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50" r:id="rId3"/>
    <p:sldId id="451" r:id="rId4"/>
    <p:sldId id="454" r:id="rId5"/>
    <p:sldId id="462" r:id="rId6"/>
    <p:sldId id="463" r:id="rId7"/>
    <p:sldId id="417" r:id="rId8"/>
    <p:sldId id="418" r:id="rId9"/>
    <p:sldId id="464" r:id="rId10"/>
    <p:sldId id="419" r:id="rId11"/>
    <p:sldId id="420" r:id="rId12"/>
    <p:sldId id="421" r:id="rId13"/>
    <p:sldId id="422" r:id="rId14"/>
    <p:sldId id="423" r:id="rId15"/>
    <p:sldId id="465" r:id="rId16"/>
    <p:sldId id="424" r:id="rId17"/>
    <p:sldId id="425" r:id="rId18"/>
    <p:sldId id="456" r:id="rId19"/>
    <p:sldId id="426" r:id="rId20"/>
    <p:sldId id="427" r:id="rId21"/>
    <p:sldId id="428" r:id="rId22"/>
    <p:sldId id="289" r:id="rId23"/>
    <p:sldId id="290" r:id="rId24"/>
    <p:sldId id="457" r:id="rId25"/>
    <p:sldId id="409" r:id="rId26"/>
    <p:sldId id="269" r:id="rId27"/>
    <p:sldId id="432" r:id="rId28"/>
    <p:sldId id="447" r:id="rId29"/>
    <p:sldId id="270" r:id="rId30"/>
    <p:sldId id="271" r:id="rId31"/>
    <p:sldId id="431" r:id="rId32"/>
    <p:sldId id="435" r:id="rId33"/>
    <p:sldId id="433" r:id="rId34"/>
    <p:sldId id="434" r:id="rId35"/>
    <p:sldId id="436" r:id="rId36"/>
    <p:sldId id="437" r:id="rId37"/>
    <p:sldId id="438" r:id="rId38"/>
    <p:sldId id="429" r:id="rId39"/>
    <p:sldId id="439" r:id="rId40"/>
    <p:sldId id="440" r:id="rId41"/>
    <p:sldId id="441" r:id="rId42"/>
    <p:sldId id="442" r:id="rId43"/>
    <p:sldId id="443" r:id="rId44"/>
    <p:sldId id="460" r:id="rId45"/>
    <p:sldId id="458" r:id="rId46"/>
    <p:sldId id="448" r:id="rId47"/>
    <p:sldId id="459" r:id="rId48"/>
    <p:sldId id="461" r:id="rId49"/>
    <p:sldId id="444" r:id="rId50"/>
    <p:sldId id="449" r:id="rId51"/>
    <p:sldId id="37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050"/>
    <a:srgbClr val="C8858F"/>
    <a:srgbClr val="B66DC3"/>
    <a:srgbClr val="00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63"/>
    <p:restoredTop sz="94494"/>
  </p:normalViewPr>
  <p:slideViewPr>
    <p:cSldViewPr snapToGrid="0" snapToObjects="1">
      <p:cViewPr varScale="1">
        <p:scale>
          <a:sx n="125" d="100"/>
          <a:sy n="125" d="100"/>
        </p:scale>
        <p:origin x="16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7B28-1296-6548-9B89-27D44468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38A36-A77A-4945-B803-E6115922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3010-6FD9-DF4A-8325-5FF470F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A044-5E23-4347-8374-6CEB6130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BAC1-1B4C-554F-B355-1B56B1D4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EC98-C687-C74E-BBA9-B96D1B7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AE2EB-B2C2-FA48-9557-304BD0AF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678-68D2-1E47-982C-8A597F51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6928-E846-8449-9A67-605FBF51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D88D0-337E-6248-AFD9-E6A512E9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53FAC-00DC-C64C-9FD0-3BB1F3F02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AD4CA-277F-5A4E-96F8-6314F00CD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D2E8-B0AA-F443-B002-68B9D05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E0FA-DE0F-BF4C-97CC-D78247D0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33C5-0163-8740-9064-70164426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5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F88B-2C8E-FA4F-B7FE-C42ED3EF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3A2C-6432-4A4D-AA2B-7CD2A91D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F56E-BB79-A443-A600-F9B15F82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CDB2-E20B-C944-9BF3-3AB881BF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ECF92-0316-D446-B898-2A375652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3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6587-C5A6-9942-A3EE-54A32857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765E5-E748-AA4E-9271-D35B6727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429B-F492-9149-BC96-454D102C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B944-EEA4-B747-86CD-FAE6DB72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B122-F2C8-5E4C-92C7-78D064F6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64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20D9-848D-E148-A2E1-FAA96F54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76FE-3EBB-DE46-916A-A5AEC946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C563C-91FE-4D4E-A6FF-3ABBB3452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17514-9626-2D43-B4FE-79A6420A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3723F-08FD-8E45-AC68-3D707F06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60B8F-1EAC-D84C-92B7-B64633AA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1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939-B693-3647-8C8C-BC9C0E2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31AAD-661D-F943-847A-1063B14A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AADFB-F09A-BE4B-93AC-6A30C98E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60DE0-E0AE-FE4F-9642-88345DAC9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2CABE-E4CC-C642-9043-759001E7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9FC09-852D-E04B-AD22-F253BF98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1/8/2025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C467B-1C12-8149-95A5-5A66EFBA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FE1AC-63B7-9840-8C8F-D7D52FA4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6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64A0-87C9-8149-80C2-66FE1447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C1CEB-4E6A-0745-A062-194FB752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1/8/2025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F8AD-9CEA-404C-A17C-2F300FEF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D413B-1A12-2246-A1B9-BC8497D6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16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A19E2-FB27-E146-8F90-8C552473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1/8/2025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CA5D3-F394-144F-91B4-1C52E985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2239-0437-8A4C-BABF-A9B867E2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7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6463-0A5C-9140-A822-70595B6D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5A0D-F3E8-5A41-80EB-10D4324B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8A137-908B-374E-941E-0C56C30A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567E4-2451-F24C-8161-986C9EEF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03F3B-91FE-354D-9CB8-CF51169B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F41E-1F7C-8748-BA7E-20192F10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32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007E-0918-CD40-A3E9-9ADA7626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1E413-979A-A645-A79E-A1F1CEF1F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26981-6313-CD4A-BDDC-5054F4F9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929A-CDF8-A24F-869B-87A20445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04166-7C84-6543-AD24-0DECC66F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EFCD-230F-A744-9EA0-5A9AA9B5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1781F-AA7F-1D40-83A7-09F7684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1BEE-6572-8742-A443-4105C68A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DB11-BD18-FC4A-97B0-0A75EB2E4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6E35-D370-114C-BB3B-D11A1FC67AB0}" type="datetimeFigureOut">
              <a:rPr lang="en-AU" smtClean="0"/>
              <a:t>1/8/2025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42B4-33FE-B844-89A5-2294B467F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A02B-B818-544F-A426-1D5B786D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31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9828-49EB-7344-A072-4DFE5F9AC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Operating the Internet’s Largest Measurement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6BC36-FED5-FB45-B909-31F0A51E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60258"/>
            <a:ext cx="9144000" cy="1010266"/>
          </a:xfrm>
        </p:spPr>
        <p:txBody>
          <a:bodyPr>
            <a:normAutofit/>
          </a:bodyPr>
          <a:lstStyle/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Geoff Huston </a:t>
            </a:r>
          </a:p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APNIC Labs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91E5A33-ADB8-38D4-F962-63006E28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428" y="5173554"/>
            <a:ext cx="9334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A078-DEB4-A775-9A7B-A99E1D4A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APNIC’s path into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A6A2F-1875-3452-104A-920A52237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2010:	</a:t>
            </a:r>
          </a:p>
          <a:p>
            <a:pPr marL="457200" lvl="1" indent="0">
              <a:buNone/>
            </a:pPr>
            <a:r>
              <a:rPr lang="en-AU" dirty="0"/>
              <a:t>IPv4 exhaustion is just around the corner - so how “ready” are we to operate an IPv6 Internet?</a:t>
            </a:r>
          </a:p>
        </p:txBody>
      </p:sp>
    </p:spTree>
    <p:extLst>
      <p:ext uri="{BB962C8B-B14F-4D97-AF65-F5344CB8AC3E}">
        <p14:creationId xmlns:p14="http://schemas.microsoft.com/office/powerpoint/2010/main" val="150429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A361-E3B1-C286-E827-4C58405B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“Measurable” IPv6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8EF51-1F62-2B05-EBA2-0D0878849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How much traffic uses IPv6?</a:t>
            </a:r>
          </a:p>
          <a:p>
            <a:r>
              <a:rPr lang="en-AU" dirty="0"/>
              <a:t>How many connections use IPv6?</a:t>
            </a:r>
          </a:p>
          <a:p>
            <a:r>
              <a:rPr lang="en-AU" dirty="0"/>
              <a:t>How many routes are IPv6 routes?</a:t>
            </a:r>
          </a:p>
          <a:p>
            <a:r>
              <a:rPr lang="en-AU" dirty="0"/>
              <a:t>How many service providers offer IPv6?</a:t>
            </a:r>
          </a:p>
          <a:p>
            <a:r>
              <a:rPr lang="en-AU" dirty="0"/>
              <a:t>How many domain names have AAAA RRs?</a:t>
            </a:r>
          </a:p>
          <a:p>
            <a:r>
              <a:rPr lang="en-AU" dirty="0"/>
              <a:t>How many domain NS’s use AAAA’s?</a:t>
            </a:r>
          </a:p>
          <a:p>
            <a:r>
              <a:rPr lang="en-AU" dirty="0"/>
              <a:t>How many DNS queries are for AAAA RRs?</a:t>
            </a:r>
          </a:p>
          <a:p>
            <a:r>
              <a:rPr lang="en-AU" dirty="0"/>
              <a:t>How many DNS queries are made over IPv6?</a:t>
            </a:r>
          </a:p>
          <a:p>
            <a:r>
              <a:rPr lang="en-AU" dirty="0"/>
              <a:t>How many end devices have IPv6?</a:t>
            </a:r>
          </a:p>
          <a:p>
            <a:r>
              <a:rPr lang="en-AU" dirty="0"/>
              <a:t>How many end devices use IPv6?</a:t>
            </a:r>
          </a:p>
          <a:p>
            <a:pPr marL="0" indent="0">
              <a:buNone/>
            </a:pPr>
            <a:r>
              <a:rPr lang="en-A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9119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813C5-E6A5-E86F-AEEF-A99C9F74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Close, but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9F084-CE45-F4C6-3B3F-AB6B0005D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None of these specific measurement questions really embrace the larger question of IPv6 “readiness” for the Internet as a whole</a:t>
            </a:r>
          </a:p>
          <a:p>
            <a:pPr lvl="1"/>
            <a:r>
              <a:rPr lang="en-AU" dirty="0"/>
              <a:t>They are all aimed at measuring IPv6 within particular aspects of the network’s infrastructure, but they don’t encompass </a:t>
            </a:r>
            <a:r>
              <a:rPr lang="en-AU" b="1" dirty="0"/>
              <a:t>all</a:t>
            </a:r>
            <a:r>
              <a:rPr lang="en-AU" dirty="0"/>
              <a:t> of the infrastructure of the network at once </a:t>
            </a:r>
          </a:p>
        </p:txBody>
      </p:sp>
    </p:spTree>
    <p:extLst>
      <p:ext uri="{BB962C8B-B14F-4D97-AF65-F5344CB8AC3E}">
        <p14:creationId xmlns:p14="http://schemas.microsoft.com/office/powerpoint/2010/main" val="193897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A8C0-DB1A-EDB0-D900-E6C59838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the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48B9B-B044-CC0A-6E1C-23096F6F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 make an IPv6 connection everything else (routing, forwarding, DNS, transport) has to work with IPv6 </a:t>
            </a:r>
          </a:p>
          <a:p>
            <a:r>
              <a:rPr lang="en-AU" dirty="0"/>
              <a:t>So can we measure:</a:t>
            </a:r>
          </a:p>
          <a:p>
            <a:pPr marL="457200" lvl="1" indent="0">
              <a:buNone/>
            </a:pPr>
            <a:r>
              <a:rPr lang="en-AU" dirty="0"/>
              <a:t> </a:t>
            </a:r>
            <a:r>
              <a:rPr lang="en-AU" sz="3200" b="1" dirty="0"/>
              <a:t>How many connected devices on today’s Internet are capable of making IPv6 connections?</a:t>
            </a:r>
          </a:p>
          <a:p>
            <a:endParaRPr lang="en-AU" dirty="0"/>
          </a:p>
          <a:p>
            <a:r>
              <a:rPr lang="en-AU" dirty="0"/>
              <a:t>What if we use scripting on a web server to test the capabilities of clients via a scripted set of related web object fetches? </a:t>
            </a:r>
          </a:p>
          <a:p>
            <a:pPr lvl="1"/>
            <a:r>
              <a:rPr lang="en-AU" dirty="0"/>
              <a:t>That way we can test a very large number of clients for IPv6</a:t>
            </a:r>
          </a:p>
        </p:txBody>
      </p:sp>
    </p:spTree>
    <p:extLst>
      <p:ext uri="{BB962C8B-B14F-4D97-AF65-F5344CB8AC3E}">
        <p14:creationId xmlns:p14="http://schemas.microsoft.com/office/powerpoint/2010/main" val="120657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4CE4-3767-47B9-A83F-40256DB2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Scale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8B514-BE8D-B639-847D-C79EA6BED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really need to use a massively popular web service to conduct this experiment</a:t>
            </a:r>
          </a:p>
          <a:p>
            <a:pPr lvl="1"/>
            <a:r>
              <a:rPr lang="en-US" dirty="0"/>
              <a:t>But “massively popular web services” worry constantly about service resiliency and privacy of their data regarding users</a:t>
            </a:r>
          </a:p>
          <a:p>
            <a:pPr lvl="1"/>
            <a:r>
              <a:rPr lang="en-US" dirty="0"/>
              <a:t>They tend to be extremely suspicious of adding script elements to their service that performs third party dual stack tests with their clients (and I can’t blame them!)</a:t>
            </a:r>
          </a:p>
        </p:txBody>
      </p:sp>
    </p:spTree>
    <p:extLst>
      <p:ext uri="{BB962C8B-B14F-4D97-AF65-F5344CB8AC3E}">
        <p14:creationId xmlns:p14="http://schemas.microsoft.com/office/powerpoint/2010/main" val="202727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9F45B-493B-DECC-7E3A-314C01576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96A5-AD21-816D-2FCC-8FDA12EE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Scale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42E6A-A336-A264-EDE9-1042787CD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really need to use a massively popular web service to conduct this experiment</a:t>
            </a:r>
          </a:p>
          <a:p>
            <a:pPr lvl="1"/>
            <a:r>
              <a:rPr lang="en-US" dirty="0"/>
              <a:t>But “massively popular web services” worry constantly about service resiliency and privacy of their data regarding users</a:t>
            </a:r>
          </a:p>
          <a:p>
            <a:pPr lvl="1"/>
            <a:r>
              <a:rPr lang="en-US" dirty="0"/>
              <a:t>They tend to be extremely suspicious of adding script elements to their service that performs third party dual stack tests with their clients (and I can’t blame them!)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F23B4-271E-0246-6E30-6D9B78543AA9}"/>
              </a:ext>
            </a:extLst>
          </p:cNvPr>
          <p:cNvSpPr txBox="1"/>
          <p:nvPr/>
        </p:nvSpPr>
        <p:spPr>
          <a:xfrm rot="20125302">
            <a:off x="1524000" y="2403749"/>
            <a:ext cx="74975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owderfinger Type" panose="02020709070000000403" pitchFamily="49" charset="77"/>
              </a:rPr>
              <a:t>We need to rethink this approach…</a:t>
            </a:r>
          </a:p>
        </p:txBody>
      </p:sp>
    </p:spTree>
    <p:extLst>
      <p:ext uri="{BB962C8B-B14F-4D97-AF65-F5344CB8AC3E}">
        <p14:creationId xmlns:p14="http://schemas.microsoft.com/office/powerpoint/2010/main" val="273406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E5DA-7EBC-C889-3FF2-DD850BA0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conduct measurements at scale</a:t>
            </a:r>
          </a:p>
        </p:txBody>
      </p:sp>
      <p:pic>
        <p:nvPicPr>
          <p:cNvPr id="4" name="Content Placeholder 3" descr="Screen Shot 2013-08-25 at 11.37.27 PM.png">
            <a:extLst>
              <a:ext uri="{FF2B5EF4-FFF2-40B4-BE49-F238E27FC236}">
                <a16:creationId xmlns:a16="http://schemas.microsoft.com/office/drawing/2014/main" id="{27C32255-EBF0-2DD1-A611-A5CC7EC99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96" y="1956020"/>
            <a:ext cx="8354966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69113B-7165-E3A9-C6F6-94813F250651}"/>
              </a:ext>
            </a:extLst>
          </p:cNvPr>
          <p:cNvSpPr txBox="1"/>
          <p:nvPr/>
        </p:nvSpPr>
        <p:spPr>
          <a:xfrm>
            <a:off x="956441" y="2141537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Be Google</a:t>
            </a:r>
          </a:p>
        </p:txBody>
      </p:sp>
    </p:spTree>
    <p:extLst>
      <p:ext uri="{BB962C8B-B14F-4D97-AF65-F5344CB8AC3E}">
        <p14:creationId xmlns:p14="http://schemas.microsoft.com/office/powerpoint/2010/main" val="401063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2BC21-9EB2-F01F-5C1A-36B70A52B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Or get Google to place your measurement code on millions of end user’s systems, all of the time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E5DA-7EBC-C889-3FF2-DD850BA0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conduct measurements at scale</a:t>
            </a:r>
          </a:p>
        </p:txBody>
      </p:sp>
    </p:spTree>
    <p:extLst>
      <p:ext uri="{BB962C8B-B14F-4D97-AF65-F5344CB8AC3E}">
        <p14:creationId xmlns:p14="http://schemas.microsoft.com/office/powerpoint/2010/main" val="358439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2BC21-9EB2-F01F-5C1A-36B70A52B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How?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E5DA-7EBC-C889-3FF2-DD850BA0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conduct measurements at scale</a:t>
            </a:r>
          </a:p>
        </p:txBody>
      </p:sp>
    </p:spTree>
    <p:extLst>
      <p:ext uri="{BB962C8B-B14F-4D97-AF65-F5344CB8AC3E}">
        <p14:creationId xmlns:p14="http://schemas.microsoft.com/office/powerpoint/2010/main" val="362677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770FA-153B-BB21-9946-A24C928E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Online Ads</a:t>
            </a:r>
          </a:p>
        </p:txBody>
      </p:sp>
      <p:pic>
        <p:nvPicPr>
          <p:cNvPr id="4" name="Content Placeholder 3" descr="Screen Shot 2013-04-26 at 1.29.37 PM.png">
            <a:extLst>
              <a:ext uri="{FF2B5EF4-FFF2-40B4-BE49-F238E27FC236}">
                <a16:creationId xmlns:a16="http://schemas.microsoft.com/office/drawing/2014/main" id="{8FD5DED8-87A3-02D9-820A-6945E8F0A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" r="15768" b="6003"/>
          <a:stretch/>
        </p:blipFill>
        <p:spPr>
          <a:xfrm>
            <a:off x="2475187" y="1690688"/>
            <a:ext cx="7994073" cy="5001123"/>
          </a:xfrm>
        </p:spPr>
      </p:pic>
    </p:spTree>
    <p:extLst>
      <p:ext uri="{BB962C8B-B14F-4D97-AF65-F5344CB8AC3E}">
        <p14:creationId xmlns:p14="http://schemas.microsoft.com/office/powerpoint/2010/main" val="40979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BA05-A44F-BD94-A7A5-22A3202A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Japanese ISPs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28DD6F8-5668-7432-6320-5C4A21F0A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17" y="3033777"/>
            <a:ext cx="11552081" cy="2533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2C844-EDD4-550E-0E12-38DE852595E7}"/>
              </a:ext>
            </a:extLst>
          </p:cNvPr>
          <p:cNvSpPr txBox="1"/>
          <p:nvPr/>
        </p:nvSpPr>
        <p:spPr>
          <a:xfrm>
            <a:off x="518160" y="2062480"/>
            <a:ext cx="564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Estimate of the major ISPs in Japan and their market share</a:t>
            </a:r>
          </a:p>
        </p:txBody>
      </p:sp>
    </p:spTree>
    <p:extLst>
      <p:ext uri="{BB962C8B-B14F-4D97-AF65-F5344CB8AC3E}">
        <p14:creationId xmlns:p14="http://schemas.microsoft.com/office/powerpoint/2010/main" val="50702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EF48-4F97-01DB-6444-2C7046B1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Ads use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6FB71-1230-CF55-2DE9-869D86EE0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AU" sz="8600" dirty="0"/>
              <a:t>Each time an ad is loaded the ad server loads creative content and scripts on to the client’s browser</a:t>
            </a:r>
          </a:p>
          <a:p>
            <a:pPr>
              <a:lnSpc>
                <a:spcPct val="120000"/>
              </a:lnSpc>
            </a:pPr>
            <a:r>
              <a:rPr lang="en-AU" sz="8600" dirty="0"/>
              <a:t>The script can include action items to fetch ‘network assets’</a:t>
            </a:r>
          </a:p>
          <a:p>
            <a:pPr lvl="1">
              <a:lnSpc>
                <a:spcPct val="120000"/>
              </a:lnSpc>
            </a:pPr>
            <a:r>
              <a:rPr lang="en-AU" sz="8200" dirty="0"/>
              <a:t>Typically used to load alternate images, sequences</a:t>
            </a:r>
          </a:p>
          <a:p>
            <a:pPr lvl="1">
              <a:lnSpc>
                <a:spcPct val="120000"/>
              </a:lnSpc>
            </a:pPr>
            <a:r>
              <a:rPr lang="en-AU" sz="8200" dirty="0"/>
              <a:t>It’s not </a:t>
            </a:r>
            <a:r>
              <a:rPr lang="en-AU" sz="8600" dirty="0"/>
              <a:t>a generalized network stack, subject to constraints such as limited to certain object loads, reduced run-time library</a:t>
            </a:r>
          </a:p>
          <a:p>
            <a:pPr>
              <a:lnSpc>
                <a:spcPct val="120000"/>
              </a:lnSpc>
            </a:pPr>
            <a:r>
              <a:rPr lang="en-AU" sz="9000" dirty="0"/>
              <a:t>There are on-Load, on-Hover and on-Click actions</a:t>
            </a:r>
          </a:p>
          <a:p>
            <a:pPr>
              <a:lnSpc>
                <a:spcPct val="120000"/>
              </a:lnSpc>
            </a:pPr>
            <a:r>
              <a:rPr lang="en-AU" sz="9000" dirty="0"/>
              <a:t>We want to eliminate all interactions with the user, so we use on-Load scripting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AU" sz="2900" dirty="0"/>
          </a:p>
          <a:p>
            <a:pPr marL="457200" lvl="1" indent="0">
              <a:lnSpc>
                <a:spcPct val="120000"/>
              </a:lnSpc>
              <a:buNone/>
            </a:pPr>
            <a:endParaRPr lang="en-AU" sz="2900" dirty="0"/>
          </a:p>
          <a:p>
            <a:pPr lvl="1">
              <a:lnSpc>
                <a:spcPct val="120000"/>
              </a:lnSpc>
            </a:pPr>
            <a:endParaRPr lang="en-AU" sz="2900" dirty="0"/>
          </a:p>
          <a:p>
            <a:pPr lvl="1">
              <a:lnSpc>
                <a:spcPct val="120000"/>
              </a:lnSpc>
            </a:pPr>
            <a:endParaRPr lang="en-AU" sz="29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4702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7F86-0B1D-084B-9208-488933DE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This can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561E2-95CC-E76F-E790-E52021197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can instrument the target host via an ad script</a:t>
            </a:r>
          </a:p>
          <a:p>
            <a:pPr lvl="1"/>
            <a:r>
              <a:rPr lang="en-AU" dirty="0"/>
              <a:t>we can constrain the ad script to talk ONLY to our server(s)</a:t>
            </a:r>
          </a:p>
          <a:p>
            <a:pPr lvl="1"/>
            <a:r>
              <a:rPr lang="en-AU" dirty="0"/>
              <a:t>And if we instrument the servers, we can infer the target host properties</a:t>
            </a:r>
          </a:p>
          <a:p>
            <a:r>
              <a:rPr lang="en-AU" dirty="0"/>
              <a:t>Ads try to deliver to new users all of the time</a:t>
            </a:r>
          </a:p>
          <a:p>
            <a:pPr lvl="1"/>
            <a:r>
              <a:rPr lang="en-AU" dirty="0"/>
              <a:t>We want to measure new sample points all of the time to avoid implicit repeat bias in the measurement set</a:t>
            </a:r>
          </a:p>
          <a:p>
            <a:r>
              <a:rPr lang="en-AU" dirty="0"/>
              <a:t>Ads are biased towards ‘clicks’</a:t>
            </a:r>
          </a:p>
          <a:p>
            <a:pPr lvl="1"/>
            <a:r>
              <a:rPr lang="en-AU" dirty="0"/>
              <a:t>We are not interested in clicks</a:t>
            </a:r>
          </a:p>
          <a:p>
            <a:pPr lvl="1"/>
            <a:r>
              <a:rPr lang="en-AU" dirty="0"/>
              <a:t>We just  want impressions</a:t>
            </a:r>
          </a:p>
          <a:p>
            <a:pPr lvl="1"/>
            <a:r>
              <a:rPr lang="en-AU" dirty="0"/>
              <a:t>Impressions are far cheaper than clicks!</a:t>
            </a:r>
          </a:p>
        </p:txBody>
      </p:sp>
    </p:spTree>
    <p:extLst>
      <p:ext uri="{BB962C8B-B14F-4D97-AF65-F5344CB8AC3E}">
        <p14:creationId xmlns:p14="http://schemas.microsoft.com/office/powerpoint/2010/main" val="2658158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placement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Fresh Eyeballs means a constant flow of unique endpoints</a:t>
            </a:r>
          </a:p>
          <a:p>
            <a:pPr lvl="1"/>
            <a:r>
              <a:rPr lang="en-US" dirty="0"/>
              <a:t>We have good evidence the advertising channel is able to sustain a constant supply of unique endpoints</a:t>
            </a:r>
          </a:p>
          <a:p>
            <a:r>
              <a:rPr lang="en-US" dirty="0"/>
              <a:t>Pay by click, or pay by impression</a:t>
            </a:r>
          </a:p>
          <a:p>
            <a:pPr lvl="1"/>
            <a:r>
              <a:rPr lang="en-US" dirty="0"/>
              <a:t>If you select a preference for impressions, then the channel tries hard to present your ad to as many unique endpoints as possible</a:t>
            </a:r>
          </a:p>
          <a:p>
            <a:r>
              <a:rPr lang="en-US" dirty="0"/>
              <a:t>Time/Location/Context tuned</a:t>
            </a:r>
          </a:p>
          <a:p>
            <a:pPr lvl="1"/>
            <a:r>
              <a:rPr lang="en-US" dirty="0"/>
              <a:t>Can select for time of day, physical location or keyword contexts (for search-related ads)</a:t>
            </a:r>
          </a:p>
          <a:p>
            <a:pPr lvl="1"/>
            <a:r>
              <a:rPr lang="en-US" dirty="0"/>
              <a:t>But if you don’t select, then placement is generalized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6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placement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a ‘CPM’ bid in the ad</a:t>
            </a:r>
          </a:p>
          <a:p>
            <a:pPr lvl="1"/>
            <a:r>
              <a:rPr lang="en-US" dirty="0"/>
              <a:t>Clicks Per </a:t>
            </a:r>
            <a:r>
              <a:rPr lang="en-US" dirty="0" err="1"/>
              <a:t>Millepressions</a:t>
            </a:r>
            <a:r>
              <a:rPr lang="en-US" dirty="0"/>
              <a:t>: bid rate to pay per thousand impressions</a:t>
            </a:r>
          </a:p>
          <a:p>
            <a:r>
              <a:rPr lang="en-US" dirty="0"/>
              <a:t>Uneven distribution of ads throughout the day</a:t>
            </a:r>
          </a:p>
          <a:p>
            <a:pPr lvl="1"/>
            <a:r>
              <a:rPr lang="en-US" dirty="0"/>
              <a:t>But we can compensate for this by running 24 x 1-hour campaigns per day</a:t>
            </a:r>
          </a:p>
          <a:p>
            <a:r>
              <a:rPr lang="en-US" dirty="0"/>
              <a:t>Use multiple campaigns each with a constrained locale</a:t>
            </a:r>
          </a:p>
          <a:p>
            <a:pPr lvl="1"/>
            <a:r>
              <a:rPr lang="en-US" dirty="0"/>
              <a:t>That way we can ‘encourage’ the ad system to give the ad a broad placement </a:t>
            </a:r>
          </a:p>
          <a:p>
            <a:r>
              <a:rPr lang="en-US" dirty="0"/>
              <a:t>Outcome: ~35M placements per day, on a mostly even placement model across each 24H window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51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placement logic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2B668-5384-7B74-C894-215F6B485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48" y="1206364"/>
            <a:ext cx="7772400" cy="4728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9D6C60-E568-4BBD-A748-671E2057DCF0}"/>
              </a:ext>
            </a:extLst>
          </p:cNvPr>
          <p:cNvSpPr txBox="1"/>
          <p:nvPr/>
        </p:nvSpPr>
        <p:spPr>
          <a:xfrm>
            <a:off x="4979362" y="5992603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26 hours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4F6D486-4A54-A048-3468-0DC8997CF178}"/>
              </a:ext>
            </a:extLst>
          </p:cNvPr>
          <p:cNvSpPr/>
          <p:nvPr/>
        </p:nvSpPr>
        <p:spPr>
          <a:xfrm>
            <a:off x="2268099" y="6043448"/>
            <a:ext cx="2514111" cy="241890"/>
          </a:xfrm>
          <a:custGeom>
            <a:avLst/>
            <a:gdLst>
              <a:gd name="connsiteX0" fmla="*/ 306939 w 2514111"/>
              <a:gd name="connsiteY0" fmla="*/ 0 h 241890"/>
              <a:gd name="connsiteX1" fmla="*/ 138773 w 2514111"/>
              <a:gd name="connsiteY1" fmla="*/ 147145 h 241890"/>
              <a:gd name="connsiteX2" fmla="*/ 233366 w 2514111"/>
              <a:gd name="connsiteY2" fmla="*/ 241738 h 241890"/>
              <a:gd name="connsiteX3" fmla="*/ 149283 w 2514111"/>
              <a:gd name="connsiteY3" fmla="*/ 126124 h 241890"/>
              <a:gd name="connsiteX4" fmla="*/ 2514111 w 2514111"/>
              <a:gd name="connsiteY4" fmla="*/ 199697 h 24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111" h="241890">
                <a:moveTo>
                  <a:pt x="306939" y="0"/>
                </a:moveTo>
                <a:cubicBezTo>
                  <a:pt x="228987" y="53427"/>
                  <a:pt x="151035" y="106855"/>
                  <a:pt x="138773" y="147145"/>
                </a:cubicBezTo>
                <a:cubicBezTo>
                  <a:pt x="126511" y="187435"/>
                  <a:pt x="231614" y="245241"/>
                  <a:pt x="233366" y="241738"/>
                </a:cubicBezTo>
                <a:cubicBezTo>
                  <a:pt x="235118" y="238235"/>
                  <a:pt x="-230841" y="133131"/>
                  <a:pt x="149283" y="126124"/>
                </a:cubicBezTo>
                <a:cubicBezTo>
                  <a:pt x="529407" y="119117"/>
                  <a:pt x="1521759" y="159407"/>
                  <a:pt x="2514111" y="1996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8BDC2FD-2B3E-D12E-AD45-6BB3B0CFF1EC}"/>
              </a:ext>
            </a:extLst>
          </p:cNvPr>
          <p:cNvSpPr/>
          <p:nvPr/>
        </p:nvSpPr>
        <p:spPr>
          <a:xfrm>
            <a:off x="6327231" y="6095953"/>
            <a:ext cx="2880564" cy="231275"/>
          </a:xfrm>
          <a:custGeom>
            <a:avLst/>
            <a:gdLst>
              <a:gd name="connsiteX0" fmla="*/ 0 w 2880564"/>
              <a:gd name="connsiteY0" fmla="*/ 105150 h 231275"/>
              <a:gd name="connsiteX1" fmla="*/ 1734207 w 2880564"/>
              <a:gd name="connsiteY1" fmla="*/ 105150 h 231275"/>
              <a:gd name="connsiteX2" fmla="*/ 2827283 w 2880564"/>
              <a:gd name="connsiteY2" fmla="*/ 94640 h 231275"/>
              <a:gd name="connsiteX3" fmla="*/ 2585545 w 2880564"/>
              <a:gd name="connsiteY3" fmla="*/ 47 h 231275"/>
              <a:gd name="connsiteX4" fmla="*/ 2879834 w 2880564"/>
              <a:gd name="connsiteY4" fmla="*/ 84130 h 231275"/>
              <a:gd name="connsiteX5" fmla="*/ 2480441 w 2880564"/>
              <a:gd name="connsiteY5" fmla="*/ 231275 h 23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0564" h="231275">
                <a:moveTo>
                  <a:pt x="0" y="105150"/>
                </a:moveTo>
                <a:lnTo>
                  <a:pt x="1734207" y="105150"/>
                </a:lnTo>
                <a:lnTo>
                  <a:pt x="2827283" y="94640"/>
                </a:lnTo>
                <a:cubicBezTo>
                  <a:pt x="2969173" y="77123"/>
                  <a:pt x="2576787" y="1799"/>
                  <a:pt x="2585545" y="47"/>
                </a:cubicBezTo>
                <a:cubicBezTo>
                  <a:pt x="2594304" y="-1705"/>
                  <a:pt x="2897351" y="45592"/>
                  <a:pt x="2879834" y="84130"/>
                </a:cubicBezTo>
                <a:cubicBezTo>
                  <a:pt x="2862317" y="122668"/>
                  <a:pt x="2671379" y="176971"/>
                  <a:pt x="2480441" y="2312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D6762-DB54-2640-9A38-D6AE00DA3EC1}"/>
              </a:ext>
            </a:extLst>
          </p:cNvPr>
          <p:cNvSpPr txBox="1"/>
          <p:nvPr/>
        </p:nvSpPr>
        <p:spPr>
          <a:xfrm>
            <a:off x="9549303" y="1191026"/>
            <a:ext cx="26427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Asia (Singapore)</a:t>
            </a:r>
          </a:p>
          <a:p>
            <a:r>
              <a:rPr lang="en-AU" sz="1600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America (Dallas)</a:t>
            </a:r>
          </a:p>
          <a:p>
            <a:r>
              <a:rPr lang="en-AU" sz="1600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Europe (Frankfurt)</a:t>
            </a:r>
          </a:p>
          <a:p>
            <a:r>
              <a:rPr lang="en-AU" sz="1600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Asia (Mumbai)</a:t>
            </a:r>
          </a:p>
          <a:p>
            <a:r>
              <a:rPr lang="en-AU" sz="1600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S America (Sao Paulo)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3B1EF5D-5C46-E28F-9A09-BCA33D7B4599}"/>
              </a:ext>
            </a:extLst>
          </p:cNvPr>
          <p:cNvSpPr/>
          <p:nvPr/>
        </p:nvSpPr>
        <p:spPr>
          <a:xfrm>
            <a:off x="9183165" y="1187670"/>
            <a:ext cx="465335" cy="1342134"/>
          </a:xfrm>
          <a:custGeom>
            <a:avLst/>
            <a:gdLst>
              <a:gd name="connsiteX0" fmla="*/ 297169 w 465335"/>
              <a:gd name="connsiteY0" fmla="*/ 0 h 1629247"/>
              <a:gd name="connsiteX1" fmla="*/ 234107 w 465335"/>
              <a:gd name="connsiteY1" fmla="*/ 220717 h 1629247"/>
              <a:gd name="connsiteX2" fmla="*/ 244617 w 465335"/>
              <a:gd name="connsiteY2" fmla="*/ 409903 h 1629247"/>
              <a:gd name="connsiteX3" fmla="*/ 76452 w 465335"/>
              <a:gd name="connsiteY3" fmla="*/ 451945 h 1629247"/>
              <a:gd name="connsiteX4" fmla="*/ 160535 w 465335"/>
              <a:gd name="connsiteY4" fmla="*/ 367862 h 1629247"/>
              <a:gd name="connsiteX5" fmla="*/ 55431 w 465335"/>
              <a:gd name="connsiteY5" fmla="*/ 483476 h 1629247"/>
              <a:gd name="connsiteX6" fmla="*/ 2880 w 465335"/>
              <a:gd name="connsiteY6" fmla="*/ 525517 h 1629247"/>
              <a:gd name="connsiteX7" fmla="*/ 139514 w 465335"/>
              <a:gd name="connsiteY7" fmla="*/ 672662 h 1629247"/>
              <a:gd name="connsiteX8" fmla="*/ 65942 w 465335"/>
              <a:gd name="connsiteY8" fmla="*/ 599090 h 1629247"/>
              <a:gd name="connsiteX9" fmla="*/ 244617 w 465335"/>
              <a:gd name="connsiteY9" fmla="*/ 599090 h 1629247"/>
              <a:gd name="connsiteX10" fmla="*/ 297169 w 465335"/>
              <a:gd name="connsiteY10" fmla="*/ 714703 h 1629247"/>
              <a:gd name="connsiteX11" fmla="*/ 244617 w 465335"/>
              <a:gd name="connsiteY11" fmla="*/ 945931 h 1629247"/>
              <a:gd name="connsiteX12" fmla="*/ 328700 w 465335"/>
              <a:gd name="connsiteY12" fmla="*/ 1566041 h 1629247"/>
              <a:gd name="connsiteX13" fmla="*/ 465335 w 465335"/>
              <a:gd name="connsiteY13" fmla="*/ 1576552 h 162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5335" h="1629247">
                <a:moveTo>
                  <a:pt x="297169" y="0"/>
                </a:moveTo>
                <a:cubicBezTo>
                  <a:pt x="270017" y="76200"/>
                  <a:pt x="242866" y="152400"/>
                  <a:pt x="234107" y="220717"/>
                </a:cubicBezTo>
                <a:cubicBezTo>
                  <a:pt x="225348" y="289034"/>
                  <a:pt x="270893" y="371365"/>
                  <a:pt x="244617" y="409903"/>
                </a:cubicBezTo>
                <a:cubicBezTo>
                  <a:pt x="218341" y="448441"/>
                  <a:pt x="90466" y="458952"/>
                  <a:pt x="76452" y="451945"/>
                </a:cubicBezTo>
                <a:cubicBezTo>
                  <a:pt x="62438" y="444938"/>
                  <a:pt x="164038" y="362607"/>
                  <a:pt x="160535" y="367862"/>
                </a:cubicBezTo>
                <a:cubicBezTo>
                  <a:pt x="157032" y="373117"/>
                  <a:pt x="81707" y="457200"/>
                  <a:pt x="55431" y="483476"/>
                </a:cubicBezTo>
                <a:cubicBezTo>
                  <a:pt x="29155" y="509752"/>
                  <a:pt x="-11134" y="493986"/>
                  <a:pt x="2880" y="525517"/>
                </a:cubicBezTo>
                <a:cubicBezTo>
                  <a:pt x="16894" y="557048"/>
                  <a:pt x="129004" y="660400"/>
                  <a:pt x="139514" y="672662"/>
                </a:cubicBezTo>
                <a:cubicBezTo>
                  <a:pt x="150024" y="684924"/>
                  <a:pt x="48425" y="611352"/>
                  <a:pt x="65942" y="599090"/>
                </a:cubicBezTo>
                <a:cubicBezTo>
                  <a:pt x="83459" y="586828"/>
                  <a:pt x="206079" y="579821"/>
                  <a:pt x="244617" y="599090"/>
                </a:cubicBezTo>
                <a:cubicBezTo>
                  <a:pt x="283155" y="618359"/>
                  <a:pt x="297169" y="656896"/>
                  <a:pt x="297169" y="714703"/>
                </a:cubicBezTo>
                <a:cubicBezTo>
                  <a:pt x="297169" y="772510"/>
                  <a:pt x="239362" y="804041"/>
                  <a:pt x="244617" y="945931"/>
                </a:cubicBezTo>
                <a:cubicBezTo>
                  <a:pt x="249872" y="1087821"/>
                  <a:pt x="291914" y="1460938"/>
                  <a:pt x="328700" y="1566041"/>
                </a:cubicBezTo>
                <a:cubicBezTo>
                  <a:pt x="365486" y="1671144"/>
                  <a:pt x="415410" y="1623848"/>
                  <a:pt x="465335" y="1576552"/>
                </a:cubicBez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D5714-9668-2B18-CCA6-9E21813245CE}"/>
              </a:ext>
            </a:extLst>
          </p:cNvPr>
          <p:cNvSpPr txBox="1"/>
          <p:nvPr/>
        </p:nvSpPr>
        <p:spPr>
          <a:xfrm rot="16200000">
            <a:off x="-660789" y="3548540"/>
            <a:ext cx="444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Completed Measurement per second</a:t>
            </a:r>
          </a:p>
        </p:txBody>
      </p:sp>
    </p:spTree>
    <p:extLst>
      <p:ext uri="{BB962C8B-B14F-4D97-AF65-F5344CB8AC3E}">
        <p14:creationId xmlns:p14="http://schemas.microsoft.com/office/powerpoint/2010/main" val="150590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C2E4-1ACE-A548-BC03-D9F3D97C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can be scripted in an 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6C707-22D3-A947-8431-390C88B6A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dirty="0"/>
              <a:t>Not much:</a:t>
            </a:r>
          </a:p>
          <a:p>
            <a:pPr lvl="1"/>
            <a:r>
              <a:rPr lang="en-AU" dirty="0" err="1"/>
              <a:t>http.FetchImg</a:t>
            </a:r>
            <a:r>
              <a:rPr lang="en-AU" dirty="0"/>
              <a:t>()</a:t>
            </a:r>
          </a:p>
          <a:p>
            <a:pPr marL="914377" lvl="2" indent="0">
              <a:buNone/>
            </a:pPr>
            <a:r>
              <a:rPr lang="en-AU" dirty="0"/>
              <a:t>i.e. attempt to retrieve a URL</a:t>
            </a:r>
          </a:p>
          <a:p>
            <a:pPr marL="914377" lvl="2" indent="0">
              <a:buNone/>
            </a:pPr>
            <a:endParaRPr lang="en-AU" dirty="0"/>
          </a:p>
          <a:p>
            <a:pPr marL="114297" indent="0">
              <a:buNone/>
            </a:pPr>
            <a:r>
              <a:rPr lang="en-AU" dirty="0"/>
              <a:t>But that’s enough!</a:t>
            </a:r>
          </a:p>
          <a:p>
            <a:pPr marL="971526" lvl="1" indent="-457189"/>
            <a:r>
              <a:rPr lang="en-AU" dirty="0"/>
              <a:t>It’s EXACTLY what users do!</a:t>
            </a:r>
          </a:p>
          <a:p>
            <a:pPr marL="971526" lvl="1" indent="-457189"/>
            <a:r>
              <a:rPr lang="en-AU" dirty="0"/>
              <a:t>A URL consists of a DNS question and an HTML question</a:t>
            </a:r>
          </a:p>
          <a:p>
            <a:pPr marL="971526" lvl="1" indent="-457189"/>
            <a:r>
              <a:rPr lang="en-AU" dirty="0"/>
              <a:t>What if we point both the DNS and the HTML to use servers that we run?</a:t>
            </a:r>
          </a:p>
          <a:p>
            <a:pPr marL="971526" lvl="1" indent="-457189"/>
            <a:r>
              <a:rPr lang="en-AU" dirty="0"/>
              <a:t>As long as each Ad execution uses unique DNS names, then we can push the user query back to our servers and avoid the use of caching</a:t>
            </a:r>
          </a:p>
          <a:p>
            <a:pPr marL="971526" lvl="1" indent="-457189"/>
            <a:r>
              <a:rPr lang="en-AU" dirty="0"/>
              <a:t>We can’t instrument the client, but we CAN (and do) instrument the server</a:t>
            </a:r>
          </a:p>
        </p:txBody>
      </p:sp>
    </p:spTree>
    <p:extLst>
      <p:ext uri="{BB962C8B-B14F-4D97-AF65-F5344CB8AC3E}">
        <p14:creationId xmlns:p14="http://schemas.microsoft.com/office/powerpoint/2010/main" val="3571946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IPv6 via 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HTML5 code that is executed on ad impression</a:t>
            </a:r>
          </a:p>
          <a:p>
            <a:pPr lvl="1"/>
            <a:r>
              <a:rPr lang="en-US" dirty="0"/>
              <a:t>Client retrieves set of “tests” from an ad-controller</a:t>
            </a:r>
          </a:p>
          <a:p>
            <a:pPr lvl="2"/>
            <a:r>
              <a:rPr lang="en-US" dirty="0"/>
              <a:t>That way we can alter the test set without re-filing the ad campaign</a:t>
            </a:r>
          </a:p>
          <a:p>
            <a:pPr lvl="1"/>
            <a:r>
              <a:rPr lang="en-US" sz="2600" dirty="0"/>
              <a:t>Client is given 10 URLs to load, including:</a:t>
            </a:r>
          </a:p>
          <a:p>
            <a:pPr marL="1200150" lvl="2" indent="-342900"/>
            <a:r>
              <a:rPr lang="en-US" sz="2200" dirty="0"/>
              <a:t>Dual Stack object</a:t>
            </a:r>
          </a:p>
          <a:p>
            <a:pPr marL="1200150" lvl="2" indent="-342900"/>
            <a:r>
              <a:rPr lang="en-US" sz="2200" dirty="0"/>
              <a:t>V4-only object</a:t>
            </a:r>
          </a:p>
          <a:p>
            <a:pPr marL="1200150" lvl="2" indent="-342900"/>
            <a:r>
              <a:rPr lang="en-US" sz="2200" dirty="0"/>
              <a:t>V6-only object</a:t>
            </a:r>
          </a:p>
          <a:p>
            <a:pPr marL="1200150" lvl="2" indent="-342900"/>
            <a:r>
              <a:rPr lang="en-US" sz="2200" dirty="0"/>
              <a:t>Result reporting URL (10 second timer)</a:t>
            </a:r>
          </a:p>
          <a:p>
            <a:pPr marL="857250" lvl="2" indent="0">
              <a:buNone/>
            </a:pPr>
            <a:r>
              <a:rPr lang="en-US" sz="2200" dirty="0"/>
              <a:t>All DNS is dual stack</a:t>
            </a:r>
          </a:p>
          <a:p>
            <a:pPr marL="857250" lvl="2" indent="0">
              <a:buNone/>
            </a:pPr>
            <a:r>
              <a:rPr lang="en-US" sz="2200" dirty="0"/>
              <a:t>All URLs use a unique DNS label </a:t>
            </a:r>
          </a:p>
        </p:txBody>
      </p:sp>
    </p:spTree>
    <p:extLst>
      <p:ext uri="{BB962C8B-B14F-4D97-AF65-F5344CB8AC3E}">
        <p14:creationId xmlns:p14="http://schemas.microsoft.com/office/powerpoint/2010/main" val="812046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494B2DF-1753-A2D1-210A-2BF045532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13278"/>
            <a:ext cx="10515600" cy="317603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E377E-FC28-5EAE-5BA3-A861C06C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 Example: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6B814-C1B4-12E4-EBF1-480172290638}"/>
              </a:ext>
            </a:extLst>
          </p:cNvPr>
          <p:cNvSpPr/>
          <p:nvPr/>
        </p:nvSpPr>
        <p:spPr>
          <a:xfrm>
            <a:off x="7781032" y="2211608"/>
            <a:ext cx="2645230" cy="27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365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8F6E-9467-3B4B-A7F3-71E4EE8E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DNS Label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D04D8-14A0-8B45-9289-32D49F6F7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Think of a DNS name as a micro-coded instruction set directed to programmable DNS and HTTP servers …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2FB26B-EE97-0D4B-852C-57065DDBB708}"/>
              </a:ext>
            </a:extLst>
          </p:cNvPr>
          <p:cNvSpPr/>
          <p:nvPr/>
        </p:nvSpPr>
        <p:spPr>
          <a:xfrm>
            <a:off x="2370552" y="3351612"/>
            <a:ext cx="441873" cy="346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33B422-CF0B-E849-92E3-0532883B6F79}"/>
              </a:ext>
            </a:extLst>
          </p:cNvPr>
          <p:cNvSpPr/>
          <p:nvPr/>
        </p:nvSpPr>
        <p:spPr>
          <a:xfrm>
            <a:off x="2887835" y="3368316"/>
            <a:ext cx="4199669" cy="3469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5EC9AE-9B48-4046-9D58-34A991340C05}"/>
              </a:ext>
            </a:extLst>
          </p:cNvPr>
          <p:cNvSpPr/>
          <p:nvPr/>
        </p:nvSpPr>
        <p:spPr>
          <a:xfrm>
            <a:off x="7151417" y="3408470"/>
            <a:ext cx="223520" cy="346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9B4F3-B324-BB46-85E2-9B827CBFAFD4}"/>
              </a:ext>
            </a:extLst>
          </p:cNvPr>
          <p:cNvSpPr txBox="1"/>
          <p:nvPr/>
        </p:nvSpPr>
        <p:spPr>
          <a:xfrm>
            <a:off x="1780138" y="3371722"/>
            <a:ext cx="849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http://06s-u69c5b052-c13-a4c5-s1579128735-icb0a3c4c-0.ap.dotnxdomain.net/1x1.png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EA64B-BEFF-CA47-B666-EFD263C35C01}"/>
              </a:ext>
            </a:extLst>
          </p:cNvPr>
          <p:cNvSpPr txBox="1"/>
          <p:nvPr/>
        </p:nvSpPr>
        <p:spPr>
          <a:xfrm>
            <a:off x="1796413" y="4287526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IPv6 access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369C2-9722-6841-97DF-9B74168C5348}"/>
              </a:ext>
            </a:extLst>
          </p:cNvPr>
          <p:cNvSpPr txBox="1"/>
          <p:nvPr/>
        </p:nvSpPr>
        <p:spPr>
          <a:xfrm>
            <a:off x="2080893" y="4618763"/>
            <a:ext cx="323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Valid DNSSEC signature available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A5C3D-E20E-B043-8B8F-21D24C41B07A}"/>
              </a:ext>
            </a:extLst>
          </p:cNvPr>
          <p:cNvSpPr txBox="1"/>
          <p:nvPr/>
        </p:nvSpPr>
        <p:spPr>
          <a:xfrm>
            <a:off x="3015613" y="5281237"/>
            <a:ext cx="388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User is located in Country 13 (Australia)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0EE9D-CABD-E049-AC5B-951A5FD1A8C5}"/>
              </a:ext>
            </a:extLst>
          </p:cNvPr>
          <p:cNvSpPr txBox="1"/>
          <p:nvPr/>
        </p:nvSpPr>
        <p:spPr>
          <a:xfrm>
            <a:off x="3533345" y="5971164"/>
            <a:ext cx="4646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Label Creation Time is 16 January 2020 9:52am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12DED-A112-4143-8C7E-39211D11A7F3}"/>
              </a:ext>
            </a:extLst>
          </p:cNvPr>
          <p:cNvSpPr txBox="1"/>
          <p:nvPr/>
        </p:nvSpPr>
        <p:spPr>
          <a:xfrm>
            <a:off x="6866253" y="6274949"/>
            <a:ext cx="346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User’s IPv4 address is 203.10.60.76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5AEC4-9951-3F4C-9B46-28CEB65AC499}"/>
              </a:ext>
            </a:extLst>
          </p:cNvPr>
          <p:cNvSpPr txBox="1"/>
          <p:nvPr/>
        </p:nvSpPr>
        <p:spPr>
          <a:xfrm>
            <a:off x="1623693" y="3956289"/>
            <a:ext cx="21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Immediate response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C9F3BB7-3011-924F-99C7-C5FEAFBE2E78}"/>
              </a:ext>
            </a:extLst>
          </p:cNvPr>
          <p:cNvSpPr/>
          <p:nvPr/>
        </p:nvSpPr>
        <p:spPr>
          <a:xfrm>
            <a:off x="2152056" y="3634417"/>
            <a:ext cx="395843" cy="349630"/>
          </a:xfrm>
          <a:custGeom>
            <a:avLst/>
            <a:gdLst>
              <a:gd name="connsiteX0" fmla="*/ 0 w 306268"/>
              <a:gd name="connsiteY0" fmla="*/ 254683 h 254683"/>
              <a:gd name="connsiteX1" fmla="*/ 254643 w 306268"/>
              <a:gd name="connsiteY1" fmla="*/ 23189 h 254683"/>
              <a:gd name="connsiteX2" fmla="*/ 81023 w 306268"/>
              <a:gd name="connsiteY2" fmla="*/ 69488 h 254683"/>
              <a:gd name="connsiteX3" fmla="*/ 277793 w 306268"/>
              <a:gd name="connsiteY3" fmla="*/ 40 h 254683"/>
              <a:gd name="connsiteX4" fmla="*/ 300942 w 306268"/>
              <a:gd name="connsiteY4" fmla="*/ 81062 h 25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268" h="254683">
                <a:moveTo>
                  <a:pt x="0" y="254683"/>
                </a:moveTo>
                <a:cubicBezTo>
                  <a:pt x="120569" y="154369"/>
                  <a:pt x="241139" y="54055"/>
                  <a:pt x="254643" y="23189"/>
                </a:cubicBezTo>
                <a:cubicBezTo>
                  <a:pt x="268147" y="-7677"/>
                  <a:pt x="77165" y="73346"/>
                  <a:pt x="81023" y="69488"/>
                </a:cubicBezTo>
                <a:cubicBezTo>
                  <a:pt x="84881" y="65630"/>
                  <a:pt x="241140" y="-1889"/>
                  <a:pt x="277793" y="40"/>
                </a:cubicBezTo>
                <a:cubicBezTo>
                  <a:pt x="314446" y="1969"/>
                  <a:pt x="307694" y="41515"/>
                  <a:pt x="300942" y="8106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01948B-21B2-A044-AE53-2011FD73CEBA}"/>
              </a:ext>
            </a:extLst>
          </p:cNvPr>
          <p:cNvSpPr/>
          <p:nvPr/>
        </p:nvSpPr>
        <p:spPr>
          <a:xfrm>
            <a:off x="2623309" y="3630896"/>
            <a:ext cx="441873" cy="803047"/>
          </a:xfrm>
          <a:custGeom>
            <a:avLst/>
            <a:gdLst>
              <a:gd name="connsiteX0" fmla="*/ 266503 w 272802"/>
              <a:gd name="connsiteY0" fmla="*/ 593869 h 593869"/>
              <a:gd name="connsiteX1" fmla="*/ 243353 w 272802"/>
              <a:gd name="connsiteY1" fmla="*/ 431824 h 593869"/>
              <a:gd name="connsiteX2" fmla="*/ 35009 w 272802"/>
              <a:gd name="connsiteY2" fmla="*/ 38285 h 593869"/>
              <a:gd name="connsiteX3" fmla="*/ 285 w 272802"/>
              <a:gd name="connsiteY3" fmla="*/ 188755 h 593869"/>
              <a:gd name="connsiteX4" fmla="*/ 35009 w 272802"/>
              <a:gd name="connsiteY4" fmla="*/ 3561 h 593869"/>
              <a:gd name="connsiteX5" fmla="*/ 185480 w 272802"/>
              <a:gd name="connsiteY5" fmla="*/ 84583 h 59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802" h="593869">
                <a:moveTo>
                  <a:pt x="266503" y="593869"/>
                </a:moveTo>
                <a:cubicBezTo>
                  <a:pt x="274219" y="559145"/>
                  <a:pt x="281935" y="524421"/>
                  <a:pt x="243353" y="431824"/>
                </a:cubicBezTo>
                <a:cubicBezTo>
                  <a:pt x="204771" y="339227"/>
                  <a:pt x="75520" y="78796"/>
                  <a:pt x="35009" y="38285"/>
                </a:cubicBezTo>
                <a:cubicBezTo>
                  <a:pt x="-5502" y="-2226"/>
                  <a:pt x="285" y="194542"/>
                  <a:pt x="285" y="188755"/>
                </a:cubicBezTo>
                <a:cubicBezTo>
                  <a:pt x="285" y="182968"/>
                  <a:pt x="4143" y="20923"/>
                  <a:pt x="35009" y="3561"/>
                </a:cubicBezTo>
                <a:cubicBezTo>
                  <a:pt x="65875" y="-13801"/>
                  <a:pt x="125677" y="35391"/>
                  <a:pt x="185480" y="84583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F3D9D58-82A4-F647-8C78-22B23B38AEBB}"/>
              </a:ext>
            </a:extLst>
          </p:cNvPr>
          <p:cNvSpPr/>
          <p:nvPr/>
        </p:nvSpPr>
        <p:spPr>
          <a:xfrm>
            <a:off x="2762330" y="3613505"/>
            <a:ext cx="1782663" cy="1097399"/>
          </a:xfrm>
          <a:custGeom>
            <a:avLst/>
            <a:gdLst>
              <a:gd name="connsiteX0" fmla="*/ 1782662 w 1782662"/>
              <a:gd name="connsiteY0" fmla="*/ 1097398 h 1097398"/>
              <a:gd name="connsiteX1" fmla="*/ 810389 w 1782662"/>
              <a:gd name="connsiteY1" fmla="*/ 460791 h 1097398"/>
              <a:gd name="connsiteX2" fmla="*/ 34885 w 1782662"/>
              <a:gd name="connsiteY2" fmla="*/ 44102 h 1097398"/>
              <a:gd name="connsiteX3" fmla="*/ 127483 w 1782662"/>
              <a:gd name="connsiteY3" fmla="*/ 194573 h 1097398"/>
              <a:gd name="connsiteX4" fmla="*/ 69609 w 1782662"/>
              <a:gd name="connsiteY4" fmla="*/ 9378 h 1097398"/>
              <a:gd name="connsiteX5" fmla="*/ 231655 w 1782662"/>
              <a:gd name="connsiteY5" fmla="*/ 44102 h 109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2662" h="1097398">
                <a:moveTo>
                  <a:pt x="1782662" y="1097398"/>
                </a:moveTo>
                <a:cubicBezTo>
                  <a:pt x="1442173" y="866869"/>
                  <a:pt x="1101685" y="636340"/>
                  <a:pt x="810389" y="460791"/>
                </a:cubicBezTo>
                <a:cubicBezTo>
                  <a:pt x="519093" y="285242"/>
                  <a:pt x="148703" y="88472"/>
                  <a:pt x="34885" y="44102"/>
                </a:cubicBezTo>
                <a:cubicBezTo>
                  <a:pt x="-78933" y="-268"/>
                  <a:pt x="121696" y="200360"/>
                  <a:pt x="127483" y="194573"/>
                </a:cubicBezTo>
                <a:cubicBezTo>
                  <a:pt x="133270" y="188786"/>
                  <a:pt x="52247" y="34456"/>
                  <a:pt x="69609" y="9378"/>
                </a:cubicBezTo>
                <a:cubicBezTo>
                  <a:pt x="86971" y="-15700"/>
                  <a:pt x="159313" y="14201"/>
                  <a:pt x="231655" y="4410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53E34C5-AC92-1F42-BAAE-46E53BE31E12}"/>
              </a:ext>
            </a:extLst>
          </p:cNvPr>
          <p:cNvSpPr/>
          <p:nvPr/>
        </p:nvSpPr>
        <p:spPr>
          <a:xfrm>
            <a:off x="4305042" y="3696248"/>
            <a:ext cx="2161349" cy="1570241"/>
          </a:xfrm>
          <a:custGeom>
            <a:avLst/>
            <a:gdLst>
              <a:gd name="connsiteX0" fmla="*/ 2161349 w 2161349"/>
              <a:gd name="connsiteY0" fmla="*/ 1570241 h 1570241"/>
              <a:gd name="connsiteX1" fmla="*/ 1304822 w 2161349"/>
              <a:gd name="connsiteY1" fmla="*/ 482221 h 1570241"/>
              <a:gd name="connsiteX2" fmla="*/ 54756 w 2161349"/>
              <a:gd name="connsiteY2" fmla="*/ 30808 h 1570241"/>
              <a:gd name="connsiteX3" fmla="*/ 205227 w 2161349"/>
              <a:gd name="connsiteY3" fmla="*/ 308600 h 1570241"/>
              <a:gd name="connsiteX4" fmla="*/ 43182 w 2161349"/>
              <a:gd name="connsiteY4" fmla="*/ 30808 h 1570241"/>
              <a:gd name="connsiteX5" fmla="*/ 182078 w 2161349"/>
              <a:gd name="connsiteY5" fmla="*/ 19233 h 157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349" h="1570241">
                <a:moveTo>
                  <a:pt x="2161349" y="1570241"/>
                </a:moveTo>
                <a:cubicBezTo>
                  <a:pt x="1908635" y="1154517"/>
                  <a:pt x="1655921" y="738793"/>
                  <a:pt x="1304822" y="482221"/>
                </a:cubicBezTo>
                <a:cubicBezTo>
                  <a:pt x="953723" y="225649"/>
                  <a:pt x="238022" y="59745"/>
                  <a:pt x="54756" y="30808"/>
                </a:cubicBezTo>
                <a:cubicBezTo>
                  <a:pt x="-128510" y="1871"/>
                  <a:pt x="207156" y="308600"/>
                  <a:pt x="205227" y="308600"/>
                </a:cubicBezTo>
                <a:cubicBezTo>
                  <a:pt x="203298" y="308600"/>
                  <a:pt x="47040" y="79036"/>
                  <a:pt x="43182" y="30808"/>
                </a:cubicBezTo>
                <a:cubicBezTo>
                  <a:pt x="39324" y="-17420"/>
                  <a:pt x="110701" y="906"/>
                  <a:pt x="182078" y="19233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E0FDA8D-0A15-1F43-AEB0-8A0A105E1DF3}"/>
              </a:ext>
            </a:extLst>
          </p:cNvPr>
          <p:cNvSpPr/>
          <p:nvPr/>
        </p:nvSpPr>
        <p:spPr>
          <a:xfrm>
            <a:off x="5336399" y="3689485"/>
            <a:ext cx="2509791" cy="2132588"/>
          </a:xfrm>
          <a:custGeom>
            <a:avLst/>
            <a:gdLst>
              <a:gd name="connsiteX0" fmla="*/ 2136988 w 2509790"/>
              <a:gd name="connsiteY0" fmla="*/ 2132588 h 2132588"/>
              <a:gd name="connsiteX1" fmla="*/ 2356907 w 2509790"/>
              <a:gd name="connsiteY1" fmla="*/ 998269 h 2132588"/>
              <a:gd name="connsiteX2" fmla="*/ 134568 w 2509790"/>
              <a:gd name="connsiteY2" fmla="*/ 49145 h 2132588"/>
              <a:gd name="connsiteX3" fmla="*/ 227166 w 2509790"/>
              <a:gd name="connsiteY3" fmla="*/ 199616 h 2132588"/>
              <a:gd name="connsiteX4" fmla="*/ 53545 w 2509790"/>
              <a:gd name="connsiteY4" fmla="*/ 14421 h 2132588"/>
              <a:gd name="connsiteX5" fmla="*/ 250315 w 2509790"/>
              <a:gd name="connsiteY5" fmla="*/ 25995 h 213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9790" h="2132588">
                <a:moveTo>
                  <a:pt x="2136988" y="2132588"/>
                </a:moveTo>
                <a:cubicBezTo>
                  <a:pt x="2413816" y="1739048"/>
                  <a:pt x="2690644" y="1345509"/>
                  <a:pt x="2356907" y="998269"/>
                </a:cubicBezTo>
                <a:cubicBezTo>
                  <a:pt x="2023170" y="651028"/>
                  <a:pt x="489525" y="182254"/>
                  <a:pt x="134568" y="49145"/>
                </a:cubicBezTo>
                <a:cubicBezTo>
                  <a:pt x="-220389" y="-83964"/>
                  <a:pt x="240670" y="205403"/>
                  <a:pt x="227166" y="199616"/>
                </a:cubicBezTo>
                <a:cubicBezTo>
                  <a:pt x="213662" y="193829"/>
                  <a:pt x="49687" y="43358"/>
                  <a:pt x="53545" y="14421"/>
                </a:cubicBezTo>
                <a:cubicBezTo>
                  <a:pt x="57403" y="-14516"/>
                  <a:pt x="153859" y="5739"/>
                  <a:pt x="250315" y="2599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B20787B-C91D-234F-B5E0-B08D28991412}"/>
              </a:ext>
            </a:extLst>
          </p:cNvPr>
          <p:cNvSpPr/>
          <p:nvPr/>
        </p:nvSpPr>
        <p:spPr>
          <a:xfrm>
            <a:off x="6376947" y="3748027"/>
            <a:ext cx="2227948" cy="2606480"/>
          </a:xfrm>
          <a:custGeom>
            <a:avLst/>
            <a:gdLst>
              <a:gd name="connsiteX0" fmla="*/ 1501554 w 2227948"/>
              <a:gd name="connsiteY0" fmla="*/ 2606480 h 2606480"/>
              <a:gd name="connsiteX1" fmla="*/ 2138162 w 2227948"/>
              <a:gd name="connsiteY1" fmla="*/ 1506885 h 2606480"/>
              <a:gd name="connsiteX2" fmla="*/ 1999266 w 2227948"/>
              <a:gd name="connsiteY2" fmla="*/ 870278 h 2606480"/>
              <a:gd name="connsiteX3" fmla="*/ 89443 w 2227948"/>
              <a:gd name="connsiteY3" fmla="*/ 48475 h 2606480"/>
              <a:gd name="connsiteX4" fmla="*/ 286212 w 2227948"/>
              <a:gd name="connsiteY4" fmla="*/ 245245 h 2606480"/>
              <a:gd name="connsiteX5" fmla="*/ 43144 w 2227948"/>
              <a:gd name="connsiteY5" fmla="*/ 25326 h 2606480"/>
              <a:gd name="connsiteX6" fmla="*/ 390385 w 2227948"/>
              <a:gd name="connsiteY6" fmla="*/ 13751 h 260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948" h="2606480">
                <a:moveTo>
                  <a:pt x="1501554" y="2606480"/>
                </a:moveTo>
                <a:cubicBezTo>
                  <a:pt x="1778382" y="2201366"/>
                  <a:pt x="2055210" y="1796252"/>
                  <a:pt x="2138162" y="1506885"/>
                </a:cubicBezTo>
                <a:cubicBezTo>
                  <a:pt x="2221114" y="1217518"/>
                  <a:pt x="2340719" y="1113346"/>
                  <a:pt x="1999266" y="870278"/>
                </a:cubicBezTo>
                <a:cubicBezTo>
                  <a:pt x="1657813" y="627210"/>
                  <a:pt x="374952" y="152647"/>
                  <a:pt x="89443" y="48475"/>
                </a:cubicBezTo>
                <a:cubicBezTo>
                  <a:pt x="-196066" y="-55697"/>
                  <a:pt x="293928" y="249103"/>
                  <a:pt x="286212" y="245245"/>
                </a:cubicBezTo>
                <a:cubicBezTo>
                  <a:pt x="278496" y="241387"/>
                  <a:pt x="25782" y="63908"/>
                  <a:pt x="43144" y="25326"/>
                </a:cubicBezTo>
                <a:cubicBezTo>
                  <a:pt x="60506" y="-13256"/>
                  <a:pt x="225445" y="247"/>
                  <a:pt x="390385" y="1375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179FB1-3014-5348-A659-0D83336F76CC}"/>
              </a:ext>
            </a:extLst>
          </p:cNvPr>
          <p:cNvSpPr txBox="1"/>
          <p:nvPr/>
        </p:nvSpPr>
        <p:spPr>
          <a:xfrm>
            <a:off x="4427853" y="5612474"/>
            <a:ext cx="347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User is located in AS1221 (Telstra)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788A40-BDE1-1D43-8192-C13E0DC85544}"/>
              </a:ext>
            </a:extLst>
          </p:cNvPr>
          <p:cNvSpPr txBox="1"/>
          <p:nvPr/>
        </p:nvSpPr>
        <p:spPr>
          <a:xfrm>
            <a:off x="2363083" y="4960337"/>
            <a:ext cx="506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uuid</a:t>
            </a:r>
            <a:r>
              <a:rPr lang="en-AU" dirty="0"/>
              <a:t> to map multiple queries to a single experiment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6FABD9F-46FA-A44F-8CD1-D699EB6AFECA}"/>
              </a:ext>
            </a:extLst>
          </p:cNvPr>
          <p:cNvSpPr/>
          <p:nvPr/>
        </p:nvSpPr>
        <p:spPr>
          <a:xfrm>
            <a:off x="3480818" y="3681400"/>
            <a:ext cx="2144967" cy="1359044"/>
          </a:xfrm>
          <a:custGeom>
            <a:avLst/>
            <a:gdLst>
              <a:gd name="connsiteX0" fmla="*/ 2097022 w 2144967"/>
              <a:gd name="connsiteY0" fmla="*/ 1357960 h 1359044"/>
              <a:gd name="connsiteX1" fmla="*/ 2046222 w 2144967"/>
              <a:gd name="connsiteY1" fmla="*/ 1236040 h 1359044"/>
              <a:gd name="connsiteX2" fmla="*/ 1213102 w 2144967"/>
              <a:gd name="connsiteY2" fmla="*/ 585800 h 1359044"/>
              <a:gd name="connsiteX3" fmla="*/ 75182 w 2144967"/>
              <a:gd name="connsiteY3" fmla="*/ 27000 h 1359044"/>
              <a:gd name="connsiteX4" fmla="*/ 105662 w 2144967"/>
              <a:gd name="connsiteY4" fmla="*/ 189560 h 1359044"/>
              <a:gd name="connsiteX5" fmla="*/ 4062 w 2144967"/>
              <a:gd name="connsiteY5" fmla="*/ 6680 h 1359044"/>
              <a:gd name="connsiteX6" fmla="*/ 268222 w 2144967"/>
              <a:gd name="connsiteY6" fmla="*/ 57480 h 135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4967" h="1359044">
                <a:moveTo>
                  <a:pt x="2097022" y="1357960"/>
                </a:moveTo>
                <a:cubicBezTo>
                  <a:pt x="2145282" y="1361346"/>
                  <a:pt x="2193542" y="1364733"/>
                  <a:pt x="2046222" y="1236040"/>
                </a:cubicBezTo>
                <a:cubicBezTo>
                  <a:pt x="1898902" y="1107347"/>
                  <a:pt x="1541609" y="787307"/>
                  <a:pt x="1213102" y="585800"/>
                </a:cubicBezTo>
                <a:cubicBezTo>
                  <a:pt x="884595" y="384293"/>
                  <a:pt x="259755" y="93040"/>
                  <a:pt x="75182" y="27000"/>
                </a:cubicBezTo>
                <a:cubicBezTo>
                  <a:pt x="-109391" y="-39040"/>
                  <a:pt x="117515" y="192947"/>
                  <a:pt x="105662" y="189560"/>
                </a:cubicBezTo>
                <a:cubicBezTo>
                  <a:pt x="93809" y="186173"/>
                  <a:pt x="-23031" y="28693"/>
                  <a:pt x="4062" y="6680"/>
                </a:cubicBezTo>
                <a:cubicBezTo>
                  <a:pt x="31155" y="-15333"/>
                  <a:pt x="149688" y="21073"/>
                  <a:pt x="268222" y="574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AA908EB-2040-C544-A117-940B9BC78259}"/>
              </a:ext>
            </a:extLst>
          </p:cNvPr>
          <p:cNvSpPr/>
          <p:nvPr/>
        </p:nvSpPr>
        <p:spPr>
          <a:xfrm>
            <a:off x="4683134" y="3664795"/>
            <a:ext cx="2684603" cy="2062453"/>
          </a:xfrm>
          <a:custGeom>
            <a:avLst/>
            <a:gdLst>
              <a:gd name="connsiteX0" fmla="*/ 2205346 w 2684603"/>
              <a:gd name="connsiteY0" fmla="*/ 2045125 h 2062453"/>
              <a:gd name="connsiteX1" fmla="*/ 2317106 w 2684603"/>
              <a:gd name="connsiteY1" fmla="*/ 1994325 h 2062453"/>
              <a:gd name="connsiteX2" fmla="*/ 2672706 w 2684603"/>
              <a:gd name="connsiteY2" fmla="*/ 1496485 h 2062453"/>
              <a:gd name="connsiteX3" fmla="*/ 1829426 w 2684603"/>
              <a:gd name="connsiteY3" fmla="*/ 907205 h 2062453"/>
              <a:gd name="connsiteX4" fmla="*/ 356226 w 2684603"/>
              <a:gd name="connsiteY4" fmla="*/ 114725 h 2062453"/>
              <a:gd name="connsiteX5" fmla="*/ 626 w 2684603"/>
              <a:gd name="connsiteY5" fmla="*/ 84245 h 2062453"/>
              <a:gd name="connsiteX6" fmla="*/ 264786 w 2684603"/>
              <a:gd name="connsiteY6" fmla="*/ 297605 h 2062453"/>
              <a:gd name="connsiteX7" fmla="*/ 71746 w 2684603"/>
              <a:gd name="connsiteY7" fmla="*/ 23285 h 2062453"/>
              <a:gd name="connsiteX8" fmla="*/ 407026 w 2684603"/>
              <a:gd name="connsiteY8" fmla="*/ 33445 h 206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4603" h="2062453">
                <a:moveTo>
                  <a:pt x="2205346" y="2045125"/>
                </a:moveTo>
                <a:cubicBezTo>
                  <a:pt x="2222279" y="2065445"/>
                  <a:pt x="2239213" y="2085765"/>
                  <a:pt x="2317106" y="1994325"/>
                </a:cubicBezTo>
                <a:cubicBezTo>
                  <a:pt x="2394999" y="1902885"/>
                  <a:pt x="2753986" y="1677672"/>
                  <a:pt x="2672706" y="1496485"/>
                </a:cubicBezTo>
                <a:cubicBezTo>
                  <a:pt x="2591426" y="1315298"/>
                  <a:pt x="2215506" y="1137498"/>
                  <a:pt x="1829426" y="907205"/>
                </a:cubicBezTo>
                <a:cubicBezTo>
                  <a:pt x="1443346" y="676912"/>
                  <a:pt x="661026" y="251885"/>
                  <a:pt x="356226" y="114725"/>
                </a:cubicBezTo>
                <a:cubicBezTo>
                  <a:pt x="51426" y="-22435"/>
                  <a:pt x="15866" y="53765"/>
                  <a:pt x="626" y="84245"/>
                </a:cubicBezTo>
                <a:cubicBezTo>
                  <a:pt x="-14614" y="114725"/>
                  <a:pt x="252933" y="307765"/>
                  <a:pt x="264786" y="297605"/>
                </a:cubicBezTo>
                <a:cubicBezTo>
                  <a:pt x="276639" y="287445"/>
                  <a:pt x="48039" y="67312"/>
                  <a:pt x="71746" y="23285"/>
                </a:cubicBezTo>
                <a:cubicBezTo>
                  <a:pt x="95453" y="-20742"/>
                  <a:pt x="251239" y="6351"/>
                  <a:pt x="407026" y="334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372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Server </a:t>
            </a:r>
            <a:r>
              <a:rPr lang="en-US" dirty="0" err="1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six server sets, identically configured in VMs in DCs (Frankfurt, Singapore, Hong Kong, Dallas, Sao Paulo, Mumbai)</a:t>
            </a:r>
          </a:p>
          <a:p>
            <a:r>
              <a:rPr lang="en-US" dirty="0"/>
              <a:t>The experiment script directs the client to the “closest” server set (based on geolocation of the client IP address)</a:t>
            </a:r>
          </a:p>
          <a:p>
            <a:r>
              <a:rPr lang="en-US" dirty="0"/>
              <a:t>Server set has dedicated DNS and web content server VMs</a:t>
            </a:r>
          </a:p>
        </p:txBody>
      </p:sp>
    </p:spTree>
    <p:extLst>
      <p:ext uri="{BB962C8B-B14F-4D97-AF65-F5344CB8AC3E}">
        <p14:creationId xmlns:p14="http://schemas.microsoft.com/office/powerpoint/2010/main" val="164458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1A2F8-EF7E-0282-29D3-69ADFE33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 of IPv6 in Japan</a:t>
            </a:r>
          </a:p>
        </p:txBody>
      </p:sp>
      <p:pic>
        <p:nvPicPr>
          <p:cNvPr id="4" name="Picture 3" descr="A graph showing the growth of the stock market&#10;&#10;AI-generated content may be incorrect.">
            <a:extLst>
              <a:ext uri="{FF2B5EF4-FFF2-40B4-BE49-F238E27FC236}">
                <a16:creationId xmlns:a16="http://schemas.microsoft.com/office/drawing/2014/main" id="{449F4363-6D4D-C17B-1905-051A144EF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969811"/>
            <a:ext cx="9306560" cy="468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09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 Server, Per Day:</a:t>
            </a:r>
          </a:p>
          <a:p>
            <a:pPr lvl="1"/>
            <a:r>
              <a:rPr lang="en-US" dirty="0"/>
              <a:t>HTTP access log</a:t>
            </a:r>
          </a:p>
          <a:p>
            <a:pPr marL="914400" lvl="2" indent="0">
              <a:buNone/>
            </a:pPr>
            <a:r>
              <a:rPr lang="en-US" dirty="0"/>
              <a:t>(successfully completed fetches)</a:t>
            </a:r>
          </a:p>
          <a:p>
            <a:pPr lvl="1"/>
            <a:r>
              <a:rPr lang="en-US" dirty="0"/>
              <a:t>DNS query log</a:t>
            </a:r>
          </a:p>
          <a:p>
            <a:pPr marL="914400" lvl="2" indent="0">
              <a:buNone/>
            </a:pPr>
            <a:r>
              <a:rPr lang="en-US" dirty="0"/>
              <a:t>(incoming DNS queries)</a:t>
            </a:r>
          </a:p>
          <a:p>
            <a:pPr lvl="1"/>
            <a:r>
              <a:rPr lang="en-US" dirty="0"/>
              <a:t>Packet capture</a:t>
            </a:r>
          </a:p>
          <a:p>
            <a:pPr marL="914400" lvl="2" indent="0">
              <a:buNone/>
            </a:pPr>
            <a:r>
              <a:rPr lang="en-US" dirty="0"/>
              <a:t>All packets (first 60 bytes)!</a:t>
            </a:r>
          </a:p>
        </p:txBody>
      </p:sp>
    </p:spTree>
    <p:extLst>
      <p:ext uri="{BB962C8B-B14F-4D97-AF65-F5344CB8AC3E}">
        <p14:creationId xmlns:p14="http://schemas.microsoft.com/office/powerpoint/2010/main" val="721840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8773-03BE-DA8A-F3F1-184A98E1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74DB-CB59-B516-1390-BF52003F0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For example – IPv6 measurement</a:t>
            </a:r>
          </a:p>
          <a:p>
            <a:pPr lvl="1"/>
            <a:r>
              <a:rPr lang="en-AU" dirty="0"/>
              <a:t>IPv6 “capable” means that the client successfully fetched the URL target that is only accessible using IPv6 </a:t>
            </a:r>
          </a:p>
          <a:p>
            <a:pPr lvl="1"/>
            <a:r>
              <a:rPr lang="en-AU" dirty="0"/>
              <a:t>IPv6 “preferred” means that the client used IPv6 to fetch the dual stack URL target</a:t>
            </a:r>
          </a:p>
          <a:p>
            <a:pPr lvl="1"/>
            <a:r>
              <a:rPr lang="en-AU" dirty="0"/>
              <a:t>Aggregate data by origin AS and by geolocation CC</a:t>
            </a:r>
          </a:p>
          <a:p>
            <a:pPr lvl="1"/>
            <a:r>
              <a:rPr lang="en-AU" dirty="0"/>
              <a:t>“Normalise” the country data against estimates of national user populations (to compensate for </a:t>
            </a:r>
            <a:r>
              <a:rPr lang="en-AU" dirty="0" err="1"/>
              <a:t>aD</a:t>
            </a:r>
            <a:r>
              <a:rPr lang="en-AU" dirty="0"/>
              <a:t> placement bias at a national level)</a:t>
            </a:r>
          </a:p>
          <a:p>
            <a:pPr lvl="1"/>
            <a:r>
              <a:rPr lang="en-AU" dirty="0"/>
              <a:t>Generate IPv6 daily report and data to data set</a:t>
            </a:r>
          </a:p>
        </p:txBody>
      </p:sp>
    </p:spTree>
    <p:extLst>
      <p:ext uri="{BB962C8B-B14F-4D97-AF65-F5344CB8AC3E}">
        <p14:creationId xmlns:p14="http://schemas.microsoft.com/office/powerpoint/2010/main" val="2064333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7B9A-1F2E-E21C-7491-D62BB7B1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V6 Time Series</a:t>
            </a:r>
          </a:p>
        </p:txBody>
      </p:sp>
      <p:pic>
        <p:nvPicPr>
          <p:cNvPr id="4" name="Picture 3" descr="A graph with red and blue lines&#10;&#10;AI-generated content may be incorrect.">
            <a:extLst>
              <a:ext uri="{FF2B5EF4-FFF2-40B4-BE49-F238E27FC236}">
                <a16:creationId xmlns:a16="http://schemas.microsoft.com/office/drawing/2014/main" id="{A4D44085-FC54-CBC8-0C3C-62A329FFA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55" y="1467598"/>
            <a:ext cx="10136687" cy="511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61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FFE9-4231-1FBE-80D5-F86A0BDF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Report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CEB3E-C061-039F-8CF3-88D265052EAC}"/>
              </a:ext>
            </a:extLst>
          </p:cNvPr>
          <p:cNvSpPr txBox="1"/>
          <p:nvPr/>
        </p:nvSpPr>
        <p:spPr>
          <a:xfrm>
            <a:off x="5959365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/ipv6</a:t>
            </a:r>
          </a:p>
        </p:txBody>
      </p:sp>
      <p:pic>
        <p:nvPicPr>
          <p:cNvPr id="5" name="Picture 4" descr="A map of the world&#10;&#10;AI-generated content may be incorrect.">
            <a:extLst>
              <a:ext uri="{FF2B5EF4-FFF2-40B4-BE49-F238E27FC236}">
                <a16:creationId xmlns:a16="http://schemas.microsoft.com/office/drawing/2014/main" id="{7CCE3F35-CD6F-B5DC-EFB5-6AF89844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40" y="2015902"/>
            <a:ext cx="9154184" cy="41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03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FFE9-4231-1FBE-80D5-F86A0BDF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IPv6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A8219E-7A63-3B57-07FA-A7534D0B0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854" y="1825625"/>
            <a:ext cx="7156292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FCEB3E-C061-039F-8CF3-88D265052EAC}"/>
              </a:ext>
            </a:extLst>
          </p:cNvPr>
          <p:cNvSpPr txBox="1"/>
          <p:nvPr/>
        </p:nvSpPr>
        <p:spPr>
          <a:xfrm>
            <a:off x="5959365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/ipv6</a:t>
            </a:r>
          </a:p>
        </p:txBody>
      </p:sp>
      <p:pic>
        <p:nvPicPr>
          <p:cNvPr id="6" name="Picture 5" descr="A screenshot of a data&#10;&#10;Description automatically generated">
            <a:extLst>
              <a:ext uri="{FF2B5EF4-FFF2-40B4-BE49-F238E27FC236}">
                <a16:creationId xmlns:a16="http://schemas.microsoft.com/office/drawing/2014/main" id="{F7CF57EA-A27B-231F-0C2F-E096091D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391" y="1960443"/>
            <a:ext cx="7772400" cy="40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99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E173-EC08-309C-8AEE-6B368D5F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Per-Country Time Series - India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236F2-E6CB-BF08-E1D2-EFB1A0709929}"/>
              </a:ext>
            </a:extLst>
          </p:cNvPr>
          <p:cNvSpPr txBox="1"/>
          <p:nvPr/>
        </p:nvSpPr>
        <p:spPr>
          <a:xfrm>
            <a:off x="5959365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/ipv6/IN</a:t>
            </a:r>
          </a:p>
        </p:txBody>
      </p:sp>
      <p:pic>
        <p:nvPicPr>
          <p:cNvPr id="6" name="Picture 5" descr="A graph of a stock market&#10;&#10;Description automatically generated">
            <a:extLst>
              <a:ext uri="{FF2B5EF4-FFF2-40B4-BE49-F238E27FC236}">
                <a16:creationId xmlns:a16="http://schemas.microsoft.com/office/drawing/2014/main" id="{3F58C829-E75C-03F9-92A7-1413EA4D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705546"/>
            <a:ext cx="8838157" cy="450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9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E173-EC08-309C-8AEE-6B368D5F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Per-Country Time Series - India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325DF-FCAE-D28B-FD11-BBF7195A8BC9}"/>
              </a:ext>
            </a:extLst>
          </p:cNvPr>
          <p:cNvSpPr txBox="1"/>
          <p:nvPr/>
        </p:nvSpPr>
        <p:spPr>
          <a:xfrm>
            <a:off x="5959365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/ipv6/IN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58BED99-C66B-A76E-0AEA-C2B3424FF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64" y="1909345"/>
            <a:ext cx="11800152" cy="34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18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E173-EC08-309C-8AEE-6B368D5F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Per-Network Time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4A046-ED9F-BB11-7F17-F25C52947454}"/>
              </a:ext>
            </a:extLst>
          </p:cNvPr>
          <p:cNvSpPr txBox="1"/>
          <p:nvPr/>
        </p:nvSpPr>
        <p:spPr>
          <a:xfrm>
            <a:off x="126128" y="64403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/ipv6/AS55836</a:t>
            </a:r>
          </a:p>
        </p:txBody>
      </p:sp>
      <p:pic>
        <p:nvPicPr>
          <p:cNvPr id="10" name="Content Placeholder 9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9BB448FF-7944-1E81-6028-B26804B2A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558" y="1489293"/>
            <a:ext cx="7283670" cy="4748668"/>
          </a:xfrm>
        </p:spPr>
      </p:pic>
    </p:spTree>
    <p:extLst>
      <p:ext uri="{BB962C8B-B14F-4D97-AF65-F5344CB8AC3E}">
        <p14:creationId xmlns:p14="http://schemas.microsoft.com/office/powerpoint/2010/main" val="284863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EEE3-7CDF-E4C6-7A9A-6A261E68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DNSSEC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435CE-18E2-A7FE-10CB-F42CF7190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730" y="1825625"/>
            <a:ext cx="10103069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Can we use the same platform to measure the proportion of users who sit behind DNS resolvers that perform DNSSEC validation?</a:t>
            </a:r>
          </a:p>
        </p:txBody>
      </p:sp>
    </p:spTree>
    <p:extLst>
      <p:ext uri="{BB962C8B-B14F-4D97-AF65-F5344CB8AC3E}">
        <p14:creationId xmlns:p14="http://schemas.microsoft.com/office/powerpoint/2010/main" val="2195140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EEE3-7CDF-E4C6-7A9A-6A261E68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DNSSEC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435CE-18E2-A7FE-10CB-F42CF719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Can we use the same platform to measure the proportion of users who sit behind DNS resolvers that perform DNSSEC validation?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B6DFC-7E76-93E1-8DC3-84B4EDBAC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503" y="2976945"/>
            <a:ext cx="9828670" cy="2746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60AFDA-6F8B-1991-3953-0F6E232E17C6}"/>
              </a:ext>
            </a:extLst>
          </p:cNvPr>
          <p:cNvSpPr txBox="1"/>
          <p:nvPr/>
        </p:nvSpPr>
        <p:spPr>
          <a:xfrm>
            <a:off x="283030" y="3703801"/>
            <a:ext cx="179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DNSSEC-signed DNS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271438-2A71-4916-2A8A-36D50CF68A7C}"/>
              </a:ext>
            </a:extLst>
          </p:cNvPr>
          <p:cNvSpPr txBox="1"/>
          <p:nvPr/>
        </p:nvSpPr>
        <p:spPr>
          <a:xfrm>
            <a:off x="200826" y="5031223"/>
            <a:ext cx="1797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Invalidly-signed DNSSEC-signed DNS name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B6FC5CC-7442-BC12-8D8E-4721DA027488}"/>
              </a:ext>
            </a:extLst>
          </p:cNvPr>
          <p:cNvSpPr/>
          <p:nvPr/>
        </p:nvSpPr>
        <p:spPr>
          <a:xfrm>
            <a:off x="1450428" y="4204138"/>
            <a:ext cx="620391" cy="190770"/>
          </a:xfrm>
          <a:custGeom>
            <a:avLst/>
            <a:gdLst>
              <a:gd name="connsiteX0" fmla="*/ 0 w 620391"/>
              <a:gd name="connsiteY0" fmla="*/ 0 h 190770"/>
              <a:gd name="connsiteX1" fmla="*/ 578069 w 620391"/>
              <a:gd name="connsiteY1" fmla="*/ 136634 h 190770"/>
              <a:gd name="connsiteX2" fmla="*/ 493986 w 620391"/>
              <a:gd name="connsiteY2" fmla="*/ 31531 h 190770"/>
              <a:gd name="connsiteX3" fmla="*/ 620110 w 620391"/>
              <a:gd name="connsiteY3" fmla="*/ 168165 h 190770"/>
              <a:gd name="connsiteX4" fmla="*/ 451944 w 620391"/>
              <a:gd name="connsiteY4" fmla="*/ 189186 h 1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91" h="190770">
                <a:moveTo>
                  <a:pt x="0" y="0"/>
                </a:moveTo>
                <a:cubicBezTo>
                  <a:pt x="247869" y="65689"/>
                  <a:pt x="495738" y="131379"/>
                  <a:pt x="578069" y="136634"/>
                </a:cubicBezTo>
                <a:cubicBezTo>
                  <a:pt x="660400" y="141889"/>
                  <a:pt x="486979" y="26276"/>
                  <a:pt x="493986" y="31531"/>
                </a:cubicBezTo>
                <a:cubicBezTo>
                  <a:pt x="500993" y="36786"/>
                  <a:pt x="627117" y="141889"/>
                  <a:pt x="620110" y="168165"/>
                </a:cubicBezTo>
                <a:cubicBezTo>
                  <a:pt x="613103" y="194441"/>
                  <a:pt x="532523" y="191813"/>
                  <a:pt x="451944" y="18918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83AB42E-73A8-27BD-6701-73AF7EC25477}"/>
              </a:ext>
            </a:extLst>
          </p:cNvPr>
          <p:cNvSpPr/>
          <p:nvPr/>
        </p:nvSpPr>
        <p:spPr>
          <a:xfrm>
            <a:off x="1502979" y="4505607"/>
            <a:ext cx="578619" cy="486807"/>
          </a:xfrm>
          <a:custGeom>
            <a:avLst/>
            <a:gdLst>
              <a:gd name="connsiteX0" fmla="*/ 0 w 578619"/>
              <a:gd name="connsiteY0" fmla="*/ 486807 h 486807"/>
              <a:gd name="connsiteX1" fmla="*/ 504497 w 578619"/>
              <a:gd name="connsiteY1" fmla="*/ 76903 h 486807"/>
              <a:gd name="connsiteX2" fmla="*/ 346842 w 578619"/>
              <a:gd name="connsiteY2" fmla="*/ 66393 h 486807"/>
              <a:gd name="connsiteX3" fmla="*/ 567559 w 578619"/>
              <a:gd name="connsiteY3" fmla="*/ 3331 h 486807"/>
              <a:gd name="connsiteX4" fmla="*/ 525518 w 578619"/>
              <a:gd name="connsiteY4" fmla="*/ 182007 h 48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619" h="486807">
                <a:moveTo>
                  <a:pt x="0" y="486807"/>
                </a:moveTo>
                <a:cubicBezTo>
                  <a:pt x="223345" y="316889"/>
                  <a:pt x="446690" y="146972"/>
                  <a:pt x="504497" y="76903"/>
                </a:cubicBezTo>
                <a:cubicBezTo>
                  <a:pt x="562304" y="6834"/>
                  <a:pt x="336332" y="78655"/>
                  <a:pt x="346842" y="66393"/>
                </a:cubicBezTo>
                <a:cubicBezTo>
                  <a:pt x="357352" y="54131"/>
                  <a:pt x="537780" y="-15938"/>
                  <a:pt x="567559" y="3331"/>
                </a:cubicBezTo>
                <a:cubicBezTo>
                  <a:pt x="597338" y="22600"/>
                  <a:pt x="561428" y="102303"/>
                  <a:pt x="525518" y="18200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176C04C-BDF9-233A-7581-8E07D5B72011}"/>
              </a:ext>
            </a:extLst>
          </p:cNvPr>
          <p:cNvSpPr/>
          <p:nvPr/>
        </p:nvSpPr>
        <p:spPr>
          <a:xfrm>
            <a:off x="2175641" y="4435366"/>
            <a:ext cx="914706" cy="10510"/>
          </a:xfrm>
          <a:custGeom>
            <a:avLst/>
            <a:gdLst>
              <a:gd name="connsiteX0" fmla="*/ 0 w 914706"/>
              <a:gd name="connsiteY0" fmla="*/ 0 h 10510"/>
              <a:gd name="connsiteX1" fmla="*/ 798787 w 914706"/>
              <a:gd name="connsiteY1" fmla="*/ 0 h 10510"/>
              <a:gd name="connsiteX2" fmla="*/ 893380 w 914706"/>
              <a:gd name="connsiteY2" fmla="*/ 10510 h 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706" h="10510">
                <a:moveTo>
                  <a:pt x="0" y="0"/>
                </a:moveTo>
                <a:lnTo>
                  <a:pt x="798787" y="0"/>
                </a:lnTo>
                <a:cubicBezTo>
                  <a:pt x="947684" y="1752"/>
                  <a:pt x="920532" y="6131"/>
                  <a:pt x="893380" y="105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4674F9A-F2ED-1D71-7F1E-FC8A37AF13C1}"/>
              </a:ext>
            </a:extLst>
          </p:cNvPr>
          <p:cNvSpPr/>
          <p:nvPr/>
        </p:nvSpPr>
        <p:spPr>
          <a:xfrm>
            <a:off x="2217683" y="4561490"/>
            <a:ext cx="888091" cy="21323"/>
          </a:xfrm>
          <a:custGeom>
            <a:avLst/>
            <a:gdLst>
              <a:gd name="connsiteX0" fmla="*/ 0 w 888091"/>
              <a:gd name="connsiteY0" fmla="*/ 0 h 21323"/>
              <a:gd name="connsiteX1" fmla="*/ 788276 w 888091"/>
              <a:gd name="connsiteY1" fmla="*/ 21020 h 21323"/>
              <a:gd name="connsiteX2" fmla="*/ 851338 w 888091"/>
              <a:gd name="connsiteY2" fmla="*/ 10510 h 2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8091" h="21323">
                <a:moveTo>
                  <a:pt x="0" y="0"/>
                </a:moveTo>
                <a:lnTo>
                  <a:pt x="788276" y="21020"/>
                </a:lnTo>
                <a:cubicBezTo>
                  <a:pt x="930166" y="22772"/>
                  <a:pt x="890752" y="16641"/>
                  <a:pt x="851338" y="105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639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6254-93ED-AF65-F854-C59DE6D2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 of DNSSEC in Japan</a:t>
            </a:r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84AE7C08-1ADD-61D5-E67B-EADF0DC5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79" y="1607706"/>
            <a:ext cx="9922549" cy="50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24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A7200-03F1-2042-317C-A1A449D5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DNSSEC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5E3E-BD26-BBE0-50FD-2A4434B96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15147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A client is sitting behind DNSSEC validating resolvers if:</a:t>
            </a:r>
          </a:p>
          <a:p>
            <a:pPr lvl="1"/>
            <a:r>
              <a:rPr lang="en-AU" dirty="0"/>
              <a:t>It fetches the validly-signed DNS URL</a:t>
            </a:r>
          </a:p>
          <a:p>
            <a:pPr lvl="1"/>
            <a:r>
              <a:rPr lang="en-AU" dirty="0"/>
              <a:t>It does not fetch the invalidly-signed DNS URL</a:t>
            </a:r>
          </a:p>
          <a:p>
            <a:pPr lvl="1"/>
            <a:r>
              <a:rPr lang="en-AU" dirty="0"/>
              <a:t>It queries for the address using EDNS0 DNSSEC OK field</a:t>
            </a:r>
          </a:p>
          <a:p>
            <a:pPr lvl="1"/>
            <a:r>
              <a:rPr lang="en-AU" dirty="0"/>
              <a:t>It queries for the zone DNSKEY record for both DNS names *</a:t>
            </a:r>
          </a:p>
          <a:p>
            <a:r>
              <a:rPr lang="en-AU" dirty="0"/>
              <a:t>A client “partially” validates if the validation failure causes the client to use an alternative non-validating resolver and resolve the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789D4-61D5-F0A2-E3B7-FA3252337643}"/>
              </a:ext>
            </a:extLst>
          </p:cNvPr>
          <p:cNvSpPr txBox="1"/>
          <p:nvPr/>
        </p:nvSpPr>
        <p:spPr>
          <a:xfrm>
            <a:off x="2785242" y="5129048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* This last one is a bit of a challenge as we want to see these queries at the authoritative server and not have them masked by caching – so we use a LDNS-based auth server to create a dynamic DNS server that constructs a DNSSEC signed delegated zone on the fly</a:t>
            </a:r>
          </a:p>
        </p:txBody>
      </p:sp>
    </p:spTree>
    <p:extLst>
      <p:ext uri="{BB962C8B-B14F-4D97-AF65-F5344CB8AC3E}">
        <p14:creationId xmlns:p14="http://schemas.microsoft.com/office/powerpoint/2010/main" val="2561934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9250-B125-B385-26E5-7B3B0868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DNSSEC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747AC-DEF4-98F1-C56E-9F5DFD801AB8}"/>
              </a:ext>
            </a:extLst>
          </p:cNvPr>
          <p:cNvSpPr txBox="1"/>
          <p:nvPr/>
        </p:nvSpPr>
        <p:spPr>
          <a:xfrm>
            <a:off x="378373" y="6123543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dnssec</a:t>
            </a:r>
            <a:r>
              <a:rPr lang="en-AU" dirty="0"/>
              <a:t>/XA</a:t>
            </a:r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60E6DF3-3A71-B172-8628-6517D2B90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59" y="1443742"/>
            <a:ext cx="8912772" cy="45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13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FE6E3CEC-AF38-4D0D-FA4D-4E2C681EF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48" y="1243812"/>
            <a:ext cx="8594313" cy="5599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76225-78B1-348A-E6A7-D33E5ADE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DNSSEC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62B72-2124-1F7D-B76B-60CAD40B8406}"/>
              </a:ext>
            </a:extLst>
          </p:cNvPr>
          <p:cNvSpPr txBox="1"/>
          <p:nvPr/>
        </p:nvSpPr>
        <p:spPr>
          <a:xfrm>
            <a:off x="378373" y="6123543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dnssec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3592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76B7-221E-8D4D-5835-7933C62E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DNSSEC Validation in India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87188-B26D-CC39-9E99-913AAA53B4A6}"/>
              </a:ext>
            </a:extLst>
          </p:cNvPr>
          <p:cNvSpPr txBox="1"/>
          <p:nvPr/>
        </p:nvSpPr>
        <p:spPr>
          <a:xfrm>
            <a:off x="378373" y="6123543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dnssec</a:t>
            </a:r>
            <a:r>
              <a:rPr lang="en-AU" dirty="0"/>
              <a:t>/IN</a:t>
            </a:r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F091D08F-9034-08AB-ABDA-D4D8D6BA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7" y="1690688"/>
            <a:ext cx="11683970" cy="30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98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BAB5-F7F3-E710-ECD7-7895E21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server side measurement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6C17-AC79-B816-FF53-9B815CA8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We treat the DNS name (and the full URL) as a set of server instructions and use a combination of dynamic DNS, NGINX modules and 2-step packet processing to generate specific server-side behaviours that we want to measure</a:t>
            </a:r>
          </a:p>
        </p:txBody>
      </p:sp>
    </p:spTree>
    <p:extLst>
      <p:ext uri="{BB962C8B-B14F-4D97-AF65-F5344CB8AC3E}">
        <p14:creationId xmlns:p14="http://schemas.microsoft.com/office/powerpoint/2010/main" val="3031525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BAB5-F7F3-E710-ECD7-7895E21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server-side measurement techniques – Glueless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6C17-AC79-B816-FF53-9B815CA8E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01552" cy="4743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“</a:t>
            </a:r>
            <a:r>
              <a:rPr lang="en-AU" dirty="0" err="1"/>
              <a:t>Glueless</a:t>
            </a:r>
            <a:r>
              <a:rPr lang="en-AU" dirty="0"/>
              <a:t>” DNS delegation to provide explicit confirmation that a resolver has received a response</a:t>
            </a:r>
          </a:p>
          <a:p>
            <a:pPr lvl="1"/>
            <a:r>
              <a:rPr lang="en-AU" dirty="0"/>
              <a:t>The client is forced to resolve the name of the zone name servers before proceeding with the original resolution task</a:t>
            </a:r>
          </a:p>
          <a:p>
            <a:pPr lvl="1"/>
            <a:r>
              <a:rPr lang="en-AU" dirty="0"/>
              <a:t>If the name of the name servers is dynamically generated and unique then DNS caching won’t help</a:t>
            </a:r>
          </a:p>
          <a:p>
            <a:pPr lvl="1"/>
            <a:r>
              <a:rPr lang="en-AU" dirty="0"/>
              <a:t>We’ve used this technique to measure:</a:t>
            </a:r>
          </a:p>
          <a:p>
            <a:pPr lvl="2"/>
            <a:r>
              <a:rPr lang="en-AU" dirty="0"/>
              <a:t>IDN support</a:t>
            </a:r>
          </a:p>
          <a:p>
            <a:pPr lvl="2"/>
            <a:r>
              <a:rPr lang="en-AU" dirty="0" err="1"/>
              <a:t>qname</a:t>
            </a:r>
            <a:r>
              <a:rPr lang="en-AU" dirty="0"/>
              <a:t> minimisation </a:t>
            </a:r>
          </a:p>
          <a:p>
            <a:pPr lvl="2"/>
            <a:r>
              <a:rPr lang="en-AU" dirty="0"/>
              <a:t>DNS fragmentation management</a:t>
            </a:r>
          </a:p>
          <a:p>
            <a:pPr lvl="2"/>
            <a:r>
              <a:rPr lang="en-AU" dirty="0"/>
              <a:t>DNS dual stack behaviour</a:t>
            </a:r>
          </a:p>
          <a:p>
            <a:pPr lvl="2"/>
            <a:r>
              <a:rPr lang="en-AU" dirty="0"/>
              <a:t>Recursive Resolvers’ server selection</a:t>
            </a:r>
          </a:p>
        </p:txBody>
      </p:sp>
    </p:spTree>
    <p:extLst>
      <p:ext uri="{BB962C8B-B14F-4D97-AF65-F5344CB8AC3E}">
        <p14:creationId xmlns:p14="http://schemas.microsoft.com/office/powerpoint/2010/main" val="11275717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BAB5-F7F3-E710-ECD7-7895E21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server side measurement techniques - Repeats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6C17-AC79-B816-FF53-9B815CA8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Explicitly directed repeat fetches to trigger content directives for HTTP/3</a:t>
            </a:r>
          </a:p>
          <a:p>
            <a:pPr lvl="1"/>
            <a:r>
              <a:rPr lang="en-AU" dirty="0"/>
              <a:t>Chrome relies on receiving an Alt-Svc: content directive before it will switch over to use HTTP for fetches from this server</a:t>
            </a:r>
          </a:p>
          <a:p>
            <a:pPr lvl="1"/>
            <a:r>
              <a:rPr lang="en-AU" dirty="0"/>
              <a:t>Which means it will only use HTTP/3 on the second (or subsequent) fetch</a:t>
            </a:r>
          </a:p>
          <a:p>
            <a:pPr lvl="1"/>
            <a:r>
              <a:rPr lang="en-AU" dirty="0"/>
              <a:t>To create this behaviour we have to allow the measurement script to schedule this fetch multiple times, with a small idle interval between fetches</a:t>
            </a:r>
          </a:p>
        </p:txBody>
      </p:sp>
    </p:spTree>
    <p:extLst>
      <p:ext uri="{BB962C8B-B14F-4D97-AF65-F5344CB8AC3E}">
        <p14:creationId xmlns:p14="http://schemas.microsoft.com/office/powerpoint/2010/main" val="2047543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BAB5-F7F3-E710-ECD7-7895E21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server side measurement techniques – SERVFAIL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6C17-AC79-B816-FF53-9B815CA8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SERVFAIL responses to force the client resolver to cycle through all configured recursive resolvers</a:t>
            </a:r>
          </a:p>
          <a:p>
            <a:pPr lvl="1"/>
            <a:r>
              <a:rPr lang="en-AU" dirty="0"/>
              <a:t>This technique uses a LDNS path that responds with a SERVFAIL response for all DNS queries for this name set</a:t>
            </a:r>
          </a:p>
          <a:p>
            <a:pPr lvl="1"/>
            <a:r>
              <a:rPr lang="en-AU" dirty="0"/>
              <a:t>This is intended to cause the local resolver to cycle through all locally configured recursive resolvers to find a resolver that will respond to the query</a:t>
            </a:r>
          </a:p>
          <a:p>
            <a:pPr lvl="1"/>
            <a:r>
              <a:rPr lang="en-AU" dirty="0"/>
              <a:t>We used this is exposing the set of resolvers that a user may use to resolve a name</a:t>
            </a:r>
          </a:p>
        </p:txBody>
      </p:sp>
    </p:spTree>
    <p:extLst>
      <p:ext uri="{BB962C8B-B14F-4D97-AF65-F5344CB8AC3E}">
        <p14:creationId xmlns:p14="http://schemas.microsoft.com/office/powerpoint/2010/main" val="3469558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BAB5-F7F3-E710-ECD7-7895E214C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Other server side measurement techniques – IPv6 Packet Mangling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6C17-AC79-B816-FF53-9B815CA8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IPv6 packet manipulation to insert crafted IPv6 packets into an established TCP stream</a:t>
            </a:r>
          </a:p>
          <a:p>
            <a:pPr lvl="1"/>
            <a:r>
              <a:rPr lang="en-AU" dirty="0"/>
              <a:t>To manipulate an IPv6 packet to manually control fragmentation and other forms of Extension Headers we use a “front end” unit to pick up incoming packets and pass them to a conventional back end server</a:t>
            </a:r>
          </a:p>
          <a:p>
            <a:pPr lvl="1"/>
            <a:r>
              <a:rPr lang="en-AU" dirty="0"/>
              <a:t>The return packet is modified to add the appropriate Extension Header and/or Fragment before passing back to the end client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30312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53F0-26C0-4C7F-703E-AD748CC2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Measurement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78EE7-7FD9-1AD2-351D-579A3FFC0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IPv6 Performance (connection reliability and relative speed)</a:t>
            </a:r>
          </a:p>
          <a:p>
            <a:r>
              <a:rPr lang="en-AU" dirty="0"/>
              <a:t>IPv6 Fragmentation</a:t>
            </a:r>
          </a:p>
          <a:p>
            <a:r>
              <a:rPr lang="en-AU" dirty="0"/>
              <a:t>IPv6 Extension Header loss Rates (HBH and DST)</a:t>
            </a:r>
          </a:p>
          <a:p>
            <a:r>
              <a:rPr lang="en-AU" dirty="0"/>
              <a:t>DNS: Use of ECDSA and EDDI DNSSEC signing algorithms</a:t>
            </a:r>
          </a:p>
          <a:p>
            <a:r>
              <a:rPr lang="en-AU" dirty="0"/>
              <a:t>DNS: Fragmentation Drop (and TCP support)</a:t>
            </a:r>
          </a:p>
          <a:p>
            <a:r>
              <a:rPr lang="en-AU" dirty="0"/>
              <a:t>DNS resolver use profile (use of open DNS resolvers)</a:t>
            </a:r>
          </a:p>
          <a:p>
            <a:r>
              <a:rPr lang="en-AU" dirty="0"/>
              <a:t>DNS KSK roll probes (RFC8509)</a:t>
            </a:r>
          </a:p>
          <a:p>
            <a:r>
              <a:rPr lang="en-AU" dirty="0"/>
              <a:t>Support for QUIC use (HTTP/3)</a:t>
            </a:r>
          </a:p>
          <a:p>
            <a:r>
              <a:rPr lang="en-AU" dirty="0"/>
              <a:t>Support for Route Origination Validation</a:t>
            </a:r>
          </a:p>
          <a:p>
            <a:r>
              <a:rPr lang="en-AU" dirty="0"/>
              <a:t>Zombies and tracking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647CB-31C0-D420-43A1-D7F4AACD41B4}"/>
              </a:ext>
            </a:extLst>
          </p:cNvPr>
          <p:cNvSpPr txBox="1"/>
          <p:nvPr/>
        </p:nvSpPr>
        <p:spPr>
          <a:xfrm>
            <a:off x="7010400" y="6311900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780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D92D-C448-AD09-E5EA-F829A013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RPKI in Japan</a:t>
            </a:r>
          </a:p>
        </p:txBody>
      </p:sp>
      <p:pic>
        <p:nvPicPr>
          <p:cNvPr id="7" name="Content Placeholder 6" descr="A graph showing a line&#10;&#10;AI-generated content may be incorrect.">
            <a:extLst>
              <a:ext uri="{FF2B5EF4-FFF2-40B4-BE49-F238E27FC236}">
                <a16:creationId xmlns:a16="http://schemas.microsoft.com/office/drawing/2014/main" id="{6BF1ACBB-9924-9709-80EA-355F41008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923" y="1825625"/>
            <a:ext cx="8060153" cy="4351338"/>
          </a:xfrm>
        </p:spPr>
      </p:pic>
    </p:spTree>
    <p:extLst>
      <p:ext uri="{BB962C8B-B14F-4D97-AF65-F5344CB8AC3E}">
        <p14:creationId xmlns:p14="http://schemas.microsoft.com/office/powerpoint/2010/main" val="2438273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5952-DAD7-14CC-D70F-0B377611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Server Side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7D2C7-AB3E-D9FF-76A8-1DC5F97FD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This approach complements client side measurements (CAIDA’s ARK, RIPE NCC’s Atlas) and network-level internal measurements by using a large scale server side measurement platform</a:t>
            </a:r>
          </a:p>
          <a:p>
            <a:r>
              <a:rPr lang="en-AU" dirty="0"/>
              <a:t>In this form of server-side measurement the client does what clients always do - fetch URLs</a:t>
            </a:r>
          </a:p>
          <a:p>
            <a:r>
              <a:rPr lang="en-AU" dirty="0"/>
              <a:t>We can test particular client behaviours and network behaviours by deliberately altering the server-side behaviour and triggering the behaviour in a measured behaviour</a:t>
            </a:r>
          </a:p>
          <a:p>
            <a:r>
              <a:rPr lang="en-AU" dirty="0"/>
              <a:t>The benefit of this approach is that rather than measuring the effect and inferring the cause, in this approach we trigger a cause and then correlate the observed outcomes against </a:t>
            </a:r>
            <a:r>
              <a:rPr lang="en-AU"/>
              <a:t>the known cause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8079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536" y="934709"/>
            <a:ext cx="4914900" cy="1325563"/>
          </a:xfrm>
        </p:spPr>
        <p:txBody>
          <a:bodyPr>
            <a:normAutofit/>
          </a:bodyPr>
          <a:lstStyle/>
          <a:p>
            <a:r>
              <a:rPr lang="en-US" sz="6400" dirty="0">
                <a:latin typeface="Max's Handwritin" charset="0"/>
                <a:ea typeface="Max's Handwritin" charset="0"/>
                <a:cs typeface="Max's Handwritin" charset="0"/>
              </a:rPr>
              <a:t>Thanks!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94D73-6C31-9D46-2219-5E3EE156CFCC}"/>
              </a:ext>
            </a:extLst>
          </p:cNvPr>
          <p:cNvSpPr txBox="1"/>
          <p:nvPr/>
        </p:nvSpPr>
        <p:spPr>
          <a:xfrm>
            <a:off x="3824748" y="4969184"/>
            <a:ext cx="60083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/>
              <a:t>Measurement </a:t>
            </a:r>
            <a:r>
              <a:rPr lang="en-AU" sz="2800" b="1" dirty="0"/>
              <a:t>Reports at APNIC Labs:</a:t>
            </a:r>
          </a:p>
          <a:p>
            <a:r>
              <a:rPr lang="en-AU" sz="2800" b="1" dirty="0"/>
              <a:t>                    https://</a:t>
            </a:r>
            <a:r>
              <a:rPr lang="en-AU" sz="2800" b="1" dirty="0" err="1"/>
              <a:t>stats.labs.apnic.net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313306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31793-8772-9BE4-A2E0-093944C5B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F712-6B91-B835-74DB-EA981027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ROV-Drop in Japan</a:t>
            </a:r>
          </a:p>
        </p:txBody>
      </p:sp>
      <p:pic>
        <p:nvPicPr>
          <p:cNvPr id="4" name="Picture 3" descr="A graph showing a graph&#10;&#10;AI-generated content may be incorrect.">
            <a:extLst>
              <a:ext uri="{FF2B5EF4-FFF2-40B4-BE49-F238E27FC236}">
                <a16:creationId xmlns:a16="http://schemas.microsoft.com/office/drawing/2014/main" id="{53F85909-284A-74FB-4DCB-BF4743E8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19" y="1825625"/>
            <a:ext cx="9056603" cy="4667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C920E0-10D7-D8D8-3BD8-78E448441A56}"/>
              </a:ext>
            </a:extLst>
          </p:cNvPr>
          <p:cNvSpPr txBox="1"/>
          <p:nvPr/>
        </p:nvSpPr>
        <p:spPr>
          <a:xfrm>
            <a:off x="8534400" y="3535680"/>
            <a:ext cx="26613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is Softbank (AS17676)</a:t>
            </a:r>
          </a:p>
        </p:txBody>
      </p:sp>
    </p:spTree>
    <p:extLst>
      <p:ext uri="{BB962C8B-B14F-4D97-AF65-F5344CB8AC3E}">
        <p14:creationId xmlns:p14="http://schemas.microsoft.com/office/powerpoint/2010/main" val="288502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1FEB-01B3-A97D-4844-8EB0C512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 much to measure…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15505-523A-1862-21D6-1AC3610DD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so little time!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764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B709-19EF-187C-6AFA-20816C2A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and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3EB1-51B8-A577-927B-6E320E874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basic questions are to figure out </a:t>
            </a:r>
            <a:r>
              <a:rPr lang="en-AU" b="1" dirty="0"/>
              <a:t>what</a:t>
            </a:r>
            <a:r>
              <a:rPr lang="en-AU" dirty="0"/>
              <a:t> measurement approach to use: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whole of network metrics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sample measurements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system </a:t>
            </a:r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behaviour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metrics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user experience metrics </a:t>
            </a: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 component metrics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snapshot metrics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time series measurements</a:t>
            </a:r>
          </a:p>
          <a:p>
            <a:pPr lvl="1"/>
            <a:endParaRPr lang="en-AU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26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FB52F-1AD3-94D8-2CEC-A26040BD7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9445-BEF5-6F7C-C285-A84EE78D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and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B584B-6B00-7AD3-19EE-2B8A6967C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basic questions are to figure out </a:t>
            </a:r>
            <a:r>
              <a:rPr lang="en-AU" b="1" dirty="0"/>
              <a:t>what</a:t>
            </a:r>
            <a:r>
              <a:rPr lang="en-AU" dirty="0"/>
              <a:t> measurement approach to use: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whole of network metrics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sample measurements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system </a:t>
            </a:r>
            <a:r>
              <a:rPr lang="en-US" altLang="en-US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behaviour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metrics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user experience metrics </a:t>
            </a:r>
            <a:r>
              <a:rPr lang="en-US" altLang="en-US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 component metrics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snapshot metrics 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time series measurements</a:t>
            </a:r>
          </a:p>
          <a:p>
            <a:pPr lvl="1"/>
            <a:endParaRPr lang="en-AU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And then figure out </a:t>
            </a:r>
            <a:r>
              <a:rPr lang="en-AU" altLang="en-US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how</a:t>
            </a:r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to perform the measurement:</a:t>
            </a:r>
          </a:p>
          <a:p>
            <a:pPr lvl="1"/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Passive </a:t>
            </a:r>
            <a:r>
              <a:rPr lang="en-AU" altLang="en-US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active</a:t>
            </a:r>
          </a:p>
          <a:p>
            <a:pPr lvl="1"/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Dedicated probes </a:t>
            </a:r>
            <a:r>
              <a:rPr lang="en-AU" altLang="en-US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enrolment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Deliberate and Intentional </a:t>
            </a:r>
            <a:r>
              <a:rPr lang="en-AU" altLang="en-US" sz="1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vs</a:t>
            </a:r>
            <a:r>
              <a:rPr lang="en-AU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Opportunistic</a:t>
            </a:r>
          </a:p>
        </p:txBody>
      </p:sp>
    </p:spTree>
    <p:extLst>
      <p:ext uri="{BB962C8B-B14F-4D97-AF65-F5344CB8AC3E}">
        <p14:creationId xmlns:p14="http://schemas.microsoft.com/office/powerpoint/2010/main" val="17433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11767</TotalTime>
  <Words>2320</Words>
  <Application>Microsoft Macintosh PowerPoint</Application>
  <PresentationFormat>Widescreen</PresentationFormat>
  <Paragraphs>242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ＭＳ Ｐゴシック</vt:lpstr>
      <vt:lpstr>AhnbergHand</vt:lpstr>
      <vt:lpstr>Arial</vt:lpstr>
      <vt:lpstr>Calibri</vt:lpstr>
      <vt:lpstr>Calibri Light</vt:lpstr>
      <vt:lpstr>Max's Handwritin</vt:lpstr>
      <vt:lpstr>Powderfinger Type</vt:lpstr>
      <vt:lpstr>Office Theme</vt:lpstr>
      <vt:lpstr>Operating the Internet’s Largest Measurement System</vt:lpstr>
      <vt:lpstr>Japanese ISPs</vt:lpstr>
      <vt:lpstr>Use of IPv6 in Japan</vt:lpstr>
      <vt:lpstr>Use of DNSSEC in Japan</vt:lpstr>
      <vt:lpstr>Use of RPKI in Japan</vt:lpstr>
      <vt:lpstr>Use of ROV-Drop in Japan</vt:lpstr>
      <vt:lpstr>So much to measure…</vt:lpstr>
      <vt:lpstr>How and what</vt:lpstr>
      <vt:lpstr>How and what</vt:lpstr>
      <vt:lpstr>APNIC’s path into measurement</vt:lpstr>
      <vt:lpstr>“Measurable” IPv6 Questions</vt:lpstr>
      <vt:lpstr>Close, but</vt:lpstr>
      <vt:lpstr>What’s the question?</vt:lpstr>
      <vt:lpstr>Scale of Measurement</vt:lpstr>
      <vt:lpstr>Scale of Measurement</vt:lpstr>
      <vt:lpstr>How to conduct measurements at scale</vt:lpstr>
      <vt:lpstr>How to conduct measurements at scale</vt:lpstr>
      <vt:lpstr>How to conduct measurements at scale</vt:lpstr>
      <vt:lpstr>Online Ads</vt:lpstr>
      <vt:lpstr>Ads use Scripts</vt:lpstr>
      <vt:lpstr>This can work</vt:lpstr>
      <vt:lpstr>Advertising placement logic</vt:lpstr>
      <vt:lpstr>Advertising placement logic</vt:lpstr>
      <vt:lpstr>Advertising placement logic</vt:lpstr>
      <vt:lpstr>What can be scripted in an Ad</vt:lpstr>
      <vt:lpstr>Measuring IPv6 via Ads</vt:lpstr>
      <vt:lpstr>For Example:</vt:lpstr>
      <vt:lpstr>DNS Label Encoding</vt:lpstr>
      <vt:lpstr>Experiment Server config</vt:lpstr>
      <vt:lpstr>Collected Data</vt:lpstr>
      <vt:lpstr>Data Analysis</vt:lpstr>
      <vt:lpstr>V6 Time Series</vt:lpstr>
      <vt:lpstr>IPv6 Report</vt:lpstr>
      <vt:lpstr>IPv6 Report</vt:lpstr>
      <vt:lpstr>Per-Country Time Series - India</vt:lpstr>
      <vt:lpstr>Per-Country Time Series - India</vt:lpstr>
      <vt:lpstr>Per-Network Time Series</vt:lpstr>
      <vt:lpstr>What about DNSSEC Use?</vt:lpstr>
      <vt:lpstr>What about DNSSEC Use?</vt:lpstr>
      <vt:lpstr>DNSSEC Test</vt:lpstr>
      <vt:lpstr>DNSSEC Results</vt:lpstr>
      <vt:lpstr>DNSSEC Results</vt:lpstr>
      <vt:lpstr>DNSSEC Validation in India</vt:lpstr>
      <vt:lpstr>Other server side measurement techniques</vt:lpstr>
      <vt:lpstr>Other server-side measurement techniques – Glueless DNS</vt:lpstr>
      <vt:lpstr>Other server side measurement techniques - Repeats</vt:lpstr>
      <vt:lpstr>Other server side measurement techniques – SERVFAIL DNS</vt:lpstr>
      <vt:lpstr>Other server side measurement techniques – IPv6 Packet Mangling</vt:lpstr>
      <vt:lpstr>Measurement Projects</vt:lpstr>
      <vt:lpstr>Server Side Measurement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Networking Needs</dc:title>
  <dc:creator>Geoff Huston</dc:creator>
  <cp:lastModifiedBy>Geoff Huston</cp:lastModifiedBy>
  <cp:revision>44</cp:revision>
  <dcterms:created xsi:type="dcterms:W3CDTF">2021-10-11T19:39:17Z</dcterms:created>
  <dcterms:modified xsi:type="dcterms:W3CDTF">2025-08-01T05:09:09Z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2024-12-08T18:43:57Z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c3b91381-fc18-465e-aa61-ec2a4a9362a4</vt:lpwstr>
  </property>
  <property fmtid="{D5CDD505-2E9C-101B-9397-08002B2CF9AE}" pid="8" name="MSIP_Label_66ca7b2a-4f6d-4766-806a-1a0c76ea1c59_ContentBits">
    <vt:lpwstr>0</vt:lpwstr>
  </property>
</Properties>
</file>