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87" r:id="rId3"/>
    <p:sldId id="472" r:id="rId4"/>
    <p:sldId id="506" r:id="rId5"/>
    <p:sldId id="464" r:id="rId6"/>
    <p:sldId id="465" r:id="rId7"/>
    <p:sldId id="481" r:id="rId8"/>
    <p:sldId id="512" r:id="rId9"/>
    <p:sldId id="478" r:id="rId10"/>
    <p:sldId id="477" r:id="rId11"/>
    <p:sldId id="507" r:id="rId12"/>
    <p:sldId id="509" r:id="rId13"/>
    <p:sldId id="510" r:id="rId14"/>
    <p:sldId id="511" r:id="rId15"/>
    <p:sldId id="31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03"/>
    <p:restoredTop sz="94830"/>
  </p:normalViewPr>
  <p:slideViewPr>
    <p:cSldViewPr snapToGrid="0">
      <p:cViewPr varScale="1">
        <p:scale>
          <a:sx n="121" d="100"/>
          <a:sy n="121" d="100"/>
        </p:scale>
        <p:origin x="1168"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B9FC54-C62C-2C4D-A848-257EB0C7D96F}" type="datetimeFigureOut">
              <a:rPr lang="en-US" smtClean="0"/>
              <a:t>7/18/25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2CCC3E-4952-9D4D-8883-3D73A7C977DD}" type="slidenum">
              <a:rPr lang="en-US" smtClean="0"/>
              <a:t>‹#›</a:t>
            </a:fld>
            <a:endParaRPr lang="en-US"/>
          </a:p>
        </p:txBody>
      </p:sp>
    </p:spTree>
    <p:extLst>
      <p:ext uri="{BB962C8B-B14F-4D97-AF65-F5344CB8AC3E}">
        <p14:creationId xmlns:p14="http://schemas.microsoft.com/office/powerpoint/2010/main" val="1317860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B8CB-49B0-6CDB-988E-0D3F8614A658}"/>
              </a:ext>
            </a:extLst>
          </p:cNvPr>
          <p:cNvSpPr>
            <a:spLocks noGrp="1"/>
          </p:cNvSpPr>
          <p:nvPr>
            <p:ph type="ctrTitle"/>
          </p:nvPr>
        </p:nvSpPr>
        <p:spPr>
          <a:xfrm>
            <a:off x="1524000" y="1122363"/>
            <a:ext cx="9144000" cy="2387600"/>
          </a:xfrm>
        </p:spPr>
        <p:txBody>
          <a:bodyPr anchor="b"/>
          <a:lstStyle>
            <a:lvl1pPr algn="ctr">
              <a:defRPr sz="6000"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Subtitle 2">
            <a:extLst>
              <a:ext uri="{FF2B5EF4-FFF2-40B4-BE49-F238E27FC236}">
                <a16:creationId xmlns:a16="http://schemas.microsoft.com/office/drawing/2014/main" id="{8683694C-1B2E-5B95-5B1C-48D0D91B27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AU" dirty="0"/>
          </a:p>
        </p:txBody>
      </p:sp>
      <p:sp>
        <p:nvSpPr>
          <p:cNvPr id="4" name="Date Placeholder 3">
            <a:extLst>
              <a:ext uri="{FF2B5EF4-FFF2-40B4-BE49-F238E27FC236}">
                <a16:creationId xmlns:a16="http://schemas.microsoft.com/office/drawing/2014/main" id="{E2623E09-508A-4701-3C31-F607EC5B51D2}"/>
              </a:ext>
            </a:extLst>
          </p:cNvPr>
          <p:cNvSpPr>
            <a:spLocks noGrp="1"/>
          </p:cNvSpPr>
          <p:nvPr>
            <p:ph type="dt" sz="half" idx="10"/>
          </p:nvPr>
        </p:nvSpPr>
        <p:spPr/>
        <p:txBody>
          <a:bodyPr/>
          <a:lstStyle/>
          <a:p>
            <a:fld id="{FAA44EC4-4805-9A4D-99C5-4B0F8F7C23EA}" type="datetime1">
              <a:rPr lang="en-AU" smtClean="0"/>
              <a:t>18/7/2025</a:t>
            </a:fld>
            <a:endParaRPr lang="en-AU"/>
          </a:p>
        </p:txBody>
      </p:sp>
      <p:sp>
        <p:nvSpPr>
          <p:cNvPr id="5" name="Footer Placeholder 4">
            <a:extLst>
              <a:ext uri="{FF2B5EF4-FFF2-40B4-BE49-F238E27FC236}">
                <a16:creationId xmlns:a16="http://schemas.microsoft.com/office/drawing/2014/main" id="{50973263-5CE3-697D-8823-01B96E7CC77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BBD26FB-C4F7-8965-6DD7-92FE3C987C75}"/>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88793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FCC27-491F-5355-BFB7-A9D44EF67EB0}"/>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88BFEE95-5429-A4B1-3903-719BC86DAAC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ED074BC6-C441-7449-37A1-9115AE89D7DE}"/>
              </a:ext>
            </a:extLst>
          </p:cNvPr>
          <p:cNvSpPr>
            <a:spLocks noGrp="1"/>
          </p:cNvSpPr>
          <p:nvPr>
            <p:ph type="dt" sz="half" idx="10"/>
          </p:nvPr>
        </p:nvSpPr>
        <p:spPr/>
        <p:txBody>
          <a:bodyPr/>
          <a:lstStyle/>
          <a:p>
            <a:fld id="{ABDCCFFF-A007-9947-AA82-0C5198BB4C35}" type="datetime1">
              <a:rPr lang="en-AU" smtClean="0"/>
              <a:t>18/7/2025</a:t>
            </a:fld>
            <a:endParaRPr lang="en-AU"/>
          </a:p>
        </p:txBody>
      </p:sp>
      <p:sp>
        <p:nvSpPr>
          <p:cNvPr id="5" name="Footer Placeholder 4">
            <a:extLst>
              <a:ext uri="{FF2B5EF4-FFF2-40B4-BE49-F238E27FC236}">
                <a16:creationId xmlns:a16="http://schemas.microsoft.com/office/drawing/2014/main" id="{2D5FA8EA-A4BA-CD82-0587-C3AA8B2B752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D542C49-B3D8-1514-8637-CEE59BC21FE4}"/>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584186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8036A5-3C04-1D46-75E8-0D462505E8F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CE7C3ACD-98D8-0EE6-A510-29C07843384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5CF74254-ECB8-6F1C-39CF-3467B7E3A3D5}"/>
              </a:ext>
            </a:extLst>
          </p:cNvPr>
          <p:cNvSpPr>
            <a:spLocks noGrp="1"/>
          </p:cNvSpPr>
          <p:nvPr>
            <p:ph type="dt" sz="half" idx="10"/>
          </p:nvPr>
        </p:nvSpPr>
        <p:spPr/>
        <p:txBody>
          <a:bodyPr/>
          <a:lstStyle/>
          <a:p>
            <a:fld id="{9493A92B-7A33-0749-B1A4-9B24C36A8919}" type="datetime1">
              <a:rPr lang="en-AU" smtClean="0"/>
              <a:t>18/7/2025</a:t>
            </a:fld>
            <a:endParaRPr lang="en-AU"/>
          </a:p>
        </p:txBody>
      </p:sp>
      <p:sp>
        <p:nvSpPr>
          <p:cNvPr id="5" name="Footer Placeholder 4">
            <a:extLst>
              <a:ext uri="{FF2B5EF4-FFF2-40B4-BE49-F238E27FC236}">
                <a16:creationId xmlns:a16="http://schemas.microsoft.com/office/drawing/2014/main" id="{D396EB4B-F6AF-DBBB-1280-64220B29832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78A676B-B6E9-AFD8-5762-5BAB860F9DF5}"/>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349327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0F9A5-1834-FB38-0199-F13595A2ABFB}"/>
              </a:ext>
            </a:extLst>
          </p:cNvPr>
          <p:cNvSpPr>
            <a:spLocks noGrp="1"/>
          </p:cNvSpPr>
          <p:nvPr>
            <p:ph type="title"/>
          </p:nvPr>
        </p:nvSpPr>
        <p:spPr/>
        <p:txBody>
          <a:bodyPr/>
          <a:lstStyle>
            <a:lvl1pPr>
              <a:defRPr baseline="0">
                <a:solidFill>
                  <a:schemeClr val="accent4">
                    <a:lumMod val="50000"/>
                  </a:schemeClr>
                </a:solidFill>
                <a:latin typeface="Powderfinger Type" panose="02020709070000000403" pitchFamily="49" charset="77"/>
              </a:defRPr>
            </a:lvl1pPr>
          </a:lstStyle>
          <a:p>
            <a:r>
              <a:rPr lang="en-GB" dirty="0"/>
              <a:t>Click to edit Master title style</a:t>
            </a:r>
            <a:endParaRPr lang="en-AU" dirty="0"/>
          </a:p>
        </p:txBody>
      </p:sp>
      <p:sp>
        <p:nvSpPr>
          <p:cNvPr id="3" name="Content Placeholder 2">
            <a:extLst>
              <a:ext uri="{FF2B5EF4-FFF2-40B4-BE49-F238E27FC236}">
                <a16:creationId xmlns:a16="http://schemas.microsoft.com/office/drawing/2014/main" id="{3A9636F7-06F2-C6D4-93C2-0D0913429D6C}"/>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AU" dirty="0"/>
          </a:p>
        </p:txBody>
      </p:sp>
      <p:sp>
        <p:nvSpPr>
          <p:cNvPr id="4" name="Date Placeholder 3">
            <a:extLst>
              <a:ext uri="{FF2B5EF4-FFF2-40B4-BE49-F238E27FC236}">
                <a16:creationId xmlns:a16="http://schemas.microsoft.com/office/drawing/2014/main" id="{DE18E687-464E-C740-B72D-4E4FE10F2FB2}"/>
              </a:ext>
            </a:extLst>
          </p:cNvPr>
          <p:cNvSpPr>
            <a:spLocks noGrp="1"/>
          </p:cNvSpPr>
          <p:nvPr>
            <p:ph type="dt" sz="half" idx="10"/>
          </p:nvPr>
        </p:nvSpPr>
        <p:spPr/>
        <p:txBody>
          <a:bodyPr/>
          <a:lstStyle/>
          <a:p>
            <a:fld id="{B46317AA-EC3D-F948-86EF-BD272F3BDCB0}" type="datetime1">
              <a:rPr lang="en-AU" smtClean="0"/>
              <a:t>18/7/2025</a:t>
            </a:fld>
            <a:endParaRPr lang="en-AU"/>
          </a:p>
        </p:txBody>
      </p:sp>
      <p:sp>
        <p:nvSpPr>
          <p:cNvPr id="5" name="Footer Placeholder 4">
            <a:extLst>
              <a:ext uri="{FF2B5EF4-FFF2-40B4-BE49-F238E27FC236}">
                <a16:creationId xmlns:a16="http://schemas.microsoft.com/office/drawing/2014/main" id="{B62BFACD-7594-D30F-DB7A-BEFE39CE356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300BC33-F86C-8AA1-6F08-75FD9B42418E}"/>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10150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3C57-2DCB-B598-9CF4-B753142CCE4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CEAF2F08-7A51-1211-6D36-CB24537595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053FB5D-8448-BF02-1A71-75751A04CA86}"/>
              </a:ext>
            </a:extLst>
          </p:cNvPr>
          <p:cNvSpPr>
            <a:spLocks noGrp="1"/>
          </p:cNvSpPr>
          <p:nvPr>
            <p:ph type="dt" sz="half" idx="10"/>
          </p:nvPr>
        </p:nvSpPr>
        <p:spPr/>
        <p:txBody>
          <a:bodyPr/>
          <a:lstStyle/>
          <a:p>
            <a:fld id="{E5ECBEBA-7B04-324D-9542-BDA469DD9DF6}" type="datetime1">
              <a:rPr lang="en-AU" smtClean="0"/>
              <a:t>18/7/2025</a:t>
            </a:fld>
            <a:endParaRPr lang="en-AU"/>
          </a:p>
        </p:txBody>
      </p:sp>
      <p:sp>
        <p:nvSpPr>
          <p:cNvPr id="5" name="Footer Placeholder 4">
            <a:extLst>
              <a:ext uri="{FF2B5EF4-FFF2-40B4-BE49-F238E27FC236}">
                <a16:creationId xmlns:a16="http://schemas.microsoft.com/office/drawing/2014/main" id="{64D1A5C0-D4E1-1FBF-23B7-2022E3AE798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E85B951-B484-4222-34E7-11B9A197D41B}"/>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21678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08EA-862E-B68E-1529-8427BA1BCCFC}"/>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02BCE5A4-022B-3DC3-0A20-9C3C9961AA0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F887BF79-9A40-23F0-6A72-FB9C1B4ABF8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8CD77433-5BF5-5AC3-3AE0-676544964327}"/>
              </a:ext>
            </a:extLst>
          </p:cNvPr>
          <p:cNvSpPr>
            <a:spLocks noGrp="1"/>
          </p:cNvSpPr>
          <p:nvPr>
            <p:ph type="dt" sz="half" idx="10"/>
          </p:nvPr>
        </p:nvSpPr>
        <p:spPr/>
        <p:txBody>
          <a:bodyPr/>
          <a:lstStyle/>
          <a:p>
            <a:fld id="{6F6E3F6D-AC77-3942-BE0B-FFD435D89083}" type="datetime1">
              <a:rPr lang="en-AU" smtClean="0"/>
              <a:t>18/7/2025</a:t>
            </a:fld>
            <a:endParaRPr lang="en-AU"/>
          </a:p>
        </p:txBody>
      </p:sp>
      <p:sp>
        <p:nvSpPr>
          <p:cNvPr id="6" name="Footer Placeholder 5">
            <a:extLst>
              <a:ext uri="{FF2B5EF4-FFF2-40B4-BE49-F238E27FC236}">
                <a16:creationId xmlns:a16="http://schemas.microsoft.com/office/drawing/2014/main" id="{45A75187-DBC5-F694-7743-F14DB9A7B64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59B2F6F-DD6F-543B-3909-09D01675C7DB}"/>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34098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69442-8348-020A-6D52-39F915BC755A}"/>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763EEBD1-32AB-20FA-95E9-1C2E3C6ED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79AEAD3-046E-58AC-9D8B-5CDB386A5B1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AB8FA84B-C23F-7FFB-74D8-6CD58A1CFB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3F3403-6BFE-6E90-8EFF-703D141340E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2527F975-840E-1736-BA19-80060334124F}"/>
              </a:ext>
            </a:extLst>
          </p:cNvPr>
          <p:cNvSpPr>
            <a:spLocks noGrp="1"/>
          </p:cNvSpPr>
          <p:nvPr>
            <p:ph type="dt" sz="half" idx="10"/>
          </p:nvPr>
        </p:nvSpPr>
        <p:spPr/>
        <p:txBody>
          <a:bodyPr/>
          <a:lstStyle/>
          <a:p>
            <a:fld id="{A69D4761-923F-2A4B-A61F-6AE77CC0C3BA}" type="datetime1">
              <a:rPr lang="en-AU" smtClean="0"/>
              <a:t>18/7/2025</a:t>
            </a:fld>
            <a:endParaRPr lang="en-AU"/>
          </a:p>
        </p:txBody>
      </p:sp>
      <p:sp>
        <p:nvSpPr>
          <p:cNvPr id="8" name="Footer Placeholder 7">
            <a:extLst>
              <a:ext uri="{FF2B5EF4-FFF2-40B4-BE49-F238E27FC236}">
                <a16:creationId xmlns:a16="http://schemas.microsoft.com/office/drawing/2014/main" id="{FA192B66-F8E0-17EE-AF6D-C29A185870B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5A176F6-F95A-FE8F-BA0A-8028F5851A34}"/>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231788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A88F4-6AF5-3216-C531-1E4CBB28B170}"/>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F23C72D0-CD60-7CB9-61FC-17DF703C56C7}"/>
              </a:ext>
            </a:extLst>
          </p:cNvPr>
          <p:cNvSpPr>
            <a:spLocks noGrp="1"/>
          </p:cNvSpPr>
          <p:nvPr>
            <p:ph type="dt" sz="half" idx="10"/>
          </p:nvPr>
        </p:nvSpPr>
        <p:spPr/>
        <p:txBody>
          <a:bodyPr/>
          <a:lstStyle/>
          <a:p>
            <a:fld id="{A9D7B761-DB26-6E43-882E-9C46ED039798}" type="datetime1">
              <a:rPr lang="en-AU" smtClean="0"/>
              <a:t>18/7/2025</a:t>
            </a:fld>
            <a:endParaRPr lang="en-AU"/>
          </a:p>
        </p:txBody>
      </p:sp>
      <p:sp>
        <p:nvSpPr>
          <p:cNvPr id="4" name="Footer Placeholder 3">
            <a:extLst>
              <a:ext uri="{FF2B5EF4-FFF2-40B4-BE49-F238E27FC236}">
                <a16:creationId xmlns:a16="http://schemas.microsoft.com/office/drawing/2014/main" id="{32E5B926-F1ED-2E4D-95B0-66EB5AAA11BF}"/>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F1A3E34B-9C64-DDE0-E293-6FC4424424C8}"/>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561791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695502-9803-D1A7-B79D-DFDBDC2E7322}"/>
              </a:ext>
            </a:extLst>
          </p:cNvPr>
          <p:cNvSpPr>
            <a:spLocks noGrp="1"/>
          </p:cNvSpPr>
          <p:nvPr>
            <p:ph type="dt" sz="half" idx="10"/>
          </p:nvPr>
        </p:nvSpPr>
        <p:spPr/>
        <p:txBody>
          <a:bodyPr/>
          <a:lstStyle/>
          <a:p>
            <a:fld id="{5B4D5021-DB2B-C147-8B26-39E60FF19A27}" type="datetime1">
              <a:rPr lang="en-AU" smtClean="0"/>
              <a:t>18/7/2025</a:t>
            </a:fld>
            <a:endParaRPr lang="en-AU"/>
          </a:p>
        </p:txBody>
      </p:sp>
      <p:sp>
        <p:nvSpPr>
          <p:cNvPr id="3" name="Footer Placeholder 2">
            <a:extLst>
              <a:ext uri="{FF2B5EF4-FFF2-40B4-BE49-F238E27FC236}">
                <a16:creationId xmlns:a16="http://schemas.microsoft.com/office/drawing/2014/main" id="{1A961083-58A5-8666-BA65-DC05A87C1998}"/>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6DD1AC9-CCC5-F0EE-B54F-81AA85BA6892}"/>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97718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3CF49-A5B6-D1B9-BFD1-21CE29C640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B73C53A8-3273-C768-701A-EFB952161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6C7944F3-3997-93C5-A55D-5CDBEC5D3C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FF4C23-085F-FCB8-547A-ACDB054EAF62}"/>
              </a:ext>
            </a:extLst>
          </p:cNvPr>
          <p:cNvSpPr>
            <a:spLocks noGrp="1"/>
          </p:cNvSpPr>
          <p:nvPr>
            <p:ph type="dt" sz="half" idx="10"/>
          </p:nvPr>
        </p:nvSpPr>
        <p:spPr/>
        <p:txBody>
          <a:bodyPr/>
          <a:lstStyle/>
          <a:p>
            <a:fld id="{878315B6-9631-6F42-A28E-E11902171C25}" type="datetime1">
              <a:rPr lang="en-AU" smtClean="0"/>
              <a:t>18/7/2025</a:t>
            </a:fld>
            <a:endParaRPr lang="en-AU"/>
          </a:p>
        </p:txBody>
      </p:sp>
      <p:sp>
        <p:nvSpPr>
          <p:cNvPr id="6" name="Footer Placeholder 5">
            <a:extLst>
              <a:ext uri="{FF2B5EF4-FFF2-40B4-BE49-F238E27FC236}">
                <a16:creationId xmlns:a16="http://schemas.microsoft.com/office/drawing/2014/main" id="{373131EA-1715-66E8-194B-B39E117028F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7F84D1C-D136-DF85-2533-20F9383AEED3}"/>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155484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C6760-0351-6554-A551-441204EEE23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BCA88F37-CF87-B4D2-F714-DF3A58C66F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11F3626-E8B0-F7C3-33B9-116F717F62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15C6DA9-99BB-AA2B-A69E-E16AA55495C8}"/>
              </a:ext>
            </a:extLst>
          </p:cNvPr>
          <p:cNvSpPr>
            <a:spLocks noGrp="1"/>
          </p:cNvSpPr>
          <p:nvPr>
            <p:ph type="dt" sz="half" idx="10"/>
          </p:nvPr>
        </p:nvSpPr>
        <p:spPr/>
        <p:txBody>
          <a:bodyPr/>
          <a:lstStyle/>
          <a:p>
            <a:fld id="{328EFBA4-B033-4441-B762-1C5E1FFC98A5}" type="datetime1">
              <a:rPr lang="en-AU" smtClean="0"/>
              <a:t>18/7/2025</a:t>
            </a:fld>
            <a:endParaRPr lang="en-AU"/>
          </a:p>
        </p:txBody>
      </p:sp>
      <p:sp>
        <p:nvSpPr>
          <p:cNvPr id="6" name="Footer Placeholder 5">
            <a:extLst>
              <a:ext uri="{FF2B5EF4-FFF2-40B4-BE49-F238E27FC236}">
                <a16:creationId xmlns:a16="http://schemas.microsoft.com/office/drawing/2014/main" id="{AC9DA70F-2D82-7C1F-024B-43401D949DF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7BB2CE7-445F-21D7-BA53-0585DF820892}"/>
              </a:ext>
            </a:extLst>
          </p:cNvPr>
          <p:cNvSpPr>
            <a:spLocks noGrp="1"/>
          </p:cNvSpPr>
          <p:nvPr>
            <p:ph type="sldNum" sz="quarter" idx="12"/>
          </p:nvPr>
        </p:nvSpPr>
        <p:spPr/>
        <p:txBody>
          <a:bodyPr/>
          <a:lstStyle/>
          <a:p>
            <a:fld id="{AA19C9E2-2CA5-4E45-B74F-1205A2D8A575}" type="slidenum">
              <a:rPr lang="en-AU" smtClean="0"/>
              <a:t>‹#›</a:t>
            </a:fld>
            <a:endParaRPr lang="en-AU"/>
          </a:p>
        </p:txBody>
      </p:sp>
    </p:spTree>
    <p:extLst>
      <p:ext uri="{BB962C8B-B14F-4D97-AF65-F5344CB8AC3E}">
        <p14:creationId xmlns:p14="http://schemas.microsoft.com/office/powerpoint/2010/main" val="351480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572004-81C6-F061-E78E-E03225280F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1AD2F9D5-0085-1F28-2A4E-83CA858BA5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A11F856A-193E-398C-2C18-21D7A4205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8F7CC-B8C2-B440-9A6F-BB08559827CA}" type="datetime1">
              <a:rPr lang="en-AU" smtClean="0"/>
              <a:t>18/7/2025</a:t>
            </a:fld>
            <a:endParaRPr lang="en-AU"/>
          </a:p>
        </p:txBody>
      </p:sp>
      <p:sp>
        <p:nvSpPr>
          <p:cNvPr id="5" name="Footer Placeholder 4">
            <a:extLst>
              <a:ext uri="{FF2B5EF4-FFF2-40B4-BE49-F238E27FC236}">
                <a16:creationId xmlns:a16="http://schemas.microsoft.com/office/drawing/2014/main" id="{3D78D5F2-6344-77E9-3555-E042FB692F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4D5D773D-FEAB-070B-DE2E-462273A16F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9C9E2-2CA5-4E45-B74F-1205A2D8A575}" type="slidenum">
              <a:rPr lang="en-AU" smtClean="0"/>
              <a:t>‹#›</a:t>
            </a:fld>
            <a:endParaRPr lang="en-AU"/>
          </a:p>
        </p:txBody>
      </p:sp>
    </p:spTree>
    <p:extLst>
      <p:ext uri="{BB962C8B-B14F-4D97-AF65-F5344CB8AC3E}">
        <p14:creationId xmlns:p14="http://schemas.microsoft.com/office/powerpoint/2010/main" val="3039642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6EBD7-9BDC-CFCE-283A-8CDF46B7A2A1}"/>
              </a:ext>
            </a:extLst>
          </p:cNvPr>
          <p:cNvSpPr>
            <a:spLocks noGrp="1"/>
          </p:cNvSpPr>
          <p:nvPr>
            <p:ph type="ctrTitle"/>
          </p:nvPr>
        </p:nvSpPr>
        <p:spPr/>
        <p:txBody>
          <a:bodyPr>
            <a:normAutofit/>
          </a:bodyPr>
          <a:lstStyle/>
          <a:p>
            <a:r>
              <a:rPr lang="en-AU" dirty="0"/>
              <a:t>Decentralised Services</a:t>
            </a:r>
          </a:p>
        </p:txBody>
      </p:sp>
      <p:sp>
        <p:nvSpPr>
          <p:cNvPr id="3" name="Subtitle 2">
            <a:extLst>
              <a:ext uri="{FF2B5EF4-FFF2-40B4-BE49-F238E27FC236}">
                <a16:creationId xmlns:a16="http://schemas.microsoft.com/office/drawing/2014/main" id="{D90680E8-FC8B-E940-3804-4629F7486848}"/>
              </a:ext>
            </a:extLst>
          </p:cNvPr>
          <p:cNvSpPr>
            <a:spLocks noGrp="1"/>
          </p:cNvSpPr>
          <p:nvPr>
            <p:ph type="subTitle" idx="1"/>
          </p:nvPr>
        </p:nvSpPr>
        <p:spPr>
          <a:xfrm>
            <a:off x="1524000" y="4396583"/>
            <a:ext cx="9144000" cy="1655762"/>
          </a:xfrm>
        </p:spPr>
        <p:txBody>
          <a:bodyPr>
            <a:normAutofit/>
          </a:bodyPr>
          <a:lstStyle/>
          <a:p>
            <a:pPr algn="r"/>
            <a:r>
              <a:rPr lang="en-AU" altLang="en-US" sz="4000" dirty="0">
                <a:latin typeface="Max's Handwritin" pitchFamily="2" charset="0"/>
              </a:rPr>
              <a:t>Geoff Huston</a:t>
            </a:r>
          </a:p>
          <a:p>
            <a:pPr algn="r"/>
            <a:r>
              <a:rPr lang="en-AU" altLang="en-US" sz="4000" dirty="0">
                <a:latin typeface="Max's Handwritin" pitchFamily="2" charset="0"/>
              </a:rPr>
              <a:t>APNIC</a:t>
            </a:r>
          </a:p>
        </p:txBody>
      </p:sp>
      <p:sp>
        <p:nvSpPr>
          <p:cNvPr id="4" name="Slide Number Placeholder 3">
            <a:extLst>
              <a:ext uri="{FF2B5EF4-FFF2-40B4-BE49-F238E27FC236}">
                <a16:creationId xmlns:a16="http://schemas.microsoft.com/office/drawing/2014/main" id="{DFA8318E-0BCE-3AD0-79A1-42D2146EA01F}"/>
              </a:ext>
            </a:extLst>
          </p:cNvPr>
          <p:cNvSpPr>
            <a:spLocks noGrp="1"/>
          </p:cNvSpPr>
          <p:nvPr>
            <p:ph type="sldNum" sz="quarter" idx="12"/>
          </p:nvPr>
        </p:nvSpPr>
        <p:spPr/>
        <p:txBody>
          <a:bodyPr/>
          <a:lstStyle/>
          <a:p>
            <a:fld id="{AA19C9E2-2CA5-4E45-B74F-1205A2D8A575}" type="slidenum">
              <a:rPr lang="en-AU" smtClean="0"/>
              <a:t>1</a:t>
            </a:fld>
            <a:endParaRPr lang="en-AU"/>
          </a:p>
        </p:txBody>
      </p:sp>
    </p:spTree>
    <p:extLst>
      <p:ext uri="{BB962C8B-B14F-4D97-AF65-F5344CB8AC3E}">
        <p14:creationId xmlns:p14="http://schemas.microsoft.com/office/powerpoint/2010/main" val="169656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6086B-5AB6-9206-87A5-C7EAA80829A2}"/>
              </a:ext>
            </a:extLst>
          </p:cNvPr>
          <p:cNvSpPr>
            <a:spLocks noGrp="1"/>
          </p:cNvSpPr>
          <p:nvPr>
            <p:ph type="title"/>
          </p:nvPr>
        </p:nvSpPr>
        <p:spPr/>
        <p:txBody>
          <a:bodyPr/>
          <a:lstStyle/>
          <a:p>
            <a:r>
              <a:rPr lang="en-AU" dirty="0"/>
              <a:t>Change</a:t>
            </a:r>
          </a:p>
        </p:txBody>
      </p:sp>
      <p:sp>
        <p:nvSpPr>
          <p:cNvPr id="3" name="Content Placeholder 2">
            <a:extLst>
              <a:ext uri="{FF2B5EF4-FFF2-40B4-BE49-F238E27FC236}">
                <a16:creationId xmlns:a16="http://schemas.microsoft.com/office/drawing/2014/main" id="{E5C81CCA-86C6-5B74-8853-0DECE9957B4E}"/>
              </a:ext>
            </a:extLst>
          </p:cNvPr>
          <p:cNvSpPr>
            <a:spLocks noGrp="1"/>
          </p:cNvSpPr>
          <p:nvPr>
            <p:ph idx="1"/>
          </p:nvPr>
        </p:nvSpPr>
        <p:spPr/>
        <p:txBody>
          <a:bodyPr/>
          <a:lstStyle/>
          <a:p>
            <a:pPr marL="0" indent="0">
              <a:buNone/>
            </a:pPr>
            <a:r>
              <a:rPr lang="en-AU" dirty="0"/>
              <a:t>Abundance and scale have driven radical changes across the Internet’s basic architecture</a:t>
            </a:r>
          </a:p>
          <a:p>
            <a:pPr lvl="1"/>
            <a:r>
              <a:rPr lang="en-AU" dirty="0"/>
              <a:t>Networks are no longer share common transit services that connect users to services</a:t>
            </a:r>
          </a:p>
          <a:p>
            <a:pPr marL="914400" lvl="2" indent="0">
              <a:buNone/>
            </a:pPr>
            <a:r>
              <a:rPr lang="en-AU" dirty="0"/>
              <a:t>(“sharing” is so yesterday!)</a:t>
            </a:r>
          </a:p>
          <a:p>
            <a:pPr lvl="1"/>
            <a:r>
              <a:rPr lang="en-AU" dirty="0"/>
              <a:t>Content distributors are using abundance of computing, storage and communications capacity to bring content and service replicants to each user in advance of actual use (pre-provisioning just in case)</a:t>
            </a:r>
          </a:p>
          <a:p>
            <a:pPr marL="0" indent="0">
              <a:buNone/>
            </a:pPr>
            <a:r>
              <a:rPr lang="en-AU" dirty="0"/>
              <a:t>We pre-provision content and service at the edge of access networks and no longer rely on networks to carry user’s traffic to remote service points.</a:t>
            </a:r>
          </a:p>
          <a:p>
            <a:pPr lvl="1"/>
            <a:endParaRPr lang="en-AU" dirty="0"/>
          </a:p>
        </p:txBody>
      </p:sp>
      <p:sp>
        <p:nvSpPr>
          <p:cNvPr id="4" name="Slide Number Placeholder 3">
            <a:extLst>
              <a:ext uri="{FF2B5EF4-FFF2-40B4-BE49-F238E27FC236}">
                <a16:creationId xmlns:a16="http://schemas.microsoft.com/office/drawing/2014/main" id="{1213016D-51EB-E01E-D9DD-01F824C4644A}"/>
              </a:ext>
            </a:extLst>
          </p:cNvPr>
          <p:cNvSpPr>
            <a:spLocks noGrp="1"/>
          </p:cNvSpPr>
          <p:nvPr>
            <p:ph type="sldNum" sz="quarter" idx="12"/>
          </p:nvPr>
        </p:nvSpPr>
        <p:spPr/>
        <p:txBody>
          <a:bodyPr/>
          <a:lstStyle/>
          <a:p>
            <a:fld id="{AA19C9E2-2CA5-4E45-B74F-1205A2D8A575}" type="slidenum">
              <a:rPr lang="en-AU" smtClean="0"/>
              <a:t>10</a:t>
            </a:fld>
            <a:endParaRPr lang="en-AU"/>
          </a:p>
        </p:txBody>
      </p:sp>
    </p:spTree>
    <p:extLst>
      <p:ext uri="{BB962C8B-B14F-4D97-AF65-F5344CB8AC3E}">
        <p14:creationId xmlns:p14="http://schemas.microsoft.com/office/powerpoint/2010/main" val="2798933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A83B-00EE-A002-B6CA-18EE96ACA3CF}"/>
              </a:ext>
            </a:extLst>
          </p:cNvPr>
          <p:cNvSpPr>
            <a:spLocks noGrp="1"/>
          </p:cNvSpPr>
          <p:nvPr>
            <p:ph type="title"/>
          </p:nvPr>
        </p:nvSpPr>
        <p:spPr>
          <a:xfrm>
            <a:off x="838199" y="365125"/>
            <a:ext cx="11143593" cy="1325563"/>
          </a:xfrm>
        </p:spPr>
        <p:txBody>
          <a:bodyPr/>
          <a:lstStyle/>
          <a:p>
            <a:r>
              <a:rPr lang="en-US" dirty="0"/>
              <a:t>What about network architecture?</a:t>
            </a:r>
          </a:p>
        </p:txBody>
      </p:sp>
      <p:sp>
        <p:nvSpPr>
          <p:cNvPr id="3" name="Content Placeholder 2">
            <a:extLst>
              <a:ext uri="{FF2B5EF4-FFF2-40B4-BE49-F238E27FC236}">
                <a16:creationId xmlns:a16="http://schemas.microsoft.com/office/drawing/2014/main" id="{146B1026-8127-B831-7EBE-B0CE14ECE49A}"/>
              </a:ext>
            </a:extLst>
          </p:cNvPr>
          <p:cNvSpPr>
            <a:spLocks noGrp="1"/>
          </p:cNvSpPr>
          <p:nvPr>
            <p:ph idx="1"/>
          </p:nvPr>
        </p:nvSpPr>
        <p:spPr/>
        <p:txBody>
          <a:bodyPr/>
          <a:lstStyle/>
          <a:p>
            <a:r>
              <a:rPr lang="en-US" dirty="0"/>
              <a:t>We’ve moved beyond address-based network architectures</a:t>
            </a:r>
          </a:p>
          <a:p>
            <a:pPr lvl="1"/>
            <a:r>
              <a:rPr lang="en-US" dirty="0"/>
              <a:t>Address uniqueness is a “relative” concept, not a “universal” requirement</a:t>
            </a:r>
          </a:p>
          <a:p>
            <a:pPr lvl="1"/>
            <a:r>
              <a:rPr lang="en-US" dirty="0"/>
              <a:t>Routing has largely been replaced by DNS service selection</a:t>
            </a:r>
          </a:p>
          <a:p>
            <a:r>
              <a:rPr lang="en-US" dirty="0"/>
              <a:t>Service names are the basic distinguisher in the network</a:t>
            </a:r>
          </a:p>
          <a:p>
            <a:pPr lvl="1"/>
            <a:r>
              <a:rPr lang="en-US" dirty="0"/>
              <a:t>We use service names to establish a secured transaction context (TLS)</a:t>
            </a:r>
          </a:p>
          <a:p>
            <a:pPr lvl="1"/>
            <a:r>
              <a:rPr lang="en-US" dirty="0"/>
              <a:t>We use service names to provide authenticity of the service (Domain Name Certification)</a:t>
            </a:r>
          </a:p>
          <a:p>
            <a:pPr lvl="1"/>
            <a:r>
              <a:rPr lang="en-US" dirty="0"/>
              <a:t>We use the DNS to map a service description to a network rendezvous profile</a:t>
            </a:r>
          </a:p>
        </p:txBody>
      </p:sp>
      <p:sp>
        <p:nvSpPr>
          <p:cNvPr id="4" name="Slide Number Placeholder 3">
            <a:extLst>
              <a:ext uri="{FF2B5EF4-FFF2-40B4-BE49-F238E27FC236}">
                <a16:creationId xmlns:a16="http://schemas.microsoft.com/office/drawing/2014/main" id="{5939EA41-D373-BEA0-A1E5-9AEF4C41D8D3}"/>
              </a:ext>
            </a:extLst>
          </p:cNvPr>
          <p:cNvSpPr>
            <a:spLocks noGrp="1"/>
          </p:cNvSpPr>
          <p:nvPr>
            <p:ph type="sldNum" sz="quarter" idx="12"/>
          </p:nvPr>
        </p:nvSpPr>
        <p:spPr/>
        <p:txBody>
          <a:bodyPr/>
          <a:lstStyle/>
          <a:p>
            <a:fld id="{AA19C9E2-2CA5-4E45-B74F-1205A2D8A575}" type="slidenum">
              <a:rPr lang="en-AU" smtClean="0"/>
              <a:t>11</a:t>
            </a:fld>
            <a:endParaRPr lang="en-AU"/>
          </a:p>
        </p:txBody>
      </p:sp>
    </p:spTree>
    <p:extLst>
      <p:ext uri="{BB962C8B-B14F-4D97-AF65-F5344CB8AC3E}">
        <p14:creationId xmlns:p14="http://schemas.microsoft.com/office/powerpoint/2010/main" val="3441083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0F02-352F-1B7E-1ADD-1D1F26F17ABE}"/>
              </a:ext>
            </a:extLst>
          </p:cNvPr>
          <p:cNvSpPr>
            <a:spLocks noGrp="1"/>
          </p:cNvSpPr>
          <p:nvPr>
            <p:ph type="title"/>
          </p:nvPr>
        </p:nvSpPr>
        <p:spPr/>
        <p:txBody>
          <a:bodyPr/>
          <a:lstStyle/>
          <a:p>
            <a:r>
              <a:rPr lang="en-US" dirty="0"/>
              <a:t>Where is this heading?</a:t>
            </a:r>
          </a:p>
        </p:txBody>
      </p:sp>
      <p:sp>
        <p:nvSpPr>
          <p:cNvPr id="3" name="Content Placeholder 2">
            <a:extLst>
              <a:ext uri="{FF2B5EF4-FFF2-40B4-BE49-F238E27FC236}">
                <a16:creationId xmlns:a16="http://schemas.microsoft.com/office/drawing/2014/main" id="{35623692-108F-09CE-9D89-B679B30D0EA0}"/>
              </a:ext>
            </a:extLst>
          </p:cNvPr>
          <p:cNvSpPr>
            <a:spLocks noGrp="1"/>
          </p:cNvSpPr>
          <p:nvPr>
            <p:ph idx="1"/>
          </p:nvPr>
        </p:nvSpPr>
        <p:spPr/>
        <p:txBody>
          <a:bodyPr/>
          <a:lstStyle/>
          <a:p>
            <a:r>
              <a:rPr lang="en-US" dirty="0"/>
              <a:t>We are where we are as a result of the inexorable pressures of Moore’s Law on the technology underpinnings of the Internet, combined with the more chaotic forces of market pressures and macro-economics</a:t>
            </a:r>
          </a:p>
          <a:p>
            <a:r>
              <a:rPr lang="en-US" dirty="0"/>
              <a:t>This coupled with the scaling pressures bought about by the displacement of more traditional service delivery models by their digital analogues through ubiquitous low-cost digital capability</a:t>
            </a:r>
          </a:p>
          <a:p>
            <a:endParaRPr lang="en-US" dirty="0"/>
          </a:p>
        </p:txBody>
      </p:sp>
      <p:sp>
        <p:nvSpPr>
          <p:cNvPr id="4" name="Slide Number Placeholder 3">
            <a:extLst>
              <a:ext uri="{FF2B5EF4-FFF2-40B4-BE49-F238E27FC236}">
                <a16:creationId xmlns:a16="http://schemas.microsoft.com/office/drawing/2014/main" id="{FE518879-BB8F-2A74-92A7-164E8B61B7D6}"/>
              </a:ext>
            </a:extLst>
          </p:cNvPr>
          <p:cNvSpPr>
            <a:spLocks noGrp="1"/>
          </p:cNvSpPr>
          <p:nvPr>
            <p:ph type="sldNum" sz="quarter" idx="12"/>
          </p:nvPr>
        </p:nvSpPr>
        <p:spPr/>
        <p:txBody>
          <a:bodyPr/>
          <a:lstStyle/>
          <a:p>
            <a:fld id="{AA19C9E2-2CA5-4E45-B74F-1205A2D8A575}" type="slidenum">
              <a:rPr lang="en-AU" smtClean="0"/>
              <a:t>12</a:t>
            </a:fld>
            <a:endParaRPr lang="en-AU"/>
          </a:p>
        </p:txBody>
      </p:sp>
    </p:spTree>
    <p:extLst>
      <p:ext uri="{BB962C8B-B14F-4D97-AF65-F5344CB8AC3E}">
        <p14:creationId xmlns:p14="http://schemas.microsoft.com/office/powerpoint/2010/main" val="406654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CE67-67F6-2B20-7044-D14D5DE11489}"/>
              </a:ext>
            </a:extLst>
          </p:cNvPr>
          <p:cNvSpPr>
            <a:spLocks noGrp="1"/>
          </p:cNvSpPr>
          <p:nvPr>
            <p:ph type="title"/>
          </p:nvPr>
        </p:nvSpPr>
        <p:spPr/>
        <p:txBody>
          <a:bodyPr/>
          <a:lstStyle/>
          <a:p>
            <a:r>
              <a:rPr lang="en-US" dirty="0"/>
              <a:t>Is “Distributed” the same as “Decentralized”?</a:t>
            </a:r>
          </a:p>
        </p:txBody>
      </p:sp>
      <p:sp>
        <p:nvSpPr>
          <p:cNvPr id="3" name="Content Placeholder 2">
            <a:extLst>
              <a:ext uri="{FF2B5EF4-FFF2-40B4-BE49-F238E27FC236}">
                <a16:creationId xmlns:a16="http://schemas.microsoft.com/office/drawing/2014/main" id="{21230E1F-0B2A-75E2-13B5-5EB3642354FE}"/>
              </a:ext>
            </a:extLst>
          </p:cNvPr>
          <p:cNvSpPr>
            <a:spLocks noGrp="1"/>
          </p:cNvSpPr>
          <p:nvPr>
            <p:ph idx="1"/>
          </p:nvPr>
        </p:nvSpPr>
        <p:spPr/>
        <p:txBody>
          <a:bodyPr/>
          <a:lstStyle/>
          <a:p>
            <a:pPr marL="0" indent="0">
              <a:buNone/>
            </a:pPr>
            <a:r>
              <a:rPr lang="en-US" dirty="0"/>
              <a:t>I guess it depends on your perspective</a:t>
            </a:r>
          </a:p>
          <a:p>
            <a:pPr lvl="1"/>
            <a:endParaRPr lang="en-US" dirty="0"/>
          </a:p>
          <a:p>
            <a:pPr lvl="1"/>
            <a:r>
              <a:rPr lang="en-US" dirty="0"/>
              <a:t>Widely distributed service systems can remove any single locus of control and orchestration of service delivery</a:t>
            </a:r>
          </a:p>
          <a:p>
            <a:pPr lvl="2"/>
            <a:r>
              <a:rPr lang="en-US" sz="2400" dirty="0"/>
              <a:t>Is this what we meant by “decentralized”?</a:t>
            </a:r>
          </a:p>
          <a:p>
            <a:pPr lvl="1"/>
            <a:endParaRPr lang="en-US" dirty="0"/>
          </a:p>
          <a:p>
            <a:pPr lvl="1"/>
            <a:r>
              <a:rPr lang="en-US" dirty="0"/>
              <a:t>Widely distributed systems have high barriers to entry in terms of logistics and cost, with the result that this environment is dominated by larger operators and it resists entry to new providers</a:t>
            </a:r>
          </a:p>
          <a:p>
            <a:pPr lvl="2"/>
            <a:r>
              <a:rPr lang="en-US" sz="2400" dirty="0"/>
              <a:t>Is this concentration of service operators in the market the opposite of what we meant by “decentralized”? </a:t>
            </a:r>
          </a:p>
        </p:txBody>
      </p:sp>
      <p:sp>
        <p:nvSpPr>
          <p:cNvPr id="4" name="Slide Number Placeholder 3">
            <a:extLst>
              <a:ext uri="{FF2B5EF4-FFF2-40B4-BE49-F238E27FC236}">
                <a16:creationId xmlns:a16="http://schemas.microsoft.com/office/drawing/2014/main" id="{59A659C2-985D-6F9F-7535-9BBCA1100076}"/>
              </a:ext>
            </a:extLst>
          </p:cNvPr>
          <p:cNvSpPr>
            <a:spLocks noGrp="1"/>
          </p:cNvSpPr>
          <p:nvPr>
            <p:ph type="sldNum" sz="quarter" idx="12"/>
          </p:nvPr>
        </p:nvSpPr>
        <p:spPr/>
        <p:txBody>
          <a:bodyPr/>
          <a:lstStyle/>
          <a:p>
            <a:fld id="{AA19C9E2-2CA5-4E45-B74F-1205A2D8A575}" type="slidenum">
              <a:rPr lang="en-AU" smtClean="0"/>
              <a:t>13</a:t>
            </a:fld>
            <a:endParaRPr lang="en-AU"/>
          </a:p>
        </p:txBody>
      </p:sp>
    </p:spTree>
    <p:extLst>
      <p:ext uri="{BB962C8B-B14F-4D97-AF65-F5344CB8AC3E}">
        <p14:creationId xmlns:p14="http://schemas.microsoft.com/office/powerpoint/2010/main" val="327362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7AD1C-AA31-8ED3-B8D5-12A670BFB2FA}"/>
              </a:ext>
            </a:extLst>
          </p:cNvPr>
          <p:cNvSpPr>
            <a:spLocks noGrp="1"/>
          </p:cNvSpPr>
          <p:nvPr>
            <p:ph type="title"/>
          </p:nvPr>
        </p:nvSpPr>
        <p:spPr/>
        <p:txBody>
          <a:bodyPr/>
          <a:lstStyle/>
          <a:p>
            <a:r>
              <a:rPr lang="en-US" dirty="0"/>
              <a:t>Where are we?</a:t>
            </a:r>
          </a:p>
        </p:txBody>
      </p:sp>
      <p:sp>
        <p:nvSpPr>
          <p:cNvPr id="3" name="Content Placeholder 2">
            <a:extLst>
              <a:ext uri="{FF2B5EF4-FFF2-40B4-BE49-F238E27FC236}">
                <a16:creationId xmlns:a16="http://schemas.microsoft.com/office/drawing/2014/main" id="{B733857E-4BC4-9991-C2E0-5FD0EC847480}"/>
              </a:ext>
            </a:extLst>
          </p:cNvPr>
          <p:cNvSpPr>
            <a:spLocks noGrp="1"/>
          </p:cNvSpPr>
          <p:nvPr>
            <p:ph idx="1"/>
          </p:nvPr>
        </p:nvSpPr>
        <p:spPr/>
        <p:txBody>
          <a:bodyPr/>
          <a:lstStyle/>
          <a:p>
            <a:r>
              <a:rPr lang="en-US" dirty="0"/>
              <a:t>Is today’s service delivery environment about as decentralized as we are going to get?</a:t>
            </a:r>
          </a:p>
          <a:p>
            <a:r>
              <a:rPr lang="en-US" dirty="0"/>
              <a:t>Does further technology evolution reduce barriers to market entry and cause increased competitive pressure being placed on incumbents?</a:t>
            </a:r>
          </a:p>
          <a:p>
            <a:r>
              <a:rPr lang="en-US" dirty="0"/>
              <a:t>Or does further technology evolution lift user expectations of the capability of services, which imposes yet higher barriers to competitive entry?</a:t>
            </a:r>
          </a:p>
          <a:p>
            <a:pPr lvl="1"/>
            <a:r>
              <a:rPr lang="en-US" dirty="0"/>
              <a:t>Dare I mention AI infrastructure as an example here?</a:t>
            </a:r>
          </a:p>
        </p:txBody>
      </p:sp>
      <p:sp>
        <p:nvSpPr>
          <p:cNvPr id="4" name="Slide Number Placeholder 3">
            <a:extLst>
              <a:ext uri="{FF2B5EF4-FFF2-40B4-BE49-F238E27FC236}">
                <a16:creationId xmlns:a16="http://schemas.microsoft.com/office/drawing/2014/main" id="{D5DC7920-34AF-D63F-4219-A57CBD69171C}"/>
              </a:ext>
            </a:extLst>
          </p:cNvPr>
          <p:cNvSpPr>
            <a:spLocks noGrp="1"/>
          </p:cNvSpPr>
          <p:nvPr>
            <p:ph type="sldNum" sz="quarter" idx="12"/>
          </p:nvPr>
        </p:nvSpPr>
        <p:spPr/>
        <p:txBody>
          <a:bodyPr/>
          <a:lstStyle/>
          <a:p>
            <a:fld id="{AA19C9E2-2CA5-4E45-B74F-1205A2D8A575}" type="slidenum">
              <a:rPr lang="en-AU" smtClean="0"/>
              <a:t>14</a:t>
            </a:fld>
            <a:endParaRPr lang="en-AU"/>
          </a:p>
        </p:txBody>
      </p:sp>
    </p:spTree>
    <p:extLst>
      <p:ext uri="{BB962C8B-B14F-4D97-AF65-F5344CB8AC3E}">
        <p14:creationId xmlns:p14="http://schemas.microsoft.com/office/powerpoint/2010/main" val="638579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D6094D4F-1AF7-894D-A010-F16D61B59265}"/>
              </a:ext>
            </a:extLst>
          </p:cNvPr>
          <p:cNvSpPr>
            <a:spLocks noGrp="1" noChangeArrowheads="1"/>
          </p:cNvSpPr>
          <p:nvPr>
            <p:ph type="title"/>
          </p:nvPr>
        </p:nvSpPr>
        <p:spPr>
          <a:xfrm>
            <a:off x="4404360" y="2678557"/>
            <a:ext cx="4968240" cy="1325563"/>
          </a:xfrm>
        </p:spPr>
        <p:txBody>
          <a:bodyPr/>
          <a:lstStyle/>
          <a:p>
            <a:pPr>
              <a:spcBef>
                <a:spcPct val="30000"/>
              </a:spcBef>
              <a:spcAft>
                <a:spcPct val="30000"/>
              </a:spcAft>
            </a:pPr>
            <a:r>
              <a:rPr lang="en-US" altLang="en-US" dirty="0"/>
              <a:t>Thanks!</a:t>
            </a:r>
          </a:p>
        </p:txBody>
      </p:sp>
      <p:sp>
        <p:nvSpPr>
          <p:cNvPr id="2" name="Slide Number Placeholder 1">
            <a:extLst>
              <a:ext uri="{FF2B5EF4-FFF2-40B4-BE49-F238E27FC236}">
                <a16:creationId xmlns:a16="http://schemas.microsoft.com/office/drawing/2014/main" id="{61B3D877-76E3-06FB-A7BA-69D263347A72}"/>
              </a:ext>
            </a:extLst>
          </p:cNvPr>
          <p:cNvSpPr>
            <a:spLocks noGrp="1"/>
          </p:cNvSpPr>
          <p:nvPr>
            <p:ph type="sldNum" sz="quarter" idx="12"/>
          </p:nvPr>
        </p:nvSpPr>
        <p:spPr/>
        <p:txBody>
          <a:bodyPr/>
          <a:lstStyle/>
          <a:p>
            <a:fld id="{AA19C9E2-2CA5-4E45-B74F-1205A2D8A575}" type="slidenum">
              <a:rPr lang="en-AU" smtClean="0"/>
              <a:t>15</a:t>
            </a:fld>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D8A6A-E32A-B744-93C9-766B8F5C3C8B}"/>
              </a:ext>
            </a:extLst>
          </p:cNvPr>
          <p:cNvSpPr>
            <a:spLocks noGrp="1"/>
          </p:cNvSpPr>
          <p:nvPr>
            <p:ph type="title"/>
          </p:nvPr>
        </p:nvSpPr>
        <p:spPr>
          <a:xfrm>
            <a:off x="176169" y="239001"/>
            <a:ext cx="11839662" cy="1325563"/>
          </a:xfrm>
        </p:spPr>
        <p:txBody>
          <a:bodyPr>
            <a:normAutofit/>
          </a:bodyPr>
          <a:lstStyle/>
          <a:p>
            <a:r>
              <a:rPr lang="en-AU" sz="4000" dirty="0">
                <a:latin typeface="Powderfinger Type" panose="02020709070000000403" pitchFamily="49" charset="77"/>
              </a:rPr>
              <a:t>Today’s </a:t>
            </a:r>
            <a:r>
              <a:rPr lang="en-AU" sz="4000" dirty="0"/>
              <a:t>S</a:t>
            </a:r>
            <a:r>
              <a:rPr lang="en-AU" sz="4000" dirty="0">
                <a:latin typeface="Powderfinger Type" panose="02020709070000000403" pitchFamily="49" charset="77"/>
              </a:rPr>
              <a:t>ervice Delivery Network is not yesterday’s Internet</a:t>
            </a:r>
          </a:p>
        </p:txBody>
      </p:sp>
      <p:sp>
        <p:nvSpPr>
          <p:cNvPr id="3" name="Content Placeholder 2">
            <a:extLst>
              <a:ext uri="{FF2B5EF4-FFF2-40B4-BE49-F238E27FC236}">
                <a16:creationId xmlns:a16="http://schemas.microsoft.com/office/drawing/2014/main" id="{4D2D445F-AFB3-7C42-8CB0-512D760BBA99}"/>
              </a:ext>
            </a:extLst>
          </p:cNvPr>
          <p:cNvSpPr>
            <a:spLocks noGrp="1"/>
          </p:cNvSpPr>
          <p:nvPr>
            <p:ph idx="1"/>
          </p:nvPr>
        </p:nvSpPr>
        <p:spPr>
          <a:xfrm>
            <a:off x="838200" y="1825625"/>
            <a:ext cx="10124090" cy="4351338"/>
          </a:xfrm>
        </p:spPr>
        <p:txBody>
          <a:bodyPr>
            <a:normAutofit/>
          </a:bodyPr>
          <a:lstStyle/>
          <a:p>
            <a:r>
              <a:rPr lang="en-AU" dirty="0"/>
              <a:t>Instead of using a network to connect local users to remote services in a “</a:t>
            </a:r>
            <a:r>
              <a:rPr lang="en-AU" b="1" dirty="0"/>
              <a:t>just in time</a:t>
            </a:r>
            <a:r>
              <a:rPr lang="en-AU" dirty="0"/>
              <a:t>” service delivery model we now are able pre-provision services to multiple network locations that are local to users in a “</a:t>
            </a:r>
            <a:r>
              <a:rPr lang="en-AU" b="1" dirty="0"/>
              <a:t>just in case</a:t>
            </a:r>
            <a:r>
              <a:rPr lang="en-AU" dirty="0"/>
              <a:t>” service provisioning model</a:t>
            </a:r>
          </a:p>
          <a:p>
            <a:r>
              <a:rPr lang="en-AU" dirty="0"/>
              <a:t>When local users access locally provided services there is no reliance on the network to span a distance gap</a:t>
            </a:r>
          </a:p>
          <a:p>
            <a:r>
              <a:rPr lang="en-AU" dirty="0"/>
              <a:t>No distance implies that we can deliver services that are faster and  cheaper </a:t>
            </a:r>
          </a:p>
          <a:p>
            <a:endParaRPr lang="en-AU" dirty="0"/>
          </a:p>
        </p:txBody>
      </p:sp>
      <p:sp>
        <p:nvSpPr>
          <p:cNvPr id="4" name="Slide Number Placeholder 3">
            <a:extLst>
              <a:ext uri="{FF2B5EF4-FFF2-40B4-BE49-F238E27FC236}">
                <a16:creationId xmlns:a16="http://schemas.microsoft.com/office/drawing/2014/main" id="{6C98CFEF-9812-FCF0-EA44-2E20EE1F958C}"/>
              </a:ext>
            </a:extLst>
          </p:cNvPr>
          <p:cNvSpPr>
            <a:spLocks noGrp="1"/>
          </p:cNvSpPr>
          <p:nvPr>
            <p:ph type="sldNum" sz="quarter" idx="12"/>
          </p:nvPr>
        </p:nvSpPr>
        <p:spPr/>
        <p:txBody>
          <a:bodyPr/>
          <a:lstStyle/>
          <a:p>
            <a:fld id="{AA19C9E2-2CA5-4E45-B74F-1205A2D8A575}" type="slidenum">
              <a:rPr lang="en-AU" smtClean="0"/>
              <a:t>2</a:t>
            </a:fld>
            <a:endParaRPr lang="en-AU"/>
          </a:p>
        </p:txBody>
      </p:sp>
    </p:spTree>
    <p:extLst>
      <p:ext uri="{BB962C8B-B14F-4D97-AF65-F5344CB8AC3E}">
        <p14:creationId xmlns:p14="http://schemas.microsoft.com/office/powerpoint/2010/main" val="1886675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14646-FE5F-E775-A132-3C7DDD43B961}"/>
              </a:ext>
            </a:extLst>
          </p:cNvPr>
          <p:cNvSpPr>
            <a:spLocks noGrp="1"/>
          </p:cNvSpPr>
          <p:nvPr>
            <p:ph type="title"/>
          </p:nvPr>
        </p:nvSpPr>
        <p:spPr/>
        <p:txBody>
          <a:bodyPr/>
          <a:lstStyle/>
          <a:p>
            <a:r>
              <a:rPr lang="en-AU" dirty="0"/>
              <a:t>Changes</a:t>
            </a:r>
          </a:p>
        </p:txBody>
      </p:sp>
      <p:sp>
        <p:nvSpPr>
          <p:cNvPr id="3" name="Content Placeholder 2">
            <a:extLst>
              <a:ext uri="{FF2B5EF4-FFF2-40B4-BE49-F238E27FC236}">
                <a16:creationId xmlns:a16="http://schemas.microsoft.com/office/drawing/2014/main" id="{232418FA-C403-27C6-3E81-4F5E889B05F2}"/>
              </a:ext>
            </a:extLst>
          </p:cNvPr>
          <p:cNvSpPr>
            <a:spLocks noGrp="1"/>
          </p:cNvSpPr>
          <p:nvPr>
            <p:ph idx="1"/>
          </p:nvPr>
        </p:nvSpPr>
        <p:spPr/>
        <p:txBody>
          <a:bodyPr/>
          <a:lstStyle/>
          <a:p>
            <a:pPr marL="0" indent="0">
              <a:buNone/>
            </a:pPr>
            <a:r>
              <a:rPr lang="en-AU" dirty="0"/>
              <a:t>Greater capacity in edge networks has enabled…</a:t>
            </a:r>
          </a:p>
          <a:p>
            <a:pPr marL="0" indent="0">
              <a:buNone/>
            </a:pPr>
            <a:r>
              <a:rPr lang="en-AU" dirty="0"/>
              <a:t>   Greater use of high-volume streaming content, which has lead to …</a:t>
            </a:r>
          </a:p>
          <a:p>
            <a:pPr marL="0" indent="0">
              <a:buNone/>
            </a:pPr>
            <a:r>
              <a:rPr lang="en-AU" dirty="0"/>
              <a:t>      Adoption of higher capacity technologies in edge networks, which</a:t>
            </a:r>
          </a:p>
          <a:p>
            <a:pPr marL="0" indent="0">
              <a:buNone/>
            </a:pPr>
            <a:r>
              <a:rPr lang="en-AU" dirty="0"/>
              <a:t>         Generates economies of scale that enables …</a:t>
            </a:r>
          </a:p>
          <a:p>
            <a:pPr marL="0" indent="0">
              <a:buNone/>
            </a:pPr>
            <a:r>
              <a:rPr lang="en-AU" dirty="0"/>
              <a:t>              Reductions in the unit cost of carriage in edge networks</a:t>
            </a:r>
          </a:p>
          <a:p>
            <a:endParaRPr lang="en-AU" dirty="0"/>
          </a:p>
          <a:p>
            <a:pPr marL="0" indent="0">
              <a:buNone/>
            </a:pPr>
            <a:r>
              <a:rPr lang="en-AU" dirty="0"/>
              <a:t>“Bigger” induces “Faster” and “Cheaper”!</a:t>
            </a:r>
          </a:p>
          <a:p>
            <a:endParaRPr lang="en-AU" dirty="0"/>
          </a:p>
        </p:txBody>
      </p:sp>
      <p:sp>
        <p:nvSpPr>
          <p:cNvPr id="4" name="Slide Number Placeholder 3">
            <a:extLst>
              <a:ext uri="{FF2B5EF4-FFF2-40B4-BE49-F238E27FC236}">
                <a16:creationId xmlns:a16="http://schemas.microsoft.com/office/drawing/2014/main" id="{01E26655-654F-2299-13CB-16F1B695638D}"/>
              </a:ext>
            </a:extLst>
          </p:cNvPr>
          <p:cNvSpPr>
            <a:spLocks noGrp="1"/>
          </p:cNvSpPr>
          <p:nvPr>
            <p:ph type="sldNum" sz="quarter" idx="12"/>
          </p:nvPr>
        </p:nvSpPr>
        <p:spPr/>
        <p:txBody>
          <a:bodyPr/>
          <a:lstStyle/>
          <a:p>
            <a:fld id="{AA19C9E2-2CA5-4E45-B74F-1205A2D8A575}" type="slidenum">
              <a:rPr lang="en-AU" smtClean="0"/>
              <a:t>3</a:t>
            </a:fld>
            <a:endParaRPr lang="en-AU"/>
          </a:p>
        </p:txBody>
      </p:sp>
    </p:spTree>
    <p:extLst>
      <p:ext uri="{BB962C8B-B14F-4D97-AF65-F5344CB8AC3E}">
        <p14:creationId xmlns:p14="http://schemas.microsoft.com/office/powerpoint/2010/main" val="186120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1E0E3-60D2-3E28-4879-2EBA1B307526}"/>
              </a:ext>
            </a:extLst>
          </p:cNvPr>
          <p:cNvSpPr>
            <a:spLocks noGrp="1"/>
          </p:cNvSpPr>
          <p:nvPr>
            <p:ph type="title"/>
          </p:nvPr>
        </p:nvSpPr>
        <p:spPr/>
        <p:txBody>
          <a:bodyPr/>
          <a:lstStyle/>
          <a:p>
            <a:r>
              <a:rPr lang="en-US" dirty="0"/>
              <a:t>How did this happen?</a:t>
            </a:r>
          </a:p>
        </p:txBody>
      </p:sp>
      <p:sp>
        <p:nvSpPr>
          <p:cNvPr id="3" name="Content Placeholder 2">
            <a:extLst>
              <a:ext uri="{FF2B5EF4-FFF2-40B4-BE49-F238E27FC236}">
                <a16:creationId xmlns:a16="http://schemas.microsoft.com/office/drawing/2014/main" id="{95691CF4-6923-1FFF-AC37-0BE364AFBBB8}"/>
              </a:ext>
            </a:extLst>
          </p:cNvPr>
          <p:cNvSpPr>
            <a:spLocks noGrp="1"/>
          </p:cNvSpPr>
          <p:nvPr>
            <p:ph idx="1"/>
          </p:nvPr>
        </p:nvSpPr>
        <p:spPr/>
        <p:txBody>
          <a:bodyPr/>
          <a:lstStyle/>
          <a:p>
            <a:r>
              <a:rPr lang="en-US" dirty="0"/>
              <a:t>The Internet is constructed on the foundation of a market-based economy, not a command-and-control economy </a:t>
            </a:r>
          </a:p>
          <a:p>
            <a:r>
              <a:rPr lang="en-US" dirty="0"/>
              <a:t>It was assumed that an open market-based activity would generate efficient outcomes based on competitive pressures between providers</a:t>
            </a:r>
          </a:p>
          <a:p>
            <a:r>
              <a:rPr lang="en-US" dirty="0"/>
              <a:t>Yet the Internet is not a highly competitive environment!</a:t>
            </a:r>
          </a:p>
          <a:p>
            <a:pPr marL="457200" lvl="1" indent="0">
              <a:buNone/>
            </a:pPr>
            <a:r>
              <a:rPr lang="en-US" dirty="0"/>
              <a:t>(indeed, it’s strongly consolidated and not very competitive at all!)</a:t>
            </a:r>
          </a:p>
          <a:p>
            <a:r>
              <a:rPr lang="en-US" dirty="0"/>
              <a:t>What’s driving this evolution in the Internet’s basic architecture if competition is not the main factor?</a:t>
            </a:r>
          </a:p>
        </p:txBody>
      </p:sp>
      <p:sp>
        <p:nvSpPr>
          <p:cNvPr id="4" name="Slide Number Placeholder 3">
            <a:extLst>
              <a:ext uri="{FF2B5EF4-FFF2-40B4-BE49-F238E27FC236}">
                <a16:creationId xmlns:a16="http://schemas.microsoft.com/office/drawing/2014/main" id="{332EFEEE-FE44-C0B0-6846-F4AE6ABFFDA8}"/>
              </a:ext>
            </a:extLst>
          </p:cNvPr>
          <p:cNvSpPr>
            <a:spLocks noGrp="1"/>
          </p:cNvSpPr>
          <p:nvPr>
            <p:ph type="sldNum" sz="quarter" idx="12"/>
          </p:nvPr>
        </p:nvSpPr>
        <p:spPr/>
        <p:txBody>
          <a:bodyPr/>
          <a:lstStyle/>
          <a:p>
            <a:fld id="{AA19C9E2-2CA5-4E45-B74F-1205A2D8A575}" type="slidenum">
              <a:rPr lang="en-AU" smtClean="0"/>
              <a:t>4</a:t>
            </a:fld>
            <a:endParaRPr lang="en-AU"/>
          </a:p>
        </p:txBody>
      </p:sp>
    </p:spTree>
    <p:extLst>
      <p:ext uri="{BB962C8B-B14F-4D97-AF65-F5344CB8AC3E}">
        <p14:creationId xmlns:p14="http://schemas.microsoft.com/office/powerpoint/2010/main" val="163109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754B6-4DA0-CD99-5903-978B60D7ED97}"/>
              </a:ext>
            </a:extLst>
          </p:cNvPr>
          <p:cNvSpPr>
            <a:spLocks noGrp="1"/>
          </p:cNvSpPr>
          <p:nvPr>
            <p:ph type="title"/>
          </p:nvPr>
        </p:nvSpPr>
        <p:spPr/>
        <p:txBody>
          <a:bodyPr>
            <a:normAutofit/>
          </a:bodyPr>
          <a:lstStyle/>
          <a:p>
            <a:r>
              <a:rPr lang="en-AU" sz="4000" dirty="0"/>
              <a:t>The Driver of Change: Moore’s Law</a:t>
            </a:r>
          </a:p>
        </p:txBody>
      </p:sp>
      <p:pic>
        <p:nvPicPr>
          <p:cNvPr id="4" name="Picture 3">
            <a:extLst>
              <a:ext uri="{FF2B5EF4-FFF2-40B4-BE49-F238E27FC236}">
                <a16:creationId xmlns:a16="http://schemas.microsoft.com/office/drawing/2014/main" id="{17734955-E167-81CB-D7DD-12FA01E2BA0F}"/>
              </a:ext>
            </a:extLst>
          </p:cNvPr>
          <p:cNvPicPr>
            <a:picLocks noChangeAspect="1"/>
          </p:cNvPicPr>
          <p:nvPr/>
        </p:nvPicPr>
        <p:blipFill>
          <a:blip r:embed="rId2"/>
          <a:stretch>
            <a:fillRect/>
          </a:stretch>
        </p:blipFill>
        <p:spPr>
          <a:xfrm>
            <a:off x="199465" y="1571442"/>
            <a:ext cx="5583031" cy="3038632"/>
          </a:xfrm>
          <a:prstGeom prst="rect">
            <a:avLst/>
          </a:prstGeom>
        </p:spPr>
      </p:pic>
      <p:pic>
        <p:nvPicPr>
          <p:cNvPr id="2050" name="Picture 2">
            <a:extLst>
              <a:ext uri="{FF2B5EF4-FFF2-40B4-BE49-F238E27FC236}">
                <a16:creationId xmlns:a16="http://schemas.microsoft.com/office/drawing/2014/main" id="{3C4E76E9-799E-F1A6-14B6-53ADBAA26D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3372" y="1314534"/>
            <a:ext cx="4640385" cy="343320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7BD08B5-58A3-3603-A9E0-89A7FFD89F04}"/>
              </a:ext>
            </a:extLst>
          </p:cNvPr>
          <p:cNvSpPr txBox="1"/>
          <p:nvPr/>
        </p:nvSpPr>
        <p:spPr>
          <a:xfrm>
            <a:off x="1719750" y="4632504"/>
            <a:ext cx="2146742" cy="261610"/>
          </a:xfrm>
          <a:prstGeom prst="rect">
            <a:avLst/>
          </a:prstGeom>
          <a:noFill/>
        </p:spPr>
        <p:txBody>
          <a:bodyPr wrap="none" rtlCol="0">
            <a:spAutoFit/>
          </a:bodyPr>
          <a:lstStyle/>
          <a:p>
            <a:r>
              <a:rPr lang="en-AU" sz="1100" dirty="0"/>
              <a:t>Silicon Chip Track Width over time</a:t>
            </a:r>
          </a:p>
        </p:txBody>
      </p:sp>
      <p:sp>
        <p:nvSpPr>
          <p:cNvPr id="7" name="TextBox 6">
            <a:extLst>
              <a:ext uri="{FF2B5EF4-FFF2-40B4-BE49-F238E27FC236}">
                <a16:creationId xmlns:a16="http://schemas.microsoft.com/office/drawing/2014/main" id="{F695C978-3069-FA8F-550F-F5E4363B0856}"/>
              </a:ext>
            </a:extLst>
          </p:cNvPr>
          <p:cNvSpPr txBox="1"/>
          <p:nvPr/>
        </p:nvSpPr>
        <p:spPr>
          <a:xfrm>
            <a:off x="7042330" y="4747736"/>
            <a:ext cx="1832553" cy="261610"/>
          </a:xfrm>
          <a:prstGeom prst="rect">
            <a:avLst/>
          </a:prstGeom>
          <a:noFill/>
        </p:spPr>
        <p:txBody>
          <a:bodyPr wrap="none" rtlCol="0">
            <a:spAutoFit/>
          </a:bodyPr>
          <a:lstStyle/>
          <a:p>
            <a:r>
              <a:rPr lang="en-AU" sz="1100" dirty="0"/>
              <a:t>Silicon Chip transistor counts</a:t>
            </a:r>
          </a:p>
        </p:txBody>
      </p:sp>
      <p:pic>
        <p:nvPicPr>
          <p:cNvPr id="9" name="Picture 8">
            <a:extLst>
              <a:ext uri="{FF2B5EF4-FFF2-40B4-BE49-F238E27FC236}">
                <a16:creationId xmlns:a16="http://schemas.microsoft.com/office/drawing/2014/main" id="{FB6872F3-2F42-45D6-8F4D-AC08DC949DD4}"/>
              </a:ext>
            </a:extLst>
          </p:cNvPr>
          <p:cNvPicPr>
            <a:picLocks noChangeAspect="1"/>
          </p:cNvPicPr>
          <p:nvPr/>
        </p:nvPicPr>
        <p:blipFill>
          <a:blip r:embed="rId4"/>
          <a:srcRect b="27814"/>
          <a:stretch/>
        </p:blipFill>
        <p:spPr>
          <a:xfrm>
            <a:off x="5804419" y="5148157"/>
            <a:ext cx="5022138" cy="1031926"/>
          </a:xfrm>
          <a:prstGeom prst="rect">
            <a:avLst/>
          </a:prstGeom>
        </p:spPr>
      </p:pic>
      <p:pic>
        <p:nvPicPr>
          <p:cNvPr id="11" name="Picture 10">
            <a:extLst>
              <a:ext uri="{FF2B5EF4-FFF2-40B4-BE49-F238E27FC236}">
                <a16:creationId xmlns:a16="http://schemas.microsoft.com/office/drawing/2014/main" id="{B6F64900-C7C4-F51B-2868-E2A5E2393055}"/>
              </a:ext>
            </a:extLst>
          </p:cNvPr>
          <p:cNvPicPr>
            <a:picLocks noChangeAspect="1"/>
          </p:cNvPicPr>
          <p:nvPr/>
        </p:nvPicPr>
        <p:blipFill>
          <a:blip r:embed="rId5"/>
          <a:srcRect b="16398"/>
          <a:stretch/>
        </p:blipFill>
        <p:spPr>
          <a:xfrm>
            <a:off x="479560" y="5224034"/>
            <a:ext cx="4134482" cy="1268841"/>
          </a:xfrm>
          <a:prstGeom prst="rect">
            <a:avLst/>
          </a:prstGeom>
        </p:spPr>
      </p:pic>
      <p:sp>
        <p:nvSpPr>
          <p:cNvPr id="3" name="Slide Number Placeholder 2">
            <a:extLst>
              <a:ext uri="{FF2B5EF4-FFF2-40B4-BE49-F238E27FC236}">
                <a16:creationId xmlns:a16="http://schemas.microsoft.com/office/drawing/2014/main" id="{1232D184-A8E8-94CC-699B-8284A421FE1E}"/>
              </a:ext>
            </a:extLst>
          </p:cNvPr>
          <p:cNvSpPr>
            <a:spLocks noGrp="1"/>
          </p:cNvSpPr>
          <p:nvPr>
            <p:ph type="sldNum" sz="quarter" idx="12"/>
          </p:nvPr>
        </p:nvSpPr>
        <p:spPr/>
        <p:txBody>
          <a:bodyPr/>
          <a:lstStyle/>
          <a:p>
            <a:fld id="{AA19C9E2-2CA5-4E45-B74F-1205A2D8A575}" type="slidenum">
              <a:rPr lang="en-AU" smtClean="0"/>
              <a:t>5</a:t>
            </a:fld>
            <a:endParaRPr lang="en-AU"/>
          </a:p>
        </p:txBody>
      </p:sp>
    </p:spTree>
    <p:extLst>
      <p:ext uri="{BB962C8B-B14F-4D97-AF65-F5344CB8AC3E}">
        <p14:creationId xmlns:p14="http://schemas.microsoft.com/office/powerpoint/2010/main" val="290652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9C376-1DEB-0545-DB5B-CB3F3503BA34}"/>
              </a:ext>
            </a:extLst>
          </p:cNvPr>
          <p:cNvSpPr>
            <a:spLocks noGrp="1"/>
          </p:cNvSpPr>
          <p:nvPr>
            <p:ph type="title"/>
          </p:nvPr>
        </p:nvSpPr>
        <p:spPr/>
        <p:txBody>
          <a:bodyPr/>
          <a:lstStyle/>
          <a:p>
            <a:r>
              <a:rPr lang="en-AU" dirty="0"/>
              <a:t>What does this mean?</a:t>
            </a:r>
          </a:p>
        </p:txBody>
      </p:sp>
      <p:sp>
        <p:nvSpPr>
          <p:cNvPr id="3" name="Content Placeholder 2">
            <a:extLst>
              <a:ext uri="{FF2B5EF4-FFF2-40B4-BE49-F238E27FC236}">
                <a16:creationId xmlns:a16="http://schemas.microsoft.com/office/drawing/2014/main" id="{8826B279-B17C-FA6A-766E-DFBC85A389D2}"/>
              </a:ext>
            </a:extLst>
          </p:cNvPr>
          <p:cNvSpPr>
            <a:spLocks noGrp="1"/>
          </p:cNvSpPr>
          <p:nvPr>
            <p:ph idx="1"/>
          </p:nvPr>
        </p:nvSpPr>
        <p:spPr/>
        <p:txBody>
          <a:bodyPr>
            <a:normAutofit fontScale="92500"/>
          </a:bodyPr>
          <a:lstStyle/>
          <a:p>
            <a:r>
              <a:rPr lang="en-AU" dirty="0"/>
              <a:t>The economics of silicon chip evolution have a profound impact on the computing space - few technologies has been able to survive more than 5 years in this sector!</a:t>
            </a:r>
          </a:p>
          <a:p>
            <a:pPr lvl="1"/>
            <a:r>
              <a:rPr lang="en-AU" dirty="0"/>
              <a:t>What was too expensive, too slow, or just impossible to scale up becomes quickly viable when the currency of computation and storage changes so quickly</a:t>
            </a:r>
          </a:p>
          <a:p>
            <a:r>
              <a:rPr lang="en-AU" dirty="0"/>
              <a:t>The result is that for many decades no business plan has been able to survive more than 5 years in the computing/communications marketplace!</a:t>
            </a:r>
          </a:p>
          <a:p>
            <a:r>
              <a:rPr lang="en-AU" dirty="0"/>
              <a:t>From planning, to debut, to consolidation, maturity, and then to obsolescence, a market service offering has at best just 5 years to do it all! </a:t>
            </a:r>
          </a:p>
        </p:txBody>
      </p:sp>
      <p:sp>
        <p:nvSpPr>
          <p:cNvPr id="4" name="Slide Number Placeholder 3">
            <a:extLst>
              <a:ext uri="{FF2B5EF4-FFF2-40B4-BE49-F238E27FC236}">
                <a16:creationId xmlns:a16="http://schemas.microsoft.com/office/drawing/2014/main" id="{7831255F-6D56-314B-9E98-5691E7CE8AF2}"/>
              </a:ext>
            </a:extLst>
          </p:cNvPr>
          <p:cNvSpPr>
            <a:spLocks noGrp="1"/>
          </p:cNvSpPr>
          <p:nvPr>
            <p:ph type="sldNum" sz="quarter" idx="12"/>
          </p:nvPr>
        </p:nvSpPr>
        <p:spPr/>
        <p:txBody>
          <a:bodyPr/>
          <a:lstStyle/>
          <a:p>
            <a:fld id="{AA19C9E2-2CA5-4E45-B74F-1205A2D8A575}" type="slidenum">
              <a:rPr lang="en-AU" smtClean="0"/>
              <a:t>6</a:t>
            </a:fld>
            <a:endParaRPr lang="en-AU"/>
          </a:p>
        </p:txBody>
      </p:sp>
    </p:spTree>
    <p:extLst>
      <p:ext uri="{BB962C8B-B14F-4D97-AF65-F5344CB8AC3E}">
        <p14:creationId xmlns:p14="http://schemas.microsoft.com/office/powerpoint/2010/main" val="211313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BD0AA-3F39-F83F-78CD-93C834057C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F0F90A-09B0-68E7-6D5D-B3FA84B8C27B}"/>
              </a:ext>
            </a:extLst>
          </p:cNvPr>
          <p:cNvSpPr>
            <a:spLocks noGrp="1"/>
          </p:cNvSpPr>
          <p:nvPr>
            <p:ph type="title"/>
          </p:nvPr>
        </p:nvSpPr>
        <p:spPr/>
        <p:txBody>
          <a:bodyPr/>
          <a:lstStyle/>
          <a:p>
            <a:r>
              <a:rPr lang="en-AU" dirty="0"/>
              <a:t>Moore’s Law is BRUTAL!</a:t>
            </a:r>
          </a:p>
        </p:txBody>
      </p:sp>
      <p:sp>
        <p:nvSpPr>
          <p:cNvPr id="3" name="Content Placeholder 2">
            <a:extLst>
              <a:ext uri="{FF2B5EF4-FFF2-40B4-BE49-F238E27FC236}">
                <a16:creationId xmlns:a16="http://schemas.microsoft.com/office/drawing/2014/main" id="{434052E3-E5A9-0F1A-475D-B771FDC25343}"/>
              </a:ext>
            </a:extLst>
          </p:cNvPr>
          <p:cNvSpPr>
            <a:spLocks noGrp="1"/>
          </p:cNvSpPr>
          <p:nvPr>
            <p:ph idx="1"/>
          </p:nvPr>
        </p:nvSpPr>
        <p:spPr>
          <a:xfrm>
            <a:off x="838200" y="1825625"/>
            <a:ext cx="10996448" cy="4351338"/>
          </a:xfrm>
        </p:spPr>
        <p:txBody>
          <a:bodyPr>
            <a:normAutofit/>
          </a:bodyPr>
          <a:lstStyle/>
          <a:p>
            <a:r>
              <a:rPr lang="en-AU" dirty="0"/>
              <a:t>What is driving the economics of digital delivery systems in today’s networks is </a:t>
            </a:r>
            <a:r>
              <a:rPr lang="en-AU" b="1" dirty="0"/>
              <a:t>not</a:t>
            </a:r>
            <a:r>
              <a:rPr lang="en-AU" dirty="0"/>
              <a:t> the historical use of pricing as a means of rationing access to a </a:t>
            </a:r>
            <a:r>
              <a:rPr lang="en-AU" b="1" dirty="0"/>
              <a:t>scarce</a:t>
            </a:r>
            <a:r>
              <a:rPr lang="en-AU" dirty="0"/>
              <a:t> common resource</a:t>
            </a:r>
          </a:p>
          <a:p>
            <a:r>
              <a:rPr lang="en-AU" dirty="0"/>
              <a:t>This is an environment that has switched over to </a:t>
            </a:r>
            <a:r>
              <a:rPr lang="en-AU" b="1" dirty="0"/>
              <a:t>abundance</a:t>
            </a:r>
            <a:r>
              <a:rPr lang="en-AU" dirty="0"/>
              <a:t> of processing, storage and communications</a:t>
            </a:r>
          </a:p>
          <a:p>
            <a:r>
              <a:rPr lang="en-AU" dirty="0"/>
              <a:t>Consolidation and Centrality of goods and service provision is not a surprising outcome in this space – its INEVITABLE</a:t>
            </a:r>
          </a:p>
          <a:p>
            <a:pPr lvl="1"/>
            <a:r>
              <a:rPr lang="en-AU" dirty="0"/>
              <a:t>What would be far more surprising would be if consolidation and centrality was NOT the outcome!</a:t>
            </a:r>
          </a:p>
          <a:p>
            <a:endParaRPr lang="en-AU" dirty="0"/>
          </a:p>
          <a:p>
            <a:pPr lvl="1"/>
            <a:endParaRPr lang="en-AU" dirty="0"/>
          </a:p>
        </p:txBody>
      </p:sp>
      <p:sp>
        <p:nvSpPr>
          <p:cNvPr id="4" name="Slide Number Placeholder 3">
            <a:extLst>
              <a:ext uri="{FF2B5EF4-FFF2-40B4-BE49-F238E27FC236}">
                <a16:creationId xmlns:a16="http://schemas.microsoft.com/office/drawing/2014/main" id="{262EA9A3-7663-273C-6B1E-AFC4C806EAD9}"/>
              </a:ext>
            </a:extLst>
          </p:cNvPr>
          <p:cNvSpPr>
            <a:spLocks noGrp="1"/>
          </p:cNvSpPr>
          <p:nvPr>
            <p:ph type="sldNum" sz="quarter" idx="12"/>
          </p:nvPr>
        </p:nvSpPr>
        <p:spPr/>
        <p:txBody>
          <a:bodyPr/>
          <a:lstStyle/>
          <a:p>
            <a:fld id="{AA19C9E2-2CA5-4E45-B74F-1205A2D8A575}" type="slidenum">
              <a:rPr lang="en-AU" smtClean="0"/>
              <a:t>7</a:t>
            </a:fld>
            <a:endParaRPr lang="en-AU"/>
          </a:p>
        </p:txBody>
      </p:sp>
    </p:spTree>
    <p:extLst>
      <p:ext uri="{BB962C8B-B14F-4D97-AF65-F5344CB8AC3E}">
        <p14:creationId xmlns:p14="http://schemas.microsoft.com/office/powerpoint/2010/main" val="206711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A1F79-1536-E2B7-127D-2948576DCE78}"/>
              </a:ext>
            </a:extLst>
          </p:cNvPr>
          <p:cNvSpPr>
            <a:spLocks noGrp="1"/>
          </p:cNvSpPr>
          <p:nvPr>
            <p:ph type="title"/>
          </p:nvPr>
        </p:nvSpPr>
        <p:spPr/>
        <p:txBody>
          <a:bodyPr/>
          <a:lstStyle/>
          <a:p>
            <a:r>
              <a:rPr lang="en-US" dirty="0"/>
              <a:t>Aside: Innovation, Competition and Regulation</a:t>
            </a:r>
          </a:p>
        </p:txBody>
      </p:sp>
      <p:sp>
        <p:nvSpPr>
          <p:cNvPr id="3" name="Content Placeholder 2">
            <a:extLst>
              <a:ext uri="{FF2B5EF4-FFF2-40B4-BE49-F238E27FC236}">
                <a16:creationId xmlns:a16="http://schemas.microsoft.com/office/drawing/2014/main" id="{532510F9-FCD2-7A40-ABB6-B64B44BD1596}"/>
              </a:ext>
            </a:extLst>
          </p:cNvPr>
          <p:cNvSpPr>
            <a:spLocks noGrp="1"/>
          </p:cNvSpPr>
          <p:nvPr>
            <p:ph idx="1"/>
          </p:nvPr>
        </p:nvSpPr>
        <p:spPr/>
        <p:txBody>
          <a:bodyPr>
            <a:normAutofit lnSpcReduction="10000"/>
          </a:bodyPr>
          <a:lstStyle/>
          <a:p>
            <a:r>
              <a:rPr lang="en-US" dirty="0"/>
              <a:t>It was Peter Thiel who once said “competition is for losers”</a:t>
            </a:r>
          </a:p>
          <a:p>
            <a:r>
              <a:rPr lang="en-US" dirty="0"/>
              <a:t>High risk ventures with innovative services tend to fixate on a “winner take all” approach (much higher rewards for a small quantum of increased risk)</a:t>
            </a:r>
          </a:p>
          <a:p>
            <a:r>
              <a:rPr lang="en-US" dirty="0"/>
              <a:t>It was hoped that the discipline of competition would moderate the actions of market actors who abuse their position and abuse the relationship with their user base and regulatory impositions would impose undue inefficiencies on the market </a:t>
            </a:r>
          </a:p>
          <a:p>
            <a:r>
              <a:rPr lang="en-US" dirty="0"/>
              <a:t>In a rapidly evolving market neither competition or regulation imposes sufficient control to counter the momentum towards centralization through monopoly formation</a:t>
            </a:r>
          </a:p>
          <a:p>
            <a:endParaRPr lang="en-US" dirty="0"/>
          </a:p>
        </p:txBody>
      </p:sp>
      <p:sp>
        <p:nvSpPr>
          <p:cNvPr id="4" name="Slide Number Placeholder 3">
            <a:extLst>
              <a:ext uri="{FF2B5EF4-FFF2-40B4-BE49-F238E27FC236}">
                <a16:creationId xmlns:a16="http://schemas.microsoft.com/office/drawing/2014/main" id="{9C1FE715-2109-AA91-B02D-37E215274DC9}"/>
              </a:ext>
            </a:extLst>
          </p:cNvPr>
          <p:cNvSpPr>
            <a:spLocks noGrp="1"/>
          </p:cNvSpPr>
          <p:nvPr>
            <p:ph type="sldNum" sz="quarter" idx="12"/>
          </p:nvPr>
        </p:nvSpPr>
        <p:spPr/>
        <p:txBody>
          <a:bodyPr/>
          <a:lstStyle/>
          <a:p>
            <a:fld id="{AA19C9E2-2CA5-4E45-B74F-1205A2D8A575}" type="slidenum">
              <a:rPr lang="en-AU" smtClean="0"/>
              <a:t>8</a:t>
            </a:fld>
            <a:endParaRPr lang="en-AU"/>
          </a:p>
        </p:txBody>
      </p:sp>
    </p:spTree>
    <p:extLst>
      <p:ext uri="{BB962C8B-B14F-4D97-AF65-F5344CB8AC3E}">
        <p14:creationId xmlns:p14="http://schemas.microsoft.com/office/powerpoint/2010/main" val="3614705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D587E-C751-2231-3E29-D233FE2FDD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C2297-381E-38B2-6FE8-D94A0DB634BA}"/>
              </a:ext>
            </a:extLst>
          </p:cNvPr>
          <p:cNvSpPr>
            <a:spLocks noGrp="1"/>
          </p:cNvSpPr>
          <p:nvPr>
            <p:ph type="title"/>
          </p:nvPr>
        </p:nvSpPr>
        <p:spPr/>
        <p:txBody>
          <a:bodyPr/>
          <a:lstStyle/>
          <a:p>
            <a:r>
              <a:rPr lang="en-AU" dirty="0"/>
              <a:t>Moore’s Law is BRUTAL!</a:t>
            </a:r>
          </a:p>
        </p:txBody>
      </p:sp>
      <p:sp>
        <p:nvSpPr>
          <p:cNvPr id="3" name="Content Placeholder 2">
            <a:extLst>
              <a:ext uri="{FF2B5EF4-FFF2-40B4-BE49-F238E27FC236}">
                <a16:creationId xmlns:a16="http://schemas.microsoft.com/office/drawing/2014/main" id="{3344516F-E601-924C-DAD4-C3663834C1E4}"/>
              </a:ext>
            </a:extLst>
          </p:cNvPr>
          <p:cNvSpPr>
            <a:spLocks noGrp="1"/>
          </p:cNvSpPr>
          <p:nvPr>
            <p:ph idx="1"/>
          </p:nvPr>
        </p:nvSpPr>
        <p:spPr>
          <a:xfrm>
            <a:off x="838200" y="1825625"/>
            <a:ext cx="10996448" cy="4351338"/>
          </a:xfrm>
        </p:spPr>
        <p:txBody>
          <a:bodyPr>
            <a:normAutofit/>
          </a:bodyPr>
          <a:lstStyle/>
          <a:p>
            <a:pPr marL="0" indent="0">
              <a:buNone/>
            </a:pPr>
            <a:r>
              <a:rPr lang="en-AU" dirty="0"/>
              <a:t>This is a tough environment where:</a:t>
            </a:r>
          </a:p>
          <a:p>
            <a:pPr lvl="1"/>
            <a:r>
              <a:rPr lang="en-AU" dirty="0"/>
              <a:t>Smaller entities almost always fail</a:t>
            </a:r>
          </a:p>
          <a:p>
            <a:pPr lvl="1"/>
            <a:r>
              <a:rPr lang="en-AU" dirty="0"/>
              <a:t>Some larger entities may get sucked up by being acquired by yet larger entities</a:t>
            </a:r>
          </a:p>
          <a:p>
            <a:pPr lvl="1"/>
            <a:r>
              <a:rPr lang="en-AU" dirty="0"/>
              <a:t>And only the very largest of entities can afford to buy a future </a:t>
            </a:r>
          </a:p>
          <a:p>
            <a:pPr lvl="1"/>
            <a:endParaRPr lang="en-AU" dirty="0"/>
          </a:p>
        </p:txBody>
      </p:sp>
      <p:pic>
        <p:nvPicPr>
          <p:cNvPr id="4" name="Picture 3">
            <a:extLst>
              <a:ext uri="{FF2B5EF4-FFF2-40B4-BE49-F238E27FC236}">
                <a16:creationId xmlns:a16="http://schemas.microsoft.com/office/drawing/2014/main" id="{02035D67-2033-7D8E-D580-205CBEEC4F7E}"/>
              </a:ext>
            </a:extLst>
          </p:cNvPr>
          <p:cNvPicPr>
            <a:picLocks noChangeAspect="1"/>
          </p:cNvPicPr>
          <p:nvPr/>
        </p:nvPicPr>
        <p:blipFill>
          <a:blip r:embed="rId2"/>
          <a:stretch>
            <a:fillRect/>
          </a:stretch>
        </p:blipFill>
        <p:spPr>
          <a:xfrm>
            <a:off x="9251368" y="3583878"/>
            <a:ext cx="2235200" cy="3302000"/>
          </a:xfrm>
          <a:prstGeom prst="rect">
            <a:avLst/>
          </a:prstGeom>
        </p:spPr>
      </p:pic>
      <p:sp>
        <p:nvSpPr>
          <p:cNvPr id="5" name="TextBox 4">
            <a:extLst>
              <a:ext uri="{FF2B5EF4-FFF2-40B4-BE49-F238E27FC236}">
                <a16:creationId xmlns:a16="http://schemas.microsoft.com/office/drawing/2014/main" id="{BFD29718-9FC0-539E-DCD5-A7E318B9671B}"/>
              </a:ext>
            </a:extLst>
          </p:cNvPr>
          <p:cNvSpPr txBox="1"/>
          <p:nvPr/>
        </p:nvSpPr>
        <p:spPr>
          <a:xfrm>
            <a:off x="5232029" y="4080716"/>
            <a:ext cx="3942105" cy="2308324"/>
          </a:xfrm>
          <a:prstGeom prst="rect">
            <a:avLst/>
          </a:prstGeom>
          <a:noFill/>
        </p:spPr>
        <p:txBody>
          <a:bodyPr wrap="none" rtlCol="0">
            <a:spAutoFit/>
          </a:bodyPr>
          <a:lstStyle/>
          <a:p>
            <a:r>
              <a:rPr lang="en-AU" sz="1200" i="1" dirty="0" err="1">
                <a:effectLst/>
                <a:latin typeface="Helvetica" pitchFamily="2" charset="0"/>
              </a:rPr>
              <a:t>Gittes</a:t>
            </a:r>
            <a:r>
              <a:rPr lang="en-AU" sz="1200" i="1" dirty="0">
                <a:effectLst/>
                <a:latin typeface="Helvetica" pitchFamily="2" charset="0"/>
              </a:rPr>
              <a:t>: How much are you worth?</a:t>
            </a:r>
            <a:endParaRPr lang="en-AU" sz="1200" dirty="0">
              <a:effectLst/>
              <a:latin typeface="Helvetica" pitchFamily="2" charset="0"/>
            </a:endParaRPr>
          </a:p>
          <a:p>
            <a:r>
              <a:rPr lang="en-AU" sz="1200" i="1" dirty="0">
                <a:effectLst/>
                <a:latin typeface="Helvetica" pitchFamily="2" charset="0"/>
              </a:rPr>
              <a:t>Cross: I've no idea. How much do you want?</a:t>
            </a:r>
            <a:endParaRPr lang="en-AU" sz="1200" dirty="0">
              <a:effectLst/>
              <a:latin typeface="Helvetica" pitchFamily="2" charset="0"/>
            </a:endParaRPr>
          </a:p>
          <a:p>
            <a:r>
              <a:rPr lang="en-AU" sz="1200" i="1" dirty="0" err="1">
                <a:effectLst/>
                <a:latin typeface="Helvetica" pitchFamily="2" charset="0"/>
              </a:rPr>
              <a:t>Gittes</a:t>
            </a:r>
            <a:r>
              <a:rPr lang="en-AU" sz="1200" i="1" dirty="0">
                <a:effectLst/>
                <a:latin typeface="Helvetica" pitchFamily="2" charset="0"/>
              </a:rPr>
              <a:t>: I just want to know what you're worth. Over</a:t>
            </a:r>
            <a:endParaRPr lang="en-AU" sz="1200" dirty="0">
              <a:effectLst/>
              <a:latin typeface="Helvetica" pitchFamily="2" charset="0"/>
            </a:endParaRPr>
          </a:p>
          <a:p>
            <a:r>
              <a:rPr lang="en-AU" sz="1200" i="1" dirty="0">
                <a:effectLst/>
                <a:latin typeface="Helvetica" pitchFamily="2" charset="0"/>
              </a:rPr>
              <a:t>ten million?</a:t>
            </a:r>
            <a:endParaRPr lang="en-AU" sz="1200" dirty="0">
              <a:effectLst/>
              <a:latin typeface="Helvetica" pitchFamily="2" charset="0"/>
            </a:endParaRPr>
          </a:p>
          <a:p>
            <a:r>
              <a:rPr lang="en-AU" sz="1200" i="1" dirty="0">
                <a:effectLst/>
                <a:latin typeface="Helvetica" pitchFamily="2" charset="0"/>
              </a:rPr>
              <a:t>Cross: Oh my, yes!</a:t>
            </a:r>
            <a:endParaRPr lang="en-AU" sz="1200" dirty="0">
              <a:effectLst/>
              <a:latin typeface="Helvetica" pitchFamily="2" charset="0"/>
            </a:endParaRPr>
          </a:p>
          <a:p>
            <a:r>
              <a:rPr lang="en-AU" sz="1200" i="1" dirty="0" err="1">
                <a:effectLst/>
                <a:latin typeface="Helvetica" pitchFamily="2" charset="0"/>
              </a:rPr>
              <a:t>Gittes</a:t>
            </a:r>
            <a:r>
              <a:rPr lang="en-AU" sz="1200" i="1" dirty="0">
                <a:effectLst/>
                <a:latin typeface="Helvetica" pitchFamily="2" charset="0"/>
              </a:rPr>
              <a:t>: Why are you doing it? How much better can you</a:t>
            </a:r>
            <a:endParaRPr lang="en-AU" sz="1200" dirty="0">
              <a:effectLst/>
              <a:latin typeface="Helvetica" pitchFamily="2" charset="0"/>
            </a:endParaRPr>
          </a:p>
          <a:p>
            <a:r>
              <a:rPr lang="en-AU" sz="1200" i="1" dirty="0">
                <a:effectLst/>
                <a:latin typeface="Helvetica" pitchFamily="2" charset="0"/>
              </a:rPr>
              <a:t>eat? What can you buy that you can't already</a:t>
            </a:r>
            <a:endParaRPr lang="en-AU" sz="1200" dirty="0">
              <a:effectLst/>
              <a:latin typeface="Helvetica" pitchFamily="2" charset="0"/>
            </a:endParaRPr>
          </a:p>
          <a:p>
            <a:r>
              <a:rPr lang="en-AU" sz="1200" i="1" dirty="0">
                <a:effectLst/>
                <a:latin typeface="Helvetica" pitchFamily="2" charset="0"/>
              </a:rPr>
              <a:t>afford?</a:t>
            </a:r>
            <a:endParaRPr lang="en-AU" sz="1200" dirty="0">
              <a:effectLst/>
              <a:latin typeface="Helvetica" pitchFamily="2" charset="0"/>
            </a:endParaRPr>
          </a:p>
          <a:p>
            <a:r>
              <a:rPr lang="en-AU" sz="1200" i="1" dirty="0">
                <a:effectLst/>
                <a:latin typeface="Helvetica" pitchFamily="2" charset="0"/>
              </a:rPr>
              <a:t>Cross: The future, Mr. </a:t>
            </a:r>
            <a:r>
              <a:rPr lang="en-AU" sz="1200" i="1" dirty="0" err="1">
                <a:effectLst/>
                <a:latin typeface="Helvetica" pitchFamily="2" charset="0"/>
              </a:rPr>
              <a:t>Gittes</a:t>
            </a:r>
            <a:r>
              <a:rPr lang="en-AU" sz="1200" i="1" dirty="0">
                <a:effectLst/>
                <a:latin typeface="Helvetica" pitchFamily="2" charset="0"/>
              </a:rPr>
              <a:t> - the future!</a:t>
            </a:r>
            <a:endParaRPr lang="en-AU" sz="1200" dirty="0">
              <a:effectLst/>
              <a:latin typeface="Helvetica" pitchFamily="2" charset="0"/>
            </a:endParaRPr>
          </a:p>
          <a:p>
            <a:endParaRPr lang="en-AU" sz="1200" dirty="0">
              <a:solidFill>
                <a:srgbClr val="C0C0C0"/>
              </a:solidFill>
              <a:effectLst/>
              <a:latin typeface="Helvetica" pitchFamily="2" charset="0"/>
            </a:endParaRPr>
          </a:p>
          <a:p>
            <a:r>
              <a:rPr lang="en-AU" sz="1200" i="1" dirty="0">
                <a:effectLst/>
                <a:latin typeface="Helvetica" pitchFamily="2" charset="0"/>
              </a:rPr>
              <a:t>Chinatown (1974)</a:t>
            </a:r>
            <a:endParaRPr lang="en-AU" sz="1200" dirty="0">
              <a:effectLst/>
              <a:latin typeface="Helvetica" pitchFamily="2" charset="0"/>
            </a:endParaRPr>
          </a:p>
          <a:p>
            <a:endParaRPr lang="en-US" sz="1200" dirty="0"/>
          </a:p>
        </p:txBody>
      </p:sp>
      <p:sp>
        <p:nvSpPr>
          <p:cNvPr id="6" name="Slide Number Placeholder 5">
            <a:extLst>
              <a:ext uri="{FF2B5EF4-FFF2-40B4-BE49-F238E27FC236}">
                <a16:creationId xmlns:a16="http://schemas.microsoft.com/office/drawing/2014/main" id="{339A8290-C453-882F-A54D-0D3AD8492F5A}"/>
              </a:ext>
            </a:extLst>
          </p:cNvPr>
          <p:cNvSpPr>
            <a:spLocks noGrp="1"/>
          </p:cNvSpPr>
          <p:nvPr>
            <p:ph type="sldNum" sz="quarter" idx="12"/>
          </p:nvPr>
        </p:nvSpPr>
        <p:spPr/>
        <p:txBody>
          <a:bodyPr/>
          <a:lstStyle/>
          <a:p>
            <a:fld id="{AA19C9E2-2CA5-4E45-B74F-1205A2D8A575}" type="slidenum">
              <a:rPr lang="en-AU" smtClean="0"/>
              <a:t>9</a:t>
            </a:fld>
            <a:endParaRPr lang="en-AU"/>
          </a:p>
        </p:txBody>
      </p:sp>
    </p:spTree>
    <p:extLst>
      <p:ext uri="{BB962C8B-B14F-4D97-AF65-F5344CB8AC3E}">
        <p14:creationId xmlns:p14="http://schemas.microsoft.com/office/powerpoint/2010/main" val="314160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4507</TotalTime>
  <Words>1115</Words>
  <Application>Microsoft Macintosh PowerPoint</Application>
  <PresentationFormat>Widescreen</PresentationFormat>
  <Paragraphs>101</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Calibri</vt:lpstr>
      <vt:lpstr>Calibri Light</vt:lpstr>
      <vt:lpstr>Helvetica</vt:lpstr>
      <vt:lpstr>Max's Handwritin</vt:lpstr>
      <vt:lpstr>Powderfinger Type</vt:lpstr>
      <vt:lpstr>Office Theme</vt:lpstr>
      <vt:lpstr>Decentralised Services</vt:lpstr>
      <vt:lpstr>Today’s Service Delivery Network is not yesterday’s Internet</vt:lpstr>
      <vt:lpstr>Changes</vt:lpstr>
      <vt:lpstr>How did this happen?</vt:lpstr>
      <vt:lpstr>The Driver of Change: Moore’s Law</vt:lpstr>
      <vt:lpstr>What does this mean?</vt:lpstr>
      <vt:lpstr>Moore’s Law is BRUTAL!</vt:lpstr>
      <vt:lpstr>Aside: Innovation, Competition and Regulation</vt:lpstr>
      <vt:lpstr>Moore’s Law is BRUTAL!</vt:lpstr>
      <vt:lpstr>Change</vt:lpstr>
      <vt:lpstr>What about network architecture?</vt:lpstr>
      <vt:lpstr>Where is this heading?</vt:lpstr>
      <vt:lpstr>Is “Distributed” the same as “Decentralized”?</vt:lpstr>
      <vt:lpstr>Where are we?</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BEREC</dc:title>
  <dc:creator>Geoff Huston</dc:creator>
  <cp:lastModifiedBy>Geoff Huston</cp:lastModifiedBy>
  <cp:revision>18</cp:revision>
  <cp:lastPrinted>2025-07-17T12:25:49Z</cp:lastPrinted>
  <dcterms:created xsi:type="dcterms:W3CDTF">2023-09-21T20:25:42Z</dcterms:created>
  <dcterms:modified xsi:type="dcterms:W3CDTF">2025-07-18T01:59:19Z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6ca7b2a-4f6d-4766-806a-1a0c76ea1c59_Enabled">
    <vt:lpwstr>true</vt:lpwstr>
  </property>
  <property fmtid="{D5CDD505-2E9C-101B-9397-08002B2CF9AE}" pid="3" name="MSIP_Label_66ca7b2a-4f6d-4766-806a-1a0c76ea1c59_SetDate">
    <vt:lpwstr>2025-02-08T16:50:24Z</vt:lpwstr>
  </property>
  <property fmtid="{D5CDD505-2E9C-101B-9397-08002B2CF9AE}" pid="4" name="MSIP_Label_66ca7b2a-4f6d-4766-806a-1a0c76ea1c59_Method">
    <vt:lpwstr>Standard</vt:lpwstr>
  </property>
  <property fmtid="{D5CDD505-2E9C-101B-9397-08002B2CF9AE}" pid="5" name="MSIP_Label_66ca7b2a-4f6d-4766-806a-1a0c76ea1c59_Name">
    <vt:lpwstr>Internal</vt:lpwstr>
  </property>
  <property fmtid="{D5CDD505-2E9C-101B-9397-08002B2CF9AE}" pid="6" name="MSIP_Label_66ca7b2a-4f6d-4766-806a-1a0c76ea1c59_SiteId">
    <vt:lpwstr>127d8d0d-7ccf-473d-ab09-6e44ad752ded</vt:lpwstr>
  </property>
  <property fmtid="{D5CDD505-2E9C-101B-9397-08002B2CF9AE}" pid="7" name="MSIP_Label_66ca7b2a-4f6d-4766-806a-1a0c76ea1c59_ActionId">
    <vt:lpwstr>970a18d5-92c2-431f-8d43-b3e616b74cfa</vt:lpwstr>
  </property>
  <property fmtid="{D5CDD505-2E9C-101B-9397-08002B2CF9AE}" pid="8" name="MSIP_Label_66ca7b2a-4f6d-4766-806a-1a0c76ea1c59_ContentBits">
    <vt:lpwstr>0</vt:lpwstr>
  </property>
  <property fmtid="{D5CDD505-2E9C-101B-9397-08002B2CF9AE}" pid="9" name="MSIP_Label_66ca7b2a-4f6d-4766-806a-1a0c76ea1c59_Tag">
    <vt:lpwstr>50, 3, 0, 1</vt:lpwstr>
  </property>
</Properties>
</file>