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57" r:id="rId4"/>
    <p:sldId id="258" r:id="rId5"/>
    <p:sldId id="259" r:id="rId6"/>
    <p:sldId id="260" r:id="rId7"/>
    <p:sldId id="261" r:id="rId8"/>
    <p:sldId id="262" r:id="rId9"/>
    <p:sldId id="263" r:id="rId10"/>
    <p:sldId id="264" r:id="rId11"/>
    <p:sldId id="276" r:id="rId12"/>
    <p:sldId id="265" r:id="rId13"/>
    <p:sldId id="267" r:id="rId14"/>
    <p:sldId id="266" r:id="rId15"/>
    <p:sldId id="268" r:id="rId16"/>
    <p:sldId id="269" r:id="rId17"/>
    <p:sldId id="270" r:id="rId18"/>
    <p:sldId id="271" r:id="rId19"/>
    <p:sldId id="272" r:id="rId20"/>
    <p:sldId id="273" r:id="rId21"/>
    <p:sldId id="274"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5"/>
  </p:normalViewPr>
  <p:slideViewPr>
    <p:cSldViewPr snapToGrid="0">
      <p:cViewPr varScale="1">
        <p:scale>
          <a:sx n="124" d="100"/>
          <a:sy n="124" d="100"/>
        </p:scale>
        <p:origin x="5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A4B0A-7FFD-3F9E-5EF3-DF4C913F15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677A9C6-46D6-5974-6DC9-92C27945B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4A2D1E7-12E0-3166-BBD7-37CD27F5A222}"/>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3EAC4616-39DF-0AEA-D819-6EB1F45D6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6131FE-6291-D978-21FB-F9640CDE7360}"/>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85267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EE402-3B35-9C35-30EF-EE331EDE7BC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0C69922-769F-EB89-C647-C6C89886213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7BD4CE-C1FB-49EF-7E78-C2B3F7503790}"/>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CD7BA9BF-59EC-81E4-4931-08E98722A7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1A332-C7F3-88CE-ECB8-6B48FF70FA94}"/>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9863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869F90-D733-2FCD-D742-E25DC0209BD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D2D6406-8931-CBCF-61F1-3542979352E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C82B716-7574-70EA-50AB-C1B0E33A4EAB}"/>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A356197C-A942-6403-9FAD-270E3FDC3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72887-5FA0-8D44-973C-88495D587110}"/>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387648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695D0-E26E-02D3-FD50-DDB648D2186E}"/>
              </a:ext>
            </a:extLst>
          </p:cNvPr>
          <p:cNvSpPr>
            <a:spLocks noGrp="1"/>
          </p:cNvSpPr>
          <p:nvPr>
            <p:ph type="title"/>
          </p:nvPr>
        </p:nvSpPr>
        <p:spPr/>
        <p:txBody>
          <a:bodyPr/>
          <a:lstStyle>
            <a:lvl1pPr>
              <a:defRPr baseline="0">
                <a:latin typeface="Powderfinger Type" panose="02020709070000000403" pitchFamily="49" charset="77"/>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DA485C8-F59F-A09F-6C56-D446168BBB6B}"/>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E4B5741C-3A56-809D-7226-E9BE13392436}"/>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50686009-D4D8-3691-F538-3821E2F91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E0512-6C99-9FC9-65A9-4C515C228287}"/>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167214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719B3-78B4-FEC0-12DD-331C54F0A76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BDB5C90-CA29-D24F-0BA3-F7FB5E8E90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234F50-1DA4-ADA8-EB11-9D7EE2849B36}"/>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D9C3133E-5630-A869-F17E-12B4A29AB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D0E4D-7FED-0123-A643-B085C253F93D}"/>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67312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0A560-6397-BB43-BF9F-1F687CC8B22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DC5916E-D1D8-F5D0-DB51-3B5D0AC4C2C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A5CAC29-9DE1-3C09-7E32-1CF0575E664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DFFF89C-C8E6-2F5C-CFB3-27C11BE77360}"/>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6" name="Footer Placeholder 5">
            <a:extLst>
              <a:ext uri="{FF2B5EF4-FFF2-40B4-BE49-F238E27FC236}">
                <a16:creationId xmlns:a16="http://schemas.microsoft.com/office/drawing/2014/main" id="{29798564-A3A4-A2AF-4056-E23AFAAA2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E0116B-A278-6139-3BEE-B55B743A7F25}"/>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801617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E8560-6A41-C750-254B-666228E111E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442BEF1-A6C8-B576-2DE5-FEA56455E4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9161F68-8EF4-F5FF-27CD-8D5E5D7A6AC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3F8FC43-F76F-CD57-9A04-5B1462910A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D35DFB-F95C-8E3E-5742-71F2ECE5BE8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132D3C7-EF11-A839-A40C-B44F98FDFE91}"/>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8" name="Footer Placeholder 7">
            <a:extLst>
              <a:ext uri="{FF2B5EF4-FFF2-40B4-BE49-F238E27FC236}">
                <a16:creationId xmlns:a16="http://schemas.microsoft.com/office/drawing/2014/main" id="{52DA078E-6F39-F75B-EDE4-FBEB6E708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80AC4A-FE0B-88B3-4B4E-29924BAC40A1}"/>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190022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5AC30-6528-A1EC-670F-9C195090992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8AB083B-1BED-FC13-3FA7-4A54FB50C828}"/>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4" name="Footer Placeholder 3">
            <a:extLst>
              <a:ext uri="{FF2B5EF4-FFF2-40B4-BE49-F238E27FC236}">
                <a16:creationId xmlns:a16="http://schemas.microsoft.com/office/drawing/2014/main" id="{B4EBCF7B-9FD8-A975-4905-DF44A25E44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44D59F-65BC-D1B9-B291-DA907FB81875}"/>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376648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206D61-26E7-7B27-92B2-D0BC558764E8}"/>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3" name="Footer Placeholder 2">
            <a:extLst>
              <a:ext uri="{FF2B5EF4-FFF2-40B4-BE49-F238E27FC236}">
                <a16:creationId xmlns:a16="http://schemas.microsoft.com/office/drawing/2014/main" id="{E3B7A4AE-DF52-CC38-D4C3-784C28A62C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FCCD0E-7F69-1F53-0B3B-815A7D393016}"/>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376724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5DB4-ACB1-DD73-563D-5463FF9C63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A263327-4854-B7E4-F2AA-20698651E4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CFD3BF-A789-2180-B744-11CFFBF37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8168DDD-84AD-8A41-E515-FDB283E0F726}"/>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6" name="Footer Placeholder 5">
            <a:extLst>
              <a:ext uri="{FF2B5EF4-FFF2-40B4-BE49-F238E27FC236}">
                <a16:creationId xmlns:a16="http://schemas.microsoft.com/office/drawing/2014/main" id="{CBA40D3A-DE22-A020-4777-E19011D31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566527-1839-3FD7-17B3-816D45A8D387}"/>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3849585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A8E39-8229-941D-7ACB-0F102654DE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CE14187-5916-012E-FCF9-ADF803AC32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D0F1D5-599D-DD82-6AF2-8A35F4098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FDF26DE-122C-674B-41C5-73084CBBA5A0}"/>
              </a:ext>
            </a:extLst>
          </p:cNvPr>
          <p:cNvSpPr>
            <a:spLocks noGrp="1"/>
          </p:cNvSpPr>
          <p:nvPr>
            <p:ph type="dt" sz="half" idx="10"/>
          </p:nvPr>
        </p:nvSpPr>
        <p:spPr/>
        <p:txBody>
          <a:bodyPr/>
          <a:lstStyle/>
          <a:p>
            <a:fld id="{B72538D2-5AFF-F647-BE10-64E3D8F74E03}" type="datetimeFigureOut">
              <a:rPr lang="en-US" smtClean="0"/>
              <a:t>6/4/25</a:t>
            </a:fld>
            <a:endParaRPr lang="en-US"/>
          </a:p>
        </p:txBody>
      </p:sp>
      <p:sp>
        <p:nvSpPr>
          <p:cNvPr id="6" name="Footer Placeholder 5">
            <a:extLst>
              <a:ext uri="{FF2B5EF4-FFF2-40B4-BE49-F238E27FC236}">
                <a16:creationId xmlns:a16="http://schemas.microsoft.com/office/drawing/2014/main" id="{234220BC-8421-301B-2A26-7F5D94E676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EBE1A-43DD-6205-2A2A-611EDDD62A68}"/>
              </a:ext>
            </a:extLst>
          </p:cNvPr>
          <p:cNvSpPr>
            <a:spLocks noGrp="1"/>
          </p:cNvSpPr>
          <p:nvPr>
            <p:ph type="sldNum" sz="quarter" idx="12"/>
          </p:nvPr>
        </p:nvSpPr>
        <p:spPr/>
        <p:txBody>
          <a:bodyPr/>
          <a:lstStyle/>
          <a:p>
            <a:fld id="{C6F40E7F-D311-FF4A-94D9-711AF80BF04A}" type="slidenum">
              <a:rPr lang="en-US" smtClean="0"/>
              <a:t>‹#›</a:t>
            </a:fld>
            <a:endParaRPr lang="en-US"/>
          </a:p>
        </p:txBody>
      </p:sp>
    </p:spTree>
    <p:extLst>
      <p:ext uri="{BB962C8B-B14F-4D97-AF65-F5344CB8AC3E}">
        <p14:creationId xmlns:p14="http://schemas.microsoft.com/office/powerpoint/2010/main" val="218135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5FD271-43D0-75CD-1681-C4E02BE534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D24346D-7798-90B2-96D5-5F3E623ACF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FE0A83-02E7-44E6-7F40-53EEF3B7EB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2538D2-5AFF-F647-BE10-64E3D8F74E03}" type="datetimeFigureOut">
              <a:rPr lang="en-US" smtClean="0"/>
              <a:t>6/4/25</a:t>
            </a:fld>
            <a:endParaRPr lang="en-US"/>
          </a:p>
        </p:txBody>
      </p:sp>
      <p:sp>
        <p:nvSpPr>
          <p:cNvPr id="5" name="Footer Placeholder 4">
            <a:extLst>
              <a:ext uri="{FF2B5EF4-FFF2-40B4-BE49-F238E27FC236}">
                <a16:creationId xmlns:a16="http://schemas.microsoft.com/office/drawing/2014/main" id="{93FD60DC-F0BE-64B7-C2DF-B4141FFFD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28B61A3-BEF3-6187-096B-0A5FC4FCBE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6F40E7F-D311-FF4A-94D9-711AF80BF04A}" type="slidenum">
              <a:rPr lang="en-US" smtClean="0"/>
              <a:t>‹#›</a:t>
            </a:fld>
            <a:endParaRPr lang="en-US"/>
          </a:p>
        </p:txBody>
      </p:sp>
    </p:spTree>
    <p:extLst>
      <p:ext uri="{BB962C8B-B14F-4D97-AF65-F5344CB8AC3E}">
        <p14:creationId xmlns:p14="http://schemas.microsoft.com/office/powerpoint/2010/main" val="293201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oot-servers.or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rssac-caucus/RSSAC002-data"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1.2.3.4/root_zone.tx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ithub.com/rssac-caucus/RSSAC002-dat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ithub.com/rssac-caucus/RSSAC002-dat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ithub.com/rssac-caucus/RSSAC002-dat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1C23-F86E-EEED-B19B-6C064557CE2C}"/>
              </a:ext>
            </a:extLst>
          </p:cNvPr>
          <p:cNvSpPr>
            <a:spLocks noGrp="1"/>
          </p:cNvSpPr>
          <p:nvPr>
            <p:ph type="ctrTitle"/>
          </p:nvPr>
        </p:nvSpPr>
        <p:spPr/>
        <p:txBody>
          <a:bodyPr>
            <a:normAutofit/>
          </a:bodyPr>
          <a:lstStyle/>
          <a:p>
            <a:r>
              <a:rPr lang="en-US" dirty="0">
                <a:latin typeface="Powderfinger Type" panose="02020709070000000403" pitchFamily="49" charset="77"/>
              </a:rPr>
              <a:t>Some Thoughts on the Root of the DNS</a:t>
            </a:r>
          </a:p>
        </p:txBody>
      </p:sp>
      <p:sp>
        <p:nvSpPr>
          <p:cNvPr id="3" name="Subtitle 2">
            <a:extLst>
              <a:ext uri="{FF2B5EF4-FFF2-40B4-BE49-F238E27FC236}">
                <a16:creationId xmlns:a16="http://schemas.microsoft.com/office/drawing/2014/main" id="{D1C8516A-FB5B-BF88-F7E7-58D005C9CC2F}"/>
              </a:ext>
            </a:extLst>
          </p:cNvPr>
          <p:cNvSpPr>
            <a:spLocks noGrp="1"/>
          </p:cNvSpPr>
          <p:nvPr>
            <p:ph type="subTitle" idx="1"/>
          </p:nvPr>
        </p:nvSpPr>
        <p:spPr/>
        <p:txBody>
          <a:bodyPr/>
          <a:lstStyle/>
          <a:p>
            <a:pPr algn="r"/>
            <a:r>
              <a:rPr lang="en-US" dirty="0"/>
              <a:t>Geoff Huston</a:t>
            </a:r>
          </a:p>
        </p:txBody>
      </p:sp>
    </p:spTree>
    <p:extLst>
      <p:ext uri="{BB962C8B-B14F-4D97-AF65-F5344CB8AC3E}">
        <p14:creationId xmlns:p14="http://schemas.microsoft.com/office/powerpoint/2010/main" val="1614180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7DCB-F453-A091-4F32-FBEEC585681B}"/>
              </a:ext>
            </a:extLst>
          </p:cNvPr>
          <p:cNvSpPr>
            <a:spLocks noGrp="1"/>
          </p:cNvSpPr>
          <p:nvPr>
            <p:ph type="title"/>
          </p:nvPr>
        </p:nvSpPr>
        <p:spPr/>
        <p:txBody>
          <a:bodyPr/>
          <a:lstStyle/>
          <a:p>
            <a:r>
              <a:rPr lang="en-US" dirty="0"/>
              <a:t>The Inherent Contradiction</a:t>
            </a:r>
          </a:p>
        </p:txBody>
      </p:sp>
      <p:sp>
        <p:nvSpPr>
          <p:cNvPr id="3" name="Content Placeholder 2">
            <a:extLst>
              <a:ext uri="{FF2B5EF4-FFF2-40B4-BE49-F238E27FC236}">
                <a16:creationId xmlns:a16="http://schemas.microsoft.com/office/drawing/2014/main" id="{BB7DD30F-810F-CB98-D680-EBE2D0666A66}"/>
              </a:ext>
            </a:extLst>
          </p:cNvPr>
          <p:cNvSpPr>
            <a:spLocks noGrp="1"/>
          </p:cNvSpPr>
          <p:nvPr>
            <p:ph idx="1"/>
          </p:nvPr>
        </p:nvSpPr>
        <p:spPr/>
        <p:txBody>
          <a:bodyPr/>
          <a:lstStyle/>
          <a:p>
            <a:r>
              <a:rPr lang="en-AU" dirty="0"/>
              <a:t>How are we ensuring that the root zone service can continue to grow in capacity in response to this resumption in the growth of query rates?</a:t>
            </a:r>
          </a:p>
          <a:p>
            <a:r>
              <a:rPr lang="en-AU" dirty="0"/>
              <a:t>Yet factor in the apparent need to escalate the investment of resources that are in effect donated in the DNS to operate this service by this small collection of root service operators?</a:t>
            </a:r>
            <a:br>
              <a:rPr lang="en-AU" dirty="0"/>
            </a:br>
            <a:endParaRPr lang="en-US" dirty="0"/>
          </a:p>
        </p:txBody>
      </p:sp>
    </p:spTree>
    <p:extLst>
      <p:ext uri="{BB962C8B-B14F-4D97-AF65-F5344CB8AC3E}">
        <p14:creationId xmlns:p14="http://schemas.microsoft.com/office/powerpoint/2010/main" val="65961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3C029-2656-46B7-1534-611DDC2AE267}"/>
              </a:ext>
            </a:extLst>
          </p:cNvPr>
          <p:cNvSpPr>
            <a:spLocks noGrp="1"/>
          </p:cNvSpPr>
          <p:nvPr>
            <p:ph type="title"/>
          </p:nvPr>
        </p:nvSpPr>
        <p:spPr/>
        <p:txBody>
          <a:bodyPr/>
          <a:lstStyle/>
          <a:p>
            <a:r>
              <a:rPr lang="en-US" dirty="0"/>
              <a:t>How can we further scale the root service?</a:t>
            </a:r>
          </a:p>
        </p:txBody>
      </p:sp>
      <p:sp>
        <p:nvSpPr>
          <p:cNvPr id="3" name="Content Placeholder 2">
            <a:extLst>
              <a:ext uri="{FF2B5EF4-FFF2-40B4-BE49-F238E27FC236}">
                <a16:creationId xmlns:a16="http://schemas.microsoft.com/office/drawing/2014/main" id="{4B604EDE-9A5C-E44C-A320-BD174B95479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11070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62C18-74D8-87B5-5BA1-AC6D53FF9B81}"/>
              </a:ext>
            </a:extLst>
          </p:cNvPr>
          <p:cNvSpPr>
            <a:spLocks noGrp="1"/>
          </p:cNvSpPr>
          <p:nvPr>
            <p:ph type="title"/>
          </p:nvPr>
        </p:nvSpPr>
        <p:spPr/>
        <p:txBody>
          <a:bodyPr/>
          <a:lstStyle/>
          <a:p>
            <a:r>
              <a:rPr lang="en-US" dirty="0"/>
              <a:t>More Named Root Servers</a:t>
            </a:r>
          </a:p>
        </p:txBody>
      </p:sp>
      <p:sp>
        <p:nvSpPr>
          <p:cNvPr id="3" name="Content Placeholder 2">
            <a:extLst>
              <a:ext uri="{FF2B5EF4-FFF2-40B4-BE49-F238E27FC236}">
                <a16:creationId xmlns:a16="http://schemas.microsoft.com/office/drawing/2014/main" id="{283279B4-14E0-A95D-14E1-9B7AAFE5F21A}"/>
              </a:ext>
            </a:extLst>
          </p:cNvPr>
          <p:cNvSpPr>
            <a:spLocks noGrp="1"/>
          </p:cNvSpPr>
          <p:nvPr>
            <p:ph idx="1"/>
          </p:nvPr>
        </p:nvSpPr>
        <p:spPr/>
        <p:txBody>
          <a:bodyPr>
            <a:normAutofit/>
          </a:bodyPr>
          <a:lstStyle/>
          <a:p>
            <a:r>
              <a:rPr lang="en-US" dirty="0"/>
              <a:t>Why not just expand the number of named root services from 13 to some a larger number?</a:t>
            </a:r>
          </a:p>
          <a:p>
            <a:pPr lvl="1"/>
            <a:r>
              <a:rPr lang="en-US" dirty="0"/>
              <a:t>13 was based on a non-fragmented priming response in an IPv4 only environment</a:t>
            </a:r>
          </a:p>
          <a:p>
            <a:pPr lvl="1"/>
            <a:r>
              <a:rPr lang="en-US" dirty="0"/>
              <a:t>When we moved to dual stack operation it was no longer possible to keep the response with 512 octets</a:t>
            </a:r>
          </a:p>
          <a:p>
            <a:pPr lvl="2"/>
            <a:r>
              <a:rPr lang="en-US" dirty="0"/>
              <a:t>A priming response is 811 byes</a:t>
            </a:r>
          </a:p>
          <a:p>
            <a:r>
              <a:rPr lang="en-US" dirty="0"/>
              <a:t>The Yeti exercise showed that a larger set of root nameservers was feasible</a:t>
            </a:r>
          </a:p>
        </p:txBody>
      </p:sp>
    </p:spTree>
    <p:extLst>
      <p:ext uri="{BB962C8B-B14F-4D97-AF65-F5344CB8AC3E}">
        <p14:creationId xmlns:p14="http://schemas.microsoft.com/office/powerpoint/2010/main" val="2228758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A75E7-B6F6-2EEE-44C2-74CCBA7153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BB1685-6502-72B9-15B2-93A4C744FF4E}"/>
              </a:ext>
            </a:extLst>
          </p:cNvPr>
          <p:cNvSpPr>
            <a:spLocks noGrp="1"/>
          </p:cNvSpPr>
          <p:nvPr>
            <p:ph type="title"/>
          </p:nvPr>
        </p:nvSpPr>
        <p:spPr/>
        <p:txBody>
          <a:bodyPr/>
          <a:lstStyle/>
          <a:p>
            <a:r>
              <a:rPr lang="en-US" dirty="0"/>
              <a:t>More Named Root Servers</a:t>
            </a:r>
          </a:p>
        </p:txBody>
      </p:sp>
      <p:sp>
        <p:nvSpPr>
          <p:cNvPr id="3" name="Content Placeholder 2">
            <a:extLst>
              <a:ext uri="{FF2B5EF4-FFF2-40B4-BE49-F238E27FC236}">
                <a16:creationId xmlns:a16="http://schemas.microsoft.com/office/drawing/2014/main" id="{CF0082DD-C6D7-A756-6987-F0F65FA5875C}"/>
              </a:ext>
            </a:extLst>
          </p:cNvPr>
          <p:cNvSpPr>
            <a:spLocks noGrp="1"/>
          </p:cNvSpPr>
          <p:nvPr>
            <p:ph idx="1"/>
          </p:nvPr>
        </p:nvSpPr>
        <p:spPr/>
        <p:txBody>
          <a:bodyPr>
            <a:normAutofit lnSpcReduction="10000"/>
          </a:bodyPr>
          <a:lstStyle/>
          <a:p>
            <a:r>
              <a:rPr lang="en-US" dirty="0"/>
              <a:t>Most  TLDs operate with 6 or 4 named nameservers. Is there a scenario when you </a:t>
            </a:r>
            <a:r>
              <a:rPr lang="en-US" b="1" dirty="0"/>
              <a:t>need</a:t>
            </a:r>
            <a:r>
              <a:rPr lang="en-US" dirty="0"/>
              <a:t> 13 named root nameservers? </a:t>
            </a:r>
          </a:p>
          <a:p>
            <a:pPr lvl="1"/>
            <a:r>
              <a:rPr lang="en-US" dirty="0"/>
              <a:t>And if you needed that many nameservers then would 14 provide more resilience?  Or 15? Or more? </a:t>
            </a:r>
          </a:p>
          <a:p>
            <a:pPr lvl="1"/>
            <a:r>
              <a:rPr lang="en-US" dirty="0"/>
              <a:t>When do you call a halt?</a:t>
            </a:r>
          </a:p>
          <a:p>
            <a:r>
              <a:rPr lang="en-US" dirty="0"/>
              <a:t>When do recursive resolvers simply give up?</a:t>
            </a:r>
          </a:p>
          <a:p>
            <a:pPr lvl="1"/>
            <a:r>
              <a:rPr lang="en-US" dirty="0"/>
              <a:t>Most resolvers have a “work limit” in attempting to resolve a name, and will commonly just give up after 7 – 10 seconds</a:t>
            </a:r>
          </a:p>
          <a:p>
            <a:r>
              <a:rPr lang="en-US" dirty="0"/>
              <a:t>Adding more servers to the root does not necessarily add useful resilience to name resolution nor scale the service delivery capability</a:t>
            </a:r>
          </a:p>
        </p:txBody>
      </p:sp>
    </p:spTree>
    <p:extLst>
      <p:ext uri="{BB962C8B-B14F-4D97-AF65-F5344CB8AC3E}">
        <p14:creationId xmlns:p14="http://schemas.microsoft.com/office/powerpoint/2010/main" val="47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1377-E24C-2FA0-AA56-2A86272A1AD2}"/>
              </a:ext>
            </a:extLst>
          </p:cNvPr>
          <p:cNvSpPr>
            <a:spLocks noGrp="1"/>
          </p:cNvSpPr>
          <p:nvPr>
            <p:ph type="title"/>
          </p:nvPr>
        </p:nvSpPr>
        <p:spPr/>
        <p:txBody>
          <a:bodyPr/>
          <a:lstStyle/>
          <a:p>
            <a:r>
              <a:rPr lang="en-US" dirty="0"/>
              <a:t>More Service Platforms</a:t>
            </a:r>
          </a:p>
        </p:txBody>
      </p:sp>
      <p:pic>
        <p:nvPicPr>
          <p:cNvPr id="5" name="Picture 4" descr="A close up of numbers&#10;&#10;AI-generated content may be incorrect.">
            <a:extLst>
              <a:ext uri="{FF2B5EF4-FFF2-40B4-BE49-F238E27FC236}">
                <a16:creationId xmlns:a16="http://schemas.microsoft.com/office/drawing/2014/main" id="{7A8AF97B-E8CB-98BC-DED7-A62C522E3CC8}"/>
              </a:ext>
            </a:extLst>
          </p:cNvPr>
          <p:cNvPicPr>
            <a:picLocks noChangeAspect="1"/>
          </p:cNvPicPr>
          <p:nvPr/>
        </p:nvPicPr>
        <p:blipFill>
          <a:blip r:embed="rId2"/>
          <a:stretch>
            <a:fillRect/>
          </a:stretch>
        </p:blipFill>
        <p:spPr>
          <a:xfrm>
            <a:off x="651641" y="1382935"/>
            <a:ext cx="1850259" cy="4547965"/>
          </a:xfrm>
          <a:prstGeom prst="rect">
            <a:avLst/>
          </a:prstGeom>
        </p:spPr>
      </p:pic>
      <p:sp>
        <p:nvSpPr>
          <p:cNvPr id="6" name="TextBox 5">
            <a:extLst>
              <a:ext uri="{FF2B5EF4-FFF2-40B4-BE49-F238E27FC236}">
                <a16:creationId xmlns:a16="http://schemas.microsoft.com/office/drawing/2014/main" id="{E053B99C-B548-85A0-3DF7-02E04880FB3B}"/>
              </a:ext>
            </a:extLst>
          </p:cNvPr>
          <p:cNvSpPr txBox="1"/>
          <p:nvPr/>
        </p:nvSpPr>
        <p:spPr>
          <a:xfrm>
            <a:off x="3163329" y="1841500"/>
            <a:ext cx="247184" cy="461665"/>
          </a:xfrm>
          <a:prstGeom prst="rect">
            <a:avLst/>
          </a:prstGeom>
          <a:noFill/>
        </p:spPr>
        <p:txBody>
          <a:bodyPr wrap="none" rtlCol="0">
            <a:spAutoFit/>
          </a:bodyPr>
          <a:lstStyle/>
          <a:p>
            <a:r>
              <a:rPr lang="en-US" sz="2400" dirty="0"/>
              <a:t> </a:t>
            </a:r>
          </a:p>
        </p:txBody>
      </p:sp>
      <p:sp>
        <p:nvSpPr>
          <p:cNvPr id="7" name="TextBox 6">
            <a:extLst>
              <a:ext uri="{FF2B5EF4-FFF2-40B4-BE49-F238E27FC236}">
                <a16:creationId xmlns:a16="http://schemas.microsoft.com/office/drawing/2014/main" id="{2ADA2994-54D4-A234-9880-C9C233868002}"/>
              </a:ext>
            </a:extLst>
          </p:cNvPr>
          <p:cNvSpPr txBox="1"/>
          <p:nvPr/>
        </p:nvSpPr>
        <p:spPr>
          <a:xfrm>
            <a:off x="3079531" y="1944414"/>
            <a:ext cx="8597462" cy="4401205"/>
          </a:xfrm>
          <a:prstGeom prst="rect">
            <a:avLst/>
          </a:prstGeom>
          <a:noFill/>
        </p:spPr>
        <p:txBody>
          <a:bodyPr wrap="square" rtlCol="0">
            <a:spAutoFit/>
          </a:bodyPr>
          <a:lstStyle/>
          <a:p>
            <a:r>
              <a:rPr lang="en-US" sz="2800" dirty="0"/>
              <a:t>Another option is to use the inherent parallelism that’s obtained through anycast, and this has been enthusiastically embraced by the root name service operators </a:t>
            </a:r>
          </a:p>
          <a:p>
            <a:endParaRPr lang="en-US" sz="2800" dirty="0"/>
          </a:p>
          <a:p>
            <a:r>
              <a:rPr lang="en-US" sz="2800" dirty="0"/>
              <a:t>Anycast does not result in even load balancing across servers, but does increase overall system capacity and improves service resilience</a:t>
            </a:r>
          </a:p>
          <a:p>
            <a:endParaRPr lang="en-US" sz="2800" dirty="0"/>
          </a:p>
          <a:p>
            <a:endParaRPr lang="en-US" sz="2800" dirty="0"/>
          </a:p>
        </p:txBody>
      </p:sp>
      <p:sp>
        <p:nvSpPr>
          <p:cNvPr id="8" name="TextBox 7">
            <a:extLst>
              <a:ext uri="{FF2B5EF4-FFF2-40B4-BE49-F238E27FC236}">
                <a16:creationId xmlns:a16="http://schemas.microsoft.com/office/drawing/2014/main" id="{8A585A0D-F5A2-B947-E746-8B7D1FC270A6}"/>
              </a:ext>
            </a:extLst>
          </p:cNvPr>
          <p:cNvSpPr txBox="1"/>
          <p:nvPr/>
        </p:nvSpPr>
        <p:spPr>
          <a:xfrm>
            <a:off x="226410" y="5930900"/>
            <a:ext cx="4550980" cy="646331"/>
          </a:xfrm>
          <a:prstGeom prst="rect">
            <a:avLst/>
          </a:prstGeom>
          <a:noFill/>
        </p:spPr>
        <p:txBody>
          <a:bodyPr wrap="square" rtlCol="0">
            <a:spAutoFit/>
          </a:bodyPr>
          <a:lstStyle/>
          <a:p>
            <a:r>
              <a:rPr lang="en-AU" i="1" dirty="0"/>
              <a:t>Anycast Site Counts for Root Servers, March 2025 (</a:t>
            </a:r>
            <a:r>
              <a:rPr lang="en-AU" i="1" dirty="0">
                <a:hlinkClick r:id="rId3"/>
              </a:rPr>
              <a:t>https://root-servers.org/</a:t>
            </a:r>
            <a:r>
              <a:rPr lang="en-AU" i="1" dirty="0"/>
              <a:t>)</a:t>
            </a:r>
            <a:endParaRPr lang="en-US" dirty="0"/>
          </a:p>
        </p:txBody>
      </p:sp>
    </p:spTree>
    <p:extLst>
      <p:ext uri="{BB962C8B-B14F-4D97-AF65-F5344CB8AC3E}">
        <p14:creationId xmlns:p14="http://schemas.microsoft.com/office/powerpoint/2010/main" val="325693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641B-F459-459F-2534-7C1E2453A72F}"/>
              </a:ext>
            </a:extLst>
          </p:cNvPr>
          <p:cNvSpPr>
            <a:spLocks noGrp="1"/>
          </p:cNvSpPr>
          <p:nvPr>
            <p:ph type="title"/>
          </p:nvPr>
        </p:nvSpPr>
        <p:spPr/>
        <p:txBody>
          <a:bodyPr/>
          <a:lstStyle/>
          <a:p>
            <a:r>
              <a:rPr lang="en-US" dirty="0"/>
              <a:t>More Service Platforms</a:t>
            </a:r>
          </a:p>
        </p:txBody>
      </p:sp>
      <p:sp>
        <p:nvSpPr>
          <p:cNvPr id="3" name="Content Placeholder 2">
            <a:extLst>
              <a:ext uri="{FF2B5EF4-FFF2-40B4-BE49-F238E27FC236}">
                <a16:creationId xmlns:a16="http://schemas.microsoft.com/office/drawing/2014/main" id="{FAECFF6B-7C79-D76A-3BE5-32F13CFAA7F8}"/>
              </a:ext>
            </a:extLst>
          </p:cNvPr>
          <p:cNvSpPr>
            <a:spLocks noGrp="1"/>
          </p:cNvSpPr>
          <p:nvPr>
            <p:ph idx="1"/>
          </p:nvPr>
        </p:nvSpPr>
        <p:spPr/>
        <p:txBody>
          <a:bodyPr/>
          <a:lstStyle/>
          <a:p>
            <a:r>
              <a:rPr lang="en-AU" dirty="0"/>
              <a:t>Even this anycast form of expanding the distributed root service may not be enough in the longer term. </a:t>
            </a:r>
          </a:p>
          <a:p>
            <a:r>
              <a:rPr lang="en-AU" dirty="0"/>
              <a:t>With a 25% compound annual query growth rate, then  in four years from now we may need double the root service capacity from the current levels, and in a further four years we’ll need to double it again. Exponential growth is a very harsh master.</a:t>
            </a:r>
          </a:p>
          <a:p>
            <a:r>
              <a:rPr lang="en-AU" dirty="0"/>
              <a:t>Can this anycast model of replicated root servers expand indefinitely? </a:t>
            </a:r>
          </a:p>
          <a:p>
            <a:r>
              <a:rPr lang="en-AU" dirty="0"/>
              <a:t>Or should we look elsewhere for scaling solutions?</a:t>
            </a:r>
          </a:p>
          <a:p>
            <a:endParaRPr lang="en-US" dirty="0"/>
          </a:p>
        </p:txBody>
      </p:sp>
    </p:spTree>
    <p:extLst>
      <p:ext uri="{BB962C8B-B14F-4D97-AF65-F5344CB8AC3E}">
        <p14:creationId xmlns:p14="http://schemas.microsoft.com/office/powerpoint/2010/main" val="158389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3BC34-4A88-AA50-8B9B-E7D26B7EE043}"/>
              </a:ext>
            </a:extLst>
          </p:cNvPr>
          <p:cNvSpPr>
            <a:spLocks noGrp="1"/>
          </p:cNvSpPr>
          <p:nvPr>
            <p:ph type="title"/>
          </p:nvPr>
        </p:nvSpPr>
        <p:spPr/>
        <p:txBody>
          <a:bodyPr/>
          <a:lstStyle/>
          <a:p>
            <a:r>
              <a:rPr lang="en-US" dirty="0"/>
              <a:t>Caching for Negative Responses</a:t>
            </a:r>
          </a:p>
        </p:txBody>
      </p:sp>
      <p:sp>
        <p:nvSpPr>
          <p:cNvPr id="3" name="Content Placeholder 2">
            <a:extLst>
              <a:ext uri="{FF2B5EF4-FFF2-40B4-BE49-F238E27FC236}">
                <a16:creationId xmlns:a16="http://schemas.microsoft.com/office/drawing/2014/main" id="{2B8CF14F-6B4B-E78A-5F7E-8256DDF40F49}"/>
              </a:ext>
            </a:extLst>
          </p:cNvPr>
          <p:cNvSpPr>
            <a:spLocks noGrp="1"/>
          </p:cNvSpPr>
          <p:nvPr>
            <p:ph idx="1"/>
          </p:nvPr>
        </p:nvSpPr>
        <p:spPr>
          <a:xfrm>
            <a:off x="271849" y="1825625"/>
            <a:ext cx="4164227" cy="4351338"/>
          </a:xfrm>
        </p:spPr>
        <p:txBody>
          <a:bodyPr/>
          <a:lstStyle/>
          <a:p>
            <a:r>
              <a:rPr lang="en-US" dirty="0"/>
              <a:t>One half of all queries to the Root Servers are answered with NXDOMAIN</a:t>
            </a:r>
          </a:p>
          <a:p>
            <a:r>
              <a:rPr lang="en-US" dirty="0"/>
              <a:t>RFC8198 describes a way to cache the negative space in the root zone by leveraging the NSEC records</a:t>
            </a:r>
          </a:p>
        </p:txBody>
      </p:sp>
      <p:pic>
        <p:nvPicPr>
          <p:cNvPr id="5" name="Picture 4" descr="A graph with different colored lines&#10;&#10;AI-generated content may be incorrect.">
            <a:extLst>
              <a:ext uri="{FF2B5EF4-FFF2-40B4-BE49-F238E27FC236}">
                <a16:creationId xmlns:a16="http://schemas.microsoft.com/office/drawing/2014/main" id="{B66CBD5F-466C-695B-97F2-06F5F2B0C059}"/>
              </a:ext>
            </a:extLst>
          </p:cNvPr>
          <p:cNvPicPr>
            <a:picLocks noChangeAspect="1"/>
          </p:cNvPicPr>
          <p:nvPr/>
        </p:nvPicPr>
        <p:blipFill>
          <a:blip r:embed="rId2"/>
          <a:stretch>
            <a:fillRect/>
          </a:stretch>
        </p:blipFill>
        <p:spPr>
          <a:xfrm>
            <a:off x="4419600" y="1311275"/>
            <a:ext cx="7772400" cy="5181600"/>
          </a:xfrm>
          <a:prstGeom prst="rect">
            <a:avLst/>
          </a:prstGeom>
        </p:spPr>
      </p:pic>
      <p:sp>
        <p:nvSpPr>
          <p:cNvPr id="6" name="TextBox 5">
            <a:extLst>
              <a:ext uri="{FF2B5EF4-FFF2-40B4-BE49-F238E27FC236}">
                <a16:creationId xmlns:a16="http://schemas.microsoft.com/office/drawing/2014/main" id="{3B24D6FB-1BD2-17D9-2127-128E6B459E87}"/>
              </a:ext>
            </a:extLst>
          </p:cNvPr>
          <p:cNvSpPr txBox="1"/>
          <p:nvPr/>
        </p:nvSpPr>
        <p:spPr>
          <a:xfrm>
            <a:off x="5313263" y="6465129"/>
            <a:ext cx="5400389" cy="369332"/>
          </a:xfrm>
          <a:prstGeom prst="rect">
            <a:avLst/>
          </a:prstGeom>
          <a:noFill/>
        </p:spPr>
        <p:txBody>
          <a:bodyPr wrap="none" rtlCol="0">
            <a:spAutoFit/>
          </a:bodyPr>
          <a:lstStyle/>
          <a:p>
            <a:r>
              <a:rPr lang="en-AU" i="1" dirty="0">
                <a:hlinkClick r:id="rId3"/>
              </a:rPr>
              <a:t>% of responses that are NXDOMAIN - RSSAC002</a:t>
            </a:r>
            <a:r>
              <a:rPr lang="en-AU" i="1" dirty="0"/>
              <a:t> data</a:t>
            </a:r>
            <a:endParaRPr lang="en-US" dirty="0"/>
          </a:p>
        </p:txBody>
      </p:sp>
    </p:spTree>
    <p:extLst>
      <p:ext uri="{BB962C8B-B14F-4D97-AF65-F5344CB8AC3E}">
        <p14:creationId xmlns:p14="http://schemas.microsoft.com/office/powerpoint/2010/main" val="385953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F7AB8-A69F-5A34-EEEC-DF6CE2608608}"/>
              </a:ext>
            </a:extLst>
          </p:cNvPr>
          <p:cNvSpPr>
            <a:spLocks noGrp="1"/>
          </p:cNvSpPr>
          <p:nvPr>
            <p:ph type="title"/>
          </p:nvPr>
        </p:nvSpPr>
        <p:spPr/>
        <p:txBody>
          <a:bodyPr/>
          <a:lstStyle/>
          <a:p>
            <a:r>
              <a:rPr lang="en-US" dirty="0"/>
              <a:t>Are we negative caching already?</a:t>
            </a:r>
          </a:p>
        </p:txBody>
      </p:sp>
      <p:sp>
        <p:nvSpPr>
          <p:cNvPr id="3" name="Content Placeholder 2">
            <a:extLst>
              <a:ext uri="{FF2B5EF4-FFF2-40B4-BE49-F238E27FC236}">
                <a16:creationId xmlns:a16="http://schemas.microsoft.com/office/drawing/2014/main" id="{E264328D-C5CA-7C4D-BFBB-AF144431396C}"/>
              </a:ext>
            </a:extLst>
          </p:cNvPr>
          <p:cNvSpPr>
            <a:spLocks noGrp="1"/>
          </p:cNvSpPr>
          <p:nvPr>
            <p:ph idx="1"/>
          </p:nvPr>
        </p:nvSpPr>
        <p:spPr/>
        <p:txBody>
          <a:bodyPr/>
          <a:lstStyle/>
          <a:p>
            <a:r>
              <a:rPr lang="en-AU" dirty="0"/>
              <a:t>Bind supports this function as of release 9.12. </a:t>
            </a:r>
          </a:p>
          <a:p>
            <a:r>
              <a:rPr lang="en-AU" dirty="0"/>
              <a:t>Unbound supports this as of release 1.7.0. </a:t>
            </a:r>
          </a:p>
          <a:p>
            <a:r>
              <a:rPr lang="en-AU" dirty="0"/>
              <a:t>Knot resolver supports this as of version 2.0.0. </a:t>
            </a:r>
          </a:p>
          <a:p>
            <a:endParaRPr lang="en-AU" dirty="0"/>
          </a:p>
          <a:p>
            <a:r>
              <a:rPr lang="en-AU" dirty="0"/>
              <a:t>But the queries at the root zone keep growing despite the declining proportion of queries resulting in an NXDOMAIN response!</a:t>
            </a:r>
          </a:p>
          <a:p>
            <a:r>
              <a:rPr lang="en-AU" dirty="0"/>
              <a:t>How can we increase the effectiveness of local caching and reduce the query dependence on the root zone servers?</a:t>
            </a:r>
            <a:endParaRPr lang="en-US" dirty="0"/>
          </a:p>
        </p:txBody>
      </p:sp>
    </p:spTree>
    <p:extLst>
      <p:ext uri="{BB962C8B-B14F-4D97-AF65-F5344CB8AC3E}">
        <p14:creationId xmlns:p14="http://schemas.microsoft.com/office/powerpoint/2010/main" val="310718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016EA-2E79-AA35-E6A9-62D90982A169}"/>
              </a:ext>
            </a:extLst>
          </p:cNvPr>
          <p:cNvSpPr>
            <a:spLocks noGrp="1"/>
          </p:cNvSpPr>
          <p:nvPr>
            <p:ph type="title"/>
          </p:nvPr>
        </p:nvSpPr>
        <p:spPr/>
        <p:txBody>
          <a:bodyPr/>
          <a:lstStyle/>
          <a:p>
            <a:r>
              <a:rPr lang="en-US" dirty="0"/>
              <a:t>Cache the ENTIRE Root Zone</a:t>
            </a:r>
          </a:p>
        </p:txBody>
      </p:sp>
      <p:sp>
        <p:nvSpPr>
          <p:cNvPr id="3" name="Content Placeholder 2">
            <a:extLst>
              <a:ext uri="{FF2B5EF4-FFF2-40B4-BE49-F238E27FC236}">
                <a16:creationId xmlns:a16="http://schemas.microsoft.com/office/drawing/2014/main" id="{9EF528B3-223D-A0AC-F937-1305364DC84A}"/>
              </a:ext>
            </a:extLst>
          </p:cNvPr>
          <p:cNvSpPr>
            <a:spLocks noGrp="1"/>
          </p:cNvSpPr>
          <p:nvPr>
            <p:ph idx="1"/>
          </p:nvPr>
        </p:nvSpPr>
        <p:spPr/>
        <p:txBody>
          <a:bodyPr/>
          <a:lstStyle/>
          <a:p>
            <a:r>
              <a:rPr lang="en-US" dirty="0"/>
              <a:t>Rather than caching individual entries from the root zone why not configure recursive resolvers to cache the ENTIRE root zone</a:t>
            </a:r>
          </a:p>
          <a:p>
            <a:r>
              <a:rPr lang="en-US" dirty="0"/>
              <a:t>Its tiny -   2.2Mbytes!</a:t>
            </a:r>
          </a:p>
          <a:p>
            <a:r>
              <a:rPr lang="en-US" dirty="0"/>
              <a:t>It’s signed with a ZONEMD records so the resolver can validate the authenticity and currency of the root zone</a:t>
            </a:r>
          </a:p>
          <a:p>
            <a:r>
              <a:rPr lang="en-US" dirty="0"/>
              <a:t>It’s private – queries to the root zone don’t leak beyond the recursive resolver</a:t>
            </a:r>
          </a:p>
          <a:p>
            <a:r>
              <a:rPr lang="en-US" dirty="0"/>
              <a:t>This approach is documented as RFC 8806 (using AXFR - zone transfer over TCP)</a:t>
            </a:r>
          </a:p>
        </p:txBody>
      </p:sp>
    </p:spTree>
    <p:extLst>
      <p:ext uri="{BB962C8B-B14F-4D97-AF65-F5344CB8AC3E}">
        <p14:creationId xmlns:p14="http://schemas.microsoft.com/office/powerpoint/2010/main" val="112321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7917-9B1E-37FF-BAEF-CF2B4E70EF72}"/>
              </a:ext>
            </a:extLst>
          </p:cNvPr>
          <p:cNvSpPr>
            <a:spLocks noGrp="1"/>
          </p:cNvSpPr>
          <p:nvPr>
            <p:ph type="title"/>
          </p:nvPr>
        </p:nvSpPr>
        <p:spPr/>
        <p:txBody>
          <a:bodyPr/>
          <a:lstStyle/>
          <a:p>
            <a:r>
              <a:rPr lang="en-US" dirty="0"/>
              <a:t>Cache the ENTIRE Root Zone</a:t>
            </a:r>
          </a:p>
        </p:txBody>
      </p:sp>
      <p:sp>
        <p:nvSpPr>
          <p:cNvPr id="3" name="Content Placeholder 2">
            <a:extLst>
              <a:ext uri="{FF2B5EF4-FFF2-40B4-BE49-F238E27FC236}">
                <a16:creationId xmlns:a16="http://schemas.microsoft.com/office/drawing/2014/main" id="{79CEA04E-DC36-8C5F-FE74-0661DBB1833C}"/>
              </a:ext>
            </a:extLst>
          </p:cNvPr>
          <p:cNvSpPr>
            <a:spLocks noGrp="1"/>
          </p:cNvSpPr>
          <p:nvPr>
            <p:ph idx="1"/>
          </p:nvPr>
        </p:nvSpPr>
        <p:spPr>
          <a:xfrm>
            <a:off x="838200" y="1825624"/>
            <a:ext cx="10515600" cy="4534079"/>
          </a:xfrm>
        </p:spPr>
        <p:txBody>
          <a:bodyPr>
            <a:normAutofit fontScale="85000" lnSpcReduction="20000"/>
          </a:bodyPr>
          <a:lstStyle/>
          <a:p>
            <a:r>
              <a:rPr lang="en-US" dirty="0"/>
              <a:t>Who needs to change?</a:t>
            </a:r>
          </a:p>
          <a:p>
            <a:pPr marL="457200" lvl="1" indent="0">
              <a:buNone/>
            </a:pPr>
            <a:r>
              <a:rPr lang="en-US" dirty="0"/>
              <a:t>Just recursive resolvers!</a:t>
            </a:r>
          </a:p>
          <a:p>
            <a:pPr lvl="1"/>
            <a:endParaRPr lang="en-US" dirty="0"/>
          </a:p>
          <a:p>
            <a:pPr lvl="1"/>
            <a:endParaRPr lang="en-US" dirty="0"/>
          </a:p>
          <a:p>
            <a:pPr lvl="1"/>
            <a:endParaRPr lang="en-US" dirty="0"/>
          </a:p>
          <a:p>
            <a:pPr lvl="1"/>
            <a:endParaRPr lang="en-US" dirty="0"/>
          </a:p>
          <a:p>
            <a:pPr lvl="1"/>
            <a:endParaRPr lang="en-US" dirty="0"/>
          </a:p>
          <a:p>
            <a:pPr lvl="1"/>
            <a:endParaRPr lang="en-US" dirty="0"/>
          </a:p>
          <a:p>
            <a:r>
              <a:rPr lang="en-US" dirty="0"/>
              <a:t>Why not make this the default </a:t>
            </a:r>
            <a:r>
              <a:rPr lang="en-US" dirty="0" err="1"/>
              <a:t>behaviour</a:t>
            </a:r>
            <a:r>
              <a:rPr lang="en-US" dirty="0"/>
              <a:t> for all recursive resolvers?</a:t>
            </a:r>
          </a:p>
          <a:p>
            <a:pPr marL="0" indent="0">
              <a:buNone/>
            </a:pPr>
            <a:endParaRPr lang="en-US" dirty="0"/>
          </a:p>
          <a:p>
            <a:r>
              <a:rPr lang="en-US" dirty="0"/>
              <a:t>While we are at it, rather than imposing this load on the root servers, why not leverage the massive investment in CDN capability that has occurred over the past decade or so?</a:t>
            </a:r>
          </a:p>
          <a:p>
            <a:pPr lvl="1"/>
            <a:r>
              <a:rPr lang="en-US" dirty="0"/>
              <a:t>From a CDN perspective the incremental load of serving the root zone as a URL is all but invisible!</a:t>
            </a:r>
          </a:p>
        </p:txBody>
      </p:sp>
      <p:sp>
        <p:nvSpPr>
          <p:cNvPr id="4" name="TextBox 3">
            <a:extLst>
              <a:ext uri="{FF2B5EF4-FFF2-40B4-BE49-F238E27FC236}">
                <a16:creationId xmlns:a16="http://schemas.microsoft.com/office/drawing/2014/main" id="{F797A13B-EEAD-BAEC-814E-B35D2F41C072}"/>
              </a:ext>
            </a:extLst>
          </p:cNvPr>
          <p:cNvSpPr txBox="1"/>
          <p:nvPr/>
        </p:nvSpPr>
        <p:spPr>
          <a:xfrm>
            <a:off x="1765738" y="2692165"/>
            <a:ext cx="7766870" cy="1200329"/>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 // prime the server with knowledge of the root servers</a:t>
            </a:r>
          </a:p>
          <a:p>
            <a:r>
              <a:rPr lang="en-US" b="1" dirty="0">
                <a:latin typeface="Courier New" panose="02070309020205020404" pitchFamily="49" charset="0"/>
                <a:cs typeface="Courier New" panose="02070309020205020404" pitchFamily="49" charset="0"/>
              </a:rPr>
              <a:t>zone "." {</a:t>
            </a:r>
          </a:p>
          <a:p>
            <a:r>
              <a:rPr lang="en-US" b="1" dirty="0">
                <a:latin typeface="Courier New" panose="02070309020205020404" pitchFamily="49" charset="0"/>
                <a:cs typeface="Courier New" panose="02070309020205020404" pitchFamily="49" charset="0"/>
              </a:rPr>
              <a:t>	type mirror;</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80745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AB743-D537-FA1F-18E8-4C52E1E3B68A}"/>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AEB44C-4C17-80CE-7298-7A6CA142033B}"/>
              </a:ext>
            </a:extLst>
          </p:cNvPr>
          <p:cNvSpPr>
            <a:spLocks noGrp="1"/>
          </p:cNvSpPr>
          <p:nvPr>
            <p:ph idx="1"/>
          </p:nvPr>
        </p:nvSpPr>
        <p:spPr/>
        <p:txBody>
          <a:bodyPr/>
          <a:lstStyle/>
          <a:p>
            <a:r>
              <a:rPr lang="en-US" dirty="0"/>
              <a:t>I’m a member of a couple of community groups that are concerned with aspects of the DNS Root service, namely:</a:t>
            </a:r>
          </a:p>
          <a:p>
            <a:pPr lvl="1"/>
            <a:r>
              <a:rPr lang="en-US" dirty="0"/>
              <a:t> the Root Zone Evolution Review Committee (RZERC), which I currently chair, and</a:t>
            </a:r>
          </a:p>
          <a:p>
            <a:pPr lvl="1"/>
            <a:r>
              <a:rPr lang="en-US" dirty="0"/>
              <a:t>the Root Service Governance Working Group (RSGWG) where I am an IAB nominated member.</a:t>
            </a:r>
          </a:p>
          <a:p>
            <a:r>
              <a:rPr lang="en-US" dirty="0"/>
              <a:t>The views here are purely my own views and do not necessarily reflect the working positions of either of these bodies!</a:t>
            </a:r>
          </a:p>
          <a:p>
            <a:pPr lvl="1"/>
            <a:endParaRPr lang="en-US" dirty="0"/>
          </a:p>
        </p:txBody>
      </p:sp>
    </p:spTree>
    <p:extLst>
      <p:ext uri="{BB962C8B-B14F-4D97-AF65-F5344CB8AC3E}">
        <p14:creationId xmlns:p14="http://schemas.microsoft.com/office/powerpoint/2010/main" val="619353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7ECA-1C9D-7B7A-E0E3-095A870F96C6}"/>
              </a:ext>
            </a:extLst>
          </p:cNvPr>
          <p:cNvSpPr>
            <a:spLocks noGrp="1"/>
          </p:cNvSpPr>
          <p:nvPr>
            <p:ph type="title"/>
          </p:nvPr>
        </p:nvSpPr>
        <p:spPr/>
        <p:txBody>
          <a:bodyPr/>
          <a:lstStyle/>
          <a:p>
            <a:r>
              <a:rPr lang="en-US" dirty="0"/>
              <a:t>A Root Anycast URL?</a:t>
            </a:r>
          </a:p>
        </p:txBody>
      </p:sp>
      <p:sp>
        <p:nvSpPr>
          <p:cNvPr id="3" name="Content Placeholder 2">
            <a:extLst>
              <a:ext uri="{FF2B5EF4-FFF2-40B4-BE49-F238E27FC236}">
                <a16:creationId xmlns:a16="http://schemas.microsoft.com/office/drawing/2014/main" id="{EFE1629D-981E-052A-0CFD-C7C8B05A19F9}"/>
              </a:ext>
            </a:extLst>
          </p:cNvPr>
          <p:cNvSpPr>
            <a:spLocks noGrp="1"/>
          </p:cNvSpPr>
          <p:nvPr>
            <p:ph idx="1"/>
          </p:nvPr>
        </p:nvSpPr>
        <p:spPr>
          <a:xfrm>
            <a:off x="838200" y="1825624"/>
            <a:ext cx="10515600" cy="4827423"/>
          </a:xfrm>
        </p:spPr>
        <p:txBody>
          <a:bodyPr>
            <a:normAutofit/>
          </a:bodyPr>
          <a:lstStyle/>
          <a:p>
            <a:r>
              <a:rPr lang="en-US" dirty="0"/>
              <a:t>A couple of the root servers already use the services of a CDN provider to augment their own anycast platform with the CDN’s capabilities</a:t>
            </a:r>
          </a:p>
          <a:p>
            <a:r>
              <a:rPr lang="en-US" dirty="0"/>
              <a:t>Why not serve the Root zone as a web object and allow </a:t>
            </a:r>
            <a:r>
              <a:rPr lang="en-US" b="1" dirty="0"/>
              <a:t>any</a:t>
            </a:r>
            <a:r>
              <a:rPr lang="en-US" dirty="0"/>
              <a:t> CDN to serve the root zone as a web object?</a:t>
            </a:r>
          </a:p>
          <a:p>
            <a:pPr marL="914400" lvl="2" indent="0">
              <a:buNone/>
            </a:pPr>
            <a:r>
              <a:rPr lang="en-US" dirty="0">
                <a:hlinkClick r:id="rId2"/>
              </a:rPr>
              <a:t>http://1.2.3.4/root_zone.txt</a:t>
            </a:r>
            <a:endParaRPr lang="en-US" dirty="0"/>
          </a:p>
          <a:p>
            <a:pPr marL="914400" lvl="2" indent="0">
              <a:buNone/>
            </a:pPr>
            <a:endParaRPr lang="en-US" dirty="0"/>
          </a:p>
          <a:p>
            <a:r>
              <a:rPr lang="en-US" dirty="0"/>
              <a:t>And also, (to counter query thrashing) add a minor tweak to the root zone management practices that root zone updates will be applied no more frequently than once per 24 hours</a:t>
            </a:r>
          </a:p>
          <a:p>
            <a:pPr marL="914400" lvl="2" indent="0">
              <a:buNone/>
            </a:pPr>
            <a:endParaRPr lang="en-US" dirty="0"/>
          </a:p>
        </p:txBody>
      </p:sp>
    </p:spTree>
    <p:extLst>
      <p:ext uri="{BB962C8B-B14F-4D97-AF65-F5344CB8AC3E}">
        <p14:creationId xmlns:p14="http://schemas.microsoft.com/office/powerpoint/2010/main" val="2513612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44D7A-7717-87B8-536F-B9C8E48BD5D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4B02AEC-55F1-68D0-3D41-3EFD69BD1E0D}"/>
              </a:ext>
            </a:extLst>
          </p:cNvPr>
          <p:cNvSpPr>
            <a:spLocks noGrp="1"/>
          </p:cNvSpPr>
          <p:nvPr>
            <p:ph idx="1"/>
          </p:nvPr>
        </p:nvSpPr>
        <p:spPr/>
        <p:txBody>
          <a:bodyPr/>
          <a:lstStyle/>
          <a:p>
            <a:r>
              <a:rPr lang="en-US" dirty="0"/>
              <a:t>An extension to RFC8806 allowing an HTML fetch as an alternative to DNS AXFR</a:t>
            </a:r>
          </a:p>
          <a:p>
            <a:r>
              <a:rPr lang="en-US" dirty="0"/>
              <a:t>An RFC describing the rationale for defining this mode as  the default mode for recursive resolvers</a:t>
            </a:r>
          </a:p>
          <a:p>
            <a:endParaRPr lang="en-US" dirty="0"/>
          </a:p>
        </p:txBody>
      </p:sp>
    </p:spTree>
    <p:extLst>
      <p:ext uri="{BB962C8B-B14F-4D97-AF65-F5344CB8AC3E}">
        <p14:creationId xmlns:p14="http://schemas.microsoft.com/office/powerpoint/2010/main" val="3955244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2EA8-BAB4-F17F-EA6C-DD879E8C89E6}"/>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297397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36E7-F74E-0249-FC01-A1E333932444}"/>
              </a:ext>
            </a:extLst>
          </p:cNvPr>
          <p:cNvSpPr>
            <a:spLocks noGrp="1"/>
          </p:cNvSpPr>
          <p:nvPr>
            <p:ph type="title"/>
          </p:nvPr>
        </p:nvSpPr>
        <p:spPr/>
        <p:txBody>
          <a:bodyPr/>
          <a:lstStyle/>
          <a:p>
            <a:r>
              <a:rPr lang="en-US" dirty="0"/>
              <a:t>The Role of the Root</a:t>
            </a:r>
          </a:p>
        </p:txBody>
      </p:sp>
      <p:pic>
        <p:nvPicPr>
          <p:cNvPr id="5" name="Content Placeholder 4" descr="A diagram of a diagram of a rectangle and rectangles&#10;&#10;AI-generated content may be incorrect.">
            <a:extLst>
              <a:ext uri="{FF2B5EF4-FFF2-40B4-BE49-F238E27FC236}">
                <a16:creationId xmlns:a16="http://schemas.microsoft.com/office/drawing/2014/main" id="{F93B5AF0-3B6E-A6FD-A691-1BE9DBAD48BB}"/>
              </a:ext>
            </a:extLst>
          </p:cNvPr>
          <p:cNvPicPr>
            <a:picLocks noGrp="1" noChangeAspect="1"/>
          </p:cNvPicPr>
          <p:nvPr>
            <p:ph idx="1"/>
          </p:nvPr>
        </p:nvPicPr>
        <p:blipFill>
          <a:blip r:embed="rId2"/>
          <a:stretch>
            <a:fillRect/>
          </a:stretch>
        </p:blipFill>
        <p:spPr>
          <a:xfrm>
            <a:off x="1449902" y="1457763"/>
            <a:ext cx="8115035" cy="4351338"/>
          </a:xfrm>
        </p:spPr>
      </p:pic>
      <p:sp>
        <p:nvSpPr>
          <p:cNvPr id="6" name="TextBox 5">
            <a:extLst>
              <a:ext uri="{FF2B5EF4-FFF2-40B4-BE49-F238E27FC236}">
                <a16:creationId xmlns:a16="http://schemas.microsoft.com/office/drawing/2014/main" id="{4C30E4A8-5BEC-E912-FF86-2217BF0DE848}"/>
              </a:ext>
            </a:extLst>
          </p:cNvPr>
          <p:cNvSpPr txBox="1"/>
          <p:nvPr/>
        </p:nvSpPr>
        <p:spPr>
          <a:xfrm>
            <a:off x="2848303" y="5735529"/>
            <a:ext cx="5673989" cy="369332"/>
          </a:xfrm>
          <a:prstGeom prst="rect">
            <a:avLst/>
          </a:prstGeom>
          <a:noFill/>
        </p:spPr>
        <p:txBody>
          <a:bodyPr wrap="none" rtlCol="0">
            <a:spAutoFit/>
          </a:bodyPr>
          <a:lstStyle/>
          <a:p>
            <a:r>
              <a:rPr lang="en-US" dirty="0"/>
              <a:t>I really don’t need to explain this figure to this audience!</a:t>
            </a:r>
          </a:p>
        </p:txBody>
      </p:sp>
    </p:spTree>
    <p:extLst>
      <p:ext uri="{BB962C8B-B14F-4D97-AF65-F5344CB8AC3E}">
        <p14:creationId xmlns:p14="http://schemas.microsoft.com/office/powerpoint/2010/main" val="2440599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9D38-1ACA-9D93-9C12-2D78AFE674CB}"/>
              </a:ext>
            </a:extLst>
          </p:cNvPr>
          <p:cNvSpPr>
            <a:spLocks noGrp="1"/>
          </p:cNvSpPr>
          <p:nvPr>
            <p:ph type="title"/>
          </p:nvPr>
        </p:nvSpPr>
        <p:spPr/>
        <p:txBody>
          <a:bodyPr/>
          <a:lstStyle/>
          <a:p>
            <a:r>
              <a:rPr lang="en-US" dirty="0"/>
              <a:t>Root Query Load</a:t>
            </a:r>
          </a:p>
        </p:txBody>
      </p:sp>
      <p:pic>
        <p:nvPicPr>
          <p:cNvPr id="5" name="Content Placeholder 4" descr="A graph of different colored lines&#10;&#10;AI-generated content may be incorrect.">
            <a:extLst>
              <a:ext uri="{FF2B5EF4-FFF2-40B4-BE49-F238E27FC236}">
                <a16:creationId xmlns:a16="http://schemas.microsoft.com/office/drawing/2014/main" id="{A50BB9E8-993C-9770-4259-4F56C0F40F11}"/>
              </a:ext>
            </a:extLst>
          </p:cNvPr>
          <p:cNvPicPr>
            <a:picLocks noGrp="1" noChangeAspect="1"/>
          </p:cNvPicPr>
          <p:nvPr>
            <p:ph idx="1"/>
          </p:nvPr>
        </p:nvPicPr>
        <p:blipFill>
          <a:blip r:embed="rId2"/>
          <a:stretch>
            <a:fillRect/>
          </a:stretch>
        </p:blipFill>
        <p:spPr>
          <a:xfrm>
            <a:off x="2485654" y="1690688"/>
            <a:ext cx="6527007" cy="4351338"/>
          </a:xfrm>
        </p:spPr>
      </p:pic>
      <p:sp>
        <p:nvSpPr>
          <p:cNvPr id="6" name="TextBox 5">
            <a:extLst>
              <a:ext uri="{FF2B5EF4-FFF2-40B4-BE49-F238E27FC236}">
                <a16:creationId xmlns:a16="http://schemas.microsoft.com/office/drawing/2014/main" id="{EB4E38B3-0CAE-D6F9-10AC-83EDD40503C3}"/>
              </a:ext>
            </a:extLst>
          </p:cNvPr>
          <p:cNvSpPr txBox="1"/>
          <p:nvPr/>
        </p:nvSpPr>
        <p:spPr>
          <a:xfrm>
            <a:off x="2743200" y="6411310"/>
            <a:ext cx="5685659" cy="369332"/>
          </a:xfrm>
          <a:prstGeom prst="rect">
            <a:avLst/>
          </a:prstGeom>
          <a:noFill/>
        </p:spPr>
        <p:txBody>
          <a:bodyPr wrap="none" rtlCol="0">
            <a:spAutoFit/>
          </a:bodyPr>
          <a:lstStyle/>
          <a:p>
            <a:r>
              <a:rPr lang="en-AU" i="1" dirty="0"/>
              <a:t>From </a:t>
            </a:r>
            <a:r>
              <a:rPr lang="en-AU" i="1" dirty="0">
                <a:hlinkClick r:id="rId3"/>
              </a:rPr>
              <a:t>https://github.com/rssac-caucus/RSSAC002-data</a:t>
            </a:r>
            <a:endParaRPr lang="en-US" dirty="0"/>
          </a:p>
        </p:txBody>
      </p:sp>
    </p:spTree>
    <p:extLst>
      <p:ext uri="{BB962C8B-B14F-4D97-AF65-F5344CB8AC3E}">
        <p14:creationId xmlns:p14="http://schemas.microsoft.com/office/powerpoint/2010/main" val="1042422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463E0-D1B0-0394-1E0A-3265BCCC9C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26ECD9-783F-CAB8-21EC-473AC0A0EFEB}"/>
              </a:ext>
            </a:extLst>
          </p:cNvPr>
          <p:cNvSpPr>
            <a:spLocks noGrp="1"/>
          </p:cNvSpPr>
          <p:nvPr>
            <p:ph type="title"/>
          </p:nvPr>
        </p:nvSpPr>
        <p:spPr/>
        <p:txBody>
          <a:bodyPr/>
          <a:lstStyle/>
          <a:p>
            <a:r>
              <a:rPr lang="en-US" dirty="0"/>
              <a:t>Root Query Load</a:t>
            </a:r>
          </a:p>
        </p:txBody>
      </p:sp>
      <p:pic>
        <p:nvPicPr>
          <p:cNvPr id="5" name="Content Placeholder 4" descr="A graph of different colored lines&#10;&#10;AI-generated content may be incorrect.">
            <a:extLst>
              <a:ext uri="{FF2B5EF4-FFF2-40B4-BE49-F238E27FC236}">
                <a16:creationId xmlns:a16="http://schemas.microsoft.com/office/drawing/2014/main" id="{61B7AB56-E42A-F088-59FF-50CD45E4033A}"/>
              </a:ext>
            </a:extLst>
          </p:cNvPr>
          <p:cNvPicPr>
            <a:picLocks noGrp="1" noChangeAspect="1"/>
          </p:cNvPicPr>
          <p:nvPr>
            <p:ph idx="1"/>
          </p:nvPr>
        </p:nvPicPr>
        <p:blipFill>
          <a:blip r:embed="rId2"/>
          <a:stretch>
            <a:fillRect/>
          </a:stretch>
        </p:blipFill>
        <p:spPr>
          <a:xfrm>
            <a:off x="2485654" y="1690688"/>
            <a:ext cx="6527007" cy="4351338"/>
          </a:xfrm>
        </p:spPr>
      </p:pic>
      <p:sp>
        <p:nvSpPr>
          <p:cNvPr id="6" name="TextBox 5">
            <a:extLst>
              <a:ext uri="{FF2B5EF4-FFF2-40B4-BE49-F238E27FC236}">
                <a16:creationId xmlns:a16="http://schemas.microsoft.com/office/drawing/2014/main" id="{B70C224E-0AB4-C8F1-0703-341683550540}"/>
              </a:ext>
            </a:extLst>
          </p:cNvPr>
          <p:cNvSpPr txBox="1"/>
          <p:nvPr/>
        </p:nvSpPr>
        <p:spPr>
          <a:xfrm>
            <a:off x="2743200" y="6411310"/>
            <a:ext cx="5685659" cy="369332"/>
          </a:xfrm>
          <a:prstGeom prst="rect">
            <a:avLst/>
          </a:prstGeom>
          <a:noFill/>
        </p:spPr>
        <p:txBody>
          <a:bodyPr wrap="none" rtlCol="0">
            <a:spAutoFit/>
          </a:bodyPr>
          <a:lstStyle/>
          <a:p>
            <a:r>
              <a:rPr lang="en-AU" i="1" dirty="0"/>
              <a:t>From </a:t>
            </a:r>
            <a:r>
              <a:rPr lang="en-AU" i="1" dirty="0">
                <a:hlinkClick r:id="rId3"/>
              </a:rPr>
              <a:t>https://github.com/rssac-caucus/RSSAC002-data</a:t>
            </a:r>
            <a:endParaRPr lang="en-US" dirty="0"/>
          </a:p>
        </p:txBody>
      </p:sp>
      <p:sp>
        <p:nvSpPr>
          <p:cNvPr id="3" name="TextBox 2">
            <a:extLst>
              <a:ext uri="{FF2B5EF4-FFF2-40B4-BE49-F238E27FC236}">
                <a16:creationId xmlns:a16="http://schemas.microsoft.com/office/drawing/2014/main" id="{C9A1C114-4FE0-F4B2-2604-DF526F58F89F}"/>
              </a:ext>
            </a:extLst>
          </p:cNvPr>
          <p:cNvSpPr txBox="1"/>
          <p:nvPr/>
        </p:nvSpPr>
        <p:spPr>
          <a:xfrm>
            <a:off x="6642538" y="1690688"/>
            <a:ext cx="5234125" cy="369332"/>
          </a:xfrm>
          <a:prstGeom prst="rect">
            <a:avLst/>
          </a:prstGeom>
          <a:solidFill>
            <a:schemeClr val="bg1"/>
          </a:solidFill>
        </p:spPr>
        <p:txBody>
          <a:bodyPr wrap="none" rtlCol="0">
            <a:spAutoFit/>
          </a:bodyPr>
          <a:lstStyle/>
          <a:p>
            <a:r>
              <a:rPr lang="en-US" dirty="0">
                <a:latin typeface="AhnbergHand" pitchFamily="2" charset="0"/>
              </a:rPr>
              <a:t>Chrome stopped their use of </a:t>
            </a:r>
            <a:r>
              <a:rPr lang="en-US" dirty="0" err="1">
                <a:latin typeface="AhnbergHand" pitchFamily="2" charset="0"/>
              </a:rPr>
              <a:t>Chromeiods</a:t>
            </a:r>
            <a:endParaRPr lang="en-US" dirty="0">
              <a:latin typeface="AhnbergHand" pitchFamily="2" charset="0"/>
            </a:endParaRPr>
          </a:p>
        </p:txBody>
      </p:sp>
      <p:sp>
        <p:nvSpPr>
          <p:cNvPr id="4" name="Freeform 3">
            <a:extLst>
              <a:ext uri="{FF2B5EF4-FFF2-40B4-BE49-F238E27FC236}">
                <a16:creationId xmlns:a16="http://schemas.microsoft.com/office/drawing/2014/main" id="{65F48EC0-16F0-CA61-408D-941E142CEE88}"/>
              </a:ext>
            </a:extLst>
          </p:cNvPr>
          <p:cNvSpPr/>
          <p:nvPr/>
        </p:nvSpPr>
        <p:spPr>
          <a:xfrm>
            <a:off x="6284155" y="2102069"/>
            <a:ext cx="1430438" cy="588579"/>
          </a:xfrm>
          <a:custGeom>
            <a:avLst/>
            <a:gdLst>
              <a:gd name="connsiteX0" fmla="*/ 1430438 w 1430438"/>
              <a:gd name="connsiteY0" fmla="*/ 0 h 588579"/>
              <a:gd name="connsiteX1" fmla="*/ 74604 w 1430438"/>
              <a:gd name="connsiteY1" fmla="*/ 504497 h 588579"/>
              <a:gd name="connsiteX2" fmla="*/ 158686 w 1430438"/>
              <a:gd name="connsiteY2" fmla="*/ 378372 h 588579"/>
              <a:gd name="connsiteX3" fmla="*/ 1031 w 1430438"/>
              <a:gd name="connsiteY3" fmla="*/ 536028 h 588579"/>
              <a:gd name="connsiteX4" fmla="*/ 179707 w 1430438"/>
              <a:gd name="connsiteY4" fmla="*/ 588579 h 588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438" h="588579">
                <a:moveTo>
                  <a:pt x="1430438" y="0"/>
                </a:moveTo>
                <a:cubicBezTo>
                  <a:pt x="858500" y="220717"/>
                  <a:pt x="286563" y="441435"/>
                  <a:pt x="74604" y="504497"/>
                </a:cubicBezTo>
                <a:cubicBezTo>
                  <a:pt x="-137355" y="567559"/>
                  <a:pt x="170948" y="373117"/>
                  <a:pt x="158686" y="378372"/>
                </a:cubicBezTo>
                <a:cubicBezTo>
                  <a:pt x="146424" y="383627"/>
                  <a:pt x="-2473" y="500994"/>
                  <a:pt x="1031" y="536028"/>
                </a:cubicBezTo>
                <a:cubicBezTo>
                  <a:pt x="4534" y="571063"/>
                  <a:pt x="92120" y="579821"/>
                  <a:pt x="179707" y="588579"/>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485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D10C8-6759-7D89-F62A-5578972E5E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2BDFD7-5C72-D0EA-0850-2FD071594B8D}"/>
              </a:ext>
            </a:extLst>
          </p:cNvPr>
          <p:cNvSpPr>
            <a:spLocks noGrp="1"/>
          </p:cNvSpPr>
          <p:nvPr>
            <p:ph type="title"/>
          </p:nvPr>
        </p:nvSpPr>
        <p:spPr/>
        <p:txBody>
          <a:bodyPr/>
          <a:lstStyle/>
          <a:p>
            <a:r>
              <a:rPr lang="en-US" dirty="0"/>
              <a:t>Root Query Load</a:t>
            </a:r>
          </a:p>
        </p:txBody>
      </p:sp>
      <p:pic>
        <p:nvPicPr>
          <p:cNvPr id="5" name="Content Placeholder 4" descr="A graph of different colored lines&#10;&#10;AI-generated content may be incorrect.">
            <a:extLst>
              <a:ext uri="{FF2B5EF4-FFF2-40B4-BE49-F238E27FC236}">
                <a16:creationId xmlns:a16="http://schemas.microsoft.com/office/drawing/2014/main" id="{089677BD-C68D-6509-D215-D661BE99828A}"/>
              </a:ext>
            </a:extLst>
          </p:cNvPr>
          <p:cNvPicPr>
            <a:picLocks noGrp="1" noChangeAspect="1"/>
          </p:cNvPicPr>
          <p:nvPr>
            <p:ph idx="1"/>
          </p:nvPr>
        </p:nvPicPr>
        <p:blipFill>
          <a:blip r:embed="rId2"/>
          <a:stretch>
            <a:fillRect/>
          </a:stretch>
        </p:blipFill>
        <p:spPr>
          <a:xfrm>
            <a:off x="2485654" y="1690688"/>
            <a:ext cx="6527007" cy="4351338"/>
          </a:xfrm>
        </p:spPr>
      </p:pic>
      <p:sp>
        <p:nvSpPr>
          <p:cNvPr id="6" name="TextBox 5">
            <a:extLst>
              <a:ext uri="{FF2B5EF4-FFF2-40B4-BE49-F238E27FC236}">
                <a16:creationId xmlns:a16="http://schemas.microsoft.com/office/drawing/2014/main" id="{14982B25-E8FA-3BBD-EBCD-79F1BBFEB6A4}"/>
              </a:ext>
            </a:extLst>
          </p:cNvPr>
          <p:cNvSpPr txBox="1"/>
          <p:nvPr/>
        </p:nvSpPr>
        <p:spPr>
          <a:xfrm>
            <a:off x="2743200" y="6411310"/>
            <a:ext cx="5685659" cy="369332"/>
          </a:xfrm>
          <a:prstGeom prst="rect">
            <a:avLst/>
          </a:prstGeom>
          <a:noFill/>
        </p:spPr>
        <p:txBody>
          <a:bodyPr wrap="none" rtlCol="0">
            <a:spAutoFit/>
          </a:bodyPr>
          <a:lstStyle/>
          <a:p>
            <a:r>
              <a:rPr lang="en-AU" i="1" dirty="0"/>
              <a:t>From </a:t>
            </a:r>
            <a:r>
              <a:rPr lang="en-AU" i="1" dirty="0">
                <a:hlinkClick r:id="rId3"/>
              </a:rPr>
              <a:t>https://github.com/rssac-caucus/RSSAC002-data</a:t>
            </a:r>
            <a:endParaRPr lang="en-US" dirty="0"/>
          </a:p>
        </p:txBody>
      </p:sp>
      <p:sp>
        <p:nvSpPr>
          <p:cNvPr id="7" name="TextBox 6">
            <a:extLst>
              <a:ext uri="{FF2B5EF4-FFF2-40B4-BE49-F238E27FC236}">
                <a16:creationId xmlns:a16="http://schemas.microsoft.com/office/drawing/2014/main" id="{221C9648-D1FF-9778-4F16-A783A919DC41}"/>
              </a:ext>
            </a:extLst>
          </p:cNvPr>
          <p:cNvSpPr txBox="1"/>
          <p:nvPr/>
        </p:nvSpPr>
        <p:spPr>
          <a:xfrm>
            <a:off x="9312166" y="2112579"/>
            <a:ext cx="2866490" cy="646331"/>
          </a:xfrm>
          <a:prstGeom prst="rect">
            <a:avLst/>
          </a:prstGeom>
          <a:noFill/>
        </p:spPr>
        <p:txBody>
          <a:bodyPr wrap="none" rtlCol="0">
            <a:spAutoFit/>
          </a:bodyPr>
          <a:lstStyle/>
          <a:p>
            <a:r>
              <a:rPr lang="en-US" dirty="0">
                <a:latin typeface="AhnbergHand" pitchFamily="2" charset="0"/>
              </a:rPr>
              <a:t>130B Queries per day</a:t>
            </a:r>
          </a:p>
          <a:p>
            <a:r>
              <a:rPr lang="en-US" dirty="0">
                <a:latin typeface="AhnbergHand" pitchFamily="2" charset="0"/>
              </a:rPr>
              <a:t>Jan 25</a:t>
            </a:r>
          </a:p>
        </p:txBody>
      </p:sp>
      <p:sp>
        <p:nvSpPr>
          <p:cNvPr id="8" name="TextBox 7">
            <a:extLst>
              <a:ext uri="{FF2B5EF4-FFF2-40B4-BE49-F238E27FC236}">
                <a16:creationId xmlns:a16="http://schemas.microsoft.com/office/drawing/2014/main" id="{C05D2330-4B12-BC1F-61DA-ECEA5CAB256B}"/>
              </a:ext>
            </a:extLst>
          </p:cNvPr>
          <p:cNvSpPr txBox="1"/>
          <p:nvPr/>
        </p:nvSpPr>
        <p:spPr>
          <a:xfrm>
            <a:off x="9226870" y="3429000"/>
            <a:ext cx="2778325" cy="646331"/>
          </a:xfrm>
          <a:prstGeom prst="rect">
            <a:avLst/>
          </a:prstGeom>
          <a:noFill/>
        </p:spPr>
        <p:txBody>
          <a:bodyPr wrap="none" rtlCol="0">
            <a:spAutoFit/>
          </a:bodyPr>
          <a:lstStyle/>
          <a:p>
            <a:r>
              <a:rPr lang="en-US" dirty="0">
                <a:latin typeface="AhnbergHand" pitchFamily="2" charset="0"/>
              </a:rPr>
              <a:t>90B Queries per day</a:t>
            </a:r>
          </a:p>
          <a:p>
            <a:r>
              <a:rPr lang="en-US" dirty="0">
                <a:latin typeface="AhnbergHand" pitchFamily="2" charset="0"/>
              </a:rPr>
              <a:t>Jan 23</a:t>
            </a:r>
          </a:p>
        </p:txBody>
      </p:sp>
      <p:sp>
        <p:nvSpPr>
          <p:cNvPr id="9" name="Freeform 8">
            <a:extLst>
              <a:ext uri="{FF2B5EF4-FFF2-40B4-BE49-F238E27FC236}">
                <a16:creationId xmlns:a16="http://schemas.microsoft.com/office/drawing/2014/main" id="{8E7E6C5D-7009-6659-77F5-EE0B80EEC22B}"/>
              </a:ext>
            </a:extLst>
          </p:cNvPr>
          <p:cNvSpPr/>
          <p:nvPr/>
        </p:nvSpPr>
        <p:spPr>
          <a:xfrm>
            <a:off x="8944303" y="2385848"/>
            <a:ext cx="252249" cy="157655"/>
          </a:xfrm>
          <a:custGeom>
            <a:avLst/>
            <a:gdLst>
              <a:gd name="connsiteX0" fmla="*/ 252249 w 252249"/>
              <a:gd name="connsiteY0" fmla="*/ 10511 h 157655"/>
              <a:gd name="connsiteX1" fmla="*/ 189187 w 252249"/>
              <a:gd name="connsiteY1" fmla="*/ 31531 h 157655"/>
              <a:gd name="connsiteX2" fmla="*/ 10511 w 252249"/>
              <a:gd name="connsiteY2" fmla="*/ 115614 h 157655"/>
              <a:gd name="connsiteX3" fmla="*/ 63063 w 252249"/>
              <a:gd name="connsiteY3" fmla="*/ 0 h 157655"/>
              <a:gd name="connsiteX4" fmla="*/ 0 w 252249"/>
              <a:gd name="connsiteY4" fmla="*/ 115614 h 157655"/>
              <a:gd name="connsiteX5" fmla="*/ 63063 w 252249"/>
              <a:gd name="connsiteY5" fmla="*/ 157655 h 157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249" h="157655">
                <a:moveTo>
                  <a:pt x="252249" y="10511"/>
                </a:moveTo>
                <a:cubicBezTo>
                  <a:pt x="240863" y="12262"/>
                  <a:pt x="229477" y="14014"/>
                  <a:pt x="189187" y="31531"/>
                </a:cubicBezTo>
                <a:cubicBezTo>
                  <a:pt x="148897" y="49048"/>
                  <a:pt x="31532" y="120869"/>
                  <a:pt x="10511" y="115614"/>
                </a:cubicBezTo>
                <a:cubicBezTo>
                  <a:pt x="-10510" y="110359"/>
                  <a:pt x="64815" y="0"/>
                  <a:pt x="63063" y="0"/>
                </a:cubicBezTo>
                <a:cubicBezTo>
                  <a:pt x="61311" y="0"/>
                  <a:pt x="0" y="89338"/>
                  <a:pt x="0" y="115614"/>
                </a:cubicBezTo>
                <a:cubicBezTo>
                  <a:pt x="0" y="141890"/>
                  <a:pt x="31531" y="149772"/>
                  <a:pt x="63063" y="157655"/>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365EB6D9-CB16-427D-CA6F-78EE4A902DE0}"/>
              </a:ext>
            </a:extLst>
          </p:cNvPr>
          <p:cNvSpPr/>
          <p:nvPr/>
        </p:nvSpPr>
        <p:spPr>
          <a:xfrm>
            <a:off x="7473062" y="3363306"/>
            <a:ext cx="1912676" cy="388887"/>
          </a:xfrm>
          <a:custGeom>
            <a:avLst/>
            <a:gdLst>
              <a:gd name="connsiteX0" fmla="*/ 1912676 w 1912676"/>
              <a:gd name="connsiteY0" fmla="*/ 388887 h 388887"/>
              <a:gd name="connsiteX1" fmla="*/ 136428 w 1912676"/>
              <a:gd name="connsiteY1" fmla="*/ 63066 h 388887"/>
              <a:gd name="connsiteX2" fmla="*/ 283572 w 1912676"/>
              <a:gd name="connsiteY2" fmla="*/ 4 h 388887"/>
              <a:gd name="connsiteX3" fmla="*/ 10304 w 1912676"/>
              <a:gd name="connsiteY3" fmla="*/ 63066 h 388887"/>
              <a:gd name="connsiteX4" fmla="*/ 83876 w 1912676"/>
              <a:gd name="connsiteY4" fmla="*/ 147149 h 38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2676" h="388887">
                <a:moveTo>
                  <a:pt x="1912676" y="388887"/>
                </a:moveTo>
                <a:lnTo>
                  <a:pt x="136428" y="63066"/>
                </a:lnTo>
                <a:cubicBezTo>
                  <a:pt x="-135089" y="-1748"/>
                  <a:pt x="304593" y="4"/>
                  <a:pt x="283572" y="4"/>
                </a:cubicBezTo>
                <a:cubicBezTo>
                  <a:pt x="262551" y="4"/>
                  <a:pt x="43587" y="38542"/>
                  <a:pt x="10304" y="63066"/>
                </a:cubicBezTo>
                <a:cubicBezTo>
                  <a:pt x="-22979" y="87590"/>
                  <a:pt x="30448" y="117369"/>
                  <a:pt x="83876" y="147149"/>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5790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B7540-4429-F488-7E57-508DF3E0A772}"/>
              </a:ext>
            </a:extLst>
          </p:cNvPr>
          <p:cNvSpPr>
            <a:spLocks noGrp="1"/>
          </p:cNvSpPr>
          <p:nvPr>
            <p:ph type="title"/>
          </p:nvPr>
        </p:nvSpPr>
        <p:spPr/>
        <p:txBody>
          <a:bodyPr/>
          <a:lstStyle/>
          <a:p>
            <a:r>
              <a:rPr lang="en-US" dirty="0"/>
              <a:t>Root Growth</a:t>
            </a:r>
          </a:p>
        </p:txBody>
      </p:sp>
      <p:sp>
        <p:nvSpPr>
          <p:cNvPr id="3" name="Content Placeholder 2">
            <a:extLst>
              <a:ext uri="{FF2B5EF4-FFF2-40B4-BE49-F238E27FC236}">
                <a16:creationId xmlns:a16="http://schemas.microsoft.com/office/drawing/2014/main" id="{48F72555-0562-5325-4DC1-68A7484E7C83}"/>
              </a:ext>
            </a:extLst>
          </p:cNvPr>
          <p:cNvSpPr>
            <a:spLocks noGrp="1"/>
          </p:cNvSpPr>
          <p:nvPr>
            <p:ph idx="1"/>
          </p:nvPr>
        </p:nvSpPr>
        <p:spPr/>
        <p:txBody>
          <a:bodyPr/>
          <a:lstStyle/>
          <a:p>
            <a:r>
              <a:rPr lang="en-US" dirty="0"/>
              <a:t>That’s a 40% growth over two years!</a:t>
            </a:r>
          </a:p>
          <a:p>
            <a:pPr lvl="1"/>
            <a:r>
              <a:rPr lang="en-US" dirty="0"/>
              <a:t>No other aspect of the Internet’s common infrastructure service portfolio has grown by the same relative volume over this period</a:t>
            </a:r>
          </a:p>
          <a:p>
            <a:pPr lvl="1"/>
            <a:r>
              <a:rPr lang="en-US" dirty="0"/>
              <a:t>Indeed, many of the Internet’s metrics are showing signs of market saturation</a:t>
            </a:r>
          </a:p>
          <a:p>
            <a:r>
              <a:rPr lang="en-US" dirty="0"/>
              <a:t>I thought that queries to the root servers were only used to prime recursive resolvers on startup, and refresh expired cached entries</a:t>
            </a:r>
          </a:p>
          <a:p>
            <a:pPr lvl="1"/>
            <a:r>
              <a:rPr lang="en-US" dirty="0"/>
              <a:t>Which makes this growth  profile challenging to explain!</a:t>
            </a:r>
          </a:p>
          <a:p>
            <a:r>
              <a:rPr lang="en-US" dirty="0"/>
              <a:t>How should we respond to this inexplicable growth trend? </a:t>
            </a:r>
          </a:p>
        </p:txBody>
      </p:sp>
    </p:spTree>
    <p:extLst>
      <p:ext uri="{BB962C8B-B14F-4D97-AF65-F5344CB8AC3E}">
        <p14:creationId xmlns:p14="http://schemas.microsoft.com/office/powerpoint/2010/main" val="31953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B3818-0039-8CAD-AE2A-6FF4BB69BD2E}"/>
              </a:ext>
            </a:extLst>
          </p:cNvPr>
          <p:cNvSpPr>
            <a:spLocks noGrp="1"/>
          </p:cNvSpPr>
          <p:nvPr>
            <p:ph type="title"/>
          </p:nvPr>
        </p:nvSpPr>
        <p:spPr>
          <a:xfrm>
            <a:off x="838200" y="365125"/>
            <a:ext cx="10870324" cy="1325563"/>
          </a:xfrm>
        </p:spPr>
        <p:txBody>
          <a:bodyPr/>
          <a:lstStyle/>
          <a:p>
            <a:r>
              <a:rPr lang="en-US" dirty="0"/>
              <a:t>Aside: The Economics of the DNS</a:t>
            </a:r>
          </a:p>
        </p:txBody>
      </p:sp>
      <p:sp>
        <p:nvSpPr>
          <p:cNvPr id="3" name="Content Placeholder 2">
            <a:extLst>
              <a:ext uri="{FF2B5EF4-FFF2-40B4-BE49-F238E27FC236}">
                <a16:creationId xmlns:a16="http://schemas.microsoft.com/office/drawing/2014/main" id="{D3A2B625-3AD3-D5D1-DAB3-97122C00BD78}"/>
              </a:ext>
            </a:extLst>
          </p:cNvPr>
          <p:cNvSpPr>
            <a:spLocks noGrp="1"/>
          </p:cNvSpPr>
          <p:nvPr>
            <p:ph idx="1"/>
          </p:nvPr>
        </p:nvSpPr>
        <p:spPr/>
        <p:txBody>
          <a:bodyPr>
            <a:normAutofit fontScale="92500" lnSpcReduction="10000"/>
          </a:bodyPr>
          <a:lstStyle/>
          <a:p>
            <a:r>
              <a:rPr lang="en-US" dirty="0"/>
              <a:t>Conventionally, when a good is consumed the consumer pays the producer a fee to compensate for the cost of production</a:t>
            </a:r>
          </a:p>
          <a:p>
            <a:pPr lvl="1"/>
            <a:r>
              <a:rPr lang="en-US" dirty="0"/>
              <a:t>Increasing consumption generates additional fees which can fund higher production volumes</a:t>
            </a:r>
          </a:p>
          <a:p>
            <a:r>
              <a:rPr lang="en-US" dirty="0"/>
              <a:t>BUT DNS queries are essentially unfunded</a:t>
            </a:r>
          </a:p>
          <a:p>
            <a:pPr lvl="1"/>
            <a:r>
              <a:rPr lang="en-US" dirty="0"/>
              <a:t>ISPs bundle the cost of operation of their in-house recursive resolver into their access fee </a:t>
            </a:r>
          </a:p>
          <a:p>
            <a:pPr lvl="1"/>
            <a:r>
              <a:rPr lang="en-US" dirty="0"/>
              <a:t>No recursive resolver pays authoritative servers to answer queries about the domains that they serve</a:t>
            </a:r>
          </a:p>
          <a:p>
            <a:pPr lvl="1"/>
            <a:r>
              <a:rPr lang="en-AU" dirty="0"/>
              <a:t>If there is a revenue stream, it comes from the DNS zone administrators who are paying for these nameservers to serve their zone.</a:t>
            </a:r>
          </a:p>
          <a:p>
            <a:pPr lvl="1"/>
            <a:r>
              <a:rPr lang="en-AU" dirty="0"/>
              <a:t>Except for the root zone</a:t>
            </a:r>
          </a:p>
          <a:p>
            <a:pPr lvl="1"/>
            <a:r>
              <a:rPr lang="en-AU" dirty="0"/>
              <a:t>Which no one pays for!</a:t>
            </a:r>
            <a:endParaRPr lang="en-US" dirty="0"/>
          </a:p>
        </p:txBody>
      </p:sp>
    </p:spTree>
    <p:extLst>
      <p:ext uri="{BB962C8B-B14F-4D97-AF65-F5344CB8AC3E}">
        <p14:creationId xmlns:p14="http://schemas.microsoft.com/office/powerpoint/2010/main" val="1169969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DA597-7FE7-8CAB-44D0-2BA895DFF9CF}"/>
              </a:ext>
            </a:extLst>
          </p:cNvPr>
          <p:cNvSpPr>
            <a:spLocks noGrp="1"/>
          </p:cNvSpPr>
          <p:nvPr>
            <p:ph type="title"/>
          </p:nvPr>
        </p:nvSpPr>
        <p:spPr/>
        <p:txBody>
          <a:bodyPr/>
          <a:lstStyle/>
          <a:p>
            <a:r>
              <a:rPr lang="en-US" dirty="0"/>
              <a:t>The Economics of the DNS Root</a:t>
            </a:r>
          </a:p>
        </p:txBody>
      </p:sp>
      <p:sp>
        <p:nvSpPr>
          <p:cNvPr id="3" name="Content Placeholder 2">
            <a:extLst>
              <a:ext uri="{FF2B5EF4-FFF2-40B4-BE49-F238E27FC236}">
                <a16:creationId xmlns:a16="http://schemas.microsoft.com/office/drawing/2014/main" id="{9B6193FE-EEE1-119C-A16B-9B2123C62674}"/>
              </a:ext>
            </a:extLst>
          </p:cNvPr>
          <p:cNvSpPr>
            <a:spLocks noGrp="1"/>
          </p:cNvSpPr>
          <p:nvPr>
            <p:ph idx="1"/>
          </p:nvPr>
        </p:nvSpPr>
        <p:spPr/>
        <p:txBody>
          <a:bodyPr>
            <a:normAutofit fontScale="85000" lnSpcReduction="20000"/>
          </a:bodyPr>
          <a:lstStyle/>
          <a:p>
            <a:r>
              <a:rPr lang="en-AU" dirty="0"/>
              <a:t>In a market economy, a monopoly supplier of a critical resource is able to extract a monopoly rental from all others, while customers cannot seek relief through competitive offerings because of the very nature of the monopoly.</a:t>
            </a:r>
          </a:p>
          <a:p>
            <a:r>
              <a:rPr lang="en-AU" dirty="0"/>
              <a:t>Today’s world looks to market regulators and the associated public regulatory frameworks to protect markets from such forms of abuse.</a:t>
            </a:r>
          </a:p>
          <a:p>
            <a:r>
              <a:rPr lang="en-AU" dirty="0"/>
              <a:t>In the Root Service function, we find a service that is both universal across the entire collection of individual public regimes, and a collective monopoly.</a:t>
            </a:r>
          </a:p>
          <a:p>
            <a:r>
              <a:rPr lang="en-AU" dirty="0"/>
              <a:t>A self-imposition by these operators to provide a freely offered service is perhaps not the only possible response to counter such risks of potential abuse of role, but so far, the ethos of these twelve independent root service operators has proved to be an adequate and sufficient measure to counter potential market abuse.</a:t>
            </a:r>
          </a:p>
          <a:p>
            <a:r>
              <a:rPr lang="en-AU" dirty="0"/>
              <a:t>But “free” is hard to scale.</a:t>
            </a:r>
            <a:endParaRPr lang="en-US" dirty="0"/>
          </a:p>
        </p:txBody>
      </p:sp>
    </p:spTree>
    <p:extLst>
      <p:ext uri="{BB962C8B-B14F-4D97-AF65-F5344CB8AC3E}">
        <p14:creationId xmlns:p14="http://schemas.microsoft.com/office/powerpoint/2010/main" val="29214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1614</TotalTime>
  <Words>1357</Words>
  <Application>Microsoft Macintosh PowerPoint</Application>
  <PresentationFormat>Widescreen</PresentationFormat>
  <Paragraphs>114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AhnbergHand</vt:lpstr>
      <vt:lpstr>Aptos</vt:lpstr>
      <vt:lpstr>Aptos Display</vt:lpstr>
      <vt:lpstr>Arial</vt:lpstr>
      <vt:lpstr>Courier New</vt:lpstr>
      <vt:lpstr>Powderfinger Type</vt:lpstr>
      <vt:lpstr>Office Theme</vt:lpstr>
      <vt:lpstr>Some Thoughts on the Root of the DNS</vt:lpstr>
      <vt:lpstr>Disclaimer</vt:lpstr>
      <vt:lpstr>The Role of the Root</vt:lpstr>
      <vt:lpstr>Root Query Load</vt:lpstr>
      <vt:lpstr>Root Query Load</vt:lpstr>
      <vt:lpstr>Root Query Load</vt:lpstr>
      <vt:lpstr>Root Growth</vt:lpstr>
      <vt:lpstr>Aside: The Economics of the DNS</vt:lpstr>
      <vt:lpstr>The Economics of the DNS Root</vt:lpstr>
      <vt:lpstr>The Inherent Contradiction</vt:lpstr>
      <vt:lpstr>How can we further scale the root service?</vt:lpstr>
      <vt:lpstr>More Named Root Servers</vt:lpstr>
      <vt:lpstr>More Named Root Servers</vt:lpstr>
      <vt:lpstr>More Service Platforms</vt:lpstr>
      <vt:lpstr>More Service Platforms</vt:lpstr>
      <vt:lpstr>Caching for Negative Responses</vt:lpstr>
      <vt:lpstr>Are we negative caching already?</vt:lpstr>
      <vt:lpstr>Cache the ENTIRE Root Zone</vt:lpstr>
      <vt:lpstr>Cache the ENTIRE Root Zone</vt:lpstr>
      <vt:lpstr>A Root Anycast URL?</vt:lpstr>
      <vt:lpstr>Next Steps?</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Geoff Huston</dc:creator>
  <cp:lastModifiedBy>Geoff Huston</cp:lastModifiedBy>
  <cp:revision>5</cp:revision>
  <cp:lastPrinted>2025-06-03T21:31:37Z</cp:lastPrinted>
  <dcterms:created xsi:type="dcterms:W3CDTF">2025-06-01T20:13:48Z</dcterms:created>
  <dcterms:modified xsi:type="dcterms:W3CDTF">2025-06-03T21:31:54Z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6ca7b2a-4f6d-4766-806a-1a0c76ea1c59_Enabled">
    <vt:lpwstr>true</vt:lpwstr>
  </property>
  <property fmtid="{D5CDD505-2E9C-101B-9397-08002B2CF9AE}" pid="3" name="MSIP_Label_66ca7b2a-4f6d-4766-806a-1a0c76ea1c59_SetDate">
    <vt:lpwstr>2025-06-02T01:43:45Z</vt:lpwstr>
  </property>
  <property fmtid="{D5CDD505-2E9C-101B-9397-08002B2CF9AE}" pid="4" name="MSIP_Label_66ca7b2a-4f6d-4766-806a-1a0c76ea1c59_Method">
    <vt:lpwstr>Standard</vt:lpwstr>
  </property>
  <property fmtid="{D5CDD505-2E9C-101B-9397-08002B2CF9AE}" pid="5" name="MSIP_Label_66ca7b2a-4f6d-4766-806a-1a0c76ea1c59_Name">
    <vt:lpwstr>Internal</vt:lpwstr>
  </property>
  <property fmtid="{D5CDD505-2E9C-101B-9397-08002B2CF9AE}" pid="6" name="MSIP_Label_66ca7b2a-4f6d-4766-806a-1a0c76ea1c59_SiteId">
    <vt:lpwstr>127d8d0d-7ccf-473d-ab09-6e44ad752ded</vt:lpwstr>
  </property>
  <property fmtid="{D5CDD505-2E9C-101B-9397-08002B2CF9AE}" pid="7" name="MSIP_Label_66ca7b2a-4f6d-4766-806a-1a0c76ea1c59_ActionId">
    <vt:lpwstr>3ac74946-438b-4d65-a018-0e268e334a08</vt:lpwstr>
  </property>
  <property fmtid="{D5CDD505-2E9C-101B-9397-08002B2CF9AE}" pid="8" name="MSIP_Label_66ca7b2a-4f6d-4766-806a-1a0c76ea1c59_ContentBits">
    <vt:lpwstr>0</vt:lpwstr>
  </property>
  <property fmtid="{D5CDD505-2E9C-101B-9397-08002B2CF9AE}" pid="9" name="MSIP_Label_66ca7b2a-4f6d-4766-806a-1a0c76ea1c59_Tag">
    <vt:lpwstr>50, 3, 0, 1</vt:lpwstr>
  </property>
</Properties>
</file>