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4" r:id="rId4"/>
    <p:sldId id="265" r:id="rId5"/>
    <p:sldId id="266" r:id="rId6"/>
    <p:sldId id="269" r:id="rId7"/>
    <p:sldId id="268" r:id="rId8"/>
    <p:sldId id="270" r:id="rId9"/>
    <p:sldId id="288" r:id="rId10"/>
    <p:sldId id="289" r:id="rId11"/>
    <p:sldId id="290" r:id="rId12"/>
    <p:sldId id="291" r:id="rId13"/>
    <p:sldId id="295" r:id="rId14"/>
    <p:sldId id="292" r:id="rId15"/>
    <p:sldId id="30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79" r:id="rId26"/>
    <p:sldId id="310" r:id="rId27"/>
    <p:sldId id="303" r:id="rId28"/>
    <p:sldId id="302" r:id="rId29"/>
    <p:sldId id="305" r:id="rId30"/>
    <p:sldId id="311" r:id="rId31"/>
    <p:sldId id="280" r:id="rId32"/>
    <p:sldId id="285" r:id="rId33"/>
    <p:sldId id="258" r:id="rId34"/>
    <p:sldId id="260" r:id="rId35"/>
    <p:sldId id="296" r:id="rId36"/>
    <p:sldId id="261" r:id="rId37"/>
    <p:sldId id="301" r:id="rId38"/>
    <p:sldId id="300" r:id="rId39"/>
    <p:sldId id="304" r:id="rId40"/>
    <p:sldId id="306" r:id="rId41"/>
    <p:sldId id="308" r:id="rId42"/>
    <p:sldId id="307" r:id="rId43"/>
    <p:sldId id="293" r:id="rId44"/>
    <p:sldId id="297" r:id="rId45"/>
    <p:sldId id="298" r:id="rId46"/>
    <p:sldId id="29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/>
    <p:restoredTop sz="95543"/>
  </p:normalViewPr>
  <p:slideViewPr>
    <p:cSldViewPr snapToGrid="0">
      <p:cViewPr varScale="1">
        <p:scale>
          <a:sx n="183" d="100"/>
          <a:sy n="183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81A12-5B00-E14B-8289-75DD5C545294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93575-B065-D741-A963-121943F74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draft-zhang-dnsop-ns-selectio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nt.isi.edu/~johnh/PAPERS/Mueller17b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selection of which authoritative DNS server to use by a user's DNS resolver of choice greatly determines the user experience when accessing the Internet.</a:t>
            </a:r>
            <a:br>
              <a:rPr lang="en-AU" dirty="0"/>
            </a:b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 the past some studies have looked at the behaviour of a set of implementations describing how they perform authoritative server selection and how they re-evaluate their choices in time [1].</a:t>
            </a: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Other studies have leveraged the RIPE Atlas infrastructure to observe DNS resolution of a researcher-owned domain name from various points on the Internet [2]</a:t>
            </a:r>
            <a:br>
              <a:rPr lang="en-AU" dirty="0"/>
            </a:b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We extend and complement these studies by using APNIC's distributed ad system to recruit several million end-users throughout the global Internet to observer the resolution selection process as well as its time evolution through a several day period.</a:t>
            </a:r>
            <a:br>
              <a:rPr lang="en-AU" dirty="0"/>
            </a:b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References</a:t>
            </a: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[1] Secure Nameserver Selection Algorithm for DNS Resolvers.</a:t>
            </a:r>
            <a:br>
              <a:rPr lang="en-AU" dirty="0"/>
            </a:br>
            <a:r>
              <a:rPr lang="en-AU" b="0" i="0" dirty="0">
                <a:effectLst/>
                <a:latin typeface="Helvetica" pitchFamily="2" charset="0"/>
                <a:hlinkClick r:id="rId3"/>
              </a:rPr>
              <a:t>https://datatracker.ietf.org/doc/draft-zhang-dnsop-ns-selection/</a:t>
            </a:r>
            <a:br>
              <a:rPr lang="en-AU" dirty="0"/>
            </a:br>
            <a:br>
              <a:rPr lang="en-AU" dirty="0"/>
            </a:b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[2] </a:t>
            </a:r>
            <a:r>
              <a:rPr lang="en-AU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Recursives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the Wild: Engineering Authoritative DNS Servers</a:t>
            </a:r>
            <a:br>
              <a:rPr lang="en-AU" dirty="0"/>
            </a:br>
            <a:r>
              <a:rPr lang="en-AU" b="0" i="0" dirty="0">
                <a:effectLst/>
                <a:latin typeface="Helvetica" pitchFamily="2" charset="0"/>
                <a:hlinkClick r:id="rId4"/>
              </a:rPr>
              <a:t>https://ant.isi.edu/~johnh/PAPERS/Mueller17b.pdf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93575-B065-D741-A963-121943F74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4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888C-093B-F941-FA94-694731374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5ADB1-668A-F244-2506-E7D615EE2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4ED50-4CE8-7B2B-C57F-7B2F922F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F7ED-7F0D-7F17-D0D4-F2B69A40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5248B-02E6-D935-5B62-C06C3419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9AA6-972F-4C05-3FBA-AB60CE56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C3B59-696F-81B1-98CE-21659A3AC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7D7A0-B0C8-DE98-9472-86DB9417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2FBD1-3EB3-2BA3-0A54-57EEB315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F99C2-EB14-D1A1-0AE8-97FB2D81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1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1F4EEB-9812-EADB-3BEC-09B15ECAC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C4441-B9C9-8BD7-1D29-FB70E446F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DE41-8D0A-8B35-F0AF-4FEC6BEE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2755-2F89-29AA-C720-1BE892EC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8AAA1-381D-AFB9-BC64-9F608559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1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B904-B8BF-C2A3-1527-6E81F856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aseline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DD97B-3F5C-56E2-582B-67619FA27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4B1BC-0C20-FACA-A603-315B975F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69F31-53C6-C698-8BA6-5921E29D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00187-01D1-5E8E-338F-6DEC0263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1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12E7-9C7F-5B68-E065-499543E8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B23FD-D805-E661-0518-F56046FC7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6ED00-3599-7135-E07F-910FC33A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140A8-4011-2CB6-64B1-553EFFB9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F44BC-755F-9011-2E71-91DD1F7D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DEA5-8055-CD19-1F3D-E906C996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D8DE-7B22-01D8-C4A6-FBFE98029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0E771-7C20-1FA4-8590-DC7F908A2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560C0-FE63-3F56-6946-5E37467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4C3CB-0556-9E2C-E193-55B54E17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6EE45-EB9E-AA51-4D6A-581216F3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6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8FE7-8EAD-36D2-D882-E6C3F3C8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11EE0-2B85-F4EE-47DE-64C5D063D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E2AF6-F578-72FC-2FFB-1FB61AE07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3081B-2981-7EB4-71E3-6B17B1DBD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D19AA-3FB8-F576-63D6-00ACD6B37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EDB28-2CA3-9CC7-7822-2640ACB7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5F369-FA50-98C2-6525-ACE5BB71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35FA4-D5E5-9A76-7B1B-AA2439CB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6ECC-7171-009F-8E57-E37A1865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23120-9FD4-6407-92F9-A7384F8B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4E7D1-B8D9-C25C-40B4-7DFD40FF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EB728-D1D3-9E75-8E83-D1623586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BC03D-F220-4F8D-145C-A858CBD0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A1C1A-1356-62C6-EEB3-315B22B5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D0DE0-9EB6-1A4C-6854-19638609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06FE8-02EB-959D-582E-C8157FEF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91E2-C548-9B82-6915-E84145413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49E37-3F66-3CBD-DE5C-1E69F9C20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195A9-795B-E974-666E-49B92926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069D-5207-7C18-7C3F-DCC5600A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80F91-C49D-8B39-9DE7-0F58B464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3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1A6B-5696-40F5-5471-E01D21E8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6BDED-2FF7-6CA8-76AA-225E30FB3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8F2E1-42EA-A7E8-42B3-D3337A7FF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C56BA-7896-2168-A508-E737C4B3F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B0503-56BD-E48D-E96B-C64A0A2B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A2D62-050A-1B5B-30D9-9D131106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3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DA407-B8DD-AD17-D830-E564F3A0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0A56-17E9-BC20-A947-9A75ED1DE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A9F92-9B26-CE7B-9EBF-E1720C04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763682-1763-E54F-AC0B-E0C366A00F68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06125-85C6-0F56-E3CE-73AA715CE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A141-D14A-59DF-1A87-DF44595AB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CFBE46-51FB-D340-A3CF-2021CC15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9715-204E-E470-DE01-9EE4A4005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21" y="1122363"/>
            <a:ext cx="10788909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rPr>
              <a:t>DNS Resolvers and Nameservers 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Powderfinger Type" panose="02020709070000000403" pitchFamily="49" charset="77"/>
              </a:rPr>
              <a:t>(in New Zealand)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B3D0A-D0F8-EA1B-CEE5-C42D6A1CA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435" y="4653072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APNIC Labs</a:t>
            </a:r>
          </a:p>
          <a:p>
            <a:pPr algn="r"/>
            <a:endParaRPr lang="en-US" dirty="0">
              <a:solidFill>
                <a:schemeClr val="bg1">
                  <a:lumMod val="75000"/>
                </a:schemeClr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73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6AE02-B937-98E4-C362-A6DA7D6BC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3D8B-A80A-CEAE-F97A-DADF2194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Lab Tests: Unbound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9DF7A-25A6-44CB-6C92-61CAD722B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Observing Unbound against the four nameservers using 1 query per second (test resolver located in au)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C681F-52EE-9F17-D63B-DD30E1680B46}"/>
              </a:ext>
            </a:extLst>
          </p:cNvPr>
          <p:cNvSpPr txBox="1"/>
          <p:nvPr/>
        </p:nvSpPr>
        <p:spPr>
          <a:xfrm>
            <a:off x="8318014" y="2977978"/>
            <a:ext cx="35321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Unbound is not so clearly attached to the closest server (ap) and also queries Mumbai and Atlanta consistently.</a:t>
            </a:r>
          </a:p>
          <a:p>
            <a:endParaRPr lang="en-US" dirty="0"/>
          </a:p>
          <a:p>
            <a:r>
              <a:rPr lang="en-US" dirty="0"/>
              <a:t>The non-selected resolver (Frankfurt) is queried irregularly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C4D45-B331-4E74-9132-AB09AFB6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2578786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1DF87-D77D-ACA5-B53B-5C0A9149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A930-B40D-D155-96A6-82E28206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Lab Tests: Google 8.8.8.8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FA9AE-96BF-DE92-D0B9-E90AE337F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Observing Google 8.8.8.8 against the four nameservers using 1 query per second (stub resolver located in au)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D7EA6-4B83-4810-C7AF-82B382BB19B0}"/>
              </a:ext>
            </a:extLst>
          </p:cNvPr>
          <p:cNvSpPr txBox="1"/>
          <p:nvPr/>
        </p:nvSpPr>
        <p:spPr>
          <a:xfrm>
            <a:off x="8318014" y="2977978"/>
            <a:ext cx="3532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Google resolver appears to query all instances regularly. </a:t>
            </a:r>
          </a:p>
          <a:p>
            <a:endParaRPr lang="en-US" dirty="0"/>
          </a:p>
          <a:p>
            <a:r>
              <a:rPr lang="en-US" dirty="0"/>
              <a:t>There appears to be a slight preference to use the Singapore (ap) 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98897-FAB5-A484-84BE-144C14962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5" y="2736631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6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E9988-0170-BABE-3BD8-2B975A3F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F27A-8278-BF53-081F-C1B005FE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Lab Tests: Cloudflare 1.1.1.1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D9D11-BA96-1C65-7B9C-57C17EF28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3083" cy="4351338"/>
          </a:xfrm>
        </p:spPr>
        <p:txBody>
          <a:bodyPr/>
          <a:lstStyle/>
          <a:p>
            <a:r>
              <a:rPr lang="en-US" dirty="0"/>
              <a:t>Observing Cloudflare’s  1.1.1.1 resolver against the four nameservers using 1 query per second (stub resolver located in au)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D3EC5-3A6F-5D18-BFEB-F8B729B9467F}"/>
              </a:ext>
            </a:extLst>
          </p:cNvPr>
          <p:cNvSpPr txBox="1"/>
          <p:nvPr/>
        </p:nvSpPr>
        <p:spPr>
          <a:xfrm>
            <a:off x="8318014" y="2977978"/>
            <a:ext cx="353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 is a visible preference to use the servers located in Singapore (ap) and Mumbai (in)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EF434-E4BA-FFBF-FED3-488684CC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2606675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C994-ED6F-EE60-EE6D-804C31F6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common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DAB7B-C976-B23F-6816-223C52DF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small sample set we are not seeing a common </a:t>
            </a:r>
            <a:r>
              <a:rPr lang="en-US" dirty="0" err="1"/>
              <a:t>behaviour</a:t>
            </a:r>
            <a:r>
              <a:rPr lang="en-US" dirty="0"/>
              <a:t> across recursive resolvers</a:t>
            </a:r>
          </a:p>
          <a:p>
            <a:r>
              <a:rPr lang="en-US" dirty="0"/>
              <a:t>To optimize resolution performance the recursive resolver would prefer to direct all its queries to the authoritative server that responds in the shortest time</a:t>
            </a:r>
          </a:p>
          <a:p>
            <a:r>
              <a:rPr lang="en-US" dirty="0"/>
              <a:t>However, the resolver would also like to track all other servers to  ensure that its preferred choice of server is still optimal</a:t>
            </a:r>
          </a:p>
          <a:p>
            <a:r>
              <a:rPr lang="en-US" dirty="0"/>
              <a:t>It is not clear what units of time are used compare servers’ response performance, as some resolvers appear to treat a subset of servers with diverse query/response times as equivalent</a:t>
            </a:r>
          </a:p>
        </p:txBody>
      </p:sp>
    </p:spTree>
    <p:extLst>
      <p:ext uri="{BB962C8B-B14F-4D97-AF65-F5344CB8AC3E}">
        <p14:creationId xmlns:p14="http://schemas.microsoft.com/office/powerpoint/2010/main" val="356703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4EE4-149B-4AFA-C541-15F2DB23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4" y="365125"/>
            <a:ext cx="11956627" cy="1325563"/>
          </a:xfrm>
        </p:spPr>
        <p:txBody>
          <a:bodyPr/>
          <a:lstStyle/>
          <a:p>
            <a:r>
              <a:rPr lang="en-US" dirty="0"/>
              <a:t>Let’s scale up the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8C92-9C7D-9E2B-F1CC-6576BD577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use an ad-based measurement platform to </a:t>
            </a:r>
            <a:r>
              <a:rPr lang="en-US" dirty="0" err="1"/>
              <a:t>enrol</a:t>
            </a:r>
            <a:r>
              <a:rPr lang="en-US" dirty="0"/>
              <a:t> some 25M stub resolvers per day and observe the interaction between the various recursive resolvers used by these stub resolvers and their </a:t>
            </a:r>
            <a:r>
              <a:rPr lang="en-US" dirty="0" err="1"/>
              <a:t>behaviour</a:t>
            </a:r>
            <a:r>
              <a:rPr lang="en-US" dirty="0"/>
              <a:t> against these four unicast authoritative servers</a:t>
            </a:r>
          </a:p>
        </p:txBody>
      </p:sp>
    </p:spTree>
    <p:extLst>
      <p:ext uri="{BB962C8B-B14F-4D97-AF65-F5344CB8AC3E}">
        <p14:creationId xmlns:p14="http://schemas.microsoft.com/office/powerpoint/2010/main" val="195212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FF9C6-399F-D2EE-F79A-23E29F1D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1EFE-FBDF-52FA-E6D2-23CD7BDC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5400" dirty="0"/>
              <a:t>Our 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D3915-0889-41B1-CE1D-73F76E44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6093" cy="4351338"/>
          </a:xfrm>
        </p:spPr>
        <p:txBody>
          <a:bodyPr/>
          <a:lstStyle/>
          <a:p>
            <a:r>
              <a:rPr lang="en-US" dirty="0"/>
              <a:t>Use a domain with four dual-stack unicast authoritative nameservers</a:t>
            </a:r>
          </a:p>
        </p:txBody>
      </p:sp>
      <p:pic>
        <p:nvPicPr>
          <p:cNvPr id="4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115DCB06-2332-0236-B9A9-3D50FD29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25" y="2349759"/>
            <a:ext cx="9482860" cy="43513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6E92F7-D044-2799-A071-A072381B8538}"/>
              </a:ext>
            </a:extLst>
          </p:cNvPr>
          <p:cNvSpPr/>
          <p:nvPr/>
        </p:nvSpPr>
        <p:spPr>
          <a:xfrm flipH="1">
            <a:off x="3779413" y="3990620"/>
            <a:ext cx="98096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DEDC5-C389-E69F-ED8F-684328390659}"/>
              </a:ext>
            </a:extLst>
          </p:cNvPr>
          <p:cNvSpPr/>
          <p:nvPr/>
        </p:nvSpPr>
        <p:spPr>
          <a:xfrm flipH="1">
            <a:off x="6154252" y="3424893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7C83F5-D18C-DB16-974F-AC83980942E5}"/>
              </a:ext>
            </a:extLst>
          </p:cNvPr>
          <p:cNvSpPr/>
          <p:nvPr/>
        </p:nvSpPr>
        <p:spPr>
          <a:xfrm flipH="1">
            <a:off x="8601083" y="4866343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3B8C81-4D22-BB1F-1EE8-910A66F320A4}"/>
              </a:ext>
            </a:extLst>
          </p:cNvPr>
          <p:cNvSpPr/>
          <p:nvPr/>
        </p:nvSpPr>
        <p:spPr>
          <a:xfrm flipH="1">
            <a:off x="7845373" y="4400240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2DC1C-6344-EA2D-ACAA-9FF5739BD94F}"/>
              </a:ext>
            </a:extLst>
          </p:cNvPr>
          <p:cNvSpPr txBox="1"/>
          <p:nvPr/>
        </p:nvSpPr>
        <p:spPr>
          <a:xfrm>
            <a:off x="6214546" y="3069661"/>
            <a:ext cx="10826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Frankfurt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1082C6-8874-1353-04E6-13341C18EDA3}"/>
              </a:ext>
            </a:extLst>
          </p:cNvPr>
          <p:cNvSpPr txBox="1"/>
          <p:nvPr/>
        </p:nvSpPr>
        <p:spPr>
          <a:xfrm>
            <a:off x="8042776" y="4059579"/>
            <a:ext cx="10826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Mumbai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2E81A3-629D-5801-4734-EFDC66D010D1}"/>
              </a:ext>
            </a:extLst>
          </p:cNvPr>
          <p:cNvSpPr txBox="1"/>
          <p:nvPr/>
        </p:nvSpPr>
        <p:spPr>
          <a:xfrm>
            <a:off x="8880449" y="4669221"/>
            <a:ext cx="13472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Singapore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39078-0F37-1ECB-63AF-CA4B2CEC02C9}"/>
              </a:ext>
            </a:extLst>
          </p:cNvPr>
          <p:cNvCxnSpPr>
            <a:cxnSpLocks/>
          </p:cNvCxnSpPr>
          <p:nvPr/>
        </p:nvCxnSpPr>
        <p:spPr>
          <a:xfrm flipH="1">
            <a:off x="3862254" y="3465632"/>
            <a:ext cx="2276743" cy="5617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217D36-95A7-E6E7-268C-85C7AA324BC1}"/>
              </a:ext>
            </a:extLst>
          </p:cNvPr>
          <p:cNvSpPr txBox="1"/>
          <p:nvPr/>
        </p:nvSpPr>
        <p:spPr>
          <a:xfrm>
            <a:off x="4780471" y="3452609"/>
            <a:ext cx="653205" cy="2539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112ms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2EA9C2-A8BB-BA15-487E-BD512CC2A9C3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3863143" y="4062389"/>
            <a:ext cx="4702806" cy="8622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85CB88-0556-A547-17FC-425BF04E31D7}"/>
              </a:ext>
            </a:extLst>
          </p:cNvPr>
          <p:cNvSpPr txBox="1"/>
          <p:nvPr/>
        </p:nvSpPr>
        <p:spPr>
          <a:xfrm>
            <a:off x="4960184" y="3921418"/>
            <a:ext cx="653205" cy="2539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267ms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EB585-D746-6958-5837-E5C10756FEF5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 flipH="1" flipV="1">
            <a:off x="3877509" y="4032662"/>
            <a:ext cx="3967864" cy="4096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4AC0C0-E395-1E4D-0F11-F9D5635E3AA5}"/>
              </a:ext>
            </a:extLst>
          </p:cNvPr>
          <p:cNvSpPr txBox="1"/>
          <p:nvPr/>
        </p:nvSpPr>
        <p:spPr>
          <a:xfrm>
            <a:off x="4908996" y="4251092"/>
            <a:ext cx="653205" cy="2539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205ms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778E15-42B6-4354-B852-E31DDACDE4FC}"/>
              </a:ext>
            </a:extLst>
          </p:cNvPr>
          <p:cNvCxnSpPr>
            <a:cxnSpLocks/>
            <a:stCxn id="6" idx="4"/>
            <a:endCxn id="8" idx="6"/>
          </p:cNvCxnSpPr>
          <p:nvPr/>
        </p:nvCxnSpPr>
        <p:spPr>
          <a:xfrm>
            <a:off x="6206803" y="3508976"/>
            <a:ext cx="1638570" cy="9333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78EF1C9-FC09-9739-8861-8EF2ED45D661}"/>
              </a:ext>
            </a:extLst>
          </p:cNvPr>
          <p:cNvSpPr txBox="1"/>
          <p:nvPr/>
        </p:nvSpPr>
        <p:spPr>
          <a:xfrm>
            <a:off x="2758517" y="3806002"/>
            <a:ext cx="9530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Atlanta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CB3ECA-5697-56A5-A9B2-BF8D45E5A359}"/>
              </a:ext>
            </a:extLst>
          </p:cNvPr>
          <p:cNvSpPr txBox="1"/>
          <p:nvPr/>
        </p:nvSpPr>
        <p:spPr>
          <a:xfrm>
            <a:off x="6032119" y="3746493"/>
            <a:ext cx="65320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208ms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EB47F8-D697-2B7E-299B-5CFF3D5EE21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243963" y="3496662"/>
            <a:ext cx="2446831" cy="1381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0D56B3-2EB6-AF8E-1F11-391889725BC9}"/>
              </a:ext>
            </a:extLst>
          </p:cNvPr>
          <p:cNvSpPr txBox="1"/>
          <p:nvPr/>
        </p:nvSpPr>
        <p:spPr>
          <a:xfrm>
            <a:off x="7057214" y="3657758"/>
            <a:ext cx="65320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154ms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B9872A-4D5F-01E3-C609-EAE3C13E3B85}"/>
              </a:ext>
            </a:extLst>
          </p:cNvPr>
          <p:cNvCxnSpPr>
            <a:cxnSpLocks/>
          </p:cNvCxnSpPr>
          <p:nvPr/>
        </p:nvCxnSpPr>
        <p:spPr>
          <a:xfrm>
            <a:off x="7943021" y="4505008"/>
            <a:ext cx="658062" cy="3613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CC9E571-9448-2F71-09DE-0AFD3E8380BF}"/>
              </a:ext>
            </a:extLst>
          </p:cNvPr>
          <p:cNvSpPr txBox="1"/>
          <p:nvPr/>
        </p:nvSpPr>
        <p:spPr>
          <a:xfrm>
            <a:off x="7616418" y="4547651"/>
            <a:ext cx="65320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60ms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888D70-FAD9-7E62-8A98-C2447B9F3266}"/>
              </a:ext>
            </a:extLst>
          </p:cNvPr>
          <p:cNvSpPr/>
          <p:nvPr/>
        </p:nvSpPr>
        <p:spPr>
          <a:xfrm>
            <a:off x="7506697" y="6376863"/>
            <a:ext cx="338676" cy="25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0168A9-ADAB-D062-8AD6-F5E55361FF16}"/>
              </a:ext>
            </a:extLst>
          </p:cNvPr>
          <p:cNvSpPr/>
          <p:nvPr/>
        </p:nvSpPr>
        <p:spPr>
          <a:xfrm>
            <a:off x="10674075" y="6363614"/>
            <a:ext cx="338676" cy="25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3D7C-6731-9049-F2BA-8813AD4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see – 1 Hour Profile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DFA949-EC21-04EB-F010-F121753F7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396" y="1690688"/>
            <a:ext cx="619736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41D03-2BFB-C0C8-2C56-7561D0815A4E}"/>
              </a:ext>
            </a:extLst>
          </p:cNvPr>
          <p:cNvSpPr txBox="1"/>
          <p:nvPr/>
        </p:nvSpPr>
        <p:spPr>
          <a:xfrm>
            <a:off x="7005009" y="2690336"/>
            <a:ext cx="4269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resolver operated by Bharti Airtel in India: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appears to spread its query load roughly equally across the servers in Mumbai, Frankfurt and 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none to Atlanta!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93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86C8-D68D-4ADA-5FCA-511BFD4B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see – 12 Hour Profile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7D3782-F8B1-BD12-2958-68341602A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085" y="1690688"/>
            <a:ext cx="6197360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5D6019-53DB-F284-C054-69C883169248}"/>
              </a:ext>
            </a:extLst>
          </p:cNvPr>
          <p:cNvSpPr txBox="1"/>
          <p:nvPr/>
        </p:nvSpPr>
        <p:spPr>
          <a:xfrm>
            <a:off x="7005009" y="2690336"/>
            <a:ext cx="4269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resolver passed 2 queries to the server located in Atlanta just 2 times in this 12 hour period </a:t>
            </a:r>
          </a:p>
          <a:p>
            <a:endParaRPr lang="en-US" dirty="0"/>
          </a:p>
          <a:p>
            <a:r>
              <a:rPr lang="en-US" dirty="0"/>
              <a:t>From this graph it is not evident if there is any preference between the other three nameservers – but maybe summary numbers can be more informative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8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BD5F-7630-23D1-E23F-2792BF34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one-week profile of this resolver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2DAC11-59FF-FBA5-4512-E739A4551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8439"/>
              </p:ext>
            </p:extLst>
          </p:nvPr>
        </p:nvGraphicFramePr>
        <p:xfrm>
          <a:off x="1776505" y="2622774"/>
          <a:ext cx="762298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735">
                  <a:extLst>
                    <a:ext uri="{9D8B030D-6E8A-4147-A177-3AD203B41FA5}">
                      <a16:colId xmlns:a16="http://schemas.microsoft.com/office/drawing/2014/main" val="1563086668"/>
                    </a:ext>
                  </a:extLst>
                </a:gridCol>
                <a:gridCol w="1324536">
                  <a:extLst>
                    <a:ext uri="{9D8B030D-6E8A-4147-A177-3AD203B41FA5}">
                      <a16:colId xmlns:a16="http://schemas.microsoft.com/office/drawing/2014/main" val="2787336684"/>
                    </a:ext>
                  </a:extLst>
                </a:gridCol>
                <a:gridCol w="1916206">
                  <a:extLst>
                    <a:ext uri="{9D8B030D-6E8A-4147-A177-3AD203B41FA5}">
                      <a16:colId xmlns:a16="http://schemas.microsoft.com/office/drawing/2014/main" val="3082033890"/>
                    </a:ext>
                  </a:extLst>
                </a:gridCol>
                <a:gridCol w="2346512">
                  <a:extLst>
                    <a:ext uri="{9D8B030D-6E8A-4147-A177-3AD203B41FA5}">
                      <a16:colId xmlns:a16="http://schemas.microsoft.com/office/drawing/2014/main" val="1956700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Attachment Time (secs)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Longest attached Interval (secs)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18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Atlanta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67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611,992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202,012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5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Frankfurt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581,799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183,051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47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Mumbai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32,153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2569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D2E946-2438-799C-EA09-0476553934F3}"/>
              </a:ext>
            </a:extLst>
          </p:cNvPr>
          <p:cNvSpPr txBox="1"/>
          <p:nvPr/>
        </p:nvSpPr>
        <p:spPr>
          <a:xfrm>
            <a:off x="5040406" y="1479176"/>
            <a:ext cx="211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x's Handwritin" pitchFamily="2" charset="0"/>
              </a:rPr>
              <a:t>How many seconds did the resolver “latch” onto this server?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36AE6-F1C6-019A-E9A6-82C5D1754232}"/>
              </a:ext>
            </a:extLst>
          </p:cNvPr>
          <p:cNvSpPr txBox="1"/>
          <p:nvPr/>
        </p:nvSpPr>
        <p:spPr>
          <a:xfrm>
            <a:off x="7546041" y="1479176"/>
            <a:ext cx="211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x's Handwritin" pitchFamily="2" charset="0"/>
              </a:rPr>
              <a:t>What was the longest period spent asking ONLY this server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D11CE63-5549-9AD0-E1AB-0B70A7A0E55D}"/>
              </a:ext>
            </a:extLst>
          </p:cNvPr>
          <p:cNvSpPr/>
          <p:nvPr/>
        </p:nvSpPr>
        <p:spPr>
          <a:xfrm>
            <a:off x="6071347" y="2232212"/>
            <a:ext cx="121024" cy="352207"/>
          </a:xfrm>
          <a:custGeom>
            <a:avLst/>
            <a:gdLst>
              <a:gd name="connsiteX0" fmla="*/ 73959 w 121024"/>
              <a:gd name="connsiteY0" fmla="*/ 0 h 352207"/>
              <a:gd name="connsiteX1" fmla="*/ 73959 w 121024"/>
              <a:gd name="connsiteY1" fmla="*/ 342900 h 352207"/>
              <a:gd name="connsiteX2" fmla="*/ 121024 w 121024"/>
              <a:gd name="connsiteY2" fmla="*/ 262217 h 352207"/>
              <a:gd name="connsiteX3" fmla="*/ 73959 w 121024"/>
              <a:gd name="connsiteY3" fmla="*/ 342900 h 352207"/>
              <a:gd name="connsiteX4" fmla="*/ 0 w 121024"/>
              <a:gd name="connsiteY4" fmla="*/ 268941 h 3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24" h="352207">
                <a:moveTo>
                  <a:pt x="73959" y="0"/>
                </a:moveTo>
                <a:cubicBezTo>
                  <a:pt x="70037" y="149598"/>
                  <a:pt x="66115" y="299197"/>
                  <a:pt x="73959" y="342900"/>
                </a:cubicBezTo>
                <a:cubicBezTo>
                  <a:pt x="81803" y="386603"/>
                  <a:pt x="121024" y="262217"/>
                  <a:pt x="121024" y="262217"/>
                </a:cubicBezTo>
                <a:cubicBezTo>
                  <a:pt x="121024" y="262217"/>
                  <a:pt x="94129" y="341779"/>
                  <a:pt x="73959" y="342900"/>
                </a:cubicBezTo>
                <a:cubicBezTo>
                  <a:pt x="53789" y="344021"/>
                  <a:pt x="26894" y="306481"/>
                  <a:pt x="0" y="2689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9AB094-74CC-D3A8-FC4A-E9307DFAB162}"/>
              </a:ext>
            </a:extLst>
          </p:cNvPr>
          <p:cNvSpPr/>
          <p:nvPr/>
        </p:nvSpPr>
        <p:spPr>
          <a:xfrm>
            <a:off x="8541123" y="2226402"/>
            <a:ext cx="121024" cy="352207"/>
          </a:xfrm>
          <a:custGeom>
            <a:avLst/>
            <a:gdLst>
              <a:gd name="connsiteX0" fmla="*/ 73959 w 121024"/>
              <a:gd name="connsiteY0" fmla="*/ 0 h 352207"/>
              <a:gd name="connsiteX1" fmla="*/ 73959 w 121024"/>
              <a:gd name="connsiteY1" fmla="*/ 342900 h 352207"/>
              <a:gd name="connsiteX2" fmla="*/ 121024 w 121024"/>
              <a:gd name="connsiteY2" fmla="*/ 262217 h 352207"/>
              <a:gd name="connsiteX3" fmla="*/ 73959 w 121024"/>
              <a:gd name="connsiteY3" fmla="*/ 342900 h 352207"/>
              <a:gd name="connsiteX4" fmla="*/ 0 w 121024"/>
              <a:gd name="connsiteY4" fmla="*/ 268941 h 3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24" h="352207">
                <a:moveTo>
                  <a:pt x="73959" y="0"/>
                </a:moveTo>
                <a:cubicBezTo>
                  <a:pt x="70037" y="149598"/>
                  <a:pt x="66115" y="299197"/>
                  <a:pt x="73959" y="342900"/>
                </a:cubicBezTo>
                <a:cubicBezTo>
                  <a:pt x="81803" y="386603"/>
                  <a:pt x="121024" y="262217"/>
                  <a:pt x="121024" y="262217"/>
                </a:cubicBezTo>
                <a:cubicBezTo>
                  <a:pt x="121024" y="262217"/>
                  <a:pt x="94129" y="341779"/>
                  <a:pt x="73959" y="342900"/>
                </a:cubicBezTo>
                <a:cubicBezTo>
                  <a:pt x="53789" y="344021"/>
                  <a:pt x="26894" y="306481"/>
                  <a:pt x="0" y="2689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DD8D5-611E-205F-7218-8472E047188D}"/>
              </a:ext>
            </a:extLst>
          </p:cNvPr>
          <p:cNvSpPr txBox="1"/>
          <p:nvPr/>
        </p:nvSpPr>
        <p:spPr>
          <a:xfrm>
            <a:off x="2823883" y="5190565"/>
            <a:ext cx="681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large recursive resolver, located in India, appears to prefer distant servers that are located in Singapore and Frankfurt over a server</a:t>
            </a:r>
          </a:p>
          <a:p>
            <a:r>
              <a:rPr lang="en-US" dirty="0"/>
              <a:t>located in Mumbai </a:t>
            </a:r>
          </a:p>
        </p:txBody>
      </p:sp>
    </p:spTree>
    <p:extLst>
      <p:ext uri="{BB962C8B-B14F-4D97-AF65-F5344CB8AC3E}">
        <p14:creationId xmlns:p14="http://schemas.microsoft.com/office/powerpoint/2010/main" val="229415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D106-CA55-2764-F45A-7D34DF33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Day Profile of 100 Resolvers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5D138B-2FF5-BC16-FC38-4ED5318BC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08" y="1526241"/>
            <a:ext cx="11199563" cy="33598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7E218-629C-BE9C-FEB6-DCE2B1DD24AA}"/>
              </a:ext>
            </a:extLst>
          </p:cNvPr>
          <p:cNvSpPr txBox="1"/>
          <p:nvPr/>
        </p:nvSpPr>
        <p:spPr>
          <a:xfrm>
            <a:off x="457200" y="5103159"/>
            <a:ext cx="1134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100 recursive resolvers that processed the largest number of queries in an 8-day period (1 Dec – 8 Dec)</a:t>
            </a:r>
          </a:p>
          <a:p>
            <a:endParaRPr lang="en-US" dirty="0"/>
          </a:p>
          <a:p>
            <a:r>
              <a:rPr lang="en-US" dirty="0"/>
              <a:t>The size of the point indicates the relative amount of time the resolver appears to “latch” onto an individual server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6A58E-25F4-5D95-A74C-027D21A2C3EE}"/>
              </a:ext>
            </a:extLst>
          </p:cNvPr>
          <p:cNvSpPr txBox="1"/>
          <p:nvPr/>
        </p:nvSpPr>
        <p:spPr>
          <a:xfrm>
            <a:off x="258907" y="4440637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Most queries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5C350-F0A8-B7A0-7C04-C6BC5CE2C529}"/>
              </a:ext>
            </a:extLst>
          </p:cNvPr>
          <p:cNvSpPr txBox="1"/>
          <p:nvPr/>
        </p:nvSpPr>
        <p:spPr>
          <a:xfrm>
            <a:off x="10516530" y="4434520"/>
            <a:ext cx="10005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Fewer queries</a:t>
            </a:r>
          </a:p>
        </p:txBody>
      </p:sp>
    </p:spTree>
    <p:extLst>
      <p:ext uri="{BB962C8B-B14F-4D97-AF65-F5344CB8AC3E}">
        <p14:creationId xmlns:p14="http://schemas.microsoft.com/office/powerpoint/2010/main" val="128963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3534-BA1F-D461-E30D-5464F2B3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DNS Infrastructure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CBF6D-8744-D663-CBF6-FC727854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presented with multiple authoritative nameservers / multiple IP addresses how do recursive resolvers behave?</a:t>
            </a:r>
          </a:p>
          <a:p>
            <a:r>
              <a:rPr lang="en-US" dirty="0"/>
              <a:t>How do we maximize performance and resilience in authoritative nameserver configurations?</a:t>
            </a:r>
          </a:p>
          <a:p>
            <a:r>
              <a:rPr lang="en-US" dirty="0"/>
              <a:t>How well do NZ Recursive resolvers and nameservers compare against the larger DNS picture?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65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FD79-50C4-E75E-A8EC-5D33018F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proportion of Resolvers show “Attachment Preference”?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5236F-B7CE-BF97-3F7B-AC5DAB1B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most active 1,000 recursive resolvers</a:t>
            </a:r>
          </a:p>
          <a:p>
            <a:r>
              <a:rPr lang="en-US" dirty="0"/>
              <a:t>Define an “</a:t>
            </a:r>
            <a:r>
              <a:rPr lang="en-US" b="1" i="1" dirty="0"/>
              <a:t>attachment preference</a:t>
            </a:r>
            <a:r>
              <a:rPr lang="en-US" dirty="0"/>
              <a:t>” as maintaining an authoritative server selection for more than 60% of the time</a:t>
            </a:r>
          </a:p>
          <a:p>
            <a:pPr lvl="1"/>
            <a:r>
              <a:rPr lang="en-US" dirty="0"/>
              <a:t>616 out of these 1,000 recursive resolvers show a </a:t>
            </a:r>
            <a:r>
              <a:rPr lang="en-US" b="1" dirty="0"/>
              <a:t>strong attachment</a:t>
            </a:r>
            <a:r>
              <a:rPr lang="en-US" dirty="0"/>
              <a:t> preference</a:t>
            </a:r>
          </a:p>
          <a:p>
            <a:r>
              <a:rPr lang="en-US" dirty="0"/>
              <a:t>Define “</a:t>
            </a:r>
            <a:r>
              <a:rPr lang="en-US" b="1" i="1" dirty="0"/>
              <a:t>NO attachment preference</a:t>
            </a:r>
            <a:r>
              <a:rPr lang="en-US" dirty="0"/>
              <a:t>” as having the major attachment for no more than 40% of the time</a:t>
            </a:r>
          </a:p>
          <a:p>
            <a:pPr lvl="1"/>
            <a:r>
              <a:rPr lang="en-US" dirty="0"/>
              <a:t>53 out of the 1,000 recursive resolvers show a </a:t>
            </a:r>
            <a:r>
              <a:rPr lang="en-US" b="1" dirty="0"/>
              <a:t>no attachment</a:t>
            </a:r>
            <a:r>
              <a:rPr lang="en-US" dirty="0"/>
              <a:t> preference</a:t>
            </a:r>
          </a:p>
        </p:txBody>
      </p:sp>
    </p:spTree>
    <p:extLst>
      <p:ext uri="{BB962C8B-B14F-4D97-AF65-F5344CB8AC3E}">
        <p14:creationId xmlns:p14="http://schemas.microsoft.com/office/powerpoint/2010/main" val="1523285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E360-26D1-9632-3A98-FAC93CB4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“good” is this attachment preference?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09CB-FAF7-EA9E-2B53-D3571C748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recursive resolvers who have a strong attachment end up attaching to the server that is “nearest” to them?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Let’s combine ping RTT measurements with these resolver / server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5599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9431-4FAB-C8BA-01BA-AE8C8E38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B34B-FD38-AE8B-26C8-138BABA8B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2a01:e00:ffff:53:2::13 is a recursive resolver operated by </a:t>
            </a:r>
            <a:r>
              <a:rPr lang="en-US" dirty="0" err="1"/>
              <a:t>free.fr</a:t>
            </a:r>
            <a:r>
              <a:rPr lang="en-US" dirty="0"/>
              <a:t> in France</a:t>
            </a:r>
          </a:p>
          <a:p>
            <a:pPr marL="0" indent="0">
              <a:buNone/>
            </a:pPr>
            <a:r>
              <a:rPr lang="en-US" dirty="0"/>
              <a:t>RTT Measurements for this resolver. The </a:t>
            </a:r>
            <a:r>
              <a:rPr lang="en-US" i="1" dirty="0"/>
              <a:t>ping</a:t>
            </a:r>
            <a:r>
              <a:rPr lang="en-US" dirty="0"/>
              <a:t> measurements for this resolver are:</a:t>
            </a:r>
          </a:p>
          <a:p>
            <a:pPr marL="0" indent="0">
              <a:buNone/>
            </a:pPr>
            <a:r>
              <a:rPr lang="en-US" dirty="0"/>
              <a:t>	Atlanta – 95.3ms</a:t>
            </a:r>
          </a:p>
          <a:p>
            <a:pPr marL="0" indent="0">
              <a:buNone/>
            </a:pPr>
            <a:r>
              <a:rPr lang="en-US" dirty="0"/>
              <a:t>	Singapore - 307.5ms</a:t>
            </a:r>
          </a:p>
          <a:p>
            <a:pPr marL="0" indent="0">
              <a:buNone/>
            </a:pPr>
            <a:r>
              <a:rPr lang="en-US" dirty="0"/>
              <a:t>	Frankfurt – 9.8ms</a:t>
            </a:r>
          </a:p>
          <a:p>
            <a:pPr marL="0" indent="0">
              <a:buNone/>
            </a:pPr>
            <a:r>
              <a:rPr lang="en-US" dirty="0"/>
              <a:t>	Mumbai – 241.6 </a:t>
            </a:r>
            <a:r>
              <a:rPr lang="en-US" dirty="0" err="1"/>
              <a:t>ms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resolver (located in Paris, France) was observed to query the Atlanta server 70% of the time, a resolver that was 85ms further “away” than the closest resolver (located in Frankfurt)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2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DE2E-0AD0-7E64-48BB-E6DACB2A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0E2D6-3F10-5EF4-1508-EBF9A6FB1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the 661 recursive resolvers that showed strong “attachment” for a  single resolver (queried one server more than 60% of the time)</a:t>
            </a:r>
          </a:p>
          <a:p>
            <a:r>
              <a:rPr lang="en-US" dirty="0"/>
              <a:t>498 recursive resolvers responded to ping requests</a:t>
            </a:r>
          </a:p>
          <a:p>
            <a:r>
              <a:rPr lang="en-US" dirty="0"/>
              <a:t>Of these 498 resolvers:</a:t>
            </a:r>
          </a:p>
          <a:p>
            <a:pPr lvl="1"/>
            <a:r>
              <a:rPr lang="en-US" sz="2800" dirty="0"/>
              <a:t>199 resolvers chose the server that had the lowest ping time</a:t>
            </a:r>
          </a:p>
          <a:p>
            <a:pPr lvl="1"/>
            <a:r>
              <a:rPr lang="en-US" sz="2800" dirty="0"/>
              <a:t>The other 299 chose a more distant server</a:t>
            </a:r>
          </a:p>
          <a:p>
            <a:pPr lvl="2"/>
            <a:r>
              <a:rPr lang="en-US" sz="2800" dirty="0"/>
              <a:t>The average additional RTT between the chosen server and the closest server for these 299 resolvers was 142.3ms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8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0CA1-0393-54C6-6B1F-B39179D2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“Mismatch Times”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015EC9-24D6-3B1D-015B-3C93192C8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479" y="1690688"/>
            <a:ext cx="7989323" cy="46996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0188C-98C3-4F61-6380-6FF11101BA1D}"/>
              </a:ext>
            </a:extLst>
          </p:cNvPr>
          <p:cNvSpPr txBox="1"/>
          <p:nvPr/>
        </p:nvSpPr>
        <p:spPr>
          <a:xfrm>
            <a:off x="8786649" y="1933903"/>
            <a:ext cx="3268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strong signal of a time mismatch of &lt;= 150ms</a:t>
            </a:r>
          </a:p>
          <a:p>
            <a:endParaRPr lang="en-US" dirty="0"/>
          </a:p>
          <a:p>
            <a:r>
              <a:rPr lang="en-US" dirty="0"/>
              <a:t>Is this indicative of some form of rounding of the resolvers’ internal recursive-to-authoritative delay timers of to a unit of 150 </a:t>
            </a:r>
            <a:r>
              <a:rPr lang="en-US" dirty="0" err="1"/>
              <a:t>ms</a:t>
            </a:r>
            <a:r>
              <a:rPr lang="en-US" dirty="0"/>
              <a:t> increments?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9BB4A69-EDED-30AF-7C98-487EFB653FA1}"/>
              </a:ext>
            </a:extLst>
          </p:cNvPr>
          <p:cNvSpPr/>
          <p:nvPr/>
        </p:nvSpPr>
        <p:spPr>
          <a:xfrm>
            <a:off x="2537942" y="4362595"/>
            <a:ext cx="3398944" cy="725290"/>
          </a:xfrm>
          <a:custGeom>
            <a:avLst/>
            <a:gdLst>
              <a:gd name="connsiteX0" fmla="*/ 2892617 w 3398944"/>
              <a:gd name="connsiteY0" fmla="*/ 558413 h 725290"/>
              <a:gd name="connsiteX1" fmla="*/ 3388208 w 3398944"/>
              <a:gd name="connsiteY1" fmla="*/ 139603 h 725290"/>
              <a:gd name="connsiteX2" fmla="*/ 2473808 w 3398944"/>
              <a:gd name="connsiteY2" fmla="*/ 0 h 725290"/>
              <a:gd name="connsiteX3" fmla="*/ 344861 w 3398944"/>
              <a:gd name="connsiteY3" fmla="*/ 139603 h 725290"/>
              <a:gd name="connsiteX4" fmla="*/ 79615 w 3398944"/>
              <a:gd name="connsiteY4" fmla="*/ 335048 h 725290"/>
              <a:gd name="connsiteX5" fmla="*/ 1140598 w 3398944"/>
              <a:gd name="connsiteY5" fmla="*/ 691036 h 725290"/>
              <a:gd name="connsiteX6" fmla="*/ 2962418 w 3398944"/>
              <a:gd name="connsiteY6" fmla="*/ 691036 h 72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8944" h="725290">
                <a:moveTo>
                  <a:pt x="2892617" y="558413"/>
                </a:moveTo>
                <a:cubicBezTo>
                  <a:pt x="3175313" y="395542"/>
                  <a:pt x="3458009" y="232672"/>
                  <a:pt x="3388208" y="139603"/>
                </a:cubicBezTo>
                <a:cubicBezTo>
                  <a:pt x="3318407" y="46534"/>
                  <a:pt x="2981032" y="0"/>
                  <a:pt x="2473808" y="0"/>
                </a:cubicBezTo>
                <a:cubicBezTo>
                  <a:pt x="1966584" y="0"/>
                  <a:pt x="743893" y="83762"/>
                  <a:pt x="344861" y="139603"/>
                </a:cubicBezTo>
                <a:cubicBezTo>
                  <a:pt x="-54171" y="195444"/>
                  <a:pt x="-53008" y="243143"/>
                  <a:pt x="79615" y="335048"/>
                </a:cubicBezTo>
                <a:cubicBezTo>
                  <a:pt x="212238" y="426953"/>
                  <a:pt x="660131" y="631705"/>
                  <a:pt x="1140598" y="691036"/>
                </a:cubicBezTo>
                <a:cubicBezTo>
                  <a:pt x="1621065" y="750367"/>
                  <a:pt x="2291741" y="720701"/>
                  <a:pt x="2962418" y="69103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8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4F06-6A6A-B77C-239D-32670F01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9193" cy="1325563"/>
          </a:xfrm>
        </p:spPr>
        <p:txBody>
          <a:bodyPr/>
          <a:lstStyle/>
          <a:p>
            <a:r>
              <a:rPr lang="en-US" dirty="0"/>
              <a:t>What is this data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1C185-DD2D-1D43-9771-9DD6D2FE0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can’t rely on the preference algorithm used by today’s recursive resolvers to make an optimal selection across a dispersed set of unicast servers that will select the fastest authoritative server</a:t>
            </a:r>
          </a:p>
          <a:p>
            <a:pPr marL="457200" lvl="1" indent="0">
              <a:buNone/>
            </a:pPr>
            <a:r>
              <a:rPr lang="en-US" dirty="0"/>
              <a:t>i.e. even if you do a great job of deploying diverse unicast nameservers, recursive resolvers will likely muck it up and make sub-optimal selections of their “preferred” nameserver!</a:t>
            </a:r>
          </a:p>
        </p:txBody>
      </p:sp>
    </p:spTree>
    <p:extLst>
      <p:ext uri="{BB962C8B-B14F-4D97-AF65-F5344CB8AC3E}">
        <p14:creationId xmlns:p14="http://schemas.microsoft.com/office/powerpoint/2010/main" val="423667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69718-94A0-3682-E12D-F91FFAC7B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B967-3FD3-5D20-9A49-9DDE15C8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9431B-B004-C8F2-9C18-1FE60BB52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DNS recursive resolvers </a:t>
            </a:r>
            <a:r>
              <a:rPr lang="en-US" b="1" dirty="0"/>
              <a:t>do not </a:t>
            </a:r>
            <a:r>
              <a:rPr lang="en-US" dirty="0"/>
              <a:t>always</a:t>
            </a:r>
            <a:r>
              <a:rPr lang="en-US" b="1" dirty="0"/>
              <a:t> </a:t>
            </a:r>
            <a:r>
              <a:rPr lang="en-US" dirty="0"/>
              <a:t>make an accurate selection of the “fastest” nameserver</a:t>
            </a:r>
          </a:p>
          <a:p>
            <a:pPr lvl="1"/>
            <a:r>
              <a:rPr lang="en-US" dirty="0"/>
              <a:t>Which negates any potential performance benefits of a nameserver deployment approach of a geographically diverse collection of unicast nameservers </a:t>
            </a:r>
          </a:p>
          <a:p>
            <a:pPr lvl="1"/>
            <a:r>
              <a:rPr lang="en-US" dirty="0"/>
              <a:t>Many recursive resolvers appear to use a timer with a granularity of around 150ms to select the “fastest” nameserver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94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7AF2-AF91-601F-25D7-F9B439F3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NZ Resolvers?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B62C1-CA15-D213-16F8-964E57E4185E}"/>
              </a:ext>
            </a:extLst>
          </p:cNvPr>
          <p:cNvSpPr txBox="1"/>
          <p:nvPr/>
        </p:nvSpPr>
        <p:spPr>
          <a:xfrm>
            <a:off x="8636329" y="1900989"/>
            <a:ext cx="31282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75% of NZ users use the ISP’s resolver</a:t>
            </a:r>
          </a:p>
          <a:p>
            <a:endParaRPr lang="en-US" dirty="0"/>
          </a:p>
          <a:p>
            <a:r>
              <a:rPr lang="en-US" dirty="0"/>
              <a:t>There is also growing use of Cloudflare (associated with privacy / VPN services?)</a:t>
            </a:r>
          </a:p>
          <a:p>
            <a:endParaRPr lang="en-US" dirty="0"/>
          </a:p>
          <a:p>
            <a:r>
              <a:rPr lang="en-US" dirty="0"/>
              <a:t>Google use is around 5% - 8%</a:t>
            </a:r>
          </a:p>
          <a:p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29FB557-5CAB-01A6-A7F9-18C58EF62E3A}"/>
              </a:ext>
            </a:extLst>
          </p:cNvPr>
          <p:cNvSpPr/>
          <p:nvPr/>
        </p:nvSpPr>
        <p:spPr>
          <a:xfrm>
            <a:off x="8574738" y="2338351"/>
            <a:ext cx="1596164" cy="321087"/>
          </a:xfrm>
          <a:custGeom>
            <a:avLst/>
            <a:gdLst>
              <a:gd name="connsiteX0" fmla="*/ 1099754 w 1596164"/>
              <a:gd name="connsiteY0" fmla="*/ 0 h 321087"/>
              <a:gd name="connsiteX1" fmla="*/ 1595344 w 1596164"/>
              <a:gd name="connsiteY1" fmla="*/ 41881 h 321087"/>
              <a:gd name="connsiteX2" fmla="*/ 1183515 w 1596164"/>
              <a:gd name="connsiteY2" fmla="*/ 251286 h 321087"/>
              <a:gd name="connsiteX3" fmla="*/ 31790 w 1596164"/>
              <a:gd name="connsiteY3" fmla="*/ 216385 h 321087"/>
              <a:gd name="connsiteX4" fmla="*/ 297036 w 1596164"/>
              <a:gd name="connsiteY4" fmla="*/ 174504 h 321087"/>
              <a:gd name="connsiteX5" fmla="*/ 17830 w 1596164"/>
              <a:gd name="connsiteY5" fmla="*/ 216385 h 321087"/>
              <a:gd name="connsiteX6" fmla="*/ 276096 w 1596164"/>
              <a:gd name="connsiteY6" fmla="*/ 321087 h 32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6164" h="321087">
                <a:moveTo>
                  <a:pt x="1099754" y="0"/>
                </a:moveTo>
                <a:cubicBezTo>
                  <a:pt x="1340569" y="0"/>
                  <a:pt x="1581384" y="0"/>
                  <a:pt x="1595344" y="41881"/>
                </a:cubicBezTo>
                <a:cubicBezTo>
                  <a:pt x="1609304" y="83762"/>
                  <a:pt x="1444107" y="222202"/>
                  <a:pt x="1183515" y="251286"/>
                </a:cubicBezTo>
                <a:cubicBezTo>
                  <a:pt x="922923" y="280370"/>
                  <a:pt x="179536" y="229182"/>
                  <a:pt x="31790" y="216385"/>
                </a:cubicBezTo>
                <a:cubicBezTo>
                  <a:pt x="-115956" y="203588"/>
                  <a:pt x="299363" y="174504"/>
                  <a:pt x="297036" y="174504"/>
                </a:cubicBezTo>
                <a:cubicBezTo>
                  <a:pt x="294709" y="174504"/>
                  <a:pt x="21320" y="191955"/>
                  <a:pt x="17830" y="216385"/>
                </a:cubicBezTo>
                <a:cubicBezTo>
                  <a:pt x="14340" y="240815"/>
                  <a:pt x="145218" y="280951"/>
                  <a:pt x="276096" y="32108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0A3A5-CC81-03C8-1460-FD318CB93A28}"/>
              </a:ext>
            </a:extLst>
          </p:cNvPr>
          <p:cNvSpPr txBox="1"/>
          <p:nvPr/>
        </p:nvSpPr>
        <p:spPr>
          <a:xfrm>
            <a:off x="9194739" y="5165349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Cloudflare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A4B0C-3AE8-0289-0086-8F031824C12E}"/>
              </a:ext>
            </a:extLst>
          </p:cNvPr>
          <p:cNvSpPr txBox="1"/>
          <p:nvPr/>
        </p:nvSpPr>
        <p:spPr>
          <a:xfrm>
            <a:off x="9194739" y="548474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Google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D1003-C571-A8DA-7C91-24ED32C478B0}"/>
              </a:ext>
            </a:extLst>
          </p:cNvPr>
          <p:cNvSpPr txBox="1"/>
          <p:nvPr/>
        </p:nvSpPr>
        <p:spPr>
          <a:xfrm>
            <a:off x="9194739" y="580414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OpenDNS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09E2A-074B-EB22-2A1F-88BD5403CDF8}"/>
              </a:ext>
            </a:extLst>
          </p:cNvPr>
          <p:cNvSpPr txBox="1"/>
          <p:nvPr/>
        </p:nvSpPr>
        <p:spPr>
          <a:xfrm>
            <a:off x="9194739" y="612354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Quad9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21EF3ED-6049-62EE-3AF5-B4AF3463B8E8}"/>
              </a:ext>
            </a:extLst>
          </p:cNvPr>
          <p:cNvSpPr/>
          <p:nvPr/>
        </p:nvSpPr>
        <p:spPr>
          <a:xfrm>
            <a:off x="8564073" y="5228134"/>
            <a:ext cx="628788" cy="1151726"/>
          </a:xfrm>
          <a:custGeom>
            <a:avLst/>
            <a:gdLst>
              <a:gd name="connsiteX0" fmla="*/ 628788 w 628788"/>
              <a:gd name="connsiteY0" fmla="*/ 0 h 1151726"/>
              <a:gd name="connsiteX1" fmla="*/ 482205 w 628788"/>
              <a:gd name="connsiteY1" fmla="*/ 390889 h 1151726"/>
              <a:gd name="connsiteX2" fmla="*/ 307701 w 628788"/>
              <a:gd name="connsiteY2" fmla="*/ 628214 h 1151726"/>
              <a:gd name="connsiteX3" fmla="*/ 70376 w 628788"/>
              <a:gd name="connsiteY3" fmla="*/ 684055 h 1151726"/>
              <a:gd name="connsiteX4" fmla="*/ 196019 w 628788"/>
              <a:gd name="connsiteY4" fmla="*/ 593313 h 1151726"/>
              <a:gd name="connsiteX5" fmla="*/ 574 w 628788"/>
              <a:gd name="connsiteY5" fmla="*/ 746877 h 1151726"/>
              <a:gd name="connsiteX6" fmla="*/ 133197 w 628788"/>
              <a:gd name="connsiteY6" fmla="*/ 858559 h 1151726"/>
              <a:gd name="connsiteX7" fmla="*/ 42455 w 628788"/>
              <a:gd name="connsiteY7" fmla="*/ 802718 h 1151726"/>
              <a:gd name="connsiteX8" fmla="*/ 168098 w 628788"/>
              <a:gd name="connsiteY8" fmla="*/ 781777 h 1151726"/>
              <a:gd name="connsiteX9" fmla="*/ 307701 w 628788"/>
              <a:gd name="connsiteY9" fmla="*/ 795738 h 1151726"/>
              <a:gd name="connsiteX10" fmla="*/ 398443 w 628788"/>
              <a:gd name="connsiteY10" fmla="*/ 851579 h 1151726"/>
              <a:gd name="connsiteX11" fmla="*/ 538046 w 628788"/>
              <a:gd name="connsiteY11" fmla="*/ 1081924 h 1151726"/>
              <a:gd name="connsiteX12" fmla="*/ 586907 w 628788"/>
              <a:gd name="connsiteY12" fmla="*/ 1151726 h 115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8788" h="1151726">
                <a:moveTo>
                  <a:pt x="628788" y="0"/>
                </a:moveTo>
                <a:cubicBezTo>
                  <a:pt x="582253" y="143093"/>
                  <a:pt x="535719" y="286187"/>
                  <a:pt x="482205" y="390889"/>
                </a:cubicBezTo>
                <a:cubicBezTo>
                  <a:pt x="428691" y="495591"/>
                  <a:pt x="376339" y="579353"/>
                  <a:pt x="307701" y="628214"/>
                </a:cubicBezTo>
                <a:cubicBezTo>
                  <a:pt x="239063" y="677075"/>
                  <a:pt x="88989" y="689872"/>
                  <a:pt x="70376" y="684055"/>
                </a:cubicBezTo>
                <a:cubicBezTo>
                  <a:pt x="51763" y="678238"/>
                  <a:pt x="207653" y="582843"/>
                  <a:pt x="196019" y="593313"/>
                </a:cubicBezTo>
                <a:cubicBezTo>
                  <a:pt x="184385" y="603783"/>
                  <a:pt x="11044" y="702669"/>
                  <a:pt x="574" y="746877"/>
                </a:cubicBezTo>
                <a:cubicBezTo>
                  <a:pt x="-9896" y="791085"/>
                  <a:pt x="126217" y="849252"/>
                  <a:pt x="133197" y="858559"/>
                </a:cubicBezTo>
                <a:cubicBezTo>
                  <a:pt x="140177" y="867866"/>
                  <a:pt x="36638" y="815515"/>
                  <a:pt x="42455" y="802718"/>
                </a:cubicBezTo>
                <a:cubicBezTo>
                  <a:pt x="48272" y="789921"/>
                  <a:pt x="123890" y="782940"/>
                  <a:pt x="168098" y="781777"/>
                </a:cubicBezTo>
                <a:cubicBezTo>
                  <a:pt x="212306" y="780614"/>
                  <a:pt x="269310" y="784104"/>
                  <a:pt x="307701" y="795738"/>
                </a:cubicBezTo>
                <a:cubicBezTo>
                  <a:pt x="346092" y="807372"/>
                  <a:pt x="360052" y="803881"/>
                  <a:pt x="398443" y="851579"/>
                </a:cubicBezTo>
                <a:cubicBezTo>
                  <a:pt x="436834" y="899277"/>
                  <a:pt x="506635" y="1031900"/>
                  <a:pt x="538046" y="1081924"/>
                </a:cubicBezTo>
                <a:cubicBezTo>
                  <a:pt x="569457" y="1131948"/>
                  <a:pt x="578182" y="1141837"/>
                  <a:pt x="586907" y="115172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33229-DCBE-152A-BD00-3F6795C4D14C}"/>
              </a:ext>
            </a:extLst>
          </p:cNvPr>
          <p:cNvSpPr txBox="1"/>
          <p:nvPr/>
        </p:nvSpPr>
        <p:spPr>
          <a:xfrm>
            <a:off x="1486773" y="6492875"/>
            <a:ext cx="370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stats.labs.apnic.net</a:t>
            </a:r>
            <a:r>
              <a:rPr lang="en-US" dirty="0"/>
              <a:t>/</a:t>
            </a:r>
            <a:r>
              <a:rPr lang="en-US" dirty="0" err="1"/>
              <a:t>rvrs</a:t>
            </a:r>
            <a:r>
              <a:rPr lang="en-US" dirty="0"/>
              <a:t>/NZ</a:t>
            </a:r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0FE3B0C8-CCBE-8C6E-26B0-7C9B03235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5" y="1621504"/>
            <a:ext cx="8342006" cy="46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9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C1BD7-4375-9685-A23D-B9DF4E07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NZ Resolver </a:t>
            </a:r>
            <a:r>
              <a:rPr lang="en-US" dirty="0" err="1"/>
              <a:t>Behaviour</a:t>
            </a:r>
            <a:br>
              <a:rPr lang="en-US" dirty="0"/>
            </a:br>
            <a:r>
              <a:rPr lang="en-US" dirty="0"/>
              <a:t>Top 100 Resolvers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26C1A3-2708-5300-B875-FFF6C5F7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40" y="1898173"/>
            <a:ext cx="11685692" cy="4674277"/>
          </a:xfrm>
        </p:spPr>
      </p:pic>
    </p:spTree>
    <p:extLst>
      <p:ext uri="{BB962C8B-B14F-4D97-AF65-F5344CB8AC3E}">
        <p14:creationId xmlns:p14="http://schemas.microsoft.com/office/powerpoint/2010/main" val="3478451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AB666-B9AB-EF38-DFA1-0C33B194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BC29-5262-A08B-D084-F25BBA7F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NZ Resolver </a:t>
            </a:r>
            <a:r>
              <a:rPr lang="en-US" dirty="0" err="1"/>
              <a:t>Behaviour</a:t>
            </a:r>
            <a:br>
              <a:rPr lang="en-US" dirty="0"/>
            </a:br>
            <a:r>
              <a:rPr lang="en-US" dirty="0"/>
              <a:t>Top 100 Resolvers by AS Name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AFD80-06D6-4C24-07FF-1CF92120E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5" y="1753794"/>
            <a:ext cx="12118828" cy="4847531"/>
          </a:xfrm>
        </p:spPr>
      </p:pic>
    </p:spTree>
    <p:extLst>
      <p:ext uri="{BB962C8B-B14F-4D97-AF65-F5344CB8AC3E}">
        <p14:creationId xmlns:p14="http://schemas.microsoft.com/office/powerpoint/2010/main" val="384684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56EA-A782-9AEB-C9D2-9F99FFC2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Recent(</a:t>
            </a:r>
            <a:r>
              <a:rPr lang="en-US" sz="5400" dirty="0" err="1"/>
              <a:t>ish</a:t>
            </a:r>
            <a:r>
              <a:rPr lang="en-US" sz="5400" dirty="0"/>
              <a:t>)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333A-8140-E74F-69BE-0EFBBA3D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Recursives</a:t>
            </a:r>
            <a:r>
              <a:rPr lang="en-US" dirty="0"/>
              <a:t> in the Wild: Engineering Authoritative DNS Servers”  Muller, Moura, Schmidt, Heidemann, 2017</a:t>
            </a:r>
          </a:p>
          <a:p>
            <a:pPr marL="0" indent="0">
              <a:buNone/>
            </a:pPr>
            <a:r>
              <a:rPr lang="en-US" sz="1600" b="0" i="0" dirty="0">
                <a:effectLst/>
                <a:latin typeface="Helvetica" pitchFamily="2" charset="0"/>
              </a:rPr>
              <a:t>     </a:t>
            </a:r>
            <a:r>
              <a:rPr lang="en-AU" sz="1600" b="0" i="0" dirty="0">
                <a:effectLst/>
                <a:latin typeface="Helvetica" pitchFamily="2" charset="0"/>
              </a:rPr>
              <a:t>https://ant.isi.edu/~johnh/PAPERS/Mueller17b.pdf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/>
              <a:t>“To meet their goals of minimizing latency and balancing load across </a:t>
            </a:r>
            <a:r>
              <a:rPr lang="en-US" sz="2000" dirty="0" err="1"/>
              <a:t>NSes</a:t>
            </a:r>
            <a:r>
              <a:rPr lang="en-US" sz="2000" dirty="0"/>
              <a:t> and anycast, operators need to know how recursive resolvers select an NS, and how that interacts with their NS deployments.”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“… all name servers in a DNS service for a zone need to be consistently provisioned (with reasonable anycast) to provide consistent low latency to users.”</a:t>
            </a:r>
          </a:p>
        </p:txBody>
      </p:sp>
    </p:spTree>
    <p:extLst>
      <p:ext uri="{BB962C8B-B14F-4D97-AF65-F5344CB8AC3E}">
        <p14:creationId xmlns:p14="http://schemas.microsoft.com/office/powerpoint/2010/main" val="1842271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98C7-0F14-B392-9682-CE328E80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903C-9801-290E-6842-610198CB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9C1E4-4177-F803-392A-2EBED388D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DNS recursive resolvers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do not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always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make an accurate selection of the “fastest” nameserver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Which negates any potential performance benefits of a nameserver deployment approach of a geographically diverse collection of unicast nameservers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Many recursive resolvers appear to use a timer with a granularity of around 150ms to select the “fastest” nameserver</a:t>
            </a:r>
          </a:p>
          <a:p>
            <a:r>
              <a:rPr lang="en-US" dirty="0"/>
              <a:t>Recursive Resolvers used in NZ do a better job of forwarding queries to nearby authoritative nameservers, with some exceptions</a:t>
            </a:r>
          </a:p>
        </p:txBody>
      </p:sp>
    </p:spTree>
    <p:extLst>
      <p:ext uri="{BB962C8B-B14F-4D97-AF65-F5344CB8AC3E}">
        <p14:creationId xmlns:p14="http://schemas.microsoft.com/office/powerpoint/2010/main" val="3590971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0A70-FCE6-49AE-2BCE-2AE8AEE0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you deploy a set of nameservers?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A2C1-E258-9445-5189-96A757743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Assuming that you want to optimize both performance and availability…</a:t>
            </a:r>
          </a:p>
          <a:p>
            <a:r>
              <a:rPr lang="en-US" dirty="0"/>
              <a:t>A distributed collection of unicast nameservers is </a:t>
            </a:r>
            <a:r>
              <a:rPr lang="en-US" b="1" u="sng" dirty="0"/>
              <a:t>not</a:t>
            </a:r>
            <a:r>
              <a:rPr lang="en-US" dirty="0"/>
              <a:t> going to give the best possible result</a:t>
            </a:r>
          </a:p>
          <a:p>
            <a:pPr lvl="1"/>
            <a:r>
              <a:rPr lang="en-US" dirty="0"/>
              <a:t>Many recursive resolvers are not only poor at latching on to the fastest nameserver, but they latch onto a more distant nameserver, giving a worse resolution performance for non-cached name resolution</a:t>
            </a:r>
          </a:p>
          <a:p>
            <a:r>
              <a:rPr lang="en-US" dirty="0"/>
              <a:t>Perhaps a better approach is to use anycast nameservers</a:t>
            </a:r>
          </a:p>
          <a:p>
            <a:r>
              <a:rPr lang="en-US" b="1" dirty="0"/>
              <a:t>What do other domains do for their nameserver configuration?</a:t>
            </a:r>
          </a:p>
        </p:txBody>
      </p:sp>
    </p:spTree>
    <p:extLst>
      <p:ext uri="{BB962C8B-B14F-4D97-AF65-F5344CB8AC3E}">
        <p14:creationId xmlns:p14="http://schemas.microsoft.com/office/powerpoint/2010/main" val="2314943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F71F-2C9F-D24E-2665-97FD1235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the Root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B98D-5D29-F11F-8971-7C5DC7153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set of relatively intensely used domains whose performance and reliability is (supposedly) critical</a:t>
            </a:r>
          </a:p>
        </p:txBody>
      </p:sp>
    </p:spTree>
    <p:extLst>
      <p:ext uri="{BB962C8B-B14F-4D97-AF65-F5344CB8AC3E}">
        <p14:creationId xmlns:p14="http://schemas.microsoft.com/office/powerpoint/2010/main" val="601187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39C8-9839-707D-9587-E95C7CC1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of the Use of Nameservers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9D790-8E66-6F61-7EF2-11B8E898E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50" y="1885248"/>
            <a:ext cx="536163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Root Zone:</a:t>
            </a:r>
          </a:p>
          <a:p>
            <a:pPr lvl="1"/>
            <a:r>
              <a:rPr lang="en-US" dirty="0"/>
              <a:t>TLDs: 1,445</a:t>
            </a:r>
          </a:p>
          <a:p>
            <a:pPr lvl="1"/>
            <a:r>
              <a:rPr lang="en-US" dirty="0"/>
              <a:t>Authoritative Nameservers: 5,998</a:t>
            </a:r>
          </a:p>
          <a:p>
            <a:pPr lvl="1"/>
            <a:r>
              <a:rPr lang="en-US" dirty="0"/>
              <a:t>Average Nameservers per TLD: 4.2</a:t>
            </a:r>
          </a:p>
          <a:p>
            <a:pPr lvl="1"/>
            <a:r>
              <a:rPr lang="en-US" dirty="0"/>
              <a:t>Distribution of Nameservers per TLD show strong preference for 4 or 6 nameserver names</a:t>
            </a:r>
          </a:p>
          <a:p>
            <a:pPr lvl="1"/>
            <a:r>
              <a:rPr lang="en-US" dirty="0"/>
              <a:t>Dual Stack Nameservers: 5,687</a:t>
            </a:r>
          </a:p>
          <a:p>
            <a:pPr lvl="1"/>
            <a:r>
              <a:rPr lang="en-US" dirty="0"/>
              <a:t>IPv4-only Nameservers: 321</a:t>
            </a:r>
          </a:p>
          <a:p>
            <a:pPr lvl="1"/>
            <a:r>
              <a:rPr lang="en-US" dirty="0"/>
              <a:t>IPv6-only Nameservers: 3</a:t>
            </a:r>
          </a:p>
          <a:p>
            <a:pPr lvl="1"/>
            <a:endParaRPr lang="en-US" dirty="0"/>
          </a:p>
        </p:txBody>
      </p:sp>
      <p:pic>
        <p:nvPicPr>
          <p:cNvPr id="5" name="Picture 4" descr="A graph with blue bars&#10;&#10;Description automatically generated">
            <a:extLst>
              <a:ext uri="{FF2B5EF4-FFF2-40B4-BE49-F238E27FC236}">
                <a16:creationId xmlns:a16="http://schemas.microsoft.com/office/drawing/2014/main" id="{F0D061B0-61D7-A06C-0C55-6E5A6C31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26" y="2305853"/>
            <a:ext cx="6103254" cy="32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2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947F-EA03-0792-FCDA-D7F43E92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Unicast vs Anycast – Root TLD Nameservers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F4B88-755B-F2CA-3083-FD27FB954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of these IP addresses are carried in an anycast cloud?</a:t>
            </a:r>
          </a:p>
        </p:txBody>
      </p:sp>
    </p:spTree>
    <p:extLst>
      <p:ext uri="{BB962C8B-B14F-4D97-AF65-F5344CB8AC3E}">
        <p14:creationId xmlns:p14="http://schemas.microsoft.com/office/powerpoint/2010/main" val="890076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EBF56-108D-4971-7D43-6F8F1230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088A-2A14-E1AA-62F7-054AC113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Unicast vs Anycast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BE535-A725-3821-2FBE-D9FB8835F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of these IP addresses are carried in an anycast cloud?</a:t>
            </a:r>
          </a:p>
          <a:p>
            <a:pPr lvl="1"/>
            <a:r>
              <a:rPr lang="en-US" dirty="0"/>
              <a:t>Query the IP address from a diverse set of locations(Atlanta, Frankfurt, Sao Paulo, Singapore, Australia) </a:t>
            </a:r>
          </a:p>
          <a:p>
            <a:pPr lvl="1"/>
            <a:r>
              <a:rPr lang="en-US" dirty="0"/>
              <a:t>If the Name Server ID (NSID) is constant when queried from a diverse set of queries, then its reasonable to assume that the server’s IP address is </a:t>
            </a:r>
            <a:r>
              <a:rPr lang="en-US" b="1" dirty="0"/>
              <a:t>not</a:t>
            </a:r>
            <a:r>
              <a:rPr lang="en-US" dirty="0"/>
              <a:t> part of an anycast cloud (as we anticipate that different anycast instances will give a different NSID response)</a:t>
            </a:r>
          </a:p>
          <a:p>
            <a:pPr lvl="1"/>
            <a:r>
              <a:rPr lang="en-US" dirty="0"/>
              <a:t>If the variance of DNS query times is not sufficiently large, then its reasonable to assume that the server’s IP address is part of an anycast service cloud.</a:t>
            </a:r>
          </a:p>
        </p:txBody>
      </p:sp>
    </p:spTree>
    <p:extLst>
      <p:ext uri="{BB962C8B-B14F-4D97-AF65-F5344CB8AC3E}">
        <p14:creationId xmlns:p14="http://schemas.microsoft.com/office/powerpoint/2010/main" val="102363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9B5D-797C-837F-24F5-D97A2AD8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Unicast vs Anycast – Root TLD Nameservers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64AA-BDC6-C07F-144A-58384C9CC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0637"/>
            <a:ext cx="10515600" cy="3966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Unique IP addresses of nameservers: 9,014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Unicast IP addresses: 587</a:t>
            </a:r>
          </a:p>
          <a:p>
            <a:r>
              <a:rPr lang="en-US" dirty="0"/>
              <a:t>“Limited” Anycast addresses: 5,868 </a:t>
            </a:r>
            <a:r>
              <a:rPr lang="en-US" sz="1400" dirty="0"/>
              <a:t>(</a:t>
            </a:r>
            <a:r>
              <a:rPr lang="en-US" sz="1400" dirty="0" err="1"/>
              <a:t>rtt</a:t>
            </a:r>
            <a:r>
              <a:rPr lang="en-US" sz="1400" dirty="0"/>
              <a:t> variance &gt; 150ms)</a:t>
            </a:r>
            <a:endParaRPr lang="en-US" sz="2400" dirty="0"/>
          </a:p>
          <a:p>
            <a:r>
              <a:rPr lang="en-US" b="1" dirty="0"/>
              <a:t>“Diverse” Anycast IP addresses: 2,559 </a:t>
            </a:r>
            <a:r>
              <a:rPr lang="en-US" sz="1400" dirty="0"/>
              <a:t>(</a:t>
            </a:r>
            <a:r>
              <a:rPr lang="en-US" sz="1400" dirty="0" err="1"/>
              <a:t>rtt</a:t>
            </a:r>
            <a:r>
              <a:rPr lang="en-US" sz="1400" dirty="0"/>
              <a:t> variance &lt; 150ms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4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2A8A-F8E7-DEF6-B4F8-2946D4DF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Unicast vs Anycast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CB3AA-7278-E7B9-A816-0B65F2870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TLDs served by only unicast nameservers: 8</a:t>
            </a:r>
          </a:p>
          <a:p>
            <a:r>
              <a:rPr lang="en-US" dirty="0"/>
              <a:t>TLDs served by a mix of  unicast and anycast servers: 378</a:t>
            </a:r>
          </a:p>
          <a:p>
            <a:r>
              <a:rPr lang="en-US" dirty="0"/>
              <a:t>TLDs served by anycast servers only: 1,067</a:t>
            </a:r>
          </a:p>
          <a:p>
            <a:pPr lvl="1"/>
            <a:r>
              <a:rPr lang="en-US" dirty="0"/>
              <a:t>TLDs served only by diverse anycast: 289</a:t>
            </a:r>
          </a:p>
          <a:p>
            <a:pPr lvl="1"/>
            <a:r>
              <a:rPr lang="en-US" dirty="0"/>
              <a:t>TLDs served only by limited anycast: 202</a:t>
            </a:r>
          </a:p>
          <a:p>
            <a:pPr lvl="1"/>
            <a:r>
              <a:rPr lang="en-US" dirty="0"/>
              <a:t>TLDs served by limited and diverse anycast: 576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30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5B54-F774-8EE0-4484-0B150DA2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77CB3-73D9-D3FD-E425-A83F9BD3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41" y="1615491"/>
            <a:ext cx="512047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In the root zone there are just 6 TLDs where all the zone’s nameservers are held in a single AS (and only 1 in a diverse anycast configuration)</a:t>
            </a:r>
          </a:p>
          <a:p>
            <a:r>
              <a:rPr lang="en-US" sz="2400" dirty="0"/>
              <a:t>On average each TLD has 10.1 distinct IP addresses of nameservers</a:t>
            </a:r>
          </a:p>
          <a:p>
            <a:r>
              <a:rPr lang="en-US" sz="2400" dirty="0"/>
              <a:t>On average each TLD has nameservers located in 3.4 origin </a:t>
            </a:r>
            <a:r>
              <a:rPr lang="en-US" sz="2400" dirty="0" err="1"/>
              <a:t>ASes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graph with blue bars&#10;&#10;Description automatically generated">
            <a:extLst>
              <a:ext uri="{FF2B5EF4-FFF2-40B4-BE49-F238E27FC236}">
                <a16:creationId xmlns:a16="http://schemas.microsoft.com/office/drawing/2014/main" id="{E65FC8AB-3C47-47CA-8F8B-EE3AF9B2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25" y="1547861"/>
            <a:ext cx="6408334" cy="44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7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C733-B5AD-F142-DCCB-048A839B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.NZ domain names?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51BFD-A3CE-B810-7834-D0CA502E2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50" y="1825625"/>
            <a:ext cx="629609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.NZ domain names in the </a:t>
            </a:r>
            <a:r>
              <a:rPr lang="en-US" dirty="0" err="1"/>
              <a:t>Tranco</a:t>
            </a:r>
            <a:r>
              <a:rPr lang="en-US" dirty="0"/>
              <a:t> Top 1M data set:</a:t>
            </a:r>
          </a:p>
          <a:p>
            <a:pPr lvl="1"/>
            <a:r>
              <a:rPr lang="en-US" dirty="0"/>
              <a:t>1,406 .NZ domain names</a:t>
            </a:r>
          </a:p>
          <a:p>
            <a:pPr lvl="1"/>
            <a:r>
              <a:rPr lang="en-US" dirty="0"/>
              <a:t>Average Nameservers per Domain: 3.0</a:t>
            </a:r>
          </a:p>
          <a:p>
            <a:pPr lvl="2"/>
            <a:r>
              <a:rPr lang="en-US" dirty="0"/>
              <a:t>Strong preference for 2 nameservers, then 4</a:t>
            </a:r>
          </a:p>
          <a:p>
            <a:pPr lvl="3"/>
            <a:r>
              <a:rPr lang="en-US" sz="1400" dirty="0"/>
              <a:t>With </a:t>
            </a:r>
            <a:r>
              <a:rPr lang="en-US" sz="1400" dirty="0" err="1"/>
              <a:t>equifax.co.nz</a:t>
            </a:r>
            <a:r>
              <a:rPr lang="en-US" sz="1400" dirty="0"/>
              <a:t> at 11 nameservers! Really?</a:t>
            </a:r>
          </a:p>
          <a:p>
            <a:pPr lvl="1"/>
            <a:r>
              <a:rPr lang="en-US" dirty="0"/>
              <a:t>Avg IP addresses per nameserver: 2.5</a:t>
            </a:r>
          </a:p>
          <a:p>
            <a:pPr lvl="2"/>
            <a:r>
              <a:rPr lang="en-US" dirty="0"/>
              <a:t>Dual Stack Nameservers: 1,617</a:t>
            </a:r>
          </a:p>
          <a:p>
            <a:pPr lvl="2"/>
            <a:r>
              <a:rPr lang="en-US" dirty="0"/>
              <a:t>IPv4-only Nameservers: 506</a:t>
            </a:r>
          </a:p>
          <a:p>
            <a:pPr lvl="2"/>
            <a:r>
              <a:rPr lang="en-US" dirty="0"/>
              <a:t>And 378 names have 6 IP addresses</a:t>
            </a:r>
          </a:p>
          <a:p>
            <a:pPr lvl="3"/>
            <a:r>
              <a:rPr lang="en-US" sz="1400" dirty="0"/>
              <a:t>Thanks to Cloudflare!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726AD-CAA3-5256-9EA5-B6692519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413" y="1975436"/>
            <a:ext cx="5364450" cy="37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CE90-1511-8607-6194-48772C87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1" y="34410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Recent(</a:t>
            </a:r>
            <a:r>
              <a:rPr lang="en-US" sz="5400" dirty="0" err="1"/>
              <a:t>ish</a:t>
            </a:r>
            <a:r>
              <a:rPr lang="en-US" sz="5400" dirty="0"/>
              <a:t>)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5FBCF-2BD4-BDE4-4E8F-0C4C836D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“Secure Nameserver Selection Algorithm for DNS Resolvers”  Zhang, Liu, Song, </a:t>
            </a:r>
            <a:r>
              <a:rPr lang="en-US" dirty="0" err="1"/>
              <a:t>Huque</a:t>
            </a:r>
            <a:r>
              <a:rPr lang="en-US" dirty="0"/>
              <a:t>, October 2024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sz="1800" dirty="0"/>
              <a:t>https://datatracker.ietf.org/doc/draft-zhang-dnsop-ns-selection/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000" dirty="0"/>
              <a:t>“</a:t>
            </a:r>
            <a:r>
              <a:rPr lang="en-AU" sz="2000" dirty="0"/>
              <a:t>Nameserver selection algorithms employed by DNS resolvers are not currently standardized in the DNS protocol</a:t>
            </a:r>
            <a:r>
              <a:rPr lang="en-US" sz="2000" dirty="0"/>
              <a:t>”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The document contains an informal description of the selection algorithms used in a number of commonly used recursive resolvers (Bind 9, Unbound, Knot, </a:t>
            </a:r>
            <a:r>
              <a:rPr lang="en-US" sz="2000" dirty="0" err="1"/>
              <a:t>PowerDNS</a:t>
            </a:r>
            <a:r>
              <a:rPr lang="en-US" sz="2000" dirty="0"/>
              <a:t>, Microsoft DNS)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23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3D72-6F89-D7D4-740B-296C2F34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.NZ domain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D7491-40BA-759E-0710-A45E8D9A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576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Let’s now look at the mapping between each of these 1,406 .</a:t>
            </a:r>
            <a:r>
              <a:rPr lang="en-US" dirty="0" err="1"/>
              <a:t>nz</a:t>
            </a:r>
            <a:r>
              <a:rPr lang="en-US" dirty="0"/>
              <a:t> domains and the collection of IP addresses used to serve this domain</a:t>
            </a:r>
          </a:p>
          <a:p>
            <a:r>
              <a:rPr lang="en-US" dirty="0"/>
              <a:t>Some 384 domains are served by Cloudflare with 12 IP addresses</a:t>
            </a:r>
          </a:p>
          <a:p>
            <a:r>
              <a:rPr lang="en-US" dirty="0"/>
              <a:t>370 domains are served by IPv4 only</a:t>
            </a:r>
          </a:p>
          <a:p>
            <a:r>
              <a:rPr lang="en-US" dirty="0"/>
              <a:t>1,027 domains are served by dual stack nameservers</a:t>
            </a:r>
          </a:p>
          <a:p>
            <a:r>
              <a:rPr lang="en-US" dirty="0"/>
              <a:t>8 domains are served by a single nameserver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28072-97F7-6DEA-AC28-654C02C79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265" y="1931623"/>
            <a:ext cx="5544735" cy="38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98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595A6-2BF4-561E-B806-D64DA223A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AB9B-65B2-2D78-DF08-865F0609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.NZ domain nameservers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80AB463-2A31-69EE-6E2E-B6CDA4556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21523"/>
              </p:ext>
            </p:extLst>
          </p:nvPr>
        </p:nvGraphicFramePr>
        <p:xfrm>
          <a:off x="3524023" y="1954443"/>
          <a:ext cx="3833057" cy="389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9796">
                  <a:extLst>
                    <a:ext uri="{9D8B030D-6E8A-4147-A177-3AD203B41FA5}">
                      <a16:colId xmlns:a16="http://schemas.microsoft.com/office/drawing/2014/main" val="1980732993"/>
                    </a:ext>
                  </a:extLst>
                </a:gridCol>
                <a:gridCol w="963261">
                  <a:extLst>
                    <a:ext uri="{9D8B030D-6E8A-4147-A177-3AD203B41FA5}">
                      <a16:colId xmlns:a16="http://schemas.microsoft.com/office/drawing/2014/main" val="1902443080"/>
                    </a:ext>
                  </a:extLst>
                </a:gridCol>
              </a:tblGrid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DNS PROVIDER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 dirty="0">
                          <a:effectLst/>
                        </a:rPr>
                        <a:t>Num</a:t>
                      </a:r>
                      <a:endParaRPr lang="en-A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6518624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CLOUDFLARENET,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 dirty="0">
                          <a:effectLst/>
                        </a:rPr>
                        <a:t>443</a:t>
                      </a:r>
                      <a:endParaRPr lang="en-A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907363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AMAZON-AS,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334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2057857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Dreamscape, AU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93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2051806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AKAMAI,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86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4224613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MICROSOFT-CORP-AS,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60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210052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Two Degrees, NZ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55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707812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SECURITYSERVICES,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49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429974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SiteHost, NZ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 dirty="0">
                          <a:effectLst/>
                        </a:rPr>
                        <a:t>44</a:t>
                      </a:r>
                      <a:endParaRPr lang="en-A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9043095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Liverton, NZ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33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1866332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GD-EMEA, DE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27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566825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TIGGEE,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25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394572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One New Zealand, NZ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22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6388429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DATAFOREST, DE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20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2086234"/>
                  </a:ext>
                </a:extLst>
              </a:tr>
              <a:tr h="259840">
                <a:tc>
                  <a:txBody>
                    <a:bodyPr/>
                    <a:lstStyle/>
                    <a:p>
                      <a:r>
                        <a:rPr lang="en-AU" sz="1200" kern="100">
                          <a:effectLst/>
                        </a:rPr>
                        <a:t>NSONE, US</a:t>
                      </a:r>
                      <a:endParaRPr lang="en-A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200" kern="100" dirty="0">
                          <a:effectLst/>
                        </a:rPr>
                        <a:t>15</a:t>
                      </a:r>
                      <a:endParaRPr lang="en-A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410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254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982B-F963-D92A-E51F-4CD9EAF6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Unicast vs Anycast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95E5-B67A-A6CD-E588-58BE0C0D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20279" cy="3172164"/>
          </a:xfrm>
        </p:spPr>
        <p:txBody>
          <a:bodyPr/>
          <a:lstStyle/>
          <a:p>
            <a:r>
              <a:rPr lang="en-US" dirty="0"/>
              <a:t>Unicast-only : 684 (49%)</a:t>
            </a:r>
          </a:p>
          <a:p>
            <a:r>
              <a:rPr lang="en-US" dirty="0"/>
              <a:t>Mixed:                176  (13%)</a:t>
            </a:r>
          </a:p>
          <a:p>
            <a:r>
              <a:rPr lang="en-US" dirty="0"/>
              <a:t>Anycast-only : 537  (38%)</a:t>
            </a:r>
          </a:p>
          <a:p>
            <a:pPr lvl="1"/>
            <a:r>
              <a:rPr lang="en-US" dirty="0"/>
              <a:t>Diverse Anycast: 406    (29%)</a:t>
            </a:r>
          </a:p>
          <a:p>
            <a:pPr lvl="1"/>
            <a:r>
              <a:rPr lang="en-US" dirty="0"/>
              <a:t>Limited Anycast: 131    (  9%)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E503-2209-A7DA-23ED-0A2690655108}"/>
              </a:ext>
            </a:extLst>
          </p:cNvPr>
          <p:cNvSpPr txBox="1"/>
          <p:nvPr/>
        </p:nvSpPr>
        <p:spPr>
          <a:xfrm>
            <a:off x="6742827" y="2066125"/>
            <a:ext cx="4676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a mixed outcome – a little under half the domains are served from a unicast platform, which has its issues, while one third of the names are served from globally diverse anycast platforms.</a:t>
            </a:r>
          </a:p>
        </p:txBody>
      </p:sp>
    </p:spTree>
    <p:extLst>
      <p:ext uri="{BB962C8B-B14F-4D97-AF65-F5344CB8AC3E}">
        <p14:creationId xmlns:p14="http://schemas.microsoft.com/office/powerpoint/2010/main" val="2487715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46DF-E128-F64E-40A4-4DAE23E5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0C1B-7D64-40BE-739E-4CD9451CD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DNS recursive resolvers </a:t>
            </a:r>
            <a:r>
              <a:rPr lang="en-US" b="1" dirty="0"/>
              <a:t>do not</a:t>
            </a:r>
            <a:r>
              <a:rPr lang="en-US" dirty="0"/>
              <a:t>, on average, make an accurate selection of the “fastest” nameserver</a:t>
            </a:r>
          </a:p>
          <a:p>
            <a:pPr lvl="1"/>
            <a:r>
              <a:rPr lang="en-US" dirty="0"/>
              <a:t>Which negates any potential performance benefits of a nameserver deployment approach of a geographically diverse collection of unicast nameservers </a:t>
            </a:r>
          </a:p>
          <a:p>
            <a:pPr lvl="1"/>
            <a:r>
              <a:rPr lang="en-US" dirty="0"/>
              <a:t>Many recursive resolvers appear to use a timer with a granularity of around 150ms to select the “fastest” nameserver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1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F606-2ACD-86D3-F813-38DA0CC6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A5C2-8CD7-D5FD-2788-4CF11233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165D-2AA5-2581-0847-C247020C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Anycast nameserver deployments can produce better outcomes, but the effectiveness of this approach depends on the density of the anycast constellation</a:t>
            </a:r>
          </a:p>
          <a:p>
            <a:pPr lvl="1"/>
            <a:r>
              <a:rPr lang="en-US" dirty="0"/>
              <a:t>Limited density anycast constellations may produce sub-optimal outcomes for some clients</a:t>
            </a:r>
          </a:p>
        </p:txBody>
      </p:sp>
    </p:spTree>
    <p:extLst>
      <p:ext uri="{BB962C8B-B14F-4D97-AF65-F5344CB8AC3E}">
        <p14:creationId xmlns:p14="http://schemas.microsoft.com/office/powerpoint/2010/main" val="314619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D7A1-D122-3BC4-7A9A-C780699E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78CB-0B50-DE01-2DCF-948702AB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(3/3)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31336-C754-7DBC-351C-094AA4EA2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Resilience can be provided through the use of multiple anycast service platforms</a:t>
            </a:r>
          </a:p>
          <a:p>
            <a:pPr lvl="1"/>
            <a:r>
              <a:rPr lang="en-US" dirty="0"/>
              <a:t>How many such platforms is “optimal” is an open question</a:t>
            </a:r>
          </a:p>
          <a:p>
            <a:pPr lvl="1"/>
            <a:r>
              <a:rPr lang="en-US" dirty="0"/>
              <a:t>More is not necessarily incrementally better, which leads to a suggestion of the  use of 2 or 3 diverse anycast platforms, depending on the level of failover resilience you are after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55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5ECD-7650-FA0A-4B15-AE49CDDE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706" y="3098276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899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2475-15BC-6803-03C7-D558F8FB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And the RFC’s say: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121F-8DC7-2CB0-4515-27C8C8246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RFC1034: “The sorting [of nameservers]… may involve statistics from past events, such as previous response times and batting averages.”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Batting averages????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E7BF81B-3B0A-B744-3134-92DC516E953B}"/>
              </a:ext>
            </a:extLst>
          </p:cNvPr>
          <p:cNvSpPr/>
          <p:nvPr/>
        </p:nvSpPr>
        <p:spPr>
          <a:xfrm>
            <a:off x="9360385" y="2645478"/>
            <a:ext cx="1104125" cy="20940"/>
          </a:xfrm>
          <a:custGeom>
            <a:avLst/>
            <a:gdLst>
              <a:gd name="connsiteX0" fmla="*/ 0 w 1104125"/>
              <a:gd name="connsiteY0" fmla="*/ 0 h 20940"/>
              <a:gd name="connsiteX1" fmla="*/ 1102864 w 1104125"/>
              <a:gd name="connsiteY1" fmla="*/ 13960 h 20940"/>
              <a:gd name="connsiteX2" fmla="*/ 174504 w 1104125"/>
              <a:gd name="connsiteY2" fmla="*/ 20940 h 2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125" h="20940">
                <a:moveTo>
                  <a:pt x="0" y="0"/>
                </a:moveTo>
                <a:lnTo>
                  <a:pt x="1102864" y="13960"/>
                </a:lnTo>
                <a:cubicBezTo>
                  <a:pt x="1131948" y="17450"/>
                  <a:pt x="653226" y="19195"/>
                  <a:pt x="174504" y="20940"/>
                </a:cubicBezTo>
              </a:path>
            </a:pathLst>
          </a:cu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18D00C7-4F4D-7DC8-3CCA-C37152C09101}"/>
              </a:ext>
            </a:extLst>
          </p:cNvPr>
          <p:cNvSpPr/>
          <p:nvPr/>
        </p:nvSpPr>
        <p:spPr>
          <a:xfrm>
            <a:off x="1038880" y="3007283"/>
            <a:ext cx="1104125" cy="20940"/>
          </a:xfrm>
          <a:custGeom>
            <a:avLst/>
            <a:gdLst>
              <a:gd name="connsiteX0" fmla="*/ 0 w 1104125"/>
              <a:gd name="connsiteY0" fmla="*/ 0 h 20940"/>
              <a:gd name="connsiteX1" fmla="*/ 1102864 w 1104125"/>
              <a:gd name="connsiteY1" fmla="*/ 13960 h 20940"/>
              <a:gd name="connsiteX2" fmla="*/ 174504 w 1104125"/>
              <a:gd name="connsiteY2" fmla="*/ 20940 h 2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125" h="20940">
                <a:moveTo>
                  <a:pt x="0" y="0"/>
                </a:moveTo>
                <a:lnTo>
                  <a:pt x="1102864" y="13960"/>
                </a:lnTo>
                <a:cubicBezTo>
                  <a:pt x="1131948" y="17450"/>
                  <a:pt x="653226" y="19195"/>
                  <a:pt x="174504" y="20940"/>
                </a:cubicBezTo>
              </a:path>
            </a:pathLst>
          </a:cu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9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DEFE-B8F2-1ECF-25D6-B506B059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F01E-CB6F-E327-2CA5-F6D1D45C6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9385"/>
          </a:xfrm>
        </p:spPr>
        <p:txBody>
          <a:bodyPr/>
          <a:lstStyle/>
          <a:p>
            <a:br>
              <a:rPr lang="en-US" dirty="0"/>
            </a:br>
            <a:r>
              <a:rPr lang="en-US" sz="5400" dirty="0"/>
              <a:t>Our 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8DA1-847B-F4F9-CFD4-916D8BEF8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domain with four unicast authoritative nameservers</a:t>
            </a:r>
          </a:p>
          <a:p>
            <a:r>
              <a:rPr lang="en-US" dirty="0"/>
              <a:t>Direct client systems to resolve unique DNS names using these nameservers</a:t>
            </a:r>
          </a:p>
          <a:p>
            <a:r>
              <a:rPr lang="en-US" dirty="0"/>
              <a:t>Track queries to each nameserver from each visible recursive resolver</a:t>
            </a:r>
          </a:p>
        </p:txBody>
      </p:sp>
    </p:spTree>
    <p:extLst>
      <p:ext uri="{BB962C8B-B14F-4D97-AF65-F5344CB8AC3E}">
        <p14:creationId xmlns:p14="http://schemas.microsoft.com/office/powerpoint/2010/main" val="423390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5BCE-9FCF-F29C-416A-06FFC6B8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A2EA-04E7-A33F-7B78-8889A867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5400" dirty="0"/>
              <a:t>Our Measurement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C59C-A6E7-6252-2290-0FE49BBD5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6093" cy="4351338"/>
          </a:xfrm>
        </p:spPr>
        <p:txBody>
          <a:bodyPr/>
          <a:lstStyle/>
          <a:p>
            <a:r>
              <a:rPr lang="en-US" dirty="0"/>
              <a:t>Use a domain with four dual-stack unicast authoritative nameservers</a:t>
            </a:r>
          </a:p>
        </p:txBody>
      </p:sp>
      <p:pic>
        <p:nvPicPr>
          <p:cNvPr id="4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9581D6FF-D430-C74F-60A1-7A9C6FCA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25" y="2349759"/>
            <a:ext cx="9482860" cy="43513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073EAE-CE46-0AAC-423A-690DCD821FB0}"/>
              </a:ext>
            </a:extLst>
          </p:cNvPr>
          <p:cNvSpPr/>
          <p:nvPr/>
        </p:nvSpPr>
        <p:spPr>
          <a:xfrm flipH="1">
            <a:off x="3779413" y="3990620"/>
            <a:ext cx="98096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EC61E9-B58A-3ADA-97F0-DA8A2EE307F6}"/>
              </a:ext>
            </a:extLst>
          </p:cNvPr>
          <p:cNvSpPr/>
          <p:nvPr/>
        </p:nvSpPr>
        <p:spPr>
          <a:xfrm flipH="1">
            <a:off x="6154252" y="3424893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646B24-DE99-0E61-D7E0-5C8C0837CB20}"/>
              </a:ext>
            </a:extLst>
          </p:cNvPr>
          <p:cNvSpPr/>
          <p:nvPr/>
        </p:nvSpPr>
        <p:spPr>
          <a:xfrm flipH="1">
            <a:off x="8601083" y="4866343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394790-ACCE-1CA2-F957-7ECFC5215A04}"/>
              </a:ext>
            </a:extLst>
          </p:cNvPr>
          <p:cNvSpPr/>
          <p:nvPr/>
        </p:nvSpPr>
        <p:spPr>
          <a:xfrm flipH="1">
            <a:off x="7845373" y="4400240"/>
            <a:ext cx="105103" cy="8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0B4446-6800-32E0-CC8F-B4A7A56043D5}"/>
              </a:ext>
            </a:extLst>
          </p:cNvPr>
          <p:cNvSpPr txBox="1"/>
          <p:nvPr/>
        </p:nvSpPr>
        <p:spPr>
          <a:xfrm>
            <a:off x="6214546" y="3069661"/>
            <a:ext cx="10826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Frankfurt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AD0F87-EE6D-374B-9D69-018A06103FB8}"/>
              </a:ext>
            </a:extLst>
          </p:cNvPr>
          <p:cNvSpPr txBox="1"/>
          <p:nvPr/>
        </p:nvSpPr>
        <p:spPr>
          <a:xfrm>
            <a:off x="8042776" y="4059579"/>
            <a:ext cx="10826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Mumbai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FA3CCA-2654-7332-4287-4CF60E1CBE95}"/>
              </a:ext>
            </a:extLst>
          </p:cNvPr>
          <p:cNvSpPr txBox="1"/>
          <p:nvPr/>
        </p:nvSpPr>
        <p:spPr>
          <a:xfrm>
            <a:off x="8880449" y="4669221"/>
            <a:ext cx="13472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Singapore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34BE1C-3FAC-755B-DEC2-1A1EC48F0AB4}"/>
              </a:ext>
            </a:extLst>
          </p:cNvPr>
          <p:cNvSpPr txBox="1"/>
          <p:nvPr/>
        </p:nvSpPr>
        <p:spPr>
          <a:xfrm>
            <a:off x="2758517" y="3806002"/>
            <a:ext cx="9530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Atlanta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9A2BE6-750B-ED44-BED3-085E632A3184}"/>
              </a:ext>
            </a:extLst>
          </p:cNvPr>
          <p:cNvSpPr/>
          <p:nvPr/>
        </p:nvSpPr>
        <p:spPr>
          <a:xfrm>
            <a:off x="7506697" y="6376863"/>
            <a:ext cx="338676" cy="25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5E4A0E-D25B-25AD-D00E-2C21DAC7ED7E}"/>
              </a:ext>
            </a:extLst>
          </p:cNvPr>
          <p:cNvSpPr/>
          <p:nvPr/>
        </p:nvSpPr>
        <p:spPr>
          <a:xfrm>
            <a:off x="10674075" y="6363614"/>
            <a:ext cx="338676" cy="25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447C7320-75D0-8B0D-BDE0-1F64DD567ED7}"/>
              </a:ext>
            </a:extLst>
          </p:cNvPr>
          <p:cNvSpPr/>
          <p:nvPr/>
        </p:nvSpPr>
        <p:spPr>
          <a:xfrm>
            <a:off x="9765234" y="5849368"/>
            <a:ext cx="97722" cy="9772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0A673-CE4E-2C2A-DAC2-B53DBE3879A8}"/>
              </a:ext>
            </a:extLst>
          </p:cNvPr>
          <p:cNvSpPr txBox="1"/>
          <p:nvPr/>
        </p:nvSpPr>
        <p:spPr>
          <a:xfrm>
            <a:off x="9862956" y="5662446"/>
            <a:ext cx="216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origin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B8B007A9-E80C-A886-4C50-1286004BC477}"/>
              </a:ext>
            </a:extLst>
          </p:cNvPr>
          <p:cNvSpPr/>
          <p:nvPr/>
        </p:nvSpPr>
        <p:spPr>
          <a:xfrm>
            <a:off x="8704250" y="4927988"/>
            <a:ext cx="1494405" cy="956281"/>
          </a:xfrm>
          <a:custGeom>
            <a:avLst/>
            <a:gdLst>
              <a:gd name="connsiteX0" fmla="*/ 1067964 w 1494405"/>
              <a:gd name="connsiteY0" fmla="*/ 956281 h 956281"/>
              <a:gd name="connsiteX1" fmla="*/ 1409991 w 1494405"/>
              <a:gd name="connsiteY1" fmla="*/ 614253 h 956281"/>
              <a:gd name="connsiteX2" fmla="*/ 1361130 w 1494405"/>
              <a:gd name="connsiteY2" fmla="*/ 202424 h 956281"/>
              <a:gd name="connsiteX3" fmla="*/ 0 w 1494405"/>
              <a:gd name="connsiteY3" fmla="*/ 0 h 95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4405" h="956281">
                <a:moveTo>
                  <a:pt x="1067964" y="956281"/>
                </a:moveTo>
                <a:cubicBezTo>
                  <a:pt x="1214547" y="848088"/>
                  <a:pt x="1361130" y="739896"/>
                  <a:pt x="1409991" y="614253"/>
                </a:cubicBezTo>
                <a:cubicBezTo>
                  <a:pt x="1458852" y="488610"/>
                  <a:pt x="1596128" y="304799"/>
                  <a:pt x="1361130" y="202424"/>
                </a:cubicBezTo>
                <a:cubicBezTo>
                  <a:pt x="1126132" y="100049"/>
                  <a:pt x="563066" y="50024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1E3D10-F8E9-02B3-6ACA-4F76FAE340CB}"/>
              </a:ext>
            </a:extLst>
          </p:cNvPr>
          <p:cNvSpPr txBox="1"/>
          <p:nvPr/>
        </p:nvSpPr>
        <p:spPr>
          <a:xfrm>
            <a:off x="10045193" y="5218417"/>
            <a:ext cx="6288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170ms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A5A1C14-6278-CFC7-5561-8E58FB415DE5}"/>
              </a:ext>
            </a:extLst>
          </p:cNvPr>
          <p:cNvSpPr/>
          <p:nvPr/>
        </p:nvSpPr>
        <p:spPr>
          <a:xfrm>
            <a:off x="7957375" y="4516159"/>
            <a:ext cx="1807859" cy="1361130"/>
          </a:xfrm>
          <a:custGeom>
            <a:avLst/>
            <a:gdLst>
              <a:gd name="connsiteX0" fmla="*/ 1807859 w 1807859"/>
              <a:gd name="connsiteY0" fmla="*/ 1361130 h 1361130"/>
              <a:gd name="connsiteX1" fmla="*/ 837618 w 1807859"/>
              <a:gd name="connsiteY1" fmla="*/ 998162 h 1361130"/>
              <a:gd name="connsiteX2" fmla="*/ 418809 w 1807859"/>
              <a:gd name="connsiteY2" fmla="*/ 523512 h 1361130"/>
              <a:gd name="connsiteX3" fmla="*/ 0 w 1807859"/>
              <a:gd name="connsiteY3" fmla="*/ 0 h 136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59" h="1361130">
                <a:moveTo>
                  <a:pt x="1807859" y="1361130"/>
                </a:moveTo>
                <a:cubicBezTo>
                  <a:pt x="1438492" y="1249447"/>
                  <a:pt x="1069126" y="1137765"/>
                  <a:pt x="837618" y="998162"/>
                </a:cubicBezTo>
                <a:cubicBezTo>
                  <a:pt x="606110" y="858559"/>
                  <a:pt x="558412" y="689872"/>
                  <a:pt x="418809" y="523512"/>
                </a:cubicBezTo>
                <a:cubicBezTo>
                  <a:pt x="279206" y="357152"/>
                  <a:pt x="139603" y="178576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939CCE-D2AC-A7BC-EC04-88FAA9AD3629}"/>
              </a:ext>
            </a:extLst>
          </p:cNvPr>
          <p:cNvSpPr txBox="1"/>
          <p:nvPr/>
        </p:nvSpPr>
        <p:spPr>
          <a:xfrm>
            <a:off x="8171427" y="5057845"/>
            <a:ext cx="62888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170ms 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CE6E652-DE29-7DF3-0EBA-C2DF9D7F176D}"/>
              </a:ext>
            </a:extLst>
          </p:cNvPr>
          <p:cNvSpPr/>
          <p:nvPr/>
        </p:nvSpPr>
        <p:spPr>
          <a:xfrm>
            <a:off x="6310058" y="3541317"/>
            <a:ext cx="3504037" cy="2366272"/>
          </a:xfrm>
          <a:custGeom>
            <a:avLst/>
            <a:gdLst>
              <a:gd name="connsiteX0" fmla="*/ 3504037 w 3504037"/>
              <a:gd name="connsiteY0" fmla="*/ 2366272 h 2366272"/>
              <a:gd name="connsiteX1" fmla="*/ 2149887 w 3504037"/>
              <a:gd name="connsiteY1" fmla="*/ 2191768 h 2366272"/>
              <a:gd name="connsiteX2" fmla="*/ 1326229 w 3504037"/>
              <a:gd name="connsiteY2" fmla="*/ 1654296 h 2366272"/>
              <a:gd name="connsiteX3" fmla="*/ 0 w 3504037"/>
              <a:gd name="connsiteY3" fmla="*/ 0 h 236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4037" h="2366272">
                <a:moveTo>
                  <a:pt x="3504037" y="2366272"/>
                </a:moveTo>
                <a:cubicBezTo>
                  <a:pt x="3008446" y="2338351"/>
                  <a:pt x="2512855" y="2310431"/>
                  <a:pt x="2149887" y="2191768"/>
                </a:cubicBezTo>
                <a:cubicBezTo>
                  <a:pt x="1786919" y="2073105"/>
                  <a:pt x="1684543" y="2019591"/>
                  <a:pt x="1326229" y="1654296"/>
                </a:cubicBezTo>
                <a:cubicBezTo>
                  <a:pt x="967914" y="1289001"/>
                  <a:pt x="483957" y="64450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558C37-16F4-B977-FA2D-35E0F58B3E90}"/>
              </a:ext>
            </a:extLst>
          </p:cNvPr>
          <p:cNvSpPr txBox="1"/>
          <p:nvPr/>
        </p:nvSpPr>
        <p:spPr>
          <a:xfrm>
            <a:off x="7467378" y="5218417"/>
            <a:ext cx="65320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290ms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DC23EDA-0ECB-0B6A-5025-4F2148C808CC}"/>
              </a:ext>
            </a:extLst>
          </p:cNvPr>
          <p:cNvSpPr/>
          <p:nvPr/>
        </p:nvSpPr>
        <p:spPr>
          <a:xfrm>
            <a:off x="3832104" y="4062449"/>
            <a:ext cx="5968030" cy="2001597"/>
          </a:xfrm>
          <a:custGeom>
            <a:avLst/>
            <a:gdLst>
              <a:gd name="connsiteX0" fmla="*/ 5968030 w 5968030"/>
              <a:gd name="connsiteY0" fmla="*/ 1835780 h 2001597"/>
              <a:gd name="connsiteX1" fmla="*/ 4139230 w 5968030"/>
              <a:gd name="connsiteY1" fmla="*/ 1961423 h 2001597"/>
              <a:gd name="connsiteX2" fmla="*/ 3022406 w 5968030"/>
              <a:gd name="connsiteY2" fmla="*/ 1800879 h 2001597"/>
              <a:gd name="connsiteX3" fmla="*/ 0 w 5968030"/>
              <a:gd name="connsiteY3" fmla="*/ 0 h 200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030" h="2001597">
                <a:moveTo>
                  <a:pt x="5968030" y="1835780"/>
                </a:moveTo>
                <a:cubicBezTo>
                  <a:pt x="5299098" y="1901510"/>
                  <a:pt x="4630167" y="1967240"/>
                  <a:pt x="4139230" y="1961423"/>
                </a:cubicBezTo>
                <a:cubicBezTo>
                  <a:pt x="3648293" y="1955606"/>
                  <a:pt x="3712278" y="2127783"/>
                  <a:pt x="3022406" y="1800879"/>
                </a:cubicBezTo>
                <a:cubicBezTo>
                  <a:pt x="2332534" y="1473975"/>
                  <a:pt x="1166267" y="73698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A9A66-FE13-9C26-BF03-C31FA2ACB383}"/>
              </a:ext>
            </a:extLst>
          </p:cNvPr>
          <p:cNvSpPr txBox="1"/>
          <p:nvPr/>
        </p:nvSpPr>
        <p:spPr>
          <a:xfrm>
            <a:off x="7349432" y="5937888"/>
            <a:ext cx="65320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180ms</a:t>
            </a:r>
          </a:p>
        </p:txBody>
      </p:sp>
    </p:spTree>
    <p:extLst>
      <p:ext uri="{BB962C8B-B14F-4D97-AF65-F5344CB8AC3E}">
        <p14:creationId xmlns:p14="http://schemas.microsoft.com/office/powerpoint/2010/main" val="84706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1D36-4BAE-886B-8E4A-F8C8E8F8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3853" cy="1325563"/>
          </a:xfrm>
        </p:spPr>
        <p:txBody>
          <a:bodyPr/>
          <a:lstStyle/>
          <a:p>
            <a:r>
              <a:rPr lang="en-US" dirty="0"/>
              <a:t>What are we expecting to see?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CCBE6E-0C25-EF24-0879-EC4A6FB20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991" y="1800911"/>
            <a:ext cx="614706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C60BC-EA01-32B9-9F37-47E774EEBE2A}"/>
              </a:ext>
            </a:extLst>
          </p:cNvPr>
          <p:cNvSpPr txBox="1"/>
          <p:nvPr/>
        </p:nvSpPr>
        <p:spPr>
          <a:xfrm>
            <a:off x="7354632" y="3126260"/>
            <a:ext cx="4269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anticipate seeing a “strong” preference to query the authoritative server with the lowest response time, and a regular querying of all other authoritative servers to see if their response times have changed. </a:t>
            </a:r>
          </a:p>
        </p:txBody>
      </p:sp>
    </p:spTree>
    <p:extLst>
      <p:ext uri="{BB962C8B-B14F-4D97-AF65-F5344CB8AC3E}">
        <p14:creationId xmlns:p14="http://schemas.microsoft.com/office/powerpoint/2010/main" val="254978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BCA14-6499-48CE-CAF4-D7209229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7E72-5710-AABA-7C04-5CDEC2AB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Lab Tests: Bind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6332-B24B-0992-EF04-B50DBF14C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Observing Bind 9 against the four nameservers using 1 query per second (test resolver is located in au)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5D523-8464-5DEA-A2E0-93D12B36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4" y="2606675"/>
            <a:ext cx="7772400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A62F1-A5CF-68E1-5DCD-491D1C48D245}"/>
              </a:ext>
            </a:extLst>
          </p:cNvPr>
          <p:cNvSpPr txBox="1"/>
          <p:nvPr/>
        </p:nvSpPr>
        <p:spPr>
          <a:xfrm>
            <a:off x="8318014" y="2977978"/>
            <a:ext cx="3532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resolver tests the other authoritative servers to ensure that its is “attached” to the fastest server.</a:t>
            </a:r>
          </a:p>
          <a:p>
            <a:endParaRPr lang="en-US" dirty="0"/>
          </a:p>
          <a:p>
            <a:r>
              <a:rPr lang="en-US" dirty="0"/>
              <a:t>This ‘other server’ test appears to be irregular, with a slight bias towards the second-closest server</a:t>
            </a:r>
          </a:p>
        </p:txBody>
      </p:sp>
    </p:spTree>
    <p:extLst>
      <p:ext uri="{BB962C8B-B14F-4D97-AF65-F5344CB8AC3E}">
        <p14:creationId xmlns:p14="http://schemas.microsoft.com/office/powerpoint/2010/main" val="1089351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22176</TotalTime>
  <Words>2693</Words>
  <Application>Microsoft Macintosh PowerPoint</Application>
  <PresentationFormat>Widescreen</PresentationFormat>
  <Paragraphs>284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AhnbergHand</vt:lpstr>
      <vt:lpstr>Aptos</vt:lpstr>
      <vt:lpstr>Aptos Display</vt:lpstr>
      <vt:lpstr>Arial</vt:lpstr>
      <vt:lpstr>Helvetica</vt:lpstr>
      <vt:lpstr>Max's Handwritin</vt:lpstr>
      <vt:lpstr>Powderfinger Type</vt:lpstr>
      <vt:lpstr>Office Theme</vt:lpstr>
      <vt:lpstr>DNS Resolvers and Nameservers  (in New Zealand) </vt:lpstr>
      <vt:lpstr>DNS Infrastructure Questions</vt:lpstr>
      <vt:lpstr>Recent(ish) work</vt:lpstr>
      <vt:lpstr>Recent(ish) work</vt:lpstr>
      <vt:lpstr>And the RFC’s say:</vt:lpstr>
      <vt:lpstr> Our Measurement</vt:lpstr>
      <vt:lpstr> Our Measurement</vt:lpstr>
      <vt:lpstr>What are we expecting to see?</vt:lpstr>
      <vt:lpstr>Some Lab Tests: Bind 9</vt:lpstr>
      <vt:lpstr>Some Lab Tests: Unbound</vt:lpstr>
      <vt:lpstr>Some Lab Tests: Google 8.8.8.8</vt:lpstr>
      <vt:lpstr>Some Lab Tests: Cloudflare 1.1.1.1</vt:lpstr>
      <vt:lpstr>There is no common behaviour</vt:lpstr>
      <vt:lpstr>Let’s scale up the measurements</vt:lpstr>
      <vt:lpstr> Our Measurement</vt:lpstr>
      <vt:lpstr>What we see – 1 Hour Profile</vt:lpstr>
      <vt:lpstr>What we see – 12 Hour Profile</vt:lpstr>
      <vt:lpstr>A one-week profile of this resolver</vt:lpstr>
      <vt:lpstr>8 Day Profile of 100 Resolvers</vt:lpstr>
      <vt:lpstr>What proportion of Resolvers show “Attachment Preference”?</vt:lpstr>
      <vt:lpstr>How “good” is this attachment preference?</vt:lpstr>
      <vt:lpstr>For example:</vt:lpstr>
      <vt:lpstr>Results</vt:lpstr>
      <vt:lpstr>Distribution of “Mismatch Times” </vt:lpstr>
      <vt:lpstr>What is this data telling us?</vt:lpstr>
      <vt:lpstr>Observation</vt:lpstr>
      <vt:lpstr>What about NZ Resolvers?</vt:lpstr>
      <vt:lpstr>NZ Resolver Behaviour Top 100 Resolvers</vt:lpstr>
      <vt:lpstr>NZ Resolver Behaviour Top 100 Resolvers by AS Name</vt:lpstr>
      <vt:lpstr>Observation</vt:lpstr>
      <vt:lpstr>How SHOULD you deploy a set of nameservers?</vt:lpstr>
      <vt:lpstr>Let’s look the Root Zone</vt:lpstr>
      <vt:lpstr>Profile of the Use of Nameservers</vt:lpstr>
      <vt:lpstr>Unicast vs Anycast – Root TLD Nameservers</vt:lpstr>
      <vt:lpstr>Unicast vs Anycast</vt:lpstr>
      <vt:lpstr>Unicast vs Anycast – Root TLD Nameservers</vt:lpstr>
      <vt:lpstr>Unicast vs Anycast</vt:lpstr>
      <vt:lpstr>AS Diversity</vt:lpstr>
      <vt:lpstr>What about .NZ domain names?</vt:lpstr>
      <vt:lpstr>.NZ domain names</vt:lpstr>
      <vt:lpstr>.NZ domain nameservers</vt:lpstr>
      <vt:lpstr>Unicast vs Anycast</vt:lpstr>
      <vt:lpstr>Observations (1/3)</vt:lpstr>
      <vt:lpstr>Observations (2/3)</vt:lpstr>
      <vt:lpstr>Observations (3/3)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Huston</dc:creator>
  <cp:lastModifiedBy>Geoff Huston</cp:lastModifiedBy>
  <cp:revision>25</cp:revision>
  <dcterms:created xsi:type="dcterms:W3CDTF">2024-12-03T05:23:56Z</dcterms:created>
  <dcterms:modified xsi:type="dcterms:W3CDTF">2025-04-07T00:13:44Z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2024-12-03T05:39:35Z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863bd86d-a8f9-4ae7-b477-936a8065da8b</vt:lpwstr>
  </property>
  <property fmtid="{D5CDD505-2E9C-101B-9397-08002B2CF9AE}" pid="8" name="MSIP_Label_66ca7b2a-4f6d-4766-806a-1a0c76ea1c59_ContentBits">
    <vt:lpwstr>0</vt:lpwstr>
  </property>
</Properties>
</file>