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02" r:id="rId3"/>
    <p:sldId id="257" r:id="rId4"/>
    <p:sldId id="266" r:id="rId5"/>
    <p:sldId id="269" r:id="rId6"/>
    <p:sldId id="268" r:id="rId7"/>
    <p:sldId id="270" r:id="rId8"/>
    <p:sldId id="288" r:id="rId9"/>
    <p:sldId id="289" r:id="rId10"/>
    <p:sldId id="290" r:id="rId11"/>
    <p:sldId id="291" r:id="rId12"/>
    <p:sldId id="295" r:id="rId13"/>
    <p:sldId id="292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4" r:id="rId23"/>
    <p:sldId id="279" r:id="rId24"/>
    <p:sldId id="280" r:id="rId25"/>
    <p:sldId id="285" r:id="rId26"/>
    <p:sldId id="258" r:id="rId27"/>
    <p:sldId id="261" r:id="rId28"/>
    <p:sldId id="301" r:id="rId29"/>
    <p:sldId id="300" r:id="rId30"/>
    <p:sldId id="304" r:id="rId31"/>
    <p:sldId id="305" r:id="rId32"/>
    <p:sldId id="306" r:id="rId33"/>
    <p:sldId id="307" r:id="rId34"/>
    <p:sldId id="293" r:id="rId35"/>
    <p:sldId id="297" r:id="rId36"/>
    <p:sldId id="298" r:id="rId37"/>
    <p:sldId id="294" r:id="rId38"/>
    <p:sldId id="303" r:id="rId39"/>
    <p:sldId id="264" r:id="rId40"/>
    <p:sldId id="265" r:id="rId41"/>
    <p:sldId id="296" r:id="rId42"/>
    <p:sldId id="29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/>
    <p:restoredTop sz="95543"/>
  </p:normalViewPr>
  <p:slideViewPr>
    <p:cSldViewPr snapToGrid="0">
      <p:cViewPr varScale="1">
        <p:scale>
          <a:sx n="183" d="100"/>
          <a:sy n="183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81A12-5B00-E14B-8289-75DD5C545294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93575-B065-D741-A963-121943F74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zhang-dnsop-ns-selec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nt.isi.edu/~johnh/PAPERS/Mueller17b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The selection of which authoritative DNS server to use by a user's DNS resolver of choice greatly determines the user experience when accessing the Internet.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In the past some studies have looked at the behaviour of a set of implementations describing how they perform authoritative server selection and how they re-evaluate their choices in time [1].</a:t>
            </a: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Other studies have leveraged the RIPE Atlas infrastructure to observe DNS resolution of a researcher-owned domain name from various points on the Internet [2]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 extend and complement these studies by using APNIC's distributed ad system to recruit several million end-users throughout the global Internet to observer the resolution selection process as well as its time evolution through a several day period.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References</a:t>
            </a: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[1] Secure Nameserver Selection Algorithm for DNS Resolvers.</a:t>
            </a:r>
            <a:br>
              <a:rPr lang="en-AU" dirty="0"/>
            </a:br>
            <a:r>
              <a:rPr lang="en-AU" b="0" i="0" dirty="0">
                <a:effectLst/>
                <a:latin typeface="Helvetica" pitchFamily="2" charset="0"/>
                <a:hlinkClick r:id="rId3"/>
              </a:rPr>
              <a:t>https://datatracker.ietf.org/doc/draft-zhang-dnsop-ns-selection/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[2] 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Recursives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 the Wild: Engineering Authoritative DNS Servers</a:t>
            </a:r>
            <a:br>
              <a:rPr lang="en-AU" dirty="0"/>
            </a:br>
            <a:r>
              <a:rPr lang="en-AU" b="0" i="0" dirty="0">
                <a:effectLst/>
                <a:latin typeface="Helvetica" pitchFamily="2" charset="0"/>
                <a:hlinkClick r:id="rId4"/>
              </a:rPr>
              <a:t>https://ant.isi.edu/~johnh/PAPERS/Mueller17b.pdf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93575-B065-D741-A963-121943F74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888C-093B-F941-FA94-694731374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5ADB1-668A-F244-2506-E7D615EE2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4ED50-4CE8-7B2B-C57F-7B2F922F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F7ED-7F0D-7F17-D0D4-F2B69A40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248B-02E6-D935-5B62-C06C3419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5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9AA6-972F-4C05-3FBA-AB60CE56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C3B59-696F-81B1-98CE-21659A3AC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7D7A0-B0C8-DE98-9472-86DB9417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FBD1-3EB3-2BA3-0A54-57EEB315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99C2-EB14-D1A1-0AE8-97FB2D81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F4EEB-9812-EADB-3BEC-09B15ECAC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C4441-B9C9-8BD7-1D29-FB70E446F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9DE41-8D0A-8B35-F0AF-4FEC6BEE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A2755-2F89-29AA-C720-1BE892EC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8AAA1-381D-AFB9-BC64-9F608559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B904-B8BF-C2A3-1527-6E81F856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 baseline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D97B-3F5C-56E2-582B-67619FA2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B1BC-0C20-FACA-A603-315B975F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69F31-53C6-C698-8BA6-5921E29D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00187-01D1-5E8E-338F-6DEC0263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12E7-9C7F-5B68-E065-499543E8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B23FD-D805-E661-0518-F56046FC7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6ED00-3599-7135-E07F-910FC33A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40A8-4011-2CB6-64B1-553EFFB9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F44BC-755F-9011-2E71-91DD1F7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DEA5-8055-CD19-1F3D-E906C99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D8DE-7B22-01D8-C4A6-FBFE9802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0E771-7C20-1FA4-8590-DC7F908A2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560C0-FE63-3F56-6946-5E37467F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4C3CB-0556-9E2C-E193-55B54E17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6EE45-EB9E-AA51-4D6A-581216F3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8FE7-8EAD-36D2-D882-E6C3F3C8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11EE0-2B85-F4EE-47DE-64C5D063D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E2AF6-F578-72FC-2FFB-1FB61AE07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3081B-2981-7EB4-71E3-6B17B1DB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D19AA-3FB8-F576-63D6-00ACD6B37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EDB28-2CA3-9CC7-7822-2640ACB7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5F369-FA50-98C2-6525-ACE5BB71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35FA4-D5E5-9A76-7B1B-AA2439CB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9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6ECC-7171-009F-8E57-E37A1865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23120-9FD4-6407-92F9-A7384F8B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4E7D1-B8D9-C25C-40B4-7DFD40FF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EB728-D1D3-9E75-8E83-D1623586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BC03D-F220-4F8D-145C-A858CBD0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A1C1A-1356-62C6-EEB3-315B22B5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D0DE0-9EB6-1A4C-6854-19638609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6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06FE8-02EB-959D-582E-C8157FEF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91E2-C548-9B82-6915-E84145413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49E37-3F66-3CBD-DE5C-1E69F9C20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195A9-795B-E974-666E-49B92926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5069D-5207-7C18-7C3F-DCC5600A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80F91-C49D-8B39-9DE7-0F58B464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1A6B-5696-40F5-5471-E01D21E8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6BDED-2FF7-6CA8-76AA-225E30FB3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8F2E1-42EA-A7E8-42B3-D3337A7F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C56BA-7896-2168-A508-E737C4B3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B0503-56BD-E48D-E96B-C64A0A2B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A2D62-050A-1B5B-30D9-9D131106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DA407-B8DD-AD17-D830-E564F3A0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30A56-17E9-BC20-A947-9A75ED1DE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A9F92-9B26-CE7B-9EBF-E1720C04F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63682-1763-E54F-AC0B-E0C366A00F68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06125-85C6-0F56-E3CE-73AA715CE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2A141-D14A-59DF-1A87-DF44595AB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CFBE46-51FB-D340-A3CF-2021CC15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9715-204E-E470-DE01-9EE4A4005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21" y="1122363"/>
            <a:ext cx="11382703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  <a:t>Authoritative Nameserver Selection and Recursive Resolvers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B3D0A-D0F8-EA1B-CEE5-C42D6A1CA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5435" y="4653072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 Labs</a:t>
            </a:r>
          </a:p>
          <a:p>
            <a:pPr algn="r"/>
            <a:endParaRPr lang="en-US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  <a:p>
            <a:pPr algn="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ICANN 82, March 2025</a:t>
            </a:r>
          </a:p>
        </p:txBody>
      </p:sp>
    </p:spTree>
    <p:extLst>
      <p:ext uri="{BB962C8B-B14F-4D97-AF65-F5344CB8AC3E}">
        <p14:creationId xmlns:p14="http://schemas.microsoft.com/office/powerpoint/2010/main" val="267387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1DF87-D77D-ACA5-B53B-5C0A9149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A930-B40D-D155-96A6-82E28206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Google 8.8.8.8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A9AE-96BF-DE92-D0B9-E90AE337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Google 8.8.8.8 against the four nameservers using 1 query per second (stub resolver located in 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D7EA6-4B83-4810-C7AF-82B382BB19B0}"/>
              </a:ext>
            </a:extLst>
          </p:cNvPr>
          <p:cNvSpPr txBox="1"/>
          <p:nvPr/>
        </p:nvSpPr>
        <p:spPr>
          <a:xfrm>
            <a:off x="8318014" y="2977978"/>
            <a:ext cx="3532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Google resolver appears to query all instances regularly. </a:t>
            </a:r>
          </a:p>
          <a:p>
            <a:endParaRPr lang="en-US" dirty="0"/>
          </a:p>
          <a:p>
            <a:r>
              <a:rPr lang="en-US" dirty="0"/>
              <a:t>There appears to be a slight preference to use the Singapore (ap) server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98897-FAB5-A484-84BE-144C1496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95" y="2736631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6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E9988-0170-BABE-3BD8-2B975A3F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F27A-8278-BF53-081F-C1B005FE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Cloudflare 1.1.1.1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9D11-BA96-1C65-7B9C-57C17EF2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3083" cy="4351338"/>
          </a:xfrm>
        </p:spPr>
        <p:txBody>
          <a:bodyPr/>
          <a:lstStyle/>
          <a:p>
            <a:r>
              <a:rPr lang="en-US" dirty="0"/>
              <a:t>Observing Cloudflare’s  1.1.1.1 resolver against the four nameservers using 1 query per second (stub resolver located in 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D3EC5-3A6F-5D18-BFEB-F8B729B9467F}"/>
              </a:ext>
            </a:extLst>
          </p:cNvPr>
          <p:cNvSpPr txBox="1"/>
          <p:nvPr/>
        </p:nvSpPr>
        <p:spPr>
          <a:xfrm>
            <a:off x="8318014" y="2977978"/>
            <a:ext cx="353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 is a visible preference to use the servers located in Singapore (ap) and Mumbai (in)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F434-E4BA-FFBF-FED3-488684CC3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0" y="2606675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C994-ED6F-EE60-EE6D-804C31F6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common recursive resolver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AB7B-C976-B23F-6816-223C52DF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small sample set we are not seeing a common </a:t>
            </a:r>
            <a:r>
              <a:rPr lang="en-US" dirty="0" err="1"/>
              <a:t>behaviour</a:t>
            </a:r>
            <a:r>
              <a:rPr lang="en-US" dirty="0"/>
              <a:t> across recursive resolvers</a:t>
            </a:r>
          </a:p>
          <a:p>
            <a:r>
              <a:rPr lang="en-US" dirty="0"/>
              <a:t>To optimize resolution performance the recursive resolver would prefer to direct most of its queries to the authoritative server that responds in the shortest time</a:t>
            </a:r>
          </a:p>
          <a:p>
            <a:r>
              <a:rPr lang="en-US" dirty="0"/>
              <a:t>However, the resolver would also like to track all other servers to  ensure that its preferred choice of server is still optimal</a:t>
            </a:r>
          </a:p>
          <a:p>
            <a:r>
              <a:rPr lang="en-US" dirty="0"/>
              <a:t>It is not clear what units of time are used compare servers’ response performance, as some resolvers appear to treat a subset of servers with diverse query/response times as equivalent</a:t>
            </a:r>
          </a:p>
        </p:txBody>
      </p:sp>
    </p:spTree>
    <p:extLst>
      <p:ext uri="{BB962C8B-B14F-4D97-AF65-F5344CB8AC3E}">
        <p14:creationId xmlns:p14="http://schemas.microsoft.com/office/powerpoint/2010/main" val="356703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4EE4-149B-4AFA-C541-15F2DB23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4" y="365125"/>
            <a:ext cx="11956627" cy="1325563"/>
          </a:xfrm>
        </p:spPr>
        <p:txBody>
          <a:bodyPr/>
          <a:lstStyle/>
          <a:p>
            <a:r>
              <a:rPr lang="en-US" dirty="0"/>
              <a:t>Let’s scale up the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8C92-9C7D-9E2B-F1CC-6576BD57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an ad-based measurement platform to </a:t>
            </a:r>
            <a:r>
              <a:rPr lang="en-US" dirty="0" err="1"/>
              <a:t>enrol</a:t>
            </a:r>
            <a:r>
              <a:rPr lang="en-US" dirty="0"/>
              <a:t> some 25M stub resolvers per day and observe the interaction between the various recursive resolvers used by these stub resolvers and their </a:t>
            </a:r>
            <a:r>
              <a:rPr lang="en-US" dirty="0" err="1"/>
              <a:t>behaviour</a:t>
            </a:r>
            <a:r>
              <a:rPr lang="en-US" dirty="0"/>
              <a:t> against these four unicast authoritative servers</a:t>
            </a:r>
          </a:p>
        </p:txBody>
      </p:sp>
    </p:spTree>
    <p:extLst>
      <p:ext uri="{BB962C8B-B14F-4D97-AF65-F5344CB8AC3E}">
        <p14:creationId xmlns:p14="http://schemas.microsoft.com/office/powerpoint/2010/main" val="195212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3D7C-6731-9049-F2BA-8813AD4C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– 1 Hour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DFA949-EC21-04EB-F010-F121753F7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96" y="1690688"/>
            <a:ext cx="619736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41D03-2BFB-C0C8-2C56-7561D0815A4E}"/>
              </a:ext>
            </a:extLst>
          </p:cNvPr>
          <p:cNvSpPr txBox="1"/>
          <p:nvPr/>
        </p:nvSpPr>
        <p:spPr>
          <a:xfrm>
            <a:off x="7005009" y="2690336"/>
            <a:ext cx="4269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resolver operated by Bharti Airtel in India: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appears to spread its query load roughly equally across the servers in Mumbai, Frankfurt and 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none to Atlanta!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9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86C8-D68D-4ADA-5FCA-511BFD4B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– 12 Hour Profile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7D3782-F8B1-BD12-2958-68341602A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085" y="1690688"/>
            <a:ext cx="6197360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5D6019-53DB-F284-C054-69C883169248}"/>
              </a:ext>
            </a:extLst>
          </p:cNvPr>
          <p:cNvSpPr txBox="1"/>
          <p:nvPr/>
        </p:nvSpPr>
        <p:spPr>
          <a:xfrm>
            <a:off x="7005009" y="2690336"/>
            <a:ext cx="42692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resolver passed 2 queries to the server located in Atlanta just 2 times in this 12 hour period </a:t>
            </a:r>
          </a:p>
          <a:p>
            <a:endParaRPr lang="en-US" dirty="0"/>
          </a:p>
          <a:p>
            <a:r>
              <a:rPr lang="en-US" dirty="0"/>
              <a:t>From this graph it is not evident if there is any preference between the other three nameservers – but maybe summary numbers can be more informative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86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BD5F-7630-23D1-E23F-2792BF34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one-week profile of this resolver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2DAC11-59FF-FBA5-4512-E739A4551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8439"/>
              </p:ext>
            </p:extLst>
          </p:nvPr>
        </p:nvGraphicFramePr>
        <p:xfrm>
          <a:off x="1776505" y="2622774"/>
          <a:ext cx="762298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35">
                  <a:extLst>
                    <a:ext uri="{9D8B030D-6E8A-4147-A177-3AD203B41FA5}">
                      <a16:colId xmlns:a16="http://schemas.microsoft.com/office/drawing/2014/main" val="1563086668"/>
                    </a:ext>
                  </a:extLst>
                </a:gridCol>
                <a:gridCol w="1324536">
                  <a:extLst>
                    <a:ext uri="{9D8B030D-6E8A-4147-A177-3AD203B41FA5}">
                      <a16:colId xmlns:a16="http://schemas.microsoft.com/office/drawing/2014/main" val="2787336684"/>
                    </a:ext>
                  </a:extLst>
                </a:gridCol>
                <a:gridCol w="1916206">
                  <a:extLst>
                    <a:ext uri="{9D8B030D-6E8A-4147-A177-3AD203B41FA5}">
                      <a16:colId xmlns:a16="http://schemas.microsoft.com/office/drawing/2014/main" val="3082033890"/>
                    </a:ext>
                  </a:extLst>
                </a:gridCol>
                <a:gridCol w="2346512">
                  <a:extLst>
                    <a:ext uri="{9D8B030D-6E8A-4147-A177-3AD203B41FA5}">
                      <a16:colId xmlns:a16="http://schemas.microsoft.com/office/drawing/2014/main" val="1956700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Attachment Time (secs)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Longest attached Interval (secs)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18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46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611,992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202,012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Frankfurt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581,799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183,051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7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Mumbai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300,751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32,153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2569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D2E946-2438-799C-EA09-0476553934F3}"/>
              </a:ext>
            </a:extLst>
          </p:cNvPr>
          <p:cNvSpPr txBox="1"/>
          <p:nvPr/>
        </p:nvSpPr>
        <p:spPr>
          <a:xfrm>
            <a:off x="5040406" y="1479176"/>
            <a:ext cx="21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x's Handwritin" pitchFamily="2" charset="0"/>
              </a:rPr>
              <a:t>How many seconds did the resolver “latch” onto this server?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36AE6-F1C6-019A-E9A6-82C5D1754232}"/>
              </a:ext>
            </a:extLst>
          </p:cNvPr>
          <p:cNvSpPr txBox="1"/>
          <p:nvPr/>
        </p:nvSpPr>
        <p:spPr>
          <a:xfrm>
            <a:off x="7546041" y="1479176"/>
            <a:ext cx="2111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ax's Handwritin" pitchFamily="2" charset="0"/>
              </a:rPr>
              <a:t>What was the longest period spent asking ONLY this server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D11CE63-5549-9AD0-E1AB-0B70A7A0E55D}"/>
              </a:ext>
            </a:extLst>
          </p:cNvPr>
          <p:cNvSpPr/>
          <p:nvPr/>
        </p:nvSpPr>
        <p:spPr>
          <a:xfrm>
            <a:off x="6071347" y="2232212"/>
            <a:ext cx="121024" cy="352207"/>
          </a:xfrm>
          <a:custGeom>
            <a:avLst/>
            <a:gdLst>
              <a:gd name="connsiteX0" fmla="*/ 73959 w 121024"/>
              <a:gd name="connsiteY0" fmla="*/ 0 h 352207"/>
              <a:gd name="connsiteX1" fmla="*/ 73959 w 121024"/>
              <a:gd name="connsiteY1" fmla="*/ 342900 h 352207"/>
              <a:gd name="connsiteX2" fmla="*/ 121024 w 121024"/>
              <a:gd name="connsiteY2" fmla="*/ 262217 h 352207"/>
              <a:gd name="connsiteX3" fmla="*/ 73959 w 121024"/>
              <a:gd name="connsiteY3" fmla="*/ 342900 h 352207"/>
              <a:gd name="connsiteX4" fmla="*/ 0 w 121024"/>
              <a:gd name="connsiteY4" fmla="*/ 268941 h 3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24" h="352207">
                <a:moveTo>
                  <a:pt x="73959" y="0"/>
                </a:moveTo>
                <a:cubicBezTo>
                  <a:pt x="70037" y="149598"/>
                  <a:pt x="66115" y="299197"/>
                  <a:pt x="73959" y="342900"/>
                </a:cubicBezTo>
                <a:cubicBezTo>
                  <a:pt x="81803" y="386603"/>
                  <a:pt x="121024" y="262217"/>
                  <a:pt x="121024" y="262217"/>
                </a:cubicBezTo>
                <a:cubicBezTo>
                  <a:pt x="121024" y="262217"/>
                  <a:pt x="94129" y="341779"/>
                  <a:pt x="73959" y="342900"/>
                </a:cubicBezTo>
                <a:cubicBezTo>
                  <a:pt x="53789" y="344021"/>
                  <a:pt x="26894" y="306481"/>
                  <a:pt x="0" y="2689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9AB094-74CC-D3A8-FC4A-E9307DFAB162}"/>
              </a:ext>
            </a:extLst>
          </p:cNvPr>
          <p:cNvSpPr/>
          <p:nvPr/>
        </p:nvSpPr>
        <p:spPr>
          <a:xfrm>
            <a:off x="8541123" y="2226402"/>
            <a:ext cx="121024" cy="352207"/>
          </a:xfrm>
          <a:custGeom>
            <a:avLst/>
            <a:gdLst>
              <a:gd name="connsiteX0" fmla="*/ 73959 w 121024"/>
              <a:gd name="connsiteY0" fmla="*/ 0 h 352207"/>
              <a:gd name="connsiteX1" fmla="*/ 73959 w 121024"/>
              <a:gd name="connsiteY1" fmla="*/ 342900 h 352207"/>
              <a:gd name="connsiteX2" fmla="*/ 121024 w 121024"/>
              <a:gd name="connsiteY2" fmla="*/ 262217 h 352207"/>
              <a:gd name="connsiteX3" fmla="*/ 73959 w 121024"/>
              <a:gd name="connsiteY3" fmla="*/ 342900 h 352207"/>
              <a:gd name="connsiteX4" fmla="*/ 0 w 121024"/>
              <a:gd name="connsiteY4" fmla="*/ 268941 h 3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24" h="352207">
                <a:moveTo>
                  <a:pt x="73959" y="0"/>
                </a:moveTo>
                <a:cubicBezTo>
                  <a:pt x="70037" y="149598"/>
                  <a:pt x="66115" y="299197"/>
                  <a:pt x="73959" y="342900"/>
                </a:cubicBezTo>
                <a:cubicBezTo>
                  <a:pt x="81803" y="386603"/>
                  <a:pt x="121024" y="262217"/>
                  <a:pt x="121024" y="262217"/>
                </a:cubicBezTo>
                <a:cubicBezTo>
                  <a:pt x="121024" y="262217"/>
                  <a:pt x="94129" y="341779"/>
                  <a:pt x="73959" y="342900"/>
                </a:cubicBezTo>
                <a:cubicBezTo>
                  <a:pt x="53789" y="344021"/>
                  <a:pt x="26894" y="306481"/>
                  <a:pt x="0" y="2689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DD8D5-611E-205F-7218-8472E047188D}"/>
              </a:ext>
            </a:extLst>
          </p:cNvPr>
          <p:cNvSpPr txBox="1"/>
          <p:nvPr/>
        </p:nvSpPr>
        <p:spPr>
          <a:xfrm>
            <a:off x="2823883" y="5190565"/>
            <a:ext cx="6810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large recursive resolver, located in India, appears to prefer distant servers that are located in Singapore and Frankfurt over a server</a:t>
            </a:r>
          </a:p>
          <a:p>
            <a:r>
              <a:rPr lang="en-US" dirty="0"/>
              <a:t>located in Mumbai </a:t>
            </a:r>
          </a:p>
        </p:txBody>
      </p:sp>
    </p:spTree>
    <p:extLst>
      <p:ext uri="{BB962C8B-B14F-4D97-AF65-F5344CB8AC3E}">
        <p14:creationId xmlns:p14="http://schemas.microsoft.com/office/powerpoint/2010/main" val="2294159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D106-CA55-2764-F45A-7D34DF33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Day Profile of 100 Resolvers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D138B-2FF5-BC16-FC38-4ED5318BC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08" y="1526241"/>
            <a:ext cx="11199563" cy="33598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7E218-629C-BE9C-FEB6-DCE2B1DD24AA}"/>
              </a:ext>
            </a:extLst>
          </p:cNvPr>
          <p:cNvSpPr txBox="1"/>
          <p:nvPr/>
        </p:nvSpPr>
        <p:spPr>
          <a:xfrm>
            <a:off x="457200" y="5103159"/>
            <a:ext cx="11346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100 recursive resolvers that processed the largest number of queries in an 8-day period (1 Dec – 8 Dec)</a:t>
            </a:r>
          </a:p>
          <a:p>
            <a:endParaRPr lang="en-US" dirty="0"/>
          </a:p>
          <a:p>
            <a:r>
              <a:rPr lang="en-US" dirty="0"/>
              <a:t>The size of the point indicates the relative amount of time the resolver appears to “latch” onto an individual server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6A58E-25F4-5D95-A74C-027D21A2C3EE}"/>
              </a:ext>
            </a:extLst>
          </p:cNvPr>
          <p:cNvSpPr txBox="1"/>
          <p:nvPr/>
        </p:nvSpPr>
        <p:spPr>
          <a:xfrm>
            <a:off x="258907" y="4440637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Most queries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5C350-F0A8-B7A0-7C04-C6BC5CE2C529}"/>
              </a:ext>
            </a:extLst>
          </p:cNvPr>
          <p:cNvSpPr txBox="1"/>
          <p:nvPr/>
        </p:nvSpPr>
        <p:spPr>
          <a:xfrm>
            <a:off x="10516530" y="4434520"/>
            <a:ext cx="1000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Fewer queries</a:t>
            </a:r>
          </a:p>
        </p:txBody>
      </p:sp>
    </p:spTree>
    <p:extLst>
      <p:ext uri="{BB962C8B-B14F-4D97-AF65-F5344CB8AC3E}">
        <p14:creationId xmlns:p14="http://schemas.microsoft.com/office/powerpoint/2010/main" val="128963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FD79-50C4-E75E-A8EC-5D33018F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proportion of Resolvers show “Attachment Preference”?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236F-B7CE-BF97-3F7B-AC5DAB1B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most active 1,000 recursive resolvers</a:t>
            </a:r>
          </a:p>
          <a:p>
            <a:r>
              <a:rPr lang="en-US" dirty="0"/>
              <a:t>Define an “</a:t>
            </a:r>
            <a:r>
              <a:rPr lang="en-US" b="1" i="1" dirty="0"/>
              <a:t>attachment preference</a:t>
            </a:r>
            <a:r>
              <a:rPr lang="en-US" dirty="0"/>
              <a:t>” as maintaining an authoritative server selection for more than 60% of the time</a:t>
            </a:r>
          </a:p>
          <a:p>
            <a:pPr lvl="1"/>
            <a:r>
              <a:rPr lang="en-US" dirty="0"/>
              <a:t>616 out of these 1,000 recursive resolvers show a </a:t>
            </a:r>
            <a:r>
              <a:rPr lang="en-US" b="1" dirty="0"/>
              <a:t>strong attachment</a:t>
            </a:r>
            <a:r>
              <a:rPr lang="en-US" dirty="0"/>
              <a:t> preference</a:t>
            </a:r>
          </a:p>
          <a:p>
            <a:r>
              <a:rPr lang="en-US" dirty="0"/>
              <a:t>Define “</a:t>
            </a:r>
            <a:r>
              <a:rPr lang="en-US" b="1" i="1" dirty="0"/>
              <a:t>NO attachment preference</a:t>
            </a:r>
            <a:r>
              <a:rPr lang="en-US" dirty="0"/>
              <a:t>” as having the major attachment for no more than 40% of the time</a:t>
            </a:r>
          </a:p>
          <a:p>
            <a:pPr lvl="1"/>
            <a:r>
              <a:rPr lang="en-US" dirty="0"/>
              <a:t>53 out of the 1,000 recursive resolvers show a </a:t>
            </a:r>
            <a:r>
              <a:rPr lang="en-US" b="1" dirty="0"/>
              <a:t>no attachment</a:t>
            </a:r>
            <a:r>
              <a:rPr lang="en-US" dirty="0"/>
              <a:t> preference</a:t>
            </a:r>
          </a:p>
        </p:txBody>
      </p:sp>
    </p:spTree>
    <p:extLst>
      <p:ext uri="{BB962C8B-B14F-4D97-AF65-F5344CB8AC3E}">
        <p14:creationId xmlns:p14="http://schemas.microsoft.com/office/powerpoint/2010/main" val="1523285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E360-26D1-9632-3A98-FAC93CB4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“good” is this attachment preference?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909CB-FAF7-EA9E-2B53-D3571C748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recursive resolvers who have a strong attachment end up attaching to the server that is “nearest” to them?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combine ping RTT measurements with these resolver / server measurements</a:t>
            </a:r>
          </a:p>
        </p:txBody>
      </p:sp>
    </p:spTree>
    <p:extLst>
      <p:ext uri="{BB962C8B-B14F-4D97-AF65-F5344CB8AC3E}">
        <p14:creationId xmlns:p14="http://schemas.microsoft.com/office/powerpoint/2010/main" val="225599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131A-33BB-A01C-877C-BEC3C41C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Nameserver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D5830-3B36-52DF-3C4B-EC25947CA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configuring nameservers for a domain, or evaluating the various service offerings from nameserver platform providers there are some common questions:</a:t>
            </a:r>
          </a:p>
          <a:p>
            <a:pPr lvl="1"/>
            <a:r>
              <a:rPr lang="en-US" dirty="0"/>
              <a:t>How many nameservers is “right”</a:t>
            </a:r>
          </a:p>
          <a:p>
            <a:pPr lvl="1"/>
            <a:r>
              <a:rPr lang="en-US" dirty="0"/>
              <a:t>Can you have too many nameservers? If so, what number is “too many”?</a:t>
            </a:r>
          </a:p>
          <a:p>
            <a:pPr lvl="1"/>
            <a:r>
              <a:rPr lang="en-US" dirty="0"/>
              <a:t>Unicast vs Anycast? Can I mix them together?</a:t>
            </a:r>
          </a:p>
          <a:p>
            <a:pPr lvl="1"/>
            <a:r>
              <a:rPr lang="en-US" dirty="0"/>
              <a:t>What’s a “good” unicast configuration?</a:t>
            </a:r>
          </a:p>
          <a:p>
            <a:pPr lvl="1"/>
            <a:r>
              <a:rPr lang="en-US" dirty="0"/>
              <a:t>What’s a “good” anycast configuration?</a:t>
            </a:r>
          </a:p>
          <a:p>
            <a:pPr lvl="1"/>
            <a:r>
              <a:rPr lang="en-US" dirty="0"/>
              <a:t>What TTL should I use?</a:t>
            </a:r>
          </a:p>
          <a:p>
            <a:r>
              <a:rPr lang="en-US" dirty="0"/>
              <a:t>All of these questions are fine, but they need a context. The context here is the </a:t>
            </a:r>
            <a:r>
              <a:rPr lang="en-US" dirty="0" err="1"/>
              <a:t>behaviour</a:t>
            </a:r>
            <a:r>
              <a:rPr lang="en-US" dirty="0"/>
              <a:t> of DNS recursive resolvers.</a:t>
            </a:r>
          </a:p>
        </p:txBody>
      </p:sp>
    </p:spTree>
    <p:extLst>
      <p:ext uri="{BB962C8B-B14F-4D97-AF65-F5344CB8AC3E}">
        <p14:creationId xmlns:p14="http://schemas.microsoft.com/office/powerpoint/2010/main" val="151680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9431-4FAB-C8BA-01BA-AE8C8E38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B34B-FD38-AE8B-26C8-138BABA8B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2a01:e00:ffff:53:2::13 is a recursive resolver operated by </a:t>
            </a:r>
            <a:r>
              <a:rPr lang="en-US" dirty="0" err="1"/>
              <a:t>free.fr</a:t>
            </a:r>
            <a:r>
              <a:rPr lang="en-US" dirty="0"/>
              <a:t> in France</a:t>
            </a:r>
          </a:p>
          <a:p>
            <a:pPr marL="0" indent="0">
              <a:buNone/>
            </a:pPr>
            <a:r>
              <a:rPr lang="en-US" dirty="0"/>
              <a:t>RTT Measurements for this resolver. The </a:t>
            </a:r>
            <a:r>
              <a:rPr lang="en-US" i="1" dirty="0"/>
              <a:t>ping</a:t>
            </a:r>
            <a:r>
              <a:rPr lang="en-US" dirty="0"/>
              <a:t> measurements for this resolver are:</a:t>
            </a:r>
          </a:p>
          <a:p>
            <a:pPr marL="0" indent="0">
              <a:buNone/>
            </a:pPr>
            <a:r>
              <a:rPr lang="en-US" dirty="0"/>
              <a:t>	Atlanta – 95.3ms</a:t>
            </a:r>
          </a:p>
          <a:p>
            <a:pPr marL="0" indent="0">
              <a:buNone/>
            </a:pPr>
            <a:r>
              <a:rPr lang="en-US" dirty="0"/>
              <a:t>	Singapore - 307.5ms</a:t>
            </a:r>
          </a:p>
          <a:p>
            <a:pPr marL="0" indent="0">
              <a:buNone/>
            </a:pPr>
            <a:r>
              <a:rPr lang="en-US" dirty="0"/>
              <a:t>	Frankfurt – 9.8ms</a:t>
            </a:r>
          </a:p>
          <a:p>
            <a:pPr marL="0" indent="0">
              <a:buNone/>
            </a:pPr>
            <a:r>
              <a:rPr lang="en-US" dirty="0"/>
              <a:t>	Mumbai – 241.6 </a:t>
            </a:r>
            <a:r>
              <a:rPr lang="en-US" dirty="0" err="1"/>
              <a:t>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resolver (located in Paris, France) was observed to query the Atlanta server 70% of the time, a resolver that was 85ms further “away” than the closest resolver (located in Frankfurt)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2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DE2E-0AD0-7E64-48BB-E6DACB2A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E2D6-3F10-5EF4-1508-EBF9A6FB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661 recursive resolvers that showed strong “attachment” for a  single resolver (queried one server more than 60% of the time)</a:t>
            </a:r>
          </a:p>
          <a:p>
            <a:r>
              <a:rPr lang="en-US" dirty="0"/>
              <a:t>498 recursive resolvers responded to ping requests</a:t>
            </a:r>
          </a:p>
          <a:p>
            <a:r>
              <a:rPr lang="en-US" dirty="0"/>
              <a:t>Of these 498 resolvers:</a:t>
            </a:r>
          </a:p>
          <a:p>
            <a:pPr lvl="1"/>
            <a:r>
              <a:rPr lang="en-US" sz="2800" dirty="0"/>
              <a:t>199 resolvers chose the server that had the lowest ping time</a:t>
            </a:r>
          </a:p>
          <a:p>
            <a:pPr lvl="1"/>
            <a:r>
              <a:rPr lang="en-US" sz="2800" dirty="0"/>
              <a:t>The other 299 chose a more distant server</a:t>
            </a:r>
          </a:p>
          <a:p>
            <a:pPr lvl="2"/>
            <a:r>
              <a:rPr lang="en-US" sz="2800" dirty="0"/>
              <a:t>The average additional RTT between the chosen server and the closest server for these 299 resolvers was 142.3ms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8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0CA1-0393-54C6-6B1F-B39179D2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“Mismatch Times”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015EC9-24D6-3B1D-015B-3C93192C8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79" y="1690688"/>
            <a:ext cx="7989323" cy="46996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0188C-98C3-4F61-6380-6FF11101BA1D}"/>
              </a:ext>
            </a:extLst>
          </p:cNvPr>
          <p:cNvSpPr txBox="1"/>
          <p:nvPr/>
        </p:nvSpPr>
        <p:spPr>
          <a:xfrm>
            <a:off x="8786649" y="1933903"/>
            <a:ext cx="3268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a strong signal of a time mismatch of &lt;= 150ms</a:t>
            </a:r>
          </a:p>
          <a:p>
            <a:endParaRPr lang="en-US" dirty="0"/>
          </a:p>
          <a:p>
            <a:r>
              <a:rPr lang="en-US" dirty="0"/>
              <a:t>Is this indicative of some form of rounding of the resolvers’ internal recursive-to-authoritative delay timers of to a unit of 150 </a:t>
            </a:r>
            <a:r>
              <a:rPr lang="en-US" dirty="0" err="1"/>
              <a:t>ms</a:t>
            </a:r>
            <a:r>
              <a:rPr lang="en-US" dirty="0"/>
              <a:t> increments?</a:t>
            </a:r>
          </a:p>
        </p:txBody>
      </p:sp>
    </p:spTree>
    <p:extLst>
      <p:ext uri="{BB962C8B-B14F-4D97-AF65-F5344CB8AC3E}">
        <p14:creationId xmlns:p14="http://schemas.microsoft.com/office/powerpoint/2010/main" val="302928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4F06-6A6A-B77C-239D-32670F01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9193" cy="1325563"/>
          </a:xfrm>
        </p:spPr>
        <p:txBody>
          <a:bodyPr/>
          <a:lstStyle/>
          <a:p>
            <a:r>
              <a:rPr lang="en-US" dirty="0"/>
              <a:t>What is this data telling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C185-DD2D-1D43-9771-9DD6D2F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rely on the preference algorithm used by today’s recursive resolvers to make an optimal selection across a dispersed set of unicast servers that will select the fastest authoritative server</a:t>
            </a:r>
          </a:p>
          <a:p>
            <a:pPr marL="457200" lvl="1" indent="0">
              <a:buNone/>
            </a:pPr>
            <a:r>
              <a:rPr lang="en-US" dirty="0"/>
              <a:t>i.e. even if you do a great job of deploying diverse unicast nameservers, recursive resolvers will likely muck it up and make sub-optimal selections of their “preferred” nameserver!</a:t>
            </a:r>
          </a:p>
        </p:txBody>
      </p:sp>
    </p:spTree>
    <p:extLst>
      <p:ext uri="{BB962C8B-B14F-4D97-AF65-F5344CB8AC3E}">
        <p14:creationId xmlns:p14="http://schemas.microsoft.com/office/powerpoint/2010/main" val="423667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0A70-FCE6-49AE-2BCE-2AE8AEE0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you deploy a set of nameservers?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A2C1-E258-9445-5189-96A75774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Assuming that you want to optimize both performance and availability…</a:t>
            </a:r>
          </a:p>
          <a:p>
            <a:r>
              <a:rPr lang="en-US" dirty="0"/>
              <a:t>A distributed collection of unicast nameservers is </a:t>
            </a:r>
            <a:r>
              <a:rPr lang="en-US" b="1" u="sng" dirty="0"/>
              <a:t>not</a:t>
            </a:r>
            <a:r>
              <a:rPr lang="en-US" dirty="0"/>
              <a:t> going to give the best possible result</a:t>
            </a:r>
          </a:p>
          <a:p>
            <a:pPr lvl="1"/>
            <a:r>
              <a:rPr lang="en-US" dirty="0"/>
              <a:t>Many recursive resolvers are not only poor at latching on to the fastest nameserver, but they latch onto a more distant nameserver, giving a worse resolution performance for non-cached name resolution</a:t>
            </a:r>
          </a:p>
          <a:p>
            <a:r>
              <a:rPr lang="en-US" dirty="0"/>
              <a:t>Perhaps a better approach is to use anycast nameservers</a:t>
            </a:r>
          </a:p>
          <a:p>
            <a:r>
              <a:rPr lang="en-US" dirty="0"/>
              <a:t>What do other domains do for their nameserver configuration?</a:t>
            </a:r>
          </a:p>
        </p:txBody>
      </p:sp>
    </p:spTree>
    <p:extLst>
      <p:ext uri="{BB962C8B-B14F-4D97-AF65-F5344CB8AC3E}">
        <p14:creationId xmlns:p14="http://schemas.microsoft.com/office/powerpoint/2010/main" val="231494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F71F-2C9F-D24E-2665-97FD1235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the Root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3B98D-5D29-F11F-8971-7C5DC7153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set of relatively intensely used domains whose performance and reliability is (supposedly) critical</a:t>
            </a:r>
          </a:p>
        </p:txBody>
      </p:sp>
    </p:spTree>
    <p:extLst>
      <p:ext uri="{BB962C8B-B14F-4D97-AF65-F5344CB8AC3E}">
        <p14:creationId xmlns:p14="http://schemas.microsoft.com/office/powerpoint/2010/main" val="601187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39C8-9839-707D-9587-E95C7CC1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the Use of Nameservers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9D790-8E66-6F61-7EF2-11B8E898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50" y="1885248"/>
            <a:ext cx="536163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Root Zone:</a:t>
            </a:r>
          </a:p>
          <a:p>
            <a:pPr lvl="1"/>
            <a:r>
              <a:rPr lang="en-US" dirty="0"/>
              <a:t>TLDs: 1,445</a:t>
            </a:r>
          </a:p>
          <a:p>
            <a:pPr lvl="1"/>
            <a:r>
              <a:rPr lang="en-US" dirty="0"/>
              <a:t>Authoritative Nameservers: 5,998</a:t>
            </a:r>
          </a:p>
          <a:p>
            <a:pPr lvl="1"/>
            <a:r>
              <a:rPr lang="en-US" dirty="0"/>
              <a:t>Average Nameservers per TLD: 4.2</a:t>
            </a:r>
          </a:p>
          <a:p>
            <a:pPr lvl="1"/>
            <a:r>
              <a:rPr lang="en-US" dirty="0"/>
              <a:t>Distribution of Nameservers per TLD show strong preference for 4 or 6 nameserver names</a:t>
            </a:r>
          </a:p>
          <a:p>
            <a:pPr lvl="1"/>
            <a:r>
              <a:rPr lang="en-US" dirty="0"/>
              <a:t>Dual Stack Nameservers: 5,687</a:t>
            </a:r>
          </a:p>
          <a:p>
            <a:pPr lvl="1"/>
            <a:r>
              <a:rPr lang="en-US" dirty="0"/>
              <a:t>IPv4-only Nameservers: 321</a:t>
            </a:r>
          </a:p>
          <a:p>
            <a:pPr lvl="1"/>
            <a:r>
              <a:rPr lang="en-US" dirty="0"/>
              <a:t>IPv6-only Nameservers: 3</a:t>
            </a:r>
          </a:p>
          <a:p>
            <a:pPr lvl="1"/>
            <a:endParaRPr lang="en-US" dirty="0"/>
          </a:p>
        </p:txBody>
      </p:sp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F0D061B0-61D7-A06C-0C55-6E5A6C31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526" y="2305853"/>
            <a:ext cx="6103254" cy="32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32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9B5D-797C-837F-24F5-D97A2AD8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 vs Anycast – Root TLD Nameservers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E64AA-BDC6-C07F-144A-58384C9C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637"/>
            <a:ext cx="10515600" cy="3966326"/>
          </a:xfrm>
        </p:spPr>
        <p:txBody>
          <a:bodyPr/>
          <a:lstStyle/>
          <a:p>
            <a:r>
              <a:rPr lang="en-US" dirty="0"/>
              <a:t>Unique IP addresses of nameservers: 9,014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Unicast IP addresses: 587</a:t>
            </a:r>
          </a:p>
          <a:p>
            <a:r>
              <a:rPr lang="en-US" dirty="0"/>
              <a:t>“Limited” Anycast addresses: 5,868 </a:t>
            </a:r>
            <a:r>
              <a:rPr lang="en-US" sz="1400" dirty="0"/>
              <a:t>(</a:t>
            </a:r>
            <a:r>
              <a:rPr lang="en-US" sz="1400" dirty="0" err="1"/>
              <a:t>rtt</a:t>
            </a:r>
            <a:r>
              <a:rPr lang="en-US" sz="1400" dirty="0"/>
              <a:t> variance &gt; 150ms)</a:t>
            </a:r>
            <a:endParaRPr lang="en-US" sz="2400" dirty="0"/>
          </a:p>
          <a:p>
            <a:r>
              <a:rPr lang="en-US" b="1" dirty="0"/>
              <a:t>“Diverse” Anycast IP addresses: 2,559 </a:t>
            </a:r>
            <a:r>
              <a:rPr lang="en-US" sz="1400" dirty="0"/>
              <a:t>(</a:t>
            </a:r>
            <a:r>
              <a:rPr lang="en-US" sz="1400" dirty="0" err="1"/>
              <a:t>rtt</a:t>
            </a:r>
            <a:r>
              <a:rPr lang="en-US" sz="1400" dirty="0"/>
              <a:t> variance &lt; 150ms)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4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2A8A-F8E7-DEF6-B4F8-2946D4DF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 vs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CB3AA-7278-E7B9-A816-0B65F28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TLDs served by only unicast nameservers: 8</a:t>
            </a:r>
          </a:p>
          <a:p>
            <a:r>
              <a:rPr lang="en-US" dirty="0"/>
              <a:t>TLDs served by a mix of  unicast and anycast servers: 378</a:t>
            </a:r>
          </a:p>
          <a:p>
            <a:r>
              <a:rPr lang="en-US" dirty="0"/>
              <a:t>TLDs served by anycast servers only: 1,067</a:t>
            </a:r>
          </a:p>
          <a:p>
            <a:pPr lvl="1"/>
            <a:r>
              <a:rPr lang="en-US" dirty="0"/>
              <a:t>TLDs served only by diverse anycast: 289</a:t>
            </a:r>
          </a:p>
          <a:p>
            <a:pPr lvl="1"/>
            <a:r>
              <a:rPr lang="en-US" dirty="0"/>
              <a:t>TLDs served only by limited anycast: 202</a:t>
            </a:r>
          </a:p>
          <a:p>
            <a:pPr lvl="1"/>
            <a:r>
              <a:rPr lang="en-US" dirty="0"/>
              <a:t>TLDs served by limited and diverse anycast: 576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3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5B54-F774-8EE0-4484-0B150DA2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7CB3-73D9-D3FD-E425-A83F9BD3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41" y="1615491"/>
            <a:ext cx="512047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 the root zone there are just 6 TLDs where all the zone’s nameservers are held in a single AS (and only 1 in a diverse anycast configuration)</a:t>
            </a:r>
          </a:p>
          <a:p>
            <a:r>
              <a:rPr lang="en-US" sz="2400" dirty="0"/>
              <a:t>On average each TLD has 10.1 distinct IP addresses of nameservers</a:t>
            </a:r>
          </a:p>
          <a:p>
            <a:r>
              <a:rPr lang="en-US" sz="2400" dirty="0"/>
              <a:t>On average each TLD has nameservers located in 3.4 origin </a:t>
            </a:r>
            <a:r>
              <a:rPr lang="en-US" sz="2400" dirty="0" err="1"/>
              <a:t>Ases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E65FC8AB-3C47-47CA-8F8B-EE3AF9B2A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125" y="1547861"/>
            <a:ext cx="6408334" cy="44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3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3534-BA1F-D461-E30D-5464F2B3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Nameserver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CBF6D-8744-D663-CBF6-FC727854A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presented with multiple authoritative nameservers / multiple IP addresses how do recursive resolvers behave?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Once we have a handle on the answer to this question, we can then look at the next one:…</a:t>
            </a:r>
          </a:p>
          <a:p>
            <a:r>
              <a:rPr lang="en-US" dirty="0"/>
              <a:t>How do we maximize performance and resilience in authoritative nameserver configurations?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65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DDC0-4CF9-E6E5-0224-05D9C0A9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Tranco</a:t>
            </a:r>
            <a:r>
              <a:rPr lang="en-US" dirty="0"/>
              <a:t> Top 1M Name set</a:t>
            </a:r>
          </a:p>
        </p:txBody>
      </p:sp>
      <p:pic>
        <p:nvPicPr>
          <p:cNvPr id="5" name="Content Placeholder 4" descr="A graph with blue bars&#10;&#10;AI-generated content may be incorrect.">
            <a:extLst>
              <a:ext uri="{FF2B5EF4-FFF2-40B4-BE49-F238E27FC236}">
                <a16:creationId xmlns:a16="http://schemas.microsoft.com/office/drawing/2014/main" id="{EB784F69-A578-B1D9-60DE-97D91525D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96" y="1825625"/>
            <a:ext cx="7832408" cy="4351338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BD341473-D648-DFFB-0B95-A256BD61BFED}"/>
              </a:ext>
            </a:extLst>
          </p:cNvPr>
          <p:cNvSpPr/>
          <p:nvPr/>
        </p:nvSpPr>
        <p:spPr>
          <a:xfrm>
            <a:off x="3241870" y="2011053"/>
            <a:ext cx="790163" cy="540954"/>
          </a:xfrm>
          <a:custGeom>
            <a:avLst/>
            <a:gdLst>
              <a:gd name="connsiteX0" fmla="*/ 424043 w 790163"/>
              <a:gd name="connsiteY0" fmla="*/ 540954 h 540954"/>
              <a:gd name="connsiteX1" fmla="*/ 789803 w 790163"/>
              <a:gd name="connsiteY1" fmla="*/ 449514 h 540954"/>
              <a:gd name="connsiteX2" fmla="*/ 365854 w 790163"/>
              <a:gd name="connsiteY2" fmla="*/ 17252 h 540954"/>
              <a:gd name="connsiteX3" fmla="*/ 94 w 790163"/>
              <a:gd name="connsiteY3" fmla="*/ 125318 h 540954"/>
              <a:gd name="connsiteX4" fmla="*/ 399105 w 790163"/>
              <a:gd name="connsiteY4" fmla="*/ 491078 h 54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63" h="540954">
                <a:moveTo>
                  <a:pt x="424043" y="540954"/>
                </a:moveTo>
                <a:cubicBezTo>
                  <a:pt x="611772" y="538876"/>
                  <a:pt x="799501" y="536798"/>
                  <a:pt x="789803" y="449514"/>
                </a:cubicBezTo>
                <a:cubicBezTo>
                  <a:pt x="780105" y="362230"/>
                  <a:pt x="497472" y="71285"/>
                  <a:pt x="365854" y="17252"/>
                </a:cubicBezTo>
                <a:cubicBezTo>
                  <a:pt x="234236" y="-36781"/>
                  <a:pt x="-5448" y="46347"/>
                  <a:pt x="94" y="125318"/>
                </a:cubicBezTo>
                <a:cubicBezTo>
                  <a:pt x="5636" y="204289"/>
                  <a:pt x="202370" y="347683"/>
                  <a:pt x="399105" y="49107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A0FE2-8662-7E31-50A3-E08473B286E1}"/>
              </a:ext>
            </a:extLst>
          </p:cNvPr>
          <p:cNvSpPr txBox="1"/>
          <p:nvPr/>
        </p:nvSpPr>
        <p:spPr>
          <a:xfrm>
            <a:off x="4048731" y="169954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nbergHand" pitchFamily="2" charset="0"/>
              </a:rPr>
              <a:t>20%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68B3C-7E67-31C9-75D3-F747D5785A7F}"/>
              </a:ext>
            </a:extLst>
          </p:cNvPr>
          <p:cNvSpPr txBox="1"/>
          <p:nvPr/>
        </p:nvSpPr>
        <p:spPr>
          <a:xfrm>
            <a:off x="2907483" y="157425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nbergHand" pitchFamily="2" charset="0"/>
              </a:rPr>
              <a:t>63%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26FA7A9-83F4-8356-9177-9323E42D90B4}"/>
              </a:ext>
            </a:extLst>
          </p:cNvPr>
          <p:cNvSpPr/>
          <p:nvPr/>
        </p:nvSpPr>
        <p:spPr>
          <a:xfrm>
            <a:off x="3992497" y="2024244"/>
            <a:ext cx="342178" cy="276662"/>
          </a:xfrm>
          <a:custGeom>
            <a:avLst/>
            <a:gdLst>
              <a:gd name="connsiteX0" fmla="*/ 342178 w 342178"/>
              <a:gd name="connsiteY0" fmla="*/ 0 h 276662"/>
              <a:gd name="connsiteX1" fmla="*/ 14111 w 342178"/>
              <a:gd name="connsiteY1" fmla="*/ 272226 h 276662"/>
              <a:gd name="connsiteX2" fmla="*/ 55992 w 342178"/>
              <a:gd name="connsiteY2" fmla="*/ 174504 h 276662"/>
              <a:gd name="connsiteX3" fmla="*/ 21091 w 342178"/>
              <a:gd name="connsiteY3" fmla="*/ 251286 h 276662"/>
              <a:gd name="connsiteX4" fmla="*/ 195595 w 342178"/>
              <a:gd name="connsiteY4" fmla="*/ 223365 h 27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78" h="276662">
                <a:moveTo>
                  <a:pt x="342178" y="0"/>
                </a:moveTo>
                <a:cubicBezTo>
                  <a:pt x="201993" y="121571"/>
                  <a:pt x="61809" y="243142"/>
                  <a:pt x="14111" y="272226"/>
                </a:cubicBezTo>
                <a:cubicBezTo>
                  <a:pt x="-33587" y="301310"/>
                  <a:pt x="54829" y="177994"/>
                  <a:pt x="55992" y="174504"/>
                </a:cubicBezTo>
                <a:cubicBezTo>
                  <a:pt x="57155" y="171014"/>
                  <a:pt x="-2176" y="243143"/>
                  <a:pt x="21091" y="251286"/>
                </a:cubicBezTo>
                <a:cubicBezTo>
                  <a:pt x="44358" y="259429"/>
                  <a:pt x="119976" y="241397"/>
                  <a:pt x="195595" y="22336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8C7CE63-4EB9-DD16-F253-9F20BF76BD33}"/>
              </a:ext>
            </a:extLst>
          </p:cNvPr>
          <p:cNvSpPr/>
          <p:nvPr/>
        </p:nvSpPr>
        <p:spPr>
          <a:xfrm>
            <a:off x="3175969" y="1933502"/>
            <a:ext cx="157604" cy="193632"/>
          </a:xfrm>
          <a:custGeom>
            <a:avLst/>
            <a:gdLst>
              <a:gd name="connsiteX0" fmla="*/ 0 w 157604"/>
              <a:gd name="connsiteY0" fmla="*/ 0 h 193632"/>
              <a:gd name="connsiteX1" fmla="*/ 139604 w 157604"/>
              <a:gd name="connsiteY1" fmla="*/ 181484 h 193632"/>
              <a:gd name="connsiteX2" fmla="*/ 153564 w 157604"/>
              <a:gd name="connsiteY2" fmla="*/ 97722 h 193632"/>
              <a:gd name="connsiteX3" fmla="*/ 118663 w 157604"/>
              <a:gd name="connsiteY3" fmla="*/ 188464 h 193632"/>
              <a:gd name="connsiteX4" fmla="*/ 13961 w 157604"/>
              <a:gd name="connsiteY4" fmla="*/ 174504 h 19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604" h="193632">
                <a:moveTo>
                  <a:pt x="0" y="0"/>
                </a:moveTo>
                <a:cubicBezTo>
                  <a:pt x="57005" y="82598"/>
                  <a:pt x="114010" y="165197"/>
                  <a:pt x="139604" y="181484"/>
                </a:cubicBezTo>
                <a:cubicBezTo>
                  <a:pt x="165198" y="197771"/>
                  <a:pt x="157054" y="96559"/>
                  <a:pt x="153564" y="97722"/>
                </a:cubicBezTo>
                <a:cubicBezTo>
                  <a:pt x="150074" y="98885"/>
                  <a:pt x="141930" y="175667"/>
                  <a:pt x="118663" y="188464"/>
                </a:cubicBezTo>
                <a:cubicBezTo>
                  <a:pt x="95396" y="201261"/>
                  <a:pt x="54678" y="187882"/>
                  <a:pt x="13961" y="17450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47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7CAA-09B9-9646-97A6-0E84DDFF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Nameserver Distribution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3F06AF-133D-6263-2406-D2AD61903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119,544 domains, or 12% of the total domain set, are each served by a (different) single IP address! 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44,229 domains are served by just two IP addresses</a:t>
            </a:r>
          </a:p>
          <a:p>
            <a:r>
              <a:rPr lang="en-A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13,498 domains are served by just three IP addresses. </a:t>
            </a:r>
          </a:p>
          <a:p>
            <a:pPr marL="0" indent="0">
              <a:buNone/>
            </a:pPr>
            <a:endParaRPr lang="en-A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A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At the other end of this distribution, there are two IP addresses that each serve 13,278 domains and a further four IP addresses that serve some 12,400 domains.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89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7677-2474-2420-76EC-193A14DF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Concentration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302995-15DD-2F0A-01B4-E10EB775B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650837"/>
              </p:ext>
            </p:extLst>
          </p:nvPr>
        </p:nvGraphicFramePr>
        <p:xfrm>
          <a:off x="838200" y="1803862"/>
          <a:ext cx="10242666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151">
                  <a:extLst>
                    <a:ext uri="{9D8B030D-6E8A-4147-A177-3AD203B41FA5}">
                      <a16:colId xmlns:a16="http://schemas.microsoft.com/office/drawing/2014/main" val="3367903824"/>
                    </a:ext>
                  </a:extLst>
                </a:gridCol>
                <a:gridCol w="3497057">
                  <a:extLst>
                    <a:ext uri="{9D8B030D-6E8A-4147-A177-3AD203B41FA5}">
                      <a16:colId xmlns:a16="http://schemas.microsoft.com/office/drawing/2014/main" val="3193423336"/>
                    </a:ext>
                  </a:extLst>
                </a:gridCol>
                <a:gridCol w="5245458">
                  <a:extLst>
                    <a:ext uri="{9D8B030D-6E8A-4147-A177-3AD203B41FA5}">
                      <a16:colId xmlns:a16="http://schemas.microsoft.com/office/drawing/2014/main" val="1072763564"/>
                    </a:ext>
                  </a:extLst>
                </a:gridCol>
              </a:tblGrid>
              <a:tr h="236969"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Domains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AS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AS name, CC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281597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effectLst/>
                        </a:rPr>
                        <a:t>364,918</a:t>
                      </a:r>
                      <a:endParaRPr lang="en-AU" sz="20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13335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CLOUDFLARENET, US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018746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109,766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16509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AMAZON-02, US</a:t>
                      </a:r>
                      <a:endParaRPr lang="en-AU" sz="20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714443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51,642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44273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GODADDY-DNS, DE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647792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23,539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397239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SECURITYSERVICES, US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3208719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15,212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16276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OVH, FR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6677641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14,155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15169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GOOGLE, US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914240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13,710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8075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MICROSOFT, US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63541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11,637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24940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HETZNER-AS, DE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845060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10,731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37963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ALIBABA-CN-NET, CN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19692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10,198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21342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AKAMAI-ASN2, NL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7439606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9,775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16552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TIGGEE, US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815649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8,263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8560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effectLst/>
                        </a:rPr>
                        <a:t>IONOS-AS, DE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254872"/>
                  </a:ext>
                </a:extLst>
              </a:tr>
              <a:tr h="236969"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7,881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62597</a:t>
                      </a:r>
                      <a:endParaRPr lang="en-AU" sz="20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effectLst/>
                        </a:rPr>
                        <a:t>NSONE, US</a:t>
                      </a:r>
                      <a:endParaRPr lang="en-AU" sz="20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48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571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0515-ECFE-3B1B-BFC2-56D8549C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Type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0610BE-C015-76E4-895F-C1F12B37F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6243"/>
              </p:ext>
            </p:extLst>
          </p:nvPr>
        </p:nvGraphicFramePr>
        <p:xfrm>
          <a:off x="7225040" y="2163847"/>
          <a:ext cx="4236371" cy="1626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6902">
                  <a:extLst>
                    <a:ext uri="{9D8B030D-6E8A-4147-A177-3AD203B41FA5}">
                      <a16:colId xmlns:a16="http://schemas.microsoft.com/office/drawing/2014/main" val="1400904156"/>
                    </a:ext>
                  </a:extLst>
                </a:gridCol>
                <a:gridCol w="799469">
                  <a:extLst>
                    <a:ext uri="{9D8B030D-6E8A-4147-A177-3AD203B41FA5}">
                      <a16:colId xmlns:a16="http://schemas.microsoft.com/office/drawing/2014/main" val="938845594"/>
                    </a:ext>
                  </a:extLst>
                </a:gridCol>
              </a:tblGrid>
              <a:tr h="271079">
                <a:tc>
                  <a:txBody>
                    <a:bodyPr/>
                    <a:lstStyle/>
                    <a:p>
                      <a:pPr algn="just"/>
                      <a:r>
                        <a:rPr lang="en-GB" sz="1050" dirty="0">
                          <a:effectLst/>
                        </a:rPr>
                        <a:t>Unicast-only platform</a:t>
                      </a:r>
                      <a:endParaRPr lang="en-AU" sz="1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>
                          <a:effectLst/>
                        </a:rPr>
                        <a:t>205,204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900364"/>
                  </a:ext>
                </a:extLst>
              </a:tr>
              <a:tr h="271079">
                <a:tc>
                  <a:txBody>
                    <a:bodyPr/>
                    <a:lstStyle/>
                    <a:p>
                      <a:pPr algn="just"/>
                      <a:r>
                        <a:rPr lang="en-GB" sz="1050">
                          <a:effectLst/>
                        </a:rPr>
                        <a:t>Mixed Unicast and Anycast platforms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>
                          <a:effectLst/>
                        </a:rPr>
                        <a:t>80,442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022632"/>
                  </a:ext>
                </a:extLst>
              </a:tr>
              <a:tr h="271079">
                <a:tc>
                  <a:txBody>
                    <a:bodyPr/>
                    <a:lstStyle/>
                    <a:p>
                      <a:pPr algn="just"/>
                      <a:r>
                        <a:rPr lang="en-GB" sz="1050">
                          <a:effectLst/>
                        </a:rPr>
                        <a:t>Anycast-only platform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>
                          <a:effectLst/>
                        </a:rPr>
                        <a:t>562,364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859861"/>
                  </a:ext>
                </a:extLst>
              </a:tr>
              <a:tr h="271079">
                <a:tc>
                  <a:txBody>
                    <a:bodyPr/>
                    <a:lstStyle/>
                    <a:p>
                      <a:pPr algn="just"/>
                      <a:r>
                        <a:rPr lang="en-GB" sz="1050">
                          <a:effectLst/>
                        </a:rPr>
                        <a:t>    Diverse Anycast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>
                          <a:effectLst/>
                        </a:rPr>
                        <a:t>369,254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819192"/>
                  </a:ext>
                </a:extLst>
              </a:tr>
              <a:tr h="271079">
                <a:tc>
                  <a:txBody>
                    <a:bodyPr/>
                    <a:lstStyle/>
                    <a:p>
                      <a:pPr algn="just"/>
                      <a:r>
                        <a:rPr lang="en-GB" sz="1050">
                          <a:effectLst/>
                        </a:rPr>
                        <a:t>    Limited Anycast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>
                          <a:effectLst/>
                        </a:rPr>
                        <a:t>102,882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250224"/>
                  </a:ext>
                </a:extLst>
              </a:tr>
              <a:tr h="271079">
                <a:tc>
                  <a:txBody>
                    <a:bodyPr/>
                    <a:lstStyle/>
                    <a:p>
                      <a:pPr algn="just"/>
                      <a:r>
                        <a:rPr lang="en-GB" sz="1050">
                          <a:effectLst/>
                        </a:rPr>
                        <a:t>    Mixed Diverse and Limited Anycast</a:t>
                      </a:r>
                      <a:endParaRPr lang="en-AU" sz="120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50" dirty="0">
                          <a:effectLst/>
                        </a:rPr>
                        <a:t>90,228</a:t>
                      </a:r>
                      <a:endParaRPr lang="en-AU" sz="1200" dirty="0">
                        <a:effectLst/>
                        <a:latin typeface="Garamond" panose="020204040303010108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914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A293A5-7587-C753-BDAD-6F29933F218C}"/>
              </a:ext>
            </a:extLst>
          </p:cNvPr>
          <p:cNvSpPr txBox="1"/>
          <p:nvPr/>
        </p:nvSpPr>
        <p:spPr>
          <a:xfrm>
            <a:off x="838200" y="2408153"/>
            <a:ext cx="5597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Outside of Cloudflare’s service portfolio few domains</a:t>
            </a:r>
          </a:p>
          <a:p>
            <a:r>
              <a:rPr lang="en-US" dirty="0"/>
              <a:t>Are served using a large-scale diverse anycast nameserver configuration</a:t>
            </a:r>
          </a:p>
          <a:p>
            <a:endParaRPr lang="en-US" dirty="0"/>
          </a:p>
          <a:p>
            <a:r>
              <a:rPr lang="en-US" dirty="0"/>
              <a:t>There is still a significant “legacy” group of domains served by unicast nameserver platforms</a:t>
            </a:r>
          </a:p>
        </p:txBody>
      </p:sp>
    </p:spTree>
    <p:extLst>
      <p:ext uri="{BB962C8B-B14F-4D97-AF65-F5344CB8AC3E}">
        <p14:creationId xmlns:p14="http://schemas.microsoft.com/office/powerpoint/2010/main" val="639315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46DF-E128-F64E-40A4-4DAE23E5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0C1B-7D64-40BE-739E-4CD9451CD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DNS recursive resolvers </a:t>
            </a:r>
            <a:r>
              <a:rPr lang="en-US" b="1" dirty="0"/>
              <a:t>do not</a:t>
            </a:r>
            <a:r>
              <a:rPr lang="en-US" dirty="0"/>
              <a:t>, on average, make an accurate selection of the “fastest” nameserver</a:t>
            </a:r>
          </a:p>
          <a:p>
            <a:pPr lvl="1"/>
            <a:r>
              <a:rPr lang="en-US" dirty="0"/>
              <a:t>Which negates any potential performance benefits of a nameserver deployment approach of a geographically diverse collection of unicast nameservers </a:t>
            </a:r>
          </a:p>
          <a:p>
            <a:pPr lvl="1"/>
            <a:r>
              <a:rPr lang="en-US" dirty="0"/>
              <a:t>Many recursive resolvers appear to use a timer with a granularity of around 150ms to select the “fastest” nameserver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1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F606-2ACD-86D3-F813-38DA0CC66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A5C2-8CD7-D5FD-2788-4CF11233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165D-2AA5-2581-0847-C247020C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Anycast nameserver deployments can produce better outcomes, but the effectiveness of this approach depends on the density of the anycast constellation</a:t>
            </a:r>
          </a:p>
          <a:p>
            <a:pPr lvl="1"/>
            <a:r>
              <a:rPr lang="en-US" dirty="0"/>
              <a:t>Limited density anycast constellations may produce sub-optimal outcomes for some clients</a:t>
            </a:r>
          </a:p>
        </p:txBody>
      </p:sp>
    </p:spTree>
    <p:extLst>
      <p:ext uri="{BB962C8B-B14F-4D97-AF65-F5344CB8AC3E}">
        <p14:creationId xmlns:p14="http://schemas.microsoft.com/office/powerpoint/2010/main" val="314619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ED7A1-D122-3BC4-7A9A-C780699E1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78CB-0B50-DE01-2DCF-948702AB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31336-C754-7DBC-351C-094AA4EA2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Resilience can be provided through the use of multiple anycast service platforms</a:t>
            </a:r>
          </a:p>
          <a:p>
            <a:pPr lvl="1"/>
            <a:r>
              <a:rPr lang="en-US" dirty="0"/>
              <a:t>How many such platforms is “optimal” is an open question</a:t>
            </a:r>
          </a:p>
          <a:p>
            <a:pPr lvl="1"/>
            <a:r>
              <a:rPr lang="en-US" dirty="0"/>
              <a:t>More is not necessarily incrementally better, which leads to a suggestion of the  use of 2 or 3 diverse anycast platforms, depending on the level of failover resilience you are after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55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5ECD-7650-FA0A-4B15-AE49CDDE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706" y="3098276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48994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F4DC-14C0-D174-1206-C20A7500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65CA3-AF8D-EB8A-87BF-B08658660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8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56EA-A782-9AEB-C9D2-9F99FFC2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Recent(</a:t>
            </a:r>
            <a:r>
              <a:rPr lang="en-US" sz="5400" dirty="0" err="1"/>
              <a:t>ish</a:t>
            </a:r>
            <a:r>
              <a:rPr lang="en-US" sz="5400" dirty="0"/>
              <a:t>)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333A-8140-E74F-69BE-0EFBBA3D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Recursives</a:t>
            </a:r>
            <a:r>
              <a:rPr lang="en-US" dirty="0"/>
              <a:t> in the Wild: Engineering Authoritative DNS Servers”  Muller, Moura, Schmidt, Heidemann, 2017</a:t>
            </a:r>
          </a:p>
          <a:p>
            <a:pPr marL="0" indent="0">
              <a:buNone/>
            </a:pPr>
            <a:r>
              <a:rPr lang="en-US" sz="1600" b="0" i="0" dirty="0">
                <a:effectLst/>
                <a:latin typeface="Helvetica" pitchFamily="2" charset="0"/>
              </a:rPr>
              <a:t>     </a:t>
            </a:r>
            <a:r>
              <a:rPr lang="en-AU" sz="1600" b="0" i="0" dirty="0">
                <a:effectLst/>
                <a:latin typeface="Helvetica" pitchFamily="2" charset="0"/>
              </a:rPr>
              <a:t>https://ant.isi.edu/~johnh/PAPERS/Mueller17b.pdf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“To meet their goals of minimizing latency and balancing load across </a:t>
            </a:r>
            <a:r>
              <a:rPr lang="en-US" sz="2000" dirty="0" err="1"/>
              <a:t>NSes</a:t>
            </a:r>
            <a:r>
              <a:rPr lang="en-US" sz="2000" dirty="0"/>
              <a:t> and anycast, operators need to know how recursive resolvers select an NS, and how that interacts with their NS deployments.”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“… all name servers in a DNS service for a zone need to be consistently provisioned (with reasonable anycast) to provide consistent low latency to users.”</a:t>
            </a:r>
          </a:p>
        </p:txBody>
      </p:sp>
    </p:spTree>
    <p:extLst>
      <p:ext uri="{BB962C8B-B14F-4D97-AF65-F5344CB8AC3E}">
        <p14:creationId xmlns:p14="http://schemas.microsoft.com/office/powerpoint/2010/main" val="184227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2475-15BC-6803-03C7-D558F8FB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The RFC’s say: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121F-8DC7-2CB0-4515-27C8C8246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RFC1034: “The sorting [of nameservers]… may involve statistics from past events, such as previous response times and batting averages.”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Batting averages????</a:t>
            </a:r>
          </a:p>
        </p:txBody>
      </p:sp>
    </p:spTree>
    <p:extLst>
      <p:ext uri="{BB962C8B-B14F-4D97-AF65-F5344CB8AC3E}">
        <p14:creationId xmlns:p14="http://schemas.microsoft.com/office/powerpoint/2010/main" val="1247996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CE90-1511-8607-6194-48772C87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1" y="34410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Recent(</a:t>
            </a:r>
            <a:r>
              <a:rPr lang="en-US" sz="5400" dirty="0" err="1"/>
              <a:t>ish</a:t>
            </a:r>
            <a:r>
              <a:rPr lang="en-US" sz="5400" dirty="0"/>
              <a:t>)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5FBCF-2BD4-BDE4-4E8F-0C4C836D2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“Secure Nameserver Selection Algorithm for DNS Resolvers”  Zhang, Liu, Song, </a:t>
            </a:r>
            <a:r>
              <a:rPr lang="en-US" dirty="0" err="1"/>
              <a:t>Huque</a:t>
            </a:r>
            <a:r>
              <a:rPr lang="en-US" dirty="0"/>
              <a:t>, October 2024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1800" dirty="0"/>
              <a:t>https://datatracker.ietf.org/doc/draft-zhang-dnsop-ns-selection/</a:t>
            </a: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“</a:t>
            </a:r>
            <a:r>
              <a:rPr lang="en-AU" sz="2000" dirty="0"/>
              <a:t>Nameserver selection algorithms employed by DNS resolvers are not currently standardized in the DNS protocol</a:t>
            </a:r>
            <a:r>
              <a:rPr lang="en-US" sz="2000" dirty="0"/>
              <a:t>”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The document contains an informal description of the selection algorithms used in a number of commonly used recursive resolvers (Bind 9, Unbound, Knot, </a:t>
            </a:r>
            <a:r>
              <a:rPr lang="en-US" sz="2000" dirty="0" err="1"/>
              <a:t>PowerDNS</a:t>
            </a:r>
            <a:r>
              <a:rPr lang="en-US" sz="2000" dirty="0"/>
              <a:t>, Microsoft DNS)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23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EBF56-108D-4971-7D43-6F8F1230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088A-2A14-E1AA-62F7-054AC113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 vs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E535-A725-3821-2FBE-D9FB8835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of these IP addresses are carried in an anycast cloud?</a:t>
            </a:r>
          </a:p>
          <a:p>
            <a:pPr lvl="1"/>
            <a:r>
              <a:rPr lang="en-US" dirty="0"/>
              <a:t>Query the IP address from a diverse set of locations(Atlanta, Frankfurt, Sao Paulo, Singapore, Australia) </a:t>
            </a:r>
          </a:p>
          <a:p>
            <a:pPr lvl="1"/>
            <a:r>
              <a:rPr lang="en-US" dirty="0"/>
              <a:t>If the Name Server ID (NSID) is constant when queried from a diverse set of queries, then its reasonable to assume that the server’s IP address is </a:t>
            </a:r>
            <a:r>
              <a:rPr lang="en-US" b="1" dirty="0"/>
              <a:t>not</a:t>
            </a:r>
            <a:r>
              <a:rPr lang="en-US" dirty="0"/>
              <a:t> part of an anycast cloud (as we anticipate that different anycast instances will give a different NSID response)</a:t>
            </a:r>
          </a:p>
          <a:p>
            <a:pPr lvl="1"/>
            <a:r>
              <a:rPr lang="en-US" dirty="0"/>
              <a:t>If the variance of DNS query times is not sufficiently large, then its reasonable to assume that the server’s IP address is part of an anycast service cloud.</a:t>
            </a:r>
          </a:p>
        </p:txBody>
      </p:sp>
    </p:spTree>
    <p:extLst>
      <p:ext uri="{BB962C8B-B14F-4D97-AF65-F5344CB8AC3E}">
        <p14:creationId xmlns:p14="http://schemas.microsoft.com/office/powerpoint/2010/main" val="102363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CCCD-4C55-2058-296A-C186EFA9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- DNSSEC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9A74-550F-0A43-54C6-7580FC25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combination of multiple diverse nameserver providers, a DNSSEC-signed domain name, and online signing introduces some operational fragility, particularly when managing key rollover and algorithm rolls </a:t>
            </a:r>
          </a:p>
          <a:p>
            <a:r>
              <a:rPr lang="en-US" dirty="0"/>
              <a:t>This is still a not well charted space and operational incidents that impact TLD availability still occur</a:t>
            </a:r>
          </a:p>
        </p:txBody>
      </p:sp>
    </p:spTree>
    <p:extLst>
      <p:ext uri="{BB962C8B-B14F-4D97-AF65-F5344CB8AC3E}">
        <p14:creationId xmlns:p14="http://schemas.microsoft.com/office/powerpoint/2010/main" val="242839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DEFE-B8F2-1ECF-25D6-B506B0591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F01E-CB6F-E327-2CA5-F6D1D45C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385"/>
          </a:xfrm>
        </p:spPr>
        <p:txBody>
          <a:bodyPr/>
          <a:lstStyle/>
          <a:p>
            <a:br>
              <a:rPr lang="en-US" dirty="0"/>
            </a:br>
            <a:r>
              <a:rPr lang="en-US" sz="5400" dirty="0"/>
              <a:t>Our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8DA1-847B-F4F9-CFD4-916D8BEF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domain with four unicast authoritative nameservers</a:t>
            </a:r>
          </a:p>
          <a:p>
            <a:r>
              <a:rPr lang="en-US" dirty="0"/>
              <a:t>Direct client systems to resolve unique DNS names using these nameservers</a:t>
            </a:r>
          </a:p>
          <a:p>
            <a:r>
              <a:rPr lang="en-US" dirty="0"/>
              <a:t>Track queries to each nameserver from each visible recursive resolver</a:t>
            </a:r>
          </a:p>
        </p:txBody>
      </p:sp>
    </p:spTree>
    <p:extLst>
      <p:ext uri="{BB962C8B-B14F-4D97-AF65-F5344CB8AC3E}">
        <p14:creationId xmlns:p14="http://schemas.microsoft.com/office/powerpoint/2010/main" val="423390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75BCE-9FCF-F29C-416A-06FFC6B8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A2EA-04E7-A33F-7B78-8889A867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5400" dirty="0"/>
              <a:t>Our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C59C-A6E7-6252-2290-0FE49BBD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6093" cy="4351338"/>
          </a:xfrm>
        </p:spPr>
        <p:txBody>
          <a:bodyPr/>
          <a:lstStyle/>
          <a:p>
            <a:r>
              <a:rPr lang="en-US" dirty="0"/>
              <a:t>Use a domain with four dual-stack unicast authoritative nameservers</a:t>
            </a:r>
          </a:p>
        </p:txBody>
      </p:sp>
      <p:pic>
        <p:nvPicPr>
          <p:cNvPr id="4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9581D6FF-D430-C74F-60A1-7A9C6FCA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25" y="2349759"/>
            <a:ext cx="9482860" cy="43513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073EAE-CE46-0AAC-423A-690DCD821FB0}"/>
              </a:ext>
            </a:extLst>
          </p:cNvPr>
          <p:cNvSpPr/>
          <p:nvPr/>
        </p:nvSpPr>
        <p:spPr>
          <a:xfrm flipH="1">
            <a:off x="3779413" y="3990620"/>
            <a:ext cx="98096" cy="84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EC61E9-B58A-3ADA-97F0-DA8A2EE307F6}"/>
              </a:ext>
            </a:extLst>
          </p:cNvPr>
          <p:cNvSpPr/>
          <p:nvPr/>
        </p:nvSpPr>
        <p:spPr>
          <a:xfrm flipH="1">
            <a:off x="6154252" y="3424893"/>
            <a:ext cx="105103" cy="84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646B24-DE99-0E61-D7E0-5C8C0837CB20}"/>
              </a:ext>
            </a:extLst>
          </p:cNvPr>
          <p:cNvSpPr/>
          <p:nvPr/>
        </p:nvSpPr>
        <p:spPr>
          <a:xfrm flipH="1">
            <a:off x="8601083" y="4866343"/>
            <a:ext cx="105103" cy="84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394790-ACCE-1CA2-F957-7ECFC5215A04}"/>
              </a:ext>
            </a:extLst>
          </p:cNvPr>
          <p:cNvSpPr/>
          <p:nvPr/>
        </p:nvSpPr>
        <p:spPr>
          <a:xfrm flipH="1">
            <a:off x="7845373" y="4400240"/>
            <a:ext cx="105103" cy="84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0B4446-6800-32E0-CC8F-B4A7A56043D5}"/>
              </a:ext>
            </a:extLst>
          </p:cNvPr>
          <p:cNvSpPr txBox="1"/>
          <p:nvPr/>
        </p:nvSpPr>
        <p:spPr>
          <a:xfrm>
            <a:off x="6214546" y="3069661"/>
            <a:ext cx="10826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Frankfurt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AD0F87-EE6D-374B-9D69-018A06103FB8}"/>
              </a:ext>
            </a:extLst>
          </p:cNvPr>
          <p:cNvSpPr txBox="1"/>
          <p:nvPr/>
        </p:nvSpPr>
        <p:spPr>
          <a:xfrm>
            <a:off x="8042776" y="4059579"/>
            <a:ext cx="10826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Mumbai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FA3CCA-2654-7332-4287-4CF60E1CBE95}"/>
              </a:ext>
            </a:extLst>
          </p:cNvPr>
          <p:cNvSpPr txBox="1"/>
          <p:nvPr/>
        </p:nvSpPr>
        <p:spPr>
          <a:xfrm>
            <a:off x="8880449" y="4669221"/>
            <a:ext cx="13472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Singapore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96E6DA-1396-7478-6D0A-A664D4CCC58B}"/>
              </a:ext>
            </a:extLst>
          </p:cNvPr>
          <p:cNvCxnSpPr>
            <a:cxnSpLocks/>
          </p:cNvCxnSpPr>
          <p:nvPr/>
        </p:nvCxnSpPr>
        <p:spPr>
          <a:xfrm flipH="1">
            <a:off x="3862254" y="3465632"/>
            <a:ext cx="2276743" cy="5617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FA9A66-FE13-9C26-BF03-C31FA2ACB383}"/>
              </a:ext>
            </a:extLst>
          </p:cNvPr>
          <p:cNvSpPr txBox="1"/>
          <p:nvPr/>
        </p:nvSpPr>
        <p:spPr>
          <a:xfrm>
            <a:off x="4780471" y="3452609"/>
            <a:ext cx="653205" cy="2539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112ms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7E048A-0C5D-976F-D131-FC87D30E1BEC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3863143" y="4062389"/>
            <a:ext cx="4702806" cy="862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294B68-73C7-D0E3-7860-B7527C8DD539}"/>
              </a:ext>
            </a:extLst>
          </p:cNvPr>
          <p:cNvSpPr txBox="1"/>
          <p:nvPr/>
        </p:nvSpPr>
        <p:spPr>
          <a:xfrm>
            <a:off x="4960184" y="3921418"/>
            <a:ext cx="653205" cy="2539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267ms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2BE8E1-DF30-4A73-6132-E0B03C075F45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H="1" flipV="1">
            <a:off x="3877509" y="4032662"/>
            <a:ext cx="3967864" cy="409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02ED5ED-C688-C26C-8FA7-5752682A72A7}"/>
              </a:ext>
            </a:extLst>
          </p:cNvPr>
          <p:cNvSpPr txBox="1"/>
          <p:nvPr/>
        </p:nvSpPr>
        <p:spPr>
          <a:xfrm>
            <a:off x="4908996" y="4251092"/>
            <a:ext cx="653205" cy="2539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205ms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F7C9DE-1A21-4C7C-771A-F306D8A8A89C}"/>
              </a:ext>
            </a:extLst>
          </p:cNvPr>
          <p:cNvCxnSpPr>
            <a:cxnSpLocks/>
            <a:stCxn id="6" idx="4"/>
            <a:endCxn id="8" idx="6"/>
          </p:cNvCxnSpPr>
          <p:nvPr/>
        </p:nvCxnSpPr>
        <p:spPr>
          <a:xfrm>
            <a:off x="6206803" y="3508976"/>
            <a:ext cx="1638570" cy="9333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34BE1C-3FAC-755B-DEC2-1A1EC48F0AB4}"/>
              </a:ext>
            </a:extLst>
          </p:cNvPr>
          <p:cNvSpPr txBox="1"/>
          <p:nvPr/>
        </p:nvSpPr>
        <p:spPr>
          <a:xfrm>
            <a:off x="2758517" y="3806002"/>
            <a:ext cx="95309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Atlanta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558C37-16F4-B977-FA2D-35E0F58B3E90}"/>
              </a:ext>
            </a:extLst>
          </p:cNvPr>
          <p:cNvSpPr txBox="1"/>
          <p:nvPr/>
        </p:nvSpPr>
        <p:spPr>
          <a:xfrm>
            <a:off x="6032119" y="3746493"/>
            <a:ext cx="65320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208ms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DE16F2-50A5-E30A-62CE-F4C81FB27D9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243963" y="3496662"/>
            <a:ext cx="2446831" cy="13819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244FEDF-2FF4-F848-57E2-EB9F66E0EC66}"/>
              </a:ext>
            </a:extLst>
          </p:cNvPr>
          <p:cNvSpPr txBox="1"/>
          <p:nvPr/>
        </p:nvSpPr>
        <p:spPr>
          <a:xfrm>
            <a:off x="7057214" y="3657758"/>
            <a:ext cx="65320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154ms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E31BED-1335-02FE-F63B-9101EBECAF11}"/>
              </a:ext>
            </a:extLst>
          </p:cNvPr>
          <p:cNvCxnSpPr>
            <a:cxnSpLocks/>
          </p:cNvCxnSpPr>
          <p:nvPr/>
        </p:nvCxnSpPr>
        <p:spPr>
          <a:xfrm>
            <a:off x="7943021" y="4505008"/>
            <a:ext cx="658062" cy="361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C939CCE-D2AC-A7BC-EC04-88FAA9AD3629}"/>
              </a:ext>
            </a:extLst>
          </p:cNvPr>
          <p:cNvSpPr txBox="1"/>
          <p:nvPr/>
        </p:nvSpPr>
        <p:spPr>
          <a:xfrm>
            <a:off x="7616418" y="4547651"/>
            <a:ext cx="65320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60ms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9A2BE6-750B-ED44-BED3-085E632A3184}"/>
              </a:ext>
            </a:extLst>
          </p:cNvPr>
          <p:cNvSpPr/>
          <p:nvPr/>
        </p:nvSpPr>
        <p:spPr>
          <a:xfrm>
            <a:off x="7506697" y="6376863"/>
            <a:ext cx="338676" cy="258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5E4A0E-D25B-25AD-D00E-2C21DAC7ED7E}"/>
              </a:ext>
            </a:extLst>
          </p:cNvPr>
          <p:cNvSpPr/>
          <p:nvPr/>
        </p:nvSpPr>
        <p:spPr>
          <a:xfrm>
            <a:off x="10674075" y="6363614"/>
            <a:ext cx="338676" cy="258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1D36-4BAE-886B-8E4A-F8C8E8F8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3853" cy="1325563"/>
          </a:xfrm>
        </p:spPr>
        <p:txBody>
          <a:bodyPr/>
          <a:lstStyle/>
          <a:p>
            <a:r>
              <a:rPr lang="en-US" dirty="0"/>
              <a:t>What are we expecting to see?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CBE6E-0C25-EF24-0879-EC4A6FB20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991" y="1800911"/>
            <a:ext cx="614706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C60BC-EA01-32B9-9F37-47E774EEBE2A}"/>
              </a:ext>
            </a:extLst>
          </p:cNvPr>
          <p:cNvSpPr txBox="1"/>
          <p:nvPr/>
        </p:nvSpPr>
        <p:spPr>
          <a:xfrm>
            <a:off x="7354632" y="3126260"/>
            <a:ext cx="4269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anticipate seeing a “strong” preference to query the authoritative server with the lowest response time, and a regular querying of all other authoritative servers to see if their response times have changed. </a:t>
            </a:r>
          </a:p>
        </p:txBody>
      </p:sp>
    </p:spTree>
    <p:extLst>
      <p:ext uri="{BB962C8B-B14F-4D97-AF65-F5344CB8AC3E}">
        <p14:creationId xmlns:p14="http://schemas.microsoft.com/office/powerpoint/2010/main" val="254978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BCA14-6499-48CE-CAF4-D7209229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7E72-5710-AABA-7C04-5CDEC2AB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Bind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6332-B24B-0992-EF04-B50DBF14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Bind 9 against the four nameservers using 1 query per second (test resolver is located in au)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5D523-8464-5DEA-A2E0-93D12B36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14" y="2606675"/>
            <a:ext cx="7772400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2A62F1-A5CF-68E1-5DCD-491D1C48D245}"/>
              </a:ext>
            </a:extLst>
          </p:cNvPr>
          <p:cNvSpPr txBox="1"/>
          <p:nvPr/>
        </p:nvSpPr>
        <p:spPr>
          <a:xfrm>
            <a:off x="8318014" y="2977978"/>
            <a:ext cx="3532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resolver tests the other authoritative servers to ensure that its is “attached” to the fastest server.</a:t>
            </a:r>
          </a:p>
          <a:p>
            <a:endParaRPr lang="en-US" dirty="0"/>
          </a:p>
          <a:p>
            <a:r>
              <a:rPr lang="en-US" dirty="0"/>
              <a:t>This ‘other server’ test appears to be irregular, with a slight bias towards the second-closest server</a:t>
            </a:r>
          </a:p>
        </p:txBody>
      </p:sp>
    </p:spTree>
    <p:extLst>
      <p:ext uri="{BB962C8B-B14F-4D97-AF65-F5344CB8AC3E}">
        <p14:creationId xmlns:p14="http://schemas.microsoft.com/office/powerpoint/2010/main" val="108935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6AE02-B937-98E4-C362-A6DA7D6B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3D8B-A80A-CEAE-F97A-DADF2194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Unbound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DF7A-25A6-44CB-6C92-61CAD722B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Unbound against the four nameservers using 1 query per second (test resolver located in 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C681F-52EE-9F17-D63B-DD30E1680B46}"/>
              </a:ext>
            </a:extLst>
          </p:cNvPr>
          <p:cNvSpPr txBox="1"/>
          <p:nvPr/>
        </p:nvSpPr>
        <p:spPr>
          <a:xfrm>
            <a:off x="8318014" y="2977978"/>
            <a:ext cx="3532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Unbound is not so clearly attached to the closest server (ap) and also queries Mumbai and Atlanta consistently.</a:t>
            </a:r>
          </a:p>
          <a:p>
            <a:endParaRPr lang="en-US" dirty="0"/>
          </a:p>
          <a:p>
            <a:r>
              <a:rPr lang="en-US" dirty="0"/>
              <a:t>The non-selected resolver (Frankfurt) is queried irregularly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C4D45-B331-4E74-9132-AB09AFB6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0" y="2578786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20408</TotalTime>
  <Words>2548</Words>
  <Application>Microsoft Macintosh PowerPoint</Application>
  <PresentationFormat>Widescreen</PresentationFormat>
  <Paragraphs>280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AhnbergHand</vt:lpstr>
      <vt:lpstr>Aptos</vt:lpstr>
      <vt:lpstr>Aptos Display</vt:lpstr>
      <vt:lpstr>Arial</vt:lpstr>
      <vt:lpstr>Garamond</vt:lpstr>
      <vt:lpstr>Helvetica</vt:lpstr>
      <vt:lpstr>Max's Handwritin</vt:lpstr>
      <vt:lpstr>Powderfinger Type</vt:lpstr>
      <vt:lpstr>Verdana</vt:lpstr>
      <vt:lpstr>Office Theme</vt:lpstr>
      <vt:lpstr>Authoritative Nameserver Selection and Recursive Resolvers</vt:lpstr>
      <vt:lpstr>Nameserver Questions</vt:lpstr>
      <vt:lpstr>Nameserver Questions</vt:lpstr>
      <vt:lpstr>The RFC’s say:</vt:lpstr>
      <vt:lpstr> Our Measurement</vt:lpstr>
      <vt:lpstr> Our Measurement</vt:lpstr>
      <vt:lpstr>What are we expecting to see?</vt:lpstr>
      <vt:lpstr>Some Lab Tests: Bind 9</vt:lpstr>
      <vt:lpstr>Some Lab Tests: Unbound</vt:lpstr>
      <vt:lpstr>Some Lab Tests: Google 8.8.8.8</vt:lpstr>
      <vt:lpstr>Some Lab Tests: Cloudflare 1.1.1.1</vt:lpstr>
      <vt:lpstr>There is no common recursive resolver behaviour</vt:lpstr>
      <vt:lpstr>Let’s scale up the measurements</vt:lpstr>
      <vt:lpstr>What we see – 1 Hour Profile</vt:lpstr>
      <vt:lpstr>What we see – 12 Hour Profile</vt:lpstr>
      <vt:lpstr>A one-week profile of this resolver</vt:lpstr>
      <vt:lpstr>8 Day Profile of 100 Resolvers</vt:lpstr>
      <vt:lpstr>What proportion of Resolvers show “Attachment Preference”?</vt:lpstr>
      <vt:lpstr>How “good” is this attachment preference?</vt:lpstr>
      <vt:lpstr>For example:</vt:lpstr>
      <vt:lpstr>Results</vt:lpstr>
      <vt:lpstr>Distribution of “Mismatch Times” </vt:lpstr>
      <vt:lpstr>What is this data telling us?</vt:lpstr>
      <vt:lpstr>How should you deploy a set of nameservers?</vt:lpstr>
      <vt:lpstr>Let’s look the Root Zone</vt:lpstr>
      <vt:lpstr>Profile of the Use of Nameservers</vt:lpstr>
      <vt:lpstr>Unicast vs Anycast – Root TLD Nameservers</vt:lpstr>
      <vt:lpstr>Unicast vs Anycast</vt:lpstr>
      <vt:lpstr>AS Diversity</vt:lpstr>
      <vt:lpstr>Tranco Top 1M Name set</vt:lpstr>
      <vt:lpstr>Nameserver Distribution</vt:lpstr>
      <vt:lpstr>Platform Concentration</vt:lpstr>
      <vt:lpstr>Platform Type</vt:lpstr>
      <vt:lpstr>Observations (1/3)</vt:lpstr>
      <vt:lpstr>Observations (2/3)</vt:lpstr>
      <vt:lpstr>Observations (3/3)</vt:lpstr>
      <vt:lpstr>Questions?</vt:lpstr>
      <vt:lpstr>Overflow Slides</vt:lpstr>
      <vt:lpstr>Recent(ish) work</vt:lpstr>
      <vt:lpstr>Recent(ish) work</vt:lpstr>
      <vt:lpstr>Unicast vs Anycast</vt:lpstr>
      <vt:lpstr>BUT - DNSSEC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Geoff Huston</dc:creator>
  <cp:lastModifiedBy>Geoff Huston</cp:lastModifiedBy>
  <cp:revision>20</cp:revision>
  <dcterms:created xsi:type="dcterms:W3CDTF">2024-12-03T05:23:56Z</dcterms:created>
  <dcterms:modified xsi:type="dcterms:W3CDTF">2025-03-03T04:56:16Z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2024-12-03T05:39:35Z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863bd86d-a8f9-4ae7-b477-936a8065da8b</vt:lpwstr>
  </property>
  <property fmtid="{D5CDD505-2E9C-101B-9397-08002B2CF9AE}" pid="8" name="MSIP_Label_66ca7b2a-4f6d-4766-806a-1a0c76ea1c59_ContentBits">
    <vt:lpwstr>0</vt:lpwstr>
  </property>
</Properties>
</file>