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7" r:id="rId3"/>
    <p:sldId id="318" r:id="rId4"/>
    <p:sldId id="273" r:id="rId5"/>
    <p:sldId id="280" r:id="rId6"/>
    <p:sldId id="319" r:id="rId7"/>
    <p:sldId id="320" r:id="rId8"/>
    <p:sldId id="276" r:id="rId9"/>
    <p:sldId id="274" r:id="rId10"/>
    <p:sldId id="275" r:id="rId11"/>
    <p:sldId id="321" r:id="rId12"/>
    <p:sldId id="282" r:id="rId13"/>
    <p:sldId id="322" r:id="rId14"/>
    <p:sldId id="323" r:id="rId15"/>
    <p:sldId id="324" r:id="rId16"/>
    <p:sldId id="325" r:id="rId17"/>
    <p:sldId id="326"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p:restoredTop sz="94830"/>
  </p:normalViewPr>
  <p:slideViewPr>
    <p:cSldViewPr snapToGrid="0">
      <p:cViewPr varScale="1">
        <p:scale>
          <a:sx n="121" d="100"/>
          <a:sy n="121" d="100"/>
        </p:scale>
        <p:origin x="126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B8CB-49B0-6CDB-988E-0D3F8614A658}"/>
              </a:ext>
            </a:extLst>
          </p:cNvPr>
          <p:cNvSpPr>
            <a:spLocks noGrp="1"/>
          </p:cNvSpPr>
          <p:nvPr>
            <p:ph type="ctrTitle"/>
          </p:nvPr>
        </p:nvSpPr>
        <p:spPr>
          <a:xfrm>
            <a:off x="1524000" y="1122363"/>
            <a:ext cx="9144000" cy="2387600"/>
          </a:xfrm>
        </p:spPr>
        <p:txBody>
          <a:bodyPr anchor="b"/>
          <a:lstStyle>
            <a:lvl1pPr algn="ctr">
              <a:defRPr sz="6000"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8683694C-1B2E-5B95-5B1C-48D0D91B2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U" dirty="0"/>
          </a:p>
        </p:txBody>
      </p:sp>
      <p:sp>
        <p:nvSpPr>
          <p:cNvPr id="4" name="Date Placeholder 3">
            <a:extLst>
              <a:ext uri="{FF2B5EF4-FFF2-40B4-BE49-F238E27FC236}">
                <a16:creationId xmlns:a16="http://schemas.microsoft.com/office/drawing/2014/main" id="{E2623E09-508A-4701-3C31-F607EC5B51D2}"/>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50973263-5CE3-697D-8823-01B96E7CC7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BD26FB-C4F7-8965-6DD7-92FE3C987C75}"/>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8879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CC27-491F-5355-BFB7-A9D44EF67EB0}"/>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8BFEE95-5429-A4B1-3903-719BC86DAA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D074BC6-C441-7449-37A1-9115AE89D7DE}"/>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2D5FA8EA-A4BA-CD82-0587-C3AA8B2B75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542C49-B3D8-1514-8637-CEE59BC21FE4}"/>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58418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036A5-3C04-1D46-75E8-0D462505E8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E7C3ACD-98D8-0EE6-A510-29C0784338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CF74254-ECB8-6F1C-39CF-3467B7E3A3D5}"/>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D396EB4B-F6AF-DBBB-1280-64220B2983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8A676B-B6E9-AFD8-5762-5BAB860F9DF5}"/>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4932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F9A5-1834-FB38-0199-F13595A2ABFB}"/>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3A9636F7-06F2-C6D4-93C2-0D0913429D6C}"/>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DE18E687-464E-C740-B72D-4E4FE10F2FB2}"/>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B62BFACD-7594-D30F-DB7A-BEFE39CE35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00BC33-F86C-8AA1-6F08-75FD9B42418E}"/>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10150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3C57-2DCB-B598-9CF4-B753142CCE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CEAF2F08-7A51-1211-6D36-CB24537595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53FB5D-8448-BF02-1A71-75751A04CA86}"/>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64D1A5C0-D4E1-1FBF-23B7-2022E3AE79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85B951-B484-4222-34E7-11B9A197D41B}"/>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21678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08EA-862E-B68E-1529-8427BA1BCCF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2BCE5A4-022B-3DC3-0A20-9C3C9961AA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F887BF79-9A40-23F0-6A72-FB9C1B4ABF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8CD77433-5BF5-5AC3-3AE0-676544964327}"/>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6" name="Footer Placeholder 5">
            <a:extLst>
              <a:ext uri="{FF2B5EF4-FFF2-40B4-BE49-F238E27FC236}">
                <a16:creationId xmlns:a16="http://schemas.microsoft.com/office/drawing/2014/main" id="{45A75187-DBC5-F694-7743-F14DB9A7B6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9B2F6F-DD6F-543B-3909-09D01675C7DB}"/>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40986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9442-8348-020A-6D52-39F915BC755A}"/>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63EEBD1-32AB-20FA-95E9-1C2E3C6ED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9AEAD3-046E-58AC-9D8B-5CDB386A5B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AB8FA84B-C23F-7FFB-74D8-6CD58A1CF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3F3403-6BFE-6E90-8EFF-703D141340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527F975-840E-1736-BA19-80060334124F}"/>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8" name="Footer Placeholder 7">
            <a:extLst>
              <a:ext uri="{FF2B5EF4-FFF2-40B4-BE49-F238E27FC236}">
                <a16:creationId xmlns:a16="http://schemas.microsoft.com/office/drawing/2014/main" id="{FA192B66-F8E0-17EE-AF6D-C29A185870B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5A176F6-F95A-FE8F-BA0A-8028F5851A34}"/>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231788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88F4-6AF5-3216-C531-1E4CBB28B1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F23C72D0-CD60-7CB9-61FC-17DF703C56C7}"/>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4" name="Footer Placeholder 3">
            <a:extLst>
              <a:ext uri="{FF2B5EF4-FFF2-40B4-BE49-F238E27FC236}">
                <a16:creationId xmlns:a16="http://schemas.microsoft.com/office/drawing/2014/main" id="{32E5B926-F1ED-2E4D-95B0-66EB5AAA11B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1A3E34B-9C64-DDE0-E293-6FC4424424C8}"/>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56179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95502-9803-D1A7-B79D-DFDBDC2E7322}"/>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3" name="Footer Placeholder 2">
            <a:extLst>
              <a:ext uri="{FF2B5EF4-FFF2-40B4-BE49-F238E27FC236}">
                <a16:creationId xmlns:a16="http://schemas.microsoft.com/office/drawing/2014/main" id="{1A961083-58A5-8666-BA65-DC05A87C199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6DD1AC9-CCC5-F0EE-B54F-81AA85BA6892}"/>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97718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CF49-A5B6-D1B9-BFD1-21CE29C640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73C53A8-3273-C768-701A-EFB952161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C7944F3-3997-93C5-A55D-5CDBEC5D3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FF4C23-085F-FCB8-547A-ACDB054EAF62}"/>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6" name="Footer Placeholder 5">
            <a:extLst>
              <a:ext uri="{FF2B5EF4-FFF2-40B4-BE49-F238E27FC236}">
                <a16:creationId xmlns:a16="http://schemas.microsoft.com/office/drawing/2014/main" id="{373131EA-1715-66E8-194B-B39E117028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7F84D1C-D136-DF85-2533-20F9383AEED3}"/>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155484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6760-0351-6554-A551-441204EEE2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BCA88F37-CF87-B4D2-F714-DF3A58C6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11F3626-E8B0-F7C3-33B9-116F717F6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5C6DA9-99BB-AA2B-A69E-E16AA55495C8}"/>
              </a:ext>
            </a:extLst>
          </p:cNvPr>
          <p:cNvSpPr>
            <a:spLocks noGrp="1"/>
          </p:cNvSpPr>
          <p:nvPr>
            <p:ph type="dt" sz="half" idx="10"/>
          </p:nvPr>
        </p:nvSpPr>
        <p:spPr/>
        <p:txBody>
          <a:bodyPr/>
          <a:lstStyle/>
          <a:p>
            <a:fld id="{936B7E82-8153-1B40-B03C-F5F5FA245232}" type="datetimeFigureOut">
              <a:rPr lang="en-AU" smtClean="0"/>
              <a:t>3/3/2025</a:t>
            </a:fld>
            <a:endParaRPr lang="en-AU"/>
          </a:p>
        </p:txBody>
      </p:sp>
      <p:sp>
        <p:nvSpPr>
          <p:cNvPr id="6" name="Footer Placeholder 5">
            <a:extLst>
              <a:ext uri="{FF2B5EF4-FFF2-40B4-BE49-F238E27FC236}">
                <a16:creationId xmlns:a16="http://schemas.microsoft.com/office/drawing/2014/main" id="{AC9DA70F-2D82-7C1F-024B-43401D949D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B2CE7-445F-21D7-BA53-0585DF820892}"/>
              </a:ext>
            </a:extLst>
          </p:cNvPr>
          <p:cNvSpPr>
            <a:spLocks noGrp="1"/>
          </p:cNvSpPr>
          <p:nvPr>
            <p:ph type="sldNum" sz="quarter" idx="12"/>
          </p:nvPr>
        </p:nvSpPr>
        <p:spPr/>
        <p:txBody>
          <a:bodyPr/>
          <a:lstStyle/>
          <a:p>
            <a:fld id="{AA19C9E2-2CA5-4E45-B74F-1205A2D8A575}" type="slidenum">
              <a:rPr lang="en-AU" smtClean="0"/>
              <a:t>‹#›</a:t>
            </a:fld>
            <a:endParaRPr lang="en-AU"/>
          </a:p>
        </p:txBody>
      </p:sp>
    </p:spTree>
    <p:extLst>
      <p:ext uri="{BB962C8B-B14F-4D97-AF65-F5344CB8AC3E}">
        <p14:creationId xmlns:p14="http://schemas.microsoft.com/office/powerpoint/2010/main" val="35148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72004-81C6-F061-E78E-E03225280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AD2F9D5-0085-1F28-2A4E-83CA858BA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11F856A-193E-398C-2C18-21D7A4205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B7E82-8153-1B40-B03C-F5F5FA245232}" type="datetimeFigureOut">
              <a:rPr lang="en-AU" smtClean="0"/>
              <a:t>3/3/2025</a:t>
            </a:fld>
            <a:endParaRPr lang="en-AU"/>
          </a:p>
        </p:txBody>
      </p:sp>
      <p:sp>
        <p:nvSpPr>
          <p:cNvPr id="5" name="Footer Placeholder 4">
            <a:extLst>
              <a:ext uri="{FF2B5EF4-FFF2-40B4-BE49-F238E27FC236}">
                <a16:creationId xmlns:a16="http://schemas.microsoft.com/office/drawing/2014/main" id="{3D78D5F2-6344-77E9-3555-E042FB692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D5D773D-FEAB-070B-DE2E-462273A16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C9E2-2CA5-4E45-B74F-1205A2D8A575}" type="slidenum">
              <a:rPr lang="en-AU" smtClean="0"/>
              <a:t>‹#›</a:t>
            </a:fld>
            <a:endParaRPr lang="en-AU"/>
          </a:p>
        </p:txBody>
      </p:sp>
    </p:spTree>
    <p:extLst>
      <p:ext uri="{BB962C8B-B14F-4D97-AF65-F5344CB8AC3E}">
        <p14:creationId xmlns:p14="http://schemas.microsoft.com/office/powerpoint/2010/main" val="303964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EBD7-9BDC-CFCE-283A-8CDF46B7A2A1}"/>
              </a:ext>
            </a:extLst>
          </p:cNvPr>
          <p:cNvSpPr>
            <a:spLocks noGrp="1"/>
          </p:cNvSpPr>
          <p:nvPr>
            <p:ph type="ctrTitle"/>
          </p:nvPr>
        </p:nvSpPr>
        <p:spPr/>
        <p:txBody>
          <a:bodyPr>
            <a:normAutofit/>
          </a:bodyPr>
          <a:lstStyle/>
          <a:p>
            <a:r>
              <a:rPr lang="en-AU" dirty="0"/>
              <a:t>Some DNSSEC Measurements</a:t>
            </a:r>
          </a:p>
        </p:txBody>
      </p:sp>
      <p:sp>
        <p:nvSpPr>
          <p:cNvPr id="3" name="Subtitle 2">
            <a:extLst>
              <a:ext uri="{FF2B5EF4-FFF2-40B4-BE49-F238E27FC236}">
                <a16:creationId xmlns:a16="http://schemas.microsoft.com/office/drawing/2014/main" id="{D90680E8-FC8B-E940-3804-4629F7486848}"/>
              </a:ext>
            </a:extLst>
          </p:cNvPr>
          <p:cNvSpPr>
            <a:spLocks noGrp="1"/>
          </p:cNvSpPr>
          <p:nvPr>
            <p:ph type="subTitle" idx="1"/>
          </p:nvPr>
        </p:nvSpPr>
        <p:spPr>
          <a:xfrm>
            <a:off x="1524000" y="4396583"/>
            <a:ext cx="9144000" cy="1655762"/>
          </a:xfrm>
        </p:spPr>
        <p:txBody>
          <a:bodyPr>
            <a:normAutofit/>
          </a:bodyPr>
          <a:lstStyle/>
          <a:p>
            <a:pPr algn="r"/>
            <a:r>
              <a:rPr lang="en-AU" altLang="en-US" sz="4000" dirty="0">
                <a:latin typeface="Max's Handwritin" pitchFamily="2" charset="0"/>
              </a:rPr>
              <a:t>Geoff Huston AM</a:t>
            </a:r>
          </a:p>
          <a:p>
            <a:pPr algn="r"/>
            <a:r>
              <a:rPr lang="en-AU" altLang="en-US" sz="4000" dirty="0">
                <a:latin typeface="Max's Handwritin" pitchFamily="2" charset="0"/>
              </a:rPr>
              <a:t>Chief Scientist, APNIC</a:t>
            </a:r>
          </a:p>
          <a:p>
            <a:pPr algn="r"/>
            <a:endParaRPr lang="en-AU" sz="4000" dirty="0"/>
          </a:p>
        </p:txBody>
      </p:sp>
    </p:spTree>
    <p:extLst>
      <p:ext uri="{BB962C8B-B14F-4D97-AF65-F5344CB8AC3E}">
        <p14:creationId xmlns:p14="http://schemas.microsoft.com/office/powerpoint/2010/main" val="169656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aph showing a graph&#10;&#10;AI-generated content may be incorrect.">
            <a:extLst>
              <a:ext uri="{FF2B5EF4-FFF2-40B4-BE49-F238E27FC236}">
                <a16:creationId xmlns:a16="http://schemas.microsoft.com/office/drawing/2014/main" id="{6C43C016-3179-5AC1-18CB-33C22D423A2D}"/>
              </a:ext>
            </a:extLst>
          </p:cNvPr>
          <p:cNvPicPr>
            <a:picLocks noChangeAspect="1"/>
          </p:cNvPicPr>
          <p:nvPr/>
        </p:nvPicPr>
        <p:blipFill>
          <a:blip r:embed="rId2"/>
          <a:stretch>
            <a:fillRect/>
          </a:stretch>
        </p:blipFill>
        <p:spPr>
          <a:xfrm>
            <a:off x="6310823" y="3890025"/>
            <a:ext cx="4747758" cy="2437151"/>
          </a:xfrm>
          <a:prstGeom prst="rect">
            <a:avLst/>
          </a:prstGeom>
        </p:spPr>
      </p:pic>
      <p:pic>
        <p:nvPicPr>
          <p:cNvPr id="18" name="Picture 17" descr="A graph with blue lines&#10;&#10;AI-generated content may be incorrect.">
            <a:extLst>
              <a:ext uri="{FF2B5EF4-FFF2-40B4-BE49-F238E27FC236}">
                <a16:creationId xmlns:a16="http://schemas.microsoft.com/office/drawing/2014/main" id="{5FD9F36D-1CE2-1F5F-F31C-96159FCC5D71}"/>
              </a:ext>
            </a:extLst>
          </p:cNvPr>
          <p:cNvPicPr>
            <a:picLocks noChangeAspect="1"/>
          </p:cNvPicPr>
          <p:nvPr/>
        </p:nvPicPr>
        <p:blipFill>
          <a:blip r:embed="rId3"/>
          <a:stretch>
            <a:fillRect/>
          </a:stretch>
        </p:blipFill>
        <p:spPr>
          <a:xfrm>
            <a:off x="1411045" y="3859146"/>
            <a:ext cx="4822371" cy="2468030"/>
          </a:xfrm>
          <a:prstGeom prst="rect">
            <a:avLst/>
          </a:prstGeom>
        </p:spPr>
      </p:pic>
      <p:pic>
        <p:nvPicPr>
          <p:cNvPr id="16" name="Picture 15" descr="A graph with blue lines&#10;&#10;AI-generated content may be incorrect.">
            <a:extLst>
              <a:ext uri="{FF2B5EF4-FFF2-40B4-BE49-F238E27FC236}">
                <a16:creationId xmlns:a16="http://schemas.microsoft.com/office/drawing/2014/main" id="{6AD76ADF-3D1D-8BF2-89D1-60BB3EEF288C}"/>
              </a:ext>
            </a:extLst>
          </p:cNvPr>
          <p:cNvPicPr>
            <a:picLocks noChangeAspect="1"/>
          </p:cNvPicPr>
          <p:nvPr/>
        </p:nvPicPr>
        <p:blipFill>
          <a:blip r:embed="rId4"/>
          <a:stretch>
            <a:fillRect/>
          </a:stretch>
        </p:blipFill>
        <p:spPr>
          <a:xfrm>
            <a:off x="6345411" y="1414222"/>
            <a:ext cx="4635795" cy="2379678"/>
          </a:xfrm>
          <a:prstGeom prst="rect">
            <a:avLst/>
          </a:prstGeom>
        </p:spPr>
      </p:pic>
      <p:pic>
        <p:nvPicPr>
          <p:cNvPr id="12" name="Content Placeholder 11" descr="A graph showing a number of blue lines&#10;&#10;AI-generated content may be incorrect.">
            <a:extLst>
              <a:ext uri="{FF2B5EF4-FFF2-40B4-BE49-F238E27FC236}">
                <a16:creationId xmlns:a16="http://schemas.microsoft.com/office/drawing/2014/main" id="{F0D20A24-4D89-C24A-B725-4575CDFAE1E4}"/>
              </a:ext>
            </a:extLst>
          </p:cNvPr>
          <p:cNvPicPr>
            <a:picLocks noGrp="1" noChangeAspect="1"/>
          </p:cNvPicPr>
          <p:nvPr>
            <p:ph idx="1"/>
          </p:nvPr>
        </p:nvPicPr>
        <p:blipFill>
          <a:blip r:embed="rId5"/>
          <a:stretch>
            <a:fillRect/>
          </a:stretch>
        </p:blipFill>
        <p:spPr>
          <a:xfrm>
            <a:off x="1243910" y="1165501"/>
            <a:ext cx="4989506" cy="2551174"/>
          </a:xfrm>
        </p:spPr>
      </p:pic>
      <p:sp>
        <p:nvSpPr>
          <p:cNvPr id="2" name="Title 1"/>
          <p:cNvSpPr>
            <a:spLocks noGrp="1"/>
          </p:cNvSpPr>
          <p:nvPr>
            <p:ph type="title"/>
          </p:nvPr>
        </p:nvSpPr>
        <p:spPr>
          <a:xfrm>
            <a:off x="1936135" y="78340"/>
            <a:ext cx="8229600" cy="1143000"/>
          </a:xfrm>
        </p:spPr>
        <p:txBody>
          <a:bodyPr/>
          <a:lstStyle/>
          <a:p>
            <a:r>
              <a:rPr lang="en-US" dirty="0"/>
              <a:t>Turning it ON</a:t>
            </a:r>
          </a:p>
        </p:txBody>
      </p:sp>
      <p:sp>
        <p:nvSpPr>
          <p:cNvPr id="8" name="TextBox 7"/>
          <p:cNvSpPr txBox="1"/>
          <p:nvPr/>
        </p:nvSpPr>
        <p:spPr>
          <a:xfrm>
            <a:off x="2100073" y="1934956"/>
            <a:ext cx="1691489" cy="369332"/>
          </a:xfrm>
          <a:prstGeom prst="rect">
            <a:avLst/>
          </a:prstGeom>
          <a:solidFill>
            <a:schemeClr val="bg1"/>
          </a:solidFill>
        </p:spPr>
        <p:txBody>
          <a:bodyPr wrap="none" rtlCol="0">
            <a:spAutoFit/>
          </a:bodyPr>
          <a:lstStyle/>
          <a:p>
            <a:r>
              <a:rPr lang="en-US" dirty="0"/>
              <a:t>Mongolia – 90%</a:t>
            </a:r>
          </a:p>
        </p:txBody>
      </p:sp>
      <p:sp>
        <p:nvSpPr>
          <p:cNvPr id="9" name="TextBox 8"/>
          <p:cNvSpPr txBox="1"/>
          <p:nvPr/>
        </p:nvSpPr>
        <p:spPr>
          <a:xfrm>
            <a:off x="7528561" y="2011052"/>
            <a:ext cx="1269899" cy="369332"/>
          </a:xfrm>
          <a:prstGeom prst="rect">
            <a:avLst/>
          </a:prstGeom>
          <a:solidFill>
            <a:schemeClr val="bg1"/>
          </a:solidFill>
        </p:spPr>
        <p:txBody>
          <a:bodyPr wrap="none" rtlCol="0">
            <a:spAutoFit/>
          </a:bodyPr>
          <a:lstStyle/>
          <a:p>
            <a:r>
              <a:rPr lang="en-US" dirty="0"/>
              <a:t>India – 60%</a:t>
            </a:r>
          </a:p>
        </p:txBody>
      </p:sp>
      <p:sp>
        <p:nvSpPr>
          <p:cNvPr id="11" name="TextBox 10"/>
          <p:cNvSpPr txBox="1"/>
          <p:nvPr/>
        </p:nvSpPr>
        <p:spPr>
          <a:xfrm>
            <a:off x="6706083" y="4315992"/>
            <a:ext cx="1978619" cy="369332"/>
          </a:xfrm>
          <a:prstGeom prst="rect">
            <a:avLst/>
          </a:prstGeom>
          <a:solidFill>
            <a:schemeClr val="bg1"/>
          </a:solidFill>
        </p:spPr>
        <p:txBody>
          <a:bodyPr wrap="none" rtlCol="0">
            <a:spAutoFit/>
          </a:bodyPr>
          <a:lstStyle/>
          <a:p>
            <a:r>
              <a:rPr lang="en-US" dirty="0"/>
              <a:t>New Zealand - 85%</a:t>
            </a:r>
          </a:p>
        </p:txBody>
      </p:sp>
      <p:sp>
        <p:nvSpPr>
          <p:cNvPr id="14" name="TextBox 13"/>
          <p:cNvSpPr txBox="1"/>
          <p:nvPr/>
        </p:nvSpPr>
        <p:spPr>
          <a:xfrm>
            <a:off x="2919368" y="5323167"/>
            <a:ext cx="1438214" cy="369332"/>
          </a:xfrm>
          <a:prstGeom prst="rect">
            <a:avLst/>
          </a:prstGeom>
          <a:solidFill>
            <a:schemeClr val="bg1"/>
          </a:solidFill>
        </p:spPr>
        <p:txBody>
          <a:bodyPr wrap="none" rtlCol="0">
            <a:spAutoFit/>
          </a:bodyPr>
          <a:lstStyle/>
          <a:p>
            <a:r>
              <a:rPr lang="en-US" dirty="0"/>
              <a:t>Iceland - 95%</a:t>
            </a:r>
          </a:p>
        </p:txBody>
      </p:sp>
    </p:spTree>
    <p:extLst>
      <p:ext uri="{BB962C8B-B14F-4D97-AF65-F5344CB8AC3E}">
        <p14:creationId xmlns:p14="http://schemas.microsoft.com/office/powerpoint/2010/main" val="102039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DA88-A8F0-E3D9-DAFF-A7E33D54D8BD}"/>
            </a:ext>
          </a:extLst>
        </p:cNvPr>
        <p:cNvGrpSpPr/>
        <p:nvPr/>
      </p:nvGrpSpPr>
      <p:grpSpPr>
        <a:xfrm>
          <a:off x="0" y="0"/>
          <a:ext cx="0" cy="0"/>
          <a:chOff x="0" y="0"/>
          <a:chExt cx="0" cy="0"/>
        </a:xfrm>
      </p:grpSpPr>
      <p:pic>
        <p:nvPicPr>
          <p:cNvPr id="19" name="Picture 18" descr="A graph of blue lines&#10;&#10;AI-generated content may be incorrect.">
            <a:extLst>
              <a:ext uri="{FF2B5EF4-FFF2-40B4-BE49-F238E27FC236}">
                <a16:creationId xmlns:a16="http://schemas.microsoft.com/office/drawing/2014/main" id="{2575803D-5CEF-2756-7820-B9A081C45745}"/>
              </a:ext>
            </a:extLst>
          </p:cNvPr>
          <p:cNvPicPr>
            <a:picLocks noChangeAspect="1"/>
          </p:cNvPicPr>
          <p:nvPr/>
        </p:nvPicPr>
        <p:blipFill>
          <a:blip r:embed="rId2"/>
          <a:stretch>
            <a:fillRect/>
          </a:stretch>
        </p:blipFill>
        <p:spPr>
          <a:xfrm>
            <a:off x="6286812" y="4136065"/>
            <a:ext cx="4966435" cy="2531718"/>
          </a:xfrm>
          <a:prstGeom prst="rect">
            <a:avLst/>
          </a:prstGeom>
        </p:spPr>
      </p:pic>
      <p:pic>
        <p:nvPicPr>
          <p:cNvPr id="15" name="Picture 14" descr="A graph with blue lines&#10;&#10;AI-generated content may be incorrect.">
            <a:extLst>
              <a:ext uri="{FF2B5EF4-FFF2-40B4-BE49-F238E27FC236}">
                <a16:creationId xmlns:a16="http://schemas.microsoft.com/office/drawing/2014/main" id="{C9763F7C-A855-78EB-CE1C-BC2DEEA6A2E9}"/>
              </a:ext>
            </a:extLst>
          </p:cNvPr>
          <p:cNvPicPr>
            <a:picLocks noChangeAspect="1"/>
          </p:cNvPicPr>
          <p:nvPr/>
        </p:nvPicPr>
        <p:blipFill>
          <a:blip r:embed="rId3"/>
          <a:stretch>
            <a:fillRect/>
          </a:stretch>
        </p:blipFill>
        <p:spPr>
          <a:xfrm>
            <a:off x="1286539" y="3966999"/>
            <a:ext cx="4788407" cy="2672713"/>
          </a:xfrm>
          <a:prstGeom prst="rect">
            <a:avLst/>
          </a:prstGeom>
        </p:spPr>
      </p:pic>
      <p:pic>
        <p:nvPicPr>
          <p:cNvPr id="10" name="Picture 9" descr="A graph with blue lines&#10;&#10;AI-generated content may be incorrect.">
            <a:extLst>
              <a:ext uri="{FF2B5EF4-FFF2-40B4-BE49-F238E27FC236}">
                <a16:creationId xmlns:a16="http://schemas.microsoft.com/office/drawing/2014/main" id="{BBFD0619-2C3D-F8DE-AD59-798514E10B41}"/>
              </a:ext>
            </a:extLst>
          </p:cNvPr>
          <p:cNvPicPr>
            <a:picLocks noChangeAspect="1"/>
          </p:cNvPicPr>
          <p:nvPr/>
        </p:nvPicPr>
        <p:blipFill>
          <a:blip r:embed="rId4"/>
          <a:stretch>
            <a:fillRect/>
          </a:stretch>
        </p:blipFill>
        <p:spPr>
          <a:xfrm>
            <a:off x="6310823" y="1111694"/>
            <a:ext cx="4747758" cy="2816530"/>
          </a:xfrm>
          <a:prstGeom prst="rect">
            <a:avLst/>
          </a:prstGeom>
        </p:spPr>
      </p:pic>
      <p:pic>
        <p:nvPicPr>
          <p:cNvPr id="6" name="Picture 5" descr="A graph with blue lines&#10;&#10;AI-generated content may be incorrect.">
            <a:extLst>
              <a:ext uri="{FF2B5EF4-FFF2-40B4-BE49-F238E27FC236}">
                <a16:creationId xmlns:a16="http://schemas.microsoft.com/office/drawing/2014/main" id="{86A47878-07CC-E463-A314-BE9B1D518395}"/>
              </a:ext>
            </a:extLst>
          </p:cNvPr>
          <p:cNvPicPr>
            <a:picLocks noChangeAspect="1"/>
          </p:cNvPicPr>
          <p:nvPr/>
        </p:nvPicPr>
        <p:blipFill>
          <a:blip r:embed="rId5"/>
          <a:stretch>
            <a:fillRect/>
          </a:stretch>
        </p:blipFill>
        <p:spPr>
          <a:xfrm>
            <a:off x="1286539" y="1260115"/>
            <a:ext cx="5000273" cy="2668109"/>
          </a:xfrm>
          <a:prstGeom prst="rect">
            <a:avLst/>
          </a:prstGeom>
        </p:spPr>
      </p:pic>
      <p:sp>
        <p:nvSpPr>
          <p:cNvPr id="2" name="Title 1">
            <a:extLst>
              <a:ext uri="{FF2B5EF4-FFF2-40B4-BE49-F238E27FC236}">
                <a16:creationId xmlns:a16="http://schemas.microsoft.com/office/drawing/2014/main" id="{56238B72-AEBB-FEFE-F626-2FAE5FAB8140}"/>
              </a:ext>
            </a:extLst>
          </p:cNvPr>
          <p:cNvSpPr>
            <a:spLocks noGrp="1"/>
          </p:cNvSpPr>
          <p:nvPr>
            <p:ph type="title"/>
          </p:nvPr>
        </p:nvSpPr>
        <p:spPr>
          <a:xfrm>
            <a:off x="1936135" y="78340"/>
            <a:ext cx="8229600" cy="1143000"/>
          </a:xfrm>
        </p:spPr>
        <p:txBody>
          <a:bodyPr/>
          <a:lstStyle/>
          <a:p>
            <a:r>
              <a:rPr lang="en-US" dirty="0"/>
              <a:t>Turning it OFF</a:t>
            </a:r>
          </a:p>
        </p:txBody>
      </p:sp>
      <p:sp>
        <p:nvSpPr>
          <p:cNvPr id="8" name="TextBox 7">
            <a:extLst>
              <a:ext uri="{FF2B5EF4-FFF2-40B4-BE49-F238E27FC236}">
                <a16:creationId xmlns:a16="http://schemas.microsoft.com/office/drawing/2014/main" id="{8BFABC12-3574-F662-EC82-3D7999671777}"/>
              </a:ext>
            </a:extLst>
          </p:cNvPr>
          <p:cNvSpPr txBox="1"/>
          <p:nvPr/>
        </p:nvSpPr>
        <p:spPr>
          <a:xfrm>
            <a:off x="2100073" y="1934956"/>
            <a:ext cx="1457515" cy="369332"/>
          </a:xfrm>
          <a:prstGeom prst="rect">
            <a:avLst/>
          </a:prstGeom>
          <a:solidFill>
            <a:schemeClr val="bg1"/>
          </a:solidFill>
        </p:spPr>
        <p:txBody>
          <a:bodyPr wrap="none" rtlCol="0">
            <a:spAutoFit/>
          </a:bodyPr>
          <a:lstStyle/>
          <a:p>
            <a:r>
              <a:rPr lang="en-US" dirty="0"/>
              <a:t>Romania– 9%</a:t>
            </a:r>
          </a:p>
        </p:txBody>
      </p:sp>
      <p:sp>
        <p:nvSpPr>
          <p:cNvPr id="9" name="TextBox 8">
            <a:extLst>
              <a:ext uri="{FF2B5EF4-FFF2-40B4-BE49-F238E27FC236}">
                <a16:creationId xmlns:a16="http://schemas.microsoft.com/office/drawing/2014/main" id="{C6CDBC42-0275-D175-27E4-BA83AF258E86}"/>
              </a:ext>
            </a:extLst>
          </p:cNvPr>
          <p:cNvSpPr txBox="1"/>
          <p:nvPr/>
        </p:nvSpPr>
        <p:spPr>
          <a:xfrm>
            <a:off x="7695392" y="3362228"/>
            <a:ext cx="1806648" cy="369332"/>
          </a:xfrm>
          <a:prstGeom prst="rect">
            <a:avLst/>
          </a:prstGeom>
          <a:solidFill>
            <a:schemeClr val="bg1"/>
          </a:solidFill>
        </p:spPr>
        <p:txBody>
          <a:bodyPr wrap="none" rtlCol="0">
            <a:spAutoFit/>
          </a:bodyPr>
          <a:lstStyle/>
          <a:p>
            <a:r>
              <a:rPr lang="en-US" dirty="0" err="1"/>
              <a:t>Altibox</a:t>
            </a:r>
            <a:r>
              <a:rPr lang="en-US" dirty="0"/>
              <a:t>, NO, – 4%</a:t>
            </a:r>
          </a:p>
        </p:txBody>
      </p:sp>
      <p:sp>
        <p:nvSpPr>
          <p:cNvPr id="11" name="TextBox 10">
            <a:extLst>
              <a:ext uri="{FF2B5EF4-FFF2-40B4-BE49-F238E27FC236}">
                <a16:creationId xmlns:a16="http://schemas.microsoft.com/office/drawing/2014/main" id="{8651F09B-8F4D-3972-D917-E7C23C752A26}"/>
              </a:ext>
            </a:extLst>
          </p:cNvPr>
          <p:cNvSpPr txBox="1"/>
          <p:nvPr/>
        </p:nvSpPr>
        <p:spPr>
          <a:xfrm>
            <a:off x="8215907" y="5503116"/>
            <a:ext cx="1490216" cy="369332"/>
          </a:xfrm>
          <a:prstGeom prst="rect">
            <a:avLst/>
          </a:prstGeom>
          <a:solidFill>
            <a:schemeClr val="bg1"/>
          </a:solidFill>
        </p:spPr>
        <p:txBody>
          <a:bodyPr wrap="none" rtlCol="0">
            <a:spAutoFit/>
          </a:bodyPr>
          <a:lstStyle/>
          <a:p>
            <a:r>
              <a:rPr lang="en-US" dirty="0"/>
              <a:t>Portugal- 10%</a:t>
            </a:r>
          </a:p>
        </p:txBody>
      </p:sp>
      <p:sp>
        <p:nvSpPr>
          <p:cNvPr id="14" name="TextBox 13">
            <a:extLst>
              <a:ext uri="{FF2B5EF4-FFF2-40B4-BE49-F238E27FC236}">
                <a16:creationId xmlns:a16="http://schemas.microsoft.com/office/drawing/2014/main" id="{6F6C240B-A562-9C58-5033-3728EE7648F4}"/>
              </a:ext>
            </a:extLst>
          </p:cNvPr>
          <p:cNvSpPr txBox="1"/>
          <p:nvPr/>
        </p:nvSpPr>
        <p:spPr>
          <a:xfrm>
            <a:off x="2469705" y="4818720"/>
            <a:ext cx="2468881" cy="369332"/>
          </a:xfrm>
          <a:prstGeom prst="rect">
            <a:avLst/>
          </a:prstGeom>
          <a:solidFill>
            <a:schemeClr val="bg1"/>
          </a:solidFill>
        </p:spPr>
        <p:txBody>
          <a:bodyPr wrap="none" rtlCol="0">
            <a:spAutoFit/>
          </a:bodyPr>
          <a:lstStyle/>
          <a:p>
            <a:r>
              <a:rPr lang="en-US" dirty="0"/>
              <a:t>Telkom Internet, ZA - 7%</a:t>
            </a:r>
          </a:p>
        </p:txBody>
      </p:sp>
    </p:spTree>
    <p:extLst>
      <p:ext uri="{BB962C8B-B14F-4D97-AF65-F5344CB8AC3E}">
        <p14:creationId xmlns:p14="http://schemas.microsoft.com/office/powerpoint/2010/main" val="312937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mixed picture</a:t>
            </a:r>
          </a:p>
        </p:txBody>
      </p:sp>
      <p:sp>
        <p:nvSpPr>
          <p:cNvPr id="3" name="Content Placeholder 2"/>
          <p:cNvSpPr>
            <a:spLocks noGrp="1"/>
          </p:cNvSpPr>
          <p:nvPr>
            <p:ph idx="1"/>
          </p:nvPr>
        </p:nvSpPr>
        <p:spPr/>
        <p:txBody>
          <a:bodyPr/>
          <a:lstStyle/>
          <a:p>
            <a:r>
              <a:rPr lang="en-US" dirty="0"/>
              <a:t>Some ISPs have had DNSSEC validation enabled for more than a decade</a:t>
            </a:r>
          </a:p>
          <a:p>
            <a:r>
              <a:rPr lang="en-US" dirty="0"/>
              <a:t>Some are still turning DNSSEC validation on</a:t>
            </a:r>
          </a:p>
          <a:p>
            <a:r>
              <a:rPr lang="en-US" dirty="0"/>
              <a:t>While others are turning it off!</a:t>
            </a:r>
          </a:p>
          <a:p>
            <a:r>
              <a:rPr lang="en-US" dirty="0"/>
              <a:t>The case to support DNSSEC validation in recursive resolvers is unclear for some ISPs</a:t>
            </a:r>
          </a:p>
          <a:p>
            <a:pPr lvl="1"/>
            <a:endParaRPr lang="en-US" dirty="0"/>
          </a:p>
        </p:txBody>
      </p:sp>
    </p:spTree>
    <p:extLst>
      <p:ext uri="{BB962C8B-B14F-4D97-AF65-F5344CB8AC3E}">
        <p14:creationId xmlns:p14="http://schemas.microsoft.com/office/powerpoint/2010/main" val="58974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3FB5-797D-22D9-941E-4FFE0B93C183}"/>
              </a:ext>
            </a:extLst>
          </p:cNvPr>
          <p:cNvSpPr>
            <a:spLocks noGrp="1"/>
          </p:cNvSpPr>
          <p:nvPr>
            <p:ph type="title"/>
          </p:nvPr>
        </p:nvSpPr>
        <p:spPr/>
        <p:txBody>
          <a:bodyPr/>
          <a:lstStyle/>
          <a:p>
            <a:r>
              <a:rPr lang="en-US" dirty="0"/>
              <a:t>What about Measuring DNSSEC-signed Domains?</a:t>
            </a:r>
          </a:p>
        </p:txBody>
      </p:sp>
      <p:sp>
        <p:nvSpPr>
          <p:cNvPr id="3" name="Content Placeholder 2">
            <a:extLst>
              <a:ext uri="{FF2B5EF4-FFF2-40B4-BE49-F238E27FC236}">
                <a16:creationId xmlns:a16="http://schemas.microsoft.com/office/drawing/2014/main" id="{727D4B4C-9208-A882-9977-45448890ED8C}"/>
              </a:ext>
            </a:extLst>
          </p:cNvPr>
          <p:cNvSpPr>
            <a:spLocks noGrp="1"/>
          </p:cNvSpPr>
          <p:nvPr>
            <p:ph idx="1"/>
          </p:nvPr>
        </p:nvSpPr>
        <p:spPr/>
        <p:txBody>
          <a:bodyPr/>
          <a:lstStyle/>
          <a:p>
            <a:r>
              <a:rPr lang="en-US" dirty="0"/>
              <a:t>It’s challenging to assemble a census of all domain names</a:t>
            </a:r>
          </a:p>
          <a:p>
            <a:r>
              <a:rPr lang="en-US" dirty="0"/>
              <a:t>But there are other measurements that make sense from a user’s perspective</a:t>
            </a:r>
          </a:p>
          <a:p>
            <a:r>
              <a:rPr lang="en-US" dirty="0"/>
              <a:t>One is the query-weighted view of domain-signing:</a:t>
            </a:r>
          </a:p>
          <a:p>
            <a:pPr lvl="1"/>
            <a:r>
              <a:rPr lang="en-US" b="1" dirty="0"/>
              <a:t>What proportion of DNS queries are for domain names that are DNSSEC-signed?</a:t>
            </a:r>
          </a:p>
          <a:p>
            <a:pPr lvl="1"/>
            <a:endParaRPr lang="en-US" b="1" dirty="0"/>
          </a:p>
          <a:p>
            <a:pPr lvl="1"/>
            <a:r>
              <a:rPr lang="en-US" dirty="0"/>
              <a:t>At APNIC we can answer this using the query data from Cloudflare’s 1.1.1.1 recursive resolution service</a:t>
            </a:r>
          </a:p>
        </p:txBody>
      </p:sp>
    </p:spTree>
    <p:extLst>
      <p:ext uri="{BB962C8B-B14F-4D97-AF65-F5344CB8AC3E}">
        <p14:creationId xmlns:p14="http://schemas.microsoft.com/office/powerpoint/2010/main" val="7055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E12-0D3D-A0C6-4DBD-23A36EF0B420}"/>
              </a:ext>
            </a:extLst>
          </p:cNvPr>
          <p:cNvSpPr>
            <a:spLocks noGrp="1"/>
          </p:cNvSpPr>
          <p:nvPr>
            <p:ph type="title"/>
          </p:nvPr>
        </p:nvSpPr>
        <p:spPr/>
        <p:txBody>
          <a:bodyPr/>
          <a:lstStyle/>
          <a:p>
            <a:r>
              <a:rPr lang="en-US" dirty="0"/>
              <a:t>What about Measuring DNSSEC-signed Domains?</a:t>
            </a:r>
          </a:p>
        </p:txBody>
      </p:sp>
      <p:pic>
        <p:nvPicPr>
          <p:cNvPr id="5" name="Content Placeholder 4" descr="A graph with red and blue lines&#10;&#10;AI-generated content may be incorrect.">
            <a:extLst>
              <a:ext uri="{FF2B5EF4-FFF2-40B4-BE49-F238E27FC236}">
                <a16:creationId xmlns:a16="http://schemas.microsoft.com/office/drawing/2014/main" id="{99D0CA00-2906-9E2B-E540-555C767FE656}"/>
              </a:ext>
            </a:extLst>
          </p:cNvPr>
          <p:cNvPicPr>
            <a:picLocks noGrp="1" noChangeAspect="1"/>
          </p:cNvPicPr>
          <p:nvPr>
            <p:ph idx="1"/>
          </p:nvPr>
        </p:nvPicPr>
        <p:blipFill>
          <a:blip r:embed="rId2"/>
          <a:stretch>
            <a:fillRect/>
          </a:stretch>
        </p:blipFill>
        <p:spPr>
          <a:xfrm>
            <a:off x="509479" y="1839432"/>
            <a:ext cx="8963207" cy="4202593"/>
          </a:xfrm>
        </p:spPr>
      </p:pic>
      <p:sp>
        <p:nvSpPr>
          <p:cNvPr id="6" name="TextBox 5">
            <a:extLst>
              <a:ext uri="{FF2B5EF4-FFF2-40B4-BE49-F238E27FC236}">
                <a16:creationId xmlns:a16="http://schemas.microsoft.com/office/drawing/2014/main" id="{F95FFFFC-4C4A-22A8-9461-18C84A86756A}"/>
              </a:ext>
            </a:extLst>
          </p:cNvPr>
          <p:cNvSpPr txBox="1"/>
          <p:nvPr/>
        </p:nvSpPr>
        <p:spPr>
          <a:xfrm>
            <a:off x="9303488" y="3571396"/>
            <a:ext cx="1345240" cy="369332"/>
          </a:xfrm>
          <a:prstGeom prst="rect">
            <a:avLst/>
          </a:prstGeom>
          <a:noFill/>
        </p:spPr>
        <p:txBody>
          <a:bodyPr wrap="none" rtlCol="0">
            <a:spAutoFit/>
          </a:bodyPr>
          <a:lstStyle/>
          <a:p>
            <a:r>
              <a:rPr lang="en-US" dirty="0"/>
              <a:t>% of queries</a:t>
            </a:r>
          </a:p>
        </p:txBody>
      </p:sp>
      <p:sp>
        <p:nvSpPr>
          <p:cNvPr id="7" name="TextBox 6">
            <a:extLst>
              <a:ext uri="{FF2B5EF4-FFF2-40B4-BE49-F238E27FC236}">
                <a16:creationId xmlns:a16="http://schemas.microsoft.com/office/drawing/2014/main" id="{91C35ACF-E07A-2A71-B50F-B8E97064AB86}"/>
              </a:ext>
            </a:extLst>
          </p:cNvPr>
          <p:cNvSpPr txBox="1"/>
          <p:nvPr/>
        </p:nvSpPr>
        <p:spPr>
          <a:xfrm>
            <a:off x="9278545" y="2077044"/>
            <a:ext cx="2740366" cy="369332"/>
          </a:xfrm>
          <a:prstGeom prst="rect">
            <a:avLst/>
          </a:prstGeom>
          <a:noFill/>
        </p:spPr>
        <p:txBody>
          <a:bodyPr wrap="none" rtlCol="0">
            <a:spAutoFit/>
          </a:bodyPr>
          <a:lstStyle/>
          <a:p>
            <a:r>
              <a:rPr lang="en-US" dirty="0">
                <a:solidFill>
                  <a:srgbClr val="FF0000"/>
                </a:solidFill>
              </a:rPr>
              <a:t>Non-DNSSEC-signed names</a:t>
            </a:r>
          </a:p>
        </p:txBody>
      </p:sp>
      <p:sp>
        <p:nvSpPr>
          <p:cNvPr id="8" name="TextBox 7">
            <a:extLst>
              <a:ext uri="{FF2B5EF4-FFF2-40B4-BE49-F238E27FC236}">
                <a16:creationId xmlns:a16="http://schemas.microsoft.com/office/drawing/2014/main" id="{AF47B175-8E66-57BA-8A28-3059776DE9F2}"/>
              </a:ext>
            </a:extLst>
          </p:cNvPr>
          <p:cNvSpPr txBox="1"/>
          <p:nvPr/>
        </p:nvSpPr>
        <p:spPr>
          <a:xfrm>
            <a:off x="9278545" y="5483006"/>
            <a:ext cx="2277098" cy="369332"/>
          </a:xfrm>
          <a:prstGeom prst="rect">
            <a:avLst/>
          </a:prstGeom>
          <a:noFill/>
        </p:spPr>
        <p:txBody>
          <a:bodyPr wrap="none" rtlCol="0">
            <a:spAutoFit/>
          </a:bodyPr>
          <a:lstStyle/>
          <a:p>
            <a:r>
              <a:rPr lang="en-US" dirty="0">
                <a:solidFill>
                  <a:schemeClr val="accent1">
                    <a:lumMod val="75000"/>
                  </a:schemeClr>
                </a:solidFill>
              </a:rPr>
              <a:t>DNSSEC-signed names</a:t>
            </a:r>
          </a:p>
        </p:txBody>
      </p:sp>
      <p:sp>
        <p:nvSpPr>
          <p:cNvPr id="9" name="TextBox 8">
            <a:extLst>
              <a:ext uri="{FF2B5EF4-FFF2-40B4-BE49-F238E27FC236}">
                <a16:creationId xmlns:a16="http://schemas.microsoft.com/office/drawing/2014/main" id="{77DF1596-6E3C-669B-138F-AE9865036D07}"/>
              </a:ext>
            </a:extLst>
          </p:cNvPr>
          <p:cNvSpPr txBox="1"/>
          <p:nvPr/>
        </p:nvSpPr>
        <p:spPr>
          <a:xfrm>
            <a:off x="2551814" y="3571396"/>
            <a:ext cx="5301451" cy="369332"/>
          </a:xfrm>
          <a:prstGeom prst="rect">
            <a:avLst/>
          </a:prstGeom>
          <a:solidFill>
            <a:schemeClr val="bg1"/>
          </a:solidFill>
        </p:spPr>
        <p:txBody>
          <a:bodyPr wrap="none" rtlCol="0">
            <a:spAutoFit/>
          </a:bodyPr>
          <a:lstStyle/>
          <a:p>
            <a:r>
              <a:rPr lang="en-US" dirty="0">
                <a:latin typeface="AhnbergHand" pitchFamily="2" charset="0"/>
              </a:rPr>
              <a:t>Just 3% of queries are for signed names!</a:t>
            </a:r>
          </a:p>
        </p:txBody>
      </p:sp>
    </p:spTree>
    <p:extLst>
      <p:ext uri="{BB962C8B-B14F-4D97-AF65-F5344CB8AC3E}">
        <p14:creationId xmlns:p14="http://schemas.microsoft.com/office/powerpoint/2010/main" val="261384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05A9-BD71-C367-400A-ACF0B6D2BDA4}"/>
              </a:ext>
            </a:extLst>
          </p:cNvPr>
          <p:cNvSpPr>
            <a:spLocks noGrp="1"/>
          </p:cNvSpPr>
          <p:nvPr>
            <p:ph type="title"/>
          </p:nvPr>
        </p:nvSpPr>
        <p:spPr/>
        <p:txBody>
          <a:bodyPr/>
          <a:lstStyle/>
          <a:p>
            <a:r>
              <a:rPr lang="en-US" dirty="0"/>
              <a:t>Signed Domains</a:t>
            </a:r>
          </a:p>
        </p:txBody>
      </p:sp>
      <p:pic>
        <p:nvPicPr>
          <p:cNvPr id="5" name="Content Placeholder 4" descr="A screenshot of a data&#10;&#10;AI-generated content may be incorrect.">
            <a:extLst>
              <a:ext uri="{FF2B5EF4-FFF2-40B4-BE49-F238E27FC236}">
                <a16:creationId xmlns:a16="http://schemas.microsoft.com/office/drawing/2014/main" id="{E76E554D-B494-6DDC-C229-C7C6B1044411}"/>
              </a:ext>
            </a:extLst>
          </p:cNvPr>
          <p:cNvPicPr>
            <a:picLocks noGrp="1" noChangeAspect="1"/>
          </p:cNvPicPr>
          <p:nvPr>
            <p:ph idx="1"/>
          </p:nvPr>
        </p:nvPicPr>
        <p:blipFill>
          <a:blip r:embed="rId2"/>
          <a:stretch>
            <a:fillRect/>
          </a:stretch>
        </p:blipFill>
        <p:spPr>
          <a:xfrm>
            <a:off x="2580317" y="1825625"/>
            <a:ext cx="7031366" cy="4351338"/>
          </a:xfrm>
        </p:spPr>
      </p:pic>
    </p:spTree>
    <p:extLst>
      <p:ext uri="{BB962C8B-B14F-4D97-AF65-F5344CB8AC3E}">
        <p14:creationId xmlns:p14="http://schemas.microsoft.com/office/powerpoint/2010/main" val="138750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CD6E-3EDA-D78C-A6C0-DBBF5F947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FD2A5-4565-F848-0141-D3ABEC92D98F}"/>
              </a:ext>
            </a:extLst>
          </p:cNvPr>
          <p:cNvSpPr>
            <a:spLocks noGrp="1"/>
          </p:cNvSpPr>
          <p:nvPr>
            <p:ph type="title"/>
          </p:nvPr>
        </p:nvSpPr>
        <p:spPr/>
        <p:txBody>
          <a:bodyPr/>
          <a:lstStyle/>
          <a:p>
            <a:r>
              <a:rPr lang="en-US" dirty="0"/>
              <a:t>Unsigned Domains</a:t>
            </a:r>
          </a:p>
        </p:txBody>
      </p:sp>
      <p:pic>
        <p:nvPicPr>
          <p:cNvPr id="7" name="Content Placeholder 6" descr="A screenshot of a spreadsheet&#10;&#10;AI-generated content may be incorrect.">
            <a:extLst>
              <a:ext uri="{FF2B5EF4-FFF2-40B4-BE49-F238E27FC236}">
                <a16:creationId xmlns:a16="http://schemas.microsoft.com/office/drawing/2014/main" id="{10ABDE50-83E4-B758-8731-B6BADB1E09B9}"/>
              </a:ext>
            </a:extLst>
          </p:cNvPr>
          <p:cNvPicPr>
            <a:picLocks noGrp="1" noChangeAspect="1"/>
          </p:cNvPicPr>
          <p:nvPr>
            <p:ph idx="1"/>
          </p:nvPr>
        </p:nvPicPr>
        <p:blipFill>
          <a:blip r:embed="rId2"/>
          <a:stretch>
            <a:fillRect/>
          </a:stretch>
        </p:blipFill>
        <p:spPr>
          <a:xfrm>
            <a:off x="2481502" y="1825625"/>
            <a:ext cx="7228996" cy="4351338"/>
          </a:xfrm>
        </p:spPr>
      </p:pic>
    </p:spTree>
    <p:extLst>
      <p:ext uri="{BB962C8B-B14F-4D97-AF65-F5344CB8AC3E}">
        <p14:creationId xmlns:p14="http://schemas.microsoft.com/office/powerpoint/2010/main" val="314756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AE0C-38F0-8A95-D773-9B9A741C44E4}"/>
              </a:ext>
            </a:extLst>
          </p:cNvPr>
          <p:cNvSpPr>
            <a:spLocks noGrp="1"/>
          </p:cNvSpPr>
          <p:nvPr>
            <p:ph type="title"/>
          </p:nvPr>
        </p:nvSpPr>
        <p:spPr/>
        <p:txBody>
          <a:bodyPr/>
          <a:lstStyle/>
          <a:p>
            <a:r>
              <a:rPr lang="en-US" dirty="0"/>
              <a:t>What’s this saying?</a:t>
            </a:r>
          </a:p>
        </p:txBody>
      </p:sp>
      <p:sp>
        <p:nvSpPr>
          <p:cNvPr id="3" name="Content Placeholder 2">
            <a:extLst>
              <a:ext uri="{FF2B5EF4-FFF2-40B4-BE49-F238E27FC236}">
                <a16:creationId xmlns:a16="http://schemas.microsoft.com/office/drawing/2014/main" id="{81CDE5F4-D324-BBAE-5238-CD0F8001D52C}"/>
              </a:ext>
            </a:extLst>
          </p:cNvPr>
          <p:cNvSpPr>
            <a:spLocks noGrp="1"/>
          </p:cNvSpPr>
          <p:nvPr>
            <p:ph idx="1"/>
          </p:nvPr>
        </p:nvSpPr>
        <p:spPr/>
        <p:txBody>
          <a:bodyPr/>
          <a:lstStyle/>
          <a:p>
            <a:r>
              <a:rPr lang="en-US" dirty="0"/>
              <a:t>Very popular DNS names are, on the whole, unsigned</a:t>
            </a:r>
          </a:p>
          <a:p>
            <a:r>
              <a:rPr lang="en-US" dirty="0"/>
              <a:t>The risks of DNSSEC-related service outage appear to weigh more heavily in the mind of the operators of these heavily used names than the risks of attacks on the DNS resolution of these names</a:t>
            </a:r>
          </a:p>
          <a:p>
            <a:r>
              <a:rPr lang="en-US" dirty="0"/>
              <a:t>All these names have X.509 domain name certificates in any case, which is a significant barrier </a:t>
            </a:r>
            <a:r>
              <a:rPr lang="en-US"/>
              <a:t>to service impersonation </a:t>
            </a:r>
            <a:r>
              <a:rPr lang="en-US" dirty="0"/>
              <a:t>attacks – it is often challenging to identify the incremental benefit that DNSSEC-signing enables  as a consequence</a:t>
            </a:r>
          </a:p>
        </p:txBody>
      </p:sp>
    </p:spTree>
    <p:extLst>
      <p:ext uri="{BB962C8B-B14F-4D97-AF65-F5344CB8AC3E}">
        <p14:creationId xmlns:p14="http://schemas.microsoft.com/office/powerpoint/2010/main" val="254289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6094D4F-1AF7-894D-A010-F16D61B59265}"/>
              </a:ext>
            </a:extLst>
          </p:cNvPr>
          <p:cNvSpPr>
            <a:spLocks noGrp="1" noChangeArrowheads="1"/>
          </p:cNvSpPr>
          <p:nvPr>
            <p:ph type="title"/>
          </p:nvPr>
        </p:nvSpPr>
        <p:spPr>
          <a:xfrm>
            <a:off x="4404360" y="2678557"/>
            <a:ext cx="4968240" cy="1325563"/>
          </a:xfrm>
        </p:spPr>
        <p:txBody>
          <a:bodyPr/>
          <a:lstStyle/>
          <a:p>
            <a:pPr>
              <a:spcBef>
                <a:spcPct val="30000"/>
              </a:spcBef>
              <a:spcAft>
                <a:spcPct val="30000"/>
              </a:spcAft>
            </a:pPr>
            <a:r>
              <a:rPr lang="en-US" altLang="en-US" dirty="0"/>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A038-0764-A88B-C951-AA94599FB293}"/>
              </a:ext>
            </a:extLst>
          </p:cNvPr>
          <p:cNvSpPr>
            <a:spLocks noGrp="1"/>
          </p:cNvSpPr>
          <p:nvPr>
            <p:ph type="title"/>
          </p:nvPr>
        </p:nvSpPr>
        <p:spPr/>
        <p:txBody>
          <a:bodyPr/>
          <a:lstStyle/>
          <a:p>
            <a:r>
              <a:rPr lang="en-US" dirty="0"/>
              <a:t>Measuring DNSSEC Validation</a:t>
            </a:r>
          </a:p>
        </p:txBody>
      </p:sp>
      <p:sp>
        <p:nvSpPr>
          <p:cNvPr id="3" name="Content Placeholder 2">
            <a:extLst>
              <a:ext uri="{FF2B5EF4-FFF2-40B4-BE49-F238E27FC236}">
                <a16:creationId xmlns:a16="http://schemas.microsoft.com/office/drawing/2014/main" id="{26D4789F-72C3-D574-7356-147687225A82}"/>
              </a:ext>
            </a:extLst>
          </p:cNvPr>
          <p:cNvSpPr>
            <a:spLocks noGrp="1"/>
          </p:cNvSpPr>
          <p:nvPr>
            <p:ph idx="1"/>
          </p:nvPr>
        </p:nvSpPr>
        <p:spPr/>
        <p:txBody>
          <a:bodyPr/>
          <a:lstStyle/>
          <a:p>
            <a:r>
              <a:rPr lang="en-US" dirty="0"/>
              <a:t>Clients who are located behind DNS Recursive Resolvers that perform DNSSEC validation</a:t>
            </a:r>
          </a:p>
          <a:p>
            <a:pPr lvl="1"/>
            <a:r>
              <a:rPr lang="en-US" dirty="0"/>
              <a:t>Using ECDSA-P-256 as the crypto algorithm</a:t>
            </a:r>
          </a:p>
          <a:p>
            <a:pPr lvl="1"/>
            <a:endParaRPr lang="en-US" dirty="0"/>
          </a:p>
          <a:p>
            <a:r>
              <a:rPr lang="en-US" dirty="0"/>
              <a:t>We are NOT measuring individual recursive resolvers, nor performing a census of DNSSEC-signed names </a:t>
            </a:r>
          </a:p>
        </p:txBody>
      </p:sp>
    </p:spTree>
    <p:extLst>
      <p:ext uri="{BB962C8B-B14F-4D97-AF65-F5344CB8AC3E}">
        <p14:creationId xmlns:p14="http://schemas.microsoft.com/office/powerpoint/2010/main" val="332230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3238-B6F3-D4AE-084D-0C6B9D93A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EF045-FBE2-5589-45FF-BB5774BDDB51}"/>
              </a:ext>
            </a:extLst>
          </p:cNvPr>
          <p:cNvSpPr>
            <a:spLocks noGrp="1"/>
          </p:cNvSpPr>
          <p:nvPr>
            <p:ph type="title"/>
          </p:nvPr>
        </p:nvSpPr>
        <p:spPr/>
        <p:txBody>
          <a:bodyPr/>
          <a:lstStyle/>
          <a:p>
            <a:r>
              <a:rPr lang="en-US" dirty="0"/>
              <a:t>Measuring DNSSEC Validation</a:t>
            </a:r>
          </a:p>
        </p:txBody>
      </p:sp>
      <p:sp>
        <p:nvSpPr>
          <p:cNvPr id="3" name="Content Placeholder 2">
            <a:extLst>
              <a:ext uri="{FF2B5EF4-FFF2-40B4-BE49-F238E27FC236}">
                <a16:creationId xmlns:a16="http://schemas.microsoft.com/office/drawing/2014/main" id="{DFD28732-00DD-361F-ED27-95A1E01FF77C}"/>
              </a:ext>
            </a:extLst>
          </p:cNvPr>
          <p:cNvSpPr>
            <a:spLocks noGrp="1"/>
          </p:cNvSpPr>
          <p:nvPr>
            <p:ph idx="1"/>
          </p:nvPr>
        </p:nvSpPr>
        <p:spPr/>
        <p:txBody>
          <a:bodyPr>
            <a:normAutofit/>
          </a:bodyPr>
          <a:lstStyle/>
          <a:p>
            <a:pPr marL="0" indent="0">
              <a:buNone/>
            </a:pPr>
            <a:r>
              <a:rPr lang="en-US" dirty="0"/>
              <a:t>We are NOT measuring individual recursive resolvers:</a:t>
            </a:r>
          </a:p>
          <a:p>
            <a:pPr lvl="1"/>
            <a:r>
              <a:rPr lang="en-US" sz="2800" dirty="0"/>
              <a:t>It’s quite a challenge to isolate the DNSSEC validation </a:t>
            </a:r>
            <a:r>
              <a:rPr lang="en-US" sz="2800" dirty="0" err="1"/>
              <a:t>behaviour</a:t>
            </a:r>
            <a:r>
              <a:rPr lang="en-US" sz="2800" dirty="0"/>
              <a:t> of a recursive resolver from authoritative server’s query logs. </a:t>
            </a:r>
          </a:p>
          <a:p>
            <a:pPr lvl="1"/>
            <a:r>
              <a:rPr lang="en-US" sz="2800" dirty="0"/>
              <a:t>If the aim is to measure the user impact here, then it makes more sense to measure the number of users who use DNSSEC validating resolvers rather than the resolvers themselves</a:t>
            </a:r>
            <a:endParaRPr lang="en-US" sz="3200" dirty="0"/>
          </a:p>
          <a:p>
            <a:pPr marL="0" indent="0">
              <a:buNone/>
            </a:pPr>
            <a:r>
              <a:rPr lang="en-US" dirty="0"/>
              <a:t>We are NOT performing a census of DNSSEC-signed names:</a:t>
            </a:r>
          </a:p>
          <a:p>
            <a:pPr lvl="1"/>
            <a:r>
              <a:rPr lang="en-US" dirty="0"/>
              <a:t>This has its own challenges relating to zone enumeration in the DNS, and we are not undertaking that exercise here!</a:t>
            </a:r>
          </a:p>
          <a:p>
            <a:pPr lvl="1"/>
            <a:endParaRPr lang="en-US" dirty="0"/>
          </a:p>
        </p:txBody>
      </p:sp>
    </p:spTree>
    <p:extLst>
      <p:ext uri="{BB962C8B-B14F-4D97-AF65-F5344CB8AC3E}">
        <p14:creationId xmlns:p14="http://schemas.microsoft.com/office/powerpoint/2010/main" val="341472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41998"/>
            <a:ext cx="8229600" cy="3842366"/>
          </a:xfrm>
        </p:spPr>
      </p:pic>
      <p:sp>
        <p:nvSpPr>
          <p:cNvPr id="2" name="Title 1"/>
          <p:cNvSpPr>
            <a:spLocks noGrp="1"/>
          </p:cNvSpPr>
          <p:nvPr>
            <p:ph type="title"/>
          </p:nvPr>
        </p:nvSpPr>
        <p:spPr/>
        <p:txBody>
          <a:bodyPr>
            <a:normAutofit/>
          </a:bodyPr>
          <a:lstStyle/>
          <a:p>
            <a:r>
              <a:rPr lang="en-US" dirty="0"/>
              <a:t>The Global Validation Picture in 2016</a:t>
            </a:r>
          </a:p>
        </p:txBody>
      </p:sp>
      <p:sp>
        <p:nvSpPr>
          <p:cNvPr id="5" name="TextBox 4"/>
          <p:cNvSpPr txBox="1"/>
          <p:nvPr/>
        </p:nvSpPr>
        <p:spPr>
          <a:xfrm>
            <a:off x="7325225" y="6488669"/>
            <a:ext cx="2646430" cy="307777"/>
          </a:xfrm>
          <a:prstGeom prst="rect">
            <a:avLst/>
          </a:prstGeom>
          <a:noFill/>
        </p:spPr>
        <p:txBody>
          <a:bodyPr wrap="none" rtlCol="0">
            <a:spAutoFit/>
          </a:bodyPr>
          <a:lstStyle/>
          <a:p>
            <a:r>
              <a:rPr lang="en-US" sz="1400" dirty="0"/>
              <a:t>http://</a:t>
            </a:r>
            <a:r>
              <a:rPr lang="en-US" sz="1400" dirty="0" err="1"/>
              <a:t>stats.labs.apnic.net</a:t>
            </a:r>
            <a:r>
              <a:rPr lang="en-US" sz="1400" dirty="0"/>
              <a:t>/</a:t>
            </a:r>
            <a:r>
              <a:rPr lang="en-US" sz="1400" dirty="0" err="1"/>
              <a:t>dnssec</a:t>
            </a:r>
            <a:endParaRPr lang="en-US" sz="1400" dirty="0"/>
          </a:p>
        </p:txBody>
      </p:sp>
      <p:sp>
        <p:nvSpPr>
          <p:cNvPr id="6" name="Rectangle 5"/>
          <p:cNvSpPr/>
          <p:nvPr/>
        </p:nvSpPr>
        <p:spPr>
          <a:xfrm>
            <a:off x="5837899" y="5426879"/>
            <a:ext cx="1733909" cy="150962"/>
          </a:xfrm>
          <a:prstGeom prst="rect">
            <a:avLst/>
          </a:prstGeom>
          <a:gradFill flip="none" rotWithShape="1">
            <a:gsLst>
              <a:gs pos="51000">
                <a:srgbClr val="FFFF00"/>
              </a:gs>
              <a:gs pos="0">
                <a:srgbClr val="C00000"/>
              </a:gs>
              <a:gs pos="100000">
                <a:srgbClr val="92D0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59003" y="5577841"/>
            <a:ext cx="357790" cy="261610"/>
          </a:xfrm>
          <a:prstGeom prst="rect">
            <a:avLst/>
          </a:prstGeom>
          <a:noFill/>
        </p:spPr>
        <p:txBody>
          <a:bodyPr wrap="none" rtlCol="0">
            <a:spAutoFit/>
          </a:bodyPr>
          <a:lstStyle/>
          <a:p>
            <a:r>
              <a:rPr lang="en-US" sz="1100"/>
              <a:t>0%</a:t>
            </a:r>
          </a:p>
        </p:txBody>
      </p:sp>
      <p:sp>
        <p:nvSpPr>
          <p:cNvPr id="8" name="TextBox 7"/>
          <p:cNvSpPr txBox="1"/>
          <p:nvPr/>
        </p:nvSpPr>
        <p:spPr>
          <a:xfrm>
            <a:off x="6525957" y="5578934"/>
            <a:ext cx="429926" cy="261610"/>
          </a:xfrm>
          <a:prstGeom prst="rect">
            <a:avLst/>
          </a:prstGeom>
          <a:noFill/>
        </p:spPr>
        <p:txBody>
          <a:bodyPr wrap="none" rtlCol="0">
            <a:spAutoFit/>
          </a:bodyPr>
          <a:lstStyle/>
          <a:p>
            <a:r>
              <a:rPr lang="en-US" sz="1100" dirty="0"/>
              <a:t>50%</a:t>
            </a:r>
          </a:p>
        </p:txBody>
      </p:sp>
      <p:sp>
        <p:nvSpPr>
          <p:cNvPr id="9" name="TextBox 8"/>
          <p:cNvSpPr txBox="1"/>
          <p:nvPr/>
        </p:nvSpPr>
        <p:spPr>
          <a:xfrm>
            <a:off x="7325226" y="5577841"/>
            <a:ext cx="502061" cy="261610"/>
          </a:xfrm>
          <a:prstGeom prst="rect">
            <a:avLst/>
          </a:prstGeom>
          <a:noFill/>
        </p:spPr>
        <p:txBody>
          <a:bodyPr wrap="none" rtlCol="0">
            <a:spAutoFit/>
          </a:bodyPr>
          <a:lstStyle/>
          <a:p>
            <a:r>
              <a:rPr lang="en-US" sz="1100" dirty="0"/>
              <a:t>100%</a:t>
            </a:r>
          </a:p>
        </p:txBody>
      </p:sp>
    </p:spTree>
    <p:extLst>
      <p:ext uri="{BB962C8B-B14F-4D97-AF65-F5344CB8AC3E}">
        <p14:creationId xmlns:p14="http://schemas.microsoft.com/office/powerpoint/2010/main" val="115824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41998"/>
            <a:ext cx="8229600" cy="3842366"/>
          </a:xfrm>
        </p:spPr>
      </p:pic>
      <p:sp>
        <p:nvSpPr>
          <p:cNvPr id="2" name="Title 1"/>
          <p:cNvSpPr>
            <a:spLocks noGrp="1"/>
          </p:cNvSpPr>
          <p:nvPr>
            <p:ph type="title"/>
          </p:nvPr>
        </p:nvSpPr>
        <p:spPr/>
        <p:txBody>
          <a:bodyPr>
            <a:normAutofit/>
          </a:bodyPr>
          <a:lstStyle/>
          <a:p>
            <a:r>
              <a:rPr lang="en-US" dirty="0"/>
              <a:t>The Global Validation Picture in 2016</a:t>
            </a:r>
          </a:p>
        </p:txBody>
      </p:sp>
      <p:sp>
        <p:nvSpPr>
          <p:cNvPr id="5" name="TextBox 4"/>
          <p:cNvSpPr txBox="1"/>
          <p:nvPr/>
        </p:nvSpPr>
        <p:spPr>
          <a:xfrm>
            <a:off x="7325225" y="6488669"/>
            <a:ext cx="2646430" cy="307777"/>
          </a:xfrm>
          <a:prstGeom prst="rect">
            <a:avLst/>
          </a:prstGeom>
          <a:noFill/>
        </p:spPr>
        <p:txBody>
          <a:bodyPr wrap="none" rtlCol="0">
            <a:spAutoFit/>
          </a:bodyPr>
          <a:lstStyle/>
          <a:p>
            <a:r>
              <a:rPr lang="en-US" sz="1400" dirty="0"/>
              <a:t>http://</a:t>
            </a:r>
            <a:r>
              <a:rPr lang="en-US" sz="1400" dirty="0" err="1"/>
              <a:t>stats.labs.apnic.net</a:t>
            </a:r>
            <a:r>
              <a:rPr lang="en-US" sz="1400" dirty="0"/>
              <a:t>/</a:t>
            </a:r>
            <a:r>
              <a:rPr lang="en-US" sz="1400" dirty="0" err="1"/>
              <a:t>dnssec</a:t>
            </a:r>
            <a:endParaRPr lang="en-US" sz="1400" dirty="0"/>
          </a:p>
        </p:txBody>
      </p:sp>
      <p:sp>
        <p:nvSpPr>
          <p:cNvPr id="6" name="Rectangle 5"/>
          <p:cNvSpPr/>
          <p:nvPr/>
        </p:nvSpPr>
        <p:spPr>
          <a:xfrm>
            <a:off x="5837899" y="5426879"/>
            <a:ext cx="1733909" cy="150962"/>
          </a:xfrm>
          <a:prstGeom prst="rect">
            <a:avLst/>
          </a:prstGeom>
          <a:gradFill flip="none" rotWithShape="1">
            <a:gsLst>
              <a:gs pos="51000">
                <a:srgbClr val="FFFF00"/>
              </a:gs>
              <a:gs pos="0">
                <a:srgbClr val="C00000"/>
              </a:gs>
              <a:gs pos="100000">
                <a:srgbClr val="92D0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659003" y="5577841"/>
            <a:ext cx="357790" cy="261610"/>
          </a:xfrm>
          <a:prstGeom prst="rect">
            <a:avLst/>
          </a:prstGeom>
          <a:noFill/>
        </p:spPr>
        <p:txBody>
          <a:bodyPr wrap="none" rtlCol="0">
            <a:spAutoFit/>
          </a:bodyPr>
          <a:lstStyle/>
          <a:p>
            <a:r>
              <a:rPr lang="en-US" sz="1100"/>
              <a:t>0%</a:t>
            </a:r>
          </a:p>
        </p:txBody>
      </p:sp>
      <p:sp>
        <p:nvSpPr>
          <p:cNvPr id="8" name="TextBox 7"/>
          <p:cNvSpPr txBox="1"/>
          <p:nvPr/>
        </p:nvSpPr>
        <p:spPr>
          <a:xfrm>
            <a:off x="6525957" y="5578934"/>
            <a:ext cx="429926" cy="261610"/>
          </a:xfrm>
          <a:prstGeom prst="rect">
            <a:avLst/>
          </a:prstGeom>
          <a:noFill/>
        </p:spPr>
        <p:txBody>
          <a:bodyPr wrap="none" rtlCol="0">
            <a:spAutoFit/>
          </a:bodyPr>
          <a:lstStyle/>
          <a:p>
            <a:r>
              <a:rPr lang="en-US" sz="1100" dirty="0"/>
              <a:t>50%</a:t>
            </a:r>
          </a:p>
        </p:txBody>
      </p:sp>
      <p:sp>
        <p:nvSpPr>
          <p:cNvPr id="9" name="TextBox 8"/>
          <p:cNvSpPr txBox="1"/>
          <p:nvPr/>
        </p:nvSpPr>
        <p:spPr>
          <a:xfrm>
            <a:off x="7325226" y="5577841"/>
            <a:ext cx="502061" cy="261610"/>
          </a:xfrm>
          <a:prstGeom prst="rect">
            <a:avLst/>
          </a:prstGeom>
          <a:noFill/>
        </p:spPr>
        <p:txBody>
          <a:bodyPr wrap="none" rtlCol="0">
            <a:spAutoFit/>
          </a:bodyPr>
          <a:lstStyle/>
          <a:p>
            <a:r>
              <a:rPr lang="en-US" sz="1100" dirty="0"/>
              <a:t>100%</a:t>
            </a:r>
          </a:p>
        </p:txBody>
      </p:sp>
      <p:sp>
        <p:nvSpPr>
          <p:cNvPr id="3" name="Freeform 2"/>
          <p:cNvSpPr/>
          <p:nvPr/>
        </p:nvSpPr>
        <p:spPr>
          <a:xfrm>
            <a:off x="5177822" y="1866173"/>
            <a:ext cx="1622350" cy="1071439"/>
          </a:xfrm>
          <a:custGeom>
            <a:avLst/>
            <a:gdLst>
              <a:gd name="connsiteX0" fmla="*/ 209518 w 1622350"/>
              <a:gd name="connsiteY0" fmla="*/ 694148 h 1071439"/>
              <a:gd name="connsiteX1" fmla="*/ 1024858 w 1622350"/>
              <a:gd name="connsiteY1" fmla="*/ 1067528 h 1071439"/>
              <a:gd name="connsiteX2" fmla="*/ 1535398 w 1622350"/>
              <a:gd name="connsiteY2" fmla="*/ 838928 h 1071439"/>
              <a:gd name="connsiteX3" fmla="*/ 1550638 w 1622350"/>
              <a:gd name="connsiteY3" fmla="*/ 84548 h 1071439"/>
              <a:gd name="connsiteX4" fmla="*/ 819118 w 1622350"/>
              <a:gd name="connsiteY4" fmla="*/ 76928 h 1071439"/>
              <a:gd name="connsiteX5" fmla="*/ 19018 w 1622350"/>
              <a:gd name="connsiteY5" fmla="*/ 610328 h 1071439"/>
              <a:gd name="connsiteX6" fmla="*/ 232378 w 1622350"/>
              <a:gd name="connsiteY6" fmla="*/ 877028 h 107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2350" h="1071439">
                <a:moveTo>
                  <a:pt x="209518" y="694148"/>
                </a:moveTo>
                <a:cubicBezTo>
                  <a:pt x="506698" y="868773"/>
                  <a:pt x="803878" y="1043398"/>
                  <a:pt x="1024858" y="1067528"/>
                </a:cubicBezTo>
                <a:cubicBezTo>
                  <a:pt x="1245838" y="1091658"/>
                  <a:pt x="1447768" y="1002758"/>
                  <a:pt x="1535398" y="838928"/>
                </a:cubicBezTo>
                <a:cubicBezTo>
                  <a:pt x="1623028" y="675098"/>
                  <a:pt x="1670018" y="211548"/>
                  <a:pt x="1550638" y="84548"/>
                </a:cubicBezTo>
                <a:cubicBezTo>
                  <a:pt x="1431258" y="-42452"/>
                  <a:pt x="1074388" y="-10702"/>
                  <a:pt x="819118" y="76928"/>
                </a:cubicBezTo>
                <a:cubicBezTo>
                  <a:pt x="563848" y="164558"/>
                  <a:pt x="116808" y="476978"/>
                  <a:pt x="19018" y="610328"/>
                </a:cubicBezTo>
                <a:cubicBezTo>
                  <a:pt x="-78772" y="743678"/>
                  <a:pt x="232378" y="877028"/>
                  <a:pt x="232378" y="877028"/>
                </a:cubicBezTo>
              </a:path>
            </a:pathLst>
          </a:cu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8884920" y="4267260"/>
            <a:ext cx="630256" cy="292943"/>
          </a:xfrm>
          <a:custGeom>
            <a:avLst/>
            <a:gdLst>
              <a:gd name="connsiteX0" fmla="*/ 121920 w 630256"/>
              <a:gd name="connsiteY0" fmla="*/ 220921 h 292943"/>
              <a:gd name="connsiteX1" fmla="*/ 541020 w 630256"/>
              <a:gd name="connsiteY1" fmla="*/ 281881 h 292943"/>
              <a:gd name="connsiteX2" fmla="*/ 594360 w 630256"/>
              <a:gd name="connsiteY2" fmla="*/ 22801 h 292943"/>
              <a:gd name="connsiteX3" fmla="*/ 106680 w 630256"/>
              <a:gd name="connsiteY3" fmla="*/ 38041 h 292943"/>
              <a:gd name="connsiteX4" fmla="*/ 0 w 630256"/>
              <a:gd name="connsiteY4" fmla="*/ 243781 h 29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56" h="292943">
                <a:moveTo>
                  <a:pt x="121920" y="220921"/>
                </a:moveTo>
                <a:cubicBezTo>
                  <a:pt x="292100" y="267911"/>
                  <a:pt x="462280" y="314901"/>
                  <a:pt x="541020" y="281881"/>
                </a:cubicBezTo>
                <a:cubicBezTo>
                  <a:pt x="619760" y="248861"/>
                  <a:pt x="666750" y="63441"/>
                  <a:pt x="594360" y="22801"/>
                </a:cubicBezTo>
                <a:cubicBezTo>
                  <a:pt x="521970" y="-17839"/>
                  <a:pt x="205740" y="1211"/>
                  <a:pt x="106680" y="38041"/>
                </a:cubicBezTo>
                <a:cubicBezTo>
                  <a:pt x="7620" y="74871"/>
                  <a:pt x="0" y="243781"/>
                  <a:pt x="0" y="243781"/>
                </a:cubicBezTo>
              </a:path>
            </a:pathLst>
          </a:cu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515176" y="4010947"/>
            <a:ext cx="279244" cy="369332"/>
          </a:xfrm>
          <a:prstGeom prst="rect">
            <a:avLst/>
          </a:prstGeom>
          <a:noFill/>
        </p:spPr>
        <p:txBody>
          <a:bodyPr wrap="none" rtlCol="0">
            <a:spAutoFit/>
          </a:bodyPr>
          <a:lstStyle/>
          <a:p>
            <a:r>
              <a:rPr lang="en-US">
                <a:latin typeface="AhnbergHand" charset="0"/>
                <a:ea typeface="AhnbergHand" charset="0"/>
                <a:cs typeface="AhnbergHand" charset="0"/>
              </a:rPr>
              <a:t>?</a:t>
            </a:r>
          </a:p>
        </p:txBody>
      </p:sp>
      <p:sp>
        <p:nvSpPr>
          <p:cNvPr id="12" name="TextBox 11"/>
          <p:cNvSpPr txBox="1"/>
          <p:nvPr/>
        </p:nvSpPr>
        <p:spPr>
          <a:xfrm flipH="1">
            <a:off x="6530043" y="4744640"/>
            <a:ext cx="2985133" cy="369332"/>
          </a:xfrm>
          <a:prstGeom prst="rect">
            <a:avLst/>
          </a:prstGeom>
          <a:solidFill>
            <a:srgbClr val="FFFFFF">
              <a:alpha val="70588"/>
            </a:srgbClr>
          </a:solidFill>
        </p:spPr>
        <p:txBody>
          <a:bodyPr wrap="square" rtlCol="0">
            <a:spAutoFit/>
          </a:bodyPr>
          <a:lstStyle/>
          <a:p>
            <a:r>
              <a:rPr lang="en-US">
                <a:latin typeface="AhnbergHand" charset="0"/>
                <a:ea typeface="AhnbergHand" charset="0"/>
                <a:cs typeface="AhnbergHand" charset="0"/>
              </a:rPr>
              <a:t>Use of Google’s </a:t>
            </a:r>
            <a:r>
              <a:rPr lang="en-US" dirty="0">
                <a:latin typeface="AhnbergHand" charset="0"/>
                <a:ea typeface="AhnbergHand" charset="0"/>
                <a:cs typeface="AhnbergHand" charset="0"/>
              </a:rPr>
              <a:t>PDNS</a:t>
            </a:r>
          </a:p>
        </p:txBody>
      </p:sp>
      <p:sp>
        <p:nvSpPr>
          <p:cNvPr id="13" name="Freeform 12"/>
          <p:cNvSpPr/>
          <p:nvPr/>
        </p:nvSpPr>
        <p:spPr>
          <a:xfrm>
            <a:off x="7768683" y="4371070"/>
            <a:ext cx="646654" cy="510928"/>
          </a:xfrm>
          <a:custGeom>
            <a:avLst/>
            <a:gdLst>
              <a:gd name="connsiteX0" fmla="*/ 527755 w 646654"/>
              <a:gd name="connsiteY0" fmla="*/ 510928 h 510928"/>
              <a:gd name="connsiteX1" fmla="*/ 550615 w 646654"/>
              <a:gd name="connsiteY1" fmla="*/ 419488 h 510928"/>
              <a:gd name="connsiteX2" fmla="*/ 619195 w 646654"/>
              <a:gd name="connsiteY2" fmla="*/ 107068 h 510928"/>
              <a:gd name="connsiteX3" fmla="*/ 40075 w 646654"/>
              <a:gd name="connsiteY3" fmla="*/ 38488 h 510928"/>
              <a:gd name="connsiteX4" fmla="*/ 101035 w 646654"/>
              <a:gd name="connsiteY4" fmla="*/ 388 h 510928"/>
              <a:gd name="connsiteX5" fmla="*/ 1975 w 646654"/>
              <a:gd name="connsiteY5" fmla="*/ 23248 h 510928"/>
              <a:gd name="connsiteX6" fmla="*/ 32455 w 646654"/>
              <a:gd name="connsiteY6" fmla="*/ 91828 h 51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654" h="510928">
                <a:moveTo>
                  <a:pt x="527755" y="510928"/>
                </a:moveTo>
                <a:cubicBezTo>
                  <a:pt x="531565" y="498863"/>
                  <a:pt x="535375" y="486798"/>
                  <a:pt x="550615" y="419488"/>
                </a:cubicBezTo>
                <a:cubicBezTo>
                  <a:pt x="565855" y="352178"/>
                  <a:pt x="704285" y="170568"/>
                  <a:pt x="619195" y="107068"/>
                </a:cubicBezTo>
                <a:cubicBezTo>
                  <a:pt x="534105" y="43568"/>
                  <a:pt x="126435" y="56268"/>
                  <a:pt x="40075" y="38488"/>
                </a:cubicBezTo>
                <a:cubicBezTo>
                  <a:pt x="-46285" y="20708"/>
                  <a:pt x="107385" y="2928"/>
                  <a:pt x="101035" y="388"/>
                </a:cubicBezTo>
                <a:cubicBezTo>
                  <a:pt x="94685" y="-2152"/>
                  <a:pt x="13405" y="8008"/>
                  <a:pt x="1975" y="23248"/>
                </a:cubicBezTo>
                <a:cubicBezTo>
                  <a:pt x="-9455" y="38488"/>
                  <a:pt x="32455" y="91828"/>
                  <a:pt x="32455" y="91828"/>
                </a:cubicBezTo>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567456" y="3444084"/>
            <a:ext cx="2543649" cy="1172417"/>
          </a:xfrm>
          <a:custGeom>
            <a:avLst/>
            <a:gdLst>
              <a:gd name="connsiteX0" fmla="*/ 1812596 w 2543649"/>
              <a:gd name="connsiteY0" fmla="*/ 836087 h 1172417"/>
              <a:gd name="connsiteX1" fmla="*/ 2483805 w 2543649"/>
              <a:gd name="connsiteY1" fmla="*/ 787449 h 1172417"/>
              <a:gd name="connsiteX2" fmla="*/ 2444894 w 2543649"/>
              <a:gd name="connsiteY2" fmla="*/ 106513 h 1172417"/>
              <a:gd name="connsiteX3" fmla="*/ 1900145 w 2543649"/>
              <a:gd name="connsiteY3" fmla="*/ 28691 h 1172417"/>
              <a:gd name="connsiteX4" fmla="*/ 1297030 w 2543649"/>
              <a:gd name="connsiteY4" fmla="*/ 378887 h 1172417"/>
              <a:gd name="connsiteX5" fmla="*/ 110256 w 2543649"/>
              <a:gd name="connsiteY5" fmla="*/ 495619 h 1172417"/>
              <a:gd name="connsiteX6" fmla="*/ 110256 w 2543649"/>
              <a:gd name="connsiteY6" fmla="*/ 855543 h 1172417"/>
              <a:gd name="connsiteX7" fmla="*/ 625822 w 2543649"/>
              <a:gd name="connsiteY7" fmla="*/ 1157100 h 1172417"/>
              <a:gd name="connsiteX8" fmla="*/ 1530494 w 2543649"/>
              <a:gd name="connsiteY8" fmla="*/ 1098734 h 1172417"/>
              <a:gd name="connsiteX9" fmla="*/ 2269796 w 2543649"/>
              <a:gd name="connsiteY9" fmla="*/ 845815 h 11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3649" h="1172417">
                <a:moveTo>
                  <a:pt x="1812596" y="836087"/>
                </a:moveTo>
                <a:cubicBezTo>
                  <a:pt x="2095509" y="872566"/>
                  <a:pt x="2378422" y="909045"/>
                  <a:pt x="2483805" y="787449"/>
                </a:cubicBezTo>
                <a:cubicBezTo>
                  <a:pt x="2589188" y="665853"/>
                  <a:pt x="2542171" y="232973"/>
                  <a:pt x="2444894" y="106513"/>
                </a:cubicBezTo>
                <a:cubicBezTo>
                  <a:pt x="2347617" y="-19947"/>
                  <a:pt x="2091456" y="-16705"/>
                  <a:pt x="1900145" y="28691"/>
                </a:cubicBezTo>
                <a:cubicBezTo>
                  <a:pt x="1708834" y="74087"/>
                  <a:pt x="1595345" y="301066"/>
                  <a:pt x="1297030" y="378887"/>
                </a:cubicBezTo>
                <a:cubicBezTo>
                  <a:pt x="998715" y="456708"/>
                  <a:pt x="308052" y="416176"/>
                  <a:pt x="110256" y="495619"/>
                </a:cubicBezTo>
                <a:cubicBezTo>
                  <a:pt x="-87540" y="575062"/>
                  <a:pt x="24328" y="745296"/>
                  <a:pt x="110256" y="855543"/>
                </a:cubicBezTo>
                <a:cubicBezTo>
                  <a:pt x="196184" y="965790"/>
                  <a:pt x="389116" y="1116568"/>
                  <a:pt x="625822" y="1157100"/>
                </a:cubicBezTo>
                <a:cubicBezTo>
                  <a:pt x="862528" y="1197632"/>
                  <a:pt x="1256498" y="1150615"/>
                  <a:pt x="1530494" y="1098734"/>
                </a:cubicBezTo>
                <a:cubicBezTo>
                  <a:pt x="1804490" y="1046853"/>
                  <a:pt x="2037143" y="946334"/>
                  <a:pt x="2269796" y="845815"/>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640837" y="5842566"/>
            <a:ext cx="5368777" cy="276999"/>
          </a:xfrm>
          <a:prstGeom prst="rect">
            <a:avLst/>
          </a:prstGeom>
          <a:noFill/>
        </p:spPr>
        <p:txBody>
          <a:bodyPr wrap="none" rtlCol="0">
            <a:spAutoFit/>
          </a:bodyPr>
          <a:lstStyle/>
          <a:p>
            <a:r>
              <a:rPr lang="en-US" sz="1200" dirty="0">
                <a:latin typeface="AhnbergHand" charset="0"/>
                <a:ea typeface="AhnbergHand" charset="0"/>
                <a:cs typeface="AhnbergHand" charset="0"/>
              </a:rPr>
              <a:t>% of users in a country that use DNSSEC </a:t>
            </a:r>
            <a:r>
              <a:rPr lang="en-US" sz="1200">
                <a:latin typeface="AhnbergHand" charset="0"/>
                <a:ea typeface="AhnbergHand" charset="0"/>
                <a:cs typeface="AhnbergHand" charset="0"/>
              </a:rPr>
              <a:t>validating resolvers</a:t>
            </a:r>
          </a:p>
        </p:txBody>
      </p:sp>
      <p:sp>
        <p:nvSpPr>
          <p:cNvPr id="16" name="TextBox 15"/>
          <p:cNvSpPr txBox="1"/>
          <p:nvPr/>
        </p:nvSpPr>
        <p:spPr>
          <a:xfrm flipH="1">
            <a:off x="4640834" y="2967546"/>
            <a:ext cx="2752520" cy="646331"/>
          </a:xfrm>
          <a:prstGeom prst="rect">
            <a:avLst/>
          </a:prstGeom>
          <a:solidFill>
            <a:srgbClr val="FFFFFF">
              <a:alpha val="70588"/>
            </a:srgbClr>
          </a:solidFill>
        </p:spPr>
        <p:txBody>
          <a:bodyPr wrap="square" rtlCol="0">
            <a:spAutoFit/>
          </a:bodyPr>
          <a:lstStyle/>
          <a:p>
            <a:r>
              <a:rPr lang="en-US">
                <a:latin typeface="AhnbergHand" charset="0"/>
                <a:ea typeface="AhnbergHand" charset="0"/>
                <a:cs typeface="AhnbergHand" charset="0"/>
              </a:rPr>
              <a:t>Nordic concentration of DNSSEC</a:t>
            </a:r>
            <a:r>
              <a:rPr lang="en-US" dirty="0">
                <a:latin typeface="AhnbergHand" charset="0"/>
                <a:ea typeface="AhnbergHand" charset="0"/>
                <a:cs typeface="AhnbergHand" charset="0"/>
              </a:rPr>
              <a:t>!</a:t>
            </a:r>
          </a:p>
        </p:txBody>
      </p:sp>
    </p:spTree>
    <p:extLst>
      <p:ext uri="{BB962C8B-B14F-4D97-AF65-F5344CB8AC3E}">
        <p14:creationId xmlns:p14="http://schemas.microsoft.com/office/powerpoint/2010/main" val="180344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2680-5417-D4A1-5021-CFC48C2E554A}"/>
              </a:ext>
            </a:extLst>
          </p:cNvPr>
          <p:cNvSpPr>
            <a:spLocks noGrp="1"/>
          </p:cNvSpPr>
          <p:nvPr>
            <p:ph type="title"/>
          </p:nvPr>
        </p:nvSpPr>
        <p:spPr/>
        <p:txBody>
          <a:bodyPr/>
          <a:lstStyle/>
          <a:p>
            <a:r>
              <a:rPr lang="en-US" dirty="0"/>
              <a:t>DNSSEC Validation in 2025</a:t>
            </a:r>
          </a:p>
        </p:txBody>
      </p:sp>
      <p:pic>
        <p:nvPicPr>
          <p:cNvPr id="5" name="Content Placeholder 4" descr="A map of the world&#10;&#10;AI-generated content may be incorrect.">
            <a:extLst>
              <a:ext uri="{FF2B5EF4-FFF2-40B4-BE49-F238E27FC236}">
                <a16:creationId xmlns:a16="http://schemas.microsoft.com/office/drawing/2014/main" id="{A79C8B13-C6DE-D0A6-D82F-1CFBB81560FB}"/>
              </a:ext>
            </a:extLst>
          </p:cNvPr>
          <p:cNvPicPr>
            <a:picLocks noGrp="1" noChangeAspect="1"/>
          </p:cNvPicPr>
          <p:nvPr>
            <p:ph idx="1"/>
          </p:nvPr>
        </p:nvPicPr>
        <p:blipFill>
          <a:blip r:embed="rId2"/>
          <a:stretch>
            <a:fillRect/>
          </a:stretch>
        </p:blipFill>
        <p:spPr>
          <a:xfrm>
            <a:off x="1515334" y="1702964"/>
            <a:ext cx="9228237" cy="4351338"/>
          </a:xfrm>
        </p:spPr>
      </p:pic>
      <p:sp>
        <p:nvSpPr>
          <p:cNvPr id="6" name="Rectangle 5">
            <a:extLst>
              <a:ext uri="{FF2B5EF4-FFF2-40B4-BE49-F238E27FC236}">
                <a16:creationId xmlns:a16="http://schemas.microsoft.com/office/drawing/2014/main" id="{94018600-AC21-48B5-2A4B-FDDD03AF8F41}"/>
              </a:ext>
            </a:extLst>
          </p:cNvPr>
          <p:cNvSpPr/>
          <p:nvPr/>
        </p:nvSpPr>
        <p:spPr>
          <a:xfrm>
            <a:off x="5837899" y="5426879"/>
            <a:ext cx="1733909" cy="150962"/>
          </a:xfrm>
          <a:prstGeom prst="rect">
            <a:avLst/>
          </a:prstGeom>
          <a:gradFill flip="none" rotWithShape="1">
            <a:gsLst>
              <a:gs pos="51000">
                <a:srgbClr val="FFFF00"/>
              </a:gs>
              <a:gs pos="0">
                <a:srgbClr val="C00000"/>
              </a:gs>
              <a:gs pos="100000">
                <a:srgbClr val="92D05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A8AB55-5A60-5A53-D894-7DE150FA8B87}"/>
              </a:ext>
            </a:extLst>
          </p:cNvPr>
          <p:cNvSpPr txBox="1"/>
          <p:nvPr/>
        </p:nvSpPr>
        <p:spPr>
          <a:xfrm>
            <a:off x="5659003" y="5577841"/>
            <a:ext cx="357790" cy="261610"/>
          </a:xfrm>
          <a:prstGeom prst="rect">
            <a:avLst/>
          </a:prstGeom>
          <a:noFill/>
        </p:spPr>
        <p:txBody>
          <a:bodyPr wrap="none" rtlCol="0">
            <a:spAutoFit/>
          </a:bodyPr>
          <a:lstStyle/>
          <a:p>
            <a:r>
              <a:rPr lang="en-US" sz="1100"/>
              <a:t>0%</a:t>
            </a:r>
          </a:p>
        </p:txBody>
      </p:sp>
      <p:sp>
        <p:nvSpPr>
          <p:cNvPr id="8" name="TextBox 7">
            <a:extLst>
              <a:ext uri="{FF2B5EF4-FFF2-40B4-BE49-F238E27FC236}">
                <a16:creationId xmlns:a16="http://schemas.microsoft.com/office/drawing/2014/main" id="{3CF678BA-0278-2B21-A3D0-E8E0482D4790}"/>
              </a:ext>
            </a:extLst>
          </p:cNvPr>
          <p:cNvSpPr txBox="1"/>
          <p:nvPr/>
        </p:nvSpPr>
        <p:spPr>
          <a:xfrm>
            <a:off x="6525957" y="5578934"/>
            <a:ext cx="429926" cy="261610"/>
          </a:xfrm>
          <a:prstGeom prst="rect">
            <a:avLst/>
          </a:prstGeom>
          <a:noFill/>
        </p:spPr>
        <p:txBody>
          <a:bodyPr wrap="none" rtlCol="0">
            <a:spAutoFit/>
          </a:bodyPr>
          <a:lstStyle/>
          <a:p>
            <a:r>
              <a:rPr lang="en-US" sz="1100" dirty="0"/>
              <a:t>50%</a:t>
            </a:r>
          </a:p>
        </p:txBody>
      </p:sp>
      <p:sp>
        <p:nvSpPr>
          <p:cNvPr id="9" name="TextBox 8">
            <a:extLst>
              <a:ext uri="{FF2B5EF4-FFF2-40B4-BE49-F238E27FC236}">
                <a16:creationId xmlns:a16="http://schemas.microsoft.com/office/drawing/2014/main" id="{F63E38F8-98C9-940E-3752-ABDF3803F8FD}"/>
              </a:ext>
            </a:extLst>
          </p:cNvPr>
          <p:cNvSpPr txBox="1"/>
          <p:nvPr/>
        </p:nvSpPr>
        <p:spPr>
          <a:xfrm>
            <a:off x="7325226" y="5577841"/>
            <a:ext cx="502061" cy="261610"/>
          </a:xfrm>
          <a:prstGeom prst="rect">
            <a:avLst/>
          </a:prstGeom>
          <a:noFill/>
        </p:spPr>
        <p:txBody>
          <a:bodyPr wrap="none" rtlCol="0">
            <a:spAutoFit/>
          </a:bodyPr>
          <a:lstStyle/>
          <a:p>
            <a:r>
              <a:rPr lang="en-US" sz="1100" dirty="0"/>
              <a:t>100%</a:t>
            </a:r>
          </a:p>
        </p:txBody>
      </p:sp>
      <p:sp>
        <p:nvSpPr>
          <p:cNvPr id="10" name="Rectangle 9">
            <a:extLst>
              <a:ext uri="{FF2B5EF4-FFF2-40B4-BE49-F238E27FC236}">
                <a16:creationId xmlns:a16="http://schemas.microsoft.com/office/drawing/2014/main" id="{0E4FFB28-97E3-6183-CAE2-50EBE1B584CF}"/>
              </a:ext>
            </a:extLst>
          </p:cNvPr>
          <p:cNvSpPr/>
          <p:nvPr/>
        </p:nvSpPr>
        <p:spPr>
          <a:xfrm>
            <a:off x="10303727" y="5720576"/>
            <a:ext cx="439844" cy="234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882B2E-4C29-CBF9-AAF1-36A112A92DAE}"/>
              </a:ext>
            </a:extLst>
          </p:cNvPr>
          <p:cNvSpPr/>
          <p:nvPr/>
        </p:nvSpPr>
        <p:spPr>
          <a:xfrm>
            <a:off x="7325226" y="5759669"/>
            <a:ext cx="246582" cy="1996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57AA79A-08E5-E8AA-EA40-86323035DA63}"/>
              </a:ext>
            </a:extLst>
          </p:cNvPr>
          <p:cNvSpPr/>
          <p:nvPr/>
        </p:nvSpPr>
        <p:spPr>
          <a:xfrm>
            <a:off x="7878444" y="1295651"/>
            <a:ext cx="1447076" cy="65316"/>
          </a:xfrm>
          <a:custGeom>
            <a:avLst/>
            <a:gdLst>
              <a:gd name="connsiteX0" fmla="*/ 95975 w 1447076"/>
              <a:gd name="connsiteY0" fmla="*/ 1521 h 65316"/>
              <a:gd name="connsiteX1" fmla="*/ 999742 w 1447076"/>
              <a:gd name="connsiteY1" fmla="*/ 65316 h 65316"/>
              <a:gd name="connsiteX2" fmla="*/ 1403779 w 1447076"/>
              <a:gd name="connsiteY2" fmla="*/ 1521 h 65316"/>
              <a:gd name="connsiteX3" fmla="*/ 282 w 1447076"/>
              <a:gd name="connsiteY3" fmla="*/ 22786 h 65316"/>
              <a:gd name="connsiteX4" fmla="*/ 1308086 w 1447076"/>
              <a:gd name="connsiteY4" fmla="*/ 54684 h 6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076" h="65316">
                <a:moveTo>
                  <a:pt x="95975" y="1521"/>
                </a:moveTo>
                <a:cubicBezTo>
                  <a:pt x="438875" y="33418"/>
                  <a:pt x="781775" y="65316"/>
                  <a:pt x="999742" y="65316"/>
                </a:cubicBezTo>
                <a:cubicBezTo>
                  <a:pt x="1217709" y="65316"/>
                  <a:pt x="1570356" y="8609"/>
                  <a:pt x="1403779" y="1521"/>
                </a:cubicBezTo>
                <a:cubicBezTo>
                  <a:pt x="1237202" y="-5567"/>
                  <a:pt x="16231" y="13926"/>
                  <a:pt x="282" y="22786"/>
                </a:cubicBezTo>
                <a:cubicBezTo>
                  <a:pt x="-15667" y="31646"/>
                  <a:pt x="646209" y="43165"/>
                  <a:pt x="1308086" y="546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65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DEFC-15EA-FFC7-65B8-22EEBA9B846F}"/>
              </a:ext>
            </a:extLst>
          </p:cNvPr>
          <p:cNvSpPr>
            <a:spLocks noGrp="1"/>
          </p:cNvSpPr>
          <p:nvPr>
            <p:ph type="title"/>
          </p:nvPr>
        </p:nvSpPr>
        <p:spPr/>
        <p:txBody>
          <a:bodyPr/>
          <a:lstStyle/>
          <a:p>
            <a:r>
              <a:rPr lang="en-US" dirty="0"/>
              <a:t>Is Google’s 8.8.8.8 important?</a:t>
            </a:r>
          </a:p>
        </p:txBody>
      </p:sp>
      <p:pic>
        <p:nvPicPr>
          <p:cNvPr id="9" name="Content Placeholder 8" descr="A map of the world&#10;&#10;AI-generated content may be incorrect.">
            <a:extLst>
              <a:ext uri="{FF2B5EF4-FFF2-40B4-BE49-F238E27FC236}">
                <a16:creationId xmlns:a16="http://schemas.microsoft.com/office/drawing/2014/main" id="{EC0B06FE-3887-B1D2-23A6-13468DDC72BB}"/>
              </a:ext>
            </a:extLst>
          </p:cNvPr>
          <p:cNvPicPr>
            <a:picLocks noGrp="1" noChangeAspect="1"/>
          </p:cNvPicPr>
          <p:nvPr>
            <p:ph idx="1"/>
          </p:nvPr>
        </p:nvPicPr>
        <p:blipFill>
          <a:blip r:embed="rId2"/>
          <a:stretch>
            <a:fillRect/>
          </a:stretch>
        </p:blipFill>
        <p:spPr>
          <a:xfrm>
            <a:off x="1546874" y="2141537"/>
            <a:ext cx="9098252" cy="4351338"/>
          </a:xfrm>
        </p:spPr>
      </p:pic>
      <p:pic>
        <p:nvPicPr>
          <p:cNvPr id="11" name="Picture 10">
            <a:extLst>
              <a:ext uri="{FF2B5EF4-FFF2-40B4-BE49-F238E27FC236}">
                <a16:creationId xmlns:a16="http://schemas.microsoft.com/office/drawing/2014/main" id="{FB0485B0-F66E-489F-E3D7-CBCAA8566EFA}"/>
              </a:ext>
            </a:extLst>
          </p:cNvPr>
          <p:cNvPicPr>
            <a:picLocks noChangeAspect="1"/>
          </p:cNvPicPr>
          <p:nvPr/>
        </p:nvPicPr>
        <p:blipFill>
          <a:blip r:embed="rId3"/>
          <a:stretch>
            <a:fillRect/>
          </a:stretch>
        </p:blipFill>
        <p:spPr>
          <a:xfrm>
            <a:off x="2301949" y="1693233"/>
            <a:ext cx="7772400" cy="538089"/>
          </a:xfrm>
          <a:prstGeom prst="rect">
            <a:avLst/>
          </a:prstGeom>
        </p:spPr>
      </p:pic>
      <p:sp>
        <p:nvSpPr>
          <p:cNvPr id="12" name="Freeform 11">
            <a:extLst>
              <a:ext uri="{FF2B5EF4-FFF2-40B4-BE49-F238E27FC236}">
                <a16:creationId xmlns:a16="http://schemas.microsoft.com/office/drawing/2014/main" id="{0DD4C516-F06E-72CF-679E-E400FD1AC031}"/>
              </a:ext>
            </a:extLst>
          </p:cNvPr>
          <p:cNvSpPr/>
          <p:nvPr/>
        </p:nvSpPr>
        <p:spPr>
          <a:xfrm>
            <a:off x="5323546" y="3732604"/>
            <a:ext cx="2398827" cy="2168466"/>
          </a:xfrm>
          <a:custGeom>
            <a:avLst/>
            <a:gdLst>
              <a:gd name="connsiteX0" fmla="*/ 1428128 w 2398827"/>
              <a:gd name="connsiteY0" fmla="*/ 1955815 h 2168466"/>
              <a:gd name="connsiteX1" fmla="*/ 2395691 w 2398827"/>
              <a:gd name="connsiteY1" fmla="*/ 956354 h 2168466"/>
              <a:gd name="connsiteX2" fmla="*/ 1141049 w 2398827"/>
              <a:gd name="connsiteY2" fmla="*/ 73852 h 2168466"/>
              <a:gd name="connsiteX3" fmla="*/ 77794 w 2398827"/>
              <a:gd name="connsiteY3" fmla="*/ 201443 h 2168466"/>
              <a:gd name="connsiteX4" fmla="*/ 247914 w 2398827"/>
              <a:gd name="connsiteY4" fmla="*/ 1413554 h 2168466"/>
              <a:gd name="connsiteX5" fmla="*/ 1576984 w 2398827"/>
              <a:gd name="connsiteY5" fmla="*/ 2168466 h 216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827" h="2168466">
                <a:moveTo>
                  <a:pt x="1428128" y="1955815"/>
                </a:moveTo>
                <a:cubicBezTo>
                  <a:pt x="1935833" y="1612915"/>
                  <a:pt x="2443538" y="1270015"/>
                  <a:pt x="2395691" y="956354"/>
                </a:cubicBezTo>
                <a:cubicBezTo>
                  <a:pt x="2347844" y="642693"/>
                  <a:pt x="1527365" y="199670"/>
                  <a:pt x="1141049" y="73852"/>
                </a:cubicBezTo>
                <a:cubicBezTo>
                  <a:pt x="754733" y="-51966"/>
                  <a:pt x="226650" y="-21841"/>
                  <a:pt x="77794" y="201443"/>
                </a:cubicBezTo>
                <a:cubicBezTo>
                  <a:pt x="-71062" y="424727"/>
                  <a:pt x="-1951" y="1085717"/>
                  <a:pt x="247914" y="1413554"/>
                </a:cubicBezTo>
                <a:cubicBezTo>
                  <a:pt x="497779" y="1741391"/>
                  <a:pt x="1037381" y="1954928"/>
                  <a:pt x="1576984" y="216846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69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Picture</a:t>
            </a:r>
          </a:p>
        </p:txBody>
      </p:sp>
      <p:pic>
        <p:nvPicPr>
          <p:cNvPr id="5" name="Picture 4" descr="A graph with blue lines&#10;&#10;AI-generated content may be incorrect.">
            <a:extLst>
              <a:ext uri="{FF2B5EF4-FFF2-40B4-BE49-F238E27FC236}">
                <a16:creationId xmlns:a16="http://schemas.microsoft.com/office/drawing/2014/main" id="{63129331-9E41-4E2E-EDFC-B6BDEBB802B3}"/>
              </a:ext>
            </a:extLst>
          </p:cNvPr>
          <p:cNvPicPr>
            <a:picLocks noChangeAspect="1"/>
          </p:cNvPicPr>
          <p:nvPr/>
        </p:nvPicPr>
        <p:blipFill>
          <a:blip r:embed="rId2"/>
          <a:stretch>
            <a:fillRect/>
          </a:stretch>
        </p:blipFill>
        <p:spPr>
          <a:xfrm>
            <a:off x="1263502" y="1573730"/>
            <a:ext cx="9327858" cy="4802187"/>
          </a:xfrm>
          <a:prstGeom prst="rect">
            <a:avLst/>
          </a:prstGeom>
        </p:spPr>
      </p:pic>
      <p:sp>
        <p:nvSpPr>
          <p:cNvPr id="8" name="TextBox 7">
            <a:extLst>
              <a:ext uri="{FF2B5EF4-FFF2-40B4-BE49-F238E27FC236}">
                <a16:creationId xmlns:a16="http://schemas.microsoft.com/office/drawing/2014/main" id="{4635074F-5381-A4A3-04F1-8E2D5F661C13}"/>
              </a:ext>
            </a:extLst>
          </p:cNvPr>
          <p:cNvSpPr txBox="1"/>
          <p:nvPr/>
        </p:nvSpPr>
        <p:spPr>
          <a:xfrm>
            <a:off x="1263502" y="6375917"/>
            <a:ext cx="806631" cy="461665"/>
          </a:xfrm>
          <a:prstGeom prst="rect">
            <a:avLst/>
          </a:prstGeom>
          <a:noFill/>
        </p:spPr>
        <p:txBody>
          <a:bodyPr wrap="none" rtlCol="0">
            <a:spAutoFit/>
          </a:bodyPr>
          <a:lstStyle/>
          <a:p>
            <a:r>
              <a:rPr lang="en-US" sz="2400" b="1" dirty="0"/>
              <a:t>2014</a:t>
            </a:r>
          </a:p>
        </p:txBody>
      </p:sp>
      <p:sp>
        <p:nvSpPr>
          <p:cNvPr id="9" name="TextBox 8">
            <a:extLst>
              <a:ext uri="{FF2B5EF4-FFF2-40B4-BE49-F238E27FC236}">
                <a16:creationId xmlns:a16="http://schemas.microsoft.com/office/drawing/2014/main" id="{F1E7A270-9457-0257-22D8-1514A28ED1B1}"/>
              </a:ext>
            </a:extLst>
          </p:cNvPr>
          <p:cNvSpPr txBox="1"/>
          <p:nvPr/>
        </p:nvSpPr>
        <p:spPr>
          <a:xfrm>
            <a:off x="4297325" y="6396335"/>
            <a:ext cx="806631" cy="461665"/>
          </a:xfrm>
          <a:prstGeom prst="rect">
            <a:avLst/>
          </a:prstGeom>
          <a:noFill/>
        </p:spPr>
        <p:txBody>
          <a:bodyPr wrap="none" rtlCol="0">
            <a:spAutoFit/>
          </a:bodyPr>
          <a:lstStyle/>
          <a:p>
            <a:r>
              <a:rPr lang="en-US" sz="2400" b="1" dirty="0"/>
              <a:t>2018</a:t>
            </a:r>
          </a:p>
        </p:txBody>
      </p:sp>
      <p:sp>
        <p:nvSpPr>
          <p:cNvPr id="10" name="TextBox 9">
            <a:extLst>
              <a:ext uri="{FF2B5EF4-FFF2-40B4-BE49-F238E27FC236}">
                <a16:creationId xmlns:a16="http://schemas.microsoft.com/office/drawing/2014/main" id="{D6DB278A-BB27-BEFF-367C-8DFC5AAB8A58}"/>
              </a:ext>
            </a:extLst>
          </p:cNvPr>
          <p:cNvSpPr txBox="1"/>
          <p:nvPr/>
        </p:nvSpPr>
        <p:spPr>
          <a:xfrm>
            <a:off x="7639492" y="6375916"/>
            <a:ext cx="806631" cy="461665"/>
          </a:xfrm>
          <a:prstGeom prst="rect">
            <a:avLst/>
          </a:prstGeom>
          <a:noFill/>
        </p:spPr>
        <p:txBody>
          <a:bodyPr wrap="none" rtlCol="0">
            <a:spAutoFit/>
          </a:bodyPr>
          <a:lstStyle/>
          <a:p>
            <a:r>
              <a:rPr lang="en-US" sz="2400" b="1" dirty="0"/>
              <a:t>2022</a:t>
            </a:r>
          </a:p>
        </p:txBody>
      </p:sp>
    </p:spTree>
    <p:extLst>
      <p:ext uri="{BB962C8B-B14F-4D97-AF65-F5344CB8AC3E}">
        <p14:creationId xmlns:p14="http://schemas.microsoft.com/office/powerpoint/2010/main" val="51233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with blue lines&#10;&#10;AI-generated content may be incorrect.">
            <a:extLst>
              <a:ext uri="{FF2B5EF4-FFF2-40B4-BE49-F238E27FC236}">
                <a16:creationId xmlns:a16="http://schemas.microsoft.com/office/drawing/2014/main" id="{60D67AD9-9927-4164-B0BE-8E6F7A48A54C}"/>
              </a:ext>
            </a:extLst>
          </p:cNvPr>
          <p:cNvPicPr>
            <a:picLocks noChangeAspect="1"/>
          </p:cNvPicPr>
          <p:nvPr/>
        </p:nvPicPr>
        <p:blipFill>
          <a:blip r:embed="rId2"/>
          <a:stretch>
            <a:fillRect/>
          </a:stretch>
        </p:blipFill>
        <p:spPr>
          <a:xfrm>
            <a:off x="6503248" y="4381164"/>
            <a:ext cx="4024843" cy="2272153"/>
          </a:xfrm>
          <a:prstGeom prst="rect">
            <a:avLst/>
          </a:prstGeom>
        </p:spPr>
      </p:pic>
      <p:pic>
        <p:nvPicPr>
          <p:cNvPr id="20" name="Picture 19" descr="A graph showing a wave of sound&#10;&#10;AI-generated content may be incorrect.">
            <a:extLst>
              <a:ext uri="{FF2B5EF4-FFF2-40B4-BE49-F238E27FC236}">
                <a16:creationId xmlns:a16="http://schemas.microsoft.com/office/drawing/2014/main" id="{0A8B3FD6-AA03-FF88-83BF-F09A36DF986E}"/>
              </a:ext>
            </a:extLst>
          </p:cNvPr>
          <p:cNvPicPr>
            <a:picLocks noChangeAspect="1"/>
          </p:cNvPicPr>
          <p:nvPr/>
        </p:nvPicPr>
        <p:blipFill>
          <a:blip r:embed="rId3"/>
          <a:stretch>
            <a:fillRect/>
          </a:stretch>
        </p:blipFill>
        <p:spPr>
          <a:xfrm>
            <a:off x="1475732" y="4172608"/>
            <a:ext cx="4809639" cy="2480710"/>
          </a:xfrm>
          <a:prstGeom prst="rect">
            <a:avLst/>
          </a:prstGeom>
        </p:spPr>
      </p:pic>
      <p:pic>
        <p:nvPicPr>
          <p:cNvPr id="18" name="Picture 17" descr="A graph with blue lines&#10;&#10;AI-generated content may be incorrect.">
            <a:extLst>
              <a:ext uri="{FF2B5EF4-FFF2-40B4-BE49-F238E27FC236}">
                <a16:creationId xmlns:a16="http://schemas.microsoft.com/office/drawing/2014/main" id="{87510CAA-E22F-B5A0-995F-30BDAC9B91AA}"/>
              </a:ext>
            </a:extLst>
          </p:cNvPr>
          <p:cNvPicPr>
            <a:picLocks noChangeAspect="1"/>
          </p:cNvPicPr>
          <p:nvPr/>
        </p:nvPicPr>
        <p:blipFill>
          <a:blip r:embed="rId4"/>
          <a:stretch>
            <a:fillRect/>
          </a:stretch>
        </p:blipFill>
        <p:spPr>
          <a:xfrm>
            <a:off x="6352032" y="1426985"/>
            <a:ext cx="4152096" cy="2698453"/>
          </a:xfrm>
          <a:prstGeom prst="rect">
            <a:avLst/>
          </a:prstGeom>
        </p:spPr>
      </p:pic>
      <p:pic>
        <p:nvPicPr>
          <p:cNvPr id="12" name="Picture 11" descr="A graph showing a graph&#10;&#10;AI-generated content may be incorrect.">
            <a:extLst>
              <a:ext uri="{FF2B5EF4-FFF2-40B4-BE49-F238E27FC236}">
                <a16:creationId xmlns:a16="http://schemas.microsoft.com/office/drawing/2014/main" id="{B033081E-9BBA-4636-E3FB-AAB71D6265B9}"/>
              </a:ext>
            </a:extLst>
          </p:cNvPr>
          <p:cNvPicPr>
            <a:picLocks noChangeAspect="1"/>
          </p:cNvPicPr>
          <p:nvPr/>
        </p:nvPicPr>
        <p:blipFill>
          <a:blip r:embed="rId5"/>
          <a:stretch>
            <a:fillRect/>
          </a:stretch>
        </p:blipFill>
        <p:spPr>
          <a:xfrm>
            <a:off x="1475733" y="1818168"/>
            <a:ext cx="4832267" cy="2232840"/>
          </a:xfrm>
          <a:prstGeom prst="rect">
            <a:avLst/>
          </a:prstGeom>
        </p:spPr>
      </p:pic>
      <p:sp>
        <p:nvSpPr>
          <p:cNvPr id="2" name="Title 1"/>
          <p:cNvSpPr>
            <a:spLocks noGrp="1"/>
          </p:cNvSpPr>
          <p:nvPr>
            <p:ph type="title"/>
          </p:nvPr>
        </p:nvSpPr>
        <p:spPr/>
        <p:txBody>
          <a:bodyPr>
            <a:normAutofit/>
          </a:bodyPr>
          <a:lstStyle/>
          <a:p>
            <a:r>
              <a:rPr lang="en-US" dirty="0"/>
              <a:t>Some have been validating for many years</a:t>
            </a:r>
          </a:p>
        </p:txBody>
      </p:sp>
      <p:sp>
        <p:nvSpPr>
          <p:cNvPr id="8" name="TextBox 7"/>
          <p:cNvSpPr txBox="1"/>
          <p:nvPr/>
        </p:nvSpPr>
        <p:spPr>
          <a:xfrm>
            <a:off x="7915657" y="3017520"/>
            <a:ext cx="1969129" cy="369332"/>
          </a:xfrm>
          <a:prstGeom prst="rect">
            <a:avLst/>
          </a:prstGeom>
          <a:solidFill>
            <a:schemeClr val="bg1"/>
          </a:solidFill>
        </p:spPr>
        <p:txBody>
          <a:bodyPr wrap="none" rtlCol="0">
            <a:spAutoFit/>
          </a:bodyPr>
          <a:lstStyle/>
          <a:p>
            <a:r>
              <a:rPr lang="en-US" dirty="0"/>
              <a:t>Comcast, US – 95%</a:t>
            </a:r>
          </a:p>
        </p:txBody>
      </p:sp>
      <p:sp>
        <p:nvSpPr>
          <p:cNvPr id="9" name="TextBox 8"/>
          <p:cNvSpPr txBox="1"/>
          <p:nvPr/>
        </p:nvSpPr>
        <p:spPr>
          <a:xfrm>
            <a:off x="7113000" y="5283128"/>
            <a:ext cx="1949316" cy="369332"/>
          </a:xfrm>
          <a:prstGeom prst="rect">
            <a:avLst/>
          </a:prstGeom>
          <a:solidFill>
            <a:schemeClr val="bg1"/>
          </a:solidFill>
        </p:spPr>
        <p:txBody>
          <a:bodyPr wrap="none" rtlCol="0">
            <a:spAutoFit/>
          </a:bodyPr>
          <a:lstStyle/>
          <a:p>
            <a:r>
              <a:rPr lang="en-US" dirty="0"/>
              <a:t>Telenor, NO – 98 %</a:t>
            </a:r>
          </a:p>
        </p:txBody>
      </p:sp>
      <p:sp>
        <p:nvSpPr>
          <p:cNvPr id="10" name="TextBox 9"/>
          <p:cNvSpPr txBox="1"/>
          <p:nvPr/>
        </p:nvSpPr>
        <p:spPr>
          <a:xfrm>
            <a:off x="3040873" y="5988789"/>
            <a:ext cx="1539204" cy="369332"/>
          </a:xfrm>
          <a:prstGeom prst="rect">
            <a:avLst/>
          </a:prstGeom>
          <a:solidFill>
            <a:schemeClr val="bg1"/>
          </a:solidFill>
        </p:spPr>
        <p:txBody>
          <a:bodyPr wrap="none" rtlCol="0">
            <a:spAutoFit/>
          </a:bodyPr>
          <a:lstStyle/>
          <a:p>
            <a:r>
              <a:rPr lang="en-US" dirty="0"/>
              <a:t>Estonia – 85 %</a:t>
            </a:r>
          </a:p>
        </p:txBody>
      </p:sp>
      <p:sp>
        <p:nvSpPr>
          <p:cNvPr id="11" name="TextBox 10"/>
          <p:cNvSpPr txBox="1"/>
          <p:nvPr/>
        </p:nvSpPr>
        <p:spPr>
          <a:xfrm>
            <a:off x="3040873" y="2973267"/>
            <a:ext cx="1599349" cy="369332"/>
          </a:xfrm>
          <a:prstGeom prst="rect">
            <a:avLst/>
          </a:prstGeom>
          <a:solidFill>
            <a:schemeClr val="bg1"/>
          </a:solidFill>
        </p:spPr>
        <p:txBody>
          <a:bodyPr wrap="none" rtlCol="0">
            <a:spAutoFit/>
          </a:bodyPr>
          <a:lstStyle/>
          <a:p>
            <a:r>
              <a:rPr lang="en-US" dirty="0"/>
              <a:t>Sweden – 85 %</a:t>
            </a:r>
          </a:p>
        </p:txBody>
      </p:sp>
    </p:spTree>
    <p:extLst>
      <p:ext uri="{BB962C8B-B14F-4D97-AF65-F5344CB8AC3E}">
        <p14:creationId xmlns:p14="http://schemas.microsoft.com/office/powerpoint/2010/main" val="100561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3010</TotalTime>
  <Words>526</Words>
  <Application>Microsoft Macintosh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AhnbergHand</vt:lpstr>
      <vt:lpstr>Arial</vt:lpstr>
      <vt:lpstr>Calibri</vt:lpstr>
      <vt:lpstr>Calibri Light</vt:lpstr>
      <vt:lpstr>Max's Handwritin</vt:lpstr>
      <vt:lpstr>Powderfinger Type</vt:lpstr>
      <vt:lpstr>Office Theme</vt:lpstr>
      <vt:lpstr>Some DNSSEC Measurements</vt:lpstr>
      <vt:lpstr>Measuring DNSSEC Validation</vt:lpstr>
      <vt:lpstr>Measuring DNSSEC Validation</vt:lpstr>
      <vt:lpstr>The Global Validation Picture in 2016</vt:lpstr>
      <vt:lpstr>The Global Validation Picture in 2016</vt:lpstr>
      <vt:lpstr>DNSSEC Validation in 2025</vt:lpstr>
      <vt:lpstr>Is Google’s 8.8.8.8 important?</vt:lpstr>
      <vt:lpstr>The Global Picture</vt:lpstr>
      <vt:lpstr>Some have been validating for many years</vt:lpstr>
      <vt:lpstr>Turning it ON</vt:lpstr>
      <vt:lpstr>Turning it OFF</vt:lpstr>
      <vt:lpstr>It’s a mixed picture</vt:lpstr>
      <vt:lpstr>What about Measuring DNSSEC-signed Domains?</vt:lpstr>
      <vt:lpstr>What about Measuring DNSSEC-signed Domains?</vt:lpstr>
      <vt:lpstr>Signed Domains</vt:lpstr>
      <vt:lpstr>Unsigned Domains</vt:lpstr>
      <vt:lpstr>What’s this saying?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BEREC</dc:title>
  <dc:creator>Geoff Huston</dc:creator>
  <cp:lastModifiedBy>Geoff Huston</cp:lastModifiedBy>
  <cp:revision>26</cp:revision>
  <dcterms:created xsi:type="dcterms:W3CDTF">2023-09-21T20:25:42Z</dcterms:created>
  <dcterms:modified xsi:type="dcterms:W3CDTF">2025-03-03T03:10:10Z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2025-02-08T16:50:24Z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970a18d5-92c2-431f-8d43-b3e616b74cfa</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