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258" r:id="rId4"/>
    <p:sldId id="259" r:id="rId5"/>
    <p:sldId id="378" r:id="rId6"/>
    <p:sldId id="370" r:id="rId7"/>
    <p:sldId id="371" r:id="rId8"/>
    <p:sldId id="260" r:id="rId9"/>
    <p:sldId id="364" r:id="rId10"/>
    <p:sldId id="368" r:id="rId11"/>
    <p:sldId id="282" r:id="rId12"/>
    <p:sldId id="365" r:id="rId13"/>
    <p:sldId id="366" r:id="rId14"/>
    <p:sldId id="283" r:id="rId15"/>
    <p:sldId id="294" r:id="rId16"/>
    <p:sldId id="295" r:id="rId17"/>
    <p:sldId id="296" r:id="rId18"/>
    <p:sldId id="367" r:id="rId19"/>
    <p:sldId id="310" r:id="rId20"/>
    <p:sldId id="311" r:id="rId21"/>
    <p:sldId id="312" r:id="rId22"/>
    <p:sldId id="292" r:id="rId23"/>
    <p:sldId id="314" r:id="rId24"/>
    <p:sldId id="324" r:id="rId25"/>
    <p:sldId id="280" r:id="rId26"/>
    <p:sldId id="323" r:id="rId27"/>
    <p:sldId id="322" r:id="rId28"/>
    <p:sldId id="357" r:id="rId29"/>
    <p:sldId id="278" r:id="rId30"/>
    <p:sldId id="284" r:id="rId31"/>
    <p:sldId id="273" r:id="rId32"/>
    <p:sldId id="300" r:id="rId33"/>
    <p:sldId id="352" r:id="rId34"/>
    <p:sldId id="372" r:id="rId35"/>
    <p:sldId id="369" r:id="rId36"/>
    <p:sldId id="359" r:id="rId37"/>
    <p:sldId id="360" r:id="rId38"/>
    <p:sldId id="441" r:id="rId39"/>
    <p:sldId id="444" r:id="rId40"/>
    <p:sldId id="393" r:id="rId41"/>
    <p:sldId id="394" r:id="rId42"/>
    <p:sldId id="395" r:id="rId43"/>
    <p:sldId id="396" r:id="rId44"/>
    <p:sldId id="445" r:id="rId45"/>
    <p:sldId id="380" r:id="rId46"/>
    <p:sldId id="381" r:id="rId47"/>
    <p:sldId id="382" r:id="rId48"/>
    <p:sldId id="442" r:id="rId49"/>
    <p:sldId id="446" r:id="rId50"/>
    <p:sldId id="373" r:id="rId51"/>
    <p:sldId id="376" r:id="rId52"/>
    <p:sldId id="362" r:id="rId53"/>
    <p:sldId id="361" r:id="rId54"/>
    <p:sldId id="379" r:id="rId55"/>
    <p:sldId id="363" r:id="rId56"/>
    <p:sldId id="375" r:id="rId57"/>
    <p:sldId id="374" r:id="rId58"/>
    <p:sldId id="377" r:id="rId59"/>
    <p:sldId id="390" r:id="rId60"/>
    <p:sldId id="391" r:id="rId61"/>
    <p:sldId id="383" r:id="rId62"/>
    <p:sldId id="397" r:id="rId63"/>
    <p:sldId id="398" r:id="rId64"/>
    <p:sldId id="30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17"/>
    <p:restoredTop sz="91755"/>
  </p:normalViewPr>
  <p:slideViewPr>
    <p:cSldViewPr snapToGrid="0">
      <p:cViewPr>
        <p:scale>
          <a:sx n="162" d="100"/>
          <a:sy n="162" d="100"/>
        </p:scale>
        <p:origin x="1424" y="34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524FB-FE2A-F049-B38F-EAC0B9ED53E9}" type="datetimeFigureOut">
              <a:rPr lang="en-AU" smtClean="0"/>
              <a:t>17/10/2024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DD4E6-21A0-A445-8EB0-AE1C7323FB8F}" type="slidenum">
              <a:rPr lang="en-AU" smtClean="0"/>
              <a:t>‹#›</a:t>
            </a:fld>
            <a:endParaRPr lang="en-AU"/>
          </a:p>
        </p:txBody>
      </p:sp>
    </p:spTree>
    <p:extLst>
      <p:ext uri="{BB962C8B-B14F-4D97-AF65-F5344CB8AC3E}">
        <p14:creationId xmlns:p14="http://schemas.microsoft.com/office/powerpoint/2010/main" val="352886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7BDD4E6-21A0-A445-8EB0-AE1C7323FB8F}" type="slidenum">
              <a:rPr lang="en-AU" smtClean="0"/>
              <a:t>34</a:t>
            </a:fld>
            <a:endParaRPr lang="en-AU"/>
          </a:p>
        </p:txBody>
      </p:sp>
    </p:spTree>
    <p:extLst>
      <p:ext uri="{BB962C8B-B14F-4D97-AF65-F5344CB8AC3E}">
        <p14:creationId xmlns:p14="http://schemas.microsoft.com/office/powerpoint/2010/main" val="128751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1DBD-2E92-FBE4-C7D4-75EC1B5D6C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1C2E06B-A1CC-B0C8-F77B-D7A2E4214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4F18F146-BB7A-9312-81B6-4B698B458921}"/>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5" name="Footer Placeholder 4">
            <a:extLst>
              <a:ext uri="{FF2B5EF4-FFF2-40B4-BE49-F238E27FC236}">
                <a16:creationId xmlns:a16="http://schemas.microsoft.com/office/drawing/2014/main" id="{B870E2C6-3656-1E6A-286B-2963919671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FEEFDE-3AA4-8E33-E49A-B0CD487B730A}"/>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321929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FD21-180F-3E38-B2F9-E6685D1B6F30}"/>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C8851008-0190-89FF-224F-61C69FCE4B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5D5BF41-6050-49CB-C84C-18867531B654}"/>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5" name="Footer Placeholder 4">
            <a:extLst>
              <a:ext uri="{FF2B5EF4-FFF2-40B4-BE49-F238E27FC236}">
                <a16:creationId xmlns:a16="http://schemas.microsoft.com/office/drawing/2014/main" id="{A5A3DCA8-22DA-1106-D241-79B911AA516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583408-6A8A-9AEC-791F-074C4203501B}"/>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364456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3DFDF-6074-2011-C39F-B35B2CE988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71659BB-6916-E6D2-CF97-D22FEADA56A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B21536D-B71B-CD1F-8126-9334A6CB0639}"/>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5" name="Footer Placeholder 4">
            <a:extLst>
              <a:ext uri="{FF2B5EF4-FFF2-40B4-BE49-F238E27FC236}">
                <a16:creationId xmlns:a16="http://schemas.microsoft.com/office/drawing/2014/main" id="{CF0C8A32-788B-35FC-18AA-85E5762359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822FA45-AD94-C284-7F1B-3F0A1C54B8F8}"/>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21745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8B9C-B7A0-6112-E11E-D25F7EF41716}"/>
              </a:ext>
            </a:extLst>
          </p:cNvPr>
          <p:cNvSpPr>
            <a:spLocks noGrp="1"/>
          </p:cNvSpPr>
          <p:nvPr>
            <p:ph type="title"/>
          </p:nvPr>
        </p:nvSpPr>
        <p:spPr/>
        <p:txBody>
          <a:bodyPr/>
          <a:lstStyle>
            <a:lvl1pPr>
              <a:defRPr baseline="0">
                <a:solidFill>
                  <a:schemeClr val="accent2">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071A45E6-0A95-FA41-6D39-B7A0C07C7D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FC668D8-7BB4-D172-609B-A6B0007D739B}"/>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5" name="Footer Placeholder 4">
            <a:extLst>
              <a:ext uri="{FF2B5EF4-FFF2-40B4-BE49-F238E27FC236}">
                <a16:creationId xmlns:a16="http://schemas.microsoft.com/office/drawing/2014/main" id="{A79697EE-3E84-53FF-CDF9-A8CB3DAAA4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BE22B5-F2DB-04E3-EE55-20DC17AB2F39}"/>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384850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DA8C-C42B-952A-1935-9EDD366204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0A6BCE4-BD5F-FA92-FBAD-8FD27D18D3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881FEE-9687-F257-4B03-932686C63530}"/>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5" name="Footer Placeholder 4">
            <a:extLst>
              <a:ext uri="{FF2B5EF4-FFF2-40B4-BE49-F238E27FC236}">
                <a16:creationId xmlns:a16="http://schemas.microsoft.com/office/drawing/2014/main" id="{02E2C596-F827-77AC-B571-4FBD1D9CA3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16F67BD-5805-F0AC-1350-2254A962E65A}"/>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193989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002-E65D-9CAF-A9EC-610C5406EB20}"/>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4B716EE-2B9B-D5D6-513F-379C3A65A8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8947E87-674E-E94E-7B7B-E4B14F641C4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AB02CE4A-8633-9CBF-5162-67859A65351A}"/>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6" name="Footer Placeholder 5">
            <a:extLst>
              <a:ext uri="{FF2B5EF4-FFF2-40B4-BE49-F238E27FC236}">
                <a16:creationId xmlns:a16="http://schemas.microsoft.com/office/drawing/2014/main" id="{D1CD9318-4C3D-AFF6-40E7-412E5564DE7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FA9E7F9-1BF5-C1D1-A69C-F7D325B07A63}"/>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184954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591B-6610-75A6-90BC-6105F0BB63AD}"/>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4243241D-66E1-0EB5-0AEF-9389A6AB32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1E75CB-2EC4-0B0B-4215-FC32F2C10C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0D25DD9A-2B4A-B460-CB10-3A1F2561F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CAEF56-7145-66CD-52A2-771A9206946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92EB5AB-F2EB-42B9-8058-FFC4D4B97327}"/>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8" name="Footer Placeholder 7">
            <a:extLst>
              <a:ext uri="{FF2B5EF4-FFF2-40B4-BE49-F238E27FC236}">
                <a16:creationId xmlns:a16="http://schemas.microsoft.com/office/drawing/2014/main" id="{3C1A2A6C-F3F3-F50A-C210-00A0C67BE6F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62E63AA-746D-C079-1905-38B510363407}"/>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21827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A2A6-C74E-9993-EDFD-4F366F92A4E3}"/>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FED32F7-177C-E2F7-5838-E58D3F11FDFB}"/>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4" name="Footer Placeholder 3">
            <a:extLst>
              <a:ext uri="{FF2B5EF4-FFF2-40B4-BE49-F238E27FC236}">
                <a16:creationId xmlns:a16="http://schemas.microsoft.com/office/drawing/2014/main" id="{5B0547F4-F388-4808-EBF0-43E51EC97AB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19E5319-9B7C-9917-D5D9-5D6A803ED55A}"/>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27917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5A07D-7D57-2D0A-C71D-5F30FB6A8537}"/>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3" name="Footer Placeholder 2">
            <a:extLst>
              <a:ext uri="{FF2B5EF4-FFF2-40B4-BE49-F238E27FC236}">
                <a16:creationId xmlns:a16="http://schemas.microsoft.com/office/drawing/2014/main" id="{7C2BE42F-2A5F-B67A-445E-EDD3738D79C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EC209A0-02C3-5EE7-1D32-AF75145362BC}"/>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42544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7ADC-9CEF-3865-8096-52DC46E425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7CB8BF62-F33E-5499-EE6A-02551BC24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DE4D5C0-0157-5031-5614-B155CB5BE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155229-50AF-8F85-825B-85FB61B980CD}"/>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6" name="Footer Placeholder 5">
            <a:extLst>
              <a:ext uri="{FF2B5EF4-FFF2-40B4-BE49-F238E27FC236}">
                <a16:creationId xmlns:a16="http://schemas.microsoft.com/office/drawing/2014/main" id="{BA293C9C-DF75-320A-3472-84C9001986F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BA98BE-AD59-C511-180C-107A5BAAA68A}"/>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61528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AAD0-06CA-2A70-27F5-F4E39EC1B2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3AE50062-6689-617A-8015-A96CA58F5D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2F5C110-F52E-5375-4C6B-6A5164722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C6A18F-F72D-18CF-048C-9751ABAEDE1C}"/>
              </a:ext>
            </a:extLst>
          </p:cNvPr>
          <p:cNvSpPr>
            <a:spLocks noGrp="1"/>
          </p:cNvSpPr>
          <p:nvPr>
            <p:ph type="dt" sz="half" idx="10"/>
          </p:nvPr>
        </p:nvSpPr>
        <p:spPr/>
        <p:txBody>
          <a:bodyPr/>
          <a:lstStyle/>
          <a:p>
            <a:fld id="{ACBA9C85-C6C4-3E47-8980-BC9DE48CBA97}" type="datetimeFigureOut">
              <a:rPr lang="en-AU" smtClean="0"/>
              <a:t>17/10/2024</a:t>
            </a:fld>
            <a:endParaRPr lang="en-AU"/>
          </a:p>
        </p:txBody>
      </p:sp>
      <p:sp>
        <p:nvSpPr>
          <p:cNvPr id="6" name="Footer Placeholder 5">
            <a:extLst>
              <a:ext uri="{FF2B5EF4-FFF2-40B4-BE49-F238E27FC236}">
                <a16:creationId xmlns:a16="http://schemas.microsoft.com/office/drawing/2014/main" id="{B0E72D34-C44E-8D08-282B-A822B8FD21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44F674B-49E3-FF6F-C18F-2B1A47EAE359}"/>
              </a:ext>
            </a:extLst>
          </p:cNvPr>
          <p:cNvSpPr>
            <a:spLocks noGrp="1"/>
          </p:cNvSpPr>
          <p:nvPr>
            <p:ph type="sldNum" sz="quarter" idx="12"/>
          </p:nvPr>
        </p:nvSpPr>
        <p:spPr/>
        <p:txBody>
          <a:bodyPr/>
          <a:lstStyle/>
          <a:p>
            <a:fld id="{BCDC6FA2-8572-314B-8257-005F613F912E}" type="slidenum">
              <a:rPr lang="en-AU" smtClean="0"/>
              <a:t>‹#›</a:t>
            </a:fld>
            <a:endParaRPr lang="en-AU"/>
          </a:p>
        </p:txBody>
      </p:sp>
    </p:spTree>
    <p:extLst>
      <p:ext uri="{BB962C8B-B14F-4D97-AF65-F5344CB8AC3E}">
        <p14:creationId xmlns:p14="http://schemas.microsoft.com/office/powerpoint/2010/main" val="70632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87DE5-9405-1EC7-5D7A-2C13DC9B0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7134947E-31FB-E986-3902-CDA4EFEB5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DCC7BB3-72FC-2EEE-F719-266FA5D02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BA9C85-C6C4-3E47-8980-BC9DE48CBA97}" type="datetimeFigureOut">
              <a:rPr lang="en-AU" smtClean="0"/>
              <a:t>17/10/2024</a:t>
            </a:fld>
            <a:endParaRPr lang="en-AU"/>
          </a:p>
        </p:txBody>
      </p:sp>
      <p:sp>
        <p:nvSpPr>
          <p:cNvPr id="5" name="Footer Placeholder 4">
            <a:extLst>
              <a:ext uri="{FF2B5EF4-FFF2-40B4-BE49-F238E27FC236}">
                <a16:creationId xmlns:a16="http://schemas.microsoft.com/office/drawing/2014/main" id="{5D9C55EC-17A7-AE48-FFA5-1663E71060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3CB3EEA-B33A-0ECF-7226-0CA81C077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DC6FA2-8572-314B-8257-005F613F912E}" type="slidenum">
              <a:rPr lang="en-AU" smtClean="0"/>
              <a:t>‹#›</a:t>
            </a:fld>
            <a:endParaRPr lang="en-AU"/>
          </a:p>
        </p:txBody>
      </p:sp>
    </p:spTree>
    <p:extLst>
      <p:ext uri="{BB962C8B-B14F-4D97-AF65-F5344CB8AC3E}">
        <p14:creationId xmlns:p14="http://schemas.microsoft.com/office/powerpoint/2010/main" val="329337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D547-3273-549E-B3B3-022BE1305420}"/>
              </a:ext>
            </a:extLst>
          </p:cNvPr>
          <p:cNvSpPr>
            <a:spLocks noGrp="1"/>
          </p:cNvSpPr>
          <p:nvPr>
            <p:ph type="ctrTitle"/>
          </p:nvPr>
        </p:nvSpPr>
        <p:spPr/>
        <p:txBody>
          <a:bodyPr/>
          <a:lstStyle/>
          <a:p>
            <a:r>
              <a:rPr lang="en-AU" dirty="0">
                <a:solidFill>
                  <a:schemeClr val="accent2">
                    <a:lumMod val="50000"/>
                  </a:schemeClr>
                </a:solidFill>
                <a:latin typeface="Powderfinger Type" panose="02020709070000000403" pitchFamily="49" charset="77"/>
              </a:rPr>
              <a:t>IPv6</a:t>
            </a:r>
          </a:p>
        </p:txBody>
      </p:sp>
      <p:sp>
        <p:nvSpPr>
          <p:cNvPr id="3" name="Subtitle 2">
            <a:extLst>
              <a:ext uri="{FF2B5EF4-FFF2-40B4-BE49-F238E27FC236}">
                <a16:creationId xmlns:a16="http://schemas.microsoft.com/office/drawing/2014/main" id="{99C3E7F6-4299-E6B5-A0EC-387B631F696E}"/>
              </a:ext>
            </a:extLst>
          </p:cNvPr>
          <p:cNvSpPr>
            <a:spLocks noGrp="1"/>
          </p:cNvSpPr>
          <p:nvPr>
            <p:ph type="subTitle" idx="1"/>
          </p:nvPr>
        </p:nvSpPr>
        <p:spPr/>
        <p:txBody>
          <a:bodyPr/>
          <a:lstStyle/>
          <a:p>
            <a:pPr algn="r"/>
            <a:r>
              <a:rPr lang="en-AU" dirty="0">
                <a:solidFill>
                  <a:schemeClr val="bg1">
                    <a:lumMod val="50000"/>
                  </a:schemeClr>
                </a:solidFill>
                <a:latin typeface="AhnbergHand" pitchFamily="2" charset="0"/>
              </a:rPr>
              <a:t>Geoff Huston AM</a:t>
            </a:r>
          </a:p>
          <a:p>
            <a:pPr algn="r"/>
            <a:r>
              <a:rPr lang="en-AU" dirty="0">
                <a:solidFill>
                  <a:schemeClr val="bg1">
                    <a:lumMod val="50000"/>
                  </a:schemeClr>
                </a:solidFill>
                <a:latin typeface="AhnbergHand" pitchFamily="2" charset="0"/>
              </a:rPr>
              <a:t>Chief Scientist, APNIC</a:t>
            </a:r>
          </a:p>
        </p:txBody>
      </p:sp>
    </p:spTree>
    <p:extLst>
      <p:ext uri="{BB962C8B-B14F-4D97-AF65-F5344CB8AC3E}">
        <p14:creationId xmlns:p14="http://schemas.microsoft.com/office/powerpoint/2010/main" val="34657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08E63-F118-3100-A1E7-444B8F049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E9630-EE1D-EED3-52B5-648D89103D45}"/>
              </a:ext>
            </a:extLst>
          </p:cNvPr>
          <p:cNvSpPr>
            <a:spLocks noGrp="1"/>
          </p:cNvSpPr>
          <p:nvPr>
            <p:ph type="title"/>
          </p:nvPr>
        </p:nvSpPr>
        <p:spPr/>
        <p:txBody>
          <a:bodyPr/>
          <a:lstStyle/>
          <a:p>
            <a:r>
              <a:rPr lang="en-AU" dirty="0">
                <a:latin typeface="Powderfinger Type" panose="02020709070000000403" pitchFamily="49" charset="77"/>
              </a:rPr>
              <a:t>1990 – Panic at the IETF!</a:t>
            </a:r>
          </a:p>
        </p:txBody>
      </p:sp>
      <p:sp>
        <p:nvSpPr>
          <p:cNvPr id="3" name="Content Placeholder 2">
            <a:extLst>
              <a:ext uri="{FF2B5EF4-FFF2-40B4-BE49-F238E27FC236}">
                <a16:creationId xmlns:a16="http://schemas.microsoft.com/office/drawing/2014/main" id="{070E358C-4B2F-C54A-B196-CD3F94ABBC68}"/>
              </a:ext>
            </a:extLst>
          </p:cNvPr>
          <p:cNvSpPr>
            <a:spLocks noGrp="1"/>
          </p:cNvSpPr>
          <p:nvPr>
            <p:ph idx="1"/>
          </p:nvPr>
        </p:nvSpPr>
        <p:spPr/>
        <p:txBody>
          <a:bodyPr/>
          <a:lstStyle/>
          <a:p>
            <a:r>
              <a:rPr lang="en-AU" dirty="0"/>
              <a:t>The Internet was only just gathering momentum we were told that the address plan had just a few years to run before the Class B address pool would be fully depleted</a:t>
            </a:r>
          </a:p>
          <a:p>
            <a:r>
              <a:rPr lang="en-AU" dirty="0"/>
              <a:t>Short term hack – remove the Class A/B/C structure from IP addresses (and routing)</a:t>
            </a:r>
          </a:p>
          <a:p>
            <a:r>
              <a:rPr lang="en-AU" dirty="0"/>
              <a:t>Longer term solution – develop a new network design that encompassed a far larger scale of use…</a:t>
            </a:r>
          </a:p>
        </p:txBody>
      </p:sp>
    </p:spTree>
    <p:extLst>
      <p:ext uri="{BB962C8B-B14F-4D97-AF65-F5344CB8AC3E}">
        <p14:creationId xmlns:p14="http://schemas.microsoft.com/office/powerpoint/2010/main" val="262337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661DC888-980D-0575-A9FC-3FEFFC302954}"/>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IPv6!</a:t>
            </a:r>
          </a:p>
        </p:txBody>
      </p:sp>
      <p:pic>
        <p:nvPicPr>
          <p:cNvPr id="47106" name="Picture 23" descr="fig1">
            <a:extLst>
              <a:ext uri="{FF2B5EF4-FFF2-40B4-BE49-F238E27FC236}">
                <a16:creationId xmlns:a16="http://schemas.microsoft.com/office/drawing/2014/main" id="{260EE272-AC65-C4DC-5063-72CE924E5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489" y="2293939"/>
            <a:ext cx="50260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66C3-7676-5472-245A-3E2ACD8780D1}"/>
              </a:ext>
            </a:extLst>
          </p:cNvPr>
          <p:cNvSpPr>
            <a:spLocks noGrp="1"/>
          </p:cNvSpPr>
          <p:nvPr>
            <p:ph type="title"/>
          </p:nvPr>
        </p:nvSpPr>
        <p:spPr/>
        <p:txBody>
          <a:bodyPr/>
          <a:lstStyle/>
          <a:p>
            <a:r>
              <a:rPr lang="en-AU" dirty="0">
                <a:latin typeface="Powderfinger Type" panose="02020709070000000403" pitchFamily="49" charset="77"/>
              </a:rPr>
              <a:t>IPv6!</a:t>
            </a:r>
          </a:p>
        </p:txBody>
      </p:sp>
      <p:sp>
        <p:nvSpPr>
          <p:cNvPr id="3" name="Content Placeholder 2">
            <a:extLst>
              <a:ext uri="{FF2B5EF4-FFF2-40B4-BE49-F238E27FC236}">
                <a16:creationId xmlns:a16="http://schemas.microsoft.com/office/drawing/2014/main" id="{76D23438-2FC2-04F3-B320-5877490E494D}"/>
              </a:ext>
            </a:extLst>
          </p:cNvPr>
          <p:cNvSpPr>
            <a:spLocks noGrp="1"/>
          </p:cNvSpPr>
          <p:nvPr>
            <p:ph idx="1"/>
          </p:nvPr>
        </p:nvSpPr>
        <p:spPr/>
        <p:txBody>
          <a:bodyPr/>
          <a:lstStyle/>
          <a:p>
            <a:pPr marL="0" indent="0">
              <a:buNone/>
            </a:pPr>
            <a:r>
              <a:rPr lang="en-AU" dirty="0"/>
              <a:t>Minimal changes to IP:</a:t>
            </a:r>
          </a:p>
          <a:p>
            <a:pPr lvl="1"/>
            <a:r>
              <a:rPr lang="en-AU" dirty="0"/>
              <a:t>Expand the address fields four-fold to 128 bits</a:t>
            </a:r>
          </a:p>
          <a:p>
            <a:pPr lvl="2"/>
            <a:r>
              <a:rPr lang="en-AU" dirty="0"/>
              <a:t>64-bit network prefix, 64-bit interface identifier</a:t>
            </a:r>
          </a:p>
          <a:p>
            <a:pPr lvl="1"/>
            <a:r>
              <a:rPr lang="en-AU" dirty="0"/>
              <a:t>Remove packet fragmentation-on-the-fly</a:t>
            </a:r>
          </a:p>
          <a:p>
            <a:pPr lvl="1"/>
            <a:r>
              <a:rPr lang="en-AU" dirty="0"/>
              <a:t>Replace ARP with Multicast</a:t>
            </a:r>
          </a:p>
        </p:txBody>
      </p:sp>
      <p:pic>
        <p:nvPicPr>
          <p:cNvPr id="4" name="Picture 23" descr="fig1">
            <a:extLst>
              <a:ext uri="{FF2B5EF4-FFF2-40B4-BE49-F238E27FC236}">
                <a16:creationId xmlns:a16="http://schemas.microsoft.com/office/drawing/2014/main" id="{4D994B87-2007-ABF5-D4EC-ABD0264B6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896" y="0"/>
            <a:ext cx="2889104" cy="211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82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88D4-8150-C2C9-E1CF-04257DE5116B}"/>
              </a:ext>
            </a:extLst>
          </p:cNvPr>
          <p:cNvSpPr>
            <a:spLocks noGrp="1"/>
          </p:cNvSpPr>
          <p:nvPr>
            <p:ph type="title"/>
          </p:nvPr>
        </p:nvSpPr>
        <p:spPr/>
        <p:txBody>
          <a:bodyPr/>
          <a:lstStyle/>
          <a:p>
            <a:r>
              <a:rPr lang="en-AU" dirty="0">
                <a:latin typeface="Powderfinger Type" panose="02020709070000000403" pitchFamily="49" charset="77"/>
              </a:rPr>
              <a:t>But</a:t>
            </a:r>
          </a:p>
        </p:txBody>
      </p:sp>
      <p:sp>
        <p:nvSpPr>
          <p:cNvPr id="3" name="Content Placeholder 2">
            <a:extLst>
              <a:ext uri="{FF2B5EF4-FFF2-40B4-BE49-F238E27FC236}">
                <a16:creationId xmlns:a16="http://schemas.microsoft.com/office/drawing/2014/main" id="{07E51B94-8925-3C95-61F4-92D521DE5D64}"/>
              </a:ext>
            </a:extLst>
          </p:cNvPr>
          <p:cNvSpPr>
            <a:spLocks noGrp="1"/>
          </p:cNvSpPr>
          <p:nvPr>
            <p:ph idx="1"/>
          </p:nvPr>
        </p:nvSpPr>
        <p:spPr/>
        <p:txBody>
          <a:bodyPr/>
          <a:lstStyle/>
          <a:p>
            <a:r>
              <a:rPr lang="en-AU" dirty="0"/>
              <a:t>But IPv6 was not backward compatible with IPv4 on the wire</a:t>
            </a:r>
          </a:p>
          <a:p>
            <a:r>
              <a:rPr lang="en-AU" dirty="0"/>
              <a:t>The plan was that we needed to run some form of a “dual stack” transition process</a:t>
            </a:r>
          </a:p>
          <a:p>
            <a:pPr lvl="1"/>
            <a:r>
              <a:rPr lang="en-AU" dirty="0"/>
              <a:t>Network-level proxies/translators were deemed to be too insecure</a:t>
            </a:r>
          </a:p>
          <a:p>
            <a:r>
              <a:rPr lang="en-AU" dirty="0"/>
              <a:t>Which meant that we needed to equip hosts and networks with two protocol stacks </a:t>
            </a:r>
          </a:p>
          <a:p>
            <a:r>
              <a:rPr lang="en-AU" dirty="0"/>
              <a:t>But the network was too big to ”just do it” so we needed  to devise a “transition plan” that allowed for piecemeal adoption</a:t>
            </a:r>
          </a:p>
        </p:txBody>
      </p:sp>
      <p:pic>
        <p:nvPicPr>
          <p:cNvPr id="5" name="Picture 4" descr="A couple of trains on tracks&#10;&#10;Description automatically generated">
            <a:extLst>
              <a:ext uri="{FF2B5EF4-FFF2-40B4-BE49-F238E27FC236}">
                <a16:creationId xmlns:a16="http://schemas.microsoft.com/office/drawing/2014/main" id="{0F713302-E390-4823-0BFE-EDFFCFB993D2}"/>
              </a:ext>
            </a:extLst>
          </p:cNvPr>
          <p:cNvPicPr>
            <a:picLocks noChangeAspect="1"/>
          </p:cNvPicPr>
          <p:nvPr/>
        </p:nvPicPr>
        <p:blipFill>
          <a:blip r:embed="rId2"/>
          <a:stretch>
            <a:fillRect/>
          </a:stretch>
        </p:blipFill>
        <p:spPr>
          <a:xfrm>
            <a:off x="10021454" y="0"/>
            <a:ext cx="2170545" cy="1753686"/>
          </a:xfrm>
          <a:prstGeom prst="rect">
            <a:avLst/>
          </a:prstGeom>
        </p:spPr>
      </p:pic>
    </p:spTree>
    <p:extLst>
      <p:ext uri="{BB962C8B-B14F-4D97-AF65-F5344CB8AC3E}">
        <p14:creationId xmlns:p14="http://schemas.microsoft.com/office/powerpoint/2010/main" val="53867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16FA619A-3EF4-E066-9055-EAED7DA5A045}"/>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Dual Stack Assumptions</a:t>
            </a:r>
          </a:p>
        </p:txBody>
      </p:sp>
      <p:sp>
        <p:nvSpPr>
          <p:cNvPr id="52226" name="Rectangle 3">
            <a:extLst>
              <a:ext uri="{FF2B5EF4-FFF2-40B4-BE49-F238E27FC236}">
                <a16:creationId xmlns:a16="http://schemas.microsoft.com/office/drawing/2014/main" id="{062B0CB9-4D11-A0AD-588B-23DD3661E1A1}"/>
              </a:ext>
            </a:extLst>
          </p:cNvPr>
          <p:cNvSpPr>
            <a:spLocks noGrp="1" noChangeArrowheads="1"/>
          </p:cNvSpPr>
          <p:nvPr>
            <p:ph type="body" idx="1"/>
          </p:nvPr>
        </p:nvSpPr>
        <p:spPr>
          <a:xfrm>
            <a:off x="838201" y="1905000"/>
            <a:ext cx="7954818" cy="4114800"/>
          </a:xfrm>
        </p:spPr>
        <p:txBody>
          <a:bodyPr>
            <a:normAutofit/>
          </a:bodyPr>
          <a:lstStyle/>
          <a:p>
            <a:pPr eaLnBrk="1" hangingPunct="1"/>
            <a:r>
              <a:rPr lang="en-AU" altLang="en-US" sz="2400" dirty="0">
                <a:ea typeface="ＭＳ Ｐゴシック" panose="020B0600070205080204" pitchFamily="34" charset="-128"/>
              </a:rPr>
              <a:t>That we could drive the entire transition to IPv6 while there were still ample IPv4 addresses to sustain the entire network and its growth</a:t>
            </a:r>
          </a:p>
          <a:p>
            <a:pPr eaLnBrk="1" hangingPunct="1"/>
            <a:r>
              <a:rPr lang="en-AU" altLang="en-US" sz="2400" dirty="0">
                <a:ea typeface="ＭＳ Ｐゴシック" panose="020B0600070205080204" pitchFamily="34" charset="-128"/>
              </a:rPr>
              <a:t>Transition would be driven by individual local decisions to deploy dual stack support</a:t>
            </a:r>
          </a:p>
          <a:p>
            <a:pPr eaLnBrk="1" hangingPunct="1"/>
            <a:r>
              <a:rPr lang="en-AU" altLang="en-US" sz="2400" dirty="0">
                <a:ea typeface="ＭＳ Ｐゴシック" panose="020B0600070205080204" pitchFamily="34" charset="-128"/>
              </a:rPr>
              <a:t>The </a:t>
            </a:r>
            <a:r>
              <a:rPr lang="en-AU" altLang="en-US" sz="2400" i="1" dirty="0">
                <a:ea typeface="ＭＳ Ｐゴシック" panose="020B0600070205080204" pitchFamily="34" charset="-128"/>
              </a:rPr>
              <a:t>entire</a:t>
            </a:r>
            <a:r>
              <a:rPr lang="en-AU" altLang="en-US" sz="2400" dirty="0">
                <a:ea typeface="ＭＳ Ｐゴシック" panose="020B0600070205080204" pitchFamily="34" charset="-128"/>
              </a:rPr>
              <a:t> transition would complete </a:t>
            </a:r>
            <a:r>
              <a:rPr lang="en-AU" altLang="en-US" sz="2400" i="1" dirty="0">
                <a:ea typeface="ＭＳ Ｐゴシック" panose="020B0600070205080204" pitchFamily="34" charset="-128"/>
              </a:rPr>
              <a:t>before</a:t>
            </a:r>
            <a:r>
              <a:rPr lang="en-AU" altLang="en-US" sz="2400" dirty="0">
                <a:ea typeface="ＭＳ Ｐゴシック" panose="020B0600070205080204" pitchFamily="34" charset="-128"/>
              </a:rPr>
              <a:t> the IPv4 unallocated pool was exhausted </a:t>
            </a:r>
          </a:p>
        </p:txBody>
      </p:sp>
      <p:pic>
        <p:nvPicPr>
          <p:cNvPr id="2" name="Picture 6" descr="fig1">
            <a:extLst>
              <a:ext uri="{FF2B5EF4-FFF2-40B4-BE49-F238E27FC236}">
                <a16:creationId xmlns:a16="http://schemas.microsoft.com/office/drawing/2014/main" id="{8FB1BB52-8554-7CC8-0F17-83B9BD2C3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525" y="0"/>
            <a:ext cx="31654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4C793231-2A04-8053-CE56-6122C1046A1B}"/>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Dual Stack</a:t>
            </a:r>
            <a:br>
              <a:rPr lang="en-AU" altLang="en-US" dirty="0">
                <a:latin typeface="Powderfinger Type" panose="02020709070000000403" pitchFamily="49" charset="77"/>
                <a:ea typeface="ＭＳ Ｐゴシック" panose="020B0600070205080204" pitchFamily="34" charset="-128"/>
              </a:rPr>
            </a:br>
            <a:r>
              <a:rPr lang="en-AU" altLang="en-US" dirty="0">
                <a:latin typeface="Powderfinger Type" panose="02020709070000000403" pitchFamily="49" charset="77"/>
                <a:ea typeface="ＭＳ Ｐゴシック" panose="020B0600070205080204" pitchFamily="34" charset="-128"/>
              </a:rPr>
              <a:t>Transition to IPv6</a:t>
            </a:r>
          </a:p>
        </p:txBody>
      </p:sp>
      <p:pic>
        <p:nvPicPr>
          <p:cNvPr id="49154" name="Picture 4" descr="fig2">
            <a:extLst>
              <a:ext uri="{FF2B5EF4-FFF2-40B4-BE49-F238E27FC236}">
                <a16:creationId xmlns:a16="http://schemas.microsoft.com/office/drawing/2014/main" id="{9BD1319A-DE54-88ED-A452-FAEAE22FA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4" y="2071689"/>
            <a:ext cx="67722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5">
            <a:extLst>
              <a:ext uri="{FF2B5EF4-FFF2-40B4-BE49-F238E27FC236}">
                <a16:creationId xmlns:a16="http://schemas.microsoft.com/office/drawing/2014/main" id="{CB0BEC23-1138-1E45-21D6-558E53C2F8A8}"/>
              </a:ext>
            </a:extLst>
          </p:cNvPr>
          <p:cNvSpPr>
            <a:spLocks noGrp="1" noChangeArrowheads="1"/>
          </p:cNvSpPr>
          <p:nvPr>
            <p:ph type="body" idx="1"/>
          </p:nvPr>
        </p:nvSpPr>
        <p:spPr>
          <a:xfrm>
            <a:off x="2706688" y="4779963"/>
            <a:ext cx="7772400" cy="1554162"/>
          </a:xfrm>
        </p:spPr>
        <p:txBody>
          <a:bodyPr>
            <a:normAutofit lnSpcReduction="10000"/>
          </a:bodyPr>
          <a:lstStyle/>
          <a:p>
            <a:pPr eaLnBrk="1" hangingPunct="1">
              <a:lnSpc>
                <a:spcPct val="80000"/>
              </a:lnSpc>
              <a:buFont typeface="Wingdings" pitchFamily="2" charset="2"/>
              <a:buNone/>
            </a:pPr>
            <a:r>
              <a:rPr lang="en-AU" altLang="en-US" sz="2000" dirty="0">
                <a:ea typeface="ＭＳ Ｐゴシック" panose="020B0600070205080204" pitchFamily="34" charset="-128"/>
              </a:rPr>
              <a:t>Phase 1</a:t>
            </a:r>
          </a:p>
          <a:p>
            <a:pPr eaLnBrk="1" hangingPunct="1">
              <a:lnSpc>
                <a:spcPct val="80000"/>
              </a:lnSpc>
            </a:pPr>
            <a:r>
              <a:rPr lang="ja-JP" altLang="en-AU" sz="2000">
                <a:ea typeface="ＭＳ Ｐゴシック" panose="020B0600070205080204" pitchFamily="34" charset="-128"/>
              </a:rPr>
              <a:t>“</a:t>
            </a:r>
            <a:r>
              <a:rPr lang="en-AU" altLang="ja-JP" sz="2000" dirty="0">
                <a:ea typeface="ＭＳ Ｐゴシック" panose="020B0600070205080204" pitchFamily="34" charset="-128"/>
              </a:rPr>
              <a:t>Initial</a:t>
            </a:r>
            <a:r>
              <a:rPr lang="ja-JP" altLang="en-AU" sz="2000">
                <a:ea typeface="ＭＳ Ｐゴシック" panose="020B0600070205080204" pitchFamily="34" charset="-128"/>
              </a:rPr>
              <a:t>”</a:t>
            </a:r>
            <a:r>
              <a:rPr lang="en-AU" altLang="ja-JP" sz="2000" dirty="0">
                <a:ea typeface="ＭＳ Ｐゴシック" panose="020B0600070205080204" pitchFamily="34" charset="-128"/>
              </a:rPr>
              <a:t> Dual Stack deployment:</a:t>
            </a:r>
          </a:p>
          <a:p>
            <a:pPr lvl="1" eaLnBrk="1" hangingPunct="1">
              <a:lnSpc>
                <a:spcPct val="80000"/>
              </a:lnSpc>
              <a:buFont typeface="Wingdings" pitchFamily="2" charset="2"/>
              <a:buNone/>
            </a:pPr>
            <a:r>
              <a:rPr lang="en-AU" altLang="en-US" sz="1800" i="1" dirty="0">
                <a:ea typeface="ＭＳ Ｐゴシック" panose="020B0600070205080204" pitchFamily="34" charset="-128"/>
              </a:rPr>
              <a:t>	Dual stack</a:t>
            </a:r>
            <a:r>
              <a:rPr lang="en-AU" altLang="en-US" sz="1800" dirty="0">
                <a:ea typeface="ＭＳ Ｐゴシック" panose="020B0600070205080204" pitchFamily="34" charset="-128"/>
              </a:rPr>
              <a:t> networks with V6 / V4 connectivity</a:t>
            </a:r>
          </a:p>
          <a:p>
            <a:pPr lvl="1" eaLnBrk="1" hangingPunct="1">
              <a:lnSpc>
                <a:spcPct val="80000"/>
              </a:lnSpc>
              <a:buFont typeface="Wingdings" pitchFamily="2" charset="2"/>
              <a:buNone/>
            </a:pPr>
            <a:r>
              <a:rPr lang="en-AU" altLang="en-US" sz="1800" dirty="0">
                <a:ea typeface="ＭＳ Ｐゴシック" panose="020B0600070205080204" pitchFamily="34" charset="-128"/>
              </a:rPr>
              <a:t>	Dual Stack hosts attempt V6 connection, and use V4 as a fallback</a:t>
            </a:r>
          </a:p>
          <a:p>
            <a:pPr lvl="1" eaLnBrk="1" hangingPunct="1">
              <a:lnSpc>
                <a:spcPct val="80000"/>
              </a:lnSpc>
              <a:buFont typeface="Wingdings" pitchFamily="2" charset="2"/>
              <a:buNone/>
            </a:pPr>
            <a:r>
              <a:rPr lang="en-AU" altLang="en-US" sz="1800" dirty="0">
                <a:ea typeface="ＭＳ Ｐゴシック" panose="020B0600070205080204" pitchFamily="34" charset="-128"/>
              </a:rPr>
              <a:t>	</a:t>
            </a:r>
          </a:p>
          <a:p>
            <a:pPr lvl="1" eaLnBrk="1" hangingPunct="1">
              <a:lnSpc>
                <a:spcPct val="80000"/>
              </a:lnSpc>
              <a:buFont typeface="Wingdings" pitchFamily="2" charset="2"/>
              <a:buNone/>
            </a:pPr>
            <a:endParaRPr lang="en-AU" altLang="en-US" sz="1800" dirty="0">
              <a:ea typeface="ＭＳ Ｐゴシック" panose="020B0600070205080204" pitchFamily="34" charset="-128"/>
            </a:endParaRPr>
          </a:p>
        </p:txBody>
      </p:sp>
      <p:pic>
        <p:nvPicPr>
          <p:cNvPr id="4" name="Picture 6" descr="fig1">
            <a:extLst>
              <a:ext uri="{FF2B5EF4-FFF2-40B4-BE49-F238E27FC236}">
                <a16:creationId xmlns:a16="http://schemas.microsoft.com/office/drawing/2014/main" id="{1C1CAEFE-769C-E370-C5EC-159CACE4C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1" y="30163"/>
            <a:ext cx="2066925"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2D626949-0A9B-FC9B-4025-DBD11FE55F67}"/>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Dual Stack </a:t>
            </a:r>
            <a:br>
              <a:rPr lang="en-AU" altLang="en-US" dirty="0">
                <a:latin typeface="Powderfinger Type" panose="02020709070000000403" pitchFamily="49" charset="77"/>
                <a:ea typeface="ＭＳ Ｐゴシック" panose="020B0600070205080204" pitchFamily="34" charset="-128"/>
              </a:rPr>
            </a:br>
            <a:r>
              <a:rPr lang="en-AU" altLang="en-US" dirty="0">
                <a:latin typeface="Powderfinger Type" panose="02020709070000000403" pitchFamily="49" charset="77"/>
                <a:ea typeface="ＭＳ Ｐゴシック" panose="020B0600070205080204" pitchFamily="34" charset="-128"/>
              </a:rPr>
              <a:t>Transition to IPv6</a:t>
            </a:r>
          </a:p>
        </p:txBody>
      </p:sp>
      <p:pic>
        <p:nvPicPr>
          <p:cNvPr id="50178" name="Picture 4" descr="fig3">
            <a:extLst>
              <a:ext uri="{FF2B5EF4-FFF2-40B4-BE49-F238E27FC236}">
                <a16:creationId xmlns:a16="http://schemas.microsoft.com/office/drawing/2014/main" id="{81085998-45DD-2225-56CA-21C42E465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1885950"/>
            <a:ext cx="68770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CA29CAF6-7BF0-3E31-E02D-5D0839204441}"/>
              </a:ext>
            </a:extLst>
          </p:cNvPr>
          <p:cNvSpPr>
            <a:spLocks noGrp="1" noChangeArrowheads="1"/>
          </p:cNvSpPr>
          <p:nvPr>
            <p:ph type="body" idx="1"/>
          </p:nvPr>
        </p:nvSpPr>
        <p:spPr>
          <a:xfrm>
            <a:off x="2706688" y="4816475"/>
            <a:ext cx="7772400" cy="1316038"/>
          </a:xfrm>
        </p:spPr>
        <p:txBody>
          <a:bodyPr>
            <a:normAutofit fontScale="92500"/>
          </a:bodyPr>
          <a:lstStyle/>
          <a:p>
            <a:pPr eaLnBrk="1" hangingPunct="1">
              <a:lnSpc>
                <a:spcPct val="90000"/>
              </a:lnSpc>
              <a:buFont typeface="Wingdings" pitchFamily="2" charset="2"/>
              <a:buNone/>
            </a:pPr>
            <a:r>
              <a:rPr lang="en-AU" altLang="en-US" sz="2400" dirty="0">
                <a:ea typeface="ＭＳ Ｐゴシック" panose="020B0600070205080204" pitchFamily="34" charset="-128"/>
              </a:rPr>
              <a:t>Phase 2</a:t>
            </a:r>
          </a:p>
          <a:p>
            <a:pPr eaLnBrk="1" hangingPunct="1">
              <a:lnSpc>
                <a:spcPct val="90000"/>
              </a:lnSpc>
            </a:pPr>
            <a:r>
              <a:rPr lang="ja-JP" altLang="en-AU" sz="2400">
                <a:ea typeface="ＭＳ Ｐゴシック" panose="020B0600070205080204" pitchFamily="34" charset="-128"/>
              </a:rPr>
              <a:t>“</a:t>
            </a:r>
            <a:r>
              <a:rPr lang="en-AU" altLang="ja-JP" sz="2400" dirty="0">
                <a:ea typeface="ＭＳ Ｐゴシック" panose="020B0600070205080204" pitchFamily="34" charset="-128"/>
              </a:rPr>
              <a:t>Intermediate</a:t>
            </a:r>
            <a:r>
              <a:rPr lang="ja-JP" altLang="en-AU" sz="2400">
                <a:ea typeface="ＭＳ Ｐゴシック" panose="020B0600070205080204" pitchFamily="34" charset="-128"/>
              </a:rPr>
              <a:t>”</a:t>
            </a:r>
            <a:endParaRPr lang="en-AU" altLang="ja-JP" sz="2400" dirty="0">
              <a:ea typeface="ＭＳ Ｐゴシック" panose="020B0600070205080204" pitchFamily="34" charset="-128"/>
            </a:endParaRPr>
          </a:p>
          <a:p>
            <a:pPr lvl="1" eaLnBrk="1" hangingPunct="1">
              <a:lnSpc>
                <a:spcPct val="90000"/>
              </a:lnSpc>
            </a:pPr>
            <a:r>
              <a:rPr lang="en-AU" altLang="en-US" sz="2000" dirty="0">
                <a:ea typeface="ＭＳ Ｐゴシック" panose="020B0600070205080204" pitchFamily="34" charset="-128"/>
              </a:rPr>
              <a:t>Older V4 only networks are retro-fitted with dual stack V6 support</a:t>
            </a:r>
          </a:p>
        </p:txBody>
      </p:sp>
      <p:pic>
        <p:nvPicPr>
          <p:cNvPr id="50180" name="Picture 5" descr="fig1">
            <a:extLst>
              <a:ext uri="{FF2B5EF4-FFF2-40B4-BE49-F238E27FC236}">
                <a16:creationId xmlns:a16="http://schemas.microsoft.com/office/drawing/2014/main" id="{B477FA48-928E-2AE1-D121-2DB3D3878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714" y="1"/>
            <a:ext cx="2173287"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3C4230C6-31BA-A107-1053-627EF7D35D84}"/>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Dual Stack </a:t>
            </a:r>
            <a:br>
              <a:rPr lang="en-AU" altLang="en-US" dirty="0">
                <a:latin typeface="Powderfinger Type" panose="02020709070000000403" pitchFamily="49" charset="77"/>
                <a:ea typeface="ＭＳ Ｐゴシック" panose="020B0600070205080204" pitchFamily="34" charset="-128"/>
              </a:rPr>
            </a:br>
            <a:r>
              <a:rPr lang="en-AU" altLang="en-US" dirty="0">
                <a:latin typeface="Powderfinger Type" panose="02020709070000000403" pitchFamily="49" charset="77"/>
                <a:ea typeface="ＭＳ Ｐゴシック" panose="020B0600070205080204" pitchFamily="34" charset="-128"/>
              </a:rPr>
              <a:t>Transition to IPv6</a:t>
            </a:r>
          </a:p>
        </p:txBody>
      </p:sp>
      <p:pic>
        <p:nvPicPr>
          <p:cNvPr id="51202" name="Picture 5" descr="fig5">
            <a:extLst>
              <a:ext uri="{FF2B5EF4-FFF2-40B4-BE49-F238E27FC236}">
                <a16:creationId xmlns:a16="http://schemas.microsoft.com/office/drawing/2014/main" id="{06910C16-8EE7-5228-6558-8E028247D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92" t="15208" r="13802" b="46944"/>
          <a:stretch>
            <a:fillRect/>
          </a:stretch>
        </p:blipFill>
        <p:spPr bwMode="auto">
          <a:xfrm>
            <a:off x="2803526" y="2033588"/>
            <a:ext cx="6602413"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a:extLst>
              <a:ext uri="{FF2B5EF4-FFF2-40B4-BE49-F238E27FC236}">
                <a16:creationId xmlns:a16="http://schemas.microsoft.com/office/drawing/2014/main" id="{8E33DBE4-424B-89D8-AECF-4F258AFD137F}"/>
              </a:ext>
            </a:extLst>
          </p:cNvPr>
          <p:cNvSpPr>
            <a:spLocks noGrp="1" noChangeArrowheads="1"/>
          </p:cNvSpPr>
          <p:nvPr>
            <p:ph type="body" idx="1"/>
          </p:nvPr>
        </p:nvSpPr>
        <p:spPr>
          <a:xfrm>
            <a:off x="2222500" y="4314825"/>
            <a:ext cx="8256588" cy="1785938"/>
          </a:xfrm>
        </p:spPr>
        <p:txBody>
          <a:bodyPr>
            <a:normAutofit lnSpcReduction="10000"/>
          </a:bodyPr>
          <a:lstStyle/>
          <a:p>
            <a:pPr eaLnBrk="1" hangingPunct="1">
              <a:buFont typeface="Wingdings" pitchFamily="2" charset="2"/>
              <a:buNone/>
            </a:pPr>
            <a:r>
              <a:rPr lang="en-AU" altLang="en-US" sz="2000" dirty="0">
                <a:ea typeface="ＭＳ Ｐゴシック" panose="020B0600070205080204" pitchFamily="34" charset="-128"/>
              </a:rPr>
              <a:t>The Final Outcome</a:t>
            </a:r>
          </a:p>
          <a:p>
            <a:pPr eaLnBrk="1" hangingPunct="1"/>
            <a:r>
              <a:rPr lang="ja-JP" altLang="en-AU" sz="2000">
                <a:ea typeface="ＭＳ Ｐゴシック" panose="020B0600070205080204" pitchFamily="34" charset="-128"/>
              </a:rPr>
              <a:t>“</a:t>
            </a:r>
            <a:r>
              <a:rPr lang="en-AU" altLang="ja-JP" sz="2000" dirty="0">
                <a:ea typeface="ＭＳ Ｐゴシック" panose="020B0600070205080204" pitchFamily="34" charset="-128"/>
              </a:rPr>
              <a:t>Completion</a:t>
            </a:r>
            <a:r>
              <a:rPr lang="ja-JP" altLang="en-AU" sz="2000">
                <a:ea typeface="ＭＳ Ｐゴシック" panose="020B0600070205080204" pitchFamily="34" charset="-128"/>
              </a:rPr>
              <a:t>”</a:t>
            </a:r>
            <a:endParaRPr lang="en-AU" altLang="ja-JP" sz="2000" dirty="0">
              <a:ea typeface="ＭＳ Ｐゴシック" panose="020B0600070205080204" pitchFamily="34" charset="-128"/>
            </a:endParaRPr>
          </a:p>
          <a:p>
            <a:pPr lvl="1" eaLnBrk="1" hangingPunct="1"/>
            <a:r>
              <a:rPr lang="en-AU" altLang="en-US" sz="1800" dirty="0">
                <a:ea typeface="ＭＳ Ｐゴシック" panose="020B0600070205080204" pitchFamily="34" charset="-128"/>
              </a:rPr>
              <a:t>V4 shutdown occurs in a number of networks</a:t>
            </a:r>
          </a:p>
          <a:p>
            <a:pPr lvl="1" eaLnBrk="1" hangingPunct="1"/>
            <a:r>
              <a:rPr lang="en-AU" altLang="en-US" sz="1800" dirty="0">
                <a:ea typeface="ＭＳ Ｐゴシック" panose="020B0600070205080204" pitchFamily="34" charset="-128"/>
              </a:rPr>
              <a:t>Connectivity with the residual V4 islands via DNS ALG + NAT-Protocol Translation</a:t>
            </a:r>
          </a:p>
          <a:p>
            <a:pPr lvl="1" eaLnBrk="1" hangingPunct="1"/>
            <a:r>
              <a:rPr lang="en-AU" altLang="en-US" sz="1800" dirty="0">
                <a:ea typeface="ＭＳ Ｐゴシック" panose="020B0600070205080204" pitchFamily="34" charset="-128"/>
              </a:rPr>
              <a:t>Outside the residual legacy deployments, the network is single protocol V6</a:t>
            </a:r>
          </a:p>
        </p:txBody>
      </p:sp>
      <p:pic>
        <p:nvPicPr>
          <p:cNvPr id="2" name="Picture 1">
            <a:extLst>
              <a:ext uri="{FF2B5EF4-FFF2-40B4-BE49-F238E27FC236}">
                <a16:creationId xmlns:a16="http://schemas.microsoft.com/office/drawing/2014/main" id="{BEB188E2-86E7-527E-F310-189553D43AEB}"/>
              </a:ext>
            </a:extLst>
          </p:cNvPr>
          <p:cNvPicPr>
            <a:picLocks noChangeAspect="1"/>
          </p:cNvPicPr>
          <p:nvPr/>
        </p:nvPicPr>
        <p:blipFill>
          <a:blip r:embed="rId3"/>
          <a:stretch>
            <a:fillRect/>
          </a:stretch>
        </p:blipFill>
        <p:spPr>
          <a:xfrm>
            <a:off x="9042605" y="0"/>
            <a:ext cx="3149395" cy="18644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04BA-CEA8-8B47-DFBD-D706A0FE68DB}"/>
              </a:ext>
            </a:extLst>
          </p:cNvPr>
          <p:cNvSpPr>
            <a:spLocks noGrp="1"/>
          </p:cNvSpPr>
          <p:nvPr>
            <p:ph type="title"/>
          </p:nvPr>
        </p:nvSpPr>
        <p:spPr/>
        <p:txBody>
          <a:bodyPr/>
          <a:lstStyle/>
          <a:p>
            <a:r>
              <a:rPr lang="en-AU" dirty="0">
                <a:latin typeface="Powderfinger Type" panose="02020709070000000403" pitchFamily="49" charset="77"/>
              </a:rPr>
              <a:t>Problem solved!</a:t>
            </a:r>
          </a:p>
        </p:txBody>
      </p:sp>
      <p:sp>
        <p:nvSpPr>
          <p:cNvPr id="3" name="Content Placeholder 2">
            <a:extLst>
              <a:ext uri="{FF2B5EF4-FFF2-40B4-BE49-F238E27FC236}">
                <a16:creationId xmlns:a16="http://schemas.microsoft.com/office/drawing/2014/main" id="{DBB3D678-BE80-1DAB-EF8E-6A10AA787154}"/>
              </a:ext>
            </a:extLst>
          </p:cNvPr>
          <p:cNvSpPr>
            <a:spLocks noGrp="1"/>
          </p:cNvSpPr>
          <p:nvPr>
            <p:ph idx="1"/>
          </p:nvPr>
        </p:nvSpPr>
        <p:spPr/>
        <p:txBody>
          <a:bodyPr/>
          <a:lstStyle/>
          <a:p>
            <a:r>
              <a:rPr lang="en-AU" dirty="0"/>
              <a:t>We had a technology solution to address depletion</a:t>
            </a:r>
          </a:p>
          <a:p>
            <a:r>
              <a:rPr lang="en-AU" dirty="0"/>
              <a:t>Because hosts preferred to use IPv6 when there was IPv6 available, the transition would operate automatically as networks enabled IPv6 </a:t>
            </a:r>
          </a:p>
          <a:p>
            <a:r>
              <a:rPr lang="en-AU" dirty="0"/>
              <a:t>So, we then shifted our collective attention elsewhere!</a:t>
            </a:r>
          </a:p>
          <a:p>
            <a:r>
              <a:rPr lang="en-AU" dirty="0"/>
              <a:t>For the next decade or so</a:t>
            </a:r>
          </a:p>
          <a:p>
            <a:r>
              <a:rPr lang="en-AU" dirty="0"/>
              <a:t>Until…</a:t>
            </a:r>
          </a:p>
        </p:txBody>
      </p:sp>
    </p:spTree>
    <p:extLst>
      <p:ext uri="{BB962C8B-B14F-4D97-AF65-F5344CB8AC3E}">
        <p14:creationId xmlns:p14="http://schemas.microsoft.com/office/powerpoint/2010/main" val="385017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48909867-449C-755A-3DA6-F7726EBF61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7433" y="1198831"/>
            <a:ext cx="8057694" cy="565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3" name="Title 3">
            <a:extLst>
              <a:ext uri="{FF2B5EF4-FFF2-40B4-BE49-F238E27FC236}">
                <a16:creationId xmlns:a16="http://schemas.microsoft.com/office/drawing/2014/main" id="{06F50842-0AF9-D0C1-879C-E853A67D9783}"/>
              </a:ext>
            </a:extLst>
          </p:cNvPr>
          <p:cNvSpPr>
            <a:spLocks noGrp="1"/>
          </p:cNvSpPr>
          <p:nvPr>
            <p:ph type="title"/>
          </p:nvPr>
        </p:nvSpPr>
        <p:spPr/>
        <p:txBody>
          <a:bodyPr/>
          <a:lstStyle/>
          <a:p>
            <a:pPr eaLnBrk="1" hangingPunct="1"/>
            <a:r>
              <a:rPr lang="en-US" altLang="en-US" dirty="0">
                <a:latin typeface="Powderfinger Type" panose="02020709070000000403" pitchFamily="49" charset="77"/>
                <a:ea typeface="ＭＳ Ｐゴシック" panose="020B0600070205080204" pitchFamily="34" charset="-128"/>
              </a:rPr>
              <a:t>2009 - Inexorable Growth</a:t>
            </a:r>
          </a:p>
        </p:txBody>
      </p:sp>
      <p:sp>
        <p:nvSpPr>
          <p:cNvPr id="2" name="TextBox 1">
            <a:extLst>
              <a:ext uri="{FF2B5EF4-FFF2-40B4-BE49-F238E27FC236}">
                <a16:creationId xmlns:a16="http://schemas.microsoft.com/office/drawing/2014/main" id="{AC9847F8-7BC4-17B7-5E32-F6302CE191DB}"/>
              </a:ext>
            </a:extLst>
          </p:cNvPr>
          <p:cNvSpPr txBox="1"/>
          <p:nvPr/>
        </p:nvSpPr>
        <p:spPr>
          <a:xfrm>
            <a:off x="3805382" y="3583709"/>
            <a:ext cx="2774734" cy="369332"/>
          </a:xfrm>
          <a:prstGeom prst="rect">
            <a:avLst/>
          </a:prstGeom>
          <a:noFill/>
        </p:spPr>
        <p:txBody>
          <a:bodyPr wrap="none" rtlCol="0">
            <a:spAutoFit/>
          </a:bodyPr>
          <a:lstStyle/>
          <a:p>
            <a:r>
              <a:rPr lang="en-AU" b="1" dirty="0"/>
              <a:t>IPv4 Address Allocations</a:t>
            </a:r>
          </a:p>
        </p:txBody>
      </p:sp>
      <p:sp>
        <p:nvSpPr>
          <p:cNvPr id="3" name="TextBox 2">
            <a:extLst>
              <a:ext uri="{FF2B5EF4-FFF2-40B4-BE49-F238E27FC236}">
                <a16:creationId xmlns:a16="http://schemas.microsoft.com/office/drawing/2014/main" id="{0F1955CB-2BF1-7A3C-3A13-F66A6BFE0645}"/>
              </a:ext>
            </a:extLst>
          </p:cNvPr>
          <p:cNvSpPr txBox="1"/>
          <p:nvPr/>
        </p:nvSpPr>
        <p:spPr>
          <a:xfrm>
            <a:off x="2466109" y="6220816"/>
            <a:ext cx="6110968" cy="369332"/>
          </a:xfrm>
          <a:prstGeom prst="rect">
            <a:avLst/>
          </a:prstGeom>
          <a:solidFill>
            <a:schemeClr val="bg1"/>
          </a:solidFill>
        </p:spPr>
        <p:txBody>
          <a:bodyPr wrap="none" rtlCol="0">
            <a:spAutoFit/>
          </a:bodyPr>
          <a:lstStyle/>
          <a:p>
            <a:r>
              <a:rPr lang="en-AU" dirty="0"/>
              <a:t>1996                             2000                            2004                           2008</a:t>
            </a:r>
          </a:p>
        </p:txBody>
      </p:sp>
      <p:sp>
        <p:nvSpPr>
          <p:cNvPr id="4" name="Rectangle 3">
            <a:extLst>
              <a:ext uri="{FF2B5EF4-FFF2-40B4-BE49-F238E27FC236}">
                <a16:creationId xmlns:a16="http://schemas.microsoft.com/office/drawing/2014/main" id="{A41A4A9D-ADD0-7BD3-8555-12A8B12519CA}"/>
              </a:ext>
            </a:extLst>
          </p:cNvPr>
          <p:cNvSpPr/>
          <p:nvPr/>
        </p:nvSpPr>
        <p:spPr>
          <a:xfrm>
            <a:off x="8848436" y="6308436"/>
            <a:ext cx="471055" cy="1939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fig1">
            <a:extLst>
              <a:ext uri="{FF2B5EF4-FFF2-40B4-BE49-F238E27FC236}">
                <a16:creationId xmlns:a16="http://schemas.microsoft.com/office/drawing/2014/main" id="{701F20CE-C34D-BC9C-FA4B-2B079BE1A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627" y="73892"/>
            <a:ext cx="2116137"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B8D5-5E15-B438-AEDC-617323D66B21}"/>
              </a:ext>
            </a:extLst>
          </p:cNvPr>
          <p:cNvSpPr>
            <a:spLocks noGrp="1"/>
          </p:cNvSpPr>
          <p:nvPr>
            <p:ph type="title"/>
          </p:nvPr>
        </p:nvSpPr>
        <p:spPr>
          <a:xfrm>
            <a:off x="838200" y="374361"/>
            <a:ext cx="10515600" cy="1325563"/>
          </a:xfrm>
        </p:spPr>
        <p:txBody>
          <a:bodyPr/>
          <a:lstStyle/>
          <a:p>
            <a:r>
              <a:rPr lang="en-AU" dirty="0">
                <a:latin typeface="Powderfinger Type" panose="02020709070000000403" pitchFamily="49" charset="77"/>
              </a:rPr>
              <a:t>What’s the problem? Up and to the right, yes?</a:t>
            </a:r>
          </a:p>
        </p:txBody>
      </p:sp>
      <p:pic>
        <p:nvPicPr>
          <p:cNvPr id="5" name="Content Placeholder 4" descr="A graph showing the growth of a stock market&#10;&#10;Description automatically generated">
            <a:extLst>
              <a:ext uri="{FF2B5EF4-FFF2-40B4-BE49-F238E27FC236}">
                <a16:creationId xmlns:a16="http://schemas.microsoft.com/office/drawing/2014/main" id="{36882935-4035-E80B-997E-F7F18E1AD94F}"/>
              </a:ext>
            </a:extLst>
          </p:cNvPr>
          <p:cNvPicPr>
            <a:picLocks noGrp="1" noChangeAspect="1"/>
          </p:cNvPicPr>
          <p:nvPr>
            <p:ph idx="1"/>
          </p:nvPr>
        </p:nvPicPr>
        <p:blipFill>
          <a:blip r:embed="rId2"/>
          <a:stretch>
            <a:fillRect/>
          </a:stretch>
        </p:blipFill>
        <p:spPr>
          <a:xfrm>
            <a:off x="1621252" y="1825625"/>
            <a:ext cx="8949495" cy="4351338"/>
          </a:xfrm>
        </p:spPr>
      </p:pic>
      <p:sp>
        <p:nvSpPr>
          <p:cNvPr id="3" name="TextBox 2">
            <a:extLst>
              <a:ext uri="{FF2B5EF4-FFF2-40B4-BE49-F238E27FC236}">
                <a16:creationId xmlns:a16="http://schemas.microsoft.com/office/drawing/2014/main" id="{95CC07E3-3A1C-6CCD-194C-CDDA3E7F656F}"/>
              </a:ext>
            </a:extLst>
          </p:cNvPr>
          <p:cNvSpPr txBox="1"/>
          <p:nvPr/>
        </p:nvSpPr>
        <p:spPr>
          <a:xfrm>
            <a:off x="5833242" y="4886036"/>
            <a:ext cx="3977371" cy="523220"/>
          </a:xfrm>
          <a:prstGeom prst="rect">
            <a:avLst/>
          </a:prstGeom>
          <a:noFill/>
        </p:spPr>
        <p:txBody>
          <a:bodyPr wrap="none" rtlCol="0">
            <a:spAutoFit/>
          </a:bodyPr>
          <a:lstStyle/>
          <a:p>
            <a:r>
              <a:rPr lang="en-AU" sz="2800" dirty="0">
                <a:solidFill>
                  <a:srgbClr val="7030A0"/>
                </a:solidFill>
                <a:latin typeface="AhnbergHand" pitchFamily="2" charset="0"/>
              </a:rPr>
              <a:t>IPv6 Adoption Rates</a:t>
            </a:r>
          </a:p>
        </p:txBody>
      </p:sp>
      <p:sp>
        <p:nvSpPr>
          <p:cNvPr id="4" name="Freeform 3">
            <a:extLst>
              <a:ext uri="{FF2B5EF4-FFF2-40B4-BE49-F238E27FC236}">
                <a16:creationId xmlns:a16="http://schemas.microsoft.com/office/drawing/2014/main" id="{08A55250-E2F3-B75F-E2B9-24CAA91138BD}"/>
              </a:ext>
            </a:extLst>
          </p:cNvPr>
          <p:cNvSpPr/>
          <p:nvPr/>
        </p:nvSpPr>
        <p:spPr>
          <a:xfrm>
            <a:off x="3983421" y="2766929"/>
            <a:ext cx="6138848" cy="2791769"/>
          </a:xfrm>
          <a:custGeom>
            <a:avLst/>
            <a:gdLst>
              <a:gd name="connsiteX0" fmla="*/ 0 w 6138848"/>
              <a:gd name="connsiteY0" fmla="*/ 2791769 h 2791769"/>
              <a:gd name="connsiteX1" fmla="*/ 1093076 w 6138848"/>
              <a:gd name="connsiteY1" fmla="*/ 2255741 h 2791769"/>
              <a:gd name="connsiteX2" fmla="*/ 3626069 w 6138848"/>
              <a:gd name="connsiteY2" fmla="*/ 1141645 h 2791769"/>
              <a:gd name="connsiteX3" fmla="*/ 6011917 w 6138848"/>
              <a:gd name="connsiteY3" fmla="*/ 90610 h 2791769"/>
              <a:gd name="connsiteX4" fmla="*/ 5644055 w 6138848"/>
              <a:gd name="connsiteY4" fmla="*/ 48569 h 2791769"/>
              <a:gd name="connsiteX5" fmla="*/ 6127531 w 6138848"/>
              <a:gd name="connsiteY5" fmla="*/ 27548 h 2791769"/>
              <a:gd name="connsiteX6" fmla="*/ 5938345 w 6138848"/>
              <a:gd name="connsiteY6" fmla="*/ 258776 h 279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848" h="2791769">
                <a:moveTo>
                  <a:pt x="0" y="2791769"/>
                </a:moveTo>
                <a:cubicBezTo>
                  <a:pt x="244365" y="2661265"/>
                  <a:pt x="488731" y="2530762"/>
                  <a:pt x="1093076" y="2255741"/>
                </a:cubicBezTo>
                <a:cubicBezTo>
                  <a:pt x="1697421" y="1980720"/>
                  <a:pt x="3626069" y="1141645"/>
                  <a:pt x="3626069" y="1141645"/>
                </a:cubicBezTo>
                <a:cubicBezTo>
                  <a:pt x="4445876" y="780790"/>
                  <a:pt x="5675586" y="272789"/>
                  <a:pt x="6011917" y="90610"/>
                </a:cubicBezTo>
                <a:cubicBezTo>
                  <a:pt x="6348248" y="-91569"/>
                  <a:pt x="5624786" y="59079"/>
                  <a:pt x="5644055" y="48569"/>
                </a:cubicBezTo>
                <a:cubicBezTo>
                  <a:pt x="5663324" y="38059"/>
                  <a:pt x="6078483" y="-7486"/>
                  <a:pt x="6127531" y="27548"/>
                </a:cubicBezTo>
                <a:cubicBezTo>
                  <a:pt x="6176579" y="62582"/>
                  <a:pt x="6057462" y="160679"/>
                  <a:pt x="5938345" y="258776"/>
                </a:cubicBezTo>
              </a:path>
            </a:pathLst>
          </a:custGeom>
          <a:no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AF5D1255-5E04-74C7-0951-234DD2059D33}"/>
              </a:ext>
            </a:extLst>
          </p:cNvPr>
          <p:cNvSpPr txBox="1"/>
          <p:nvPr/>
        </p:nvSpPr>
        <p:spPr>
          <a:xfrm>
            <a:off x="2249214" y="6186199"/>
            <a:ext cx="678391" cy="369332"/>
          </a:xfrm>
          <a:prstGeom prst="rect">
            <a:avLst/>
          </a:prstGeom>
          <a:noFill/>
        </p:spPr>
        <p:txBody>
          <a:bodyPr wrap="none" rtlCol="0">
            <a:spAutoFit/>
          </a:bodyPr>
          <a:lstStyle/>
          <a:p>
            <a:r>
              <a:rPr lang="en-AU" dirty="0"/>
              <a:t>2015</a:t>
            </a:r>
          </a:p>
        </p:txBody>
      </p:sp>
      <p:sp>
        <p:nvSpPr>
          <p:cNvPr id="7" name="TextBox 6">
            <a:extLst>
              <a:ext uri="{FF2B5EF4-FFF2-40B4-BE49-F238E27FC236}">
                <a16:creationId xmlns:a16="http://schemas.microsoft.com/office/drawing/2014/main" id="{FCCA5F5E-388A-B6AE-53B0-D8F794545E45}"/>
              </a:ext>
            </a:extLst>
          </p:cNvPr>
          <p:cNvSpPr txBox="1"/>
          <p:nvPr/>
        </p:nvSpPr>
        <p:spPr>
          <a:xfrm>
            <a:off x="3928625" y="6186199"/>
            <a:ext cx="678391" cy="369332"/>
          </a:xfrm>
          <a:prstGeom prst="rect">
            <a:avLst/>
          </a:prstGeom>
          <a:noFill/>
        </p:spPr>
        <p:txBody>
          <a:bodyPr wrap="none" rtlCol="0">
            <a:spAutoFit/>
          </a:bodyPr>
          <a:lstStyle/>
          <a:p>
            <a:r>
              <a:rPr lang="en-AU" dirty="0"/>
              <a:t>2017</a:t>
            </a:r>
          </a:p>
        </p:txBody>
      </p:sp>
      <p:sp>
        <p:nvSpPr>
          <p:cNvPr id="8" name="TextBox 7">
            <a:extLst>
              <a:ext uri="{FF2B5EF4-FFF2-40B4-BE49-F238E27FC236}">
                <a16:creationId xmlns:a16="http://schemas.microsoft.com/office/drawing/2014/main" id="{4936AF99-3CBF-08DD-3016-A234076B3A16}"/>
              </a:ext>
            </a:extLst>
          </p:cNvPr>
          <p:cNvSpPr txBox="1"/>
          <p:nvPr/>
        </p:nvSpPr>
        <p:spPr>
          <a:xfrm>
            <a:off x="5608037" y="6186199"/>
            <a:ext cx="678391" cy="369332"/>
          </a:xfrm>
          <a:prstGeom prst="rect">
            <a:avLst/>
          </a:prstGeom>
          <a:noFill/>
        </p:spPr>
        <p:txBody>
          <a:bodyPr wrap="none" rtlCol="0">
            <a:spAutoFit/>
          </a:bodyPr>
          <a:lstStyle/>
          <a:p>
            <a:r>
              <a:rPr lang="en-AU" dirty="0"/>
              <a:t>2019</a:t>
            </a:r>
          </a:p>
        </p:txBody>
      </p:sp>
      <p:sp>
        <p:nvSpPr>
          <p:cNvPr id="9" name="TextBox 8">
            <a:extLst>
              <a:ext uri="{FF2B5EF4-FFF2-40B4-BE49-F238E27FC236}">
                <a16:creationId xmlns:a16="http://schemas.microsoft.com/office/drawing/2014/main" id="{0062D63C-379B-40DB-7668-E525976BCA01}"/>
              </a:ext>
            </a:extLst>
          </p:cNvPr>
          <p:cNvSpPr txBox="1"/>
          <p:nvPr/>
        </p:nvSpPr>
        <p:spPr>
          <a:xfrm>
            <a:off x="7287449" y="6186199"/>
            <a:ext cx="678391" cy="369332"/>
          </a:xfrm>
          <a:prstGeom prst="rect">
            <a:avLst/>
          </a:prstGeom>
          <a:noFill/>
        </p:spPr>
        <p:txBody>
          <a:bodyPr wrap="none" rtlCol="0">
            <a:spAutoFit/>
          </a:bodyPr>
          <a:lstStyle/>
          <a:p>
            <a:r>
              <a:rPr lang="en-AU" dirty="0"/>
              <a:t>2021</a:t>
            </a:r>
          </a:p>
        </p:txBody>
      </p:sp>
      <p:sp>
        <p:nvSpPr>
          <p:cNvPr id="10" name="TextBox 9">
            <a:extLst>
              <a:ext uri="{FF2B5EF4-FFF2-40B4-BE49-F238E27FC236}">
                <a16:creationId xmlns:a16="http://schemas.microsoft.com/office/drawing/2014/main" id="{BE271792-3BAC-5BB8-4E30-6F393F894874}"/>
              </a:ext>
            </a:extLst>
          </p:cNvPr>
          <p:cNvSpPr txBox="1"/>
          <p:nvPr/>
        </p:nvSpPr>
        <p:spPr>
          <a:xfrm>
            <a:off x="8966860" y="6186199"/>
            <a:ext cx="678391" cy="369332"/>
          </a:xfrm>
          <a:prstGeom prst="rect">
            <a:avLst/>
          </a:prstGeom>
          <a:noFill/>
        </p:spPr>
        <p:txBody>
          <a:bodyPr wrap="none" rtlCol="0">
            <a:spAutoFit/>
          </a:bodyPr>
          <a:lstStyle/>
          <a:p>
            <a:r>
              <a:rPr lang="en-AU" dirty="0"/>
              <a:t>2023</a:t>
            </a:r>
          </a:p>
        </p:txBody>
      </p:sp>
    </p:spTree>
    <p:extLst>
      <p:ext uri="{BB962C8B-B14F-4D97-AF65-F5344CB8AC3E}">
        <p14:creationId xmlns:p14="http://schemas.microsoft.com/office/powerpoint/2010/main" val="188075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4ED4E0CD-D5E2-DA93-5D4C-84177C59ED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4472" y="1857378"/>
            <a:ext cx="6475413"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3">
            <a:extLst>
              <a:ext uri="{FF2B5EF4-FFF2-40B4-BE49-F238E27FC236}">
                <a16:creationId xmlns:a16="http://schemas.microsoft.com/office/drawing/2014/main" id="{CE27A9BF-F344-085F-EF42-C15409CA175F}"/>
              </a:ext>
            </a:extLst>
          </p:cNvPr>
          <p:cNvSpPr>
            <a:spLocks noGrp="1"/>
          </p:cNvSpPr>
          <p:nvPr>
            <p:ph type="title"/>
          </p:nvPr>
        </p:nvSpPr>
        <p:spPr/>
        <p:txBody>
          <a:bodyPr/>
          <a:lstStyle/>
          <a:p>
            <a:pPr eaLnBrk="1" hangingPunct="1"/>
            <a:r>
              <a:rPr lang="en-US" altLang="en-US" dirty="0">
                <a:latin typeface="Powderfinger Type" panose="02020709070000000403" pitchFamily="49" charset="77"/>
                <a:ea typeface="ＭＳ Ｐゴシック" panose="020B0600070205080204" pitchFamily="34" charset="-128"/>
              </a:rPr>
              <a:t>2010 - Accelerating Growth</a:t>
            </a:r>
            <a:endParaRPr lang="en-US" altLang="en-US" dirty="0">
              <a:ea typeface="ＭＳ Ｐゴシック" panose="020B0600070205080204" pitchFamily="34" charset="-128"/>
            </a:endParaRPr>
          </a:p>
        </p:txBody>
      </p:sp>
      <p:sp>
        <p:nvSpPr>
          <p:cNvPr id="24579" name="TextBox 7">
            <a:extLst>
              <a:ext uri="{FF2B5EF4-FFF2-40B4-BE49-F238E27FC236}">
                <a16:creationId xmlns:a16="http://schemas.microsoft.com/office/drawing/2014/main" id="{B287CA5A-1077-FF0D-3AC0-9695525B44B0}"/>
              </a:ext>
            </a:extLst>
          </p:cNvPr>
          <p:cNvSpPr txBox="1">
            <a:spLocks noChangeArrowheads="1"/>
          </p:cNvSpPr>
          <p:nvPr/>
        </p:nvSpPr>
        <p:spPr bwMode="auto">
          <a:xfrm>
            <a:off x="3312972" y="6007103"/>
            <a:ext cx="2574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t>189.6 Million Addresses</a:t>
            </a:r>
          </a:p>
        </p:txBody>
      </p:sp>
      <p:sp>
        <p:nvSpPr>
          <p:cNvPr id="24580" name="TextBox 8">
            <a:extLst>
              <a:ext uri="{FF2B5EF4-FFF2-40B4-BE49-F238E27FC236}">
                <a16:creationId xmlns:a16="http://schemas.microsoft.com/office/drawing/2014/main" id="{A6DE68F3-A452-D9CA-EE14-8E5DFBEBB568}"/>
              </a:ext>
            </a:extLst>
          </p:cNvPr>
          <p:cNvSpPr txBox="1">
            <a:spLocks noChangeArrowheads="1"/>
          </p:cNvSpPr>
          <p:nvPr/>
        </p:nvSpPr>
        <p:spPr bwMode="auto">
          <a:xfrm>
            <a:off x="6241910" y="6002342"/>
            <a:ext cx="257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t>248.8 Million Addresses</a:t>
            </a:r>
          </a:p>
        </p:txBody>
      </p:sp>
      <p:cxnSp>
        <p:nvCxnSpPr>
          <p:cNvPr id="11" name="Straight Connector 10">
            <a:extLst>
              <a:ext uri="{FF2B5EF4-FFF2-40B4-BE49-F238E27FC236}">
                <a16:creationId xmlns:a16="http://schemas.microsoft.com/office/drawing/2014/main" id="{0781D120-5850-A886-033D-73D7FE653AC7}"/>
              </a:ext>
            </a:extLst>
          </p:cNvPr>
          <p:cNvCxnSpPr>
            <a:cxnSpLocks noChangeShapeType="1"/>
          </p:cNvCxnSpPr>
          <p:nvPr/>
        </p:nvCxnSpPr>
        <p:spPr bwMode="auto">
          <a:xfrm>
            <a:off x="3078021" y="6373817"/>
            <a:ext cx="2946400" cy="1587"/>
          </a:xfrm>
          <a:prstGeom prst="line">
            <a:avLst/>
          </a:prstGeom>
          <a:noFill/>
          <a:ln w="25400">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CB089FE0-DAA5-DB8D-5285-D5BCDCC0CD0F}"/>
              </a:ext>
            </a:extLst>
          </p:cNvPr>
          <p:cNvCxnSpPr>
            <a:cxnSpLocks noChangeShapeType="1"/>
          </p:cNvCxnSpPr>
          <p:nvPr/>
        </p:nvCxnSpPr>
        <p:spPr bwMode="auto">
          <a:xfrm>
            <a:off x="6019659" y="6381753"/>
            <a:ext cx="2944812" cy="1588"/>
          </a:xfrm>
          <a:prstGeom prst="line">
            <a:avLst/>
          </a:prstGeom>
          <a:noFill/>
          <a:ln w="25400">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583" name="TextBox 1">
            <a:extLst>
              <a:ext uri="{FF2B5EF4-FFF2-40B4-BE49-F238E27FC236}">
                <a16:creationId xmlns:a16="http://schemas.microsoft.com/office/drawing/2014/main" id="{8E688A22-3D49-75D5-1929-C52E4A45E62C}"/>
              </a:ext>
            </a:extLst>
          </p:cNvPr>
          <p:cNvSpPr txBox="1">
            <a:spLocks noChangeArrowheads="1"/>
          </p:cNvSpPr>
          <p:nvPr/>
        </p:nvSpPr>
        <p:spPr bwMode="auto">
          <a:xfrm>
            <a:off x="4303572" y="2754317"/>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t>2009</a:t>
            </a:r>
          </a:p>
        </p:txBody>
      </p:sp>
      <p:sp>
        <p:nvSpPr>
          <p:cNvPr id="24584" name="TextBox 8">
            <a:extLst>
              <a:ext uri="{FF2B5EF4-FFF2-40B4-BE49-F238E27FC236}">
                <a16:creationId xmlns:a16="http://schemas.microsoft.com/office/drawing/2014/main" id="{E4D88F26-8D01-C5F2-C9E4-3FDE7042D68A}"/>
              </a:ext>
            </a:extLst>
          </p:cNvPr>
          <p:cNvSpPr txBox="1">
            <a:spLocks noChangeArrowheads="1"/>
          </p:cNvSpPr>
          <p:nvPr/>
        </p:nvSpPr>
        <p:spPr bwMode="auto">
          <a:xfrm>
            <a:off x="7111860" y="2776542"/>
            <a:ext cx="687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t>2010</a:t>
            </a:r>
          </a:p>
        </p:txBody>
      </p:sp>
      <p:cxnSp>
        <p:nvCxnSpPr>
          <p:cNvPr id="4" name="Straight Connector 3">
            <a:extLst>
              <a:ext uri="{FF2B5EF4-FFF2-40B4-BE49-F238E27FC236}">
                <a16:creationId xmlns:a16="http://schemas.microsoft.com/office/drawing/2014/main" id="{86DBC2B8-FC60-0540-7466-F37D8539BBEC}"/>
              </a:ext>
            </a:extLst>
          </p:cNvPr>
          <p:cNvCxnSpPr/>
          <p:nvPr/>
        </p:nvCxnSpPr>
        <p:spPr>
          <a:xfrm>
            <a:off x="6035534" y="2379666"/>
            <a:ext cx="0" cy="3490912"/>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fig1">
            <a:extLst>
              <a:ext uri="{FF2B5EF4-FFF2-40B4-BE49-F238E27FC236}">
                <a16:creationId xmlns:a16="http://schemas.microsoft.com/office/drawing/2014/main" id="{BE2B5AF7-0F6C-D41B-A3D9-8E4A54887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627" y="73892"/>
            <a:ext cx="2116137"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C33E1231-0791-F111-3E38-C320F86E13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2222500"/>
            <a:ext cx="6532562"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3">
            <a:extLst>
              <a:ext uri="{FF2B5EF4-FFF2-40B4-BE49-F238E27FC236}">
                <a16:creationId xmlns:a16="http://schemas.microsoft.com/office/drawing/2014/main" id="{9C84236F-B270-50DA-2B51-F50F84B00113}"/>
              </a:ext>
            </a:extLst>
          </p:cNvPr>
          <p:cNvSpPr>
            <a:spLocks noGrp="1"/>
          </p:cNvSpPr>
          <p:nvPr>
            <p:ph type="title"/>
          </p:nvPr>
        </p:nvSpPr>
        <p:spPr>
          <a:xfrm>
            <a:off x="1200727" y="214314"/>
            <a:ext cx="10732655" cy="1462087"/>
          </a:xfrm>
        </p:spPr>
        <p:txBody>
          <a:bodyPr/>
          <a:lstStyle/>
          <a:p>
            <a:pPr eaLnBrk="1" hangingPunct="1"/>
            <a:r>
              <a:rPr lang="en-US" altLang="en-US" dirty="0">
                <a:latin typeface="Powderfinger Type" panose="02020709070000000403" pitchFamily="49" charset="77"/>
                <a:ea typeface="ＭＳ Ｐゴシック" panose="020B0600070205080204" pitchFamily="34" charset="-128"/>
              </a:rPr>
              <a:t>Accelerating Growth</a:t>
            </a:r>
          </a:p>
        </p:txBody>
      </p:sp>
      <p:sp>
        <p:nvSpPr>
          <p:cNvPr id="25603" name="TextBox 7">
            <a:extLst>
              <a:ext uri="{FF2B5EF4-FFF2-40B4-BE49-F238E27FC236}">
                <a16:creationId xmlns:a16="http://schemas.microsoft.com/office/drawing/2014/main" id="{B24527F7-7831-7E07-9BF1-341C7EA4F1AE}"/>
              </a:ext>
            </a:extLst>
          </p:cNvPr>
          <p:cNvSpPr txBox="1">
            <a:spLocks noChangeArrowheads="1"/>
          </p:cNvSpPr>
          <p:nvPr/>
        </p:nvSpPr>
        <p:spPr bwMode="auto">
          <a:xfrm>
            <a:off x="3867151" y="6311900"/>
            <a:ext cx="2574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t>189.6 Million Addresses</a:t>
            </a:r>
          </a:p>
        </p:txBody>
      </p:sp>
      <p:sp>
        <p:nvSpPr>
          <p:cNvPr id="25604" name="TextBox 8">
            <a:extLst>
              <a:ext uri="{FF2B5EF4-FFF2-40B4-BE49-F238E27FC236}">
                <a16:creationId xmlns:a16="http://schemas.microsoft.com/office/drawing/2014/main" id="{5E49448F-2E99-6348-6F4B-A79AEEFD40A5}"/>
              </a:ext>
            </a:extLst>
          </p:cNvPr>
          <p:cNvSpPr txBox="1">
            <a:spLocks noChangeArrowheads="1"/>
          </p:cNvSpPr>
          <p:nvPr/>
        </p:nvSpPr>
        <p:spPr bwMode="auto">
          <a:xfrm>
            <a:off x="6796089" y="6307139"/>
            <a:ext cx="257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t>248.8 Million Addresses</a:t>
            </a:r>
          </a:p>
        </p:txBody>
      </p:sp>
      <p:cxnSp>
        <p:nvCxnSpPr>
          <p:cNvPr id="11" name="Straight Connector 10">
            <a:extLst>
              <a:ext uri="{FF2B5EF4-FFF2-40B4-BE49-F238E27FC236}">
                <a16:creationId xmlns:a16="http://schemas.microsoft.com/office/drawing/2014/main" id="{C3A8B9C6-F488-3046-66C0-5AE9827AF936}"/>
              </a:ext>
            </a:extLst>
          </p:cNvPr>
          <p:cNvCxnSpPr>
            <a:cxnSpLocks noChangeShapeType="1"/>
          </p:cNvCxnSpPr>
          <p:nvPr/>
        </p:nvCxnSpPr>
        <p:spPr bwMode="auto">
          <a:xfrm>
            <a:off x="3632200" y="6678614"/>
            <a:ext cx="2946400" cy="1587"/>
          </a:xfrm>
          <a:prstGeom prst="line">
            <a:avLst/>
          </a:prstGeom>
          <a:noFill/>
          <a:ln w="25400">
            <a:solidFill>
              <a:srgbClr val="3366F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647CAD01-966E-865F-425A-CA56CAFE64EF}"/>
              </a:ext>
            </a:extLst>
          </p:cNvPr>
          <p:cNvCxnSpPr>
            <a:cxnSpLocks noChangeShapeType="1"/>
          </p:cNvCxnSpPr>
          <p:nvPr/>
        </p:nvCxnSpPr>
        <p:spPr bwMode="auto">
          <a:xfrm>
            <a:off x="6573838" y="6686550"/>
            <a:ext cx="2944812" cy="1588"/>
          </a:xfrm>
          <a:prstGeom prst="line">
            <a:avLst/>
          </a:prstGeom>
          <a:noFill/>
          <a:ln w="25400">
            <a:solidFill>
              <a:srgbClr val="3366F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607" name="TextBox 7">
            <a:extLst>
              <a:ext uri="{FF2B5EF4-FFF2-40B4-BE49-F238E27FC236}">
                <a16:creationId xmlns:a16="http://schemas.microsoft.com/office/drawing/2014/main" id="{290A895B-DEC4-2297-3BBD-2CA63B9FBD07}"/>
              </a:ext>
            </a:extLst>
          </p:cNvPr>
          <p:cNvSpPr txBox="1">
            <a:spLocks noChangeArrowheads="1"/>
          </p:cNvSpPr>
          <p:nvPr/>
        </p:nvSpPr>
        <p:spPr bwMode="auto">
          <a:xfrm>
            <a:off x="4857751" y="3059114"/>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t>2009</a:t>
            </a:r>
          </a:p>
        </p:txBody>
      </p:sp>
      <p:sp>
        <p:nvSpPr>
          <p:cNvPr id="25608" name="TextBox 8">
            <a:extLst>
              <a:ext uri="{FF2B5EF4-FFF2-40B4-BE49-F238E27FC236}">
                <a16:creationId xmlns:a16="http://schemas.microsoft.com/office/drawing/2014/main" id="{1D7997D9-6204-D737-BE5C-2444ADA0FB91}"/>
              </a:ext>
            </a:extLst>
          </p:cNvPr>
          <p:cNvSpPr txBox="1">
            <a:spLocks noChangeArrowheads="1"/>
          </p:cNvSpPr>
          <p:nvPr/>
        </p:nvSpPr>
        <p:spPr bwMode="auto">
          <a:xfrm>
            <a:off x="7666039" y="3081339"/>
            <a:ext cx="687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t>2010</a:t>
            </a:r>
          </a:p>
        </p:txBody>
      </p:sp>
      <p:cxnSp>
        <p:nvCxnSpPr>
          <p:cNvPr id="10" name="Straight Connector 9">
            <a:extLst>
              <a:ext uri="{FF2B5EF4-FFF2-40B4-BE49-F238E27FC236}">
                <a16:creationId xmlns:a16="http://schemas.microsoft.com/office/drawing/2014/main" id="{F5884788-C132-FDAA-C643-AC5FEB188449}"/>
              </a:ext>
            </a:extLst>
          </p:cNvPr>
          <p:cNvCxnSpPr/>
          <p:nvPr/>
        </p:nvCxnSpPr>
        <p:spPr>
          <a:xfrm>
            <a:off x="6589713" y="2698750"/>
            <a:ext cx="0" cy="34925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fig1">
            <a:extLst>
              <a:ext uri="{FF2B5EF4-FFF2-40B4-BE49-F238E27FC236}">
                <a16:creationId xmlns:a16="http://schemas.microsoft.com/office/drawing/2014/main" id="{BC276678-9B7C-23E1-1206-7105DAD0F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627" y="73892"/>
            <a:ext cx="2116137"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7">
            <a:extLst>
              <a:ext uri="{FF2B5EF4-FFF2-40B4-BE49-F238E27FC236}">
                <a16:creationId xmlns:a16="http://schemas.microsoft.com/office/drawing/2014/main" id="{A694BAE3-4C3F-25B5-D509-0D83C9BE1F4E}"/>
              </a:ext>
            </a:extLst>
          </p:cNvPr>
          <p:cNvSpPr>
            <a:spLocks noChangeArrowheads="1"/>
          </p:cNvSpPr>
          <p:nvPr/>
        </p:nvSpPr>
        <p:spPr bwMode="auto">
          <a:xfrm>
            <a:off x="3484563" y="255111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sz="1800"/>
          </a:p>
        </p:txBody>
      </p:sp>
      <p:sp>
        <p:nvSpPr>
          <p:cNvPr id="27650" name="Rectangle 2">
            <a:extLst>
              <a:ext uri="{FF2B5EF4-FFF2-40B4-BE49-F238E27FC236}">
                <a16:creationId xmlns:a16="http://schemas.microsoft.com/office/drawing/2014/main" id="{270A45FF-0EA0-26DE-5ACA-031F9335D9F1}"/>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We had this plan …</a:t>
            </a:r>
          </a:p>
        </p:txBody>
      </p:sp>
      <p:sp>
        <p:nvSpPr>
          <p:cNvPr id="27651" name="Line 5">
            <a:extLst>
              <a:ext uri="{FF2B5EF4-FFF2-40B4-BE49-F238E27FC236}">
                <a16:creationId xmlns:a16="http://schemas.microsoft.com/office/drawing/2014/main" id="{9C273819-708F-9C5B-3AB4-C7D318D60FB2}"/>
              </a:ext>
            </a:extLst>
          </p:cNvPr>
          <p:cNvSpPr>
            <a:spLocks noChangeShapeType="1"/>
          </p:cNvSpPr>
          <p:nvPr/>
        </p:nvSpPr>
        <p:spPr bwMode="auto">
          <a:xfrm>
            <a:off x="2998788" y="2389189"/>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7652" name="Line 6">
            <a:extLst>
              <a:ext uri="{FF2B5EF4-FFF2-40B4-BE49-F238E27FC236}">
                <a16:creationId xmlns:a16="http://schemas.microsoft.com/office/drawing/2014/main" id="{E143EF22-A154-2407-CADD-518E14BD913E}"/>
              </a:ext>
            </a:extLst>
          </p:cNvPr>
          <p:cNvSpPr>
            <a:spLocks noChangeShapeType="1"/>
          </p:cNvSpPr>
          <p:nvPr/>
        </p:nvSpPr>
        <p:spPr bwMode="auto">
          <a:xfrm>
            <a:off x="2998788" y="628332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27653" name="Freeform 7">
            <a:extLst>
              <a:ext uri="{FF2B5EF4-FFF2-40B4-BE49-F238E27FC236}">
                <a16:creationId xmlns:a16="http://schemas.microsoft.com/office/drawing/2014/main" id="{98B4726E-F2ED-37A9-872D-3BAB7C25F585}"/>
              </a:ext>
            </a:extLst>
          </p:cNvPr>
          <p:cNvSpPr>
            <a:spLocks/>
          </p:cNvSpPr>
          <p:nvPr/>
        </p:nvSpPr>
        <p:spPr bwMode="auto">
          <a:xfrm>
            <a:off x="3205164" y="311150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solidFill>
                <a:srgbClr val="FF0000"/>
              </a:solidFill>
            </a:endParaRPr>
          </a:p>
        </p:txBody>
      </p:sp>
      <p:sp>
        <p:nvSpPr>
          <p:cNvPr id="27654" name="Text Box 8">
            <a:extLst>
              <a:ext uri="{FF2B5EF4-FFF2-40B4-BE49-F238E27FC236}">
                <a16:creationId xmlns:a16="http://schemas.microsoft.com/office/drawing/2014/main" id="{DB4C4C9A-C728-DBD9-0105-571D07DEE264}"/>
              </a:ext>
            </a:extLst>
          </p:cNvPr>
          <p:cNvSpPr txBox="1">
            <a:spLocks noChangeArrowheads="1"/>
          </p:cNvSpPr>
          <p:nvPr/>
        </p:nvSpPr>
        <p:spPr bwMode="auto">
          <a:xfrm>
            <a:off x="8083551" y="3260725"/>
            <a:ext cx="1960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AU" altLang="en-US" sz="1600" b="1" dirty="0">
                <a:solidFill>
                  <a:schemeClr val="bg1">
                    <a:lumMod val="65000"/>
                  </a:schemeClr>
                </a:solidFill>
              </a:rPr>
              <a:t>IPv6 Deployment</a:t>
            </a:r>
          </a:p>
        </p:txBody>
      </p:sp>
      <p:sp>
        <p:nvSpPr>
          <p:cNvPr id="27655" name="Text Box 9">
            <a:extLst>
              <a:ext uri="{FF2B5EF4-FFF2-40B4-BE49-F238E27FC236}">
                <a16:creationId xmlns:a16="http://schemas.microsoft.com/office/drawing/2014/main" id="{4CF7565A-E56C-2859-705F-CD021A796085}"/>
              </a:ext>
            </a:extLst>
          </p:cNvPr>
          <p:cNvSpPr txBox="1">
            <a:spLocks noChangeArrowheads="1"/>
          </p:cNvSpPr>
          <p:nvPr/>
        </p:nvSpPr>
        <p:spPr bwMode="auto">
          <a:xfrm>
            <a:off x="6962775" y="5310189"/>
            <a:ext cx="11699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AU" altLang="en-US" sz="1600" b="1" dirty="0">
                <a:solidFill>
                  <a:schemeClr val="tx2">
                    <a:lumMod val="75000"/>
                    <a:lumOff val="25000"/>
                  </a:schemeClr>
                </a:solidFill>
              </a:rPr>
              <a:t>IPv4 Pool</a:t>
            </a:r>
          </a:p>
          <a:p>
            <a:pPr eaLnBrk="1" hangingPunct="1"/>
            <a:r>
              <a:rPr lang="en-AU" altLang="en-US" sz="1600" b="1" dirty="0">
                <a:solidFill>
                  <a:schemeClr val="tx2">
                    <a:lumMod val="75000"/>
                    <a:lumOff val="25000"/>
                  </a:schemeClr>
                </a:solidFill>
              </a:rPr>
              <a:t>Size</a:t>
            </a:r>
          </a:p>
        </p:txBody>
      </p:sp>
      <p:sp>
        <p:nvSpPr>
          <p:cNvPr id="27656" name="Freeform 10">
            <a:extLst>
              <a:ext uri="{FF2B5EF4-FFF2-40B4-BE49-F238E27FC236}">
                <a16:creationId xmlns:a16="http://schemas.microsoft.com/office/drawing/2014/main" id="{8DD62F0B-6ECF-5412-0F12-150B3FB668AE}"/>
              </a:ext>
            </a:extLst>
          </p:cNvPr>
          <p:cNvSpPr>
            <a:spLocks/>
          </p:cNvSpPr>
          <p:nvPr/>
        </p:nvSpPr>
        <p:spPr bwMode="auto">
          <a:xfrm>
            <a:off x="3219450" y="2609851"/>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chemeClr val="tx2">
                <a:lumMod val="50000"/>
                <a:lumOff val="50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57" name="Freeform 11">
            <a:extLst>
              <a:ext uri="{FF2B5EF4-FFF2-40B4-BE49-F238E27FC236}">
                <a16:creationId xmlns:a16="http://schemas.microsoft.com/office/drawing/2014/main" id="{6C61388F-112D-D83D-AE98-0FE49C886CAA}"/>
              </a:ext>
            </a:extLst>
          </p:cNvPr>
          <p:cNvSpPr>
            <a:spLocks/>
          </p:cNvSpPr>
          <p:nvPr/>
        </p:nvSpPr>
        <p:spPr bwMode="auto">
          <a:xfrm>
            <a:off x="3279776" y="2595564"/>
            <a:ext cx="6075363" cy="3392487"/>
          </a:xfrm>
          <a:custGeom>
            <a:avLst/>
            <a:gdLst>
              <a:gd name="T0" fmla="*/ 0 w 3827"/>
              <a:gd name="T1" fmla="*/ 2147483647 h 2137"/>
              <a:gd name="T2" fmla="*/ 2147483647 w 3827"/>
              <a:gd name="T3" fmla="*/ 2147483647 h 2137"/>
              <a:gd name="T4" fmla="*/ 2147483647 w 3827"/>
              <a:gd name="T5" fmla="*/ 2147483647 h 2137"/>
              <a:gd name="T6" fmla="*/ 2147483647 w 3827"/>
              <a:gd name="T7" fmla="*/ 2147483647 h 2137"/>
              <a:gd name="T8" fmla="*/ 2147483647 w 3827"/>
              <a:gd name="T9" fmla="*/ 2147483647 h 2137"/>
              <a:gd name="T10" fmla="*/ 2147483647 w 3827"/>
              <a:gd name="T11" fmla="*/ 2147483647 h 2137"/>
              <a:gd name="T12" fmla="*/ 2147483647 w 3827"/>
              <a:gd name="T13" fmla="*/ 0 h 2137"/>
              <a:gd name="T14" fmla="*/ 0 60000 65536"/>
              <a:gd name="T15" fmla="*/ 0 60000 65536"/>
              <a:gd name="T16" fmla="*/ 0 60000 65536"/>
              <a:gd name="T17" fmla="*/ 0 60000 65536"/>
              <a:gd name="T18" fmla="*/ 0 60000 65536"/>
              <a:gd name="T19" fmla="*/ 0 60000 65536"/>
              <a:gd name="T20" fmla="*/ 0 60000 65536"/>
              <a:gd name="T21" fmla="*/ 0 w 3827"/>
              <a:gd name="T22" fmla="*/ 0 h 2137"/>
              <a:gd name="T23" fmla="*/ 3827 w 3827"/>
              <a:gd name="T24" fmla="*/ 2137 h 2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7" h="2137">
                <a:moveTo>
                  <a:pt x="0" y="2137"/>
                </a:moveTo>
                <a:cubicBezTo>
                  <a:pt x="311" y="2106"/>
                  <a:pt x="532" y="2089"/>
                  <a:pt x="826" y="2007"/>
                </a:cubicBezTo>
                <a:cubicBezTo>
                  <a:pt x="1120" y="1925"/>
                  <a:pt x="1502" y="1791"/>
                  <a:pt x="1765" y="1644"/>
                </a:cubicBezTo>
                <a:cubicBezTo>
                  <a:pt x="2028" y="1497"/>
                  <a:pt x="2245" y="1268"/>
                  <a:pt x="2406" y="1124"/>
                </a:cubicBezTo>
                <a:cubicBezTo>
                  <a:pt x="2567" y="980"/>
                  <a:pt x="2613" y="902"/>
                  <a:pt x="2731" y="780"/>
                </a:cubicBezTo>
                <a:cubicBezTo>
                  <a:pt x="2849" y="658"/>
                  <a:pt x="2929" y="520"/>
                  <a:pt x="3112" y="390"/>
                </a:cubicBezTo>
                <a:cubicBezTo>
                  <a:pt x="3295" y="260"/>
                  <a:pt x="3678" y="81"/>
                  <a:pt x="3827" y="0"/>
                </a:cubicBezTo>
              </a:path>
            </a:pathLst>
          </a:custGeom>
          <a:noFill/>
          <a:ln w="57150">
            <a:solidFill>
              <a:schemeClr val="bg1">
                <a:lumMod val="65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7658" name="Text Box 12">
            <a:extLst>
              <a:ext uri="{FF2B5EF4-FFF2-40B4-BE49-F238E27FC236}">
                <a16:creationId xmlns:a16="http://schemas.microsoft.com/office/drawing/2014/main" id="{11CE6DE1-AA03-94D1-0F27-676992797F43}"/>
              </a:ext>
            </a:extLst>
          </p:cNvPr>
          <p:cNvSpPr txBox="1">
            <a:spLocks noChangeArrowheads="1"/>
          </p:cNvSpPr>
          <p:nvPr/>
        </p:nvSpPr>
        <p:spPr bwMode="auto">
          <a:xfrm>
            <a:off x="3201988" y="3630614"/>
            <a:ext cx="132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AU" altLang="en-US" sz="1600" b="1" dirty="0">
                <a:solidFill>
                  <a:schemeClr val="tx2">
                    <a:lumMod val="50000"/>
                    <a:lumOff val="50000"/>
                  </a:schemeClr>
                </a:solidFill>
              </a:rPr>
              <a:t>Size of the </a:t>
            </a:r>
          </a:p>
          <a:p>
            <a:pPr eaLnBrk="1" hangingPunct="1"/>
            <a:r>
              <a:rPr lang="en-AU" altLang="en-US" sz="1600" b="1" dirty="0">
                <a:solidFill>
                  <a:schemeClr val="tx2">
                    <a:lumMod val="50000"/>
                    <a:lumOff val="50000"/>
                  </a:schemeClr>
                </a:solidFill>
              </a:rPr>
              <a:t>Internet</a:t>
            </a:r>
          </a:p>
        </p:txBody>
      </p:sp>
      <p:sp>
        <p:nvSpPr>
          <p:cNvPr id="27659" name="Line 13">
            <a:extLst>
              <a:ext uri="{FF2B5EF4-FFF2-40B4-BE49-F238E27FC236}">
                <a16:creationId xmlns:a16="http://schemas.microsoft.com/office/drawing/2014/main" id="{FAC29BC3-0C9B-61AC-086B-72B89B7DA3E0}"/>
              </a:ext>
            </a:extLst>
          </p:cNvPr>
          <p:cNvSpPr>
            <a:spLocks noChangeShapeType="1"/>
          </p:cNvSpPr>
          <p:nvPr/>
        </p:nvSpPr>
        <p:spPr bwMode="auto">
          <a:xfrm>
            <a:off x="3470276" y="526573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AU"/>
          </a:p>
        </p:txBody>
      </p:sp>
      <p:sp>
        <p:nvSpPr>
          <p:cNvPr id="27660" name="Text Box 14">
            <a:extLst>
              <a:ext uri="{FF2B5EF4-FFF2-40B4-BE49-F238E27FC236}">
                <a16:creationId xmlns:a16="http://schemas.microsoft.com/office/drawing/2014/main" id="{DE8F6969-C561-320D-71E9-D9B054688224}"/>
              </a:ext>
            </a:extLst>
          </p:cNvPr>
          <p:cNvSpPr txBox="1">
            <a:spLocks noChangeArrowheads="1"/>
          </p:cNvSpPr>
          <p:nvPr/>
        </p:nvSpPr>
        <p:spPr bwMode="auto">
          <a:xfrm>
            <a:off x="3719514" y="5064126"/>
            <a:ext cx="2003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AU" altLang="en-US" sz="1000"/>
              <a:t>IPv6 Transition using Dual Stack</a:t>
            </a:r>
          </a:p>
        </p:txBody>
      </p:sp>
      <p:sp>
        <p:nvSpPr>
          <p:cNvPr id="27661" name="Rectangle 15">
            <a:extLst>
              <a:ext uri="{FF2B5EF4-FFF2-40B4-BE49-F238E27FC236}">
                <a16:creationId xmlns:a16="http://schemas.microsoft.com/office/drawing/2014/main" id="{D57FE6DB-9517-466A-14DA-1C8180FDB24E}"/>
              </a:ext>
            </a:extLst>
          </p:cNvPr>
          <p:cNvSpPr>
            <a:spLocks noChangeArrowheads="1"/>
          </p:cNvSpPr>
          <p:nvPr/>
        </p:nvSpPr>
        <p:spPr bwMode="auto">
          <a:xfrm>
            <a:off x="8351838" y="495617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sz="1800"/>
          </a:p>
        </p:txBody>
      </p:sp>
      <p:sp>
        <p:nvSpPr>
          <p:cNvPr id="27662" name="Text Box 16">
            <a:extLst>
              <a:ext uri="{FF2B5EF4-FFF2-40B4-BE49-F238E27FC236}">
                <a16:creationId xmlns:a16="http://schemas.microsoft.com/office/drawing/2014/main" id="{AFD63027-4785-68EE-619D-FBDA37941734}"/>
              </a:ext>
            </a:extLst>
          </p:cNvPr>
          <p:cNvSpPr txBox="1">
            <a:spLocks noChangeArrowheads="1"/>
          </p:cNvSpPr>
          <p:nvPr/>
        </p:nvSpPr>
        <p:spPr bwMode="auto">
          <a:xfrm>
            <a:off x="5222876" y="6378576"/>
            <a:ext cx="682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AU" altLang="en-US" sz="1800"/>
              <a:t>Time</a:t>
            </a:r>
          </a:p>
        </p:txBody>
      </p:sp>
      <p:pic>
        <p:nvPicPr>
          <p:cNvPr id="2" name="Picture 1">
            <a:extLst>
              <a:ext uri="{FF2B5EF4-FFF2-40B4-BE49-F238E27FC236}">
                <a16:creationId xmlns:a16="http://schemas.microsoft.com/office/drawing/2014/main" id="{0F0A5040-8AAA-E51D-EA55-E0CB04710397}"/>
              </a:ext>
            </a:extLst>
          </p:cNvPr>
          <p:cNvPicPr>
            <a:picLocks noChangeAspect="1"/>
          </p:cNvPicPr>
          <p:nvPr/>
        </p:nvPicPr>
        <p:blipFill>
          <a:blip r:embed="rId2"/>
          <a:stretch>
            <a:fillRect/>
          </a:stretch>
        </p:blipFill>
        <p:spPr>
          <a:xfrm>
            <a:off x="9570026" y="37234"/>
            <a:ext cx="2487591" cy="19947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4" descr="fig30e.png">
            <a:extLst>
              <a:ext uri="{FF2B5EF4-FFF2-40B4-BE49-F238E27FC236}">
                <a16:creationId xmlns:a16="http://schemas.microsoft.com/office/drawing/2014/main" id="{E1779030-28B8-F62C-FBE6-17EF8ED921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307705"/>
            <a:ext cx="7822911" cy="510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a:extLst>
              <a:ext uri="{FF2B5EF4-FFF2-40B4-BE49-F238E27FC236}">
                <a16:creationId xmlns:a16="http://schemas.microsoft.com/office/drawing/2014/main" id="{951EC0ED-95F7-C9C0-6FF2-A81515CB167A}"/>
              </a:ext>
            </a:extLst>
          </p:cNvPr>
          <p:cNvSpPr>
            <a:spLocks noGrp="1"/>
          </p:cNvSpPr>
          <p:nvPr>
            <p:ph type="title"/>
          </p:nvPr>
        </p:nvSpPr>
        <p:spPr>
          <a:xfrm>
            <a:off x="166255" y="208758"/>
            <a:ext cx="8636000" cy="1030287"/>
          </a:xfrm>
        </p:spPr>
        <p:txBody>
          <a:bodyPr>
            <a:normAutofit fontScale="90000"/>
          </a:bodyPr>
          <a:lstStyle/>
          <a:p>
            <a:pPr eaLnBrk="1" hangingPunct="1"/>
            <a:r>
              <a:rPr lang="en-US" altLang="en-US" sz="4000" dirty="0">
                <a:latin typeface="Powderfinger Type" panose="02020709070000000403" pitchFamily="49" charset="77"/>
                <a:ea typeface="ＭＳ Ｐゴシック" panose="020B0600070205080204" pitchFamily="34" charset="-128"/>
              </a:rPr>
              <a:t>But we had strayed off-plan!</a:t>
            </a:r>
          </a:p>
        </p:txBody>
      </p:sp>
      <p:sp>
        <p:nvSpPr>
          <p:cNvPr id="30723" name="TextBox 4">
            <a:extLst>
              <a:ext uri="{FF2B5EF4-FFF2-40B4-BE49-F238E27FC236}">
                <a16:creationId xmlns:a16="http://schemas.microsoft.com/office/drawing/2014/main" id="{425222FB-0B8F-4339-A8AF-C7AB815EBFD2}"/>
              </a:ext>
            </a:extLst>
          </p:cNvPr>
          <p:cNvSpPr txBox="1">
            <a:spLocks noChangeArrowheads="1"/>
          </p:cNvSpPr>
          <p:nvPr/>
        </p:nvSpPr>
        <p:spPr bwMode="auto">
          <a:xfrm>
            <a:off x="3927186" y="2251075"/>
            <a:ext cx="3113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dirty="0">
                <a:solidFill>
                  <a:srgbClr val="0D7B17"/>
                </a:solidFill>
                <a:latin typeface="AhnbergHand" pitchFamily="2" charset="0"/>
              </a:rPr>
              <a:t>IPv4 Allocated Addresses</a:t>
            </a:r>
          </a:p>
        </p:txBody>
      </p:sp>
      <p:sp>
        <p:nvSpPr>
          <p:cNvPr id="6" name="TextBox 5">
            <a:extLst>
              <a:ext uri="{FF2B5EF4-FFF2-40B4-BE49-F238E27FC236}">
                <a16:creationId xmlns:a16="http://schemas.microsoft.com/office/drawing/2014/main" id="{ACCB0D05-1721-CA38-B661-CEB239CD7153}"/>
              </a:ext>
            </a:extLst>
          </p:cNvPr>
          <p:cNvSpPr txBox="1"/>
          <p:nvPr/>
        </p:nvSpPr>
        <p:spPr>
          <a:xfrm>
            <a:off x="4187537" y="3232150"/>
            <a:ext cx="3320140" cy="369332"/>
          </a:xfrm>
          <a:prstGeom prst="rect">
            <a:avLst/>
          </a:prstGeom>
          <a:noFill/>
        </p:spPr>
        <p:txBody>
          <a:bodyPr wrap="none">
            <a:spAutoFit/>
          </a:bodyPr>
          <a:lstStyle/>
          <a:p>
            <a:pPr>
              <a:defRPr/>
            </a:pPr>
            <a:r>
              <a:rPr lang="en-US" dirty="0">
                <a:solidFill>
                  <a:schemeClr val="tx2">
                    <a:lumMod val="50000"/>
                    <a:lumOff val="50000"/>
                  </a:schemeClr>
                </a:solidFill>
                <a:latin typeface="AhnbergHand" pitchFamily="2" charset="0"/>
              </a:rPr>
              <a:t>IPv4 Advertised Addresses</a:t>
            </a:r>
          </a:p>
        </p:txBody>
      </p:sp>
      <p:sp>
        <p:nvSpPr>
          <p:cNvPr id="30725" name="TextBox 6">
            <a:extLst>
              <a:ext uri="{FF2B5EF4-FFF2-40B4-BE49-F238E27FC236}">
                <a16:creationId xmlns:a16="http://schemas.microsoft.com/office/drawing/2014/main" id="{81EC9333-6627-E1CF-DD83-954533D187FC}"/>
              </a:ext>
            </a:extLst>
          </p:cNvPr>
          <p:cNvSpPr txBox="1">
            <a:spLocks noChangeArrowheads="1"/>
          </p:cNvSpPr>
          <p:nvPr/>
        </p:nvSpPr>
        <p:spPr bwMode="auto">
          <a:xfrm>
            <a:off x="4925725" y="4360864"/>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a:solidFill>
                  <a:srgbClr val="FF0000"/>
                </a:solidFill>
                <a:latin typeface="AhnbergHand" pitchFamily="2" charset="0"/>
              </a:rPr>
              <a:t>IANA Free Pool</a:t>
            </a:r>
          </a:p>
        </p:txBody>
      </p:sp>
      <p:sp>
        <p:nvSpPr>
          <p:cNvPr id="30726" name="TextBox 7">
            <a:extLst>
              <a:ext uri="{FF2B5EF4-FFF2-40B4-BE49-F238E27FC236}">
                <a16:creationId xmlns:a16="http://schemas.microsoft.com/office/drawing/2014/main" id="{6487411C-A8EC-F1D0-26E3-33830536580F}"/>
              </a:ext>
            </a:extLst>
          </p:cNvPr>
          <p:cNvSpPr txBox="1">
            <a:spLocks noChangeArrowheads="1"/>
          </p:cNvSpPr>
          <p:nvPr/>
        </p:nvSpPr>
        <p:spPr bwMode="auto">
          <a:xfrm>
            <a:off x="277091" y="6405564"/>
            <a:ext cx="4702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dirty="0">
                <a:solidFill>
                  <a:srgbClr val="FF0000"/>
                </a:solidFill>
                <a:latin typeface="AhnbergHand" pitchFamily="2" charset="0"/>
              </a:rPr>
              <a:t>IANA Exhaustion  February 2011</a:t>
            </a:r>
          </a:p>
        </p:txBody>
      </p:sp>
      <p:sp>
        <p:nvSpPr>
          <p:cNvPr id="30727" name="TextBox 8">
            <a:extLst>
              <a:ext uri="{FF2B5EF4-FFF2-40B4-BE49-F238E27FC236}">
                <a16:creationId xmlns:a16="http://schemas.microsoft.com/office/drawing/2014/main" id="{C2B595A5-6209-58DC-E855-FB247796DCCE}"/>
              </a:ext>
            </a:extLst>
          </p:cNvPr>
          <p:cNvSpPr txBox="1">
            <a:spLocks noChangeArrowheads="1"/>
          </p:cNvSpPr>
          <p:nvPr/>
        </p:nvSpPr>
        <p:spPr bwMode="auto">
          <a:xfrm>
            <a:off x="5813137" y="6270626"/>
            <a:ext cx="4623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dirty="0">
                <a:solidFill>
                  <a:srgbClr val="FF0000"/>
                </a:solidFill>
                <a:latin typeface="AhnbergHand" pitchFamily="2" charset="0"/>
              </a:rPr>
              <a:t>First RIR Exhaustion July 2011</a:t>
            </a:r>
          </a:p>
        </p:txBody>
      </p:sp>
      <p:cxnSp>
        <p:nvCxnSpPr>
          <p:cNvPr id="11" name="Straight Arrow Connector 10">
            <a:extLst>
              <a:ext uri="{FF2B5EF4-FFF2-40B4-BE49-F238E27FC236}">
                <a16:creationId xmlns:a16="http://schemas.microsoft.com/office/drawing/2014/main" id="{29DE4C02-F294-ACCB-EDD1-47D7B5CFC62C}"/>
              </a:ext>
            </a:extLst>
          </p:cNvPr>
          <p:cNvCxnSpPr>
            <a:cxnSpLocks noChangeShapeType="1"/>
          </p:cNvCxnSpPr>
          <p:nvPr/>
        </p:nvCxnSpPr>
        <p:spPr bwMode="auto">
          <a:xfrm rot="5400000" flipH="1" flipV="1">
            <a:off x="7622093" y="6139657"/>
            <a:ext cx="273050" cy="246063"/>
          </a:xfrm>
          <a:prstGeom prst="straightConnector1">
            <a:avLst/>
          </a:prstGeom>
          <a:noFill/>
          <a:ln w="25400">
            <a:solidFill>
              <a:srgbClr val="3366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0565CBE5-9227-F889-0B1A-68CC4DD8ED37}"/>
              </a:ext>
            </a:extLst>
          </p:cNvPr>
          <p:cNvCxnSpPr>
            <a:cxnSpLocks noChangeShapeType="1"/>
          </p:cNvCxnSpPr>
          <p:nvPr/>
        </p:nvCxnSpPr>
        <p:spPr bwMode="auto">
          <a:xfrm flipV="1">
            <a:off x="4676486" y="5965826"/>
            <a:ext cx="2959100" cy="627063"/>
          </a:xfrm>
          <a:prstGeom prst="straightConnector1">
            <a:avLst/>
          </a:prstGeom>
          <a:noFill/>
          <a:ln w="25400">
            <a:solidFill>
              <a:srgbClr val="3366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0730" name="Picture 4" descr="fig1">
            <a:extLst>
              <a:ext uri="{FF2B5EF4-FFF2-40B4-BE49-F238E27FC236}">
                <a16:creationId xmlns:a16="http://schemas.microsoft.com/office/drawing/2014/main" id="{47B5992F-36B3-E1F5-4B0C-BA49AEDA0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400" y="-1"/>
            <a:ext cx="2299857" cy="326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a:extLst>
              <a:ext uri="{FF2B5EF4-FFF2-40B4-BE49-F238E27FC236}">
                <a16:creationId xmlns:a16="http://schemas.microsoft.com/office/drawing/2014/main" id="{1EDDDFD5-6E0F-3237-49BB-A522E52B13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343" y="2492375"/>
            <a:ext cx="7823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a:extLst>
              <a:ext uri="{FF2B5EF4-FFF2-40B4-BE49-F238E27FC236}">
                <a16:creationId xmlns:a16="http://schemas.microsoft.com/office/drawing/2014/main" id="{EAE84412-83D1-A509-6A48-EB550C7FACE6}"/>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Where were we </a:t>
            </a:r>
            <a:br>
              <a:rPr lang="en-AU" altLang="en-US" dirty="0">
                <a:latin typeface="Powderfinger Type" panose="02020709070000000403" pitchFamily="49" charset="77"/>
                <a:ea typeface="ＭＳ Ｐゴシック" panose="020B0600070205080204" pitchFamily="34" charset="-128"/>
              </a:rPr>
            </a:br>
            <a:r>
              <a:rPr lang="en-AU" altLang="en-US" dirty="0">
                <a:latin typeface="Powderfinger Type" panose="02020709070000000403" pitchFamily="49" charset="77"/>
                <a:ea typeface="ＭＳ Ｐゴシック" panose="020B0600070205080204" pitchFamily="34" charset="-128"/>
              </a:rPr>
              <a:t>with IPv6 deployment?</a:t>
            </a:r>
          </a:p>
        </p:txBody>
      </p:sp>
      <p:pic>
        <p:nvPicPr>
          <p:cNvPr id="31747" name="Picture 6" descr="fig1">
            <a:extLst>
              <a:ext uri="{FF2B5EF4-FFF2-40B4-BE49-F238E27FC236}">
                <a16:creationId xmlns:a16="http://schemas.microsoft.com/office/drawing/2014/main" id="{40E793CF-3E0F-A55E-93B9-FC70F4687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999" y="67468"/>
            <a:ext cx="3093892" cy="309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5">
            <a:extLst>
              <a:ext uri="{FF2B5EF4-FFF2-40B4-BE49-F238E27FC236}">
                <a16:creationId xmlns:a16="http://schemas.microsoft.com/office/drawing/2014/main" id="{1BA00DC0-0D08-654E-F615-8EB35B02E6C1}"/>
              </a:ext>
            </a:extLst>
          </p:cNvPr>
          <p:cNvSpPr>
            <a:spLocks noChangeArrowheads="1"/>
          </p:cNvSpPr>
          <p:nvPr/>
        </p:nvSpPr>
        <p:spPr bwMode="auto">
          <a:xfrm>
            <a:off x="5640387" y="6235701"/>
            <a:ext cx="5713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400" dirty="0"/>
              <a:t>http://</a:t>
            </a:r>
            <a:r>
              <a:rPr lang="en-US" altLang="en-US" sz="1400" dirty="0" err="1"/>
              <a:t>www.google.com</a:t>
            </a:r>
            <a:r>
              <a:rPr lang="en-US" altLang="en-US" sz="1400" dirty="0"/>
              <a:t>/</a:t>
            </a:r>
            <a:r>
              <a:rPr lang="en-US" altLang="en-US" sz="1400" dirty="0" err="1"/>
              <a:t>intl</a:t>
            </a:r>
            <a:r>
              <a:rPr lang="en-US" altLang="en-US" sz="1400" dirty="0"/>
              <a:t>/</a:t>
            </a:r>
            <a:r>
              <a:rPr lang="en-US" altLang="en-US" sz="1400" dirty="0" err="1"/>
              <a:t>en</a:t>
            </a:r>
            <a:r>
              <a:rPr lang="en-US" altLang="en-US" sz="1400" dirty="0"/>
              <a:t>/ipv6/statistics/</a:t>
            </a:r>
          </a:p>
        </p:txBody>
      </p:sp>
      <p:sp>
        <p:nvSpPr>
          <p:cNvPr id="2" name="Donut 1">
            <a:extLst>
              <a:ext uri="{FF2B5EF4-FFF2-40B4-BE49-F238E27FC236}">
                <a16:creationId xmlns:a16="http://schemas.microsoft.com/office/drawing/2014/main" id="{79427680-814A-53D7-6EA8-2FB62A8D3DB3}"/>
              </a:ext>
            </a:extLst>
          </p:cNvPr>
          <p:cNvSpPr>
            <a:spLocks/>
          </p:cNvSpPr>
          <p:nvPr/>
        </p:nvSpPr>
        <p:spPr bwMode="auto">
          <a:xfrm>
            <a:off x="7545819" y="2933701"/>
            <a:ext cx="536575" cy="519113"/>
          </a:xfrm>
          <a:custGeom>
            <a:avLst/>
            <a:gdLst>
              <a:gd name="T0" fmla="*/ 0 w 536575"/>
              <a:gd name="T1" fmla="*/ 259557 h 519113"/>
              <a:gd name="T2" fmla="*/ 268288 w 536575"/>
              <a:gd name="T3" fmla="*/ 0 h 519113"/>
              <a:gd name="T4" fmla="*/ 536576 w 536575"/>
              <a:gd name="T5" fmla="*/ 259557 h 519113"/>
              <a:gd name="T6" fmla="*/ 268288 w 536575"/>
              <a:gd name="T7" fmla="*/ 519114 h 519113"/>
              <a:gd name="T8" fmla="*/ 0 w 536575"/>
              <a:gd name="T9" fmla="*/ 259557 h 519113"/>
              <a:gd name="T10" fmla="*/ 41290 w 536575"/>
              <a:gd name="T11" fmla="*/ 259557 h 519113"/>
              <a:gd name="T12" fmla="*/ 268287 w 536575"/>
              <a:gd name="T13" fmla="*/ 477823 h 519113"/>
              <a:gd name="T14" fmla="*/ 495284 w 536575"/>
              <a:gd name="T15" fmla="*/ 259557 h 519113"/>
              <a:gd name="T16" fmla="*/ 268287 w 536575"/>
              <a:gd name="T17" fmla="*/ 41291 h 519113"/>
              <a:gd name="T18" fmla="*/ 41290 w 536575"/>
              <a:gd name="T19" fmla="*/ 259557 h 519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6575" h="519113">
                <a:moveTo>
                  <a:pt x="0" y="259557"/>
                </a:moveTo>
                <a:cubicBezTo>
                  <a:pt x="0" y="116208"/>
                  <a:pt x="120117" y="0"/>
                  <a:pt x="268288" y="0"/>
                </a:cubicBezTo>
                <a:cubicBezTo>
                  <a:pt x="416459" y="0"/>
                  <a:pt x="536576" y="116208"/>
                  <a:pt x="536576" y="259557"/>
                </a:cubicBezTo>
                <a:cubicBezTo>
                  <a:pt x="536576" y="402906"/>
                  <a:pt x="416459" y="519114"/>
                  <a:pt x="268288" y="519114"/>
                </a:cubicBezTo>
                <a:cubicBezTo>
                  <a:pt x="120117" y="519114"/>
                  <a:pt x="0" y="402906"/>
                  <a:pt x="0" y="259557"/>
                </a:cubicBezTo>
                <a:close/>
                <a:moveTo>
                  <a:pt x="41290" y="259557"/>
                </a:moveTo>
                <a:cubicBezTo>
                  <a:pt x="41290" y="380102"/>
                  <a:pt x="142920" y="477823"/>
                  <a:pt x="268287" y="477823"/>
                </a:cubicBezTo>
                <a:cubicBezTo>
                  <a:pt x="393654" y="477823"/>
                  <a:pt x="495284" y="380102"/>
                  <a:pt x="495284" y="259557"/>
                </a:cubicBezTo>
                <a:cubicBezTo>
                  <a:pt x="495284" y="139012"/>
                  <a:pt x="393654" y="41291"/>
                  <a:pt x="268287" y="41291"/>
                </a:cubicBezTo>
                <a:cubicBezTo>
                  <a:pt x="142920" y="41291"/>
                  <a:pt x="41290" y="139012"/>
                  <a:pt x="41290" y="259557"/>
                </a:cubicBezTo>
                <a:close/>
              </a:path>
            </a:pathLst>
          </a:custGeom>
          <a:solidFill>
            <a:srgbClr val="333399"/>
          </a:solidFill>
          <a:ln w="9525" cap="flat" cmpd="sng">
            <a:solidFill>
              <a:srgbClr val="A3A3E0"/>
            </a:solidFill>
            <a:prstDash val="solid"/>
            <a:round/>
            <a:headEnd/>
            <a:tailEnd/>
          </a:ln>
          <a:effectLst>
            <a:outerShdw blurRad="40000" dist="23000" dir="5400000" rotWithShape="0">
              <a:srgbClr val="000000">
                <a:alpha val="34999"/>
              </a:srgbClr>
            </a:outerShdw>
          </a:effectLst>
        </p:spPr>
        <p:txBody>
          <a:bodyPr anchor="ctr"/>
          <a:lstStyle/>
          <a:p>
            <a:endParaRPr lang="en-A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9D2F951-9418-49ED-9CCE-0D83EC31722A}"/>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Something wasn’t right!</a:t>
            </a:r>
          </a:p>
        </p:txBody>
      </p:sp>
      <p:sp>
        <p:nvSpPr>
          <p:cNvPr id="32770" name="Rectangle 3">
            <a:extLst>
              <a:ext uri="{FF2B5EF4-FFF2-40B4-BE49-F238E27FC236}">
                <a16:creationId xmlns:a16="http://schemas.microsoft.com/office/drawing/2014/main" id="{C8282CAA-F1D9-F05F-D8D3-603BE9DADD6F}"/>
              </a:ext>
            </a:extLst>
          </p:cNvPr>
          <p:cNvSpPr>
            <a:spLocks noGrp="1" noChangeArrowheads="1"/>
          </p:cNvSpPr>
          <p:nvPr>
            <p:ph type="body" idx="1"/>
          </p:nvPr>
        </p:nvSpPr>
        <p:spPr>
          <a:xfrm>
            <a:off x="838200" y="1764145"/>
            <a:ext cx="7668491" cy="3701618"/>
          </a:xfrm>
        </p:spPr>
        <p:txBody>
          <a:bodyPr/>
          <a:lstStyle/>
          <a:p>
            <a:pPr eaLnBrk="1" hangingPunct="1"/>
            <a:r>
              <a:rPr lang="en-AU" altLang="en-US" dirty="0">
                <a:ea typeface="ＭＳ Ｐゴシック" panose="020B0600070205080204" pitchFamily="34" charset="-128"/>
              </a:rPr>
              <a:t>We were meant to have completed the transition to IPv6 BEFORE we completely exhausted the supply channels of IPv4 addresses</a:t>
            </a:r>
          </a:p>
        </p:txBody>
      </p:sp>
      <p:pic>
        <p:nvPicPr>
          <p:cNvPr id="32771" name="Picture 6" descr="fig1">
            <a:extLst>
              <a:ext uri="{FF2B5EF4-FFF2-40B4-BE49-F238E27FC236}">
                <a16:creationId xmlns:a16="http://schemas.microsoft.com/office/drawing/2014/main" id="{BE3FC49B-58D4-0BE9-473A-766708EF3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26" y="1"/>
            <a:ext cx="2687492" cy="26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5A72364F-8576-4D57-EAFF-EEFE2FBF77AA}"/>
              </a:ext>
            </a:extLst>
          </p:cNvPr>
          <p:cNvSpPr>
            <a:spLocks noGrp="1"/>
          </p:cNvSpPr>
          <p:nvPr>
            <p:ph type="title"/>
          </p:nvPr>
        </p:nvSpPr>
        <p:spPr>
          <a:xfrm>
            <a:off x="295571" y="214314"/>
            <a:ext cx="8285011" cy="1462087"/>
          </a:xfrm>
        </p:spPr>
        <p:txBody>
          <a:bodyPr/>
          <a:lstStyle/>
          <a:p>
            <a:pPr eaLnBrk="1" hangingPunct="1"/>
            <a:r>
              <a:rPr lang="en-US" altLang="en-US" dirty="0">
                <a:latin typeface="Powderfinger Type" panose="02020709070000000403" pitchFamily="49" charset="77"/>
                <a:ea typeface="ＭＳ Ｐゴシック" panose="020B0600070205080204" pitchFamily="34" charset="-128"/>
              </a:rPr>
              <a:t>The 2011 IPv6 Transition Plan</a:t>
            </a:r>
          </a:p>
        </p:txBody>
      </p:sp>
      <p:sp>
        <p:nvSpPr>
          <p:cNvPr id="33794" name="Rectangle 17">
            <a:extLst>
              <a:ext uri="{FF2B5EF4-FFF2-40B4-BE49-F238E27FC236}">
                <a16:creationId xmlns:a16="http://schemas.microsoft.com/office/drawing/2014/main" id="{D860B3C2-0EEB-8CCE-A1C5-D7B9FFD06252}"/>
              </a:ext>
            </a:extLst>
          </p:cNvPr>
          <p:cNvSpPr>
            <a:spLocks noChangeArrowheads="1"/>
          </p:cNvSpPr>
          <p:nvPr/>
        </p:nvSpPr>
        <p:spPr bwMode="auto">
          <a:xfrm>
            <a:off x="1488061"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3795" name="Line 5">
            <a:extLst>
              <a:ext uri="{FF2B5EF4-FFF2-40B4-BE49-F238E27FC236}">
                <a16:creationId xmlns:a16="http://schemas.microsoft.com/office/drawing/2014/main" id="{2C46BACD-2B06-D43F-0ED4-C10045315CEB}"/>
              </a:ext>
            </a:extLst>
          </p:cNvPr>
          <p:cNvSpPr>
            <a:spLocks noChangeShapeType="1"/>
          </p:cNvSpPr>
          <p:nvPr/>
        </p:nvSpPr>
        <p:spPr bwMode="auto">
          <a:xfrm>
            <a:off x="1002286" y="2128839"/>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3796" name="Line 6">
            <a:extLst>
              <a:ext uri="{FF2B5EF4-FFF2-40B4-BE49-F238E27FC236}">
                <a16:creationId xmlns:a16="http://schemas.microsoft.com/office/drawing/2014/main" id="{A94730F3-F4C3-4618-446D-204AF2A8378D}"/>
              </a:ext>
            </a:extLst>
          </p:cNvPr>
          <p:cNvSpPr>
            <a:spLocks noChangeShapeType="1"/>
          </p:cNvSpPr>
          <p:nvPr/>
        </p:nvSpPr>
        <p:spPr bwMode="auto">
          <a:xfrm>
            <a:off x="1002286" y="6018213"/>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33797" name="Freeform 7">
            <a:extLst>
              <a:ext uri="{FF2B5EF4-FFF2-40B4-BE49-F238E27FC236}">
                <a16:creationId xmlns:a16="http://schemas.microsoft.com/office/drawing/2014/main" id="{A1E7B7C2-3FB2-7FD7-EDFF-689E7D67FF5E}"/>
              </a:ext>
            </a:extLst>
          </p:cNvPr>
          <p:cNvSpPr>
            <a:spLocks/>
          </p:cNvSpPr>
          <p:nvPr/>
        </p:nvSpPr>
        <p:spPr bwMode="auto">
          <a:xfrm>
            <a:off x="1208662" y="2851150"/>
            <a:ext cx="6180137" cy="3130550"/>
          </a:xfrm>
          <a:custGeom>
            <a:avLst/>
            <a:gdLst>
              <a:gd name="T0" fmla="*/ 0 w 3893"/>
              <a:gd name="T1" fmla="*/ 0 h 1972"/>
              <a:gd name="T2" fmla="*/ 2147483647 w 3893"/>
              <a:gd name="T3" fmla="*/ 2147483647 h 1972"/>
              <a:gd name="T4" fmla="*/ 2147483647 w 3893"/>
              <a:gd name="T5" fmla="*/ 2147483647 h 1972"/>
              <a:gd name="T6" fmla="*/ 2147483647 w 3893"/>
              <a:gd name="T7" fmla="*/ 2147483647 h 1972"/>
              <a:gd name="T8" fmla="*/ 2147483647 w 3893"/>
              <a:gd name="T9" fmla="*/ 2147483647 h 1972"/>
              <a:gd name="T10" fmla="*/ 2147483647 w 3893"/>
              <a:gd name="T11" fmla="*/ 2147483647 h 1972"/>
              <a:gd name="T12" fmla="*/ 2147483647 w 3893"/>
              <a:gd name="T13" fmla="*/ 2147483647 h 1972"/>
              <a:gd name="T14" fmla="*/ 0 60000 65536"/>
              <a:gd name="T15" fmla="*/ 0 60000 65536"/>
              <a:gd name="T16" fmla="*/ 0 60000 65536"/>
              <a:gd name="T17" fmla="*/ 0 60000 65536"/>
              <a:gd name="T18" fmla="*/ 0 60000 65536"/>
              <a:gd name="T19" fmla="*/ 0 60000 65536"/>
              <a:gd name="T20" fmla="*/ 0 60000 65536"/>
              <a:gd name="T21" fmla="*/ 0 w 3893"/>
              <a:gd name="T22" fmla="*/ 0 h 1972"/>
              <a:gd name="T23" fmla="*/ 3893 w 3893"/>
              <a:gd name="T24" fmla="*/ 1972 h 19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972">
                <a:moveTo>
                  <a:pt x="0" y="0"/>
                </a:moveTo>
                <a:cubicBezTo>
                  <a:pt x="195" y="29"/>
                  <a:pt x="391" y="59"/>
                  <a:pt x="650" y="130"/>
                </a:cubicBezTo>
                <a:cubicBezTo>
                  <a:pt x="909" y="201"/>
                  <a:pt x="1234" y="292"/>
                  <a:pt x="1552" y="428"/>
                </a:cubicBezTo>
                <a:cubicBezTo>
                  <a:pt x="1870" y="564"/>
                  <a:pt x="2278" y="764"/>
                  <a:pt x="2555" y="948"/>
                </a:cubicBezTo>
                <a:cubicBezTo>
                  <a:pt x="2832" y="1132"/>
                  <a:pt x="3070" y="1370"/>
                  <a:pt x="3215" y="1533"/>
                </a:cubicBezTo>
                <a:cubicBezTo>
                  <a:pt x="3360" y="1696"/>
                  <a:pt x="3313" y="1972"/>
                  <a:pt x="3426" y="1924"/>
                </a:cubicBezTo>
                <a:lnTo>
                  <a:pt x="3893" y="1245"/>
                </a:ln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3798" name="Freeform 10">
            <a:extLst>
              <a:ext uri="{FF2B5EF4-FFF2-40B4-BE49-F238E27FC236}">
                <a16:creationId xmlns:a16="http://schemas.microsoft.com/office/drawing/2014/main" id="{C51DED22-9799-C268-D470-4EAEE8CB8E52}"/>
              </a:ext>
            </a:extLst>
          </p:cNvPr>
          <p:cNvSpPr>
            <a:spLocks/>
          </p:cNvSpPr>
          <p:nvPr/>
        </p:nvSpPr>
        <p:spPr bwMode="auto">
          <a:xfrm>
            <a:off x="1222948" y="2349501"/>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chemeClr val="tx2">
                <a:lumMod val="50000"/>
                <a:lumOff val="50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3799" name="Freeform 11">
            <a:extLst>
              <a:ext uri="{FF2B5EF4-FFF2-40B4-BE49-F238E27FC236}">
                <a16:creationId xmlns:a16="http://schemas.microsoft.com/office/drawing/2014/main" id="{FCBDEEBC-C97E-D0FE-D29D-A1756C113DBA}"/>
              </a:ext>
            </a:extLst>
          </p:cNvPr>
          <p:cNvSpPr>
            <a:spLocks/>
          </p:cNvSpPr>
          <p:nvPr/>
        </p:nvSpPr>
        <p:spPr bwMode="auto">
          <a:xfrm>
            <a:off x="1511874" y="2335213"/>
            <a:ext cx="5846763" cy="3668712"/>
          </a:xfrm>
          <a:custGeom>
            <a:avLst/>
            <a:gdLst>
              <a:gd name="T0" fmla="*/ 0 w 3683"/>
              <a:gd name="T1" fmla="*/ 2147483647 h 2311"/>
              <a:gd name="T2" fmla="*/ 2147483647 w 3683"/>
              <a:gd name="T3" fmla="*/ 2147483647 h 2311"/>
              <a:gd name="T4" fmla="*/ 2147483647 w 3683"/>
              <a:gd name="T5" fmla="*/ 2147483647 h 2311"/>
              <a:gd name="T6" fmla="*/ 2147483647 w 3683"/>
              <a:gd name="T7" fmla="*/ 2147483647 h 2311"/>
              <a:gd name="T8" fmla="*/ 2147483647 w 3683"/>
              <a:gd name="T9" fmla="*/ 0 h 2311"/>
              <a:gd name="T10" fmla="*/ 0 60000 65536"/>
              <a:gd name="T11" fmla="*/ 0 60000 65536"/>
              <a:gd name="T12" fmla="*/ 0 60000 65536"/>
              <a:gd name="T13" fmla="*/ 0 60000 65536"/>
              <a:gd name="T14" fmla="*/ 0 60000 65536"/>
              <a:gd name="T15" fmla="*/ 0 w 3683"/>
              <a:gd name="T16" fmla="*/ 0 h 2311"/>
              <a:gd name="T17" fmla="*/ 3683 w 3683"/>
              <a:gd name="T18" fmla="*/ 2311 h 2311"/>
            </a:gdLst>
            <a:ahLst/>
            <a:cxnLst>
              <a:cxn ang="T10">
                <a:pos x="T0" y="T1"/>
              </a:cxn>
              <a:cxn ang="T11">
                <a:pos x="T2" y="T3"/>
              </a:cxn>
              <a:cxn ang="T12">
                <a:pos x="T4" y="T5"/>
              </a:cxn>
              <a:cxn ang="T13">
                <a:pos x="T6" y="T7"/>
              </a:cxn>
              <a:cxn ang="T14">
                <a:pos x="T8" y="T9"/>
              </a:cxn>
            </a:cxnLst>
            <a:rect l="T15" t="T16" r="T17" b="T18"/>
            <a:pathLst>
              <a:path w="3683" h="2311">
                <a:moveTo>
                  <a:pt x="0" y="2310"/>
                </a:moveTo>
                <a:lnTo>
                  <a:pt x="1081" y="2301"/>
                </a:lnTo>
                <a:cubicBezTo>
                  <a:pt x="1425" y="2267"/>
                  <a:pt x="2326" y="2311"/>
                  <a:pt x="2486" y="2200"/>
                </a:cubicBezTo>
                <a:cubicBezTo>
                  <a:pt x="2800" y="1882"/>
                  <a:pt x="2769" y="757"/>
                  <a:pt x="2968" y="390"/>
                </a:cubicBezTo>
                <a:cubicBezTo>
                  <a:pt x="3122" y="260"/>
                  <a:pt x="3534" y="81"/>
                  <a:pt x="3683" y="0"/>
                </a:cubicBezTo>
              </a:path>
            </a:pathLst>
          </a:custGeom>
          <a:noFill/>
          <a:ln w="57150">
            <a:solidFill>
              <a:schemeClr val="bg1">
                <a:lumMod val="65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3800" name="Line 13">
            <a:extLst>
              <a:ext uri="{FF2B5EF4-FFF2-40B4-BE49-F238E27FC236}">
                <a16:creationId xmlns:a16="http://schemas.microsoft.com/office/drawing/2014/main" id="{31A6149D-6B54-CBEB-1D41-C6CA1E78BA38}"/>
              </a:ext>
            </a:extLst>
          </p:cNvPr>
          <p:cNvSpPr>
            <a:spLocks noChangeShapeType="1"/>
          </p:cNvSpPr>
          <p:nvPr/>
        </p:nvSpPr>
        <p:spPr bwMode="auto">
          <a:xfrm>
            <a:off x="1473774"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AU"/>
          </a:p>
        </p:txBody>
      </p:sp>
      <p:sp>
        <p:nvSpPr>
          <p:cNvPr id="33801" name="Rectangle 15">
            <a:extLst>
              <a:ext uri="{FF2B5EF4-FFF2-40B4-BE49-F238E27FC236}">
                <a16:creationId xmlns:a16="http://schemas.microsoft.com/office/drawing/2014/main" id="{7F4BD62F-DE82-56D7-28B5-2A929EA9EB15}"/>
              </a:ext>
            </a:extLst>
          </p:cNvPr>
          <p:cNvSpPr>
            <a:spLocks noChangeArrowheads="1"/>
          </p:cNvSpPr>
          <p:nvPr/>
        </p:nvSpPr>
        <p:spPr bwMode="auto">
          <a:xfrm>
            <a:off x="6355336"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3802" name="TextBox 23">
            <a:extLst>
              <a:ext uri="{FF2B5EF4-FFF2-40B4-BE49-F238E27FC236}">
                <a16:creationId xmlns:a16="http://schemas.microsoft.com/office/drawing/2014/main" id="{D0163DD0-CA96-7767-124F-D26157152970}"/>
              </a:ext>
            </a:extLst>
          </p:cNvPr>
          <p:cNvSpPr txBox="1">
            <a:spLocks noChangeArrowheads="1"/>
          </p:cNvSpPr>
          <p:nvPr/>
        </p:nvSpPr>
        <p:spPr bwMode="auto">
          <a:xfrm>
            <a:off x="2694561" y="5507039"/>
            <a:ext cx="140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dirty="0">
                <a:solidFill>
                  <a:schemeClr val="bg1">
                    <a:lumMod val="65000"/>
                  </a:schemeClr>
                </a:solidFill>
                <a:latin typeface="Vadim's Writing" pitchFamily="2" charset="0"/>
              </a:rPr>
              <a:t>IPv6 Deployment</a:t>
            </a:r>
          </a:p>
        </p:txBody>
      </p:sp>
      <p:sp>
        <p:nvSpPr>
          <p:cNvPr id="33803" name="TextBox 24">
            <a:extLst>
              <a:ext uri="{FF2B5EF4-FFF2-40B4-BE49-F238E27FC236}">
                <a16:creationId xmlns:a16="http://schemas.microsoft.com/office/drawing/2014/main" id="{19420AB1-5C35-402F-D5A7-1359F1435CB4}"/>
              </a:ext>
            </a:extLst>
          </p:cNvPr>
          <p:cNvSpPr txBox="1">
            <a:spLocks noChangeArrowheads="1"/>
          </p:cNvSpPr>
          <p:nvPr/>
        </p:nvSpPr>
        <p:spPr bwMode="auto">
          <a:xfrm>
            <a:off x="943548" y="6018213"/>
            <a:ext cx="513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2004</a:t>
            </a:r>
          </a:p>
        </p:txBody>
      </p:sp>
      <p:sp>
        <p:nvSpPr>
          <p:cNvPr id="33804" name="TextBox 25">
            <a:extLst>
              <a:ext uri="{FF2B5EF4-FFF2-40B4-BE49-F238E27FC236}">
                <a16:creationId xmlns:a16="http://schemas.microsoft.com/office/drawing/2014/main" id="{D87AD6AB-91C0-20FC-DD38-ADF9E6139D89}"/>
              </a:ext>
            </a:extLst>
          </p:cNvPr>
          <p:cNvSpPr txBox="1">
            <a:spLocks noChangeArrowheads="1"/>
          </p:cNvSpPr>
          <p:nvPr/>
        </p:nvSpPr>
        <p:spPr bwMode="auto">
          <a:xfrm>
            <a:off x="1776987"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IPv6 Transition – Dual Stack</a:t>
            </a:r>
          </a:p>
        </p:txBody>
      </p:sp>
      <p:sp>
        <p:nvSpPr>
          <p:cNvPr id="33805" name="TextBox 26">
            <a:extLst>
              <a:ext uri="{FF2B5EF4-FFF2-40B4-BE49-F238E27FC236}">
                <a16:creationId xmlns:a16="http://schemas.microsoft.com/office/drawing/2014/main" id="{0B3D7ABD-BE12-B04C-ADEF-DBB4B331B6A4}"/>
              </a:ext>
            </a:extLst>
          </p:cNvPr>
          <p:cNvSpPr txBox="1">
            <a:spLocks noChangeArrowheads="1"/>
          </p:cNvSpPr>
          <p:nvPr/>
        </p:nvSpPr>
        <p:spPr bwMode="auto">
          <a:xfrm>
            <a:off x="2694561" y="2667000"/>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dirty="0">
                <a:solidFill>
                  <a:srgbClr val="FF0000"/>
                </a:solidFill>
                <a:latin typeface="Vadim's Writing" pitchFamily="2" charset="0"/>
              </a:rPr>
              <a:t>IPv4 Pool Size</a:t>
            </a:r>
          </a:p>
        </p:txBody>
      </p:sp>
      <p:sp>
        <p:nvSpPr>
          <p:cNvPr id="33806" name="TextBox 27">
            <a:extLst>
              <a:ext uri="{FF2B5EF4-FFF2-40B4-BE49-F238E27FC236}">
                <a16:creationId xmlns:a16="http://schemas.microsoft.com/office/drawing/2014/main" id="{EFE8003C-F07C-6126-E532-C1290178FBB7}"/>
              </a:ext>
            </a:extLst>
          </p:cNvPr>
          <p:cNvSpPr txBox="1">
            <a:spLocks noChangeArrowheads="1"/>
          </p:cNvSpPr>
          <p:nvPr/>
        </p:nvSpPr>
        <p:spPr bwMode="auto">
          <a:xfrm>
            <a:off x="1222948" y="3560764"/>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dirty="0">
                <a:solidFill>
                  <a:schemeClr val="tx2">
                    <a:lumMod val="50000"/>
                    <a:lumOff val="50000"/>
                  </a:schemeClr>
                </a:solidFill>
                <a:latin typeface="Vadim's Writing" pitchFamily="2" charset="0"/>
              </a:rPr>
              <a:t>Size of the Internet</a:t>
            </a:r>
          </a:p>
        </p:txBody>
      </p:sp>
      <p:sp>
        <p:nvSpPr>
          <p:cNvPr id="33807" name="TextBox 17">
            <a:extLst>
              <a:ext uri="{FF2B5EF4-FFF2-40B4-BE49-F238E27FC236}">
                <a16:creationId xmlns:a16="http://schemas.microsoft.com/office/drawing/2014/main" id="{57E4AED8-22FA-F117-53A2-9ED04DBEEC35}"/>
              </a:ext>
            </a:extLst>
          </p:cNvPr>
          <p:cNvSpPr txBox="1">
            <a:spLocks noChangeArrowheads="1"/>
          </p:cNvSpPr>
          <p:nvPr/>
        </p:nvSpPr>
        <p:spPr bwMode="auto">
          <a:xfrm>
            <a:off x="2229424" y="6018214"/>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2006</a:t>
            </a:r>
          </a:p>
        </p:txBody>
      </p:sp>
      <p:sp>
        <p:nvSpPr>
          <p:cNvPr id="33808" name="TextBox 19">
            <a:extLst>
              <a:ext uri="{FF2B5EF4-FFF2-40B4-BE49-F238E27FC236}">
                <a16:creationId xmlns:a16="http://schemas.microsoft.com/office/drawing/2014/main" id="{F6EB2592-8A32-F243-ABF6-1216B2C16373}"/>
              </a:ext>
            </a:extLst>
          </p:cNvPr>
          <p:cNvSpPr txBox="1">
            <a:spLocks noChangeArrowheads="1"/>
          </p:cNvSpPr>
          <p:nvPr/>
        </p:nvSpPr>
        <p:spPr bwMode="auto">
          <a:xfrm>
            <a:off x="3477198" y="6018213"/>
            <a:ext cx="478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2008</a:t>
            </a:r>
          </a:p>
        </p:txBody>
      </p:sp>
      <p:sp>
        <p:nvSpPr>
          <p:cNvPr id="33809" name="TextBox 21">
            <a:extLst>
              <a:ext uri="{FF2B5EF4-FFF2-40B4-BE49-F238E27FC236}">
                <a16:creationId xmlns:a16="http://schemas.microsoft.com/office/drawing/2014/main" id="{0001D5CC-4DC9-9F7D-85BA-14FA2676454C}"/>
              </a:ext>
            </a:extLst>
          </p:cNvPr>
          <p:cNvSpPr txBox="1">
            <a:spLocks noChangeArrowheads="1"/>
          </p:cNvSpPr>
          <p:nvPr/>
        </p:nvSpPr>
        <p:spPr bwMode="auto">
          <a:xfrm>
            <a:off x="4724974" y="6018214"/>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2010</a:t>
            </a:r>
          </a:p>
        </p:txBody>
      </p:sp>
      <p:sp>
        <p:nvSpPr>
          <p:cNvPr id="33810" name="TextBox 22">
            <a:extLst>
              <a:ext uri="{FF2B5EF4-FFF2-40B4-BE49-F238E27FC236}">
                <a16:creationId xmlns:a16="http://schemas.microsoft.com/office/drawing/2014/main" id="{5486541A-5648-7912-5042-0FE8D9D9F000}"/>
              </a:ext>
            </a:extLst>
          </p:cNvPr>
          <p:cNvSpPr txBox="1">
            <a:spLocks noChangeArrowheads="1"/>
          </p:cNvSpPr>
          <p:nvPr/>
        </p:nvSpPr>
        <p:spPr bwMode="auto">
          <a:xfrm>
            <a:off x="5934648" y="6018213"/>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2012</a:t>
            </a:r>
          </a:p>
        </p:txBody>
      </p:sp>
      <p:sp>
        <p:nvSpPr>
          <p:cNvPr id="33811" name="TextBox 29">
            <a:extLst>
              <a:ext uri="{FF2B5EF4-FFF2-40B4-BE49-F238E27FC236}">
                <a16:creationId xmlns:a16="http://schemas.microsoft.com/office/drawing/2014/main" id="{A1A7385A-D109-5984-352B-ED070BD4E125}"/>
              </a:ext>
            </a:extLst>
          </p:cNvPr>
          <p:cNvSpPr txBox="1">
            <a:spLocks noChangeArrowheads="1"/>
          </p:cNvSpPr>
          <p:nvPr/>
        </p:nvSpPr>
        <p:spPr bwMode="auto">
          <a:xfrm>
            <a:off x="3655867" y="638810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Date</a:t>
            </a:r>
          </a:p>
        </p:txBody>
      </p:sp>
      <p:cxnSp>
        <p:nvCxnSpPr>
          <p:cNvPr id="33" name="Straight Arrow Connector 32">
            <a:extLst>
              <a:ext uri="{FF2B5EF4-FFF2-40B4-BE49-F238E27FC236}">
                <a16:creationId xmlns:a16="http://schemas.microsoft.com/office/drawing/2014/main" id="{D55DC0B6-6035-5680-4E3B-D58133DD3090}"/>
              </a:ext>
            </a:extLst>
          </p:cNvPr>
          <p:cNvCxnSpPr>
            <a:cxnSpLocks noChangeShapeType="1"/>
          </p:cNvCxnSpPr>
          <p:nvPr/>
        </p:nvCxnSpPr>
        <p:spPr bwMode="auto">
          <a:xfrm>
            <a:off x="5504437" y="5962650"/>
            <a:ext cx="998537" cy="1588"/>
          </a:xfrm>
          <a:prstGeom prst="straightConnector1">
            <a:avLst/>
          </a:prstGeom>
          <a:noFill/>
          <a:ln w="25400">
            <a:solidFill>
              <a:srgbClr val="3366FF"/>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813" name="TextBox 30">
            <a:extLst>
              <a:ext uri="{FF2B5EF4-FFF2-40B4-BE49-F238E27FC236}">
                <a16:creationId xmlns:a16="http://schemas.microsoft.com/office/drawing/2014/main" id="{E067B20D-01D9-2DB3-CC39-E2C9E5050F97}"/>
              </a:ext>
            </a:extLst>
          </p:cNvPr>
          <p:cNvSpPr txBox="1">
            <a:spLocks noChangeArrowheads="1"/>
          </p:cNvSpPr>
          <p:nvPr/>
        </p:nvSpPr>
        <p:spPr bwMode="auto">
          <a:xfrm>
            <a:off x="5582224" y="5510213"/>
            <a:ext cx="1221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2800" b="1">
                <a:solidFill>
                  <a:srgbClr val="FF0000"/>
                </a:solidFill>
                <a:latin typeface="Vadim's Writing" pitchFamily="2" charset="0"/>
              </a:rPr>
              <a:t>7 months!</a:t>
            </a:r>
          </a:p>
        </p:txBody>
      </p:sp>
      <p:pic>
        <p:nvPicPr>
          <p:cNvPr id="33814" name="Picture 23" descr="fig1">
            <a:extLst>
              <a:ext uri="{FF2B5EF4-FFF2-40B4-BE49-F238E27FC236}">
                <a16:creationId xmlns:a16="http://schemas.microsoft.com/office/drawing/2014/main" id="{E0E179B2-5A55-1129-43BB-F8EA6D5EE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582" y="67542"/>
            <a:ext cx="4072989"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A8D45AA8-3C76-EDE9-5C9A-EED4C87495E9}"/>
              </a:ext>
            </a:extLst>
          </p:cNvPr>
          <p:cNvSpPr>
            <a:spLocks noGrp="1"/>
          </p:cNvSpPr>
          <p:nvPr>
            <p:ph type="title"/>
          </p:nvPr>
        </p:nvSpPr>
        <p:spPr>
          <a:xfrm>
            <a:off x="168276" y="376237"/>
            <a:ext cx="10515600" cy="1325563"/>
          </a:xfrm>
        </p:spPr>
        <p:txBody>
          <a:bodyPr/>
          <a:lstStyle/>
          <a:p>
            <a:pPr eaLnBrk="1" hangingPunct="1"/>
            <a:r>
              <a:rPr lang="en-US" altLang="en-US" dirty="0">
                <a:latin typeface="Powderfinger Type" panose="02020709070000000403" pitchFamily="49" charset="77"/>
                <a:ea typeface="ＭＳ Ｐゴシック" panose="020B0600070205080204" pitchFamily="34" charset="-128"/>
              </a:rPr>
              <a:t>Was this Plan Feasible?</a:t>
            </a:r>
          </a:p>
        </p:txBody>
      </p:sp>
      <p:sp>
        <p:nvSpPr>
          <p:cNvPr id="38914" name="Content Placeholder 2">
            <a:extLst>
              <a:ext uri="{FF2B5EF4-FFF2-40B4-BE49-F238E27FC236}">
                <a16:creationId xmlns:a16="http://schemas.microsoft.com/office/drawing/2014/main" id="{FE65098E-A062-714B-ECC8-95A653CE6613}"/>
              </a:ext>
            </a:extLst>
          </p:cNvPr>
          <p:cNvSpPr>
            <a:spLocks noGrp="1"/>
          </p:cNvSpPr>
          <p:nvPr>
            <p:ph idx="1"/>
          </p:nvPr>
        </p:nvSpPr>
        <p:spPr>
          <a:xfrm>
            <a:off x="838200" y="1825625"/>
            <a:ext cx="7529945" cy="4351338"/>
          </a:xfrm>
        </p:spPr>
        <p:txBody>
          <a:bodyPr/>
          <a:lstStyle/>
          <a:p>
            <a:pPr eaLnBrk="1" hangingPunct="1">
              <a:buFont typeface="Arial" panose="020B0604020202020204" pitchFamily="34" charset="0"/>
              <a:buNone/>
            </a:pPr>
            <a:r>
              <a:rPr lang="en-US" altLang="en-US" dirty="0">
                <a:ea typeface="ＭＳ Ｐゴシック" panose="020B0600070205080204" pitchFamily="34" charset="-128"/>
              </a:rPr>
              <a:t>	Deploy IPv6 across  some 1.8 billion users, with more than a billion end hosts, and upgrade hundreds of millions of routers, firewalls, middleware units and CPEs, and audit billions of lines of configuration codes and filters, and audit hundreds of millions of ancillary support systems  - </a:t>
            </a:r>
          </a:p>
          <a:p>
            <a:pPr eaLnBrk="1" hangingPunct="1">
              <a:buFont typeface="Arial" panose="020B0604020202020204" pitchFamily="34" charset="0"/>
              <a:buNone/>
            </a:pPr>
            <a:r>
              <a:rPr lang="en-US" altLang="en-US" b="1" i="1" dirty="0">
                <a:solidFill>
                  <a:srgbClr val="FF0000"/>
                </a:solidFill>
                <a:ea typeface="ＭＳ Ｐゴシック" panose="020B0600070205080204" pitchFamily="34" charset="-128"/>
              </a:rPr>
              <a:t>   all within 200 days</a:t>
            </a:r>
            <a:r>
              <a:rPr lang="en-US" altLang="en-US" dirty="0">
                <a:solidFill>
                  <a:srgbClr val="FF0000"/>
                </a:solidFill>
                <a:ea typeface="ＭＳ Ｐゴシック" panose="020B0600070205080204" pitchFamily="34" charset="-128"/>
              </a:rPr>
              <a:t>.</a:t>
            </a:r>
          </a:p>
        </p:txBody>
      </p:sp>
      <p:pic>
        <p:nvPicPr>
          <p:cNvPr id="38915" name="Picture 4" descr="fig1">
            <a:extLst>
              <a:ext uri="{FF2B5EF4-FFF2-40B4-BE49-F238E27FC236}">
                <a16:creationId xmlns:a16="http://schemas.microsoft.com/office/drawing/2014/main" id="{ABDDC8DE-4A48-15D8-A445-8630CA111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101" y="256742"/>
            <a:ext cx="3643264" cy="292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B3F4160-1505-42D0-5A6E-A0B997C3F0E3}"/>
              </a:ext>
            </a:extLst>
          </p:cNvPr>
          <p:cNvSpPr>
            <a:spLocks noGrp="1"/>
          </p:cNvSpPr>
          <p:nvPr>
            <p:ph type="title"/>
          </p:nvPr>
        </p:nvSpPr>
        <p:spPr>
          <a:xfrm>
            <a:off x="203206" y="214314"/>
            <a:ext cx="7608882" cy="1462087"/>
          </a:xfrm>
        </p:spPr>
        <p:txBody>
          <a:bodyPr/>
          <a:lstStyle/>
          <a:p>
            <a:pPr eaLnBrk="1" hangingPunct="1"/>
            <a:r>
              <a:rPr lang="en-US" altLang="en-US" dirty="0">
                <a:latin typeface="Powderfinger Type" panose="02020709070000000403" pitchFamily="49" charset="77"/>
                <a:ea typeface="ＭＳ Ｐゴシック" panose="020B0600070205080204" pitchFamily="34" charset="-128"/>
              </a:rPr>
              <a:t>The 2012 IPv6 Transition Plan </a:t>
            </a:r>
          </a:p>
        </p:txBody>
      </p:sp>
      <p:sp>
        <p:nvSpPr>
          <p:cNvPr id="39938" name="Rectangle 17">
            <a:extLst>
              <a:ext uri="{FF2B5EF4-FFF2-40B4-BE49-F238E27FC236}">
                <a16:creationId xmlns:a16="http://schemas.microsoft.com/office/drawing/2014/main" id="{6D24AC23-38BB-0B8D-7A54-25E148EAF794}"/>
              </a:ext>
            </a:extLst>
          </p:cNvPr>
          <p:cNvSpPr>
            <a:spLocks noChangeArrowheads="1"/>
          </p:cNvSpPr>
          <p:nvPr/>
        </p:nvSpPr>
        <p:spPr bwMode="auto">
          <a:xfrm>
            <a:off x="3030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9939" name="Line 5">
            <a:extLst>
              <a:ext uri="{FF2B5EF4-FFF2-40B4-BE49-F238E27FC236}">
                <a16:creationId xmlns:a16="http://schemas.microsoft.com/office/drawing/2014/main" id="{E5C22402-6CAF-B80F-28DF-49FFB027A3E0}"/>
              </a:ext>
            </a:extLst>
          </p:cNvPr>
          <p:cNvSpPr>
            <a:spLocks noChangeShapeType="1"/>
          </p:cNvSpPr>
          <p:nvPr/>
        </p:nvSpPr>
        <p:spPr bwMode="auto">
          <a:xfrm>
            <a:off x="2544763" y="2128839"/>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9940" name="Line 6">
            <a:extLst>
              <a:ext uri="{FF2B5EF4-FFF2-40B4-BE49-F238E27FC236}">
                <a16:creationId xmlns:a16="http://schemas.microsoft.com/office/drawing/2014/main" id="{180285EA-749C-46B3-5A5F-9EDAC942BFEA}"/>
              </a:ext>
            </a:extLst>
          </p:cNvPr>
          <p:cNvSpPr>
            <a:spLocks noChangeShapeType="1"/>
          </p:cNvSpPr>
          <p:nvPr/>
        </p:nvSpPr>
        <p:spPr bwMode="auto">
          <a:xfrm>
            <a:off x="2544763" y="6018213"/>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39941" name="Freeform 7">
            <a:extLst>
              <a:ext uri="{FF2B5EF4-FFF2-40B4-BE49-F238E27FC236}">
                <a16:creationId xmlns:a16="http://schemas.microsoft.com/office/drawing/2014/main" id="{08731159-57CC-82F6-A42B-C525CCFA703E}"/>
              </a:ext>
            </a:extLst>
          </p:cNvPr>
          <p:cNvSpPr>
            <a:spLocks/>
          </p:cNvSpPr>
          <p:nvPr/>
        </p:nvSpPr>
        <p:spPr bwMode="auto">
          <a:xfrm>
            <a:off x="2751138" y="2851150"/>
            <a:ext cx="6278562" cy="3073400"/>
          </a:xfrm>
          <a:custGeom>
            <a:avLst/>
            <a:gdLst>
              <a:gd name="T0" fmla="*/ 0 w 10000"/>
              <a:gd name="T1" fmla="*/ 0 h 9958"/>
              <a:gd name="T2" fmla="*/ 2147483647 w 10000"/>
              <a:gd name="T3" fmla="*/ 2147483647 h 9958"/>
              <a:gd name="T4" fmla="*/ 2147483647 w 10000"/>
              <a:gd name="T5" fmla="*/ 2147483647 h 9958"/>
              <a:gd name="T6" fmla="*/ 2147483647 w 10000"/>
              <a:gd name="T7" fmla="*/ 2147483647 h 9958"/>
              <a:gd name="T8" fmla="*/ 2147483647 w 10000"/>
              <a:gd name="T9" fmla="*/ 2147483647 h 9958"/>
              <a:gd name="T10" fmla="*/ 2147483647 w 10000"/>
              <a:gd name="T11" fmla="*/ 2147483647 h 9958"/>
              <a:gd name="T12" fmla="*/ 2147483647 w 10000"/>
              <a:gd name="T13" fmla="*/ 2147483647 h 99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9958">
                <a:moveTo>
                  <a:pt x="0" y="0"/>
                </a:moveTo>
                <a:cubicBezTo>
                  <a:pt x="493" y="149"/>
                  <a:pt x="988" y="304"/>
                  <a:pt x="1643" y="668"/>
                </a:cubicBezTo>
                <a:cubicBezTo>
                  <a:pt x="2299" y="1034"/>
                  <a:pt x="3120" y="1502"/>
                  <a:pt x="3925" y="2200"/>
                </a:cubicBezTo>
                <a:cubicBezTo>
                  <a:pt x="4727" y="2900"/>
                  <a:pt x="5761" y="3929"/>
                  <a:pt x="6460" y="4875"/>
                </a:cubicBezTo>
                <a:cubicBezTo>
                  <a:pt x="7160" y="5822"/>
                  <a:pt x="7763" y="7045"/>
                  <a:pt x="8128" y="7885"/>
                </a:cubicBezTo>
                <a:cubicBezTo>
                  <a:pt x="8495" y="8722"/>
                  <a:pt x="8377" y="10141"/>
                  <a:pt x="8661" y="9896"/>
                </a:cubicBezTo>
                <a:cubicBezTo>
                  <a:pt x="9291" y="9889"/>
                  <a:pt x="8978" y="9883"/>
                  <a:pt x="10000" y="9958"/>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9942" name="Freeform 10">
            <a:extLst>
              <a:ext uri="{FF2B5EF4-FFF2-40B4-BE49-F238E27FC236}">
                <a16:creationId xmlns:a16="http://schemas.microsoft.com/office/drawing/2014/main" id="{365D54F0-D4E9-D440-BD69-E34C911E8D4A}"/>
              </a:ext>
            </a:extLst>
          </p:cNvPr>
          <p:cNvSpPr>
            <a:spLocks/>
          </p:cNvSpPr>
          <p:nvPr/>
        </p:nvSpPr>
        <p:spPr bwMode="auto">
          <a:xfrm>
            <a:off x="2765426" y="2695575"/>
            <a:ext cx="6577013" cy="1468438"/>
          </a:xfrm>
          <a:custGeom>
            <a:avLst/>
            <a:gdLst>
              <a:gd name="T0" fmla="*/ 0 w 10745"/>
              <a:gd name="T1" fmla="*/ 2147483647 h 8097"/>
              <a:gd name="T2" fmla="*/ 2147483647 w 10745"/>
              <a:gd name="T3" fmla="*/ 2147483647 h 8097"/>
              <a:gd name="T4" fmla="*/ 2147483647 w 10745"/>
              <a:gd name="T5" fmla="*/ 2147483647 h 8097"/>
              <a:gd name="T6" fmla="*/ 2147483647 w 10745"/>
              <a:gd name="T7" fmla="*/ 0 h 80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45" h="8097">
                <a:moveTo>
                  <a:pt x="0" y="8097"/>
                </a:moveTo>
                <a:cubicBezTo>
                  <a:pt x="674" y="7668"/>
                  <a:pt x="2765" y="6610"/>
                  <a:pt x="4048" y="5499"/>
                </a:cubicBezTo>
                <a:cubicBezTo>
                  <a:pt x="5332" y="4387"/>
                  <a:pt x="6717" y="2664"/>
                  <a:pt x="7710" y="1430"/>
                </a:cubicBezTo>
                <a:cubicBezTo>
                  <a:pt x="8703" y="197"/>
                  <a:pt x="10268" y="691"/>
                  <a:pt x="10745" y="0"/>
                </a:cubicBezTo>
              </a:path>
            </a:pathLst>
          </a:custGeom>
          <a:noFill/>
          <a:ln w="57150">
            <a:solidFill>
              <a:schemeClr val="accent1">
                <a:lumMod val="60000"/>
                <a:lumOff val="40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9944" name="Line 13">
            <a:extLst>
              <a:ext uri="{FF2B5EF4-FFF2-40B4-BE49-F238E27FC236}">
                <a16:creationId xmlns:a16="http://schemas.microsoft.com/office/drawing/2014/main" id="{2A5D260E-8F3D-153A-90CD-E16D14C95A7B}"/>
              </a:ext>
            </a:extLst>
          </p:cNvPr>
          <p:cNvSpPr>
            <a:spLocks noChangeShapeType="1"/>
          </p:cNvSpPr>
          <p:nvPr/>
        </p:nvSpPr>
        <p:spPr bwMode="auto">
          <a:xfrm>
            <a:off x="3016251"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AU"/>
          </a:p>
        </p:txBody>
      </p:sp>
      <p:sp>
        <p:nvSpPr>
          <p:cNvPr id="39945" name="TextBox 23">
            <a:extLst>
              <a:ext uri="{FF2B5EF4-FFF2-40B4-BE49-F238E27FC236}">
                <a16:creationId xmlns:a16="http://schemas.microsoft.com/office/drawing/2014/main" id="{C344AE35-5B01-566D-3969-D215557B89E1}"/>
              </a:ext>
            </a:extLst>
          </p:cNvPr>
          <p:cNvSpPr txBox="1">
            <a:spLocks noChangeArrowheads="1"/>
          </p:cNvSpPr>
          <p:nvPr/>
        </p:nvSpPr>
        <p:spPr bwMode="auto">
          <a:xfrm>
            <a:off x="4035425" y="5640390"/>
            <a:ext cx="140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dirty="0">
                <a:solidFill>
                  <a:schemeClr val="bg1">
                    <a:lumMod val="50000"/>
                  </a:schemeClr>
                </a:solidFill>
                <a:latin typeface="Vadim's Writing" pitchFamily="2" charset="0"/>
              </a:rPr>
              <a:t>IPv6 Deployment</a:t>
            </a:r>
          </a:p>
        </p:txBody>
      </p:sp>
      <p:sp>
        <p:nvSpPr>
          <p:cNvPr id="39946" name="TextBox 24">
            <a:extLst>
              <a:ext uri="{FF2B5EF4-FFF2-40B4-BE49-F238E27FC236}">
                <a16:creationId xmlns:a16="http://schemas.microsoft.com/office/drawing/2014/main" id="{0BC145DF-958A-0F43-F001-8D4559DA02F0}"/>
              </a:ext>
            </a:extLst>
          </p:cNvPr>
          <p:cNvSpPr txBox="1">
            <a:spLocks noChangeArrowheads="1"/>
          </p:cNvSpPr>
          <p:nvPr/>
        </p:nvSpPr>
        <p:spPr bwMode="auto">
          <a:xfrm>
            <a:off x="2486025" y="6018213"/>
            <a:ext cx="513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2004</a:t>
            </a:r>
          </a:p>
        </p:txBody>
      </p:sp>
      <p:sp>
        <p:nvSpPr>
          <p:cNvPr id="39947" name="TextBox 25">
            <a:extLst>
              <a:ext uri="{FF2B5EF4-FFF2-40B4-BE49-F238E27FC236}">
                <a16:creationId xmlns:a16="http://schemas.microsoft.com/office/drawing/2014/main" id="{A03D7E1F-A333-48E6-1610-62558D05C070}"/>
              </a:ext>
            </a:extLst>
          </p:cNvPr>
          <p:cNvSpPr txBox="1">
            <a:spLocks noChangeArrowheads="1"/>
          </p:cNvSpPr>
          <p:nvPr/>
        </p:nvSpPr>
        <p:spPr bwMode="auto">
          <a:xfrm>
            <a:off x="3319464"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IPv6 Transition – Dual Stack</a:t>
            </a:r>
          </a:p>
        </p:txBody>
      </p:sp>
      <p:sp>
        <p:nvSpPr>
          <p:cNvPr id="39948" name="TextBox 26">
            <a:extLst>
              <a:ext uri="{FF2B5EF4-FFF2-40B4-BE49-F238E27FC236}">
                <a16:creationId xmlns:a16="http://schemas.microsoft.com/office/drawing/2014/main" id="{7F7B09EC-4A64-427B-09EF-83C650113A41}"/>
              </a:ext>
            </a:extLst>
          </p:cNvPr>
          <p:cNvSpPr txBox="1">
            <a:spLocks noChangeArrowheads="1"/>
          </p:cNvSpPr>
          <p:nvPr/>
        </p:nvSpPr>
        <p:spPr bwMode="auto">
          <a:xfrm>
            <a:off x="4237038" y="2667000"/>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dirty="0">
                <a:solidFill>
                  <a:srgbClr val="FF0000"/>
                </a:solidFill>
                <a:latin typeface="Vadim's Writing" pitchFamily="2" charset="0"/>
              </a:rPr>
              <a:t>IPv4 Pool Size</a:t>
            </a:r>
          </a:p>
        </p:txBody>
      </p:sp>
      <p:sp>
        <p:nvSpPr>
          <p:cNvPr id="39949" name="TextBox 27">
            <a:extLst>
              <a:ext uri="{FF2B5EF4-FFF2-40B4-BE49-F238E27FC236}">
                <a16:creationId xmlns:a16="http://schemas.microsoft.com/office/drawing/2014/main" id="{071A24D5-968C-835E-DA65-A8603A546E6C}"/>
              </a:ext>
            </a:extLst>
          </p:cNvPr>
          <p:cNvSpPr txBox="1">
            <a:spLocks noChangeArrowheads="1"/>
          </p:cNvSpPr>
          <p:nvPr/>
        </p:nvSpPr>
        <p:spPr bwMode="auto">
          <a:xfrm>
            <a:off x="2765425" y="3560764"/>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dirty="0">
                <a:solidFill>
                  <a:schemeClr val="accent1">
                    <a:lumMod val="60000"/>
                    <a:lumOff val="40000"/>
                  </a:schemeClr>
                </a:solidFill>
                <a:latin typeface="Vadim's Writing" pitchFamily="2" charset="0"/>
              </a:rPr>
              <a:t>Size of the Internet</a:t>
            </a:r>
          </a:p>
        </p:txBody>
      </p:sp>
      <p:sp>
        <p:nvSpPr>
          <p:cNvPr id="39950" name="TextBox 17">
            <a:extLst>
              <a:ext uri="{FF2B5EF4-FFF2-40B4-BE49-F238E27FC236}">
                <a16:creationId xmlns:a16="http://schemas.microsoft.com/office/drawing/2014/main" id="{B81243F8-8EE8-C6A2-899D-9FACF3E57C75}"/>
              </a:ext>
            </a:extLst>
          </p:cNvPr>
          <p:cNvSpPr txBox="1">
            <a:spLocks noChangeArrowheads="1"/>
          </p:cNvSpPr>
          <p:nvPr/>
        </p:nvSpPr>
        <p:spPr bwMode="auto">
          <a:xfrm>
            <a:off x="3771901" y="6018214"/>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2006</a:t>
            </a:r>
          </a:p>
        </p:txBody>
      </p:sp>
      <p:sp>
        <p:nvSpPr>
          <p:cNvPr id="39951" name="TextBox 19">
            <a:extLst>
              <a:ext uri="{FF2B5EF4-FFF2-40B4-BE49-F238E27FC236}">
                <a16:creationId xmlns:a16="http://schemas.microsoft.com/office/drawing/2014/main" id="{9F56E3F4-5DCF-9A48-AE33-E59671F4AC15}"/>
              </a:ext>
            </a:extLst>
          </p:cNvPr>
          <p:cNvSpPr txBox="1">
            <a:spLocks noChangeArrowheads="1"/>
          </p:cNvSpPr>
          <p:nvPr/>
        </p:nvSpPr>
        <p:spPr bwMode="auto">
          <a:xfrm>
            <a:off x="5019675" y="6018213"/>
            <a:ext cx="478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2008</a:t>
            </a:r>
          </a:p>
        </p:txBody>
      </p:sp>
      <p:sp>
        <p:nvSpPr>
          <p:cNvPr id="39952" name="TextBox 21">
            <a:extLst>
              <a:ext uri="{FF2B5EF4-FFF2-40B4-BE49-F238E27FC236}">
                <a16:creationId xmlns:a16="http://schemas.microsoft.com/office/drawing/2014/main" id="{9A8AE6D7-60EF-1BF9-0D77-42AAE9784898}"/>
              </a:ext>
            </a:extLst>
          </p:cNvPr>
          <p:cNvSpPr txBox="1">
            <a:spLocks noChangeArrowheads="1"/>
          </p:cNvSpPr>
          <p:nvPr/>
        </p:nvSpPr>
        <p:spPr bwMode="auto">
          <a:xfrm>
            <a:off x="6267451" y="6018214"/>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2010</a:t>
            </a:r>
          </a:p>
        </p:txBody>
      </p:sp>
      <p:sp>
        <p:nvSpPr>
          <p:cNvPr id="39953" name="TextBox 22">
            <a:extLst>
              <a:ext uri="{FF2B5EF4-FFF2-40B4-BE49-F238E27FC236}">
                <a16:creationId xmlns:a16="http://schemas.microsoft.com/office/drawing/2014/main" id="{04400D2C-2E32-4570-3DD6-131C984337BE}"/>
              </a:ext>
            </a:extLst>
          </p:cNvPr>
          <p:cNvSpPr txBox="1">
            <a:spLocks noChangeArrowheads="1"/>
          </p:cNvSpPr>
          <p:nvPr/>
        </p:nvSpPr>
        <p:spPr bwMode="auto">
          <a:xfrm>
            <a:off x="7477125" y="6018213"/>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2012</a:t>
            </a:r>
          </a:p>
        </p:txBody>
      </p:sp>
      <p:sp>
        <p:nvSpPr>
          <p:cNvPr id="39954" name="TextBox 29">
            <a:extLst>
              <a:ext uri="{FF2B5EF4-FFF2-40B4-BE49-F238E27FC236}">
                <a16:creationId xmlns:a16="http://schemas.microsoft.com/office/drawing/2014/main" id="{FCE0DB08-CF4C-F318-14C4-1AD98A0E06F1}"/>
              </a:ext>
            </a:extLst>
          </p:cNvPr>
          <p:cNvSpPr txBox="1">
            <a:spLocks noChangeArrowheads="1"/>
          </p:cNvSpPr>
          <p:nvPr/>
        </p:nvSpPr>
        <p:spPr bwMode="auto">
          <a:xfrm>
            <a:off x="5734051" y="638810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b="1">
                <a:latin typeface="Vadim's Writing" pitchFamily="2" charset="0"/>
              </a:rPr>
              <a:t>Date</a:t>
            </a:r>
          </a:p>
        </p:txBody>
      </p:sp>
      <p:pic>
        <p:nvPicPr>
          <p:cNvPr id="39955" name="Picture 23" descr="fig1">
            <a:extLst>
              <a:ext uri="{FF2B5EF4-FFF2-40B4-BE49-F238E27FC236}">
                <a16:creationId xmlns:a16="http://schemas.microsoft.com/office/drawing/2014/main" id="{B5F19CDB-53C4-534A-9ABE-0F117B72C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26" y="0"/>
            <a:ext cx="274637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6" name="TextBox 1">
            <a:extLst>
              <a:ext uri="{FF2B5EF4-FFF2-40B4-BE49-F238E27FC236}">
                <a16:creationId xmlns:a16="http://schemas.microsoft.com/office/drawing/2014/main" id="{FD1C44C9-7943-A4B2-CB23-C38A98C6DE24}"/>
              </a:ext>
            </a:extLst>
          </p:cNvPr>
          <p:cNvSpPr txBox="1">
            <a:spLocks noChangeArrowheads="1"/>
          </p:cNvSpPr>
          <p:nvPr/>
        </p:nvSpPr>
        <p:spPr bwMode="auto">
          <a:xfrm>
            <a:off x="9144000" y="3492501"/>
            <a:ext cx="53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4800" b="1" dirty="0"/>
              <a:t>?</a:t>
            </a:r>
          </a:p>
        </p:txBody>
      </p:sp>
      <p:sp>
        <p:nvSpPr>
          <p:cNvPr id="2" name="Freeform 1">
            <a:extLst>
              <a:ext uri="{FF2B5EF4-FFF2-40B4-BE49-F238E27FC236}">
                <a16:creationId xmlns:a16="http://schemas.microsoft.com/office/drawing/2014/main" id="{EEDC27B2-DB8D-2C26-C997-2420E53ADCCB}"/>
              </a:ext>
            </a:extLst>
          </p:cNvPr>
          <p:cNvSpPr/>
          <p:nvPr/>
        </p:nvSpPr>
        <p:spPr>
          <a:xfrm>
            <a:off x="3075709" y="5745018"/>
            <a:ext cx="5652655" cy="230909"/>
          </a:xfrm>
          <a:custGeom>
            <a:avLst/>
            <a:gdLst>
              <a:gd name="connsiteX0" fmla="*/ 0 w 5652655"/>
              <a:gd name="connsiteY0" fmla="*/ 221673 h 230909"/>
              <a:gd name="connsiteX1" fmla="*/ 692727 w 5652655"/>
              <a:gd name="connsiteY1" fmla="*/ 221673 h 230909"/>
              <a:gd name="connsiteX2" fmla="*/ 2429164 w 5652655"/>
              <a:gd name="connsiteY2" fmla="*/ 230909 h 230909"/>
              <a:gd name="connsiteX3" fmla="*/ 4405746 w 5652655"/>
              <a:gd name="connsiteY3" fmla="*/ 212437 h 230909"/>
              <a:gd name="connsiteX4" fmla="*/ 5394036 w 5652655"/>
              <a:gd name="connsiteY4" fmla="*/ 83127 h 230909"/>
              <a:gd name="connsiteX5" fmla="*/ 5652655 w 5652655"/>
              <a:gd name="connsiteY5" fmla="*/ 0 h 230909"/>
              <a:gd name="connsiteX6" fmla="*/ 5652655 w 5652655"/>
              <a:gd name="connsiteY6" fmla="*/ 0 h 23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655" h="230909">
                <a:moveTo>
                  <a:pt x="0" y="221673"/>
                </a:moveTo>
                <a:lnTo>
                  <a:pt x="692727" y="221673"/>
                </a:lnTo>
                <a:lnTo>
                  <a:pt x="2429164" y="230909"/>
                </a:lnTo>
                <a:lnTo>
                  <a:pt x="4405746" y="212437"/>
                </a:lnTo>
                <a:cubicBezTo>
                  <a:pt x="4899891" y="187807"/>
                  <a:pt x="5186218" y="118533"/>
                  <a:pt x="5394036" y="83127"/>
                </a:cubicBezTo>
                <a:cubicBezTo>
                  <a:pt x="5601854" y="47721"/>
                  <a:pt x="5652655" y="0"/>
                  <a:pt x="5652655" y="0"/>
                </a:cubicBezTo>
                <a:lnTo>
                  <a:pt x="5652655" y="0"/>
                </a:lnTo>
              </a:path>
            </a:pathLst>
          </a:custGeom>
          <a:noFill/>
          <a:ln w="57150">
            <a:solidFill>
              <a:schemeClr val="bg1">
                <a:lumMod val="6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4B7250E3-CD13-DFC5-3A98-3C9767688CF6}"/>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What next?</a:t>
            </a:r>
          </a:p>
        </p:txBody>
      </p:sp>
      <p:sp>
        <p:nvSpPr>
          <p:cNvPr id="40962" name="Rectangle 3">
            <a:extLst>
              <a:ext uri="{FF2B5EF4-FFF2-40B4-BE49-F238E27FC236}">
                <a16:creationId xmlns:a16="http://schemas.microsoft.com/office/drawing/2014/main" id="{A2FE0FC0-5C4B-AE29-450F-E353B47D60B5}"/>
              </a:ext>
            </a:extLst>
          </p:cNvPr>
          <p:cNvSpPr>
            <a:spLocks noGrp="1" noChangeArrowheads="1"/>
          </p:cNvSpPr>
          <p:nvPr>
            <p:ph type="body" idx="1"/>
          </p:nvPr>
        </p:nvSpPr>
        <p:spPr>
          <a:xfrm>
            <a:off x="838200" y="1825625"/>
            <a:ext cx="6746876" cy="4351338"/>
          </a:xfrm>
        </p:spPr>
        <p:txBody>
          <a:bodyPr/>
          <a:lstStyle/>
          <a:p>
            <a:pPr eaLnBrk="1" hangingPunct="1"/>
            <a:r>
              <a:rPr lang="en-AU" altLang="en-US" dirty="0">
                <a:ea typeface="ＭＳ Ｐゴシック" panose="020B0600070205080204" pitchFamily="34" charset="-128"/>
              </a:rPr>
              <a:t>Despite the whinging from IETF purists over the compromise of a pristine end-to-end model there really was no other option:</a:t>
            </a:r>
          </a:p>
          <a:p>
            <a:pPr eaLnBrk="1" hangingPunct="1"/>
            <a:endParaRPr lang="en-AU" altLang="en-US" dirty="0">
              <a:ea typeface="ＭＳ Ｐゴシック" panose="020B0600070205080204" pitchFamily="34" charset="-128"/>
            </a:endParaRPr>
          </a:p>
          <a:p>
            <a:pPr marL="0" indent="0" eaLnBrk="1" hangingPunct="1">
              <a:buNone/>
            </a:pPr>
            <a:r>
              <a:rPr lang="en-AU" altLang="en-US" dirty="0">
                <a:ea typeface="ＭＳ Ｐゴシック" panose="020B0600070205080204" pitchFamily="34" charset="-128"/>
              </a:rPr>
              <a:t>               </a:t>
            </a:r>
            <a:r>
              <a:rPr lang="en-AU" altLang="en-US" sz="4000" b="1" dirty="0">
                <a:ea typeface="ＭＳ Ｐゴシック" panose="020B0600070205080204" pitchFamily="34" charset="-128"/>
              </a:rPr>
              <a:t>The answer was NATs!</a:t>
            </a:r>
            <a:endParaRPr lang="en-AU" altLang="en-US" b="1" dirty="0">
              <a:ea typeface="ＭＳ Ｐゴシック" panose="020B0600070205080204" pitchFamily="34" charset="-128"/>
            </a:endParaRPr>
          </a:p>
        </p:txBody>
      </p:sp>
      <p:pic>
        <p:nvPicPr>
          <p:cNvPr id="2" name="Picture 5" descr="fig1">
            <a:extLst>
              <a:ext uri="{FF2B5EF4-FFF2-40B4-BE49-F238E27FC236}">
                <a16:creationId xmlns:a16="http://schemas.microsoft.com/office/drawing/2014/main" id="{5C6AE7D3-1863-D0E8-2635-D9FB31249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679" y="20785"/>
            <a:ext cx="3923395" cy="315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3276-3348-4894-75BA-3483C9D02B4D}"/>
              </a:ext>
            </a:extLst>
          </p:cNvPr>
          <p:cNvSpPr>
            <a:spLocks noGrp="1"/>
          </p:cNvSpPr>
          <p:nvPr>
            <p:ph type="title"/>
          </p:nvPr>
        </p:nvSpPr>
        <p:spPr>
          <a:xfrm>
            <a:off x="10375282" y="584250"/>
            <a:ext cx="2145145" cy="1325563"/>
          </a:xfrm>
        </p:spPr>
        <p:txBody>
          <a:bodyPr>
            <a:normAutofit/>
          </a:bodyPr>
          <a:lstStyle/>
          <a:p>
            <a:r>
              <a:rPr lang="en-AU" sz="3600" dirty="0">
                <a:solidFill>
                  <a:srgbClr val="FF0000"/>
                </a:solidFill>
                <a:latin typeface="AhnbergHand" pitchFamily="2" charset="0"/>
              </a:rPr>
              <a:t>Oops!</a:t>
            </a:r>
          </a:p>
        </p:txBody>
      </p:sp>
      <p:pic>
        <p:nvPicPr>
          <p:cNvPr id="5" name="Content Placeholder 4" descr="A graph showing the growth of the stock market&#10;&#10;Description automatically generated">
            <a:extLst>
              <a:ext uri="{FF2B5EF4-FFF2-40B4-BE49-F238E27FC236}">
                <a16:creationId xmlns:a16="http://schemas.microsoft.com/office/drawing/2014/main" id="{A850321F-2641-C804-2A0C-B7A4201E96DE}"/>
              </a:ext>
            </a:extLst>
          </p:cNvPr>
          <p:cNvPicPr>
            <a:picLocks noGrp="1" noChangeAspect="1"/>
          </p:cNvPicPr>
          <p:nvPr>
            <p:ph idx="1"/>
          </p:nvPr>
        </p:nvPicPr>
        <p:blipFill>
          <a:blip r:embed="rId2"/>
          <a:stretch>
            <a:fillRect/>
          </a:stretch>
        </p:blipFill>
        <p:spPr>
          <a:xfrm>
            <a:off x="1361264" y="1825625"/>
            <a:ext cx="9469472" cy="4351338"/>
          </a:xfrm>
        </p:spPr>
      </p:pic>
      <p:sp>
        <p:nvSpPr>
          <p:cNvPr id="3" name="TextBox 2">
            <a:extLst>
              <a:ext uri="{FF2B5EF4-FFF2-40B4-BE49-F238E27FC236}">
                <a16:creationId xmlns:a16="http://schemas.microsoft.com/office/drawing/2014/main" id="{55DCA764-1464-5F4C-17D1-D1D92B511FB2}"/>
              </a:ext>
            </a:extLst>
          </p:cNvPr>
          <p:cNvSpPr txBox="1"/>
          <p:nvPr/>
        </p:nvSpPr>
        <p:spPr>
          <a:xfrm>
            <a:off x="5833242" y="4876800"/>
            <a:ext cx="3977371" cy="523220"/>
          </a:xfrm>
          <a:prstGeom prst="rect">
            <a:avLst/>
          </a:prstGeom>
          <a:noFill/>
        </p:spPr>
        <p:txBody>
          <a:bodyPr wrap="none" rtlCol="0">
            <a:spAutoFit/>
          </a:bodyPr>
          <a:lstStyle/>
          <a:p>
            <a:r>
              <a:rPr lang="en-AU" sz="2800" dirty="0">
                <a:solidFill>
                  <a:srgbClr val="7030A0"/>
                </a:solidFill>
                <a:latin typeface="AhnbergHand" pitchFamily="2" charset="0"/>
              </a:rPr>
              <a:t>IPv6 Adoption Rates</a:t>
            </a:r>
          </a:p>
        </p:txBody>
      </p:sp>
      <p:sp>
        <p:nvSpPr>
          <p:cNvPr id="4" name="Freeform 3">
            <a:extLst>
              <a:ext uri="{FF2B5EF4-FFF2-40B4-BE49-F238E27FC236}">
                <a16:creationId xmlns:a16="http://schemas.microsoft.com/office/drawing/2014/main" id="{B02E22CB-FD27-15C3-E978-7ACFD9FBC35A}"/>
              </a:ext>
            </a:extLst>
          </p:cNvPr>
          <p:cNvSpPr/>
          <p:nvPr/>
        </p:nvSpPr>
        <p:spPr>
          <a:xfrm>
            <a:off x="3983421" y="2757693"/>
            <a:ext cx="6138848" cy="2791769"/>
          </a:xfrm>
          <a:custGeom>
            <a:avLst/>
            <a:gdLst>
              <a:gd name="connsiteX0" fmla="*/ 0 w 6138848"/>
              <a:gd name="connsiteY0" fmla="*/ 2791769 h 2791769"/>
              <a:gd name="connsiteX1" fmla="*/ 1093076 w 6138848"/>
              <a:gd name="connsiteY1" fmla="*/ 2255741 h 2791769"/>
              <a:gd name="connsiteX2" fmla="*/ 3626069 w 6138848"/>
              <a:gd name="connsiteY2" fmla="*/ 1141645 h 2791769"/>
              <a:gd name="connsiteX3" fmla="*/ 6011917 w 6138848"/>
              <a:gd name="connsiteY3" fmla="*/ 90610 h 2791769"/>
              <a:gd name="connsiteX4" fmla="*/ 5644055 w 6138848"/>
              <a:gd name="connsiteY4" fmla="*/ 48569 h 2791769"/>
              <a:gd name="connsiteX5" fmla="*/ 6127531 w 6138848"/>
              <a:gd name="connsiteY5" fmla="*/ 27548 h 2791769"/>
              <a:gd name="connsiteX6" fmla="*/ 5938345 w 6138848"/>
              <a:gd name="connsiteY6" fmla="*/ 258776 h 279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848" h="2791769">
                <a:moveTo>
                  <a:pt x="0" y="2791769"/>
                </a:moveTo>
                <a:cubicBezTo>
                  <a:pt x="244365" y="2661265"/>
                  <a:pt x="488731" y="2530762"/>
                  <a:pt x="1093076" y="2255741"/>
                </a:cubicBezTo>
                <a:cubicBezTo>
                  <a:pt x="1697421" y="1980720"/>
                  <a:pt x="3626069" y="1141645"/>
                  <a:pt x="3626069" y="1141645"/>
                </a:cubicBezTo>
                <a:cubicBezTo>
                  <a:pt x="4445876" y="780790"/>
                  <a:pt x="5675586" y="272789"/>
                  <a:pt x="6011917" y="90610"/>
                </a:cubicBezTo>
                <a:cubicBezTo>
                  <a:pt x="6348248" y="-91569"/>
                  <a:pt x="5624786" y="59079"/>
                  <a:pt x="5644055" y="48569"/>
                </a:cubicBezTo>
                <a:cubicBezTo>
                  <a:pt x="5663324" y="38059"/>
                  <a:pt x="6078483" y="-7486"/>
                  <a:pt x="6127531" y="27548"/>
                </a:cubicBezTo>
                <a:cubicBezTo>
                  <a:pt x="6176579" y="62582"/>
                  <a:pt x="6057462" y="160679"/>
                  <a:pt x="5938345" y="258776"/>
                </a:cubicBezTo>
              </a:path>
            </a:pathLst>
          </a:custGeom>
          <a:no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B8FDE22-C1D2-2246-EA19-20C6326D06AE}"/>
              </a:ext>
            </a:extLst>
          </p:cNvPr>
          <p:cNvSpPr txBox="1"/>
          <p:nvPr/>
        </p:nvSpPr>
        <p:spPr>
          <a:xfrm>
            <a:off x="1944413" y="6176963"/>
            <a:ext cx="678391" cy="369332"/>
          </a:xfrm>
          <a:prstGeom prst="rect">
            <a:avLst/>
          </a:prstGeom>
          <a:noFill/>
        </p:spPr>
        <p:txBody>
          <a:bodyPr wrap="none" rtlCol="0">
            <a:spAutoFit/>
          </a:bodyPr>
          <a:lstStyle/>
          <a:p>
            <a:r>
              <a:rPr lang="en-AU" dirty="0"/>
              <a:t>2015</a:t>
            </a:r>
          </a:p>
        </p:txBody>
      </p:sp>
      <p:sp>
        <p:nvSpPr>
          <p:cNvPr id="7" name="TextBox 6">
            <a:extLst>
              <a:ext uri="{FF2B5EF4-FFF2-40B4-BE49-F238E27FC236}">
                <a16:creationId xmlns:a16="http://schemas.microsoft.com/office/drawing/2014/main" id="{31369BE0-B46C-69DC-EBC5-E19A2A908091}"/>
              </a:ext>
            </a:extLst>
          </p:cNvPr>
          <p:cNvSpPr txBox="1"/>
          <p:nvPr/>
        </p:nvSpPr>
        <p:spPr>
          <a:xfrm>
            <a:off x="3623824" y="6176963"/>
            <a:ext cx="678391" cy="369332"/>
          </a:xfrm>
          <a:prstGeom prst="rect">
            <a:avLst/>
          </a:prstGeom>
          <a:noFill/>
        </p:spPr>
        <p:txBody>
          <a:bodyPr wrap="none" rtlCol="0">
            <a:spAutoFit/>
          </a:bodyPr>
          <a:lstStyle/>
          <a:p>
            <a:r>
              <a:rPr lang="en-AU" dirty="0"/>
              <a:t>2017</a:t>
            </a:r>
          </a:p>
        </p:txBody>
      </p:sp>
      <p:sp>
        <p:nvSpPr>
          <p:cNvPr id="8" name="TextBox 7">
            <a:extLst>
              <a:ext uri="{FF2B5EF4-FFF2-40B4-BE49-F238E27FC236}">
                <a16:creationId xmlns:a16="http://schemas.microsoft.com/office/drawing/2014/main" id="{5DD41155-131A-D119-F439-FD153AFA6F31}"/>
              </a:ext>
            </a:extLst>
          </p:cNvPr>
          <p:cNvSpPr txBox="1"/>
          <p:nvPr/>
        </p:nvSpPr>
        <p:spPr>
          <a:xfrm>
            <a:off x="5303236" y="6176963"/>
            <a:ext cx="678391" cy="369332"/>
          </a:xfrm>
          <a:prstGeom prst="rect">
            <a:avLst/>
          </a:prstGeom>
          <a:noFill/>
        </p:spPr>
        <p:txBody>
          <a:bodyPr wrap="none" rtlCol="0">
            <a:spAutoFit/>
          </a:bodyPr>
          <a:lstStyle/>
          <a:p>
            <a:r>
              <a:rPr lang="en-AU" dirty="0"/>
              <a:t>2019</a:t>
            </a:r>
          </a:p>
        </p:txBody>
      </p:sp>
      <p:sp>
        <p:nvSpPr>
          <p:cNvPr id="9" name="TextBox 8">
            <a:extLst>
              <a:ext uri="{FF2B5EF4-FFF2-40B4-BE49-F238E27FC236}">
                <a16:creationId xmlns:a16="http://schemas.microsoft.com/office/drawing/2014/main" id="{74B5A2BF-8C68-502B-14A5-D6B22AD618AF}"/>
              </a:ext>
            </a:extLst>
          </p:cNvPr>
          <p:cNvSpPr txBox="1"/>
          <p:nvPr/>
        </p:nvSpPr>
        <p:spPr>
          <a:xfrm>
            <a:off x="6982648" y="6176963"/>
            <a:ext cx="678391" cy="369332"/>
          </a:xfrm>
          <a:prstGeom prst="rect">
            <a:avLst/>
          </a:prstGeom>
          <a:noFill/>
        </p:spPr>
        <p:txBody>
          <a:bodyPr wrap="none" rtlCol="0">
            <a:spAutoFit/>
          </a:bodyPr>
          <a:lstStyle/>
          <a:p>
            <a:r>
              <a:rPr lang="en-AU" dirty="0"/>
              <a:t>2021</a:t>
            </a:r>
          </a:p>
        </p:txBody>
      </p:sp>
      <p:sp>
        <p:nvSpPr>
          <p:cNvPr id="10" name="TextBox 9">
            <a:extLst>
              <a:ext uri="{FF2B5EF4-FFF2-40B4-BE49-F238E27FC236}">
                <a16:creationId xmlns:a16="http://schemas.microsoft.com/office/drawing/2014/main" id="{BFF4683E-9BF3-8652-5D12-099E48D63D12}"/>
              </a:ext>
            </a:extLst>
          </p:cNvPr>
          <p:cNvSpPr txBox="1"/>
          <p:nvPr/>
        </p:nvSpPr>
        <p:spPr>
          <a:xfrm>
            <a:off x="8662059" y="6176963"/>
            <a:ext cx="678391" cy="369332"/>
          </a:xfrm>
          <a:prstGeom prst="rect">
            <a:avLst/>
          </a:prstGeom>
          <a:noFill/>
        </p:spPr>
        <p:txBody>
          <a:bodyPr wrap="none" rtlCol="0">
            <a:spAutoFit/>
          </a:bodyPr>
          <a:lstStyle/>
          <a:p>
            <a:r>
              <a:rPr lang="en-AU" dirty="0"/>
              <a:t>2023</a:t>
            </a:r>
          </a:p>
        </p:txBody>
      </p:sp>
      <p:sp>
        <p:nvSpPr>
          <p:cNvPr id="11" name="TextBox 10">
            <a:extLst>
              <a:ext uri="{FF2B5EF4-FFF2-40B4-BE49-F238E27FC236}">
                <a16:creationId xmlns:a16="http://schemas.microsoft.com/office/drawing/2014/main" id="{F14EE27D-D7AB-2554-1DCD-C02BD7ED7BE1}"/>
              </a:ext>
            </a:extLst>
          </p:cNvPr>
          <p:cNvSpPr txBox="1"/>
          <p:nvPr/>
        </p:nvSpPr>
        <p:spPr>
          <a:xfrm>
            <a:off x="10646009" y="2707531"/>
            <a:ext cx="622286" cy="369332"/>
          </a:xfrm>
          <a:prstGeom prst="rect">
            <a:avLst/>
          </a:prstGeom>
          <a:noFill/>
        </p:spPr>
        <p:txBody>
          <a:bodyPr wrap="none" rtlCol="0">
            <a:spAutoFit/>
          </a:bodyPr>
          <a:lstStyle/>
          <a:p>
            <a:r>
              <a:rPr lang="en-AU" dirty="0"/>
              <a:t>30%</a:t>
            </a:r>
          </a:p>
        </p:txBody>
      </p:sp>
      <p:sp>
        <p:nvSpPr>
          <p:cNvPr id="12" name="TextBox 11">
            <a:extLst>
              <a:ext uri="{FF2B5EF4-FFF2-40B4-BE49-F238E27FC236}">
                <a16:creationId xmlns:a16="http://schemas.microsoft.com/office/drawing/2014/main" id="{042209C8-156C-C0FC-EDF3-00CC4613C789}"/>
              </a:ext>
            </a:extLst>
          </p:cNvPr>
          <p:cNvSpPr txBox="1"/>
          <p:nvPr/>
        </p:nvSpPr>
        <p:spPr>
          <a:xfrm>
            <a:off x="10648834" y="3684974"/>
            <a:ext cx="622286" cy="369332"/>
          </a:xfrm>
          <a:prstGeom prst="rect">
            <a:avLst/>
          </a:prstGeom>
          <a:noFill/>
        </p:spPr>
        <p:txBody>
          <a:bodyPr wrap="none" rtlCol="0">
            <a:spAutoFit/>
          </a:bodyPr>
          <a:lstStyle/>
          <a:p>
            <a:r>
              <a:rPr lang="en-AU" dirty="0"/>
              <a:t>20%</a:t>
            </a:r>
          </a:p>
        </p:txBody>
      </p:sp>
      <p:sp>
        <p:nvSpPr>
          <p:cNvPr id="13" name="TextBox 12">
            <a:extLst>
              <a:ext uri="{FF2B5EF4-FFF2-40B4-BE49-F238E27FC236}">
                <a16:creationId xmlns:a16="http://schemas.microsoft.com/office/drawing/2014/main" id="{79DCA1AB-23BF-3862-F381-677711A67A36}"/>
              </a:ext>
            </a:extLst>
          </p:cNvPr>
          <p:cNvSpPr txBox="1"/>
          <p:nvPr/>
        </p:nvSpPr>
        <p:spPr>
          <a:xfrm>
            <a:off x="10682886" y="4659962"/>
            <a:ext cx="622286" cy="369332"/>
          </a:xfrm>
          <a:prstGeom prst="rect">
            <a:avLst/>
          </a:prstGeom>
          <a:noFill/>
        </p:spPr>
        <p:txBody>
          <a:bodyPr wrap="none" rtlCol="0">
            <a:spAutoFit/>
          </a:bodyPr>
          <a:lstStyle/>
          <a:p>
            <a:r>
              <a:rPr lang="en-AU" dirty="0"/>
              <a:t>10%</a:t>
            </a:r>
          </a:p>
        </p:txBody>
      </p:sp>
      <p:sp>
        <p:nvSpPr>
          <p:cNvPr id="14" name="Freeform 13">
            <a:extLst>
              <a:ext uri="{FF2B5EF4-FFF2-40B4-BE49-F238E27FC236}">
                <a16:creationId xmlns:a16="http://schemas.microsoft.com/office/drawing/2014/main" id="{D01B2C3A-E73C-422D-E66C-C85BF6058392}"/>
              </a:ext>
            </a:extLst>
          </p:cNvPr>
          <p:cNvSpPr/>
          <p:nvPr/>
        </p:nvSpPr>
        <p:spPr>
          <a:xfrm>
            <a:off x="10695709" y="3011055"/>
            <a:ext cx="618950" cy="93200"/>
          </a:xfrm>
          <a:custGeom>
            <a:avLst/>
            <a:gdLst>
              <a:gd name="connsiteX0" fmla="*/ 0 w 618950"/>
              <a:gd name="connsiteY0" fmla="*/ 55418 h 93200"/>
              <a:gd name="connsiteX1" fmla="*/ 618836 w 618950"/>
              <a:gd name="connsiteY1" fmla="*/ 46181 h 93200"/>
              <a:gd name="connsiteX2" fmla="*/ 55418 w 618950"/>
              <a:gd name="connsiteY2" fmla="*/ 92363 h 93200"/>
              <a:gd name="connsiteX3" fmla="*/ 508000 w 618950"/>
              <a:gd name="connsiteY3" fmla="*/ 0 h 93200"/>
            </a:gdLst>
            <a:ahLst/>
            <a:cxnLst>
              <a:cxn ang="0">
                <a:pos x="connsiteX0" y="connsiteY0"/>
              </a:cxn>
              <a:cxn ang="0">
                <a:pos x="connsiteX1" y="connsiteY1"/>
              </a:cxn>
              <a:cxn ang="0">
                <a:pos x="connsiteX2" y="connsiteY2"/>
              </a:cxn>
              <a:cxn ang="0">
                <a:pos x="connsiteX3" y="connsiteY3"/>
              </a:cxn>
            </a:cxnLst>
            <a:rect l="l" t="t" r="r" b="b"/>
            <a:pathLst>
              <a:path w="618950" h="93200">
                <a:moveTo>
                  <a:pt x="0" y="55418"/>
                </a:moveTo>
                <a:cubicBezTo>
                  <a:pt x="304800" y="47720"/>
                  <a:pt x="609600" y="40023"/>
                  <a:pt x="618836" y="46181"/>
                </a:cubicBezTo>
                <a:cubicBezTo>
                  <a:pt x="628072" y="52338"/>
                  <a:pt x="73890" y="100060"/>
                  <a:pt x="55418" y="92363"/>
                </a:cubicBezTo>
                <a:cubicBezTo>
                  <a:pt x="36946" y="84666"/>
                  <a:pt x="272473" y="42333"/>
                  <a:pt x="50800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44B39B47-0A48-BCC0-9587-C3D7AA690FFF}"/>
              </a:ext>
            </a:extLst>
          </p:cNvPr>
          <p:cNvSpPr/>
          <p:nvPr/>
        </p:nvSpPr>
        <p:spPr>
          <a:xfrm>
            <a:off x="10889673" y="1616364"/>
            <a:ext cx="212457" cy="842348"/>
          </a:xfrm>
          <a:custGeom>
            <a:avLst/>
            <a:gdLst>
              <a:gd name="connsiteX0" fmla="*/ 129309 w 212457"/>
              <a:gd name="connsiteY0" fmla="*/ 0 h 842348"/>
              <a:gd name="connsiteX1" fmla="*/ 120072 w 212457"/>
              <a:gd name="connsiteY1" fmla="*/ 822036 h 842348"/>
              <a:gd name="connsiteX2" fmla="*/ 212436 w 212457"/>
              <a:gd name="connsiteY2" fmla="*/ 609600 h 842348"/>
              <a:gd name="connsiteX3" fmla="*/ 110836 w 212457"/>
              <a:gd name="connsiteY3" fmla="*/ 812800 h 842348"/>
              <a:gd name="connsiteX4" fmla="*/ 0 w 212457"/>
              <a:gd name="connsiteY4" fmla="*/ 683491 h 842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57" h="842348">
                <a:moveTo>
                  <a:pt x="129309" y="0"/>
                </a:moveTo>
                <a:cubicBezTo>
                  <a:pt x="117763" y="360218"/>
                  <a:pt x="106218" y="720436"/>
                  <a:pt x="120072" y="822036"/>
                </a:cubicBezTo>
                <a:cubicBezTo>
                  <a:pt x="133926" y="923636"/>
                  <a:pt x="213975" y="611139"/>
                  <a:pt x="212436" y="609600"/>
                </a:cubicBezTo>
                <a:cubicBezTo>
                  <a:pt x="210897" y="608061"/>
                  <a:pt x="146242" y="800485"/>
                  <a:pt x="110836" y="812800"/>
                </a:cubicBezTo>
                <a:cubicBezTo>
                  <a:pt x="75430" y="825115"/>
                  <a:pt x="37715" y="754303"/>
                  <a:pt x="0" y="6834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a:extLst>
              <a:ext uri="{FF2B5EF4-FFF2-40B4-BE49-F238E27FC236}">
                <a16:creationId xmlns:a16="http://schemas.microsoft.com/office/drawing/2014/main" id="{F29FD9FC-2A3C-3794-520D-90773184941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chemeClr val="bg1">
                    <a:lumMod val="65000"/>
                  </a:schemeClr>
                </a:solidFill>
                <a:latin typeface="Powderfinger Type" panose="02020709070000000403" pitchFamily="49" charset="77"/>
              </a:rPr>
              <a:t>What’s the problem? Up and to the right, yes?</a:t>
            </a:r>
          </a:p>
        </p:txBody>
      </p:sp>
    </p:spTree>
    <p:extLst>
      <p:ext uri="{BB962C8B-B14F-4D97-AF65-F5344CB8AC3E}">
        <p14:creationId xmlns:p14="http://schemas.microsoft.com/office/powerpoint/2010/main" val="595440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5B49C884-26AF-D7A2-F33D-E3B962E4A132}"/>
              </a:ext>
            </a:extLst>
          </p:cNvPr>
          <p:cNvSpPr>
            <a:spLocks noGrp="1" noChangeArrowheads="1"/>
          </p:cNvSpPr>
          <p:nvPr>
            <p:ph type="title"/>
          </p:nvPr>
        </p:nvSpPr>
        <p:spPr/>
        <p:txBody>
          <a:bodyPr/>
          <a:lstStyle/>
          <a:p>
            <a:pPr eaLnBrk="1" hangingPunct="1"/>
            <a:r>
              <a:rPr lang="en-AU" altLang="en-US" dirty="0">
                <a:latin typeface="Powderfinger Type" panose="02020709070000000403" pitchFamily="49" charset="77"/>
                <a:ea typeface="ＭＳ Ｐゴシック" panose="020B0600070205080204" pitchFamily="34" charset="-128"/>
              </a:rPr>
              <a:t>NATs</a:t>
            </a:r>
          </a:p>
        </p:txBody>
      </p:sp>
      <p:sp>
        <p:nvSpPr>
          <p:cNvPr id="41986" name="Rectangle 3">
            <a:extLst>
              <a:ext uri="{FF2B5EF4-FFF2-40B4-BE49-F238E27FC236}">
                <a16:creationId xmlns:a16="http://schemas.microsoft.com/office/drawing/2014/main" id="{004CBAE2-089C-4545-561D-9A4D28C3E5F4}"/>
              </a:ext>
            </a:extLst>
          </p:cNvPr>
          <p:cNvSpPr>
            <a:spLocks noGrp="1" noChangeArrowheads="1"/>
          </p:cNvSpPr>
          <p:nvPr>
            <p:ph type="body" idx="1"/>
          </p:nvPr>
        </p:nvSpPr>
        <p:spPr>
          <a:xfrm>
            <a:off x="838200" y="2017714"/>
            <a:ext cx="7262091" cy="4467225"/>
          </a:xfrm>
        </p:spPr>
        <p:txBody>
          <a:bodyPr>
            <a:normAutofit/>
          </a:bodyPr>
          <a:lstStyle/>
          <a:p>
            <a:pPr eaLnBrk="1" hangingPunct="1"/>
            <a:r>
              <a:rPr lang="en-AU" altLang="en-US" dirty="0">
                <a:ea typeface="ＭＳ Ｐゴシック" panose="020B0600070205080204" pitchFamily="34" charset="-128"/>
              </a:rPr>
              <a:t>This low friction response to IPv4 address depletion had been used for more than a decade in client/server network architectures</a:t>
            </a:r>
          </a:p>
          <a:p>
            <a:pPr eaLnBrk="1" hangingPunct="1"/>
            <a:r>
              <a:rPr lang="en-AU" altLang="en-US" b="1" dirty="0">
                <a:ea typeface="ＭＳ Ｐゴシック" panose="020B0600070205080204" pitchFamily="34" charset="-128"/>
              </a:rPr>
              <a:t>Clients</a:t>
            </a:r>
            <a:r>
              <a:rPr lang="en-AU" altLang="en-US" dirty="0">
                <a:ea typeface="ＭＳ Ｐゴシック" panose="020B0600070205080204" pitchFamily="34" charset="-128"/>
              </a:rPr>
              <a:t> initiate a service transaction and only need an external address/port binding for the duration of the transaction</a:t>
            </a:r>
          </a:p>
          <a:p>
            <a:pPr eaLnBrk="1" hangingPunct="1"/>
            <a:r>
              <a:rPr lang="en-AU" altLang="en-US" b="1" dirty="0">
                <a:ea typeface="ＭＳ Ｐゴシック" panose="020B0600070205080204" pitchFamily="34" charset="-128"/>
              </a:rPr>
              <a:t>Servers</a:t>
            </a:r>
            <a:r>
              <a:rPr lang="en-AU" altLang="en-US" dirty="0">
                <a:ea typeface="ＭＳ Ｐゴシック" panose="020B0600070205080204" pitchFamily="34" charset="-128"/>
              </a:rPr>
              <a:t> sit in central data centres and share platform IP addresses using name-based distinguishers</a:t>
            </a:r>
          </a:p>
        </p:txBody>
      </p:sp>
      <p:pic>
        <p:nvPicPr>
          <p:cNvPr id="2" name="Picture 6" descr="fig1">
            <a:extLst>
              <a:ext uri="{FF2B5EF4-FFF2-40B4-BE49-F238E27FC236}">
                <a16:creationId xmlns:a16="http://schemas.microsoft.com/office/drawing/2014/main" id="{5B390EEF-B067-545F-F61A-7B93893E1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456" y="18332"/>
            <a:ext cx="4320597" cy="27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DD35D0F-6658-28DA-D4BB-CB3D40809037}"/>
              </a:ext>
            </a:extLst>
          </p:cNvPr>
          <p:cNvSpPr>
            <a:spLocks noGrp="1" noChangeArrowheads="1"/>
          </p:cNvSpPr>
          <p:nvPr>
            <p:ph type="title"/>
          </p:nvPr>
        </p:nvSpPr>
        <p:spPr/>
        <p:txBody>
          <a:bodyPr/>
          <a:lstStyle/>
          <a:p>
            <a:pPr eaLnBrk="1" hangingPunct="1"/>
            <a:r>
              <a:rPr lang="en-AU" altLang="en-US" dirty="0">
                <a:ea typeface="ＭＳ Ｐゴシック" panose="020B0600070205080204" pitchFamily="34" charset="-128"/>
              </a:rPr>
              <a:t>Implications</a:t>
            </a:r>
          </a:p>
        </p:txBody>
      </p:sp>
      <p:sp>
        <p:nvSpPr>
          <p:cNvPr id="54274" name="Rectangle 3">
            <a:extLst>
              <a:ext uri="{FF2B5EF4-FFF2-40B4-BE49-F238E27FC236}">
                <a16:creationId xmlns:a16="http://schemas.microsoft.com/office/drawing/2014/main" id="{BA41490B-BC4A-05EA-FB36-46B71009134F}"/>
              </a:ext>
            </a:extLst>
          </p:cNvPr>
          <p:cNvSpPr>
            <a:spLocks noGrp="1" noChangeArrowheads="1"/>
          </p:cNvSpPr>
          <p:nvPr>
            <p:ph type="body" idx="1"/>
          </p:nvPr>
        </p:nvSpPr>
        <p:spPr/>
        <p:txBody>
          <a:bodyPr/>
          <a:lstStyle/>
          <a:p>
            <a:r>
              <a:rPr lang="en-AU" altLang="en-US" sz="2400" dirty="0">
                <a:ea typeface="ＭＳ Ｐゴシック" panose="020B0600070205080204" pitchFamily="34" charset="-128"/>
              </a:rPr>
              <a:t>IPv4 addresses continue to be in demand far beyond the date of exhaustion of the unallocated pool</a:t>
            </a:r>
          </a:p>
          <a:p>
            <a:pPr lvl="1"/>
            <a:r>
              <a:rPr lang="en-AU" altLang="en-US" sz="2200" dirty="0">
                <a:ea typeface="ＭＳ Ｐゴシック" panose="020B0600070205080204" pitchFamily="34" charset="-128"/>
              </a:rPr>
              <a:t>In the transition environment, all new and expanding network deployments will need IPv4 service access and addresses for as long as we are in this dual track transition</a:t>
            </a:r>
          </a:p>
          <a:p>
            <a:pPr lvl="1" eaLnBrk="1" hangingPunct="1">
              <a:lnSpc>
                <a:spcPct val="90000"/>
              </a:lnSpc>
            </a:pPr>
            <a:endParaRPr lang="en-AU" altLang="en-US" sz="2000" dirty="0">
              <a:ea typeface="ＭＳ Ｐゴシック" panose="020B0600070205080204" pitchFamily="34" charset="-128"/>
            </a:endParaRPr>
          </a:p>
          <a:p>
            <a:r>
              <a:rPr lang="en-AU" altLang="en-US" sz="2400" dirty="0">
                <a:ea typeface="ＭＳ Ｐゴシック" panose="020B0600070205080204" pitchFamily="34" charset="-128"/>
              </a:rPr>
              <a:t>But the process is no longer directly controlled through today</a:t>
            </a:r>
            <a:r>
              <a:rPr lang="ja-JP" altLang="en-AU" sz="2400">
                <a:ea typeface="ＭＳ Ｐゴシック" panose="020B0600070205080204" pitchFamily="34" charset="-128"/>
              </a:rPr>
              <a:t>’</a:t>
            </a:r>
            <a:r>
              <a:rPr lang="en-AU" altLang="ja-JP" sz="2400" dirty="0">
                <a:ea typeface="ＭＳ Ｐゴシック" panose="020B0600070205080204" pitchFamily="34" charset="-128"/>
              </a:rPr>
              <a:t>s address allocation policies</a:t>
            </a:r>
          </a:p>
          <a:p>
            <a:pPr lvl="1"/>
            <a:r>
              <a:rPr lang="en-AU" altLang="en-US" sz="2200" dirty="0">
                <a:ea typeface="ＭＳ Ｐゴシック" panose="020B0600070205080204" pitchFamily="34" charset="-128"/>
              </a:rPr>
              <a:t>Address access for IPv4 addresses is mediated by market pricing</a:t>
            </a:r>
          </a:p>
          <a:p>
            <a:pPr lvl="1"/>
            <a:r>
              <a:rPr lang="en-AU" altLang="en-US" sz="2200" dirty="0">
                <a:ea typeface="ＭＳ Ｐゴシック" panose="020B0600070205080204" pitchFamily="34" charset="-128"/>
              </a:rPr>
              <a:t>And the large CDN actors appear to be dominating this space</a:t>
            </a:r>
          </a:p>
        </p:txBody>
      </p:sp>
      <p:pic>
        <p:nvPicPr>
          <p:cNvPr id="54275" name="Picture 4" descr="fig1">
            <a:extLst>
              <a:ext uri="{FF2B5EF4-FFF2-40B4-BE49-F238E27FC236}">
                <a16:creationId xmlns:a16="http://schemas.microsoft.com/office/drawing/2014/main" id="{ED7FAED5-CE2D-5C6B-FAF1-4A9412CA9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6350" y="0"/>
            <a:ext cx="20256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60F55E77-3B27-2267-5546-3646E680DE46}"/>
              </a:ext>
            </a:extLst>
          </p:cNvPr>
          <p:cNvSpPr>
            <a:spLocks noGrp="1" noChangeArrowheads="1"/>
          </p:cNvSpPr>
          <p:nvPr>
            <p:ph type="title"/>
          </p:nvPr>
        </p:nvSpPr>
        <p:spPr/>
        <p:txBody>
          <a:bodyPr/>
          <a:lstStyle/>
          <a:p>
            <a:pPr eaLnBrk="1" hangingPunct="1"/>
            <a:r>
              <a:rPr lang="en-AU" altLang="en-US" dirty="0">
                <a:ea typeface="ＭＳ Ｐゴシック" panose="020B0600070205080204" pitchFamily="34" charset="-128"/>
              </a:rPr>
              <a:t>Making IPv4 Last </a:t>
            </a:r>
            <a:br>
              <a:rPr lang="en-AU" altLang="en-US" dirty="0">
                <a:ea typeface="ＭＳ Ｐゴシック" panose="020B0600070205080204" pitchFamily="34" charset="-128"/>
              </a:rPr>
            </a:br>
            <a:r>
              <a:rPr lang="en-AU" altLang="en-US" dirty="0">
                <a:ea typeface="ＭＳ Ｐゴシック" panose="020B0600070205080204" pitchFamily="34" charset="-128"/>
              </a:rPr>
              <a:t>Longer</a:t>
            </a:r>
          </a:p>
        </p:txBody>
      </p:sp>
      <p:sp>
        <p:nvSpPr>
          <p:cNvPr id="57346" name="Rectangle 3">
            <a:extLst>
              <a:ext uri="{FF2B5EF4-FFF2-40B4-BE49-F238E27FC236}">
                <a16:creationId xmlns:a16="http://schemas.microsoft.com/office/drawing/2014/main" id="{E4151222-DF7F-93BE-EE97-3D7434BFF4BC}"/>
              </a:ext>
            </a:extLst>
          </p:cNvPr>
          <p:cNvSpPr>
            <a:spLocks noGrp="1" noChangeArrowheads="1"/>
          </p:cNvSpPr>
          <p:nvPr>
            <p:ph type="body" idx="1"/>
          </p:nvPr>
        </p:nvSpPr>
        <p:spPr/>
        <p:txBody>
          <a:bodyPr/>
          <a:lstStyle/>
          <a:p>
            <a:pPr eaLnBrk="1" hangingPunct="1">
              <a:lnSpc>
                <a:spcPct val="90000"/>
              </a:lnSpc>
            </a:pPr>
            <a:r>
              <a:rPr lang="en-AU" altLang="en-US" sz="2400">
                <a:ea typeface="ＭＳ Ｐゴシック" panose="020B0600070205080204" pitchFamily="34" charset="-128"/>
              </a:rPr>
              <a:t>For how long?</a:t>
            </a:r>
          </a:p>
          <a:p>
            <a:pPr eaLnBrk="1" hangingPunct="1">
              <a:lnSpc>
                <a:spcPct val="90000"/>
              </a:lnSpc>
            </a:pPr>
            <a:r>
              <a:rPr lang="en-AU" altLang="en-US" sz="2400">
                <a:ea typeface="ＭＳ Ｐゴシック" panose="020B0600070205080204" pitchFamily="34" charset="-128"/>
              </a:rPr>
              <a:t>For what cumulative address demand?</a:t>
            </a:r>
          </a:p>
          <a:p>
            <a:pPr eaLnBrk="1" hangingPunct="1">
              <a:lnSpc>
                <a:spcPct val="90000"/>
              </a:lnSpc>
            </a:pPr>
            <a:r>
              <a:rPr lang="en-AU" altLang="en-US" sz="2400">
                <a:ea typeface="ＭＳ Ｐゴシック" panose="020B0600070205080204" pitchFamily="34" charset="-128"/>
              </a:rPr>
              <a:t>For what level of fairness of access?</a:t>
            </a:r>
          </a:p>
          <a:p>
            <a:pPr eaLnBrk="1" hangingPunct="1">
              <a:lnSpc>
                <a:spcPct val="90000"/>
              </a:lnSpc>
            </a:pPr>
            <a:r>
              <a:rPr lang="en-AU" altLang="en-US" sz="2400">
                <a:ea typeface="ＭＳ Ｐゴシック" panose="020B0600070205080204" pitchFamily="34" charset="-128"/>
              </a:rPr>
              <a:t>At what cost?</a:t>
            </a:r>
          </a:p>
          <a:p>
            <a:pPr eaLnBrk="1" hangingPunct="1">
              <a:lnSpc>
                <a:spcPct val="90000"/>
              </a:lnSpc>
            </a:pPr>
            <a:r>
              <a:rPr lang="en-AU" altLang="en-US" sz="2400">
                <a:ea typeface="ＭＳ Ｐゴシック" panose="020B0600070205080204" pitchFamily="34" charset="-128"/>
              </a:rPr>
              <a:t>For whom?</a:t>
            </a:r>
          </a:p>
          <a:p>
            <a:pPr eaLnBrk="1" hangingPunct="1">
              <a:lnSpc>
                <a:spcPct val="90000"/>
              </a:lnSpc>
            </a:pPr>
            <a:r>
              <a:rPr lang="en-AU" altLang="en-US" sz="2400">
                <a:ea typeface="ＭＳ Ｐゴシック" panose="020B0600070205080204" pitchFamily="34" charset="-128"/>
              </a:rPr>
              <a:t>To what end?</a:t>
            </a:r>
          </a:p>
          <a:p>
            <a:pPr eaLnBrk="1" hangingPunct="1">
              <a:lnSpc>
                <a:spcPct val="90000"/>
              </a:lnSpc>
            </a:pPr>
            <a:r>
              <a:rPr lang="en-AU" altLang="en-US" sz="2400">
                <a:ea typeface="ＭＳ Ｐゴシック" panose="020B0600070205080204" pitchFamily="34" charset="-128"/>
              </a:rPr>
              <a:t>What if we actually achieve something different? </a:t>
            </a:r>
          </a:p>
          <a:p>
            <a:pPr lvl="1" eaLnBrk="1" hangingPunct="1">
              <a:lnSpc>
                <a:spcPct val="90000"/>
              </a:lnSpc>
            </a:pPr>
            <a:r>
              <a:rPr lang="en-AU" altLang="en-US" sz="2000">
                <a:ea typeface="ＭＳ Ｐゴシック" panose="020B0600070205080204" pitchFamily="34" charset="-128"/>
              </a:rPr>
              <a:t>How would the Law of Unintended Consequences apply here?</a:t>
            </a:r>
          </a:p>
          <a:p>
            <a:pPr lvl="1" eaLnBrk="1" hangingPunct="1">
              <a:lnSpc>
                <a:spcPct val="90000"/>
              </a:lnSpc>
            </a:pPr>
            <a:r>
              <a:rPr lang="en-AU" altLang="en-US" sz="2000">
                <a:ea typeface="ＭＳ Ｐゴシック" panose="020B0600070205080204" pitchFamily="34" charset="-128"/>
              </a:rPr>
              <a:t>Would this negate the entire </a:t>
            </a:r>
            <a:r>
              <a:rPr lang="ja-JP" altLang="en-AU" sz="2000">
                <a:ea typeface="ＭＳ Ｐゴシック" panose="020B0600070205080204" pitchFamily="34" charset="-128"/>
              </a:rPr>
              <a:t>“</a:t>
            </a:r>
            <a:r>
              <a:rPr lang="en-AU" altLang="ja-JP" sz="2000">
                <a:ea typeface="ＭＳ Ｐゴシック" panose="020B0600070205080204" pitchFamily="34" charset="-128"/>
              </a:rPr>
              <a:t>IPv6 is the solution</a:t>
            </a:r>
            <a:r>
              <a:rPr lang="ja-JP" altLang="en-AU" sz="2000">
                <a:ea typeface="ＭＳ Ｐゴシック" panose="020B0600070205080204" pitchFamily="34" charset="-128"/>
              </a:rPr>
              <a:t>”</a:t>
            </a:r>
            <a:r>
              <a:rPr lang="en-AU" altLang="ja-JP" sz="2000">
                <a:ea typeface="ＭＳ Ｐゴシック" panose="020B0600070205080204" pitchFamily="34" charset="-128"/>
              </a:rPr>
              <a:t> philosophy? </a:t>
            </a:r>
            <a:endParaRPr lang="en-AU" altLang="en-US" sz="2000">
              <a:ea typeface="ＭＳ Ｐゴシック" panose="020B0600070205080204" pitchFamily="34" charset="-128"/>
            </a:endParaRPr>
          </a:p>
        </p:txBody>
      </p:sp>
      <p:pic>
        <p:nvPicPr>
          <p:cNvPr id="57347" name="Picture 4" descr="fig1">
            <a:extLst>
              <a:ext uri="{FF2B5EF4-FFF2-40B4-BE49-F238E27FC236}">
                <a16:creationId xmlns:a16="http://schemas.microsoft.com/office/drawing/2014/main" id="{663F0B56-7882-D861-06F9-54DB29141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026" y="1"/>
            <a:ext cx="2339975"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6FF706F8-8C74-EB5F-874C-64EBEED41B79}"/>
              </a:ext>
            </a:extLst>
          </p:cNvPr>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r>
              <a:rPr lang="en-US" dirty="0"/>
              <a:t>Why is the Internet wedged on IPv6 transition?</a:t>
            </a:r>
          </a:p>
        </p:txBody>
      </p:sp>
      <p:sp>
        <p:nvSpPr>
          <p:cNvPr id="20482" name="Rectangle 2">
            <a:extLst>
              <a:ext uri="{FF2B5EF4-FFF2-40B4-BE49-F238E27FC236}">
                <a16:creationId xmlns:a16="http://schemas.microsoft.com/office/drawing/2014/main" id="{588AEBF1-8AD0-3DD1-F2A0-49E127101E8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buFontTx/>
              <a:buBlip>
                <a:blip r:embed="rId2"/>
              </a:buBlip>
              <a:defRPr/>
            </a:pPr>
            <a:endParaRPr lang="en-US" sz="2300" dirty="0"/>
          </a:p>
          <a:p>
            <a:pPr marL="625056" lvl="1">
              <a:spcBef>
                <a:spcPts val="2347"/>
              </a:spcBef>
              <a:buBlip>
                <a:blip r:embed="rId2"/>
              </a:buBlip>
              <a:defRPr/>
            </a:pPr>
            <a:endParaRPr lang="en-US" sz="2300" dirty="0"/>
          </a:p>
          <a:p>
            <a:pPr marL="225006">
              <a:spcBef>
                <a:spcPts val="2347"/>
              </a:spcBef>
              <a:buBlip>
                <a:blip r:embed="rId2"/>
              </a:buBlip>
              <a:defRPr/>
            </a:pPr>
            <a:endParaRPr lang="en-US" sz="2700"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E6E7-132A-6D5C-C7B7-35A22BF39A2B}"/>
              </a:ext>
            </a:extLst>
          </p:cNvPr>
          <p:cNvSpPr>
            <a:spLocks noGrp="1"/>
          </p:cNvSpPr>
          <p:nvPr>
            <p:ph type="title"/>
          </p:nvPr>
        </p:nvSpPr>
        <p:spPr/>
        <p:txBody>
          <a:bodyPr/>
          <a:lstStyle/>
          <a:p>
            <a:r>
              <a:rPr lang="en-AU" dirty="0"/>
              <a:t>Not everyone is feeling the pressure to move to Dual Stack</a:t>
            </a:r>
          </a:p>
        </p:txBody>
      </p:sp>
      <p:pic>
        <p:nvPicPr>
          <p:cNvPr id="5" name="Content Placeholder 4" descr="A graph showing a line&#10;&#10;Description automatically generated">
            <a:extLst>
              <a:ext uri="{FF2B5EF4-FFF2-40B4-BE49-F238E27FC236}">
                <a16:creationId xmlns:a16="http://schemas.microsoft.com/office/drawing/2014/main" id="{15B0C9F2-9AB2-52B9-9DB2-EA9BE63178BF}"/>
              </a:ext>
            </a:extLst>
          </p:cNvPr>
          <p:cNvPicPr>
            <a:picLocks noGrp="1" noChangeAspect="1"/>
          </p:cNvPicPr>
          <p:nvPr>
            <p:ph idx="1"/>
          </p:nvPr>
        </p:nvPicPr>
        <p:blipFill>
          <a:blip r:embed="rId3"/>
          <a:stretch>
            <a:fillRect/>
          </a:stretch>
        </p:blipFill>
        <p:spPr>
          <a:xfrm>
            <a:off x="1887274" y="1825625"/>
            <a:ext cx="8417451" cy="4351338"/>
          </a:xfrm>
        </p:spPr>
      </p:pic>
      <p:sp>
        <p:nvSpPr>
          <p:cNvPr id="6" name="Freeform 5">
            <a:extLst>
              <a:ext uri="{FF2B5EF4-FFF2-40B4-BE49-F238E27FC236}">
                <a16:creationId xmlns:a16="http://schemas.microsoft.com/office/drawing/2014/main" id="{834D7D24-01F3-A08C-79C5-52AD7B77B03A}"/>
              </a:ext>
            </a:extLst>
          </p:cNvPr>
          <p:cNvSpPr/>
          <p:nvPr/>
        </p:nvSpPr>
        <p:spPr>
          <a:xfrm>
            <a:off x="6095999" y="2510959"/>
            <a:ext cx="4521204" cy="181441"/>
          </a:xfrm>
          <a:custGeom>
            <a:avLst/>
            <a:gdLst>
              <a:gd name="connsiteX0" fmla="*/ 0 w 4521204"/>
              <a:gd name="connsiteY0" fmla="*/ 130641 h 181441"/>
              <a:gd name="connsiteX1" fmla="*/ 1509486 w 4521204"/>
              <a:gd name="connsiteY1" fmla="*/ 123384 h 181441"/>
              <a:gd name="connsiteX2" fmla="*/ 3258457 w 4521204"/>
              <a:gd name="connsiteY2" fmla="*/ 94355 h 181441"/>
              <a:gd name="connsiteX3" fmla="*/ 4426857 w 4521204"/>
              <a:gd name="connsiteY3" fmla="*/ 94355 h 181441"/>
              <a:gd name="connsiteX4" fmla="*/ 4274457 w 4521204"/>
              <a:gd name="connsiteY4" fmla="*/ 13 h 181441"/>
              <a:gd name="connsiteX5" fmla="*/ 4521200 w 4521204"/>
              <a:gd name="connsiteY5" fmla="*/ 101613 h 181441"/>
              <a:gd name="connsiteX6" fmla="*/ 4267200 w 4521204"/>
              <a:gd name="connsiteY6" fmla="*/ 181441 h 18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1204" h="181441">
                <a:moveTo>
                  <a:pt x="0" y="130641"/>
                </a:moveTo>
                <a:lnTo>
                  <a:pt x="1509486" y="123384"/>
                </a:lnTo>
                <a:lnTo>
                  <a:pt x="3258457" y="94355"/>
                </a:lnTo>
                <a:cubicBezTo>
                  <a:pt x="3744685" y="89517"/>
                  <a:pt x="4257524" y="110079"/>
                  <a:pt x="4426857" y="94355"/>
                </a:cubicBezTo>
                <a:cubicBezTo>
                  <a:pt x="4596190" y="78631"/>
                  <a:pt x="4258733" y="-1197"/>
                  <a:pt x="4274457" y="13"/>
                </a:cubicBezTo>
                <a:cubicBezTo>
                  <a:pt x="4290181" y="1223"/>
                  <a:pt x="4522409" y="71375"/>
                  <a:pt x="4521200" y="101613"/>
                </a:cubicBezTo>
                <a:cubicBezTo>
                  <a:pt x="4519991" y="131851"/>
                  <a:pt x="4393595" y="156646"/>
                  <a:pt x="4267200" y="181441"/>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E57CA6A-E287-E131-105D-A6333146C5A0}"/>
              </a:ext>
            </a:extLst>
          </p:cNvPr>
          <p:cNvSpPr txBox="1"/>
          <p:nvPr/>
        </p:nvSpPr>
        <p:spPr>
          <a:xfrm>
            <a:off x="6183085" y="6114472"/>
            <a:ext cx="678391" cy="369332"/>
          </a:xfrm>
          <a:prstGeom prst="rect">
            <a:avLst/>
          </a:prstGeom>
          <a:noFill/>
        </p:spPr>
        <p:txBody>
          <a:bodyPr wrap="none" rtlCol="0">
            <a:spAutoFit/>
          </a:bodyPr>
          <a:lstStyle/>
          <a:p>
            <a:r>
              <a:rPr lang="en-AU" dirty="0"/>
              <a:t>2020</a:t>
            </a:r>
          </a:p>
        </p:txBody>
      </p:sp>
      <p:sp>
        <p:nvSpPr>
          <p:cNvPr id="8" name="TextBox 7">
            <a:extLst>
              <a:ext uri="{FF2B5EF4-FFF2-40B4-BE49-F238E27FC236}">
                <a16:creationId xmlns:a16="http://schemas.microsoft.com/office/drawing/2014/main" id="{0E7C086F-8FDF-21BA-2C4B-05FBC3BE9613}"/>
              </a:ext>
            </a:extLst>
          </p:cNvPr>
          <p:cNvSpPr txBox="1"/>
          <p:nvPr/>
        </p:nvSpPr>
        <p:spPr>
          <a:xfrm>
            <a:off x="7717972" y="6114472"/>
            <a:ext cx="678391" cy="369332"/>
          </a:xfrm>
          <a:prstGeom prst="rect">
            <a:avLst/>
          </a:prstGeom>
          <a:noFill/>
        </p:spPr>
        <p:txBody>
          <a:bodyPr wrap="none" rtlCol="0">
            <a:spAutoFit/>
          </a:bodyPr>
          <a:lstStyle/>
          <a:p>
            <a:r>
              <a:rPr lang="en-AU" dirty="0"/>
              <a:t>2022</a:t>
            </a:r>
          </a:p>
        </p:txBody>
      </p:sp>
      <p:sp>
        <p:nvSpPr>
          <p:cNvPr id="9" name="TextBox 8">
            <a:extLst>
              <a:ext uri="{FF2B5EF4-FFF2-40B4-BE49-F238E27FC236}">
                <a16:creationId xmlns:a16="http://schemas.microsoft.com/office/drawing/2014/main" id="{4891BFA5-D551-315F-88AB-59E1AC1F11FD}"/>
              </a:ext>
            </a:extLst>
          </p:cNvPr>
          <p:cNvSpPr txBox="1"/>
          <p:nvPr/>
        </p:nvSpPr>
        <p:spPr>
          <a:xfrm>
            <a:off x="9252859" y="6114472"/>
            <a:ext cx="678391" cy="369332"/>
          </a:xfrm>
          <a:prstGeom prst="rect">
            <a:avLst/>
          </a:prstGeom>
          <a:noFill/>
        </p:spPr>
        <p:txBody>
          <a:bodyPr wrap="none" rtlCol="0">
            <a:spAutoFit/>
          </a:bodyPr>
          <a:lstStyle/>
          <a:p>
            <a:r>
              <a:rPr lang="en-AU" dirty="0"/>
              <a:t>2024</a:t>
            </a:r>
          </a:p>
        </p:txBody>
      </p:sp>
      <p:sp>
        <p:nvSpPr>
          <p:cNvPr id="10" name="TextBox 9">
            <a:extLst>
              <a:ext uri="{FF2B5EF4-FFF2-40B4-BE49-F238E27FC236}">
                <a16:creationId xmlns:a16="http://schemas.microsoft.com/office/drawing/2014/main" id="{CB40EB8F-7C98-19E8-8B34-27A93E76062B}"/>
              </a:ext>
            </a:extLst>
          </p:cNvPr>
          <p:cNvSpPr txBox="1"/>
          <p:nvPr/>
        </p:nvSpPr>
        <p:spPr>
          <a:xfrm rot="5400000">
            <a:off x="9868516" y="4158343"/>
            <a:ext cx="1241750" cy="369332"/>
          </a:xfrm>
          <a:prstGeom prst="rect">
            <a:avLst/>
          </a:prstGeom>
          <a:noFill/>
        </p:spPr>
        <p:txBody>
          <a:bodyPr wrap="none" rtlCol="0">
            <a:spAutoFit/>
          </a:bodyPr>
          <a:lstStyle/>
          <a:p>
            <a:r>
              <a:rPr lang="en-AU" dirty="0"/>
              <a:t>% of Users</a:t>
            </a:r>
          </a:p>
        </p:txBody>
      </p:sp>
      <p:sp>
        <p:nvSpPr>
          <p:cNvPr id="12" name="TextBox 11">
            <a:extLst>
              <a:ext uri="{FF2B5EF4-FFF2-40B4-BE49-F238E27FC236}">
                <a16:creationId xmlns:a16="http://schemas.microsoft.com/office/drawing/2014/main" id="{F4AE8CC2-76FB-F869-B8F3-778787B30C1B}"/>
              </a:ext>
            </a:extLst>
          </p:cNvPr>
          <p:cNvSpPr txBox="1"/>
          <p:nvPr/>
        </p:nvSpPr>
        <p:spPr>
          <a:xfrm>
            <a:off x="9521372" y="6492875"/>
            <a:ext cx="4052544" cy="276999"/>
          </a:xfrm>
          <a:prstGeom prst="rect">
            <a:avLst/>
          </a:prstGeom>
          <a:noFill/>
        </p:spPr>
        <p:txBody>
          <a:bodyPr wrap="square">
            <a:spAutoFit/>
          </a:bodyPr>
          <a:lstStyle/>
          <a:p>
            <a:r>
              <a:rPr lang="en-AU" sz="1200" dirty="0"/>
              <a:t>https://</a:t>
            </a:r>
            <a:r>
              <a:rPr lang="en-AU" sz="1200" dirty="0" err="1"/>
              <a:t>stats.labs.apnic.net</a:t>
            </a:r>
            <a:r>
              <a:rPr lang="en-AU" sz="1200" dirty="0"/>
              <a:t>/ipv6/XQ</a:t>
            </a:r>
          </a:p>
        </p:txBody>
      </p:sp>
    </p:spTree>
    <p:extLst>
      <p:ext uri="{BB962C8B-B14F-4D97-AF65-F5344CB8AC3E}">
        <p14:creationId xmlns:p14="http://schemas.microsoft.com/office/powerpoint/2010/main" val="266341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10B0-4B95-EC19-1626-D895001320F3}"/>
              </a:ext>
            </a:extLst>
          </p:cNvPr>
          <p:cNvSpPr>
            <a:spLocks noGrp="1"/>
          </p:cNvSpPr>
          <p:nvPr>
            <p:ph type="title"/>
          </p:nvPr>
        </p:nvSpPr>
        <p:spPr>
          <a:xfrm>
            <a:off x="885371" y="365125"/>
            <a:ext cx="11059885" cy="1325563"/>
          </a:xfrm>
        </p:spPr>
        <p:txBody>
          <a:bodyPr>
            <a:normAutofit fontScale="90000"/>
          </a:bodyPr>
          <a:lstStyle/>
          <a:p>
            <a:r>
              <a:rPr lang="en-AU" dirty="0"/>
              <a:t>Maybe this really is the IPv6 trajectory that we’re now locked into</a:t>
            </a:r>
          </a:p>
        </p:txBody>
      </p:sp>
      <p:pic>
        <p:nvPicPr>
          <p:cNvPr id="5" name="Content Placeholder 4">
            <a:extLst>
              <a:ext uri="{FF2B5EF4-FFF2-40B4-BE49-F238E27FC236}">
                <a16:creationId xmlns:a16="http://schemas.microsoft.com/office/drawing/2014/main" id="{2F36139F-E25A-A4DF-F5C0-0A6B3802C365}"/>
              </a:ext>
            </a:extLst>
          </p:cNvPr>
          <p:cNvPicPr>
            <a:picLocks noGrp="1" noChangeAspect="1"/>
          </p:cNvPicPr>
          <p:nvPr>
            <p:ph idx="1"/>
          </p:nvPr>
        </p:nvPicPr>
        <p:blipFill>
          <a:blip r:embed="rId2"/>
          <a:stretch>
            <a:fillRect/>
          </a:stretch>
        </p:blipFill>
        <p:spPr>
          <a:xfrm>
            <a:off x="2250762" y="1530061"/>
            <a:ext cx="8071717" cy="4843030"/>
          </a:xfrm>
        </p:spPr>
      </p:pic>
      <p:sp>
        <p:nvSpPr>
          <p:cNvPr id="6" name="TextBox 5">
            <a:extLst>
              <a:ext uri="{FF2B5EF4-FFF2-40B4-BE49-F238E27FC236}">
                <a16:creationId xmlns:a16="http://schemas.microsoft.com/office/drawing/2014/main" id="{16AF2855-37AC-7BA0-044C-7E05E71B8CC7}"/>
              </a:ext>
            </a:extLst>
          </p:cNvPr>
          <p:cNvSpPr txBox="1"/>
          <p:nvPr/>
        </p:nvSpPr>
        <p:spPr>
          <a:xfrm>
            <a:off x="9812989" y="5854097"/>
            <a:ext cx="745717" cy="369332"/>
          </a:xfrm>
          <a:prstGeom prst="rect">
            <a:avLst/>
          </a:prstGeom>
          <a:solidFill>
            <a:schemeClr val="bg1"/>
          </a:solidFill>
        </p:spPr>
        <p:txBody>
          <a:bodyPr wrap="none" rtlCol="0">
            <a:spAutoFit/>
          </a:bodyPr>
          <a:lstStyle/>
          <a:p>
            <a:r>
              <a:rPr lang="en-US" b="1" dirty="0">
                <a:solidFill>
                  <a:srgbClr val="FF0000"/>
                </a:solidFill>
              </a:rPr>
              <a:t>2045!</a:t>
            </a:r>
          </a:p>
        </p:txBody>
      </p:sp>
    </p:spTree>
    <p:extLst>
      <p:ext uri="{BB962C8B-B14F-4D97-AF65-F5344CB8AC3E}">
        <p14:creationId xmlns:p14="http://schemas.microsoft.com/office/powerpoint/2010/main" val="2254650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C71147DC-A7A2-65FA-440C-8AE741BF3AE3}"/>
              </a:ext>
            </a:extLst>
          </p:cNvPr>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r>
              <a:rPr lang="en-US" dirty="0"/>
              <a:t>Why is the Internet wedged on IPv6 transition?</a:t>
            </a:r>
          </a:p>
        </p:txBody>
      </p:sp>
      <p:sp>
        <p:nvSpPr>
          <p:cNvPr id="20482" name="Rectangle 2">
            <a:extLst>
              <a:ext uri="{FF2B5EF4-FFF2-40B4-BE49-F238E27FC236}">
                <a16:creationId xmlns:a16="http://schemas.microsoft.com/office/drawing/2014/main" id="{5A4C5DB9-D208-8AC8-3F02-A63F3EB6CB9A}"/>
              </a:ext>
            </a:extLst>
          </p:cNvPr>
          <p:cNvSpPr>
            <a:spLocks noGrp="1" noChangeArrowheads="1"/>
          </p:cNvSpPr>
          <p:nvPr>
            <p:ph type="body" idx="1"/>
          </p:nvPr>
        </p:nvSpPr>
        <p:spPr>
          <a:xfrm>
            <a:off x="838200" y="2141537"/>
            <a:ext cx="10515600" cy="435133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marL="282156" indent="-342900">
              <a:spcBef>
                <a:spcPts val="2347"/>
              </a:spcBef>
              <a:defRPr/>
            </a:pPr>
            <a:r>
              <a:rPr lang="en-US" sz="2700" dirty="0"/>
              <a:t>Because we no longer operate within a strict address-based network architecture</a:t>
            </a:r>
          </a:p>
          <a:p>
            <a:pPr marL="739356" lvl="1" indent="-342900">
              <a:spcBef>
                <a:spcPts val="2347"/>
              </a:spcBef>
              <a:defRPr/>
            </a:pPr>
            <a:r>
              <a:rPr lang="en-US" sz="2300" dirty="0"/>
              <a:t>Clients no longer use a permanent unique public IP address to communicate with servers</a:t>
            </a:r>
          </a:p>
          <a:p>
            <a:pPr marL="739356" lvl="1" indent="-342900">
              <a:spcBef>
                <a:spcPts val="2347"/>
              </a:spcBef>
              <a:defRPr/>
            </a:pPr>
            <a:r>
              <a:rPr lang="en-US" sz="2300" dirty="0"/>
              <a:t>Servers no longer use a permanent unique public IP address to communicate with clients</a:t>
            </a:r>
          </a:p>
          <a:p>
            <a:pPr marL="282156" indent="-342900">
              <a:spcBef>
                <a:spcPts val="2347"/>
              </a:spcBef>
              <a:defRPr/>
            </a:pPr>
            <a:r>
              <a:rPr lang="en-US" sz="2700" dirty="0"/>
              <a:t>Address scarcity takes on a different dimension when you don’t need public addresses to uniquely number every host and service</a:t>
            </a:r>
            <a:endParaRPr lang="en-US" sz="2300" dirty="0"/>
          </a:p>
          <a:p>
            <a:pPr marL="225006">
              <a:spcBef>
                <a:spcPts val="2347"/>
              </a:spcBef>
              <a:buBlip>
                <a:blip r:embed="rId2"/>
              </a:buBlip>
              <a:defRPr/>
            </a:pPr>
            <a:endParaRPr lang="en-US" sz="2700"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5357-487A-88C2-EA5B-A2B28462F704}"/>
              </a:ext>
            </a:extLst>
          </p:cNvPr>
          <p:cNvSpPr>
            <a:spLocks noGrp="1"/>
          </p:cNvSpPr>
          <p:nvPr>
            <p:ph type="title"/>
          </p:nvPr>
        </p:nvSpPr>
        <p:spPr/>
        <p:txBody>
          <a:bodyPr/>
          <a:lstStyle/>
          <a:p>
            <a:r>
              <a:rPr lang="en-AU" dirty="0"/>
              <a:t>Because it wasn’t just an IPv4 to IPv6 transition</a:t>
            </a:r>
          </a:p>
        </p:txBody>
      </p:sp>
      <p:sp>
        <p:nvSpPr>
          <p:cNvPr id="3" name="Content Placeholder 2">
            <a:extLst>
              <a:ext uri="{FF2B5EF4-FFF2-40B4-BE49-F238E27FC236}">
                <a16:creationId xmlns:a16="http://schemas.microsoft.com/office/drawing/2014/main" id="{62D58FA8-9903-12F1-B4B4-91A7BAEFED87}"/>
              </a:ext>
            </a:extLst>
          </p:cNvPr>
          <p:cNvSpPr>
            <a:spLocks noGrp="1"/>
          </p:cNvSpPr>
          <p:nvPr>
            <p:ph idx="1"/>
          </p:nvPr>
        </p:nvSpPr>
        <p:spPr>
          <a:xfrm>
            <a:off x="838200" y="2474685"/>
            <a:ext cx="10515600" cy="3702277"/>
          </a:xfrm>
        </p:spPr>
        <p:txBody>
          <a:bodyPr/>
          <a:lstStyle/>
          <a:p>
            <a:pPr marL="0" indent="0">
              <a:buNone/>
            </a:pPr>
            <a:r>
              <a:rPr lang="en-AU" dirty="0"/>
              <a:t>Follow the money…</a:t>
            </a:r>
          </a:p>
        </p:txBody>
      </p:sp>
    </p:spTree>
    <p:extLst>
      <p:ext uri="{BB962C8B-B14F-4D97-AF65-F5344CB8AC3E}">
        <p14:creationId xmlns:p14="http://schemas.microsoft.com/office/powerpoint/2010/main" val="194583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921960" y="365125"/>
            <a:ext cx="11546920" cy="1325563"/>
          </a:xfrm>
        </p:spPr>
        <p:txBody>
          <a:bodyPr/>
          <a:lstStyle/>
          <a:p>
            <a:r>
              <a:rPr lang="en-AU" dirty="0"/>
              <a:t>The “Classical”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a:xfrm>
            <a:off x="838200" y="1825625"/>
            <a:ext cx="8694383" cy="4351338"/>
          </a:xfrm>
        </p:spPr>
        <p:txBody>
          <a:bodyPr>
            <a:normAutofit lnSpcReduction="10000"/>
          </a:bodyPr>
          <a:lstStyle/>
          <a:p>
            <a:r>
              <a:rPr lang="en-AU" dirty="0"/>
              <a:t>IP was a </a:t>
            </a:r>
            <a:r>
              <a:rPr lang="en-AU" b="1" i="1" dirty="0"/>
              <a:t>network</a:t>
            </a:r>
            <a:r>
              <a:rPr lang="en-AU" i="1" dirty="0"/>
              <a:t> protocol</a:t>
            </a:r>
            <a:r>
              <a:rPr lang="en-AU" dirty="0"/>
              <a:t> that provided services to attached devices</a:t>
            </a:r>
          </a:p>
          <a:p>
            <a:r>
              <a:rPr lang="en-AU" dirty="0"/>
              <a:t>It was the role of Network Providers to allow clients to consume content and access services</a:t>
            </a:r>
          </a:p>
          <a:p>
            <a:pPr lvl="1"/>
            <a:r>
              <a:rPr lang="en-AU" dirty="0"/>
              <a:t>The costs of operating the network dominated the entire cost of the Internet</a:t>
            </a:r>
          </a:p>
          <a:p>
            <a:pPr lvl="1"/>
            <a:r>
              <a:rPr lang="en-AU" dirty="0"/>
              <a:t>In networking distance dominates all cost models</a:t>
            </a:r>
          </a:p>
          <a:p>
            <a:pPr lvl="1"/>
            <a:r>
              <a:rPr lang="en-AU" dirty="0"/>
              <a:t>In the Internet ecosystem the role of transit providers was paramount</a:t>
            </a:r>
          </a:p>
          <a:p>
            <a:pPr lvl="2"/>
            <a:r>
              <a:rPr lang="en-AU" dirty="0"/>
              <a:t>We used to spend all our time talking about peering and transit!</a:t>
            </a:r>
          </a:p>
          <a:p>
            <a:pPr lvl="1"/>
            <a:r>
              <a:rPr lang="en-AU" dirty="0"/>
              <a:t>ISPs were the brokers of rationing the scarce resource of distance capacity</a:t>
            </a:r>
          </a:p>
        </p:txBody>
      </p:sp>
      <p:sp>
        <p:nvSpPr>
          <p:cNvPr id="4" name="Freeform 3">
            <a:extLst>
              <a:ext uri="{FF2B5EF4-FFF2-40B4-BE49-F238E27FC236}">
                <a16:creationId xmlns:a16="http://schemas.microsoft.com/office/drawing/2014/main" id="{8DBE68AE-1F15-9782-E6E0-3B5049DDFB89}"/>
              </a:ext>
            </a:extLst>
          </p:cNvPr>
          <p:cNvSpPr/>
          <p:nvPr/>
        </p:nvSpPr>
        <p:spPr>
          <a:xfrm>
            <a:off x="10666318" y="2536619"/>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A57B774-D644-8559-F46B-E5BFCE591956}"/>
              </a:ext>
            </a:extLst>
          </p:cNvPr>
          <p:cNvSpPr/>
          <p:nvPr/>
        </p:nvSpPr>
        <p:spPr>
          <a:xfrm>
            <a:off x="11905034" y="2474223"/>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BCACB244-C591-752E-1A21-9A6DC4664900}"/>
              </a:ext>
            </a:extLst>
          </p:cNvPr>
          <p:cNvSpPr txBox="1"/>
          <p:nvPr/>
        </p:nvSpPr>
        <p:spPr>
          <a:xfrm>
            <a:off x="10991521" y="4407571"/>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E68C88DB-E5D9-5918-48B7-AD01B7242B9F}"/>
              </a:ext>
            </a:extLst>
          </p:cNvPr>
          <p:cNvSpPr txBox="1"/>
          <p:nvPr/>
        </p:nvSpPr>
        <p:spPr>
          <a:xfrm>
            <a:off x="10736183" y="3520979"/>
            <a:ext cx="1268296" cy="400110"/>
          </a:xfrm>
          <a:prstGeom prst="rect">
            <a:avLst/>
          </a:prstGeom>
          <a:noFill/>
        </p:spPr>
        <p:txBody>
          <a:bodyPr wrap="none" rtlCol="0">
            <a:spAutoFit/>
          </a:bodyPr>
          <a:lstStyle/>
          <a:p>
            <a:r>
              <a:rPr lang="en-AU" sz="2000" b="1" dirty="0">
                <a:solidFill>
                  <a:srgbClr val="FF0000"/>
                </a:solidFill>
                <a:latin typeface="AhnbergHand" pitchFamily="2" charset="0"/>
              </a:rPr>
              <a:t>network</a:t>
            </a:r>
          </a:p>
        </p:txBody>
      </p:sp>
      <p:sp>
        <p:nvSpPr>
          <p:cNvPr id="8" name="TextBox 7">
            <a:extLst>
              <a:ext uri="{FF2B5EF4-FFF2-40B4-BE49-F238E27FC236}">
                <a16:creationId xmlns:a16="http://schemas.microsoft.com/office/drawing/2014/main" id="{05F61673-4146-DF6E-F6E2-B21D166D9A9A}"/>
              </a:ext>
            </a:extLst>
          </p:cNvPr>
          <p:cNvSpPr txBox="1"/>
          <p:nvPr/>
        </p:nvSpPr>
        <p:spPr>
          <a:xfrm>
            <a:off x="10828165" y="2933259"/>
            <a:ext cx="85151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transport</a:t>
            </a:r>
          </a:p>
        </p:txBody>
      </p:sp>
      <p:sp>
        <p:nvSpPr>
          <p:cNvPr id="9" name="TextBox 8">
            <a:extLst>
              <a:ext uri="{FF2B5EF4-FFF2-40B4-BE49-F238E27FC236}">
                <a16:creationId xmlns:a16="http://schemas.microsoft.com/office/drawing/2014/main" id="{5989186A-0E5C-CE1C-CC47-5F07310B9CFA}"/>
              </a:ext>
            </a:extLst>
          </p:cNvPr>
          <p:cNvSpPr txBox="1"/>
          <p:nvPr/>
        </p:nvSpPr>
        <p:spPr>
          <a:xfrm>
            <a:off x="10984809" y="2506997"/>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AD16921A-0ABB-9C34-FEC0-82AEA2398E88}"/>
              </a:ext>
            </a:extLst>
          </p:cNvPr>
          <p:cNvSpPr/>
          <p:nvPr/>
        </p:nvSpPr>
        <p:spPr>
          <a:xfrm>
            <a:off x="10763174" y="2500017"/>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2E5EFC9A-8A7A-6DC3-662D-F8A8EE7BC549}"/>
              </a:ext>
            </a:extLst>
          </p:cNvPr>
          <p:cNvSpPr/>
          <p:nvPr/>
        </p:nvSpPr>
        <p:spPr>
          <a:xfrm>
            <a:off x="10784115" y="2954521"/>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C545B9CF-257D-EF26-6600-40F91729267C}"/>
              </a:ext>
            </a:extLst>
          </p:cNvPr>
          <p:cNvSpPr/>
          <p:nvPr/>
        </p:nvSpPr>
        <p:spPr>
          <a:xfrm>
            <a:off x="10853916" y="3212787"/>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CF3B2657-6141-9D04-B720-C23FFF600D99}"/>
              </a:ext>
            </a:extLst>
          </p:cNvPr>
          <p:cNvSpPr/>
          <p:nvPr/>
        </p:nvSpPr>
        <p:spPr>
          <a:xfrm>
            <a:off x="10700353" y="4322631"/>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AF97E56-AF7E-049F-24B3-D6145675C291}"/>
              </a:ext>
            </a:extLst>
          </p:cNvPr>
          <p:cNvSpPr txBox="1"/>
          <p:nvPr/>
        </p:nvSpPr>
        <p:spPr>
          <a:xfrm>
            <a:off x="9584213" y="3493754"/>
            <a:ext cx="704039" cy="461665"/>
          </a:xfrm>
          <a:prstGeom prst="rect">
            <a:avLst/>
          </a:prstGeom>
          <a:noFill/>
        </p:spPr>
        <p:txBody>
          <a:bodyPr wrap="none" rtlCol="0">
            <a:spAutoFit/>
          </a:bodyPr>
          <a:lstStyle/>
          <a:p>
            <a:r>
              <a:rPr lang="en-AU" sz="2400" b="1" dirty="0">
                <a:solidFill>
                  <a:srgbClr val="FF0000"/>
                </a:solidFill>
                <a:latin typeface="AhnbergHand" pitchFamily="2" charset="0"/>
              </a:rPr>
              <a:t>$$$</a:t>
            </a:r>
          </a:p>
        </p:txBody>
      </p:sp>
      <p:sp>
        <p:nvSpPr>
          <p:cNvPr id="15" name="Freeform 14">
            <a:extLst>
              <a:ext uri="{FF2B5EF4-FFF2-40B4-BE49-F238E27FC236}">
                <a16:creationId xmlns:a16="http://schemas.microsoft.com/office/drawing/2014/main" id="{BB96C195-DCE5-AD07-BC67-62133F06D26B}"/>
              </a:ext>
            </a:extLst>
          </p:cNvPr>
          <p:cNvSpPr/>
          <p:nvPr/>
        </p:nvSpPr>
        <p:spPr>
          <a:xfrm>
            <a:off x="10700353" y="4797353"/>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1B108EE7-3734-0D59-17AC-D1BBC09E9BA1}"/>
              </a:ext>
            </a:extLst>
          </p:cNvPr>
          <p:cNvSpPr/>
          <p:nvPr/>
        </p:nvSpPr>
        <p:spPr>
          <a:xfrm>
            <a:off x="10327889" y="3576854"/>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21881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18FA-BE30-B14C-817F-961DCD89ED9D}"/>
              </a:ext>
            </a:extLst>
          </p:cNvPr>
          <p:cNvSpPr>
            <a:spLocks noGrp="1"/>
          </p:cNvSpPr>
          <p:nvPr>
            <p:ph type="title"/>
          </p:nvPr>
        </p:nvSpPr>
        <p:spPr/>
        <p:txBody>
          <a:bodyPr/>
          <a:lstStyle/>
          <a:p>
            <a:r>
              <a:rPr lang="en-AU" dirty="0"/>
              <a:t>What’s driving change today? </a:t>
            </a:r>
          </a:p>
        </p:txBody>
      </p:sp>
      <p:sp>
        <p:nvSpPr>
          <p:cNvPr id="3" name="Content Placeholder 2">
            <a:extLst>
              <a:ext uri="{FF2B5EF4-FFF2-40B4-BE49-F238E27FC236}">
                <a16:creationId xmlns:a16="http://schemas.microsoft.com/office/drawing/2014/main" id="{6796F7EB-4FF7-E24A-986B-3394782CBC4F}"/>
              </a:ext>
            </a:extLst>
          </p:cNvPr>
          <p:cNvSpPr>
            <a:spLocks noGrp="1"/>
          </p:cNvSpPr>
          <p:nvPr>
            <p:ph idx="1"/>
          </p:nvPr>
        </p:nvSpPr>
        <p:spPr/>
        <p:txBody>
          <a:bodyPr/>
          <a:lstStyle/>
          <a:p>
            <a:r>
              <a:rPr lang="en-AU" b="1" dirty="0"/>
              <a:t>From scarcity to abundance</a:t>
            </a:r>
            <a:r>
              <a:rPr lang="en-AU" dirty="0"/>
              <a:t>!</a:t>
            </a:r>
          </a:p>
          <a:p>
            <a:r>
              <a:rPr lang="en-AU" dirty="0"/>
              <a:t>For many years, the demand for communications services outstripped available capacity</a:t>
            </a:r>
          </a:p>
          <a:p>
            <a:r>
              <a:rPr lang="en-AU" dirty="0"/>
              <a:t>We used price as distribution function to moderate demand to match available capacity</a:t>
            </a:r>
          </a:p>
          <a:p>
            <a:r>
              <a:rPr lang="en-AU" dirty="0"/>
              <a:t>But this is no longer the case – available capacity in the communications domain far outpaces demand</a:t>
            </a:r>
          </a:p>
          <a:p>
            <a:endParaRPr lang="en-AU" dirty="0"/>
          </a:p>
        </p:txBody>
      </p:sp>
    </p:spTree>
    <p:extLst>
      <p:ext uri="{BB962C8B-B14F-4D97-AF65-F5344CB8AC3E}">
        <p14:creationId xmlns:p14="http://schemas.microsoft.com/office/powerpoint/2010/main" val="215388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EE04-1C7D-86EF-5468-B2171A7FAD06}"/>
              </a:ext>
            </a:extLst>
          </p:cNvPr>
          <p:cNvSpPr>
            <a:spLocks noGrp="1"/>
          </p:cNvSpPr>
          <p:nvPr>
            <p:ph type="title"/>
          </p:nvPr>
        </p:nvSpPr>
        <p:spPr>
          <a:xfrm>
            <a:off x="517236" y="365125"/>
            <a:ext cx="11360728" cy="1325563"/>
          </a:xfrm>
        </p:spPr>
        <p:txBody>
          <a:bodyPr/>
          <a:lstStyle/>
          <a:p>
            <a:r>
              <a:rPr lang="en-AU" dirty="0">
                <a:latin typeface="Powderfinger Type" panose="02020709070000000403" pitchFamily="49" charset="77"/>
              </a:rPr>
              <a:t>It’s been around a decade…</a:t>
            </a:r>
          </a:p>
        </p:txBody>
      </p:sp>
      <p:sp>
        <p:nvSpPr>
          <p:cNvPr id="3" name="Content Placeholder 2">
            <a:extLst>
              <a:ext uri="{FF2B5EF4-FFF2-40B4-BE49-F238E27FC236}">
                <a16:creationId xmlns:a16="http://schemas.microsoft.com/office/drawing/2014/main" id="{1B06493F-0517-AFA3-5C79-74127BFF9D0F}"/>
              </a:ext>
            </a:extLst>
          </p:cNvPr>
          <p:cNvSpPr>
            <a:spLocks noGrp="1"/>
          </p:cNvSpPr>
          <p:nvPr>
            <p:ph idx="1"/>
          </p:nvPr>
        </p:nvSpPr>
        <p:spPr/>
        <p:txBody>
          <a:bodyPr/>
          <a:lstStyle/>
          <a:p>
            <a:r>
              <a:rPr lang="en-AU" dirty="0"/>
              <a:t>Since the RIRs handed out their last substantial IPv4 address blocks</a:t>
            </a:r>
          </a:p>
          <a:p>
            <a:r>
              <a:rPr lang="en-AU" dirty="0"/>
              <a:t>We’ve been in a state of IPv4 “address exhaustion” for more than a decade</a:t>
            </a:r>
          </a:p>
          <a:p>
            <a:r>
              <a:rPr lang="en-AU" dirty="0"/>
              <a:t>And yet the global uptake rate of IPv6 is a little over one third of the Internet’s user base</a:t>
            </a:r>
          </a:p>
          <a:p>
            <a:endParaRPr lang="en-AU" dirty="0"/>
          </a:p>
          <a:p>
            <a:endParaRPr lang="en-AU" dirty="0"/>
          </a:p>
          <a:p>
            <a:r>
              <a:rPr lang="en-AU" b="1" dirty="0"/>
              <a:t>This is completely unexpected!</a:t>
            </a:r>
          </a:p>
        </p:txBody>
      </p:sp>
    </p:spTree>
    <p:extLst>
      <p:ext uri="{BB962C8B-B14F-4D97-AF65-F5344CB8AC3E}">
        <p14:creationId xmlns:p14="http://schemas.microsoft.com/office/powerpoint/2010/main" val="675232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FF92-45B5-C954-3D57-3483026C2025}"/>
              </a:ext>
            </a:extLst>
          </p:cNvPr>
          <p:cNvSpPr>
            <a:spLocks noGrp="1"/>
          </p:cNvSpPr>
          <p:nvPr>
            <p:ph type="title"/>
          </p:nvPr>
        </p:nvSpPr>
        <p:spPr/>
        <p:txBody>
          <a:bodyPr/>
          <a:lstStyle/>
          <a:p>
            <a:r>
              <a:rPr lang="en-AU" dirty="0"/>
              <a:t>Abundant Capacity</a:t>
            </a:r>
          </a:p>
        </p:txBody>
      </p:sp>
      <p:pic>
        <p:nvPicPr>
          <p:cNvPr id="5" name="Content Placeholder 4">
            <a:extLst>
              <a:ext uri="{FF2B5EF4-FFF2-40B4-BE49-F238E27FC236}">
                <a16:creationId xmlns:a16="http://schemas.microsoft.com/office/drawing/2014/main" id="{E7C1F9BB-FEE5-8032-1445-31D140E73E01}"/>
              </a:ext>
            </a:extLst>
          </p:cNvPr>
          <p:cNvPicPr>
            <a:picLocks noGrp="1" noChangeAspect="1"/>
          </p:cNvPicPr>
          <p:nvPr>
            <p:ph idx="1"/>
          </p:nvPr>
        </p:nvPicPr>
        <p:blipFill>
          <a:blip r:embed="rId2"/>
          <a:stretch>
            <a:fillRect/>
          </a:stretch>
        </p:blipFill>
        <p:spPr>
          <a:xfrm>
            <a:off x="4825379" y="1965228"/>
            <a:ext cx="6450128" cy="4351338"/>
          </a:xfrm>
        </p:spPr>
      </p:pic>
      <p:sp>
        <p:nvSpPr>
          <p:cNvPr id="6" name="TextBox 5">
            <a:extLst>
              <a:ext uri="{FF2B5EF4-FFF2-40B4-BE49-F238E27FC236}">
                <a16:creationId xmlns:a16="http://schemas.microsoft.com/office/drawing/2014/main" id="{C22D6E82-C2FF-AF34-14EB-B39E137D27C2}"/>
              </a:ext>
            </a:extLst>
          </p:cNvPr>
          <p:cNvSpPr txBox="1"/>
          <p:nvPr/>
        </p:nvSpPr>
        <p:spPr>
          <a:xfrm>
            <a:off x="7837714" y="6392847"/>
            <a:ext cx="1321196" cy="200055"/>
          </a:xfrm>
          <a:prstGeom prst="rect">
            <a:avLst/>
          </a:prstGeom>
          <a:noFill/>
        </p:spPr>
        <p:txBody>
          <a:bodyPr wrap="none" rtlCol="0">
            <a:spAutoFit/>
          </a:bodyPr>
          <a:lstStyle/>
          <a:p>
            <a:r>
              <a:rPr lang="en-AU" sz="700" dirty="0"/>
              <a:t>https://</a:t>
            </a:r>
            <a:r>
              <a:rPr lang="en-AU" sz="700" dirty="0" err="1"/>
              <a:t>www.ncbi.nlm.nih.gov</a:t>
            </a:r>
            <a:r>
              <a:rPr lang="en-AU" sz="700" dirty="0"/>
              <a:t>/</a:t>
            </a:r>
          </a:p>
        </p:txBody>
      </p:sp>
      <p:sp>
        <p:nvSpPr>
          <p:cNvPr id="7" name="TextBox 6">
            <a:extLst>
              <a:ext uri="{FF2B5EF4-FFF2-40B4-BE49-F238E27FC236}">
                <a16:creationId xmlns:a16="http://schemas.microsoft.com/office/drawing/2014/main" id="{6EEC2057-2D5F-5546-61E6-F44315589E7E}"/>
              </a:ext>
            </a:extLst>
          </p:cNvPr>
          <p:cNvSpPr txBox="1"/>
          <p:nvPr/>
        </p:nvSpPr>
        <p:spPr>
          <a:xfrm>
            <a:off x="1116824" y="3950767"/>
            <a:ext cx="2957259" cy="1477328"/>
          </a:xfrm>
          <a:prstGeom prst="rect">
            <a:avLst/>
          </a:prstGeom>
          <a:noFill/>
        </p:spPr>
        <p:txBody>
          <a:bodyPr wrap="square" rtlCol="0">
            <a:spAutoFit/>
          </a:bodyPr>
          <a:lstStyle/>
          <a:p>
            <a:r>
              <a:rPr lang="en-AU" dirty="0"/>
              <a:t>Fibre cables continue to deliver massive capacity increases within relatively constant unit cost of deployment</a:t>
            </a:r>
          </a:p>
        </p:txBody>
      </p:sp>
      <p:sp>
        <p:nvSpPr>
          <p:cNvPr id="3" name="TextBox 2">
            <a:extLst>
              <a:ext uri="{FF2B5EF4-FFF2-40B4-BE49-F238E27FC236}">
                <a16:creationId xmlns:a16="http://schemas.microsoft.com/office/drawing/2014/main" id="{162D5EC5-2FA4-8B03-7FC8-E8A329D8875E}"/>
              </a:ext>
            </a:extLst>
          </p:cNvPr>
          <p:cNvSpPr txBox="1"/>
          <p:nvPr/>
        </p:nvSpPr>
        <p:spPr>
          <a:xfrm>
            <a:off x="9485086" y="6316566"/>
            <a:ext cx="2806962" cy="646331"/>
          </a:xfrm>
          <a:prstGeom prst="rect">
            <a:avLst/>
          </a:prstGeom>
          <a:noFill/>
        </p:spPr>
        <p:txBody>
          <a:bodyPr wrap="square" rtlCol="0">
            <a:spAutoFit/>
          </a:bodyPr>
          <a:lstStyle/>
          <a:p>
            <a:r>
              <a:rPr lang="en-AU" sz="900" dirty="0"/>
              <a:t>(That 2022 number is probably low – at the end of 2022 we can pull 2.2T per lambda with a 190Gbd signal rate, giving a fibre capacity of 105T)</a:t>
            </a:r>
          </a:p>
          <a:p>
            <a:endParaRPr lang="en-AU" sz="900" dirty="0"/>
          </a:p>
        </p:txBody>
      </p:sp>
    </p:spTree>
    <p:extLst>
      <p:ext uri="{BB962C8B-B14F-4D97-AF65-F5344CB8AC3E}">
        <p14:creationId xmlns:p14="http://schemas.microsoft.com/office/powerpoint/2010/main" val="3029487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6FEC-8520-03D1-726A-E03C3DC8A649}"/>
              </a:ext>
            </a:extLst>
          </p:cNvPr>
          <p:cNvSpPr>
            <a:spLocks noGrp="1"/>
          </p:cNvSpPr>
          <p:nvPr>
            <p:ph type="title"/>
          </p:nvPr>
        </p:nvSpPr>
        <p:spPr/>
        <p:txBody>
          <a:bodyPr/>
          <a:lstStyle/>
          <a:p>
            <a:r>
              <a:rPr lang="en-AU" dirty="0"/>
              <a:t>Abundant Compute Power</a:t>
            </a:r>
          </a:p>
        </p:txBody>
      </p:sp>
      <p:pic>
        <p:nvPicPr>
          <p:cNvPr id="6" name="Content Placeholder 5">
            <a:extLst>
              <a:ext uri="{FF2B5EF4-FFF2-40B4-BE49-F238E27FC236}">
                <a16:creationId xmlns:a16="http://schemas.microsoft.com/office/drawing/2014/main" id="{4F51B653-8B64-060B-82F5-6673BBDC9E40}"/>
              </a:ext>
            </a:extLst>
          </p:cNvPr>
          <p:cNvPicPr>
            <a:picLocks noGrp="1" noChangeAspect="1"/>
          </p:cNvPicPr>
          <p:nvPr>
            <p:ph idx="1"/>
          </p:nvPr>
        </p:nvPicPr>
        <p:blipFill>
          <a:blip r:embed="rId2"/>
          <a:stretch>
            <a:fillRect/>
          </a:stretch>
        </p:blipFill>
        <p:spPr>
          <a:xfrm>
            <a:off x="2408153" y="1554040"/>
            <a:ext cx="6519462" cy="4823528"/>
          </a:xfrm>
        </p:spPr>
      </p:pic>
      <p:sp>
        <p:nvSpPr>
          <p:cNvPr id="4" name="TextBox 3">
            <a:extLst>
              <a:ext uri="{FF2B5EF4-FFF2-40B4-BE49-F238E27FC236}">
                <a16:creationId xmlns:a16="http://schemas.microsoft.com/office/drawing/2014/main" id="{CDC9DEF8-D3FC-3A33-3778-B20F0A256791}"/>
              </a:ext>
            </a:extLst>
          </p:cNvPr>
          <p:cNvSpPr txBox="1"/>
          <p:nvPr/>
        </p:nvSpPr>
        <p:spPr>
          <a:xfrm>
            <a:off x="5004769" y="6435701"/>
            <a:ext cx="5228135" cy="338554"/>
          </a:xfrm>
          <a:prstGeom prst="rect">
            <a:avLst/>
          </a:prstGeom>
          <a:noFill/>
        </p:spPr>
        <p:txBody>
          <a:bodyPr wrap="square" rtlCol="0">
            <a:spAutoFit/>
          </a:bodyPr>
          <a:lstStyle/>
          <a:p>
            <a:r>
              <a:rPr lang="en-AU" sz="800" dirty="0"/>
              <a:t>By Max </a:t>
            </a:r>
            <a:r>
              <a:rPr lang="en-AU" sz="800" dirty="0" err="1"/>
              <a:t>Roser</a:t>
            </a:r>
            <a:r>
              <a:rPr lang="en-AU" sz="800" dirty="0"/>
              <a:t>, Hannah Ritchie - https://</a:t>
            </a:r>
            <a:r>
              <a:rPr lang="en-AU" sz="800" dirty="0" err="1"/>
              <a:t>ourworldindata.org</a:t>
            </a:r>
            <a:r>
              <a:rPr lang="en-AU" sz="800" dirty="0"/>
              <a:t>/uploads/2020/11/Transistor-Count-over-</a:t>
            </a:r>
            <a:r>
              <a:rPr lang="en-AU" sz="800" dirty="0" err="1"/>
              <a:t>time.png</a:t>
            </a:r>
            <a:r>
              <a:rPr lang="en-AU" sz="800" dirty="0"/>
              <a:t>, CC BY 4.0, https://</a:t>
            </a:r>
            <a:r>
              <a:rPr lang="en-AU" sz="800" dirty="0" err="1"/>
              <a:t>commons.wikimedia.org</a:t>
            </a:r>
            <a:r>
              <a:rPr lang="en-AU" sz="800" dirty="0"/>
              <a:t>/w/</a:t>
            </a:r>
            <a:r>
              <a:rPr lang="en-AU" sz="800" dirty="0" err="1"/>
              <a:t>index.php?curid</a:t>
            </a:r>
            <a:r>
              <a:rPr lang="en-AU" sz="800" dirty="0"/>
              <a:t>=98219918</a:t>
            </a:r>
          </a:p>
        </p:txBody>
      </p:sp>
    </p:spTree>
    <p:extLst>
      <p:ext uri="{BB962C8B-B14F-4D97-AF65-F5344CB8AC3E}">
        <p14:creationId xmlns:p14="http://schemas.microsoft.com/office/powerpoint/2010/main" val="1071237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3484-ED09-164C-BA1E-3421EB4C5320}"/>
              </a:ext>
            </a:extLst>
          </p:cNvPr>
          <p:cNvSpPr>
            <a:spLocks noGrp="1"/>
          </p:cNvSpPr>
          <p:nvPr>
            <p:ph type="title"/>
          </p:nvPr>
        </p:nvSpPr>
        <p:spPr/>
        <p:txBody>
          <a:bodyPr/>
          <a:lstStyle/>
          <a:p>
            <a:r>
              <a:rPr lang="en-AU" dirty="0"/>
              <a:t>Abundant Storage</a:t>
            </a:r>
          </a:p>
        </p:txBody>
      </p:sp>
      <p:pic>
        <p:nvPicPr>
          <p:cNvPr id="6" name="Content Placeholder 5">
            <a:extLst>
              <a:ext uri="{FF2B5EF4-FFF2-40B4-BE49-F238E27FC236}">
                <a16:creationId xmlns:a16="http://schemas.microsoft.com/office/drawing/2014/main" id="{07E4BE5D-91B0-811A-A633-6D50A56637EA}"/>
              </a:ext>
            </a:extLst>
          </p:cNvPr>
          <p:cNvPicPr>
            <a:picLocks noGrp="1" noChangeAspect="1"/>
          </p:cNvPicPr>
          <p:nvPr>
            <p:ph idx="1"/>
          </p:nvPr>
        </p:nvPicPr>
        <p:blipFill>
          <a:blip r:embed="rId2"/>
          <a:stretch>
            <a:fillRect/>
          </a:stretch>
        </p:blipFill>
        <p:spPr>
          <a:xfrm>
            <a:off x="2240290" y="1591475"/>
            <a:ext cx="7336780" cy="4585488"/>
          </a:xfrm>
        </p:spPr>
      </p:pic>
      <p:sp>
        <p:nvSpPr>
          <p:cNvPr id="4" name="TextBox 3">
            <a:extLst>
              <a:ext uri="{FF2B5EF4-FFF2-40B4-BE49-F238E27FC236}">
                <a16:creationId xmlns:a16="http://schemas.microsoft.com/office/drawing/2014/main" id="{4038A462-2C9C-6650-6B69-4A691E4663A7}"/>
              </a:ext>
            </a:extLst>
          </p:cNvPr>
          <p:cNvSpPr txBox="1"/>
          <p:nvPr/>
        </p:nvSpPr>
        <p:spPr>
          <a:xfrm>
            <a:off x="5409618" y="6456641"/>
            <a:ext cx="5630067" cy="253916"/>
          </a:xfrm>
          <a:prstGeom prst="rect">
            <a:avLst/>
          </a:prstGeom>
          <a:noFill/>
        </p:spPr>
        <p:txBody>
          <a:bodyPr wrap="none" rtlCol="0">
            <a:spAutoFit/>
          </a:bodyPr>
          <a:lstStyle/>
          <a:p>
            <a:r>
              <a:rPr lang="en-AU" sz="1050" dirty="0"/>
              <a:t>http://</a:t>
            </a:r>
            <a:r>
              <a:rPr lang="en-AU" sz="1050" dirty="0" err="1"/>
              <a:t>aiimpacts.org</a:t>
            </a:r>
            <a:r>
              <a:rPr lang="en-AU" sz="1050" dirty="0"/>
              <a:t>/wp-content/uploads/2015/07/storage_memory_prices_large-_hblok.net_.</a:t>
            </a:r>
            <a:r>
              <a:rPr lang="en-AU" sz="1050" dirty="0" err="1"/>
              <a:t>png</a:t>
            </a:r>
            <a:endParaRPr lang="en-AU" sz="1050" dirty="0"/>
          </a:p>
        </p:txBody>
      </p:sp>
    </p:spTree>
    <p:extLst>
      <p:ext uri="{BB962C8B-B14F-4D97-AF65-F5344CB8AC3E}">
        <p14:creationId xmlns:p14="http://schemas.microsoft.com/office/powerpoint/2010/main" val="1790391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2306-7181-F181-B9F4-022FA80C21C4}"/>
              </a:ext>
            </a:extLst>
          </p:cNvPr>
          <p:cNvSpPr>
            <a:spLocks noGrp="1"/>
          </p:cNvSpPr>
          <p:nvPr>
            <p:ph type="title"/>
          </p:nvPr>
        </p:nvSpPr>
        <p:spPr/>
        <p:txBody>
          <a:bodyPr/>
          <a:lstStyle/>
          <a:p>
            <a:r>
              <a:rPr lang="en-AU" dirty="0"/>
              <a:t>How can we use this abundance?</a:t>
            </a:r>
          </a:p>
        </p:txBody>
      </p:sp>
      <p:sp>
        <p:nvSpPr>
          <p:cNvPr id="3" name="Content Placeholder 2">
            <a:extLst>
              <a:ext uri="{FF2B5EF4-FFF2-40B4-BE49-F238E27FC236}">
                <a16:creationId xmlns:a16="http://schemas.microsoft.com/office/drawing/2014/main" id="{7C84B4CB-CBA2-850B-F517-2C827CF217A6}"/>
              </a:ext>
            </a:extLst>
          </p:cNvPr>
          <p:cNvSpPr>
            <a:spLocks noGrp="1"/>
          </p:cNvSpPr>
          <p:nvPr>
            <p:ph idx="1"/>
          </p:nvPr>
        </p:nvSpPr>
        <p:spPr>
          <a:xfrm>
            <a:off x="838200" y="1825625"/>
            <a:ext cx="10699992" cy="4351338"/>
          </a:xfrm>
        </p:spPr>
        <p:txBody>
          <a:bodyPr/>
          <a:lstStyle/>
          <a:p>
            <a:r>
              <a:rPr lang="en-AU" dirty="0"/>
              <a:t>By changing the communications provisioning model from </a:t>
            </a:r>
            <a:r>
              <a:rPr lang="en-AU" b="1" i="1" dirty="0"/>
              <a:t>on demand</a:t>
            </a:r>
            <a:r>
              <a:rPr lang="en-AU" b="1" dirty="0"/>
              <a:t> </a:t>
            </a:r>
            <a:r>
              <a:rPr lang="en-AU" dirty="0"/>
              <a:t>to </a:t>
            </a:r>
            <a:r>
              <a:rPr lang="en-AU" b="1" i="1" dirty="0"/>
              <a:t>just in case</a:t>
            </a:r>
          </a:p>
          <a:p>
            <a:r>
              <a:rPr lang="en-AU" dirty="0"/>
              <a:t>Instead of using the network to respond to users by delivering services </a:t>
            </a:r>
            <a:r>
              <a:rPr lang="en-AU" i="1" dirty="0"/>
              <a:t>on demand</a:t>
            </a:r>
            <a:r>
              <a:rPr lang="en-AU" dirty="0"/>
              <a:t> we’ve changed the service model to provision services close to the edge just in case the user requests the service</a:t>
            </a:r>
          </a:p>
          <a:p>
            <a:r>
              <a:rPr lang="en-AU" dirty="0"/>
              <a:t>With this change we’ve been able to eliminate the factors of </a:t>
            </a:r>
            <a:r>
              <a:rPr lang="en-AU" i="1" dirty="0"/>
              <a:t>distance </a:t>
            </a:r>
            <a:r>
              <a:rPr lang="en-AU" dirty="0"/>
              <a:t> from the network and most network transactions occur over shorter network spans</a:t>
            </a:r>
          </a:p>
          <a:p>
            <a:r>
              <a:rPr lang="en-AU" dirty="0"/>
              <a:t>What does a </a:t>
            </a:r>
            <a:r>
              <a:rPr lang="en-AU" i="1" dirty="0"/>
              <a:t>shorter</a:t>
            </a:r>
            <a:r>
              <a:rPr lang="en-AU" dirty="0"/>
              <a:t> network enable?</a:t>
            </a:r>
          </a:p>
          <a:p>
            <a:endParaRPr lang="en-AU" dirty="0"/>
          </a:p>
        </p:txBody>
      </p:sp>
    </p:spTree>
    <p:extLst>
      <p:ext uri="{BB962C8B-B14F-4D97-AF65-F5344CB8AC3E}">
        <p14:creationId xmlns:p14="http://schemas.microsoft.com/office/powerpoint/2010/main" val="2185372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C5E5-7F8D-2449-8B6F-CDD62B3DE0A2}"/>
              </a:ext>
            </a:extLst>
          </p:cNvPr>
          <p:cNvSpPr>
            <a:spLocks noGrp="1"/>
          </p:cNvSpPr>
          <p:nvPr>
            <p:ph type="title"/>
          </p:nvPr>
        </p:nvSpPr>
        <p:spPr/>
        <p:txBody>
          <a:bodyPr/>
          <a:lstStyle/>
          <a:p>
            <a:r>
              <a:rPr lang="en-AU" dirty="0"/>
              <a:t>Bigger</a:t>
            </a:r>
          </a:p>
        </p:txBody>
      </p:sp>
      <p:sp>
        <p:nvSpPr>
          <p:cNvPr id="3" name="Content Placeholder 2">
            <a:extLst>
              <a:ext uri="{FF2B5EF4-FFF2-40B4-BE49-F238E27FC236}">
                <a16:creationId xmlns:a16="http://schemas.microsoft.com/office/drawing/2014/main" id="{7D8F762E-A1AC-AA4D-9D57-F1D597A3A598}"/>
              </a:ext>
            </a:extLst>
          </p:cNvPr>
          <p:cNvSpPr>
            <a:spLocks noGrp="1"/>
          </p:cNvSpPr>
          <p:nvPr>
            <p:ph idx="1"/>
          </p:nvPr>
        </p:nvSpPr>
        <p:spPr/>
        <p:txBody>
          <a:bodyPr>
            <a:normAutofit fontScale="92500" lnSpcReduction="10000"/>
          </a:bodyPr>
          <a:lstStyle/>
          <a:p>
            <a:r>
              <a:rPr lang="en-AU" dirty="0"/>
              <a:t>Increasing </a:t>
            </a:r>
            <a:r>
              <a:rPr lang="en-AU" b="1" dirty="0"/>
              <a:t>transmission capacity </a:t>
            </a:r>
            <a:r>
              <a:rPr lang="en-AU" dirty="0"/>
              <a:t>by using photonic amplifiers, wavelength multiplexing and phase/amplitude/polarisation modulation for fibre cables</a:t>
            </a:r>
          </a:p>
          <a:p>
            <a:r>
              <a:rPr lang="en-AU" dirty="0"/>
              <a:t>Serving content and service transactions by distributing the load across many individual platforms through </a:t>
            </a:r>
            <a:r>
              <a:rPr lang="en-AU" b="1" dirty="0"/>
              <a:t>server and content aggregation</a:t>
            </a:r>
          </a:p>
          <a:p>
            <a:r>
              <a:rPr lang="en-AU" dirty="0"/>
              <a:t>The rise of high-capacity mobile edge networks and mobile platforms add massive volumes to content delivery</a:t>
            </a:r>
          </a:p>
          <a:p>
            <a:endParaRPr lang="en-AU" dirty="0"/>
          </a:p>
          <a:p>
            <a:r>
              <a:rPr lang="en-AU" dirty="0"/>
              <a:t>To manage this massive load shift we’ve stopped pushing content and transactions across the network and instead </a:t>
            </a:r>
            <a:r>
              <a:rPr lang="en-AU" b="1" dirty="0"/>
              <a:t>we serve from the edge</a:t>
            </a:r>
          </a:p>
          <a:p>
            <a:endParaRPr lang="en-AU" dirty="0"/>
          </a:p>
        </p:txBody>
      </p:sp>
      <p:pic>
        <p:nvPicPr>
          <p:cNvPr id="1026" name="Picture 2" descr="770 Monster Truck Stock Photos, Pictures &amp;amp; Royalty-Free Images - iStock">
            <a:extLst>
              <a:ext uri="{FF2B5EF4-FFF2-40B4-BE49-F238E27FC236}">
                <a16:creationId xmlns:a16="http://schemas.microsoft.com/office/drawing/2014/main" id="{44809AB7-032D-A946-99D0-B2DD2A333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2372" y="98535"/>
            <a:ext cx="2298118" cy="150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46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8346-2FBC-6247-8613-DA48E22FBD39}"/>
              </a:ext>
            </a:extLst>
          </p:cNvPr>
          <p:cNvSpPr>
            <a:spLocks noGrp="1"/>
          </p:cNvSpPr>
          <p:nvPr>
            <p:ph type="title"/>
          </p:nvPr>
        </p:nvSpPr>
        <p:spPr/>
        <p:txBody>
          <a:bodyPr/>
          <a:lstStyle/>
          <a:p>
            <a:r>
              <a:rPr lang="en-AU" dirty="0"/>
              <a:t>Faster</a:t>
            </a:r>
          </a:p>
        </p:txBody>
      </p:sp>
      <p:sp>
        <p:nvSpPr>
          <p:cNvPr id="3" name="Content Placeholder 2">
            <a:extLst>
              <a:ext uri="{FF2B5EF4-FFF2-40B4-BE49-F238E27FC236}">
                <a16:creationId xmlns:a16="http://schemas.microsoft.com/office/drawing/2014/main" id="{C6E77B66-15B3-DF42-9092-73D98716673B}"/>
              </a:ext>
            </a:extLst>
          </p:cNvPr>
          <p:cNvSpPr>
            <a:spLocks noGrp="1"/>
          </p:cNvSpPr>
          <p:nvPr>
            <p:ph idx="1"/>
          </p:nvPr>
        </p:nvSpPr>
        <p:spPr/>
        <p:txBody>
          <a:bodyPr>
            <a:normAutofit fontScale="85000" lnSpcReduction="20000"/>
          </a:bodyPr>
          <a:lstStyle/>
          <a:p>
            <a:r>
              <a:rPr lang="en-AU" dirty="0"/>
              <a:t>Reduce latency - stop pushing content and transactions across the network and instead </a:t>
            </a:r>
            <a:r>
              <a:rPr lang="en-AU" b="1" dirty="0"/>
              <a:t>serve from the edge</a:t>
            </a:r>
          </a:p>
          <a:p>
            <a:r>
              <a:rPr lang="en-AU" dirty="0"/>
              <a:t>The rise of CDNs serve (almost) all Internet content and services from massively scaled distributed delivery systems. </a:t>
            </a:r>
          </a:p>
          <a:p>
            <a:endParaRPr lang="en-AU" dirty="0"/>
          </a:p>
          <a:p>
            <a:r>
              <a:rPr lang="en-AU" dirty="0"/>
              <a:t>The “Packet Miles” to deliver content to users has shrunk - that’s faster!</a:t>
            </a:r>
          </a:p>
          <a:p>
            <a:r>
              <a:rPr lang="en-AU" dirty="0"/>
              <a:t>The development of high frequency cellular data systems (4G/5G) has resulted in a highly capable last mile access network with Gigabit capacity </a:t>
            </a:r>
          </a:p>
          <a:p>
            <a:r>
              <a:rPr lang="en-AU" dirty="0"/>
              <a:t>Applications are being re-engineered to meet faster response criteria</a:t>
            </a:r>
          </a:p>
          <a:p>
            <a:endParaRPr lang="en-AU" dirty="0"/>
          </a:p>
          <a:p>
            <a:r>
              <a:rPr lang="en-AU" dirty="0"/>
              <a:t>Compressed interactions across shorter distances using higher capacity circuitry results in a much faster Internet</a:t>
            </a:r>
          </a:p>
        </p:txBody>
      </p:sp>
      <p:pic>
        <p:nvPicPr>
          <p:cNvPr id="2050" name="Picture 2" descr="F1 2021 rules revealed: New cars and new racing headline major overhaul | F1  News">
            <a:extLst>
              <a:ext uri="{FF2B5EF4-FFF2-40B4-BE49-F238E27FC236}">
                <a16:creationId xmlns:a16="http://schemas.microsoft.com/office/drawing/2014/main" id="{768C8610-E62B-7A4E-9764-F834BF99D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623" y="97221"/>
            <a:ext cx="235655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17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383A-F1B0-2449-BA65-A7176E3E769D}"/>
              </a:ext>
            </a:extLst>
          </p:cNvPr>
          <p:cNvSpPr>
            <a:spLocks noGrp="1"/>
          </p:cNvSpPr>
          <p:nvPr>
            <p:ph type="title"/>
          </p:nvPr>
        </p:nvSpPr>
        <p:spPr/>
        <p:txBody>
          <a:bodyPr/>
          <a:lstStyle/>
          <a:p>
            <a:r>
              <a:rPr lang="en-AU" dirty="0"/>
              <a:t>Better</a:t>
            </a:r>
          </a:p>
        </p:txBody>
      </p:sp>
      <p:sp>
        <p:nvSpPr>
          <p:cNvPr id="3" name="Content Placeholder 2">
            <a:extLst>
              <a:ext uri="{FF2B5EF4-FFF2-40B4-BE49-F238E27FC236}">
                <a16:creationId xmlns:a16="http://schemas.microsoft.com/office/drawing/2014/main" id="{CE41C9CD-3C09-F74C-A14F-8455E0D200C0}"/>
              </a:ext>
            </a:extLst>
          </p:cNvPr>
          <p:cNvSpPr>
            <a:spLocks noGrp="1"/>
          </p:cNvSpPr>
          <p:nvPr>
            <p:ph idx="1"/>
          </p:nvPr>
        </p:nvSpPr>
        <p:spPr/>
        <p:txBody>
          <a:bodyPr>
            <a:normAutofit/>
          </a:bodyPr>
          <a:lstStyle/>
          <a:p>
            <a:r>
              <a:rPr lang="en-AU" dirty="0"/>
              <a:t>If “better” means “more trustworthy” and “more privacy” then we are making progress at last!</a:t>
            </a:r>
          </a:p>
          <a:p>
            <a:pPr lvl="1"/>
            <a:r>
              <a:rPr lang="en-AU" dirty="0"/>
              <a:t>Encryption is close to ubiquitous in the world of web services</a:t>
            </a:r>
          </a:p>
          <a:p>
            <a:pPr lvl="1"/>
            <a:r>
              <a:rPr lang="en-AU" dirty="0"/>
              <a:t>TLS 1.3 is moving to seal up the last open TLS porthole, the SNI field</a:t>
            </a:r>
          </a:p>
          <a:p>
            <a:pPr lvl="1"/>
            <a:r>
              <a:rPr lang="en-AU" dirty="0"/>
              <a:t>QUIC is sealing up the transport controls from the networks</a:t>
            </a:r>
          </a:p>
          <a:p>
            <a:pPr lvl="1"/>
            <a:r>
              <a:rPr lang="en-AU" dirty="0"/>
              <a:t>Oblivious DNS and Oblivious HTTP is moving to isolate knowledge of the querier from the name being queried</a:t>
            </a:r>
          </a:p>
          <a:p>
            <a:pPr lvl="1"/>
            <a:r>
              <a:rPr lang="en-AU" dirty="0"/>
              <a:t>The content, application, and platform sectors have all taken the privacy agenda up with enthusiasm, to the extent that whether networks are trustable or not doesn’t matter any more – </a:t>
            </a:r>
            <a:r>
              <a:rPr lang="en-AU" b="1" dirty="0"/>
              <a:t>all network infrastructure is uniformly treated as </a:t>
            </a:r>
            <a:r>
              <a:rPr lang="en-AU" b="1" dirty="0" err="1"/>
              <a:t>untrustable</a:t>
            </a:r>
            <a:r>
              <a:rPr lang="en-AU" b="1" dirty="0"/>
              <a:t>!</a:t>
            </a:r>
          </a:p>
          <a:p>
            <a:endParaRPr lang="en-AU" dirty="0"/>
          </a:p>
        </p:txBody>
      </p:sp>
      <p:pic>
        <p:nvPicPr>
          <p:cNvPr id="4" name="Picture 3">
            <a:extLst>
              <a:ext uri="{FF2B5EF4-FFF2-40B4-BE49-F238E27FC236}">
                <a16:creationId xmlns:a16="http://schemas.microsoft.com/office/drawing/2014/main" id="{F5DB4705-1828-1C4C-85C4-2AA68F9F80F3}"/>
              </a:ext>
            </a:extLst>
          </p:cNvPr>
          <p:cNvPicPr>
            <a:picLocks noChangeAspect="1"/>
          </p:cNvPicPr>
          <p:nvPr/>
        </p:nvPicPr>
        <p:blipFill>
          <a:blip r:embed="rId2"/>
          <a:stretch>
            <a:fillRect/>
          </a:stretch>
        </p:blipFill>
        <p:spPr>
          <a:xfrm>
            <a:off x="10377814" y="94593"/>
            <a:ext cx="1596095" cy="1596095"/>
          </a:xfrm>
          <a:prstGeom prst="rect">
            <a:avLst/>
          </a:prstGeom>
        </p:spPr>
      </p:pic>
    </p:spTree>
    <p:extLst>
      <p:ext uri="{BB962C8B-B14F-4D97-AF65-F5344CB8AC3E}">
        <p14:creationId xmlns:p14="http://schemas.microsoft.com/office/powerpoint/2010/main" val="1476445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5175-6BB1-C345-818C-147E8B0CBAA3}"/>
              </a:ext>
            </a:extLst>
          </p:cNvPr>
          <p:cNvSpPr>
            <a:spLocks noGrp="1"/>
          </p:cNvSpPr>
          <p:nvPr>
            <p:ph type="title"/>
          </p:nvPr>
        </p:nvSpPr>
        <p:spPr/>
        <p:txBody>
          <a:bodyPr/>
          <a:lstStyle/>
          <a:p>
            <a:r>
              <a:rPr lang="en-AU" dirty="0"/>
              <a:t>Cheaper</a:t>
            </a:r>
          </a:p>
        </p:txBody>
      </p:sp>
      <p:sp>
        <p:nvSpPr>
          <p:cNvPr id="3" name="Content Placeholder 2">
            <a:extLst>
              <a:ext uri="{FF2B5EF4-FFF2-40B4-BE49-F238E27FC236}">
                <a16:creationId xmlns:a16="http://schemas.microsoft.com/office/drawing/2014/main" id="{4B8A92F1-D051-9945-8D43-F6BD64E85BDE}"/>
              </a:ext>
            </a:extLst>
          </p:cNvPr>
          <p:cNvSpPr>
            <a:spLocks noGrp="1"/>
          </p:cNvSpPr>
          <p:nvPr>
            <p:ph idx="1"/>
          </p:nvPr>
        </p:nvSpPr>
        <p:spPr/>
        <p:txBody>
          <a:bodyPr/>
          <a:lstStyle/>
          <a:p>
            <a:r>
              <a:rPr lang="en-AU" dirty="0"/>
              <a:t>We are living in a world of abundant comms and computing capacity</a:t>
            </a:r>
          </a:p>
          <a:p>
            <a:r>
              <a:rPr lang="en-AU" dirty="0"/>
              <a:t>And working in an industry when there are significant economies of scale</a:t>
            </a:r>
          </a:p>
          <a:p>
            <a:r>
              <a:rPr lang="en-AU" dirty="0"/>
              <a:t>And it’s being largely funded by capitalising a collective asset that is infeasible to capitalise individually – the advertisement market</a:t>
            </a:r>
          </a:p>
          <a:p>
            <a:r>
              <a:rPr lang="en-AU" dirty="0"/>
              <a:t>The result is that a former luxury service accessible to just a few has been transformed into an affordable mass-market commodity service available to all</a:t>
            </a:r>
          </a:p>
        </p:txBody>
      </p:sp>
      <p:pic>
        <p:nvPicPr>
          <p:cNvPr id="3074" name="Picture 2" descr="1,142,296 Cash Stock Photos | Free &amp;amp; Royalty-free Cash Images |  Depositphotos">
            <a:extLst>
              <a:ext uri="{FF2B5EF4-FFF2-40B4-BE49-F238E27FC236}">
                <a16:creationId xmlns:a16="http://schemas.microsoft.com/office/drawing/2014/main" id="{9A45158D-5E12-5B4C-AE4E-F86F35051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214" y="230188"/>
            <a:ext cx="1760482" cy="150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32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CD5E-96E0-AFFA-8FF5-D5651C1C73EC}"/>
              </a:ext>
            </a:extLst>
          </p:cNvPr>
          <p:cNvSpPr>
            <a:spLocks noGrp="1"/>
          </p:cNvSpPr>
          <p:nvPr>
            <p:ph type="title"/>
          </p:nvPr>
        </p:nvSpPr>
        <p:spPr/>
        <p:txBody>
          <a:bodyPr/>
          <a:lstStyle/>
          <a:p>
            <a:r>
              <a:rPr lang="en-US" dirty="0"/>
              <a:t>And in all this, the money moved up the stack</a:t>
            </a:r>
          </a:p>
        </p:txBody>
      </p:sp>
      <p:sp>
        <p:nvSpPr>
          <p:cNvPr id="4" name="Freeform 3">
            <a:extLst>
              <a:ext uri="{FF2B5EF4-FFF2-40B4-BE49-F238E27FC236}">
                <a16:creationId xmlns:a16="http://schemas.microsoft.com/office/drawing/2014/main" id="{94DC595A-40E4-4E51-24CD-C3C112FD38AF}"/>
              </a:ext>
            </a:extLst>
          </p:cNvPr>
          <p:cNvSpPr/>
          <p:nvPr/>
        </p:nvSpPr>
        <p:spPr>
          <a:xfrm>
            <a:off x="6405207" y="2853552"/>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00CF3D8-8A0D-0938-4369-DA43E78565ED}"/>
              </a:ext>
            </a:extLst>
          </p:cNvPr>
          <p:cNvSpPr/>
          <p:nvPr/>
        </p:nvSpPr>
        <p:spPr>
          <a:xfrm>
            <a:off x="7643923" y="2791156"/>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4845379D-609B-6F58-B778-19F48C8C519D}"/>
              </a:ext>
            </a:extLst>
          </p:cNvPr>
          <p:cNvSpPr txBox="1"/>
          <p:nvPr/>
        </p:nvSpPr>
        <p:spPr>
          <a:xfrm>
            <a:off x="6730410" y="4801284"/>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0E22016F-E4D0-633A-343A-BAD91FA23B97}"/>
              </a:ext>
            </a:extLst>
          </p:cNvPr>
          <p:cNvSpPr txBox="1"/>
          <p:nvPr/>
        </p:nvSpPr>
        <p:spPr>
          <a:xfrm>
            <a:off x="6570293" y="4514044"/>
            <a:ext cx="742511"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FFF4C81D-0986-C23A-F9B1-A637D66F2A57}"/>
              </a:ext>
            </a:extLst>
          </p:cNvPr>
          <p:cNvSpPr txBox="1"/>
          <p:nvPr/>
        </p:nvSpPr>
        <p:spPr>
          <a:xfrm>
            <a:off x="6528599" y="4252288"/>
            <a:ext cx="85151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transport</a:t>
            </a:r>
          </a:p>
        </p:txBody>
      </p:sp>
      <p:sp>
        <p:nvSpPr>
          <p:cNvPr id="9" name="TextBox 8">
            <a:extLst>
              <a:ext uri="{FF2B5EF4-FFF2-40B4-BE49-F238E27FC236}">
                <a16:creationId xmlns:a16="http://schemas.microsoft.com/office/drawing/2014/main" id="{BE9B6B7F-12D2-900A-2A3E-1A2CD2F465F4}"/>
              </a:ext>
            </a:extLst>
          </p:cNvPr>
          <p:cNvSpPr txBox="1"/>
          <p:nvPr/>
        </p:nvSpPr>
        <p:spPr>
          <a:xfrm>
            <a:off x="6501230" y="2870455"/>
            <a:ext cx="829073" cy="461665"/>
          </a:xfrm>
          <a:prstGeom prst="rect">
            <a:avLst/>
          </a:prstGeom>
          <a:noFill/>
        </p:spPr>
        <p:txBody>
          <a:bodyPr wrap="none" rtlCol="0">
            <a:spAutoFit/>
          </a:bodyPr>
          <a:lstStyle/>
          <a:p>
            <a:r>
              <a:rPr lang="en-AU" sz="2400" b="1" dirty="0">
                <a:solidFill>
                  <a:schemeClr val="accent6">
                    <a:lumMod val="75000"/>
                  </a:schemeClr>
                </a:solidFill>
                <a:latin typeface="AhnbergHand" pitchFamily="2" charset="0"/>
              </a:rPr>
              <a:t>apps</a:t>
            </a:r>
          </a:p>
        </p:txBody>
      </p:sp>
      <p:sp>
        <p:nvSpPr>
          <p:cNvPr id="10" name="Freeform 9">
            <a:extLst>
              <a:ext uri="{FF2B5EF4-FFF2-40B4-BE49-F238E27FC236}">
                <a16:creationId xmlns:a16="http://schemas.microsoft.com/office/drawing/2014/main" id="{ACAD27CA-4FB7-D359-7CA4-D1BCA365B408}"/>
              </a:ext>
            </a:extLst>
          </p:cNvPr>
          <p:cNvSpPr/>
          <p:nvPr/>
        </p:nvSpPr>
        <p:spPr>
          <a:xfrm>
            <a:off x="6502063" y="2816950"/>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05F3C4-0359-46F1-C58A-B92EE5ABCCB8}"/>
              </a:ext>
            </a:extLst>
          </p:cNvPr>
          <p:cNvSpPr/>
          <p:nvPr/>
        </p:nvSpPr>
        <p:spPr>
          <a:xfrm>
            <a:off x="6529984" y="4261984"/>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F8B033E-79DD-6BDF-7534-55FDCAF303CF}"/>
              </a:ext>
            </a:extLst>
          </p:cNvPr>
          <p:cNvSpPr/>
          <p:nvPr/>
        </p:nvSpPr>
        <p:spPr>
          <a:xfrm>
            <a:off x="6522082" y="4589517"/>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14555E05-C87F-4000-D640-0D94E57E24E3}"/>
              </a:ext>
            </a:extLst>
          </p:cNvPr>
          <p:cNvSpPr/>
          <p:nvPr/>
        </p:nvSpPr>
        <p:spPr>
          <a:xfrm>
            <a:off x="6446222" y="4828030"/>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1E7E1C9C-58DF-943D-7F39-5435AC61C7CC}"/>
              </a:ext>
            </a:extLst>
          </p:cNvPr>
          <p:cNvSpPr/>
          <p:nvPr/>
        </p:nvSpPr>
        <p:spPr>
          <a:xfrm>
            <a:off x="6439242" y="5114286"/>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D5939BAE-DB94-9DCF-A43B-23764F7E3E4D}"/>
              </a:ext>
            </a:extLst>
          </p:cNvPr>
          <p:cNvSpPr txBox="1"/>
          <p:nvPr/>
        </p:nvSpPr>
        <p:spPr>
          <a:xfrm>
            <a:off x="6598680" y="3616509"/>
            <a:ext cx="825867" cy="577081"/>
          </a:xfrm>
          <a:prstGeom prst="rect">
            <a:avLst/>
          </a:prstGeom>
          <a:noFill/>
        </p:spPr>
        <p:txBody>
          <a:bodyPr wrap="none" rtlCol="0">
            <a:spAutoFit/>
          </a:bodyPr>
          <a:lstStyle/>
          <a:p>
            <a:r>
              <a:rPr lang="en-AU" sz="1050" b="1" dirty="0">
                <a:solidFill>
                  <a:schemeClr val="accent1">
                    <a:lumMod val="75000"/>
                  </a:schemeClr>
                </a:solidFill>
                <a:latin typeface="Max's Handwritin" pitchFamily="2" charset="0"/>
              </a:rPr>
              <a:t>Internal</a:t>
            </a:r>
          </a:p>
          <a:p>
            <a:r>
              <a:rPr lang="en-AU" sz="1050" b="1" dirty="0">
                <a:solidFill>
                  <a:schemeClr val="accent1">
                    <a:lumMod val="75000"/>
                  </a:schemeClr>
                </a:solidFill>
                <a:latin typeface="Max's Handwritin" pitchFamily="2" charset="0"/>
              </a:rPr>
              <a:t>Transport + </a:t>
            </a:r>
          </a:p>
          <a:p>
            <a:r>
              <a:rPr lang="en-AU" sz="1050" b="1" dirty="0">
                <a:solidFill>
                  <a:schemeClr val="accent1">
                    <a:lumMod val="75000"/>
                  </a:schemeClr>
                </a:solidFill>
                <a:latin typeface="Max's Handwritin" pitchFamily="2" charset="0"/>
              </a:rPr>
              <a:t>session security</a:t>
            </a:r>
          </a:p>
        </p:txBody>
      </p:sp>
      <p:sp>
        <p:nvSpPr>
          <p:cNvPr id="16" name="TextBox 15">
            <a:extLst>
              <a:ext uri="{FF2B5EF4-FFF2-40B4-BE49-F238E27FC236}">
                <a16:creationId xmlns:a16="http://schemas.microsoft.com/office/drawing/2014/main" id="{59B067D8-E271-AF83-7194-5BCCC8C8FC49}"/>
              </a:ext>
            </a:extLst>
          </p:cNvPr>
          <p:cNvSpPr txBox="1"/>
          <p:nvPr/>
        </p:nvSpPr>
        <p:spPr>
          <a:xfrm>
            <a:off x="5348885" y="2971758"/>
            <a:ext cx="704039" cy="461665"/>
          </a:xfrm>
          <a:prstGeom prst="rect">
            <a:avLst/>
          </a:prstGeom>
          <a:noFill/>
        </p:spPr>
        <p:txBody>
          <a:bodyPr wrap="none" rtlCol="0">
            <a:spAutoFit/>
          </a:bodyPr>
          <a:lstStyle/>
          <a:p>
            <a:r>
              <a:rPr lang="en-AU" sz="2400" b="1" dirty="0">
                <a:solidFill>
                  <a:schemeClr val="accent6">
                    <a:lumMod val="75000"/>
                  </a:schemeClr>
                </a:solidFill>
                <a:latin typeface="AhnbergHand" pitchFamily="2" charset="0"/>
              </a:rPr>
              <a:t>$$$</a:t>
            </a:r>
          </a:p>
        </p:txBody>
      </p:sp>
      <p:sp>
        <p:nvSpPr>
          <p:cNvPr id="17" name="Freeform 16">
            <a:extLst>
              <a:ext uri="{FF2B5EF4-FFF2-40B4-BE49-F238E27FC236}">
                <a16:creationId xmlns:a16="http://schemas.microsoft.com/office/drawing/2014/main" id="{3F42BA60-2D0C-AEDB-4D08-BB661CF3C1AE}"/>
              </a:ext>
            </a:extLst>
          </p:cNvPr>
          <p:cNvSpPr/>
          <p:nvPr/>
        </p:nvSpPr>
        <p:spPr>
          <a:xfrm>
            <a:off x="2405900" y="2755348"/>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1BBD1849-E5A5-24F9-E640-63241262CA90}"/>
              </a:ext>
            </a:extLst>
          </p:cNvPr>
          <p:cNvSpPr/>
          <p:nvPr/>
        </p:nvSpPr>
        <p:spPr>
          <a:xfrm>
            <a:off x="3644616" y="2692952"/>
            <a:ext cx="13960" cy="2261570"/>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27DDE491-E2E1-7813-B38A-3BDFF271D47D}"/>
              </a:ext>
            </a:extLst>
          </p:cNvPr>
          <p:cNvSpPr txBox="1"/>
          <p:nvPr/>
        </p:nvSpPr>
        <p:spPr>
          <a:xfrm>
            <a:off x="2731103" y="4626300"/>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F215EF76-8EA2-98A4-4C2D-CDFF1274368F}"/>
              </a:ext>
            </a:extLst>
          </p:cNvPr>
          <p:cNvSpPr txBox="1"/>
          <p:nvPr/>
        </p:nvSpPr>
        <p:spPr>
          <a:xfrm>
            <a:off x="2475765" y="3739708"/>
            <a:ext cx="1268296" cy="400110"/>
          </a:xfrm>
          <a:prstGeom prst="rect">
            <a:avLst/>
          </a:prstGeom>
          <a:noFill/>
        </p:spPr>
        <p:txBody>
          <a:bodyPr wrap="none" rtlCol="0">
            <a:spAutoFit/>
          </a:bodyPr>
          <a:lstStyle/>
          <a:p>
            <a:r>
              <a:rPr lang="en-AU" sz="2000" b="1" dirty="0">
                <a:solidFill>
                  <a:srgbClr val="FF0000"/>
                </a:solidFill>
                <a:latin typeface="AhnbergHand" pitchFamily="2" charset="0"/>
              </a:rPr>
              <a:t>network</a:t>
            </a:r>
          </a:p>
        </p:txBody>
      </p:sp>
      <p:sp>
        <p:nvSpPr>
          <p:cNvPr id="21" name="TextBox 20">
            <a:extLst>
              <a:ext uri="{FF2B5EF4-FFF2-40B4-BE49-F238E27FC236}">
                <a16:creationId xmlns:a16="http://schemas.microsoft.com/office/drawing/2014/main" id="{BD4133A6-EC0E-CDD3-A6B6-C7D8F31324E8}"/>
              </a:ext>
            </a:extLst>
          </p:cNvPr>
          <p:cNvSpPr txBox="1"/>
          <p:nvPr/>
        </p:nvSpPr>
        <p:spPr>
          <a:xfrm>
            <a:off x="2567747" y="3151988"/>
            <a:ext cx="85151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transport</a:t>
            </a:r>
          </a:p>
        </p:txBody>
      </p:sp>
      <p:sp>
        <p:nvSpPr>
          <p:cNvPr id="22" name="TextBox 21">
            <a:extLst>
              <a:ext uri="{FF2B5EF4-FFF2-40B4-BE49-F238E27FC236}">
                <a16:creationId xmlns:a16="http://schemas.microsoft.com/office/drawing/2014/main" id="{3C4ACFC3-1E09-60B2-2E32-72670A124DC6}"/>
              </a:ext>
            </a:extLst>
          </p:cNvPr>
          <p:cNvSpPr txBox="1"/>
          <p:nvPr/>
        </p:nvSpPr>
        <p:spPr>
          <a:xfrm>
            <a:off x="2724391" y="2725726"/>
            <a:ext cx="494046"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DB080DC0-BA68-96E3-60BF-BDD7F40876F7}"/>
              </a:ext>
            </a:extLst>
          </p:cNvPr>
          <p:cNvSpPr/>
          <p:nvPr/>
        </p:nvSpPr>
        <p:spPr>
          <a:xfrm>
            <a:off x="2502756" y="2718746"/>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1FD012FE-9091-52BF-A88E-1A0F7F1BAA22}"/>
              </a:ext>
            </a:extLst>
          </p:cNvPr>
          <p:cNvSpPr/>
          <p:nvPr/>
        </p:nvSpPr>
        <p:spPr>
          <a:xfrm>
            <a:off x="2523697" y="3173250"/>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30931C6E-009B-950E-32AB-2425F277D430}"/>
              </a:ext>
            </a:extLst>
          </p:cNvPr>
          <p:cNvSpPr/>
          <p:nvPr/>
        </p:nvSpPr>
        <p:spPr>
          <a:xfrm>
            <a:off x="2593498" y="3431516"/>
            <a:ext cx="956281" cy="38258"/>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F4C1A732-D4E9-374D-37A5-90CB83B3AE2D}"/>
              </a:ext>
            </a:extLst>
          </p:cNvPr>
          <p:cNvSpPr/>
          <p:nvPr/>
        </p:nvSpPr>
        <p:spPr>
          <a:xfrm>
            <a:off x="2439935" y="4541360"/>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1E98B42D-5294-9BFB-AC72-1BF126994D33}"/>
              </a:ext>
            </a:extLst>
          </p:cNvPr>
          <p:cNvSpPr txBox="1"/>
          <p:nvPr/>
        </p:nvSpPr>
        <p:spPr>
          <a:xfrm>
            <a:off x="1323795" y="3712483"/>
            <a:ext cx="704039" cy="461665"/>
          </a:xfrm>
          <a:prstGeom prst="rect">
            <a:avLst/>
          </a:prstGeom>
          <a:noFill/>
        </p:spPr>
        <p:txBody>
          <a:bodyPr wrap="none" rtlCol="0">
            <a:spAutoFit/>
          </a:bodyPr>
          <a:lstStyle/>
          <a:p>
            <a:r>
              <a:rPr lang="en-AU" sz="2400" b="1" dirty="0">
                <a:solidFill>
                  <a:srgbClr val="FF0000"/>
                </a:solidFill>
                <a:latin typeface="AhnbergHand" pitchFamily="2" charset="0"/>
              </a:rPr>
              <a:t>$$$</a:t>
            </a:r>
          </a:p>
        </p:txBody>
      </p:sp>
      <p:sp>
        <p:nvSpPr>
          <p:cNvPr id="28" name="Freeform 27">
            <a:extLst>
              <a:ext uri="{FF2B5EF4-FFF2-40B4-BE49-F238E27FC236}">
                <a16:creationId xmlns:a16="http://schemas.microsoft.com/office/drawing/2014/main" id="{984DB6D0-45F1-A36F-781D-05D6B532EC5F}"/>
              </a:ext>
            </a:extLst>
          </p:cNvPr>
          <p:cNvSpPr/>
          <p:nvPr/>
        </p:nvSpPr>
        <p:spPr>
          <a:xfrm>
            <a:off x="2439935" y="5016082"/>
            <a:ext cx="1130785" cy="28010"/>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28">
            <a:extLst>
              <a:ext uri="{FF2B5EF4-FFF2-40B4-BE49-F238E27FC236}">
                <a16:creationId xmlns:a16="http://schemas.microsoft.com/office/drawing/2014/main" id="{C0F519FD-A14D-9A19-F945-3FC29FC0A630}"/>
              </a:ext>
            </a:extLst>
          </p:cNvPr>
          <p:cNvSpPr/>
          <p:nvPr/>
        </p:nvSpPr>
        <p:spPr>
          <a:xfrm>
            <a:off x="2067471" y="3795583"/>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a:extLst>
              <a:ext uri="{FF2B5EF4-FFF2-40B4-BE49-F238E27FC236}">
                <a16:creationId xmlns:a16="http://schemas.microsoft.com/office/drawing/2014/main" id="{D73A134A-E4B7-A20C-04D4-9A077263D621}"/>
              </a:ext>
            </a:extLst>
          </p:cNvPr>
          <p:cNvSpPr/>
          <p:nvPr/>
        </p:nvSpPr>
        <p:spPr>
          <a:xfrm>
            <a:off x="6109788" y="3015023"/>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30">
            <a:extLst>
              <a:ext uri="{FF2B5EF4-FFF2-40B4-BE49-F238E27FC236}">
                <a16:creationId xmlns:a16="http://schemas.microsoft.com/office/drawing/2014/main" id="{7E98A1DC-E5EB-AA55-0636-486720894EBF}"/>
              </a:ext>
            </a:extLst>
          </p:cNvPr>
          <p:cNvSpPr/>
          <p:nvPr/>
        </p:nvSpPr>
        <p:spPr>
          <a:xfrm rot="20268063">
            <a:off x="4182532" y="3367344"/>
            <a:ext cx="951077" cy="771269"/>
          </a:xfrm>
          <a:custGeom>
            <a:avLst/>
            <a:gdLst>
              <a:gd name="connsiteX0" fmla="*/ 0 w 951077"/>
              <a:gd name="connsiteY0" fmla="*/ 149296 h 771269"/>
              <a:gd name="connsiteX1" fmla="*/ 580571 w 951077"/>
              <a:gd name="connsiteY1" fmla="*/ 142039 h 771269"/>
              <a:gd name="connsiteX2" fmla="*/ 508000 w 951077"/>
              <a:gd name="connsiteY2" fmla="*/ 4154 h 771269"/>
              <a:gd name="connsiteX3" fmla="*/ 950686 w 951077"/>
              <a:gd name="connsiteY3" fmla="*/ 323468 h 771269"/>
              <a:gd name="connsiteX4" fmla="*/ 587829 w 951077"/>
              <a:gd name="connsiteY4" fmla="*/ 766154 h 771269"/>
              <a:gd name="connsiteX5" fmla="*/ 674914 w 951077"/>
              <a:gd name="connsiteY5" fmla="*/ 562954 h 771269"/>
              <a:gd name="connsiteX6" fmla="*/ 58057 w 951077"/>
              <a:gd name="connsiteY6" fmla="*/ 541182 h 77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1077" h="771269">
                <a:moveTo>
                  <a:pt x="0" y="149296"/>
                </a:moveTo>
                <a:cubicBezTo>
                  <a:pt x="247952" y="157762"/>
                  <a:pt x="495904" y="166229"/>
                  <a:pt x="580571" y="142039"/>
                </a:cubicBezTo>
                <a:cubicBezTo>
                  <a:pt x="665238" y="117849"/>
                  <a:pt x="446314" y="-26084"/>
                  <a:pt x="508000" y="4154"/>
                </a:cubicBezTo>
                <a:cubicBezTo>
                  <a:pt x="569686" y="34392"/>
                  <a:pt x="937381" y="196468"/>
                  <a:pt x="950686" y="323468"/>
                </a:cubicBezTo>
                <a:cubicBezTo>
                  <a:pt x="963991" y="450468"/>
                  <a:pt x="633791" y="726240"/>
                  <a:pt x="587829" y="766154"/>
                </a:cubicBezTo>
                <a:cubicBezTo>
                  <a:pt x="541867" y="806068"/>
                  <a:pt x="763209" y="600449"/>
                  <a:pt x="674914" y="562954"/>
                </a:cubicBezTo>
                <a:cubicBezTo>
                  <a:pt x="586619" y="525459"/>
                  <a:pt x="322338" y="533320"/>
                  <a:pt x="58057" y="54118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899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AB11-1A54-3E59-5499-2BE7BF805EE8}"/>
              </a:ext>
            </a:extLst>
          </p:cNvPr>
          <p:cNvSpPr>
            <a:spLocks noGrp="1"/>
          </p:cNvSpPr>
          <p:nvPr>
            <p:ph type="title"/>
          </p:nvPr>
        </p:nvSpPr>
        <p:spPr/>
        <p:txBody>
          <a:bodyPr>
            <a:normAutofit/>
          </a:bodyPr>
          <a:lstStyle/>
          <a:p>
            <a:r>
              <a:rPr lang="en-US" dirty="0"/>
              <a:t>So, who needs to pay?</a:t>
            </a:r>
          </a:p>
        </p:txBody>
      </p:sp>
      <p:sp>
        <p:nvSpPr>
          <p:cNvPr id="3" name="Content Placeholder 2">
            <a:extLst>
              <a:ext uri="{FF2B5EF4-FFF2-40B4-BE49-F238E27FC236}">
                <a16:creationId xmlns:a16="http://schemas.microsoft.com/office/drawing/2014/main" id="{6A7573D8-89BF-C859-AC86-4D58F2315EC4}"/>
              </a:ext>
            </a:extLst>
          </p:cNvPr>
          <p:cNvSpPr>
            <a:spLocks noGrp="1"/>
          </p:cNvSpPr>
          <p:nvPr>
            <p:ph idx="1"/>
          </p:nvPr>
        </p:nvSpPr>
        <p:spPr/>
        <p:txBody>
          <a:bodyPr/>
          <a:lstStyle/>
          <a:p>
            <a:r>
              <a:rPr lang="en-US" dirty="0"/>
              <a:t>Networks need to make the investment to switch to a dual stack mode that includes IPv6</a:t>
            </a:r>
          </a:p>
          <a:p>
            <a:r>
              <a:rPr lang="en-US" dirty="0"/>
              <a:t>But neither the user base not the content world really care</a:t>
            </a:r>
          </a:p>
          <a:p>
            <a:pPr lvl="1"/>
            <a:r>
              <a:rPr lang="en-US" dirty="0"/>
              <a:t>And they are certainly not going to pay a premium to the network operator for IPv6</a:t>
            </a:r>
          </a:p>
          <a:p>
            <a:r>
              <a:rPr lang="en-US" dirty="0"/>
              <a:t>And in the application service world IP addresses are not the critical resource</a:t>
            </a:r>
          </a:p>
          <a:p>
            <a:r>
              <a:rPr lang="en-US" dirty="0"/>
              <a:t>We’ve changed the “currency” of networks</a:t>
            </a:r>
          </a:p>
        </p:txBody>
      </p:sp>
    </p:spTree>
    <p:extLst>
      <p:ext uri="{BB962C8B-B14F-4D97-AF65-F5344CB8AC3E}">
        <p14:creationId xmlns:p14="http://schemas.microsoft.com/office/powerpoint/2010/main" val="313050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3BAC-DB45-BAE0-0EFF-0C394A01A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8A7FD-E91C-CE38-95A8-1D8695B548ED}"/>
              </a:ext>
            </a:extLst>
          </p:cNvPr>
          <p:cNvSpPr>
            <a:spLocks noGrp="1"/>
          </p:cNvSpPr>
          <p:nvPr>
            <p:ph type="title"/>
          </p:nvPr>
        </p:nvSpPr>
        <p:spPr/>
        <p:txBody>
          <a:bodyPr/>
          <a:lstStyle/>
          <a:p>
            <a:r>
              <a:rPr lang="en-AU" dirty="0"/>
              <a:t>Projecting this Forward</a:t>
            </a:r>
          </a:p>
        </p:txBody>
      </p:sp>
      <p:pic>
        <p:nvPicPr>
          <p:cNvPr id="5" name="Content Placeholder 4">
            <a:extLst>
              <a:ext uri="{FF2B5EF4-FFF2-40B4-BE49-F238E27FC236}">
                <a16:creationId xmlns:a16="http://schemas.microsoft.com/office/drawing/2014/main" id="{1B3760F7-D035-607F-8353-E07D7DC13A0C}"/>
              </a:ext>
            </a:extLst>
          </p:cNvPr>
          <p:cNvPicPr>
            <a:picLocks noGrp="1" noChangeAspect="1"/>
          </p:cNvPicPr>
          <p:nvPr>
            <p:ph idx="1"/>
          </p:nvPr>
        </p:nvPicPr>
        <p:blipFill>
          <a:blip r:embed="rId2"/>
          <a:stretch>
            <a:fillRect/>
          </a:stretch>
        </p:blipFill>
        <p:spPr>
          <a:xfrm>
            <a:off x="2250762" y="1530061"/>
            <a:ext cx="8071717" cy="4843030"/>
          </a:xfrm>
        </p:spPr>
      </p:pic>
      <p:sp>
        <p:nvSpPr>
          <p:cNvPr id="3" name="Freeform 2">
            <a:extLst>
              <a:ext uri="{FF2B5EF4-FFF2-40B4-BE49-F238E27FC236}">
                <a16:creationId xmlns:a16="http://schemas.microsoft.com/office/drawing/2014/main" id="{35501D56-E326-B1CD-F6B5-AACA0A76F45B}"/>
              </a:ext>
            </a:extLst>
          </p:cNvPr>
          <p:cNvSpPr/>
          <p:nvPr/>
        </p:nvSpPr>
        <p:spPr>
          <a:xfrm>
            <a:off x="9809449" y="1712170"/>
            <a:ext cx="612370" cy="663707"/>
          </a:xfrm>
          <a:custGeom>
            <a:avLst/>
            <a:gdLst>
              <a:gd name="connsiteX0" fmla="*/ 92643 w 612370"/>
              <a:gd name="connsiteY0" fmla="*/ 562107 h 663707"/>
              <a:gd name="connsiteX1" fmla="*/ 553751 w 612370"/>
              <a:gd name="connsiteY1" fmla="*/ 507399 h 663707"/>
              <a:gd name="connsiteX2" fmla="*/ 553751 w 612370"/>
              <a:gd name="connsiteY2" fmla="*/ 69738 h 663707"/>
              <a:gd name="connsiteX3" fmla="*/ 77013 w 612370"/>
              <a:gd name="connsiteY3" fmla="*/ 61922 h 663707"/>
              <a:gd name="connsiteX4" fmla="*/ 6674 w 612370"/>
              <a:gd name="connsiteY4" fmla="*/ 663707 h 66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370" h="663707">
                <a:moveTo>
                  <a:pt x="92643" y="562107"/>
                </a:moveTo>
                <a:cubicBezTo>
                  <a:pt x="284771" y="575784"/>
                  <a:pt x="476900" y="589461"/>
                  <a:pt x="553751" y="507399"/>
                </a:cubicBezTo>
                <a:cubicBezTo>
                  <a:pt x="630602" y="425337"/>
                  <a:pt x="633207" y="143984"/>
                  <a:pt x="553751" y="69738"/>
                </a:cubicBezTo>
                <a:cubicBezTo>
                  <a:pt x="474295" y="-4508"/>
                  <a:pt x="168193" y="-37073"/>
                  <a:pt x="77013" y="61922"/>
                </a:cubicBezTo>
                <a:cubicBezTo>
                  <a:pt x="-14167" y="160917"/>
                  <a:pt x="-3747" y="412312"/>
                  <a:pt x="6674" y="663707"/>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1C93008D-0186-623F-884C-5E500702F5FD}"/>
              </a:ext>
            </a:extLst>
          </p:cNvPr>
          <p:cNvSpPr/>
          <p:nvPr/>
        </p:nvSpPr>
        <p:spPr>
          <a:xfrm>
            <a:off x="10152185" y="2555631"/>
            <a:ext cx="228477" cy="3142008"/>
          </a:xfrm>
          <a:custGeom>
            <a:avLst/>
            <a:gdLst>
              <a:gd name="connsiteX0" fmla="*/ 78153 w 228477"/>
              <a:gd name="connsiteY0" fmla="*/ 0 h 3142008"/>
              <a:gd name="connsiteX1" fmla="*/ 226646 w 228477"/>
              <a:gd name="connsiteY1" fmla="*/ 703384 h 3142008"/>
              <a:gd name="connsiteX2" fmla="*/ 156307 w 228477"/>
              <a:gd name="connsiteY2" fmla="*/ 2618154 h 3142008"/>
              <a:gd name="connsiteX3" fmla="*/ 85969 w 228477"/>
              <a:gd name="connsiteY3" fmla="*/ 3118338 h 3142008"/>
              <a:gd name="connsiteX4" fmla="*/ 164123 w 228477"/>
              <a:gd name="connsiteY4" fmla="*/ 3055815 h 3142008"/>
              <a:gd name="connsiteX5" fmla="*/ 85969 w 228477"/>
              <a:gd name="connsiteY5" fmla="*/ 3141784 h 3142008"/>
              <a:gd name="connsiteX6" fmla="*/ 0 w 228477"/>
              <a:gd name="connsiteY6" fmla="*/ 3024554 h 314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477" h="3142008">
                <a:moveTo>
                  <a:pt x="78153" y="0"/>
                </a:moveTo>
                <a:cubicBezTo>
                  <a:pt x="145886" y="133512"/>
                  <a:pt x="213620" y="267025"/>
                  <a:pt x="226646" y="703384"/>
                </a:cubicBezTo>
                <a:cubicBezTo>
                  <a:pt x="239672" y="1139743"/>
                  <a:pt x="179753" y="2215662"/>
                  <a:pt x="156307" y="2618154"/>
                </a:cubicBezTo>
                <a:cubicBezTo>
                  <a:pt x="132861" y="3020646"/>
                  <a:pt x="84666" y="3045395"/>
                  <a:pt x="85969" y="3118338"/>
                </a:cubicBezTo>
                <a:cubicBezTo>
                  <a:pt x="87272" y="3191282"/>
                  <a:pt x="164123" y="3051907"/>
                  <a:pt x="164123" y="3055815"/>
                </a:cubicBezTo>
                <a:cubicBezTo>
                  <a:pt x="164123" y="3059723"/>
                  <a:pt x="113323" y="3146994"/>
                  <a:pt x="85969" y="3141784"/>
                </a:cubicBezTo>
                <a:cubicBezTo>
                  <a:pt x="58615" y="3136574"/>
                  <a:pt x="29307" y="3080564"/>
                  <a:pt x="0" y="3024554"/>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D42A70-97A4-E573-24C3-1421300E8D67}"/>
              </a:ext>
            </a:extLst>
          </p:cNvPr>
          <p:cNvSpPr txBox="1"/>
          <p:nvPr/>
        </p:nvSpPr>
        <p:spPr>
          <a:xfrm>
            <a:off x="9812989" y="5854097"/>
            <a:ext cx="678391" cy="369332"/>
          </a:xfrm>
          <a:prstGeom prst="rect">
            <a:avLst/>
          </a:prstGeom>
          <a:solidFill>
            <a:schemeClr val="bg1"/>
          </a:solidFill>
        </p:spPr>
        <p:txBody>
          <a:bodyPr wrap="none" rtlCol="0">
            <a:spAutoFit/>
          </a:bodyPr>
          <a:lstStyle/>
          <a:p>
            <a:r>
              <a:rPr lang="en-US" b="1" dirty="0">
                <a:solidFill>
                  <a:srgbClr val="FF0000"/>
                </a:solidFill>
              </a:rPr>
              <a:t>2045</a:t>
            </a:r>
          </a:p>
        </p:txBody>
      </p:sp>
    </p:spTree>
    <p:extLst>
      <p:ext uri="{BB962C8B-B14F-4D97-AF65-F5344CB8AC3E}">
        <p14:creationId xmlns:p14="http://schemas.microsoft.com/office/powerpoint/2010/main" val="1274744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3BCF-9C2D-AA68-80D4-AFE909A276D8}"/>
              </a:ext>
            </a:extLst>
          </p:cNvPr>
          <p:cNvSpPr>
            <a:spLocks noGrp="1"/>
          </p:cNvSpPr>
          <p:nvPr>
            <p:ph type="title"/>
          </p:nvPr>
        </p:nvSpPr>
        <p:spPr/>
        <p:txBody>
          <a:bodyPr/>
          <a:lstStyle/>
          <a:p>
            <a:r>
              <a:rPr lang="en-AU" dirty="0"/>
              <a:t>A Network of Names</a:t>
            </a:r>
          </a:p>
        </p:txBody>
      </p:sp>
      <p:sp>
        <p:nvSpPr>
          <p:cNvPr id="3" name="Content Placeholder 2">
            <a:extLst>
              <a:ext uri="{FF2B5EF4-FFF2-40B4-BE49-F238E27FC236}">
                <a16:creationId xmlns:a16="http://schemas.microsoft.com/office/drawing/2014/main" id="{DE219128-6E91-2F7B-420E-9D9E8A18AF93}"/>
              </a:ext>
            </a:extLst>
          </p:cNvPr>
          <p:cNvSpPr>
            <a:spLocks noGrp="1"/>
          </p:cNvSpPr>
          <p:nvPr>
            <p:ph idx="1"/>
          </p:nvPr>
        </p:nvSpPr>
        <p:spPr/>
        <p:txBody>
          <a:bodyPr/>
          <a:lstStyle/>
          <a:p>
            <a:r>
              <a:rPr lang="en-AU" dirty="0"/>
              <a:t>Today’s public Internet is largely a service delivery network using CDNs to push content and service as close to the user as possible</a:t>
            </a:r>
          </a:p>
          <a:p>
            <a:r>
              <a:rPr lang="en-AU" dirty="0"/>
              <a:t>The multiplexing of multiple services onto underlying service platforms is an application-level function tied largely to TLS and service selection using SNI</a:t>
            </a:r>
          </a:p>
          <a:p>
            <a:r>
              <a:rPr lang="en-AU" dirty="0"/>
              <a:t>The DNS is now used to perform “closest match” service platform selection, supplanting the role of routing</a:t>
            </a:r>
          </a:p>
          <a:p>
            <a:pPr lvl="1"/>
            <a:r>
              <a:rPr lang="en-AU" dirty="0"/>
              <a:t>Most large CDNs run a BGP routing table with an average AS Path Length that is intended to converge to 1!</a:t>
            </a:r>
          </a:p>
        </p:txBody>
      </p:sp>
    </p:spTree>
    <p:extLst>
      <p:ext uri="{BB962C8B-B14F-4D97-AF65-F5344CB8AC3E}">
        <p14:creationId xmlns:p14="http://schemas.microsoft.com/office/powerpoint/2010/main" val="2405119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073A-7224-DBC3-7A2C-6ECC7B9A71B3}"/>
              </a:ext>
            </a:extLst>
          </p:cNvPr>
          <p:cNvSpPr>
            <a:spLocks noGrp="1"/>
          </p:cNvSpPr>
          <p:nvPr>
            <p:ph type="title"/>
          </p:nvPr>
        </p:nvSpPr>
        <p:spPr/>
        <p:txBody>
          <a:bodyPr/>
          <a:lstStyle/>
          <a:p>
            <a:r>
              <a:rPr lang="en-US" dirty="0"/>
              <a:t>Is it Routing? Or Switching?</a:t>
            </a:r>
          </a:p>
        </p:txBody>
      </p:sp>
      <p:sp>
        <p:nvSpPr>
          <p:cNvPr id="3" name="Content Placeholder 2">
            <a:extLst>
              <a:ext uri="{FF2B5EF4-FFF2-40B4-BE49-F238E27FC236}">
                <a16:creationId xmlns:a16="http://schemas.microsoft.com/office/drawing/2014/main" id="{86B57452-EAC7-6D8B-DE97-B8B097711BBD}"/>
              </a:ext>
            </a:extLst>
          </p:cNvPr>
          <p:cNvSpPr>
            <a:spLocks noGrp="1"/>
          </p:cNvSpPr>
          <p:nvPr>
            <p:ph idx="1"/>
          </p:nvPr>
        </p:nvSpPr>
        <p:spPr/>
        <p:txBody>
          <a:bodyPr/>
          <a:lstStyle/>
          <a:p>
            <a:pPr marL="0" indent="0">
              <a:buNone/>
            </a:pPr>
            <a:r>
              <a:rPr lang="en-AU" i="1" dirty="0"/>
              <a:t>Let me repeat that, because it’s important:</a:t>
            </a:r>
          </a:p>
          <a:p>
            <a:pPr lvl="1"/>
            <a:r>
              <a:rPr lang="en-AU" dirty="0"/>
              <a:t>Most large CDNs run a BGP routing table with an average AS Path Length that is converging to a value of  1!</a:t>
            </a:r>
          </a:p>
          <a:p>
            <a:pPr lvl="1"/>
            <a:endParaRPr lang="en-AU" dirty="0"/>
          </a:p>
          <a:p>
            <a:pPr lvl="1"/>
            <a:endParaRPr lang="en-AU" dirty="0"/>
          </a:p>
          <a:p>
            <a:r>
              <a:rPr lang="en-AU" dirty="0"/>
              <a:t>The DNS is now used to perform “closest match” service platform selection, supplanting the role of routing</a:t>
            </a:r>
          </a:p>
          <a:p>
            <a:r>
              <a:rPr lang="en-AU" dirty="0"/>
              <a:t>By volume, most of today’s Internet traffic is switched, not routed across the inter-AS space</a:t>
            </a:r>
          </a:p>
          <a:p>
            <a:pPr marL="0" indent="0">
              <a:buNone/>
            </a:pPr>
            <a:endParaRPr lang="en-US" dirty="0"/>
          </a:p>
        </p:txBody>
      </p:sp>
    </p:spTree>
    <p:extLst>
      <p:ext uri="{BB962C8B-B14F-4D97-AF65-F5344CB8AC3E}">
        <p14:creationId xmlns:p14="http://schemas.microsoft.com/office/powerpoint/2010/main" val="4015357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098B-8792-3956-AADD-3A1D57C1343F}"/>
              </a:ext>
            </a:extLst>
          </p:cNvPr>
          <p:cNvSpPr>
            <a:spLocks noGrp="1"/>
          </p:cNvSpPr>
          <p:nvPr>
            <p:ph type="title"/>
          </p:nvPr>
        </p:nvSpPr>
        <p:spPr/>
        <p:txBody>
          <a:bodyPr/>
          <a:lstStyle/>
          <a:p>
            <a:r>
              <a:rPr lang="en-AU" dirty="0"/>
              <a:t>It’s Names that drive today’s Internet</a:t>
            </a:r>
          </a:p>
        </p:txBody>
      </p:sp>
      <p:sp>
        <p:nvSpPr>
          <p:cNvPr id="3" name="Content Placeholder 2">
            <a:extLst>
              <a:ext uri="{FF2B5EF4-FFF2-40B4-BE49-F238E27FC236}">
                <a16:creationId xmlns:a16="http://schemas.microsoft.com/office/drawing/2014/main" id="{BA125E4F-9C4E-B6C6-4518-802E55498B24}"/>
              </a:ext>
            </a:extLst>
          </p:cNvPr>
          <p:cNvSpPr>
            <a:spLocks noGrp="1"/>
          </p:cNvSpPr>
          <p:nvPr>
            <p:ph idx="1"/>
          </p:nvPr>
        </p:nvSpPr>
        <p:spPr/>
        <p:txBody>
          <a:bodyPr/>
          <a:lstStyle/>
          <a:p>
            <a:r>
              <a:rPr lang="en-AU" dirty="0"/>
              <a:t>TLS is the only underpinning of authenticity in the network</a:t>
            </a:r>
          </a:p>
          <a:p>
            <a:pPr lvl="1"/>
            <a:r>
              <a:rPr lang="en-AU" dirty="0"/>
              <a:t>DNSSEC is largely a market failure</a:t>
            </a:r>
          </a:p>
          <a:p>
            <a:pPr lvl="1"/>
            <a:r>
              <a:rPr lang="en-AU" dirty="0"/>
              <a:t>RPKI really does not matter in a routing-free network!</a:t>
            </a:r>
          </a:p>
          <a:p>
            <a:r>
              <a:rPr lang="en-AU" dirty="0"/>
              <a:t>TLS is a name-based framework for validating authenticity</a:t>
            </a:r>
          </a:p>
          <a:p>
            <a:r>
              <a:rPr lang="en-AU" dirty="0"/>
              <a:t>These days its DNS outages can be globally catastrophic</a:t>
            </a:r>
          </a:p>
          <a:p>
            <a:pPr lvl="1"/>
            <a:r>
              <a:rPr lang="en-AU" dirty="0"/>
              <a:t>While address and routing outages are generally just annoying!</a:t>
            </a:r>
          </a:p>
          <a:p>
            <a:r>
              <a:rPr lang="en-AU" dirty="0"/>
              <a:t>“Evilness” and “DNS abuse” are homonyms these days!</a:t>
            </a:r>
          </a:p>
        </p:txBody>
      </p:sp>
    </p:spTree>
    <p:extLst>
      <p:ext uri="{BB962C8B-B14F-4D97-AF65-F5344CB8AC3E}">
        <p14:creationId xmlns:p14="http://schemas.microsoft.com/office/powerpoint/2010/main" val="3295107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7F29-6392-CF5A-17DA-C41F18A2F9D8}"/>
              </a:ext>
            </a:extLst>
          </p:cNvPr>
          <p:cNvSpPr>
            <a:spLocks noGrp="1"/>
          </p:cNvSpPr>
          <p:nvPr>
            <p:ph type="title"/>
          </p:nvPr>
        </p:nvSpPr>
        <p:spPr/>
        <p:txBody>
          <a:bodyPr/>
          <a:lstStyle/>
          <a:p>
            <a:r>
              <a:rPr lang="en-AU" dirty="0"/>
              <a:t>A new Internet Architecture</a:t>
            </a:r>
          </a:p>
        </p:txBody>
      </p:sp>
      <p:sp>
        <p:nvSpPr>
          <p:cNvPr id="3" name="Content Placeholder 2">
            <a:extLst>
              <a:ext uri="{FF2B5EF4-FFF2-40B4-BE49-F238E27FC236}">
                <a16:creationId xmlns:a16="http://schemas.microsoft.com/office/drawing/2014/main" id="{7C7236EC-D1EE-BE96-DA54-727E825619FA}"/>
              </a:ext>
            </a:extLst>
          </p:cNvPr>
          <p:cNvSpPr>
            <a:spLocks noGrp="1"/>
          </p:cNvSpPr>
          <p:nvPr>
            <p:ph idx="1"/>
          </p:nvPr>
        </p:nvSpPr>
        <p:spPr/>
        <p:txBody>
          <a:bodyPr>
            <a:normAutofit/>
          </a:bodyPr>
          <a:lstStyle/>
          <a:p>
            <a:r>
              <a:rPr lang="en-AU" dirty="0"/>
              <a:t>We’ve moved from end-to-end peer networks to client/server asymmetric networks</a:t>
            </a:r>
          </a:p>
          <a:p>
            <a:r>
              <a:rPr lang="en-AU" dirty="0"/>
              <a:t>We’ve replaced single platform servers-plus-network to replicated servers-minus-network with CDNs</a:t>
            </a:r>
          </a:p>
          <a:p>
            <a:r>
              <a:rPr lang="en-AU" dirty="0"/>
              <a:t>Clients aren’t identified with a unique public IP address – clients  are inside NATs are uniquely identified only in a local context</a:t>
            </a:r>
          </a:p>
          <a:p>
            <a:r>
              <a:rPr lang="en-AU" dirty="0"/>
              <a:t>Individual services aren’t identified with a unique public IP address – services are identified in the DNS</a:t>
            </a:r>
          </a:p>
        </p:txBody>
      </p:sp>
    </p:spTree>
    <p:extLst>
      <p:ext uri="{BB962C8B-B14F-4D97-AF65-F5344CB8AC3E}">
        <p14:creationId xmlns:p14="http://schemas.microsoft.com/office/powerpoint/2010/main" val="189776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B387C-AE3F-6DBE-3195-AD216C1B9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7DEE3-23F6-9062-29A8-1F5AAF565C79}"/>
              </a:ext>
            </a:extLst>
          </p:cNvPr>
          <p:cNvSpPr>
            <a:spLocks noGrp="1"/>
          </p:cNvSpPr>
          <p:nvPr>
            <p:ph type="title"/>
          </p:nvPr>
        </p:nvSpPr>
        <p:spPr/>
        <p:txBody>
          <a:bodyPr/>
          <a:lstStyle/>
          <a:p>
            <a:r>
              <a:rPr lang="en-AU" dirty="0"/>
              <a:t>A new Internet Architecture</a:t>
            </a:r>
          </a:p>
        </p:txBody>
      </p:sp>
      <p:sp>
        <p:nvSpPr>
          <p:cNvPr id="3" name="Content Placeholder 2">
            <a:extLst>
              <a:ext uri="{FF2B5EF4-FFF2-40B4-BE49-F238E27FC236}">
                <a16:creationId xmlns:a16="http://schemas.microsoft.com/office/drawing/2014/main" id="{7D43E58C-83B4-348C-213C-E6F0AD08B12A}"/>
              </a:ext>
            </a:extLst>
          </p:cNvPr>
          <p:cNvSpPr>
            <a:spLocks noGrp="1"/>
          </p:cNvSpPr>
          <p:nvPr>
            <p:ph idx="1"/>
          </p:nvPr>
        </p:nvSpPr>
        <p:spPr/>
        <p:txBody>
          <a:bodyPr>
            <a:normAutofit/>
          </a:bodyPr>
          <a:lstStyle/>
          <a:p>
            <a:r>
              <a:rPr lang="en-AU" dirty="0"/>
              <a:t>We’ve moved from end-to-end peer networks to client/server asymmetric networks</a:t>
            </a:r>
          </a:p>
          <a:p>
            <a:r>
              <a:rPr lang="en-AU" dirty="0"/>
              <a:t>We’ve replaced single platform servers-plus-network to replicated servers-minus-network with CDNs</a:t>
            </a:r>
          </a:p>
          <a:p>
            <a:r>
              <a:rPr lang="en-AU" dirty="0"/>
              <a:t>Clients aren’t identified with a unique public IP address – clients  are inside NATs are uniquely identified only in a local context</a:t>
            </a:r>
          </a:p>
          <a:p>
            <a:r>
              <a:rPr lang="en-AU" dirty="0"/>
              <a:t>Individual services aren’t identified with a unique public IP address – services are identified in </a:t>
            </a:r>
            <a:r>
              <a:rPr lang="en-AU"/>
              <a:t>the DNS</a:t>
            </a:r>
            <a:endParaRPr lang="en-AU" dirty="0"/>
          </a:p>
        </p:txBody>
      </p:sp>
      <p:sp>
        <p:nvSpPr>
          <p:cNvPr id="4" name="TextBox 3">
            <a:extLst>
              <a:ext uri="{FF2B5EF4-FFF2-40B4-BE49-F238E27FC236}">
                <a16:creationId xmlns:a16="http://schemas.microsoft.com/office/drawing/2014/main" id="{35A8B4F0-0BF8-7FB1-7A85-A0BC3B3E9EF2}"/>
              </a:ext>
            </a:extLst>
          </p:cNvPr>
          <p:cNvSpPr txBox="1"/>
          <p:nvPr/>
        </p:nvSpPr>
        <p:spPr>
          <a:xfrm rot="20939396">
            <a:off x="1669143" y="2505372"/>
            <a:ext cx="7641771" cy="1354217"/>
          </a:xfrm>
          <a:prstGeom prst="rect">
            <a:avLst/>
          </a:prstGeom>
          <a:solidFill>
            <a:schemeClr val="bg1"/>
          </a:solidFill>
        </p:spPr>
        <p:txBody>
          <a:bodyPr wrap="square" rtlCol="0">
            <a:spAutoFit/>
          </a:bodyPr>
          <a:lstStyle/>
          <a:p>
            <a:pPr algn="ctr"/>
            <a:r>
              <a:rPr lang="en-AU" sz="3200" b="1" dirty="0">
                <a:solidFill>
                  <a:srgbClr val="FF0000"/>
                </a:solidFill>
                <a:latin typeface="AhnbergHand" pitchFamily="2" charset="0"/>
              </a:rPr>
              <a:t>We’ve moved from address-based networks to name-based services</a:t>
            </a:r>
          </a:p>
          <a:p>
            <a:endParaRPr lang="en-US" dirty="0"/>
          </a:p>
        </p:txBody>
      </p:sp>
    </p:spTree>
    <p:extLst>
      <p:ext uri="{BB962C8B-B14F-4D97-AF65-F5344CB8AC3E}">
        <p14:creationId xmlns:p14="http://schemas.microsoft.com/office/powerpoint/2010/main" val="2868317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ECAE-6050-0839-A14C-BFDB76DDA543}"/>
              </a:ext>
            </a:extLst>
          </p:cNvPr>
          <p:cNvSpPr>
            <a:spLocks noGrp="1"/>
          </p:cNvSpPr>
          <p:nvPr>
            <p:ph type="title"/>
          </p:nvPr>
        </p:nvSpPr>
        <p:spPr/>
        <p:txBody>
          <a:bodyPr/>
          <a:lstStyle/>
          <a:p>
            <a:r>
              <a:rPr lang="en-AU" dirty="0"/>
              <a:t>What am I saying?</a:t>
            </a:r>
          </a:p>
        </p:txBody>
      </p:sp>
      <p:sp>
        <p:nvSpPr>
          <p:cNvPr id="3" name="Content Placeholder 2">
            <a:extLst>
              <a:ext uri="{FF2B5EF4-FFF2-40B4-BE49-F238E27FC236}">
                <a16:creationId xmlns:a16="http://schemas.microsoft.com/office/drawing/2014/main" id="{16F453AB-8125-6029-FE95-B6CA6A762129}"/>
              </a:ext>
            </a:extLst>
          </p:cNvPr>
          <p:cNvSpPr>
            <a:spLocks noGrp="1"/>
          </p:cNvSpPr>
          <p:nvPr>
            <p:ph idx="1"/>
          </p:nvPr>
        </p:nvSpPr>
        <p:spPr/>
        <p:txBody>
          <a:bodyPr>
            <a:normAutofit/>
          </a:bodyPr>
          <a:lstStyle/>
          <a:p>
            <a:r>
              <a:rPr lang="en-AU" dirty="0"/>
              <a:t>The slow uptake of Pv6 is not because this industry is chronically stupid or short sighted</a:t>
            </a:r>
          </a:p>
          <a:p>
            <a:r>
              <a:rPr lang="en-AU" dirty="0"/>
              <a:t>There is something else going on here…</a:t>
            </a:r>
          </a:p>
        </p:txBody>
      </p:sp>
    </p:spTree>
    <p:extLst>
      <p:ext uri="{BB962C8B-B14F-4D97-AF65-F5344CB8AC3E}">
        <p14:creationId xmlns:p14="http://schemas.microsoft.com/office/powerpoint/2010/main" val="4221737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B606E-5093-3E97-104A-4BAE57ED7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90C94-A02B-711A-4819-236B33DA9849}"/>
              </a:ext>
            </a:extLst>
          </p:cNvPr>
          <p:cNvSpPr>
            <a:spLocks noGrp="1"/>
          </p:cNvSpPr>
          <p:nvPr>
            <p:ph type="title"/>
          </p:nvPr>
        </p:nvSpPr>
        <p:spPr/>
        <p:txBody>
          <a:bodyPr/>
          <a:lstStyle/>
          <a:p>
            <a:r>
              <a:rPr lang="en-AU" dirty="0"/>
              <a:t>What am I saying?</a:t>
            </a:r>
          </a:p>
        </p:txBody>
      </p:sp>
      <p:sp>
        <p:nvSpPr>
          <p:cNvPr id="3" name="Content Placeholder 2">
            <a:extLst>
              <a:ext uri="{FF2B5EF4-FFF2-40B4-BE49-F238E27FC236}">
                <a16:creationId xmlns:a16="http://schemas.microsoft.com/office/drawing/2014/main" id="{4608E94F-E4B4-12FB-D68E-DBFFAEC1DEA6}"/>
              </a:ext>
            </a:extLst>
          </p:cNvPr>
          <p:cNvSpPr>
            <a:spLocks noGrp="1"/>
          </p:cNvSpPr>
          <p:nvPr>
            <p:ph idx="1"/>
          </p:nvPr>
        </p:nvSpPr>
        <p:spPr/>
        <p:txBody>
          <a:bodyPr>
            <a:normAutofit/>
          </a:bodyPr>
          <a:lstStyle/>
          <a:p>
            <a:r>
              <a:rPr lang="en-AU" dirty="0"/>
              <a:t>IPv6 alone is not critical to a large set of end user service delivery environments</a:t>
            </a:r>
          </a:p>
          <a:p>
            <a:r>
              <a:rPr lang="en-AU" dirty="0"/>
              <a:t>We’ve been able to take a 1980’s address-based architecture and scale it more than a billion-fold by altering the core reliance on distinguisher tokens from addresses to names</a:t>
            </a:r>
          </a:p>
          <a:p>
            <a:pPr lvl="1"/>
            <a:r>
              <a:rPr lang="en-AU" dirty="0"/>
              <a:t>There was no real lasting benefit in trying to leap across to just another 1980’s address-based architecture (with only a few annoyingly stupid differences, apart from longer addresses!)</a:t>
            </a:r>
          </a:p>
        </p:txBody>
      </p:sp>
    </p:spTree>
    <p:extLst>
      <p:ext uri="{BB962C8B-B14F-4D97-AF65-F5344CB8AC3E}">
        <p14:creationId xmlns:p14="http://schemas.microsoft.com/office/powerpoint/2010/main" val="4238270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E62C-F145-EB19-2A86-246ECFAB4C6F}"/>
              </a:ext>
            </a:extLst>
          </p:cNvPr>
          <p:cNvSpPr>
            <a:spLocks noGrp="1"/>
          </p:cNvSpPr>
          <p:nvPr>
            <p:ph type="title"/>
          </p:nvPr>
        </p:nvSpPr>
        <p:spPr/>
        <p:txBody>
          <a:bodyPr/>
          <a:lstStyle/>
          <a:p>
            <a:r>
              <a:rPr lang="en-AU" dirty="0"/>
              <a:t>Today’s Internet:</a:t>
            </a:r>
          </a:p>
        </p:txBody>
      </p:sp>
      <p:sp>
        <p:nvSpPr>
          <p:cNvPr id="3" name="Content Placeholder 2">
            <a:extLst>
              <a:ext uri="{FF2B5EF4-FFF2-40B4-BE49-F238E27FC236}">
                <a16:creationId xmlns:a16="http://schemas.microsoft.com/office/drawing/2014/main" id="{097E2543-214E-82C8-486A-176162CCAE03}"/>
              </a:ext>
            </a:extLst>
          </p:cNvPr>
          <p:cNvSpPr>
            <a:spLocks noGrp="1"/>
          </p:cNvSpPr>
          <p:nvPr>
            <p:ph idx="1"/>
          </p:nvPr>
        </p:nvSpPr>
        <p:spPr/>
        <p:txBody>
          <a:bodyPr/>
          <a:lstStyle/>
          <a:p>
            <a:r>
              <a:rPr lang="en-AU" dirty="0"/>
              <a:t>Names Matter</a:t>
            </a:r>
          </a:p>
          <a:p>
            <a:r>
              <a:rPr lang="en-AU" dirty="0"/>
              <a:t>The DNS Matters</a:t>
            </a:r>
          </a:p>
          <a:p>
            <a:pPr marL="0" indent="0">
              <a:buNone/>
            </a:pPr>
            <a:endParaRPr lang="en-AU" dirty="0"/>
          </a:p>
        </p:txBody>
      </p:sp>
    </p:spTree>
    <p:extLst>
      <p:ext uri="{BB962C8B-B14F-4D97-AF65-F5344CB8AC3E}">
        <p14:creationId xmlns:p14="http://schemas.microsoft.com/office/powerpoint/2010/main" val="1599346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522E0-6A64-27BF-EDA6-9159BC344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EB273-CF3A-928D-081F-64262CD2C1EF}"/>
              </a:ext>
            </a:extLst>
          </p:cNvPr>
          <p:cNvSpPr>
            <a:spLocks noGrp="1"/>
          </p:cNvSpPr>
          <p:nvPr>
            <p:ph type="title"/>
          </p:nvPr>
        </p:nvSpPr>
        <p:spPr/>
        <p:txBody>
          <a:bodyPr/>
          <a:lstStyle/>
          <a:p>
            <a:r>
              <a:rPr lang="en-AU" dirty="0"/>
              <a:t>Today’s Internet:</a:t>
            </a:r>
          </a:p>
        </p:txBody>
      </p:sp>
      <p:sp>
        <p:nvSpPr>
          <p:cNvPr id="3" name="Content Placeholder 2">
            <a:extLst>
              <a:ext uri="{FF2B5EF4-FFF2-40B4-BE49-F238E27FC236}">
                <a16:creationId xmlns:a16="http://schemas.microsoft.com/office/drawing/2014/main" id="{2F114BE1-C813-2F4A-E958-9F2AFD429A37}"/>
              </a:ext>
            </a:extLst>
          </p:cNvPr>
          <p:cNvSpPr>
            <a:spLocks noGrp="1"/>
          </p:cNvSpPr>
          <p:nvPr>
            <p:ph idx="1"/>
          </p:nvPr>
        </p:nvSpPr>
        <p:spPr/>
        <p:txBody>
          <a:bodyPr/>
          <a:lstStyle/>
          <a:p>
            <a:r>
              <a:rPr lang="en-AU" dirty="0"/>
              <a:t>Names Matter</a:t>
            </a:r>
          </a:p>
          <a:p>
            <a:r>
              <a:rPr lang="en-AU" dirty="0"/>
              <a:t>The DNS Matters</a:t>
            </a:r>
          </a:p>
          <a:p>
            <a:endParaRPr lang="en-AU" dirty="0"/>
          </a:p>
          <a:p>
            <a:r>
              <a:rPr lang="en-AU" dirty="0"/>
              <a:t>Addresses - not so much</a:t>
            </a:r>
          </a:p>
          <a:p>
            <a:r>
              <a:rPr lang="en-AU" dirty="0"/>
              <a:t>Address-based Routing - not so much</a:t>
            </a:r>
          </a:p>
          <a:p>
            <a:endParaRPr lang="en-AU" dirty="0"/>
          </a:p>
        </p:txBody>
      </p:sp>
    </p:spTree>
    <p:extLst>
      <p:ext uri="{BB962C8B-B14F-4D97-AF65-F5344CB8AC3E}">
        <p14:creationId xmlns:p14="http://schemas.microsoft.com/office/powerpoint/2010/main" val="2686882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8A29-4065-C44D-AAE3-B8CEABA80987}"/>
              </a:ext>
            </a:extLst>
          </p:cNvPr>
          <p:cNvSpPr>
            <a:spLocks noGrp="1"/>
          </p:cNvSpPr>
          <p:nvPr>
            <p:ph type="title"/>
          </p:nvPr>
        </p:nvSpPr>
        <p:spPr/>
        <p:txBody>
          <a:bodyPr/>
          <a:lstStyle/>
          <a:p>
            <a:r>
              <a:rPr lang="en-AU" dirty="0"/>
              <a:t>Longer Term Trends?</a:t>
            </a:r>
          </a:p>
        </p:txBody>
      </p:sp>
      <p:sp>
        <p:nvSpPr>
          <p:cNvPr id="3" name="Content Placeholder 2">
            <a:extLst>
              <a:ext uri="{FF2B5EF4-FFF2-40B4-BE49-F238E27FC236}">
                <a16:creationId xmlns:a16="http://schemas.microsoft.com/office/drawing/2014/main" id="{D253B494-E7A3-8148-B7A6-2D7C8520FD0B}"/>
              </a:ext>
            </a:extLst>
          </p:cNvPr>
          <p:cNvSpPr>
            <a:spLocks noGrp="1"/>
          </p:cNvSpPr>
          <p:nvPr>
            <p:ph idx="1"/>
          </p:nvPr>
        </p:nvSpPr>
        <p:spPr>
          <a:xfrm>
            <a:off x="838200" y="1855122"/>
            <a:ext cx="10515600" cy="4351338"/>
          </a:xfrm>
        </p:spPr>
        <p:txBody>
          <a:bodyPr/>
          <a:lstStyle/>
          <a:p>
            <a:pPr marL="0" indent="0">
              <a:buNone/>
            </a:pPr>
            <a:r>
              <a:rPr lang="en-AU" dirty="0"/>
              <a:t>Pushing EVERYTHING out of the network and over to applications</a:t>
            </a:r>
          </a:p>
          <a:p>
            <a:r>
              <a:rPr lang="en-AU" dirty="0"/>
              <a:t>Transmission infrastructure is becoming an abundant commodity </a:t>
            </a:r>
          </a:p>
          <a:p>
            <a:pPr lvl="1"/>
            <a:r>
              <a:rPr lang="en-AU" dirty="0"/>
              <a:t>Network sharing technology (multiplexing) is decreasingly relevant</a:t>
            </a:r>
          </a:p>
          <a:p>
            <a:r>
              <a:rPr lang="en-AU" dirty="0"/>
              <a:t>We have so much network and computing that we no longer have to bring consumers to service delivery points  - instead, we are bringing services towards consumers and using the content frameworks to replicate servers and services</a:t>
            </a:r>
          </a:p>
          <a:p>
            <a:r>
              <a:rPr lang="en-AU" dirty="0"/>
              <a:t>With so much computing and storage </a:t>
            </a:r>
            <a:r>
              <a:rPr lang="en-AU" b="1" dirty="0"/>
              <a:t>the application is becoming the service</a:t>
            </a:r>
            <a:r>
              <a:rPr lang="en-AU" dirty="0"/>
              <a:t>, rather than just a window to a remotely operated service</a:t>
            </a:r>
          </a:p>
        </p:txBody>
      </p:sp>
    </p:spTree>
    <p:extLst>
      <p:ext uri="{BB962C8B-B14F-4D97-AF65-F5344CB8AC3E}">
        <p14:creationId xmlns:p14="http://schemas.microsoft.com/office/powerpoint/2010/main" val="265997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E0AAC-E63F-5983-6F2C-065B20225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4F52A-90E5-E9B4-1BB9-FDC8C728F9C7}"/>
              </a:ext>
            </a:extLst>
          </p:cNvPr>
          <p:cNvSpPr>
            <a:spLocks noGrp="1"/>
          </p:cNvSpPr>
          <p:nvPr>
            <p:ph type="title"/>
          </p:nvPr>
        </p:nvSpPr>
        <p:spPr/>
        <p:txBody>
          <a:bodyPr/>
          <a:lstStyle/>
          <a:p>
            <a:r>
              <a:rPr lang="en-AU" dirty="0"/>
              <a:t>Projecting this Forward</a:t>
            </a:r>
          </a:p>
        </p:txBody>
      </p:sp>
      <p:pic>
        <p:nvPicPr>
          <p:cNvPr id="5" name="Content Placeholder 4">
            <a:extLst>
              <a:ext uri="{FF2B5EF4-FFF2-40B4-BE49-F238E27FC236}">
                <a16:creationId xmlns:a16="http://schemas.microsoft.com/office/drawing/2014/main" id="{F4BD308D-C957-6543-2226-837902BED737}"/>
              </a:ext>
            </a:extLst>
          </p:cNvPr>
          <p:cNvPicPr>
            <a:picLocks noGrp="1" noChangeAspect="1"/>
          </p:cNvPicPr>
          <p:nvPr>
            <p:ph idx="1"/>
          </p:nvPr>
        </p:nvPicPr>
        <p:blipFill>
          <a:blip r:embed="rId2"/>
          <a:stretch>
            <a:fillRect/>
          </a:stretch>
        </p:blipFill>
        <p:spPr>
          <a:xfrm>
            <a:off x="2250762" y="1530061"/>
            <a:ext cx="8071717" cy="4843030"/>
          </a:xfrm>
        </p:spPr>
      </p:pic>
      <p:sp>
        <p:nvSpPr>
          <p:cNvPr id="3" name="TextBox 2">
            <a:extLst>
              <a:ext uri="{FF2B5EF4-FFF2-40B4-BE49-F238E27FC236}">
                <a16:creationId xmlns:a16="http://schemas.microsoft.com/office/drawing/2014/main" id="{D835D5FA-868A-7850-643E-C2E65772CBA1}"/>
              </a:ext>
            </a:extLst>
          </p:cNvPr>
          <p:cNvSpPr txBox="1"/>
          <p:nvPr/>
        </p:nvSpPr>
        <p:spPr>
          <a:xfrm rot="21089604">
            <a:off x="2446603" y="2743200"/>
            <a:ext cx="7298793" cy="1569660"/>
          </a:xfrm>
          <a:prstGeom prst="rect">
            <a:avLst/>
          </a:prstGeom>
          <a:solidFill>
            <a:schemeClr val="bg1"/>
          </a:solidFill>
        </p:spPr>
        <p:txBody>
          <a:bodyPr wrap="none" rtlCol="0">
            <a:spAutoFit/>
          </a:bodyPr>
          <a:lstStyle/>
          <a:p>
            <a:pPr algn="ctr"/>
            <a:r>
              <a:rPr lang="en-AU" sz="3200" b="1" dirty="0">
                <a:solidFill>
                  <a:srgbClr val="FF0000"/>
                </a:solidFill>
                <a:latin typeface="AhnbergHand" pitchFamily="2" charset="0"/>
              </a:rPr>
              <a:t>Another 20 years of transition?</a:t>
            </a:r>
          </a:p>
          <a:p>
            <a:pPr algn="ctr"/>
            <a:endParaRPr lang="en-AU" sz="3200" b="1" dirty="0">
              <a:solidFill>
                <a:srgbClr val="FF0000"/>
              </a:solidFill>
              <a:latin typeface="AhnbergHand" pitchFamily="2" charset="0"/>
            </a:endParaRPr>
          </a:p>
          <a:p>
            <a:pPr algn="ctr"/>
            <a:r>
              <a:rPr lang="en-AU" sz="3200" b="1" dirty="0">
                <a:solidFill>
                  <a:srgbClr val="FF0000"/>
                </a:solidFill>
                <a:latin typeface="AhnbergHand" pitchFamily="2" charset="0"/>
              </a:rPr>
              <a:t>Seriously??</a:t>
            </a:r>
          </a:p>
        </p:txBody>
      </p:sp>
      <p:sp>
        <p:nvSpPr>
          <p:cNvPr id="4" name="Freeform 3">
            <a:extLst>
              <a:ext uri="{FF2B5EF4-FFF2-40B4-BE49-F238E27FC236}">
                <a16:creationId xmlns:a16="http://schemas.microsoft.com/office/drawing/2014/main" id="{2A7EC0B9-6CF1-85EE-C9D2-EA471A19E951}"/>
              </a:ext>
            </a:extLst>
          </p:cNvPr>
          <p:cNvSpPr/>
          <p:nvPr/>
        </p:nvSpPr>
        <p:spPr>
          <a:xfrm>
            <a:off x="9809449" y="1712170"/>
            <a:ext cx="612370" cy="663707"/>
          </a:xfrm>
          <a:custGeom>
            <a:avLst/>
            <a:gdLst>
              <a:gd name="connsiteX0" fmla="*/ 92643 w 612370"/>
              <a:gd name="connsiteY0" fmla="*/ 562107 h 663707"/>
              <a:gd name="connsiteX1" fmla="*/ 553751 w 612370"/>
              <a:gd name="connsiteY1" fmla="*/ 507399 h 663707"/>
              <a:gd name="connsiteX2" fmla="*/ 553751 w 612370"/>
              <a:gd name="connsiteY2" fmla="*/ 69738 h 663707"/>
              <a:gd name="connsiteX3" fmla="*/ 77013 w 612370"/>
              <a:gd name="connsiteY3" fmla="*/ 61922 h 663707"/>
              <a:gd name="connsiteX4" fmla="*/ 6674 w 612370"/>
              <a:gd name="connsiteY4" fmla="*/ 663707 h 66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370" h="663707">
                <a:moveTo>
                  <a:pt x="92643" y="562107"/>
                </a:moveTo>
                <a:cubicBezTo>
                  <a:pt x="284771" y="575784"/>
                  <a:pt x="476900" y="589461"/>
                  <a:pt x="553751" y="507399"/>
                </a:cubicBezTo>
                <a:cubicBezTo>
                  <a:pt x="630602" y="425337"/>
                  <a:pt x="633207" y="143984"/>
                  <a:pt x="553751" y="69738"/>
                </a:cubicBezTo>
                <a:cubicBezTo>
                  <a:pt x="474295" y="-4508"/>
                  <a:pt x="168193" y="-37073"/>
                  <a:pt x="77013" y="61922"/>
                </a:cubicBezTo>
                <a:cubicBezTo>
                  <a:pt x="-14167" y="160917"/>
                  <a:pt x="-3747" y="412312"/>
                  <a:pt x="6674" y="663707"/>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AC9EC243-1B71-2E5D-2A91-4A057DD3E90E}"/>
              </a:ext>
            </a:extLst>
          </p:cNvPr>
          <p:cNvSpPr/>
          <p:nvPr/>
        </p:nvSpPr>
        <p:spPr>
          <a:xfrm>
            <a:off x="10152185" y="2555631"/>
            <a:ext cx="228477" cy="3142008"/>
          </a:xfrm>
          <a:custGeom>
            <a:avLst/>
            <a:gdLst>
              <a:gd name="connsiteX0" fmla="*/ 78153 w 228477"/>
              <a:gd name="connsiteY0" fmla="*/ 0 h 3142008"/>
              <a:gd name="connsiteX1" fmla="*/ 226646 w 228477"/>
              <a:gd name="connsiteY1" fmla="*/ 703384 h 3142008"/>
              <a:gd name="connsiteX2" fmla="*/ 156307 w 228477"/>
              <a:gd name="connsiteY2" fmla="*/ 2618154 h 3142008"/>
              <a:gd name="connsiteX3" fmla="*/ 85969 w 228477"/>
              <a:gd name="connsiteY3" fmla="*/ 3118338 h 3142008"/>
              <a:gd name="connsiteX4" fmla="*/ 164123 w 228477"/>
              <a:gd name="connsiteY4" fmla="*/ 3055815 h 3142008"/>
              <a:gd name="connsiteX5" fmla="*/ 85969 w 228477"/>
              <a:gd name="connsiteY5" fmla="*/ 3141784 h 3142008"/>
              <a:gd name="connsiteX6" fmla="*/ 0 w 228477"/>
              <a:gd name="connsiteY6" fmla="*/ 3024554 h 314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477" h="3142008">
                <a:moveTo>
                  <a:pt x="78153" y="0"/>
                </a:moveTo>
                <a:cubicBezTo>
                  <a:pt x="145886" y="133512"/>
                  <a:pt x="213620" y="267025"/>
                  <a:pt x="226646" y="703384"/>
                </a:cubicBezTo>
                <a:cubicBezTo>
                  <a:pt x="239672" y="1139743"/>
                  <a:pt x="179753" y="2215662"/>
                  <a:pt x="156307" y="2618154"/>
                </a:cubicBezTo>
                <a:cubicBezTo>
                  <a:pt x="132861" y="3020646"/>
                  <a:pt x="84666" y="3045395"/>
                  <a:pt x="85969" y="3118338"/>
                </a:cubicBezTo>
                <a:cubicBezTo>
                  <a:pt x="87272" y="3191282"/>
                  <a:pt x="164123" y="3051907"/>
                  <a:pt x="164123" y="3055815"/>
                </a:cubicBezTo>
                <a:cubicBezTo>
                  <a:pt x="164123" y="3059723"/>
                  <a:pt x="113323" y="3146994"/>
                  <a:pt x="85969" y="3141784"/>
                </a:cubicBezTo>
                <a:cubicBezTo>
                  <a:pt x="58615" y="3136574"/>
                  <a:pt x="29307" y="3080564"/>
                  <a:pt x="0" y="3024554"/>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6114E8-4F88-7A9F-03C4-FD06F32DF940}"/>
              </a:ext>
            </a:extLst>
          </p:cNvPr>
          <p:cNvSpPr txBox="1"/>
          <p:nvPr/>
        </p:nvSpPr>
        <p:spPr>
          <a:xfrm>
            <a:off x="9812989" y="5854097"/>
            <a:ext cx="678391" cy="369332"/>
          </a:xfrm>
          <a:prstGeom prst="rect">
            <a:avLst/>
          </a:prstGeom>
          <a:solidFill>
            <a:schemeClr val="bg1"/>
          </a:solidFill>
        </p:spPr>
        <p:txBody>
          <a:bodyPr wrap="none" rtlCol="0">
            <a:spAutoFit/>
          </a:bodyPr>
          <a:lstStyle/>
          <a:p>
            <a:r>
              <a:rPr lang="en-US" b="1" dirty="0">
                <a:solidFill>
                  <a:srgbClr val="FF0000"/>
                </a:solidFill>
              </a:rPr>
              <a:t>2045</a:t>
            </a:r>
          </a:p>
        </p:txBody>
      </p:sp>
    </p:spTree>
    <p:extLst>
      <p:ext uri="{BB962C8B-B14F-4D97-AF65-F5344CB8AC3E}">
        <p14:creationId xmlns:p14="http://schemas.microsoft.com/office/powerpoint/2010/main" val="1143944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3824-9148-5E47-A380-FB010DAB60E5}"/>
              </a:ext>
            </a:extLst>
          </p:cNvPr>
          <p:cNvSpPr>
            <a:spLocks noGrp="1"/>
          </p:cNvSpPr>
          <p:nvPr>
            <p:ph type="title"/>
          </p:nvPr>
        </p:nvSpPr>
        <p:spPr/>
        <p:txBody>
          <a:bodyPr/>
          <a:lstStyle/>
          <a:p>
            <a:r>
              <a:rPr lang="en-AU" dirty="0"/>
              <a:t>Do Networks matter any more?</a:t>
            </a:r>
          </a:p>
        </p:txBody>
      </p:sp>
      <p:sp>
        <p:nvSpPr>
          <p:cNvPr id="3" name="Content Placeholder 2">
            <a:extLst>
              <a:ext uri="{FF2B5EF4-FFF2-40B4-BE49-F238E27FC236}">
                <a16:creationId xmlns:a16="http://schemas.microsoft.com/office/drawing/2014/main" id="{F16D663B-13D3-1B43-82DF-0864B093F543}"/>
              </a:ext>
            </a:extLst>
          </p:cNvPr>
          <p:cNvSpPr>
            <a:spLocks noGrp="1"/>
          </p:cNvSpPr>
          <p:nvPr>
            <p:ph idx="1"/>
          </p:nvPr>
        </p:nvSpPr>
        <p:spPr/>
        <p:txBody>
          <a:bodyPr/>
          <a:lstStyle/>
          <a:p>
            <a:r>
              <a:rPr lang="en-AU" dirty="0"/>
              <a:t>We have increasingly stripped out network-centric functionality in our search for lower cost, higher speed, and better agility</a:t>
            </a:r>
          </a:p>
          <a:p>
            <a:r>
              <a:rPr lang="en-AU" dirty="0"/>
              <a:t>We are pushing functions out to the edge and ultimately off “the network” altogether and what is left is just dumb pipes?</a:t>
            </a:r>
          </a:p>
          <a:p>
            <a:r>
              <a:rPr lang="en-AU" dirty="0"/>
              <a:t>What defines “the Internet”?</a:t>
            </a:r>
          </a:p>
          <a:p>
            <a:pPr lvl="1"/>
            <a:r>
              <a:rPr lang="en-AU" dirty="0"/>
              <a:t>A common shared transmission fabric, a common suite of protocols and a common protocol address pool?</a:t>
            </a:r>
          </a:p>
          <a:p>
            <a:pPr marL="457200" lvl="1" indent="0">
              <a:buNone/>
            </a:pPr>
            <a:r>
              <a:rPr lang="en-AU" dirty="0"/>
              <a:t>or</a:t>
            </a:r>
          </a:p>
          <a:p>
            <a:pPr lvl="1"/>
            <a:r>
              <a:rPr lang="en-AU" dirty="0"/>
              <a:t>A disparate collection of services that share common referential mechanisms using a common name space?</a:t>
            </a:r>
          </a:p>
        </p:txBody>
      </p:sp>
    </p:spTree>
    <p:extLst>
      <p:ext uri="{BB962C8B-B14F-4D97-AF65-F5344CB8AC3E}">
        <p14:creationId xmlns:p14="http://schemas.microsoft.com/office/powerpoint/2010/main" val="3681386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Some issues to think about</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pPr marL="0" indent="0">
              <a:buNone/>
            </a:pPr>
            <a:r>
              <a:rPr lang="en-AU" dirty="0"/>
              <a:t>What matters today?</a:t>
            </a:r>
          </a:p>
          <a:p>
            <a:pPr lvl="1"/>
            <a:r>
              <a:rPr lang="en-AU" b="1" dirty="0"/>
              <a:t>End Point Addressing</a:t>
            </a:r>
            <a:r>
              <a:rPr lang="en-AU" dirty="0"/>
              <a:t> – IPv4 / IPv6 / </a:t>
            </a:r>
            <a:r>
              <a:rPr lang="en-AU" dirty="0" err="1"/>
              <a:t>IPv</a:t>
            </a:r>
            <a:r>
              <a:rPr lang="en-AU" dirty="0"/>
              <a:t>? Absolute? Relative?</a:t>
            </a:r>
          </a:p>
          <a:p>
            <a:pPr lvl="2"/>
            <a:r>
              <a:rPr lang="en-AU" dirty="0"/>
              <a:t>Is universal unique end-point addressing a 1980’s concept whose time has come and gone?  </a:t>
            </a:r>
          </a:p>
          <a:p>
            <a:pPr lvl="2"/>
            <a:r>
              <a:rPr lang="en-AU" dirty="0"/>
              <a:t>If network transactions are localised, then what is the residual role of unique global end point addressing for clients or services?</a:t>
            </a:r>
          </a:p>
          <a:p>
            <a:pPr lvl="2"/>
            <a:r>
              <a:rPr lang="en-AU" dirty="0"/>
              <a:t>And if we cannot find a role then why should we bother?</a:t>
            </a:r>
          </a:p>
          <a:p>
            <a:pPr lvl="2"/>
            <a:r>
              <a:rPr lang="en-AU" dirty="0"/>
              <a:t>Who decides when to drop it?</a:t>
            </a:r>
          </a:p>
          <a:p>
            <a:pPr lvl="3"/>
            <a:r>
              <a:rPr lang="en-AU" dirty="0"/>
              <a:t>Is this a market function, so that a network that uses local addressing can operate from an even lower cost base gains a competitive market edge?</a:t>
            </a:r>
          </a:p>
          <a:p>
            <a:pPr lvl="3"/>
            <a:r>
              <a:rPr lang="en-AU" dirty="0"/>
              <a:t>Or are carriage services so cheap already that the relative benefit in discarding the last vestiges of unique global addresses so small that it’s just not worth bothering about?</a:t>
            </a:r>
          </a:p>
          <a:p>
            <a:pPr lvl="1"/>
            <a:endParaRPr lang="en-AU" dirty="0"/>
          </a:p>
          <a:p>
            <a:pPr marL="457200" lvl="1" indent="0">
              <a:buNone/>
            </a:pPr>
            <a:endParaRPr lang="en-AU" dirty="0"/>
          </a:p>
        </p:txBody>
      </p:sp>
    </p:spTree>
    <p:extLst>
      <p:ext uri="{BB962C8B-B14F-4D97-AF65-F5344CB8AC3E}">
        <p14:creationId xmlns:p14="http://schemas.microsoft.com/office/powerpoint/2010/main" val="3738630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Some issues to think about</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lnSpcReduction="10000"/>
          </a:bodyPr>
          <a:lstStyle/>
          <a:p>
            <a:pPr marL="0" indent="0">
              <a:buNone/>
            </a:pPr>
            <a:r>
              <a:rPr lang="en-AU" dirty="0"/>
              <a:t>What matters today?</a:t>
            </a:r>
          </a:p>
          <a:p>
            <a:pPr lvl="1"/>
            <a:r>
              <a:rPr lang="en-AU" b="1" dirty="0"/>
              <a:t>Naming and Name Spaces </a:t>
            </a:r>
            <a:r>
              <a:rPr lang="en-AU" dirty="0"/>
              <a:t>– DNS evolution?</a:t>
            </a:r>
          </a:p>
          <a:p>
            <a:pPr lvl="2"/>
            <a:r>
              <a:rPr lang="en-AU" dirty="0"/>
              <a:t>Are ”names” a common attribute of the network, or an attribute of a service environment or application realm?</a:t>
            </a:r>
          </a:p>
          <a:p>
            <a:pPr lvl="2"/>
            <a:r>
              <a:rPr lang="en-AU" dirty="0"/>
              <a:t>Should names be persistent over time?</a:t>
            </a:r>
          </a:p>
          <a:p>
            <a:pPr lvl="2"/>
            <a:r>
              <a:rPr lang="en-AU" dirty="0"/>
              <a:t>Is the resolution of a name absolute or relative to the content of the resolution query?</a:t>
            </a:r>
          </a:p>
          <a:p>
            <a:pPr lvl="2"/>
            <a:r>
              <a:rPr lang="en-AU" dirty="0"/>
              <a:t>In a world of densely replicated service delivery points how does a client rendezvous with  the “best” service point? Does the client work it out? Or the network? Or the service?</a:t>
            </a:r>
          </a:p>
          <a:p>
            <a:pPr lvl="2"/>
            <a:r>
              <a:rPr lang="en-AU" dirty="0"/>
              <a:t>If names are an attribute of applications, then why do we need a single name domain? Surely each application realm can define its own name space? How can we associate a referential name space with a given name?</a:t>
            </a:r>
          </a:p>
          <a:p>
            <a:pPr lvl="2"/>
            <a:r>
              <a:rPr lang="en-AU" dirty="0"/>
              <a:t>If both names and addresses are ephemeral and unstable then what defines the Internet?</a:t>
            </a:r>
          </a:p>
          <a:p>
            <a:pPr lvl="1"/>
            <a:endParaRPr lang="en-AU" dirty="0"/>
          </a:p>
          <a:p>
            <a:pPr marL="457200" lvl="1" indent="0">
              <a:buNone/>
            </a:pPr>
            <a:endParaRPr lang="en-AU" dirty="0"/>
          </a:p>
        </p:txBody>
      </p:sp>
    </p:spTree>
    <p:extLst>
      <p:ext uri="{BB962C8B-B14F-4D97-AF65-F5344CB8AC3E}">
        <p14:creationId xmlns:p14="http://schemas.microsoft.com/office/powerpoint/2010/main" val="4151006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Some issues to think about</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pPr marL="0" indent="0">
              <a:buNone/>
            </a:pPr>
            <a:r>
              <a:rPr lang="en-AU" dirty="0"/>
              <a:t>What matters today?</a:t>
            </a:r>
          </a:p>
          <a:p>
            <a:pPr lvl="1"/>
            <a:r>
              <a:rPr lang="en-AU" b="1" dirty="0"/>
              <a:t>Referential Frameworks?</a:t>
            </a:r>
          </a:p>
          <a:p>
            <a:pPr lvl="2"/>
            <a:r>
              <a:rPr lang="en-AU" dirty="0"/>
              <a:t>Without a common referential space then how do we usefully communicate?</a:t>
            </a:r>
          </a:p>
          <a:p>
            <a:pPr lvl="2"/>
            <a:r>
              <a:rPr lang="en-AU" dirty="0"/>
              <a:t>What do we mean by “common” when we think about referential frameworks?</a:t>
            </a:r>
          </a:p>
          <a:p>
            <a:pPr lvl="2"/>
            <a:r>
              <a:rPr lang="en-AU" dirty="0"/>
              <a:t>How can we join the ‘fuzzy’ human language spaces with the tightly constrained deterministic computer-based symbol spaces?</a:t>
            </a:r>
          </a:p>
          <a:p>
            <a:pPr lvl="1"/>
            <a:endParaRPr lang="en-AU" dirty="0"/>
          </a:p>
          <a:p>
            <a:pPr marL="457200" lvl="1" indent="0">
              <a:buNone/>
            </a:pPr>
            <a:endParaRPr lang="en-AU" dirty="0"/>
          </a:p>
        </p:txBody>
      </p:sp>
    </p:spTree>
    <p:extLst>
      <p:ext uri="{BB962C8B-B14F-4D97-AF65-F5344CB8AC3E}">
        <p14:creationId xmlns:p14="http://schemas.microsoft.com/office/powerpoint/2010/main" val="1474281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fig1">
            <a:extLst>
              <a:ext uri="{FF2B5EF4-FFF2-40B4-BE49-F238E27FC236}">
                <a16:creationId xmlns:a16="http://schemas.microsoft.com/office/drawing/2014/main" id="{E9028A3E-0FAE-B320-7A73-5CBAA3149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89" y="425451"/>
            <a:ext cx="4530725"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a:extLst>
              <a:ext uri="{FF2B5EF4-FFF2-40B4-BE49-F238E27FC236}">
                <a16:creationId xmlns:a16="http://schemas.microsoft.com/office/drawing/2014/main" id="{4EAEFA19-F970-3CF8-0186-11426AC470CF}"/>
              </a:ext>
            </a:extLst>
          </p:cNvPr>
          <p:cNvSpPr>
            <a:spLocks noGrp="1" noChangeArrowheads="1"/>
          </p:cNvSpPr>
          <p:nvPr>
            <p:ph type="title"/>
          </p:nvPr>
        </p:nvSpPr>
        <p:spPr/>
        <p:txBody>
          <a:bodyPr/>
          <a:lstStyle/>
          <a:p>
            <a:pPr eaLnBrk="1" hangingPunct="1"/>
            <a:r>
              <a:rPr lang="en-AU" altLang="en-US" sz="4000" dirty="0">
                <a:ea typeface="ＭＳ Ｐゴシック" panose="020B0600070205080204" pitchFamily="34" charset="-128"/>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BF3A-9D93-D961-2292-97314145FA11}"/>
              </a:ext>
            </a:extLst>
          </p:cNvPr>
          <p:cNvSpPr>
            <a:spLocks noGrp="1"/>
          </p:cNvSpPr>
          <p:nvPr>
            <p:ph type="title"/>
          </p:nvPr>
        </p:nvSpPr>
        <p:spPr/>
        <p:txBody>
          <a:bodyPr/>
          <a:lstStyle/>
          <a:p>
            <a:r>
              <a:rPr lang="en-AU" dirty="0"/>
              <a:t>What’s gone wrong here?</a:t>
            </a:r>
          </a:p>
        </p:txBody>
      </p:sp>
      <p:sp>
        <p:nvSpPr>
          <p:cNvPr id="3" name="Content Placeholder 2">
            <a:extLst>
              <a:ext uri="{FF2B5EF4-FFF2-40B4-BE49-F238E27FC236}">
                <a16:creationId xmlns:a16="http://schemas.microsoft.com/office/drawing/2014/main" id="{7A005F30-90E3-D771-0C49-86E4D0E04CD5}"/>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259864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86A8-268F-B1F1-C0AB-3A564F9A11EC}"/>
              </a:ext>
            </a:extLst>
          </p:cNvPr>
          <p:cNvSpPr>
            <a:spLocks noGrp="1"/>
          </p:cNvSpPr>
          <p:nvPr>
            <p:ph type="title"/>
          </p:nvPr>
        </p:nvSpPr>
        <p:spPr/>
        <p:txBody>
          <a:bodyPr/>
          <a:lstStyle/>
          <a:p>
            <a:r>
              <a:rPr lang="en-AU" dirty="0">
                <a:latin typeface="Powderfinger Type" panose="02020709070000000403" pitchFamily="49" charset="77"/>
              </a:rPr>
              <a:t>Let’s head to the Time Machine</a:t>
            </a:r>
          </a:p>
        </p:txBody>
      </p:sp>
      <p:sp>
        <p:nvSpPr>
          <p:cNvPr id="3" name="Content Placeholder 2">
            <a:extLst>
              <a:ext uri="{FF2B5EF4-FFF2-40B4-BE49-F238E27FC236}">
                <a16:creationId xmlns:a16="http://schemas.microsoft.com/office/drawing/2014/main" id="{87C4AAAE-574F-4C69-BCF2-19980835EBE3}"/>
              </a:ext>
            </a:extLst>
          </p:cNvPr>
          <p:cNvSpPr>
            <a:spLocks noGrp="1"/>
          </p:cNvSpPr>
          <p:nvPr>
            <p:ph idx="1"/>
          </p:nvPr>
        </p:nvSpPr>
        <p:spPr/>
        <p:txBody>
          <a:bodyPr/>
          <a:lstStyle/>
          <a:p>
            <a:pPr marL="0" indent="0">
              <a:buNone/>
            </a:pPr>
            <a:r>
              <a:rPr lang="en-AU" dirty="0"/>
              <a:t>And dial it back by about 35 years!</a:t>
            </a:r>
          </a:p>
        </p:txBody>
      </p:sp>
      <p:pic>
        <p:nvPicPr>
          <p:cNvPr id="1026" name="Picture 2" descr="TARDIS (From LEGO Dimensions) | I fell for the shape and sty… | Flickr">
            <a:extLst>
              <a:ext uri="{FF2B5EF4-FFF2-40B4-BE49-F238E27FC236}">
                <a16:creationId xmlns:a16="http://schemas.microsoft.com/office/drawing/2014/main" id="{04A35B64-1FF4-55DB-2B4B-A853A5FEA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60" y="2324746"/>
            <a:ext cx="4651608" cy="40760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DB5B1A-0F06-C3BD-B6A0-86AA811A54CD}"/>
              </a:ext>
            </a:extLst>
          </p:cNvPr>
          <p:cNvSpPr txBox="1"/>
          <p:nvPr/>
        </p:nvSpPr>
        <p:spPr>
          <a:xfrm>
            <a:off x="8981268" y="6524786"/>
            <a:ext cx="2526654" cy="215444"/>
          </a:xfrm>
          <a:prstGeom prst="rect">
            <a:avLst/>
          </a:prstGeom>
          <a:noFill/>
        </p:spPr>
        <p:txBody>
          <a:bodyPr wrap="none" rtlCol="0">
            <a:spAutoFit/>
          </a:bodyPr>
          <a:lstStyle/>
          <a:p>
            <a:r>
              <a:rPr lang="en-US" sz="800" dirty="0"/>
              <a:t>https://</a:t>
            </a:r>
            <a:r>
              <a:rPr lang="en-US" sz="800" dirty="0" err="1"/>
              <a:t>creativecommons.org</a:t>
            </a:r>
            <a:r>
              <a:rPr lang="en-US" sz="800" dirty="0"/>
              <a:t>/licenses/by-</a:t>
            </a:r>
            <a:r>
              <a:rPr lang="en-US" sz="800" dirty="0" err="1"/>
              <a:t>nc</a:t>
            </a:r>
            <a:r>
              <a:rPr lang="en-US" sz="800" dirty="0"/>
              <a:t>-</a:t>
            </a:r>
            <a:r>
              <a:rPr lang="en-US" sz="800" dirty="0" err="1"/>
              <a:t>sa</a:t>
            </a:r>
            <a:r>
              <a:rPr lang="en-US" sz="800" dirty="0"/>
              <a:t>/2.0/</a:t>
            </a:r>
          </a:p>
        </p:txBody>
      </p:sp>
      <p:sp>
        <p:nvSpPr>
          <p:cNvPr id="8" name="TextBox 7">
            <a:extLst>
              <a:ext uri="{FF2B5EF4-FFF2-40B4-BE49-F238E27FC236}">
                <a16:creationId xmlns:a16="http://schemas.microsoft.com/office/drawing/2014/main" id="{561216BE-B0FC-90F2-50C8-F4B7E838DF35}"/>
              </a:ext>
            </a:extLst>
          </p:cNvPr>
          <p:cNvSpPr txBox="1"/>
          <p:nvPr/>
        </p:nvSpPr>
        <p:spPr>
          <a:xfrm>
            <a:off x="8981268" y="6369764"/>
            <a:ext cx="6097218" cy="215444"/>
          </a:xfrm>
          <a:prstGeom prst="rect">
            <a:avLst/>
          </a:prstGeom>
          <a:noFill/>
        </p:spPr>
        <p:txBody>
          <a:bodyPr wrap="square">
            <a:spAutoFit/>
          </a:bodyPr>
          <a:lstStyle/>
          <a:p>
            <a:r>
              <a:rPr lang="en-US" sz="800" dirty="0"/>
              <a:t>https://</a:t>
            </a:r>
            <a:r>
              <a:rPr lang="en-US" sz="800" dirty="0" err="1"/>
              <a:t>www.flickr.com</a:t>
            </a:r>
            <a:r>
              <a:rPr lang="en-US" sz="800" dirty="0"/>
              <a:t>/photos/tjjohn12/24398810050</a:t>
            </a:r>
          </a:p>
        </p:txBody>
      </p:sp>
    </p:spTree>
    <p:extLst>
      <p:ext uri="{BB962C8B-B14F-4D97-AF65-F5344CB8AC3E}">
        <p14:creationId xmlns:p14="http://schemas.microsoft.com/office/powerpoint/2010/main" val="64756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C142-5DEE-A2E8-9385-4ADDD765A14B}"/>
              </a:ext>
            </a:extLst>
          </p:cNvPr>
          <p:cNvSpPr>
            <a:spLocks noGrp="1"/>
          </p:cNvSpPr>
          <p:nvPr>
            <p:ph type="title"/>
          </p:nvPr>
        </p:nvSpPr>
        <p:spPr/>
        <p:txBody>
          <a:bodyPr/>
          <a:lstStyle/>
          <a:p>
            <a:r>
              <a:rPr lang="en-AU" dirty="0">
                <a:latin typeface="Powderfinger Type" panose="02020709070000000403" pitchFamily="49" charset="77"/>
              </a:rPr>
              <a:t>1990 – Panic at the IETF!</a:t>
            </a:r>
          </a:p>
        </p:txBody>
      </p:sp>
      <p:sp>
        <p:nvSpPr>
          <p:cNvPr id="3" name="Content Placeholder 2">
            <a:extLst>
              <a:ext uri="{FF2B5EF4-FFF2-40B4-BE49-F238E27FC236}">
                <a16:creationId xmlns:a16="http://schemas.microsoft.com/office/drawing/2014/main" id="{E29E7960-5CCE-3B13-6656-6DEB3D6F097E}"/>
              </a:ext>
            </a:extLst>
          </p:cNvPr>
          <p:cNvSpPr>
            <a:spLocks noGrp="1"/>
          </p:cNvSpPr>
          <p:nvPr>
            <p:ph idx="1"/>
          </p:nvPr>
        </p:nvSpPr>
        <p:spPr/>
        <p:txBody>
          <a:bodyPr/>
          <a:lstStyle/>
          <a:p>
            <a:r>
              <a:rPr lang="en-AU" dirty="0"/>
              <a:t>The Internet was only just gathering momentum we were told that the address plan had just a few years to run before the Class B address pool would be fully depleted</a:t>
            </a:r>
          </a:p>
        </p:txBody>
      </p:sp>
      <p:pic>
        <p:nvPicPr>
          <p:cNvPr id="5" name="Picture 4" descr="A graph and a graph on a paper&#10;&#10;Description automatically generated with medium confidence">
            <a:extLst>
              <a:ext uri="{FF2B5EF4-FFF2-40B4-BE49-F238E27FC236}">
                <a16:creationId xmlns:a16="http://schemas.microsoft.com/office/drawing/2014/main" id="{494FF381-9977-EBEB-82E4-D2266EDA4C3A}"/>
              </a:ext>
            </a:extLst>
          </p:cNvPr>
          <p:cNvPicPr>
            <a:picLocks noChangeAspect="1"/>
          </p:cNvPicPr>
          <p:nvPr/>
        </p:nvPicPr>
        <p:blipFill>
          <a:blip r:embed="rId2"/>
          <a:stretch>
            <a:fillRect/>
          </a:stretch>
        </p:blipFill>
        <p:spPr>
          <a:xfrm>
            <a:off x="2695779" y="3240572"/>
            <a:ext cx="5496875" cy="3617428"/>
          </a:xfrm>
          <a:prstGeom prst="rect">
            <a:avLst/>
          </a:prstGeom>
        </p:spPr>
      </p:pic>
    </p:spTree>
    <p:extLst>
      <p:ext uri="{BB962C8B-B14F-4D97-AF65-F5344CB8AC3E}">
        <p14:creationId xmlns:p14="http://schemas.microsoft.com/office/powerpoint/2010/main" val="284668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11405</TotalTime>
  <Words>3102</Words>
  <Application>Microsoft Macintosh PowerPoint</Application>
  <PresentationFormat>Widescreen</PresentationFormat>
  <Paragraphs>349</Paragraphs>
  <Slides>64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ＭＳ Ｐゴシック</vt:lpstr>
      <vt:lpstr>AhnbergHand</vt:lpstr>
      <vt:lpstr>Aptos</vt:lpstr>
      <vt:lpstr>Aptos Display</vt:lpstr>
      <vt:lpstr>Arial</vt:lpstr>
      <vt:lpstr>Calibri</vt:lpstr>
      <vt:lpstr>Max's Handwritin</vt:lpstr>
      <vt:lpstr>Powderfinger Type</vt:lpstr>
      <vt:lpstr>Vadim's Writing</vt:lpstr>
      <vt:lpstr>Wingdings</vt:lpstr>
      <vt:lpstr>Office Theme</vt:lpstr>
      <vt:lpstr>IPv6</vt:lpstr>
      <vt:lpstr>What’s the problem? Up and to the right, yes?</vt:lpstr>
      <vt:lpstr>Oops!</vt:lpstr>
      <vt:lpstr>It’s been around a decade…</vt:lpstr>
      <vt:lpstr>Projecting this Forward</vt:lpstr>
      <vt:lpstr>Projecting this Forward</vt:lpstr>
      <vt:lpstr>What’s gone wrong here?</vt:lpstr>
      <vt:lpstr>Let’s head to the Time Machine</vt:lpstr>
      <vt:lpstr>1990 – Panic at the IETF!</vt:lpstr>
      <vt:lpstr>1990 – Panic at the IETF!</vt:lpstr>
      <vt:lpstr>IPv6!</vt:lpstr>
      <vt:lpstr>IPv6!</vt:lpstr>
      <vt:lpstr>But</vt:lpstr>
      <vt:lpstr>Dual Stack Assumptions</vt:lpstr>
      <vt:lpstr>Dual Stack Transition to IPv6</vt:lpstr>
      <vt:lpstr>Dual Stack  Transition to IPv6</vt:lpstr>
      <vt:lpstr>Dual Stack  Transition to IPv6</vt:lpstr>
      <vt:lpstr>Problem solved!</vt:lpstr>
      <vt:lpstr>2009 - Inexorable Growth</vt:lpstr>
      <vt:lpstr>2010 - Accelerating Growth</vt:lpstr>
      <vt:lpstr>Accelerating Growth</vt:lpstr>
      <vt:lpstr>We had this plan …</vt:lpstr>
      <vt:lpstr>But we had strayed off-plan!</vt:lpstr>
      <vt:lpstr>Where were we  with IPv6 deployment?</vt:lpstr>
      <vt:lpstr>Something wasn’t right!</vt:lpstr>
      <vt:lpstr>The 2011 IPv6 Transition Plan</vt:lpstr>
      <vt:lpstr>Was this Plan Feasible?</vt:lpstr>
      <vt:lpstr>The 2012 IPv6 Transition Plan </vt:lpstr>
      <vt:lpstr>What next?</vt:lpstr>
      <vt:lpstr>NATs</vt:lpstr>
      <vt:lpstr>Implications</vt:lpstr>
      <vt:lpstr>Making IPv4 Last  Longer</vt:lpstr>
      <vt:lpstr>Why is the Internet wedged on IPv6 transition?</vt:lpstr>
      <vt:lpstr>Not everyone is feeling the pressure to move to Dual Stack</vt:lpstr>
      <vt:lpstr>Maybe this really is the IPv6 trajectory that we’re now locked into</vt:lpstr>
      <vt:lpstr>Why is the Internet wedged on IPv6 transition?</vt:lpstr>
      <vt:lpstr>Because it wasn’t just an IPv4 to IPv6 transition</vt:lpstr>
      <vt:lpstr>The “Classical” Internet</vt:lpstr>
      <vt:lpstr>What’s driving change today? </vt:lpstr>
      <vt:lpstr>Abundant Capacity</vt:lpstr>
      <vt:lpstr>Abundant Compute Power</vt:lpstr>
      <vt:lpstr>Abundant Storage</vt:lpstr>
      <vt:lpstr>How can we use this abundance?</vt:lpstr>
      <vt:lpstr>Bigger</vt:lpstr>
      <vt:lpstr>Faster</vt:lpstr>
      <vt:lpstr>Better</vt:lpstr>
      <vt:lpstr>Cheaper</vt:lpstr>
      <vt:lpstr>And in all this, the money moved up the stack</vt:lpstr>
      <vt:lpstr>So, who needs to pay?</vt:lpstr>
      <vt:lpstr>A Network of Names</vt:lpstr>
      <vt:lpstr>Is it Routing? Or Switching?</vt:lpstr>
      <vt:lpstr>It’s Names that drive today’s Internet</vt:lpstr>
      <vt:lpstr>A new Internet Architecture</vt:lpstr>
      <vt:lpstr>A new Internet Architecture</vt:lpstr>
      <vt:lpstr>What am I saying?</vt:lpstr>
      <vt:lpstr>What am I saying?</vt:lpstr>
      <vt:lpstr>Today’s Internet:</vt:lpstr>
      <vt:lpstr>Today’s Internet:</vt:lpstr>
      <vt:lpstr>Longer Term Trends?</vt:lpstr>
      <vt:lpstr>Do Networks matter any more?</vt:lpstr>
      <vt:lpstr>Some issues to think about</vt:lpstr>
      <vt:lpstr>Some issues to think about</vt:lpstr>
      <vt:lpstr>Some issues to think about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Geoff Huston</dc:creator>
  <cp:lastModifiedBy>Geoff Huston</cp:lastModifiedBy>
  <cp:revision>12</cp:revision>
  <cp:lastPrinted>2024-10-10T00:24:11Z</cp:lastPrinted>
  <dcterms:created xsi:type="dcterms:W3CDTF">2024-09-14T05:10:54Z</dcterms:created>
  <dcterms:modified xsi:type="dcterms:W3CDTF">2024-10-20T07:37:48Z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2024-09-14T05:24:07Z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8099d623-9c2b-4672-9b7f-51fd3520793b</vt:lpwstr>
  </property>
  <property fmtid="{D5CDD505-2E9C-101B-9397-08002B2CF9AE}" pid="8" name="MSIP_Label_66ca7b2a-4f6d-4766-806a-1a0c76ea1c59_ContentBits">
    <vt:lpwstr>0</vt:lpwstr>
  </property>
</Properties>
</file>