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84" r:id="rId2"/>
    <p:sldId id="373" r:id="rId3"/>
    <p:sldId id="386" r:id="rId4"/>
    <p:sldId id="388" r:id="rId5"/>
    <p:sldId id="286" r:id="rId6"/>
    <p:sldId id="374" r:id="rId7"/>
    <p:sldId id="460" r:id="rId8"/>
    <p:sldId id="463" r:id="rId9"/>
    <p:sldId id="427" r:id="rId10"/>
    <p:sldId id="400" r:id="rId11"/>
    <p:sldId id="404" r:id="rId12"/>
    <p:sldId id="461" r:id="rId13"/>
    <p:sldId id="471" r:id="rId14"/>
    <p:sldId id="462" r:id="rId15"/>
    <p:sldId id="466" r:id="rId16"/>
    <p:sldId id="467" r:id="rId17"/>
    <p:sldId id="468" r:id="rId18"/>
    <p:sldId id="464" r:id="rId19"/>
    <p:sldId id="416" r:id="rId20"/>
    <p:sldId id="469" r:id="rId21"/>
    <p:sldId id="358" r:id="rId22"/>
    <p:sldId id="422" r:id="rId23"/>
    <p:sldId id="348" r:id="rId24"/>
    <p:sldId id="296" r:id="rId25"/>
    <p:sldId id="297" r:id="rId26"/>
    <p:sldId id="360" r:id="rId27"/>
    <p:sldId id="359" r:id="rId28"/>
    <p:sldId id="376" r:id="rId29"/>
    <p:sldId id="443" r:id="rId30"/>
    <p:sldId id="298" r:id="rId31"/>
    <p:sldId id="351" r:id="rId32"/>
    <p:sldId id="380" r:id="rId33"/>
    <p:sldId id="301" r:id="rId34"/>
    <p:sldId id="304" r:id="rId35"/>
    <p:sldId id="306" r:id="rId36"/>
    <p:sldId id="391" r:id="rId37"/>
    <p:sldId id="392" r:id="rId38"/>
    <p:sldId id="393" r:id="rId39"/>
    <p:sldId id="438" r:id="rId40"/>
    <p:sldId id="437" r:id="rId41"/>
    <p:sldId id="439" r:id="rId42"/>
    <p:sldId id="397" r:id="rId43"/>
    <p:sldId id="432" r:id="rId44"/>
    <p:sldId id="425" r:id="rId45"/>
    <p:sldId id="452" r:id="rId46"/>
    <p:sldId id="314" r:id="rId47"/>
    <p:sldId id="453" r:id="rId48"/>
    <p:sldId id="454" r:id="rId49"/>
    <p:sldId id="451" r:id="rId50"/>
    <p:sldId id="426" r:id="rId51"/>
    <p:sldId id="456" r:id="rId52"/>
    <p:sldId id="398" r:id="rId53"/>
    <p:sldId id="411" r:id="rId54"/>
    <p:sldId id="335" r:id="rId5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5255"/>
    <a:srgbClr val="FFFFFF"/>
    <a:srgbClr val="F0F1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20"/>
    <p:restoredTop sz="94553"/>
  </p:normalViewPr>
  <p:slideViewPr>
    <p:cSldViewPr snapToGrid="0" snapToObjects="1">
      <p:cViewPr varScale="1">
        <p:scale>
          <a:sx n="217" d="100"/>
          <a:sy n="217" d="100"/>
        </p:scale>
        <p:origin x="1080" y="168"/>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544C7-E2E7-8440-90F7-795380B73D76}" type="datetimeFigureOut">
              <a:rPr lang="en-US" smtClean="0"/>
              <a:t>6/7/24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FB6FE6-BEEB-1143-A5A6-B1C3CF5EF167}" type="slidenum">
              <a:rPr lang="en-US" smtClean="0"/>
              <a:t>‹#›</a:t>
            </a:fld>
            <a:endParaRPr lang="en-US"/>
          </a:p>
        </p:txBody>
      </p:sp>
    </p:spTree>
    <p:extLst>
      <p:ext uri="{BB962C8B-B14F-4D97-AF65-F5344CB8AC3E}">
        <p14:creationId xmlns:p14="http://schemas.microsoft.com/office/powerpoint/2010/main" val="139327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0FB6FE6-BEEB-1143-A5A6-B1C3CF5EF167}" type="slidenum">
              <a:rPr lang="en-US" smtClean="0"/>
              <a:t>32</a:t>
            </a:fld>
            <a:endParaRPr lang="en-US"/>
          </a:p>
        </p:txBody>
      </p:sp>
    </p:spTree>
    <p:extLst>
      <p:ext uri="{BB962C8B-B14F-4D97-AF65-F5344CB8AC3E}">
        <p14:creationId xmlns:p14="http://schemas.microsoft.com/office/powerpoint/2010/main" val="136517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7D31352-7BE6-F44A-91AD-A4B2F2F591C1}" type="datetimeFigureOut">
              <a:rPr lang="en-US" smtClean="0"/>
              <a:t>6/7/24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77569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6/7/24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60327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6/7/24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87313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C7D31352-7BE6-F44A-91AD-A4B2F2F591C1}" type="datetimeFigureOut">
              <a:rPr lang="en-US" smtClean="0"/>
              <a:t>6/7/24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85406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AU"/>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C7D31352-7BE6-F44A-91AD-A4B2F2F591C1}" type="datetimeFigureOut">
              <a:rPr lang="en-US" smtClean="0"/>
              <a:t>6/7/24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349135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Date Placeholder 4"/>
          <p:cNvSpPr>
            <a:spLocks noGrp="1"/>
          </p:cNvSpPr>
          <p:nvPr>
            <p:ph type="dt" sz="half" idx="10"/>
          </p:nvPr>
        </p:nvSpPr>
        <p:spPr/>
        <p:txBody>
          <a:bodyPr/>
          <a:lstStyle/>
          <a:p>
            <a:fld id="{C7D31352-7BE6-F44A-91AD-A4B2F2F591C1}" type="datetimeFigureOut">
              <a:rPr lang="en-US" smtClean="0"/>
              <a:t>6/7/24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257880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Date Placeholder 6"/>
          <p:cNvSpPr>
            <a:spLocks noGrp="1"/>
          </p:cNvSpPr>
          <p:nvPr>
            <p:ph type="dt" sz="half" idx="10"/>
          </p:nvPr>
        </p:nvSpPr>
        <p:spPr/>
        <p:txBody>
          <a:bodyPr/>
          <a:lstStyle/>
          <a:p>
            <a:fld id="{C7D31352-7BE6-F44A-91AD-A4B2F2F591C1}" type="datetimeFigureOut">
              <a:rPr lang="en-US" smtClean="0"/>
              <a:t>6/7/24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09154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Date Placeholder 2"/>
          <p:cNvSpPr>
            <a:spLocks noGrp="1"/>
          </p:cNvSpPr>
          <p:nvPr>
            <p:ph type="dt" sz="half" idx="10"/>
          </p:nvPr>
        </p:nvSpPr>
        <p:spPr/>
        <p:txBody>
          <a:bodyPr/>
          <a:lstStyle/>
          <a:p>
            <a:fld id="{C7D31352-7BE6-F44A-91AD-A4B2F2F591C1}" type="datetimeFigureOut">
              <a:rPr lang="en-US" smtClean="0"/>
              <a:t>6/7/24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61788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31352-7BE6-F44A-91AD-A4B2F2F591C1}" type="datetimeFigureOut">
              <a:rPr lang="en-US" smtClean="0"/>
              <a:t>6/7/24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236628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AU"/>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6/7/24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195184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AU"/>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AU"/>
              <a:t>Click to edit Master text styles</a:t>
            </a:r>
          </a:p>
        </p:txBody>
      </p:sp>
      <p:sp>
        <p:nvSpPr>
          <p:cNvPr id="5" name="Date Placeholder 4"/>
          <p:cNvSpPr>
            <a:spLocks noGrp="1"/>
          </p:cNvSpPr>
          <p:nvPr>
            <p:ph type="dt" sz="half" idx="10"/>
          </p:nvPr>
        </p:nvSpPr>
        <p:spPr/>
        <p:txBody>
          <a:bodyPr/>
          <a:lstStyle/>
          <a:p>
            <a:fld id="{C7D31352-7BE6-F44A-91AD-A4B2F2F591C1}" type="datetimeFigureOut">
              <a:rPr lang="en-US" smtClean="0"/>
              <a:t>6/7/24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FB80929-8AD6-A44E-A022-A7CE04137689}" type="slidenum">
              <a:rPr lang="en-AU" smtClean="0"/>
              <a:t>‹#›</a:t>
            </a:fld>
            <a:endParaRPr lang="en-AU"/>
          </a:p>
        </p:txBody>
      </p:sp>
    </p:spTree>
    <p:extLst>
      <p:ext uri="{BB962C8B-B14F-4D97-AF65-F5344CB8AC3E}">
        <p14:creationId xmlns:p14="http://schemas.microsoft.com/office/powerpoint/2010/main" val="54891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D31352-7BE6-F44A-91AD-A4B2F2F591C1}" type="datetimeFigureOut">
              <a:rPr lang="en-US" smtClean="0"/>
              <a:t>6/7/24</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B80929-8AD6-A44E-A022-A7CE04137689}" type="slidenum">
              <a:rPr lang="en-AU" smtClean="0"/>
              <a:t>‹#›</a:t>
            </a:fld>
            <a:endParaRPr lang="en-AU"/>
          </a:p>
        </p:txBody>
      </p:sp>
    </p:spTree>
    <p:extLst>
      <p:ext uri="{BB962C8B-B14F-4D97-AF65-F5344CB8AC3E}">
        <p14:creationId xmlns:p14="http://schemas.microsoft.com/office/powerpoint/2010/main" val="1387273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baseline="0">
          <a:solidFill>
            <a:schemeClr val="accent6">
              <a:lumMod val="50000"/>
            </a:schemeClr>
          </a:solidFill>
          <a:latin typeface="Powderfinger-Type" charset="0"/>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2188" y="1010605"/>
            <a:ext cx="6156684" cy="1620179"/>
          </a:xfrm>
        </p:spPr>
        <p:txBody>
          <a:bodyPr>
            <a:normAutofit/>
          </a:bodyPr>
          <a:lstStyle/>
          <a:p>
            <a:r>
              <a:rPr lang="en-US" sz="4400" dirty="0"/>
              <a:t>Trust and Security</a:t>
            </a:r>
          </a:p>
        </p:txBody>
      </p:sp>
      <p:sp>
        <p:nvSpPr>
          <p:cNvPr id="3" name="Subtitle 2"/>
          <p:cNvSpPr>
            <a:spLocks noGrp="1"/>
          </p:cNvSpPr>
          <p:nvPr>
            <p:ph type="subTitle" idx="1"/>
          </p:nvPr>
        </p:nvSpPr>
        <p:spPr>
          <a:xfrm>
            <a:off x="1655676" y="2895786"/>
            <a:ext cx="6156684" cy="1314450"/>
          </a:xfrm>
        </p:spPr>
        <p:txBody>
          <a:bodyPr>
            <a:normAutofit/>
          </a:bodyPr>
          <a:lstStyle/>
          <a:p>
            <a:pPr algn="r"/>
            <a:r>
              <a:rPr lang="en-US" sz="1200" dirty="0">
                <a:solidFill>
                  <a:schemeClr val="bg1">
                    <a:lumMod val="65000"/>
                  </a:schemeClr>
                </a:solidFill>
                <a:latin typeface="AhnbergHand" charset="0"/>
                <a:ea typeface="AhnbergHand" charset="0"/>
                <a:cs typeface="AhnbergHand" charset="0"/>
              </a:rPr>
              <a:t>Geoff Huston AM</a:t>
            </a:r>
          </a:p>
          <a:p>
            <a:pPr algn="r"/>
            <a:r>
              <a:rPr lang="en-US" sz="1200" dirty="0">
                <a:solidFill>
                  <a:schemeClr val="bg1">
                    <a:lumMod val="65000"/>
                  </a:schemeClr>
                </a:solidFill>
                <a:latin typeface="AhnbergHand" charset="0"/>
                <a:ea typeface="AhnbergHand" charset="0"/>
                <a:cs typeface="AhnbergHand" charset="0"/>
              </a:rPr>
              <a:t>Chief Scientist, APNIC</a:t>
            </a:r>
          </a:p>
        </p:txBody>
      </p:sp>
      <p:pic>
        <p:nvPicPr>
          <p:cNvPr id="4" name="Picture 3">
            <a:extLst>
              <a:ext uri="{FF2B5EF4-FFF2-40B4-BE49-F238E27FC236}">
                <a16:creationId xmlns:a16="http://schemas.microsoft.com/office/drawing/2014/main" id="{9407DAAE-B3EC-6A43-A779-2FE661D593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9979" y="3425789"/>
            <a:ext cx="416357" cy="437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0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249C-0652-F34A-B000-138D18B75F73}"/>
              </a:ext>
            </a:extLst>
          </p:cNvPr>
          <p:cNvSpPr>
            <a:spLocks noGrp="1"/>
          </p:cNvSpPr>
          <p:nvPr>
            <p:ph type="title"/>
          </p:nvPr>
        </p:nvSpPr>
        <p:spPr/>
        <p:txBody>
          <a:bodyPr/>
          <a:lstStyle/>
          <a:p>
            <a:r>
              <a:rPr lang="en-AU" dirty="0"/>
              <a:t>Public Key Certificates</a:t>
            </a:r>
          </a:p>
        </p:txBody>
      </p:sp>
      <p:sp>
        <p:nvSpPr>
          <p:cNvPr id="3" name="Content Placeholder 2">
            <a:extLst>
              <a:ext uri="{FF2B5EF4-FFF2-40B4-BE49-F238E27FC236}">
                <a16:creationId xmlns:a16="http://schemas.microsoft.com/office/drawing/2014/main" id="{9E044FC1-E1DA-D249-BFBB-47C74EC5C77B}"/>
              </a:ext>
            </a:extLst>
          </p:cNvPr>
          <p:cNvSpPr>
            <a:spLocks noGrp="1"/>
          </p:cNvSpPr>
          <p:nvPr>
            <p:ph idx="1"/>
          </p:nvPr>
        </p:nvSpPr>
        <p:spPr>
          <a:xfrm>
            <a:off x="457200" y="1200151"/>
            <a:ext cx="8686800" cy="3394472"/>
          </a:xfrm>
        </p:spPr>
        <p:txBody>
          <a:bodyPr>
            <a:normAutofit/>
          </a:bodyPr>
          <a:lstStyle/>
          <a:p>
            <a:pPr marL="0" indent="0">
              <a:buNone/>
            </a:pPr>
            <a:r>
              <a:rPr lang="en-AU" sz="2000" dirty="0"/>
              <a:t>But how do I know this is YOUR public key?</a:t>
            </a:r>
          </a:p>
          <a:p>
            <a:pPr lvl="1"/>
            <a:r>
              <a:rPr lang="en-AU" sz="2000" dirty="0"/>
              <a:t>And not the public key of some dastardly evil agent pretending to be you?</a:t>
            </a:r>
          </a:p>
          <a:p>
            <a:endParaRPr lang="en-AU" sz="2000" dirty="0"/>
          </a:p>
          <a:p>
            <a:r>
              <a:rPr lang="en-AU" sz="2000" dirty="0"/>
              <a:t>I don’t know you</a:t>
            </a:r>
          </a:p>
          <a:p>
            <a:r>
              <a:rPr lang="en-AU" sz="2000" dirty="0"/>
              <a:t>I’ve never met you</a:t>
            </a:r>
          </a:p>
          <a:p>
            <a:r>
              <a:rPr lang="en-AU" sz="2000" dirty="0"/>
              <a:t>So, I have absolutely no clue if this public key value is yours or not!</a:t>
            </a:r>
          </a:p>
          <a:p>
            <a:endParaRPr lang="en-AU" sz="2000" dirty="0"/>
          </a:p>
          <a:p>
            <a:endParaRPr lang="en-AU" sz="2000" dirty="0"/>
          </a:p>
        </p:txBody>
      </p:sp>
    </p:spTree>
    <p:extLst>
      <p:ext uri="{BB962C8B-B14F-4D97-AF65-F5344CB8AC3E}">
        <p14:creationId xmlns:p14="http://schemas.microsoft.com/office/powerpoint/2010/main" val="270786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249C-0652-F34A-B000-138D18B75F73}"/>
              </a:ext>
            </a:extLst>
          </p:cNvPr>
          <p:cNvSpPr>
            <a:spLocks noGrp="1"/>
          </p:cNvSpPr>
          <p:nvPr>
            <p:ph type="title"/>
          </p:nvPr>
        </p:nvSpPr>
        <p:spPr/>
        <p:txBody>
          <a:bodyPr/>
          <a:lstStyle/>
          <a:p>
            <a:r>
              <a:rPr lang="en-AU" dirty="0"/>
              <a:t>Public Key Certificates</a:t>
            </a:r>
          </a:p>
        </p:txBody>
      </p:sp>
      <p:sp>
        <p:nvSpPr>
          <p:cNvPr id="3" name="Content Placeholder 2">
            <a:extLst>
              <a:ext uri="{FF2B5EF4-FFF2-40B4-BE49-F238E27FC236}">
                <a16:creationId xmlns:a16="http://schemas.microsoft.com/office/drawing/2014/main" id="{9E044FC1-E1DA-D249-BFBB-47C74EC5C77B}"/>
              </a:ext>
            </a:extLst>
          </p:cNvPr>
          <p:cNvSpPr>
            <a:spLocks noGrp="1"/>
          </p:cNvSpPr>
          <p:nvPr>
            <p:ph idx="1"/>
          </p:nvPr>
        </p:nvSpPr>
        <p:spPr/>
        <p:txBody>
          <a:bodyPr>
            <a:normAutofit/>
          </a:bodyPr>
          <a:lstStyle/>
          <a:p>
            <a:pPr marL="0" indent="0">
              <a:buNone/>
            </a:pPr>
            <a:r>
              <a:rPr lang="en-AU" sz="1725" dirty="0"/>
              <a:t>What if I ‘trust’ an intermediary*?</a:t>
            </a:r>
          </a:p>
          <a:p>
            <a:pPr lvl="1"/>
            <a:r>
              <a:rPr lang="en-AU" sz="1725" dirty="0"/>
              <a:t>Who has contacted you and validated your identity and conducted a ‘proof of possession’ test that you have control of a private key that matches your public key</a:t>
            </a:r>
          </a:p>
          <a:p>
            <a:r>
              <a:rPr lang="en-AU" sz="1725" dirty="0"/>
              <a:t>If this trusted intermediary signs an attestation that this is your public key (with their private key) then I would be able to trust this public key</a:t>
            </a:r>
          </a:p>
          <a:p>
            <a:r>
              <a:rPr lang="en-AU" sz="1725" dirty="0"/>
              <a:t>This ‘attestation’ takes the form of a “public key certificate”</a:t>
            </a:r>
          </a:p>
          <a:p>
            <a:endParaRPr lang="en-AU" sz="1725" dirty="0"/>
          </a:p>
        </p:txBody>
      </p:sp>
      <p:sp>
        <p:nvSpPr>
          <p:cNvPr id="4" name="TextBox 3">
            <a:extLst>
              <a:ext uri="{FF2B5EF4-FFF2-40B4-BE49-F238E27FC236}">
                <a16:creationId xmlns:a16="http://schemas.microsoft.com/office/drawing/2014/main" id="{3BE53675-36C9-ECF4-A5A3-22407BAE8CD7}"/>
              </a:ext>
            </a:extLst>
          </p:cNvPr>
          <p:cNvSpPr txBox="1"/>
          <p:nvPr/>
        </p:nvSpPr>
        <p:spPr>
          <a:xfrm>
            <a:off x="3737114" y="4810563"/>
            <a:ext cx="5788549" cy="253916"/>
          </a:xfrm>
          <a:prstGeom prst="rect">
            <a:avLst/>
          </a:prstGeom>
          <a:noFill/>
        </p:spPr>
        <p:txBody>
          <a:bodyPr wrap="square" rtlCol="0">
            <a:spAutoFit/>
          </a:bodyPr>
          <a:lstStyle/>
          <a:p>
            <a:r>
              <a:rPr lang="en-AU" sz="1050" i="1" dirty="0"/>
              <a:t>* If you have ever used “public notaries” to validate a document, then this is a digital equivalent</a:t>
            </a:r>
          </a:p>
        </p:txBody>
      </p:sp>
    </p:spTree>
    <p:extLst>
      <p:ext uri="{BB962C8B-B14F-4D97-AF65-F5344CB8AC3E}">
        <p14:creationId xmlns:p14="http://schemas.microsoft.com/office/powerpoint/2010/main" val="353019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E05F-81A6-92FC-36B3-ECA77784AD4C}"/>
              </a:ext>
            </a:extLst>
          </p:cNvPr>
          <p:cNvSpPr>
            <a:spLocks noGrp="1"/>
          </p:cNvSpPr>
          <p:nvPr>
            <p:ph type="title"/>
          </p:nvPr>
        </p:nvSpPr>
        <p:spPr/>
        <p:txBody>
          <a:bodyPr/>
          <a:lstStyle/>
          <a:p>
            <a:r>
              <a:rPr lang="en-US" dirty="0"/>
              <a:t>TLS - Transport Layer Security</a:t>
            </a:r>
          </a:p>
        </p:txBody>
      </p:sp>
      <p:sp>
        <p:nvSpPr>
          <p:cNvPr id="3" name="Content Placeholder 2">
            <a:extLst>
              <a:ext uri="{FF2B5EF4-FFF2-40B4-BE49-F238E27FC236}">
                <a16:creationId xmlns:a16="http://schemas.microsoft.com/office/drawing/2014/main" id="{84BE2001-07D2-77BC-42F0-F0113D06295B}"/>
              </a:ext>
            </a:extLst>
          </p:cNvPr>
          <p:cNvSpPr>
            <a:spLocks noGrp="1"/>
          </p:cNvSpPr>
          <p:nvPr>
            <p:ph idx="1"/>
          </p:nvPr>
        </p:nvSpPr>
        <p:spPr>
          <a:xfrm>
            <a:off x="457200" y="1200151"/>
            <a:ext cx="8229600" cy="3394472"/>
          </a:xfrm>
        </p:spPr>
        <p:txBody>
          <a:bodyPr/>
          <a:lstStyle/>
          <a:p>
            <a:pPr marL="0" indent="0">
              <a:buNone/>
            </a:pPr>
            <a:r>
              <a:rPr lang="en-US" dirty="0"/>
              <a:t>“Am I connecting to the named service that I intended to to connect to?”</a:t>
            </a:r>
          </a:p>
          <a:p>
            <a:pPr lvl="1"/>
            <a:r>
              <a:rPr lang="en-US" dirty="0"/>
              <a:t>Almost universally used in the web context</a:t>
            </a:r>
          </a:p>
        </p:txBody>
      </p:sp>
    </p:spTree>
    <p:extLst>
      <p:ext uri="{BB962C8B-B14F-4D97-AF65-F5344CB8AC3E}">
        <p14:creationId xmlns:p14="http://schemas.microsoft.com/office/powerpoint/2010/main" val="242323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FE05F-81A6-92FC-36B3-ECA77784AD4C}"/>
              </a:ext>
            </a:extLst>
          </p:cNvPr>
          <p:cNvSpPr>
            <a:spLocks noGrp="1"/>
          </p:cNvSpPr>
          <p:nvPr>
            <p:ph type="title"/>
          </p:nvPr>
        </p:nvSpPr>
        <p:spPr/>
        <p:txBody>
          <a:bodyPr/>
          <a:lstStyle/>
          <a:p>
            <a:r>
              <a:rPr lang="en-US" dirty="0"/>
              <a:t>TLS - Transport Layer Security</a:t>
            </a:r>
          </a:p>
        </p:txBody>
      </p:sp>
      <p:sp>
        <p:nvSpPr>
          <p:cNvPr id="3" name="Content Placeholder 2">
            <a:extLst>
              <a:ext uri="{FF2B5EF4-FFF2-40B4-BE49-F238E27FC236}">
                <a16:creationId xmlns:a16="http://schemas.microsoft.com/office/drawing/2014/main" id="{84BE2001-07D2-77BC-42F0-F0113D06295B}"/>
              </a:ext>
            </a:extLst>
          </p:cNvPr>
          <p:cNvSpPr>
            <a:spLocks noGrp="1"/>
          </p:cNvSpPr>
          <p:nvPr>
            <p:ph idx="1"/>
          </p:nvPr>
        </p:nvSpPr>
        <p:spPr>
          <a:xfrm>
            <a:off x="457200" y="1200151"/>
            <a:ext cx="4719099" cy="3394472"/>
          </a:xfrm>
        </p:spPr>
        <p:txBody>
          <a:bodyPr/>
          <a:lstStyle/>
          <a:p>
            <a:pPr marL="0" indent="0">
              <a:buNone/>
            </a:pPr>
            <a:r>
              <a:rPr lang="en-US" dirty="0"/>
              <a:t>“Am I connecting to the named service that I intended to to connect to?”</a:t>
            </a:r>
          </a:p>
          <a:p>
            <a:pPr lvl="1"/>
            <a:r>
              <a:rPr lang="en-US" dirty="0"/>
              <a:t>Almost universally used in the web context</a:t>
            </a:r>
          </a:p>
        </p:txBody>
      </p:sp>
      <p:pic>
        <p:nvPicPr>
          <p:cNvPr id="6" name="Picture 5" descr="A blue graph with black text&#10;&#10;Description automatically generated">
            <a:extLst>
              <a:ext uri="{FF2B5EF4-FFF2-40B4-BE49-F238E27FC236}">
                <a16:creationId xmlns:a16="http://schemas.microsoft.com/office/drawing/2014/main" id="{60C98F27-60B6-7D28-5EB7-74CD83E273F6}"/>
              </a:ext>
            </a:extLst>
          </p:cNvPr>
          <p:cNvPicPr>
            <a:picLocks noChangeAspect="1"/>
          </p:cNvPicPr>
          <p:nvPr/>
        </p:nvPicPr>
        <p:blipFill>
          <a:blip r:embed="rId2"/>
          <a:stretch>
            <a:fillRect/>
          </a:stretch>
        </p:blipFill>
        <p:spPr>
          <a:xfrm>
            <a:off x="5327374" y="1354398"/>
            <a:ext cx="3677202" cy="2031720"/>
          </a:xfrm>
          <a:prstGeom prst="rect">
            <a:avLst/>
          </a:prstGeom>
        </p:spPr>
      </p:pic>
      <p:sp>
        <p:nvSpPr>
          <p:cNvPr id="4" name="Freeform 3">
            <a:extLst>
              <a:ext uri="{FF2B5EF4-FFF2-40B4-BE49-F238E27FC236}">
                <a16:creationId xmlns:a16="http://schemas.microsoft.com/office/drawing/2014/main" id="{CF060CA6-C127-A125-0FE8-12D547879C2D}"/>
              </a:ext>
            </a:extLst>
          </p:cNvPr>
          <p:cNvSpPr/>
          <p:nvPr/>
        </p:nvSpPr>
        <p:spPr>
          <a:xfrm>
            <a:off x="5891611" y="1734677"/>
            <a:ext cx="763792" cy="491688"/>
          </a:xfrm>
          <a:custGeom>
            <a:avLst/>
            <a:gdLst>
              <a:gd name="connsiteX0" fmla="*/ 405822 w 763792"/>
              <a:gd name="connsiteY0" fmla="*/ 491688 h 491688"/>
              <a:gd name="connsiteX1" fmla="*/ 763631 w 763792"/>
              <a:gd name="connsiteY1" fmla="*/ 269052 h 491688"/>
              <a:gd name="connsiteX2" fmla="*/ 445579 w 763792"/>
              <a:gd name="connsiteY2" fmla="*/ 14610 h 491688"/>
              <a:gd name="connsiteX3" fmla="*/ 8257 w 763792"/>
              <a:gd name="connsiteY3" fmla="*/ 70269 h 491688"/>
              <a:gd name="connsiteX4" fmla="*/ 183186 w 763792"/>
              <a:gd name="connsiteY4" fmla="*/ 396273 h 491688"/>
              <a:gd name="connsiteX5" fmla="*/ 477384 w 763792"/>
              <a:gd name="connsiteY5" fmla="*/ 364467 h 491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3792" h="491688">
                <a:moveTo>
                  <a:pt x="405822" y="491688"/>
                </a:moveTo>
                <a:cubicBezTo>
                  <a:pt x="581413" y="420126"/>
                  <a:pt x="757005" y="348565"/>
                  <a:pt x="763631" y="269052"/>
                </a:cubicBezTo>
                <a:cubicBezTo>
                  <a:pt x="770257" y="189539"/>
                  <a:pt x="571475" y="47740"/>
                  <a:pt x="445579" y="14610"/>
                </a:cubicBezTo>
                <a:cubicBezTo>
                  <a:pt x="319683" y="-18520"/>
                  <a:pt x="51989" y="6659"/>
                  <a:pt x="8257" y="70269"/>
                </a:cubicBezTo>
                <a:cubicBezTo>
                  <a:pt x="-35475" y="133879"/>
                  <a:pt x="104998" y="347240"/>
                  <a:pt x="183186" y="396273"/>
                </a:cubicBezTo>
                <a:cubicBezTo>
                  <a:pt x="261374" y="445306"/>
                  <a:pt x="369379" y="404886"/>
                  <a:pt x="477384" y="364467"/>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75C8CCFB-A83C-10BE-EF47-0A6AE9A33E6D}"/>
              </a:ext>
            </a:extLst>
          </p:cNvPr>
          <p:cNvSpPr/>
          <p:nvPr/>
        </p:nvSpPr>
        <p:spPr>
          <a:xfrm>
            <a:off x="5112689" y="2049605"/>
            <a:ext cx="831455" cy="423251"/>
          </a:xfrm>
          <a:custGeom>
            <a:avLst/>
            <a:gdLst>
              <a:gd name="connsiteX0" fmla="*/ 0 w 831455"/>
              <a:gd name="connsiteY0" fmla="*/ 423251 h 423251"/>
              <a:gd name="connsiteX1" fmla="*/ 818984 w 831455"/>
              <a:gd name="connsiteY1" fmla="*/ 49539 h 423251"/>
              <a:gd name="connsiteX2" fmla="*/ 516834 w 831455"/>
              <a:gd name="connsiteY2" fmla="*/ 17734 h 423251"/>
              <a:gd name="connsiteX3" fmla="*/ 818984 w 831455"/>
              <a:gd name="connsiteY3" fmla="*/ 17734 h 423251"/>
              <a:gd name="connsiteX4" fmla="*/ 715617 w 831455"/>
              <a:gd name="connsiteY4" fmla="*/ 240371 h 423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55" h="423251">
                <a:moveTo>
                  <a:pt x="0" y="423251"/>
                </a:moveTo>
                <a:cubicBezTo>
                  <a:pt x="366422" y="270188"/>
                  <a:pt x="732845" y="117125"/>
                  <a:pt x="818984" y="49539"/>
                </a:cubicBezTo>
                <a:cubicBezTo>
                  <a:pt x="905123" y="-18047"/>
                  <a:pt x="516834" y="23035"/>
                  <a:pt x="516834" y="17734"/>
                </a:cubicBezTo>
                <a:cubicBezTo>
                  <a:pt x="516834" y="12433"/>
                  <a:pt x="785854" y="-19372"/>
                  <a:pt x="818984" y="17734"/>
                </a:cubicBezTo>
                <a:cubicBezTo>
                  <a:pt x="852114" y="54840"/>
                  <a:pt x="783865" y="147605"/>
                  <a:pt x="715617" y="240371"/>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00752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207C-6B35-8C8D-1624-F95625903224}"/>
              </a:ext>
            </a:extLst>
          </p:cNvPr>
          <p:cNvSpPr>
            <a:spLocks noGrp="1"/>
          </p:cNvSpPr>
          <p:nvPr>
            <p:ph type="title"/>
          </p:nvPr>
        </p:nvSpPr>
        <p:spPr/>
        <p:txBody>
          <a:bodyPr/>
          <a:lstStyle/>
          <a:p>
            <a:r>
              <a:rPr lang="en-US" dirty="0"/>
              <a:t>How does TLS work?</a:t>
            </a:r>
          </a:p>
        </p:txBody>
      </p:sp>
      <p:sp>
        <p:nvSpPr>
          <p:cNvPr id="3" name="Content Placeholder 2">
            <a:extLst>
              <a:ext uri="{FF2B5EF4-FFF2-40B4-BE49-F238E27FC236}">
                <a16:creationId xmlns:a16="http://schemas.microsoft.com/office/drawing/2014/main" id="{FB69ECCF-F884-8E6F-5D93-A293183296C4}"/>
              </a:ext>
            </a:extLst>
          </p:cNvPr>
          <p:cNvSpPr>
            <a:spLocks noGrp="1"/>
          </p:cNvSpPr>
          <p:nvPr>
            <p:ph idx="1"/>
          </p:nvPr>
        </p:nvSpPr>
        <p:spPr>
          <a:xfrm>
            <a:off x="457200" y="1200150"/>
            <a:ext cx="8384650" cy="3650145"/>
          </a:xfrm>
        </p:spPr>
        <p:txBody>
          <a:bodyPr>
            <a:normAutofit fontScale="92500"/>
          </a:bodyPr>
          <a:lstStyle/>
          <a:p>
            <a:r>
              <a:rPr lang="en-US" dirty="0"/>
              <a:t>The domain name owner demonstrates to a trusted Certification Authority that is has </a:t>
            </a:r>
            <a:r>
              <a:rPr lang="en-US" b="1" dirty="0"/>
              <a:t>control over a domain name</a:t>
            </a:r>
          </a:p>
          <a:p>
            <a:r>
              <a:rPr lang="en-US" dirty="0"/>
              <a:t>The CA certifies the domain name owner’s public key in the form of a </a:t>
            </a:r>
            <a:r>
              <a:rPr lang="en-US" b="1" dirty="0"/>
              <a:t>domain name certificate</a:t>
            </a:r>
            <a:r>
              <a:rPr lang="en-US" dirty="0"/>
              <a:t> as an X.509 domain name certificate</a:t>
            </a:r>
          </a:p>
          <a:p>
            <a:r>
              <a:rPr lang="en-US" dirty="0"/>
              <a:t>This certificate (and the public key) is passed to the client in the Server Hello party of a TLS handshake, together with a cipher text that was encrypted using the matching private key</a:t>
            </a:r>
          </a:p>
          <a:p>
            <a:r>
              <a:rPr lang="en-US" dirty="0"/>
              <a:t>If the client application can decode the cipher text using the provided public key, and validate the certificate against any of its trusted CAs then it assumes that it is connecting to the authentic service</a:t>
            </a:r>
          </a:p>
        </p:txBody>
      </p:sp>
    </p:spTree>
    <p:extLst>
      <p:ext uri="{BB962C8B-B14F-4D97-AF65-F5344CB8AC3E}">
        <p14:creationId xmlns:p14="http://schemas.microsoft.com/office/powerpoint/2010/main" val="3971050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2D68-DC25-D530-DE66-90ED19745504}"/>
              </a:ext>
            </a:extLst>
          </p:cNvPr>
          <p:cNvSpPr>
            <a:spLocks noGrp="1"/>
          </p:cNvSpPr>
          <p:nvPr>
            <p:ph type="title"/>
          </p:nvPr>
        </p:nvSpPr>
        <p:spPr/>
        <p:txBody>
          <a:bodyPr/>
          <a:lstStyle/>
          <a:p>
            <a:r>
              <a:rPr lang="en-AU" dirty="0"/>
              <a:t>TLS on Safari</a:t>
            </a:r>
          </a:p>
        </p:txBody>
      </p:sp>
      <p:pic>
        <p:nvPicPr>
          <p:cNvPr id="5" name="Content Placeholder 4" descr="A screenshot of a login form&#10;&#10;Description automatically generated">
            <a:extLst>
              <a:ext uri="{FF2B5EF4-FFF2-40B4-BE49-F238E27FC236}">
                <a16:creationId xmlns:a16="http://schemas.microsoft.com/office/drawing/2014/main" id="{8DF1B771-193F-0381-3C2B-2B2FDAD7E562}"/>
              </a:ext>
            </a:extLst>
          </p:cNvPr>
          <p:cNvPicPr>
            <a:picLocks noGrp="1" noChangeAspect="1"/>
          </p:cNvPicPr>
          <p:nvPr>
            <p:ph idx="1"/>
          </p:nvPr>
        </p:nvPicPr>
        <p:blipFill>
          <a:blip r:embed="rId2"/>
          <a:stretch>
            <a:fillRect/>
          </a:stretch>
        </p:blipFill>
        <p:spPr>
          <a:xfrm>
            <a:off x="1481562" y="1200150"/>
            <a:ext cx="6180876" cy="3394075"/>
          </a:xfrm>
        </p:spPr>
      </p:pic>
      <p:sp>
        <p:nvSpPr>
          <p:cNvPr id="6" name="Freeform 5">
            <a:extLst>
              <a:ext uri="{FF2B5EF4-FFF2-40B4-BE49-F238E27FC236}">
                <a16:creationId xmlns:a16="http://schemas.microsoft.com/office/drawing/2014/main" id="{42C6A34D-2715-C4DB-6C3A-7388A3DC30AC}"/>
              </a:ext>
            </a:extLst>
          </p:cNvPr>
          <p:cNvSpPr/>
          <p:nvPr/>
        </p:nvSpPr>
        <p:spPr>
          <a:xfrm>
            <a:off x="978010" y="1231972"/>
            <a:ext cx="2815841" cy="724049"/>
          </a:xfrm>
          <a:custGeom>
            <a:avLst/>
            <a:gdLst>
              <a:gd name="connsiteX0" fmla="*/ 0 w 2815841"/>
              <a:gd name="connsiteY0" fmla="*/ 724049 h 724049"/>
              <a:gd name="connsiteX1" fmla="*/ 1272209 w 2815841"/>
              <a:gd name="connsiteY1" fmla="*/ 310581 h 724049"/>
              <a:gd name="connsiteX2" fmla="*/ 2488759 w 2815841"/>
              <a:gd name="connsiteY2" fmla="*/ 135652 h 724049"/>
              <a:gd name="connsiteX3" fmla="*/ 2814762 w 2815841"/>
              <a:gd name="connsiteY3" fmla="*/ 127701 h 724049"/>
              <a:gd name="connsiteX4" fmla="*/ 2600077 w 2815841"/>
              <a:gd name="connsiteY4" fmla="*/ 480 h 724049"/>
              <a:gd name="connsiteX5" fmla="*/ 2775006 w 2815841"/>
              <a:gd name="connsiteY5" fmla="*/ 87945 h 724049"/>
              <a:gd name="connsiteX6" fmla="*/ 2679590 w 2815841"/>
              <a:gd name="connsiteY6" fmla="*/ 183360 h 7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5841" h="724049">
                <a:moveTo>
                  <a:pt x="0" y="724049"/>
                </a:moveTo>
                <a:cubicBezTo>
                  <a:pt x="428708" y="566348"/>
                  <a:pt x="857416" y="408647"/>
                  <a:pt x="1272209" y="310581"/>
                </a:cubicBezTo>
                <a:cubicBezTo>
                  <a:pt x="1687002" y="212515"/>
                  <a:pt x="2231667" y="166132"/>
                  <a:pt x="2488759" y="135652"/>
                </a:cubicBezTo>
                <a:cubicBezTo>
                  <a:pt x="2745851" y="105172"/>
                  <a:pt x="2796209" y="150230"/>
                  <a:pt x="2814762" y="127701"/>
                </a:cubicBezTo>
                <a:cubicBezTo>
                  <a:pt x="2833315" y="105172"/>
                  <a:pt x="2606703" y="7106"/>
                  <a:pt x="2600077" y="480"/>
                </a:cubicBezTo>
                <a:cubicBezTo>
                  <a:pt x="2593451" y="-6146"/>
                  <a:pt x="2761754" y="57465"/>
                  <a:pt x="2775006" y="87945"/>
                </a:cubicBezTo>
                <a:cubicBezTo>
                  <a:pt x="2788258" y="118425"/>
                  <a:pt x="2733924" y="150892"/>
                  <a:pt x="2679590" y="183360"/>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Picture 7" descr="A screenshot of a computer&#10;&#10;Description automatically generated">
            <a:extLst>
              <a:ext uri="{FF2B5EF4-FFF2-40B4-BE49-F238E27FC236}">
                <a16:creationId xmlns:a16="http://schemas.microsoft.com/office/drawing/2014/main" id="{5D5236E3-F7DD-C154-6DF1-6FE888940E50}"/>
              </a:ext>
            </a:extLst>
          </p:cNvPr>
          <p:cNvPicPr>
            <a:picLocks noChangeAspect="1"/>
          </p:cNvPicPr>
          <p:nvPr/>
        </p:nvPicPr>
        <p:blipFill>
          <a:blip r:embed="rId3"/>
          <a:stretch>
            <a:fillRect/>
          </a:stretch>
        </p:blipFill>
        <p:spPr>
          <a:xfrm>
            <a:off x="376251" y="2048211"/>
            <a:ext cx="7772400" cy="2453824"/>
          </a:xfrm>
          <a:prstGeom prst="rect">
            <a:avLst/>
          </a:prstGeom>
        </p:spPr>
      </p:pic>
    </p:spTree>
    <p:extLst>
      <p:ext uri="{BB962C8B-B14F-4D97-AF65-F5344CB8AC3E}">
        <p14:creationId xmlns:p14="http://schemas.microsoft.com/office/powerpoint/2010/main" val="404279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2D68-DC25-D530-DE66-90ED19745504}"/>
              </a:ext>
            </a:extLst>
          </p:cNvPr>
          <p:cNvSpPr>
            <a:spLocks noGrp="1"/>
          </p:cNvSpPr>
          <p:nvPr>
            <p:ph type="title"/>
          </p:nvPr>
        </p:nvSpPr>
        <p:spPr/>
        <p:txBody>
          <a:bodyPr/>
          <a:lstStyle/>
          <a:p>
            <a:r>
              <a:rPr lang="en-AU" dirty="0"/>
              <a:t>TLS on Safari</a:t>
            </a:r>
          </a:p>
        </p:txBody>
      </p:sp>
      <p:pic>
        <p:nvPicPr>
          <p:cNvPr id="5" name="Content Placeholder 4" descr="A screenshot of a login form&#10;&#10;Description automatically generated">
            <a:extLst>
              <a:ext uri="{FF2B5EF4-FFF2-40B4-BE49-F238E27FC236}">
                <a16:creationId xmlns:a16="http://schemas.microsoft.com/office/drawing/2014/main" id="{8DF1B771-193F-0381-3C2B-2B2FDAD7E562}"/>
              </a:ext>
            </a:extLst>
          </p:cNvPr>
          <p:cNvPicPr>
            <a:picLocks noGrp="1" noChangeAspect="1"/>
          </p:cNvPicPr>
          <p:nvPr>
            <p:ph idx="1"/>
          </p:nvPr>
        </p:nvPicPr>
        <p:blipFill>
          <a:blip r:embed="rId2"/>
          <a:stretch>
            <a:fillRect/>
          </a:stretch>
        </p:blipFill>
        <p:spPr>
          <a:xfrm>
            <a:off x="1481562" y="1200150"/>
            <a:ext cx="6180876" cy="3394075"/>
          </a:xfrm>
        </p:spPr>
      </p:pic>
      <p:sp>
        <p:nvSpPr>
          <p:cNvPr id="6" name="Freeform 5">
            <a:extLst>
              <a:ext uri="{FF2B5EF4-FFF2-40B4-BE49-F238E27FC236}">
                <a16:creationId xmlns:a16="http://schemas.microsoft.com/office/drawing/2014/main" id="{42C6A34D-2715-C4DB-6C3A-7388A3DC30AC}"/>
              </a:ext>
            </a:extLst>
          </p:cNvPr>
          <p:cNvSpPr/>
          <p:nvPr/>
        </p:nvSpPr>
        <p:spPr>
          <a:xfrm>
            <a:off x="978010" y="1231972"/>
            <a:ext cx="2815841" cy="724049"/>
          </a:xfrm>
          <a:custGeom>
            <a:avLst/>
            <a:gdLst>
              <a:gd name="connsiteX0" fmla="*/ 0 w 2815841"/>
              <a:gd name="connsiteY0" fmla="*/ 724049 h 724049"/>
              <a:gd name="connsiteX1" fmla="*/ 1272209 w 2815841"/>
              <a:gd name="connsiteY1" fmla="*/ 310581 h 724049"/>
              <a:gd name="connsiteX2" fmla="*/ 2488759 w 2815841"/>
              <a:gd name="connsiteY2" fmla="*/ 135652 h 724049"/>
              <a:gd name="connsiteX3" fmla="*/ 2814762 w 2815841"/>
              <a:gd name="connsiteY3" fmla="*/ 127701 h 724049"/>
              <a:gd name="connsiteX4" fmla="*/ 2600077 w 2815841"/>
              <a:gd name="connsiteY4" fmla="*/ 480 h 724049"/>
              <a:gd name="connsiteX5" fmla="*/ 2775006 w 2815841"/>
              <a:gd name="connsiteY5" fmla="*/ 87945 h 724049"/>
              <a:gd name="connsiteX6" fmla="*/ 2679590 w 2815841"/>
              <a:gd name="connsiteY6" fmla="*/ 183360 h 72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5841" h="724049">
                <a:moveTo>
                  <a:pt x="0" y="724049"/>
                </a:moveTo>
                <a:cubicBezTo>
                  <a:pt x="428708" y="566348"/>
                  <a:pt x="857416" y="408647"/>
                  <a:pt x="1272209" y="310581"/>
                </a:cubicBezTo>
                <a:cubicBezTo>
                  <a:pt x="1687002" y="212515"/>
                  <a:pt x="2231667" y="166132"/>
                  <a:pt x="2488759" y="135652"/>
                </a:cubicBezTo>
                <a:cubicBezTo>
                  <a:pt x="2745851" y="105172"/>
                  <a:pt x="2796209" y="150230"/>
                  <a:pt x="2814762" y="127701"/>
                </a:cubicBezTo>
                <a:cubicBezTo>
                  <a:pt x="2833315" y="105172"/>
                  <a:pt x="2606703" y="7106"/>
                  <a:pt x="2600077" y="480"/>
                </a:cubicBezTo>
                <a:cubicBezTo>
                  <a:pt x="2593451" y="-6146"/>
                  <a:pt x="2761754" y="57465"/>
                  <a:pt x="2775006" y="87945"/>
                </a:cubicBezTo>
                <a:cubicBezTo>
                  <a:pt x="2788258" y="118425"/>
                  <a:pt x="2733924" y="150892"/>
                  <a:pt x="2679590" y="183360"/>
                </a:cubicBezTo>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8" name="Picture 7" descr="A screenshot of a computer&#10;&#10;Description automatically generated">
            <a:extLst>
              <a:ext uri="{FF2B5EF4-FFF2-40B4-BE49-F238E27FC236}">
                <a16:creationId xmlns:a16="http://schemas.microsoft.com/office/drawing/2014/main" id="{5D5236E3-F7DD-C154-6DF1-6FE888940E50}"/>
              </a:ext>
            </a:extLst>
          </p:cNvPr>
          <p:cNvPicPr>
            <a:picLocks noChangeAspect="1"/>
          </p:cNvPicPr>
          <p:nvPr/>
        </p:nvPicPr>
        <p:blipFill>
          <a:blip r:embed="rId3"/>
          <a:stretch>
            <a:fillRect/>
          </a:stretch>
        </p:blipFill>
        <p:spPr>
          <a:xfrm>
            <a:off x="376251" y="2048211"/>
            <a:ext cx="7772400" cy="2453824"/>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C403D3B5-723E-2F99-583F-7ECEAA2E74F1}"/>
              </a:ext>
            </a:extLst>
          </p:cNvPr>
          <p:cNvPicPr>
            <a:picLocks noChangeAspect="1"/>
          </p:cNvPicPr>
          <p:nvPr/>
        </p:nvPicPr>
        <p:blipFill>
          <a:blip r:embed="rId4"/>
          <a:stretch>
            <a:fillRect/>
          </a:stretch>
        </p:blipFill>
        <p:spPr>
          <a:xfrm>
            <a:off x="4822264" y="0"/>
            <a:ext cx="3650052" cy="5143500"/>
          </a:xfrm>
          <a:prstGeom prst="rect">
            <a:avLst/>
          </a:prstGeom>
        </p:spPr>
      </p:pic>
      <p:sp>
        <p:nvSpPr>
          <p:cNvPr id="7" name="Freeform 6">
            <a:extLst>
              <a:ext uri="{FF2B5EF4-FFF2-40B4-BE49-F238E27FC236}">
                <a16:creationId xmlns:a16="http://schemas.microsoft.com/office/drawing/2014/main" id="{EFF124A4-E217-A7EA-05A2-10A3866A359C}"/>
              </a:ext>
            </a:extLst>
          </p:cNvPr>
          <p:cNvSpPr/>
          <p:nvPr/>
        </p:nvSpPr>
        <p:spPr>
          <a:xfrm>
            <a:off x="3108960" y="838359"/>
            <a:ext cx="1747798" cy="3024682"/>
          </a:xfrm>
          <a:custGeom>
            <a:avLst/>
            <a:gdLst>
              <a:gd name="connsiteX0" fmla="*/ 0 w 1747798"/>
              <a:gd name="connsiteY0" fmla="*/ 3010072 h 3024682"/>
              <a:gd name="connsiteX1" fmla="*/ 771277 w 1747798"/>
              <a:gd name="connsiteY1" fmla="*/ 2715874 h 3024682"/>
              <a:gd name="connsiteX2" fmla="*/ 1137037 w 1747798"/>
              <a:gd name="connsiteY2" fmla="*/ 918879 h 3024682"/>
              <a:gd name="connsiteX3" fmla="*/ 1701579 w 1747798"/>
              <a:gd name="connsiteY3" fmla="*/ 52187 h 3024682"/>
              <a:gd name="connsiteX4" fmla="*/ 1463040 w 1747798"/>
              <a:gd name="connsiteY4" fmla="*/ 91944 h 3024682"/>
              <a:gd name="connsiteX5" fmla="*/ 1717482 w 1747798"/>
              <a:gd name="connsiteY5" fmla="*/ 44236 h 3024682"/>
              <a:gd name="connsiteX6" fmla="*/ 1733384 w 1747798"/>
              <a:gd name="connsiteY6" fmla="*/ 219164 h 302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798" h="3024682">
                <a:moveTo>
                  <a:pt x="0" y="3010072"/>
                </a:moveTo>
                <a:cubicBezTo>
                  <a:pt x="290885" y="3037239"/>
                  <a:pt x="581771" y="3064406"/>
                  <a:pt x="771277" y="2715874"/>
                </a:cubicBezTo>
                <a:cubicBezTo>
                  <a:pt x="960783" y="2367342"/>
                  <a:pt x="981987" y="1362827"/>
                  <a:pt x="1137037" y="918879"/>
                </a:cubicBezTo>
                <a:cubicBezTo>
                  <a:pt x="1292087" y="474931"/>
                  <a:pt x="1647245" y="190009"/>
                  <a:pt x="1701579" y="52187"/>
                </a:cubicBezTo>
                <a:cubicBezTo>
                  <a:pt x="1755913" y="-85635"/>
                  <a:pt x="1460390" y="93269"/>
                  <a:pt x="1463040" y="91944"/>
                </a:cubicBezTo>
                <a:cubicBezTo>
                  <a:pt x="1465690" y="90619"/>
                  <a:pt x="1672425" y="23033"/>
                  <a:pt x="1717482" y="44236"/>
                </a:cubicBezTo>
                <a:cubicBezTo>
                  <a:pt x="1762539" y="65439"/>
                  <a:pt x="1747961" y="142301"/>
                  <a:pt x="1733384" y="219164"/>
                </a:cubicBezTo>
              </a:path>
            </a:pathLst>
          </a:cu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334D0856-1A42-73EC-7EC6-5AF80CBB7357}"/>
              </a:ext>
            </a:extLst>
          </p:cNvPr>
          <p:cNvSpPr/>
          <p:nvPr/>
        </p:nvSpPr>
        <p:spPr>
          <a:xfrm>
            <a:off x="4916403" y="3195082"/>
            <a:ext cx="2511235" cy="701057"/>
          </a:xfrm>
          <a:custGeom>
            <a:avLst/>
            <a:gdLst>
              <a:gd name="connsiteX0" fmla="*/ 983465 w 2511235"/>
              <a:gd name="connsiteY0" fmla="*/ 701057 h 701057"/>
              <a:gd name="connsiteX1" fmla="*/ 1738839 w 2511235"/>
              <a:gd name="connsiteY1" fmla="*/ 685155 h 701057"/>
              <a:gd name="connsiteX2" fmla="*/ 2454456 w 2511235"/>
              <a:gd name="connsiteY2" fmla="*/ 557934 h 701057"/>
              <a:gd name="connsiteX3" fmla="*/ 2366992 w 2511235"/>
              <a:gd name="connsiteY3" fmla="*/ 263735 h 701057"/>
              <a:gd name="connsiteX4" fmla="*/ 1579813 w 2511235"/>
              <a:gd name="connsiteY4" fmla="*/ 88807 h 701057"/>
              <a:gd name="connsiteX5" fmla="*/ 538192 w 2511235"/>
              <a:gd name="connsiteY5" fmla="*/ 1342 h 701057"/>
              <a:gd name="connsiteX6" fmla="*/ 156529 w 2511235"/>
              <a:gd name="connsiteY6" fmla="*/ 152417 h 701057"/>
              <a:gd name="connsiteX7" fmla="*/ 45211 w 2511235"/>
              <a:gd name="connsiteY7" fmla="*/ 526128 h 701057"/>
              <a:gd name="connsiteX8" fmla="*/ 880098 w 2511235"/>
              <a:gd name="connsiteY8" fmla="*/ 693106 h 70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1235" h="701057">
                <a:moveTo>
                  <a:pt x="983465" y="701057"/>
                </a:moveTo>
                <a:lnTo>
                  <a:pt x="1738839" y="685155"/>
                </a:lnTo>
                <a:cubicBezTo>
                  <a:pt x="1984004" y="661301"/>
                  <a:pt x="2349764" y="628171"/>
                  <a:pt x="2454456" y="557934"/>
                </a:cubicBezTo>
                <a:cubicBezTo>
                  <a:pt x="2559148" y="487697"/>
                  <a:pt x="2512766" y="341923"/>
                  <a:pt x="2366992" y="263735"/>
                </a:cubicBezTo>
                <a:cubicBezTo>
                  <a:pt x="2221218" y="185547"/>
                  <a:pt x="1884613" y="132539"/>
                  <a:pt x="1579813" y="88807"/>
                </a:cubicBezTo>
                <a:cubicBezTo>
                  <a:pt x="1275013" y="45075"/>
                  <a:pt x="775406" y="-9260"/>
                  <a:pt x="538192" y="1342"/>
                </a:cubicBezTo>
                <a:cubicBezTo>
                  <a:pt x="300978" y="11944"/>
                  <a:pt x="238692" y="64953"/>
                  <a:pt x="156529" y="152417"/>
                </a:cubicBezTo>
                <a:cubicBezTo>
                  <a:pt x="74366" y="239881"/>
                  <a:pt x="-75384" y="436013"/>
                  <a:pt x="45211" y="526128"/>
                </a:cubicBezTo>
                <a:cubicBezTo>
                  <a:pt x="165806" y="616243"/>
                  <a:pt x="522952" y="654674"/>
                  <a:pt x="880098" y="69310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E8FEF2C9-DF87-7CB4-AE50-33A1C32BD455}"/>
              </a:ext>
            </a:extLst>
          </p:cNvPr>
          <p:cNvSpPr/>
          <p:nvPr/>
        </p:nvSpPr>
        <p:spPr>
          <a:xfrm>
            <a:off x="5452433" y="1604951"/>
            <a:ext cx="758036" cy="33077"/>
          </a:xfrm>
          <a:custGeom>
            <a:avLst/>
            <a:gdLst>
              <a:gd name="connsiteX0" fmla="*/ 2162 w 758036"/>
              <a:gd name="connsiteY0" fmla="*/ 9164 h 33077"/>
              <a:gd name="connsiteX1" fmla="*/ 185042 w 758036"/>
              <a:gd name="connsiteY1" fmla="*/ 33018 h 33077"/>
              <a:gd name="connsiteX2" fmla="*/ 757536 w 758036"/>
              <a:gd name="connsiteY2" fmla="*/ 1212 h 33077"/>
              <a:gd name="connsiteX3" fmla="*/ 280457 w 758036"/>
              <a:gd name="connsiteY3" fmla="*/ 9164 h 33077"/>
              <a:gd name="connsiteX4" fmla="*/ 2162 w 758036"/>
              <a:gd name="connsiteY4" fmla="*/ 9164 h 33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36" h="33077">
                <a:moveTo>
                  <a:pt x="2162" y="9164"/>
                </a:moveTo>
                <a:cubicBezTo>
                  <a:pt x="-13740" y="13140"/>
                  <a:pt x="59146" y="34343"/>
                  <a:pt x="185042" y="33018"/>
                </a:cubicBezTo>
                <a:cubicBezTo>
                  <a:pt x="310938" y="31693"/>
                  <a:pt x="741634" y="5188"/>
                  <a:pt x="757536" y="1212"/>
                </a:cubicBezTo>
                <a:cubicBezTo>
                  <a:pt x="773438" y="-2764"/>
                  <a:pt x="406353" y="3863"/>
                  <a:pt x="280457" y="9164"/>
                </a:cubicBezTo>
                <a:cubicBezTo>
                  <a:pt x="154561" y="14465"/>
                  <a:pt x="18064" y="5188"/>
                  <a:pt x="2162" y="9164"/>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5918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F13C6-35DC-7985-274D-9291CC76D7C8}"/>
              </a:ext>
            </a:extLst>
          </p:cNvPr>
          <p:cNvSpPr>
            <a:spLocks noGrp="1"/>
          </p:cNvSpPr>
          <p:nvPr>
            <p:ph type="title"/>
          </p:nvPr>
        </p:nvSpPr>
        <p:spPr/>
        <p:txBody>
          <a:bodyPr/>
          <a:lstStyle/>
          <a:p>
            <a:r>
              <a:rPr lang="en-AU" dirty="0"/>
              <a:t>Trust</a:t>
            </a:r>
          </a:p>
        </p:txBody>
      </p:sp>
      <p:sp>
        <p:nvSpPr>
          <p:cNvPr id="3" name="Content Placeholder 2">
            <a:extLst>
              <a:ext uri="{FF2B5EF4-FFF2-40B4-BE49-F238E27FC236}">
                <a16:creationId xmlns:a16="http://schemas.microsoft.com/office/drawing/2014/main" id="{02C30A27-08E6-3EA7-76A6-63A897423251}"/>
              </a:ext>
            </a:extLst>
          </p:cNvPr>
          <p:cNvSpPr>
            <a:spLocks noGrp="1"/>
          </p:cNvSpPr>
          <p:nvPr>
            <p:ph idx="1"/>
          </p:nvPr>
        </p:nvSpPr>
        <p:spPr/>
        <p:txBody>
          <a:bodyPr/>
          <a:lstStyle/>
          <a:p>
            <a:pPr marL="0" indent="0">
              <a:buNone/>
            </a:pPr>
            <a:r>
              <a:rPr lang="en-AU" dirty="0"/>
              <a:t>My system trusts EVERYTHING that Entrust certifies - and for the next 13 years too!</a:t>
            </a:r>
          </a:p>
        </p:txBody>
      </p:sp>
      <p:pic>
        <p:nvPicPr>
          <p:cNvPr id="5" name="Picture 4" descr="A screenshot of a computer&#10;&#10;Description automatically generated">
            <a:extLst>
              <a:ext uri="{FF2B5EF4-FFF2-40B4-BE49-F238E27FC236}">
                <a16:creationId xmlns:a16="http://schemas.microsoft.com/office/drawing/2014/main" id="{24446622-4202-8928-D358-DB364747E379}"/>
              </a:ext>
            </a:extLst>
          </p:cNvPr>
          <p:cNvPicPr>
            <a:picLocks noChangeAspect="1"/>
          </p:cNvPicPr>
          <p:nvPr/>
        </p:nvPicPr>
        <p:blipFill>
          <a:blip r:embed="rId2"/>
          <a:stretch>
            <a:fillRect/>
          </a:stretch>
        </p:blipFill>
        <p:spPr>
          <a:xfrm>
            <a:off x="803082" y="2265006"/>
            <a:ext cx="7772400" cy="1264761"/>
          </a:xfrm>
          <a:prstGeom prst="rect">
            <a:avLst/>
          </a:prstGeom>
        </p:spPr>
      </p:pic>
      <p:sp>
        <p:nvSpPr>
          <p:cNvPr id="4" name="Freeform 3">
            <a:extLst>
              <a:ext uri="{FF2B5EF4-FFF2-40B4-BE49-F238E27FC236}">
                <a16:creationId xmlns:a16="http://schemas.microsoft.com/office/drawing/2014/main" id="{8EA08260-E342-4EAF-39D0-9AB2CD1A4F0B}"/>
              </a:ext>
            </a:extLst>
          </p:cNvPr>
          <p:cNvSpPr/>
          <p:nvPr/>
        </p:nvSpPr>
        <p:spPr>
          <a:xfrm>
            <a:off x="2633085" y="3026575"/>
            <a:ext cx="568820" cy="373522"/>
          </a:xfrm>
          <a:custGeom>
            <a:avLst/>
            <a:gdLst>
              <a:gd name="connsiteX0" fmla="*/ 246749 w 568820"/>
              <a:gd name="connsiteY0" fmla="*/ 315715 h 373522"/>
              <a:gd name="connsiteX1" fmla="*/ 567315 w 568820"/>
              <a:gd name="connsiteY1" fmla="*/ 189591 h 373522"/>
              <a:gd name="connsiteX2" fmla="*/ 351853 w 568820"/>
              <a:gd name="connsiteY2" fmla="*/ 10915 h 373522"/>
              <a:gd name="connsiteX3" fmla="*/ 5012 w 568820"/>
              <a:gd name="connsiteY3" fmla="*/ 58211 h 373522"/>
              <a:gd name="connsiteX4" fmla="*/ 178432 w 568820"/>
              <a:gd name="connsiteY4" fmla="*/ 373522 h 373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820" h="373522">
                <a:moveTo>
                  <a:pt x="246749" y="315715"/>
                </a:moveTo>
                <a:cubicBezTo>
                  <a:pt x="398273" y="278053"/>
                  <a:pt x="549798" y="240391"/>
                  <a:pt x="567315" y="189591"/>
                </a:cubicBezTo>
                <a:cubicBezTo>
                  <a:pt x="584832" y="138791"/>
                  <a:pt x="445570" y="32812"/>
                  <a:pt x="351853" y="10915"/>
                </a:cubicBezTo>
                <a:cubicBezTo>
                  <a:pt x="258136" y="-10982"/>
                  <a:pt x="33915" y="-2224"/>
                  <a:pt x="5012" y="58211"/>
                </a:cubicBezTo>
                <a:cubicBezTo>
                  <a:pt x="-23892" y="118645"/>
                  <a:pt x="77270" y="246083"/>
                  <a:pt x="178432" y="37352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3734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63AB-2F32-0404-3976-F5FBE58C1667}"/>
              </a:ext>
            </a:extLst>
          </p:cNvPr>
          <p:cNvSpPr>
            <a:spLocks noGrp="1"/>
          </p:cNvSpPr>
          <p:nvPr>
            <p:ph type="title"/>
          </p:nvPr>
        </p:nvSpPr>
        <p:spPr/>
        <p:txBody>
          <a:bodyPr/>
          <a:lstStyle/>
          <a:p>
            <a:r>
              <a:rPr lang="en-AU" dirty="0"/>
              <a:t>What is assumed here?</a:t>
            </a:r>
          </a:p>
        </p:txBody>
      </p:sp>
      <p:sp>
        <p:nvSpPr>
          <p:cNvPr id="3" name="Content Placeholder 2">
            <a:extLst>
              <a:ext uri="{FF2B5EF4-FFF2-40B4-BE49-F238E27FC236}">
                <a16:creationId xmlns:a16="http://schemas.microsoft.com/office/drawing/2014/main" id="{9CCC22F0-860C-718C-F5EA-6C790765E5FB}"/>
              </a:ext>
            </a:extLst>
          </p:cNvPr>
          <p:cNvSpPr>
            <a:spLocks noGrp="1"/>
          </p:cNvSpPr>
          <p:nvPr>
            <p:ph idx="1"/>
          </p:nvPr>
        </p:nvSpPr>
        <p:spPr/>
        <p:txBody>
          <a:bodyPr>
            <a:normAutofit/>
          </a:bodyPr>
          <a:lstStyle/>
          <a:p>
            <a:r>
              <a:rPr lang="en-AU" dirty="0"/>
              <a:t>That all of these trusted CAs (and there are a few hundred of them) NEVER EVER lie!</a:t>
            </a:r>
          </a:p>
          <a:p>
            <a:r>
              <a:rPr lang="en-AU" dirty="0"/>
              <a:t>That the tests applied by the CA in issuing a certificate are robust</a:t>
            </a:r>
          </a:p>
          <a:p>
            <a:r>
              <a:rPr lang="en-AU" dirty="0"/>
              <a:t>That the CA has not been compromised in any way</a:t>
            </a:r>
          </a:p>
          <a:p>
            <a:r>
              <a:rPr lang="en-AU" dirty="0"/>
              <a:t>That there is a single unique DNS name space</a:t>
            </a:r>
          </a:p>
          <a:p>
            <a:r>
              <a:rPr lang="en-AU" dirty="0"/>
              <a:t>The integrity and strength of encryption algorithms </a:t>
            </a:r>
          </a:p>
          <a:p>
            <a:pPr marL="0" indent="0">
              <a:buNone/>
            </a:pPr>
            <a:endParaRPr lang="en-AU" dirty="0"/>
          </a:p>
        </p:txBody>
      </p:sp>
    </p:spTree>
    <p:extLst>
      <p:ext uri="{BB962C8B-B14F-4D97-AF65-F5344CB8AC3E}">
        <p14:creationId xmlns:p14="http://schemas.microsoft.com/office/powerpoint/2010/main" val="758644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773C-AF2D-784F-803A-FD535941809C}"/>
              </a:ext>
            </a:extLst>
          </p:cNvPr>
          <p:cNvSpPr>
            <a:spLocks noGrp="1"/>
          </p:cNvSpPr>
          <p:nvPr>
            <p:ph type="title"/>
          </p:nvPr>
        </p:nvSpPr>
        <p:spPr/>
        <p:txBody>
          <a:bodyPr/>
          <a:lstStyle/>
          <a:p>
            <a:r>
              <a:rPr lang="en-AU" dirty="0"/>
              <a:t>Subverting the Web PKI</a:t>
            </a:r>
          </a:p>
        </p:txBody>
      </p:sp>
      <p:sp>
        <p:nvSpPr>
          <p:cNvPr id="3" name="Content Placeholder 2">
            <a:extLst>
              <a:ext uri="{FF2B5EF4-FFF2-40B4-BE49-F238E27FC236}">
                <a16:creationId xmlns:a16="http://schemas.microsoft.com/office/drawing/2014/main" id="{FA8842DD-3DD7-0D40-888E-47E02AE1B1E5}"/>
              </a:ext>
            </a:extLst>
          </p:cNvPr>
          <p:cNvSpPr>
            <a:spLocks noGrp="1"/>
          </p:cNvSpPr>
          <p:nvPr>
            <p:ph idx="1"/>
          </p:nvPr>
        </p:nvSpPr>
        <p:spPr/>
        <p:txBody>
          <a:bodyPr/>
          <a:lstStyle/>
          <a:p>
            <a:r>
              <a:rPr lang="en-AU" dirty="0"/>
              <a:t>The problem here is that the TLS handshake does not tell the client WHICH CA has certified the server’s genuine public key</a:t>
            </a:r>
          </a:p>
          <a:p>
            <a:r>
              <a:rPr lang="en-AU" dirty="0"/>
              <a:t>So if I can compromise ANY CA then I can generate certificates for ANY domain name</a:t>
            </a:r>
          </a:p>
          <a:p>
            <a:r>
              <a:rPr lang="en-AU" dirty="0"/>
              <a:t>And the client can’t tell the difference</a:t>
            </a:r>
          </a:p>
          <a:p>
            <a:r>
              <a:rPr lang="en-AU" dirty="0"/>
              <a:t>So this system is only as strong as the weakest CA</a:t>
            </a:r>
          </a:p>
          <a:p>
            <a:r>
              <a:rPr lang="en-AU" dirty="0"/>
              <a:t>So you would think we’d like to limit the number of CAs in this system – yes?</a:t>
            </a:r>
          </a:p>
          <a:p>
            <a:endParaRPr lang="en-AU" dirty="0"/>
          </a:p>
        </p:txBody>
      </p:sp>
    </p:spTree>
    <p:extLst>
      <p:ext uri="{BB962C8B-B14F-4D97-AF65-F5344CB8AC3E}">
        <p14:creationId xmlns:p14="http://schemas.microsoft.com/office/powerpoint/2010/main" val="2847372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Bank?</a:t>
            </a:r>
          </a:p>
        </p:txBody>
      </p:sp>
      <p:pic>
        <p:nvPicPr>
          <p:cNvPr id="4" name="Picture 3">
            <a:extLst>
              <a:ext uri="{FF2B5EF4-FFF2-40B4-BE49-F238E27FC236}">
                <a16:creationId xmlns:a16="http://schemas.microsoft.com/office/drawing/2014/main" id="{AEA39689-8792-F648-B497-07407E0BE2DB}"/>
              </a:ext>
            </a:extLst>
          </p:cNvPr>
          <p:cNvPicPr>
            <a:picLocks noChangeAspect="1"/>
          </p:cNvPicPr>
          <p:nvPr/>
        </p:nvPicPr>
        <p:blipFill>
          <a:blip r:embed="rId2"/>
          <a:stretch>
            <a:fillRect/>
          </a:stretch>
        </p:blipFill>
        <p:spPr>
          <a:xfrm>
            <a:off x="3200400" y="1063229"/>
            <a:ext cx="3031595" cy="2841450"/>
          </a:xfrm>
          <a:prstGeom prst="rect">
            <a:avLst/>
          </a:prstGeom>
        </p:spPr>
      </p:pic>
    </p:spTree>
    <p:extLst>
      <p:ext uri="{BB962C8B-B14F-4D97-AF65-F5344CB8AC3E}">
        <p14:creationId xmlns:p14="http://schemas.microsoft.com/office/powerpoint/2010/main" val="230576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0D50-B9AC-FB35-AE1F-CFCF84DCFF7D}"/>
              </a:ext>
            </a:extLst>
          </p:cNvPr>
          <p:cNvSpPr>
            <a:spLocks noGrp="1"/>
          </p:cNvSpPr>
          <p:nvPr>
            <p:ph type="title"/>
          </p:nvPr>
        </p:nvSpPr>
        <p:spPr/>
        <p:txBody>
          <a:bodyPr/>
          <a:lstStyle/>
          <a:p>
            <a:r>
              <a:rPr lang="en-AU" dirty="0"/>
              <a:t>Trust? or Credulity?</a:t>
            </a:r>
          </a:p>
        </p:txBody>
      </p:sp>
      <p:pic>
        <p:nvPicPr>
          <p:cNvPr id="5" name="Content Placeholder 4" descr="A screenshot of a computer&#10;&#10;Description automatically generated">
            <a:extLst>
              <a:ext uri="{FF2B5EF4-FFF2-40B4-BE49-F238E27FC236}">
                <a16:creationId xmlns:a16="http://schemas.microsoft.com/office/drawing/2014/main" id="{7A137D1C-4EEF-A478-6881-9620622196C0}"/>
              </a:ext>
            </a:extLst>
          </p:cNvPr>
          <p:cNvPicPr>
            <a:picLocks noGrp="1" noChangeAspect="1"/>
          </p:cNvPicPr>
          <p:nvPr>
            <p:ph idx="1"/>
          </p:nvPr>
        </p:nvPicPr>
        <p:blipFill>
          <a:blip r:embed="rId2"/>
          <a:stretch>
            <a:fillRect/>
          </a:stretch>
        </p:blipFill>
        <p:spPr>
          <a:xfrm>
            <a:off x="255891" y="1063229"/>
            <a:ext cx="3909144" cy="3394075"/>
          </a:xfrm>
        </p:spPr>
      </p:pic>
      <p:pic>
        <p:nvPicPr>
          <p:cNvPr id="7" name="Picture 6" descr="A screenshot of a computer&#10;&#10;Description automatically generated">
            <a:extLst>
              <a:ext uri="{FF2B5EF4-FFF2-40B4-BE49-F238E27FC236}">
                <a16:creationId xmlns:a16="http://schemas.microsoft.com/office/drawing/2014/main" id="{8C97BDB7-4821-9DE3-820C-A3E45D0512A9}"/>
              </a:ext>
            </a:extLst>
          </p:cNvPr>
          <p:cNvPicPr>
            <a:picLocks noChangeAspect="1"/>
          </p:cNvPicPr>
          <p:nvPr/>
        </p:nvPicPr>
        <p:blipFill>
          <a:blip r:embed="rId3"/>
          <a:stretch>
            <a:fillRect/>
          </a:stretch>
        </p:blipFill>
        <p:spPr>
          <a:xfrm>
            <a:off x="4328038" y="1037883"/>
            <a:ext cx="4011721" cy="3553239"/>
          </a:xfrm>
          <a:prstGeom prst="rect">
            <a:avLst/>
          </a:prstGeom>
        </p:spPr>
      </p:pic>
      <p:sp>
        <p:nvSpPr>
          <p:cNvPr id="8" name="TextBox 7">
            <a:extLst>
              <a:ext uri="{FF2B5EF4-FFF2-40B4-BE49-F238E27FC236}">
                <a16:creationId xmlns:a16="http://schemas.microsoft.com/office/drawing/2014/main" id="{CD62FC2B-F5E4-1745-521E-F3A5DBA6510F}"/>
              </a:ext>
            </a:extLst>
          </p:cNvPr>
          <p:cNvSpPr txBox="1"/>
          <p:nvPr/>
        </p:nvSpPr>
        <p:spPr>
          <a:xfrm>
            <a:off x="1860605" y="4721728"/>
            <a:ext cx="5895781" cy="369332"/>
          </a:xfrm>
          <a:prstGeom prst="rect">
            <a:avLst/>
          </a:prstGeom>
          <a:noFill/>
        </p:spPr>
        <p:txBody>
          <a:bodyPr wrap="none" rtlCol="0">
            <a:spAutoFit/>
          </a:bodyPr>
          <a:lstStyle/>
          <a:p>
            <a:r>
              <a:rPr lang="en-AU" dirty="0"/>
              <a:t>CAs trusted by my computer - and I’m only up to the letter H!</a:t>
            </a:r>
          </a:p>
        </p:txBody>
      </p:sp>
    </p:spTree>
    <p:extLst>
      <p:ext uri="{BB962C8B-B14F-4D97-AF65-F5344CB8AC3E}">
        <p14:creationId xmlns:p14="http://schemas.microsoft.com/office/powerpoint/2010/main" val="326348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080" y="244586"/>
            <a:ext cx="6172200" cy="857250"/>
          </a:xfrm>
        </p:spPr>
        <p:txBody>
          <a:bodyPr>
            <a:normAutofit/>
          </a:bodyPr>
          <a:lstStyle/>
          <a:p>
            <a:r>
              <a:rPr lang="en-US" dirty="0"/>
              <a:t>Trust</a:t>
            </a:r>
          </a:p>
        </p:txBody>
      </p:sp>
      <p:sp>
        <p:nvSpPr>
          <p:cNvPr id="3" name="Content Placeholder 2"/>
          <p:cNvSpPr>
            <a:spLocks noGrp="1"/>
          </p:cNvSpPr>
          <p:nvPr>
            <p:ph idx="1"/>
          </p:nvPr>
        </p:nvSpPr>
        <p:spPr/>
        <p:txBody>
          <a:bodyPr>
            <a:normAutofit/>
          </a:bodyPr>
          <a:lstStyle/>
          <a:p>
            <a:pPr marL="0" indent="0">
              <a:buNone/>
            </a:pPr>
            <a:r>
              <a:rPr lang="en-US" sz="1800" dirty="0"/>
              <a:t>These Certificate Authorities are listed in my computer’s trust set because they claim to operate according to the practices defined by the CAB industry forum (of which they are a member) and they </a:t>
            </a:r>
            <a:r>
              <a:rPr lang="en-US" sz="1800" b="1" dirty="0"/>
              <a:t>never</a:t>
            </a:r>
            <a:r>
              <a:rPr lang="en-US" sz="1800" dirty="0"/>
              <a:t> lie!</a:t>
            </a:r>
          </a:p>
        </p:txBody>
      </p:sp>
      <p:pic>
        <p:nvPicPr>
          <p:cNvPr id="5" name="Picture 4">
            <a:extLst>
              <a:ext uri="{FF2B5EF4-FFF2-40B4-BE49-F238E27FC236}">
                <a16:creationId xmlns:a16="http://schemas.microsoft.com/office/drawing/2014/main" id="{AA88A1BD-5F4E-5849-8B47-2346AF0592D7}"/>
              </a:ext>
            </a:extLst>
          </p:cNvPr>
          <p:cNvPicPr>
            <a:picLocks noChangeAspect="1"/>
          </p:cNvPicPr>
          <p:nvPr/>
        </p:nvPicPr>
        <p:blipFill>
          <a:blip r:embed="rId2"/>
          <a:stretch>
            <a:fillRect/>
          </a:stretch>
        </p:blipFill>
        <p:spPr>
          <a:xfrm>
            <a:off x="3395840" y="2204630"/>
            <a:ext cx="3181169" cy="2694284"/>
          </a:xfrm>
          <a:prstGeom prst="rect">
            <a:avLst/>
          </a:prstGeom>
        </p:spPr>
      </p:pic>
    </p:spTree>
    <p:extLst>
      <p:ext uri="{BB962C8B-B14F-4D97-AF65-F5344CB8AC3E}">
        <p14:creationId xmlns:p14="http://schemas.microsoft.com/office/powerpoint/2010/main" val="436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080" y="244586"/>
            <a:ext cx="6172200" cy="857250"/>
          </a:xfrm>
        </p:spPr>
        <p:txBody>
          <a:bodyPr>
            <a:normAutofit/>
          </a:bodyPr>
          <a:lstStyle/>
          <a:p>
            <a:r>
              <a:rPr lang="en-US" dirty="0"/>
              <a:t>Local Trust</a:t>
            </a:r>
          </a:p>
        </p:txBody>
      </p:sp>
      <p:sp>
        <p:nvSpPr>
          <p:cNvPr id="3" name="Content Placeholder 2"/>
          <p:cNvSpPr>
            <a:spLocks noGrp="1"/>
          </p:cNvSpPr>
          <p:nvPr>
            <p:ph idx="1"/>
          </p:nvPr>
        </p:nvSpPr>
        <p:spPr/>
        <p:txBody>
          <a:bodyPr>
            <a:normAutofit/>
          </a:bodyPr>
          <a:lstStyle/>
          <a:p>
            <a:pPr marL="0" indent="0">
              <a:buNone/>
            </a:pPr>
            <a:r>
              <a:rPr lang="en-US" sz="1800" dirty="0"/>
              <a:t>These Certificate Authorities are listed in my computer’s trust set because they claim to operate according to the practices defined by the CAB industry forum (of which they are a member) and they </a:t>
            </a:r>
            <a:r>
              <a:rPr lang="en-US" sz="1800" b="1" dirty="0"/>
              <a:t>never</a:t>
            </a:r>
            <a:r>
              <a:rPr lang="en-US" sz="1800" dirty="0"/>
              <a:t> lie!</a:t>
            </a:r>
          </a:p>
        </p:txBody>
      </p:sp>
      <p:pic>
        <p:nvPicPr>
          <p:cNvPr id="5" name="Picture 4">
            <a:extLst>
              <a:ext uri="{FF2B5EF4-FFF2-40B4-BE49-F238E27FC236}">
                <a16:creationId xmlns:a16="http://schemas.microsoft.com/office/drawing/2014/main" id="{AA88A1BD-5F4E-5849-8B47-2346AF0592D7}"/>
              </a:ext>
            </a:extLst>
          </p:cNvPr>
          <p:cNvPicPr>
            <a:picLocks noChangeAspect="1"/>
          </p:cNvPicPr>
          <p:nvPr/>
        </p:nvPicPr>
        <p:blipFill>
          <a:blip r:embed="rId2"/>
          <a:stretch>
            <a:fillRect/>
          </a:stretch>
        </p:blipFill>
        <p:spPr>
          <a:xfrm>
            <a:off x="3395840" y="2204630"/>
            <a:ext cx="3181169" cy="2694284"/>
          </a:xfrm>
          <a:prstGeom prst="rect">
            <a:avLst/>
          </a:prstGeom>
        </p:spPr>
      </p:pic>
      <p:sp>
        <p:nvSpPr>
          <p:cNvPr id="7" name="TextBox 6">
            <a:extLst>
              <a:ext uri="{FF2B5EF4-FFF2-40B4-BE49-F238E27FC236}">
                <a16:creationId xmlns:a16="http://schemas.microsoft.com/office/drawing/2014/main" id="{37E17F01-7446-DB4A-B7BE-DBAFAF980791}"/>
              </a:ext>
            </a:extLst>
          </p:cNvPr>
          <p:cNvSpPr txBox="1"/>
          <p:nvPr/>
        </p:nvSpPr>
        <p:spPr>
          <a:xfrm rot="20808002">
            <a:off x="2240838" y="2621461"/>
            <a:ext cx="4662324" cy="1338828"/>
          </a:xfrm>
          <a:prstGeom prst="rect">
            <a:avLst/>
          </a:prstGeom>
          <a:solidFill>
            <a:schemeClr val="bg1"/>
          </a:solidFill>
        </p:spPr>
        <p:txBody>
          <a:bodyPr wrap="square" rtlCol="0">
            <a:spAutoFit/>
          </a:bodyPr>
          <a:lstStyle/>
          <a:p>
            <a:r>
              <a:rPr lang="en-AU" sz="1350" dirty="0">
                <a:solidFill>
                  <a:srgbClr val="FF0000"/>
                </a:solidFill>
                <a:latin typeface="AhnbergHand" pitchFamily="2" charset="0"/>
              </a:rPr>
              <a:t>So somebody (I have never met) paid someone else (whom I have also never met) some  money and then my browser trusts everything they have ever done and everything they will ever do in the future – ok?</a:t>
            </a:r>
          </a:p>
          <a:p>
            <a:endParaRPr lang="en-AU" sz="1350" dirty="0">
              <a:solidFill>
                <a:srgbClr val="FF0000"/>
              </a:solidFill>
              <a:latin typeface="AhnbergHand" pitchFamily="2" charset="0"/>
            </a:endParaRPr>
          </a:p>
        </p:txBody>
      </p:sp>
    </p:spTree>
    <p:extLst>
      <p:ext uri="{BB962C8B-B14F-4D97-AF65-F5344CB8AC3E}">
        <p14:creationId xmlns:p14="http://schemas.microsoft.com/office/powerpoint/2010/main" val="345884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Local Trust or Local Credulity</a:t>
            </a:r>
            <a:r>
              <a:rPr lang="en-US" sz="2325" dirty="0"/>
              <a:t>*</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54" y="1050721"/>
            <a:ext cx="4031859" cy="3746733"/>
          </a:xfrm>
          <a:prstGeom prst="rect">
            <a:avLst/>
          </a:prstGeom>
        </p:spPr>
      </p:pic>
      <p:sp>
        <p:nvSpPr>
          <p:cNvPr id="5" name="TextBox 4"/>
          <p:cNvSpPr txBox="1"/>
          <p:nvPr/>
        </p:nvSpPr>
        <p:spPr>
          <a:xfrm>
            <a:off x="1256252" y="1585520"/>
            <a:ext cx="1741759" cy="715581"/>
          </a:xfrm>
          <a:prstGeom prst="rect">
            <a:avLst/>
          </a:prstGeom>
          <a:noFill/>
        </p:spPr>
        <p:txBody>
          <a:bodyPr wrap="none" rtlCol="0">
            <a:spAutoFit/>
          </a:bodyPr>
          <a:lstStyle/>
          <a:p>
            <a:r>
              <a:rPr lang="en-US" sz="1350" dirty="0"/>
              <a:t>Wow!</a:t>
            </a:r>
          </a:p>
          <a:p>
            <a:endParaRPr lang="en-US" sz="1350" dirty="0"/>
          </a:p>
          <a:p>
            <a:r>
              <a:rPr lang="en-US" sz="1350" dirty="0"/>
              <a:t>Are they </a:t>
            </a:r>
            <a:r>
              <a:rPr lang="en-US" sz="1350" b="1" dirty="0"/>
              <a:t>all</a:t>
            </a:r>
            <a:r>
              <a:rPr lang="en-US" sz="1350" dirty="0"/>
              <a:t> trustable?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1" y="4022279"/>
            <a:ext cx="1794542" cy="561975"/>
          </a:xfrm>
          <a:prstGeom prst="rect">
            <a:avLst/>
          </a:prstGeom>
        </p:spPr>
      </p:pic>
      <p:sp>
        <p:nvSpPr>
          <p:cNvPr id="6" name="TextBox 5"/>
          <p:cNvSpPr txBox="1"/>
          <p:nvPr/>
        </p:nvSpPr>
        <p:spPr>
          <a:xfrm>
            <a:off x="1414498" y="4074434"/>
            <a:ext cx="34289" cy="300082"/>
          </a:xfrm>
          <a:prstGeom prst="rect">
            <a:avLst/>
          </a:prstGeom>
          <a:noFill/>
        </p:spPr>
        <p:txBody>
          <a:bodyPr wrap="square" rtlCol="0">
            <a:spAutoFit/>
          </a:bodyPr>
          <a:lstStyle/>
          <a:p>
            <a:r>
              <a:rPr lang="en-US" sz="1350" dirty="0"/>
              <a:t>*</a:t>
            </a:r>
          </a:p>
        </p:txBody>
      </p:sp>
    </p:spTree>
    <p:extLst>
      <p:ext uri="{BB962C8B-B14F-4D97-AF65-F5344CB8AC3E}">
        <p14:creationId xmlns:p14="http://schemas.microsoft.com/office/powerpoint/2010/main" val="493641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Credulity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654" y="1050721"/>
            <a:ext cx="4031859" cy="3746733"/>
          </a:xfrm>
          <a:prstGeom prst="rect">
            <a:avLst/>
          </a:prstGeom>
        </p:spPr>
      </p:pic>
      <p:sp>
        <p:nvSpPr>
          <p:cNvPr id="5" name="TextBox 4"/>
          <p:cNvSpPr txBox="1"/>
          <p:nvPr/>
        </p:nvSpPr>
        <p:spPr>
          <a:xfrm>
            <a:off x="1256252" y="1585520"/>
            <a:ext cx="1741759" cy="715581"/>
          </a:xfrm>
          <a:prstGeom prst="rect">
            <a:avLst/>
          </a:prstGeom>
          <a:noFill/>
        </p:spPr>
        <p:txBody>
          <a:bodyPr wrap="none" rtlCol="0">
            <a:spAutoFit/>
          </a:bodyPr>
          <a:lstStyle/>
          <a:p>
            <a:r>
              <a:rPr lang="en-US" sz="1350" dirty="0"/>
              <a:t>Wow!</a:t>
            </a:r>
          </a:p>
          <a:p>
            <a:endParaRPr lang="en-US" sz="1350" dirty="0"/>
          </a:p>
          <a:p>
            <a:r>
              <a:rPr lang="en-US" sz="1350" dirty="0"/>
              <a:t>Are they </a:t>
            </a:r>
            <a:r>
              <a:rPr lang="en-US" sz="1350" b="1" dirty="0"/>
              <a:t>all</a:t>
            </a:r>
            <a:r>
              <a:rPr lang="en-US" sz="1350" dirty="0"/>
              <a:t> trustable?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419" y="1862356"/>
            <a:ext cx="3694259" cy="2935098"/>
          </a:xfrm>
          <a:prstGeom prst="rect">
            <a:avLst/>
          </a:prstGeom>
        </p:spPr>
      </p:pic>
      <p:sp>
        <p:nvSpPr>
          <p:cNvPr id="7" name="Freeform 6"/>
          <p:cNvSpPr/>
          <p:nvPr/>
        </p:nvSpPr>
        <p:spPr>
          <a:xfrm>
            <a:off x="3603234" y="1979375"/>
            <a:ext cx="791070" cy="305710"/>
          </a:xfrm>
          <a:custGeom>
            <a:avLst/>
            <a:gdLst>
              <a:gd name="connsiteX0" fmla="*/ 1023240 w 1054760"/>
              <a:gd name="connsiteY0" fmla="*/ 145979 h 407613"/>
              <a:gd name="connsiteX1" fmla="*/ 947739 w 1054760"/>
              <a:gd name="connsiteY1" fmla="*/ 112423 h 407613"/>
              <a:gd name="connsiteX2" fmla="*/ 142396 w 1054760"/>
              <a:gd name="connsiteY2" fmla="*/ 3366 h 407613"/>
              <a:gd name="connsiteX3" fmla="*/ 8172 w 1054760"/>
              <a:gd name="connsiteY3" fmla="*/ 255036 h 407613"/>
              <a:gd name="connsiteX4" fmla="*/ 243064 w 1054760"/>
              <a:gd name="connsiteY4" fmla="*/ 389260 h 407613"/>
              <a:gd name="connsiteX5" fmla="*/ 956128 w 1054760"/>
              <a:gd name="connsiteY5" fmla="*/ 380871 h 407613"/>
              <a:gd name="connsiteX6" fmla="*/ 889016 w 1054760"/>
              <a:gd name="connsiteY6" fmla="*/ 154368 h 40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760" h="407613">
                <a:moveTo>
                  <a:pt x="1023240" y="145979"/>
                </a:moveTo>
                <a:cubicBezTo>
                  <a:pt x="1058893" y="141085"/>
                  <a:pt x="1094546" y="136192"/>
                  <a:pt x="947739" y="112423"/>
                </a:cubicBezTo>
                <a:cubicBezTo>
                  <a:pt x="800932" y="88654"/>
                  <a:pt x="298990" y="-20403"/>
                  <a:pt x="142396" y="3366"/>
                </a:cubicBezTo>
                <a:cubicBezTo>
                  <a:pt x="-14198" y="27135"/>
                  <a:pt x="-8606" y="190720"/>
                  <a:pt x="8172" y="255036"/>
                </a:cubicBezTo>
                <a:cubicBezTo>
                  <a:pt x="24950" y="319352"/>
                  <a:pt x="85071" y="368288"/>
                  <a:pt x="243064" y="389260"/>
                </a:cubicBezTo>
                <a:cubicBezTo>
                  <a:pt x="401057" y="410232"/>
                  <a:pt x="848469" y="420020"/>
                  <a:pt x="956128" y="380871"/>
                </a:cubicBezTo>
                <a:cubicBezTo>
                  <a:pt x="1063787" y="341722"/>
                  <a:pt x="976401" y="248045"/>
                  <a:pt x="889016" y="154368"/>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p:nvSpPr>
        <p:spPr>
          <a:xfrm>
            <a:off x="4178419" y="1543908"/>
            <a:ext cx="1237643" cy="1965081"/>
          </a:xfrm>
          <a:custGeom>
            <a:avLst/>
            <a:gdLst>
              <a:gd name="connsiteX0" fmla="*/ 0 w 1585324"/>
              <a:gd name="connsiteY0" fmla="*/ 546381 h 2955601"/>
              <a:gd name="connsiteX1" fmla="*/ 1040234 w 1585324"/>
              <a:gd name="connsiteY1" fmla="*/ 1097 h 2955601"/>
              <a:gd name="connsiteX2" fmla="*/ 1568741 w 1585324"/>
              <a:gd name="connsiteY2" fmla="*/ 672216 h 2955601"/>
              <a:gd name="connsiteX3" fmla="*/ 1459684 w 1585324"/>
              <a:gd name="connsiteY3" fmla="*/ 2761075 h 2955601"/>
              <a:gd name="connsiteX4" fmla="*/ 1535185 w 1585324"/>
              <a:gd name="connsiteY4" fmla="*/ 2853354 h 2955601"/>
              <a:gd name="connsiteX5" fmla="*/ 1451295 w 1585324"/>
              <a:gd name="connsiteY5" fmla="*/ 2954021 h 2955601"/>
              <a:gd name="connsiteX6" fmla="*/ 1241570 w 1585324"/>
              <a:gd name="connsiteY6" fmla="*/ 2769464 h 29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324" h="2955601">
                <a:moveTo>
                  <a:pt x="0" y="546381"/>
                </a:moveTo>
                <a:cubicBezTo>
                  <a:pt x="389388" y="263253"/>
                  <a:pt x="778777" y="-19875"/>
                  <a:pt x="1040234" y="1097"/>
                </a:cubicBezTo>
                <a:cubicBezTo>
                  <a:pt x="1301691" y="22069"/>
                  <a:pt x="1498833" y="212220"/>
                  <a:pt x="1568741" y="672216"/>
                </a:cubicBezTo>
                <a:cubicBezTo>
                  <a:pt x="1638649" y="1132212"/>
                  <a:pt x="1465277" y="2397552"/>
                  <a:pt x="1459684" y="2761075"/>
                </a:cubicBezTo>
                <a:cubicBezTo>
                  <a:pt x="1454091" y="3124598"/>
                  <a:pt x="1536583" y="2821196"/>
                  <a:pt x="1535185" y="2853354"/>
                </a:cubicBezTo>
                <a:cubicBezTo>
                  <a:pt x="1533787" y="2885512"/>
                  <a:pt x="1500231" y="2968003"/>
                  <a:pt x="1451295" y="2954021"/>
                </a:cubicBezTo>
                <a:cubicBezTo>
                  <a:pt x="1402359" y="2940039"/>
                  <a:pt x="1321964" y="2854751"/>
                  <a:pt x="1241570" y="2769464"/>
                </a:cubicBez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p:nvSpPr>
        <p:spPr>
          <a:xfrm>
            <a:off x="4295765" y="3508988"/>
            <a:ext cx="3361446" cy="503240"/>
          </a:xfrm>
          <a:custGeom>
            <a:avLst/>
            <a:gdLst>
              <a:gd name="connsiteX0" fmla="*/ 829551 w 4481928"/>
              <a:gd name="connsiteY0" fmla="*/ 113336 h 670986"/>
              <a:gd name="connsiteX1" fmla="*/ 762439 w 4481928"/>
              <a:gd name="connsiteY1" fmla="*/ 113336 h 670986"/>
              <a:gd name="connsiteX2" fmla="*/ 99708 w 4481928"/>
              <a:gd name="connsiteY2" fmla="*/ 96558 h 670986"/>
              <a:gd name="connsiteX3" fmla="*/ 57763 w 4481928"/>
              <a:gd name="connsiteY3" fmla="*/ 398561 h 670986"/>
              <a:gd name="connsiteX4" fmla="*/ 250710 w 4481928"/>
              <a:gd name="connsiteY4" fmla="*/ 667009 h 670986"/>
              <a:gd name="connsiteX5" fmla="*/ 2658351 w 4481928"/>
              <a:gd name="connsiteY5" fmla="*/ 566341 h 670986"/>
              <a:gd name="connsiteX6" fmla="*/ 3891532 w 4481928"/>
              <a:gd name="connsiteY6" fmla="*/ 524396 h 670986"/>
              <a:gd name="connsiteX7" fmla="*/ 4420039 w 4481928"/>
              <a:gd name="connsiteY7" fmla="*/ 516007 h 670986"/>
              <a:gd name="connsiteX8" fmla="*/ 4436817 w 4481928"/>
              <a:gd name="connsiteY8" fmla="*/ 172058 h 670986"/>
              <a:gd name="connsiteX9" fmla="*/ 4109646 w 4481928"/>
              <a:gd name="connsiteY9" fmla="*/ 4279 h 670986"/>
              <a:gd name="connsiteX10" fmla="*/ 1156721 w 4481928"/>
              <a:gd name="connsiteY10" fmla="*/ 46224 h 670986"/>
              <a:gd name="connsiteX11" fmla="*/ 703716 w 4481928"/>
              <a:gd name="connsiteY11" fmla="*/ 54613 h 67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81928" h="670986">
                <a:moveTo>
                  <a:pt x="829551" y="113336"/>
                </a:moveTo>
                <a:cubicBezTo>
                  <a:pt x="856815" y="114734"/>
                  <a:pt x="762439" y="113336"/>
                  <a:pt x="762439" y="113336"/>
                </a:cubicBezTo>
                <a:cubicBezTo>
                  <a:pt x="640798" y="110540"/>
                  <a:pt x="217154" y="49021"/>
                  <a:pt x="99708" y="96558"/>
                </a:cubicBezTo>
                <a:cubicBezTo>
                  <a:pt x="-17738" y="144095"/>
                  <a:pt x="32596" y="303486"/>
                  <a:pt x="57763" y="398561"/>
                </a:cubicBezTo>
                <a:cubicBezTo>
                  <a:pt x="82930" y="493636"/>
                  <a:pt x="-182721" y="639046"/>
                  <a:pt x="250710" y="667009"/>
                </a:cubicBezTo>
                <a:cubicBezTo>
                  <a:pt x="684141" y="694972"/>
                  <a:pt x="2658351" y="566341"/>
                  <a:pt x="2658351" y="566341"/>
                </a:cubicBezTo>
                <a:lnTo>
                  <a:pt x="3891532" y="524396"/>
                </a:lnTo>
                <a:cubicBezTo>
                  <a:pt x="4185147" y="516007"/>
                  <a:pt x="4329158" y="574730"/>
                  <a:pt x="4420039" y="516007"/>
                </a:cubicBezTo>
                <a:cubicBezTo>
                  <a:pt x="4510920" y="457284"/>
                  <a:pt x="4488549" y="257346"/>
                  <a:pt x="4436817" y="172058"/>
                </a:cubicBezTo>
                <a:cubicBezTo>
                  <a:pt x="4385085" y="86770"/>
                  <a:pt x="4656329" y="25251"/>
                  <a:pt x="4109646" y="4279"/>
                </a:cubicBezTo>
                <a:cubicBezTo>
                  <a:pt x="3562963" y="-16693"/>
                  <a:pt x="1156721" y="46224"/>
                  <a:pt x="1156721" y="46224"/>
                </a:cubicBezTo>
                <a:lnTo>
                  <a:pt x="703716" y="54613"/>
                </a:lnTo>
              </a:path>
            </a:pathLst>
          </a:cu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rot="20243328">
            <a:off x="2153888" y="2426994"/>
            <a:ext cx="1473480" cy="300082"/>
          </a:xfrm>
          <a:prstGeom prst="rect">
            <a:avLst/>
          </a:prstGeom>
          <a:solidFill>
            <a:schemeClr val="bg1"/>
          </a:solidFill>
        </p:spPr>
        <p:txBody>
          <a:bodyPr wrap="none" rtlCol="0">
            <a:spAutoFit/>
          </a:bodyPr>
          <a:lstStyle/>
          <a:p>
            <a:r>
              <a:rPr lang="en-US" sz="1350">
                <a:solidFill>
                  <a:schemeClr val="accent4">
                    <a:lumMod val="50000"/>
                  </a:schemeClr>
                </a:solidFill>
                <a:latin typeface="AhnbergHand" charset="0"/>
                <a:ea typeface="AhnbergHand" charset="0"/>
                <a:cs typeface="AhnbergHand" charset="0"/>
              </a:rPr>
              <a:t>Evidently Not!</a:t>
            </a:r>
          </a:p>
        </p:txBody>
      </p:sp>
    </p:spTree>
    <p:extLst>
      <p:ext uri="{BB962C8B-B14F-4D97-AF65-F5344CB8AC3E}">
        <p14:creationId xmlns:p14="http://schemas.microsoft.com/office/powerpoint/2010/main" val="20330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Credulity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8444" y="1038137"/>
            <a:ext cx="4031859" cy="3746733"/>
          </a:xfrm>
          <a:prstGeom prst="rect">
            <a:avLst/>
          </a:prstGeom>
        </p:spPr>
      </p:pic>
      <p:sp>
        <p:nvSpPr>
          <p:cNvPr id="5" name="TextBox 4"/>
          <p:cNvSpPr txBox="1"/>
          <p:nvPr/>
        </p:nvSpPr>
        <p:spPr>
          <a:xfrm>
            <a:off x="1256252" y="1585520"/>
            <a:ext cx="1741759" cy="715581"/>
          </a:xfrm>
          <a:prstGeom prst="rect">
            <a:avLst/>
          </a:prstGeom>
          <a:noFill/>
        </p:spPr>
        <p:txBody>
          <a:bodyPr wrap="none" rtlCol="0">
            <a:spAutoFit/>
          </a:bodyPr>
          <a:lstStyle/>
          <a:p>
            <a:r>
              <a:rPr lang="en-US" sz="1350" dirty="0"/>
              <a:t>Wow!</a:t>
            </a:r>
          </a:p>
          <a:p>
            <a:endParaRPr lang="en-US" sz="1350" dirty="0"/>
          </a:p>
          <a:p>
            <a:r>
              <a:rPr lang="en-US" sz="1350" dirty="0"/>
              <a:t>Are they </a:t>
            </a:r>
            <a:r>
              <a:rPr lang="en-US" sz="1350" b="1" dirty="0"/>
              <a:t>all</a:t>
            </a:r>
            <a:r>
              <a:rPr lang="en-US" sz="1350" dirty="0"/>
              <a:t> trustable?</a:t>
            </a:r>
          </a:p>
        </p:txBody>
      </p:sp>
      <p:sp>
        <p:nvSpPr>
          <p:cNvPr id="7" name="Freeform 6"/>
          <p:cNvSpPr/>
          <p:nvPr/>
        </p:nvSpPr>
        <p:spPr>
          <a:xfrm>
            <a:off x="3571775" y="2086335"/>
            <a:ext cx="791070" cy="305710"/>
          </a:xfrm>
          <a:custGeom>
            <a:avLst/>
            <a:gdLst>
              <a:gd name="connsiteX0" fmla="*/ 1023240 w 1054760"/>
              <a:gd name="connsiteY0" fmla="*/ 145979 h 407613"/>
              <a:gd name="connsiteX1" fmla="*/ 947739 w 1054760"/>
              <a:gd name="connsiteY1" fmla="*/ 112423 h 407613"/>
              <a:gd name="connsiteX2" fmla="*/ 142396 w 1054760"/>
              <a:gd name="connsiteY2" fmla="*/ 3366 h 407613"/>
              <a:gd name="connsiteX3" fmla="*/ 8172 w 1054760"/>
              <a:gd name="connsiteY3" fmla="*/ 255036 h 407613"/>
              <a:gd name="connsiteX4" fmla="*/ 243064 w 1054760"/>
              <a:gd name="connsiteY4" fmla="*/ 389260 h 407613"/>
              <a:gd name="connsiteX5" fmla="*/ 956128 w 1054760"/>
              <a:gd name="connsiteY5" fmla="*/ 380871 h 407613"/>
              <a:gd name="connsiteX6" fmla="*/ 889016 w 1054760"/>
              <a:gd name="connsiteY6" fmla="*/ 154368 h 40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760" h="407613">
                <a:moveTo>
                  <a:pt x="1023240" y="145979"/>
                </a:moveTo>
                <a:cubicBezTo>
                  <a:pt x="1058893" y="141085"/>
                  <a:pt x="1094546" y="136192"/>
                  <a:pt x="947739" y="112423"/>
                </a:cubicBezTo>
                <a:cubicBezTo>
                  <a:pt x="800932" y="88654"/>
                  <a:pt x="298990" y="-20403"/>
                  <a:pt x="142396" y="3366"/>
                </a:cubicBezTo>
                <a:cubicBezTo>
                  <a:pt x="-14198" y="27135"/>
                  <a:pt x="-8606" y="190720"/>
                  <a:pt x="8172" y="255036"/>
                </a:cubicBezTo>
                <a:cubicBezTo>
                  <a:pt x="24950" y="319352"/>
                  <a:pt x="85071" y="368288"/>
                  <a:pt x="243064" y="389260"/>
                </a:cubicBezTo>
                <a:cubicBezTo>
                  <a:pt x="401057" y="410232"/>
                  <a:pt x="848469" y="420020"/>
                  <a:pt x="956128" y="380871"/>
                </a:cubicBezTo>
                <a:cubicBezTo>
                  <a:pt x="1063787" y="341722"/>
                  <a:pt x="976401" y="248045"/>
                  <a:pt x="889016" y="154368"/>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742" y="1688122"/>
            <a:ext cx="3500861" cy="3363058"/>
          </a:xfrm>
          <a:prstGeom prst="rect">
            <a:avLst/>
          </a:prstGeom>
        </p:spPr>
      </p:pic>
      <p:sp>
        <p:nvSpPr>
          <p:cNvPr id="11" name="Freeform 10"/>
          <p:cNvSpPr/>
          <p:nvPr/>
        </p:nvSpPr>
        <p:spPr>
          <a:xfrm>
            <a:off x="4892877" y="4187089"/>
            <a:ext cx="1777327" cy="625343"/>
          </a:xfrm>
          <a:custGeom>
            <a:avLst/>
            <a:gdLst>
              <a:gd name="connsiteX0" fmla="*/ 1462511 w 2369769"/>
              <a:gd name="connsiteY0" fmla="*/ 747678 h 833791"/>
              <a:gd name="connsiteX1" fmla="*/ 2095557 w 2369769"/>
              <a:gd name="connsiteY1" fmla="*/ 738885 h 833791"/>
              <a:gd name="connsiteX2" fmla="*/ 2359327 w 2369769"/>
              <a:gd name="connsiteY2" fmla="*/ 686131 h 833791"/>
              <a:gd name="connsiteX3" fmla="*/ 2262611 w 2369769"/>
              <a:gd name="connsiteY3" fmla="*/ 141008 h 833791"/>
              <a:gd name="connsiteX4" fmla="*/ 1770242 w 2369769"/>
              <a:gd name="connsiteY4" fmla="*/ 61878 h 833791"/>
              <a:gd name="connsiteX5" fmla="*/ 99703 w 2369769"/>
              <a:gd name="connsiteY5" fmla="*/ 53085 h 833791"/>
              <a:gd name="connsiteX6" fmla="*/ 310719 w 2369769"/>
              <a:gd name="connsiteY6" fmla="*/ 765262 h 833791"/>
              <a:gd name="connsiteX7" fmla="*/ 1304250 w 2369769"/>
              <a:gd name="connsiteY7" fmla="*/ 765262 h 83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769" h="833791">
                <a:moveTo>
                  <a:pt x="1462511" y="747678"/>
                </a:moveTo>
                <a:cubicBezTo>
                  <a:pt x="1704299" y="748410"/>
                  <a:pt x="1946088" y="749143"/>
                  <a:pt x="2095557" y="738885"/>
                </a:cubicBezTo>
                <a:cubicBezTo>
                  <a:pt x="2245026" y="728627"/>
                  <a:pt x="2331485" y="785777"/>
                  <a:pt x="2359327" y="686131"/>
                </a:cubicBezTo>
                <a:cubicBezTo>
                  <a:pt x="2387169" y="586485"/>
                  <a:pt x="2360792" y="245050"/>
                  <a:pt x="2262611" y="141008"/>
                </a:cubicBezTo>
                <a:cubicBezTo>
                  <a:pt x="2164430" y="36966"/>
                  <a:pt x="2130727" y="76532"/>
                  <a:pt x="1770242" y="61878"/>
                </a:cubicBezTo>
                <a:cubicBezTo>
                  <a:pt x="1409757" y="47224"/>
                  <a:pt x="342957" y="-64146"/>
                  <a:pt x="99703" y="53085"/>
                </a:cubicBezTo>
                <a:cubicBezTo>
                  <a:pt x="-143551" y="170316"/>
                  <a:pt x="109961" y="646566"/>
                  <a:pt x="310719" y="765262"/>
                </a:cubicBezTo>
                <a:cubicBezTo>
                  <a:pt x="511477" y="883958"/>
                  <a:pt x="907863" y="824610"/>
                  <a:pt x="1304250" y="765262"/>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4123592" y="1932018"/>
            <a:ext cx="1444628" cy="2150825"/>
          </a:xfrm>
          <a:custGeom>
            <a:avLst/>
            <a:gdLst>
              <a:gd name="connsiteX0" fmla="*/ 0 w 1926170"/>
              <a:gd name="connsiteY0" fmla="*/ 228723 h 2867767"/>
              <a:gd name="connsiteX1" fmla="*/ 175846 w 1926170"/>
              <a:gd name="connsiteY1" fmla="*/ 114423 h 2867767"/>
              <a:gd name="connsiteX2" fmla="*/ 729762 w 1926170"/>
              <a:gd name="connsiteY2" fmla="*/ 114423 h 2867767"/>
              <a:gd name="connsiteX3" fmla="*/ 1644162 w 1926170"/>
              <a:gd name="connsiteY3" fmla="*/ 1600323 h 2867767"/>
              <a:gd name="connsiteX4" fmla="*/ 1776046 w 1926170"/>
              <a:gd name="connsiteY4" fmla="*/ 2822454 h 2867767"/>
              <a:gd name="connsiteX5" fmla="*/ 1925515 w 1926170"/>
              <a:gd name="connsiteY5" fmla="*/ 2629023 h 2867767"/>
              <a:gd name="connsiteX6" fmla="*/ 1714500 w 1926170"/>
              <a:gd name="connsiteY6" fmla="*/ 2857623 h 2867767"/>
              <a:gd name="connsiteX7" fmla="*/ 1635369 w 1926170"/>
              <a:gd name="connsiteY7" fmla="*/ 2593854 h 286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170" h="2867767">
                <a:moveTo>
                  <a:pt x="0" y="228723"/>
                </a:moveTo>
                <a:cubicBezTo>
                  <a:pt x="27109" y="181098"/>
                  <a:pt x="54219" y="133473"/>
                  <a:pt x="175846" y="114423"/>
                </a:cubicBezTo>
                <a:cubicBezTo>
                  <a:pt x="297473" y="95373"/>
                  <a:pt x="485043" y="-133227"/>
                  <a:pt x="729762" y="114423"/>
                </a:cubicBezTo>
                <a:cubicBezTo>
                  <a:pt x="974481" y="362073"/>
                  <a:pt x="1469781" y="1148985"/>
                  <a:pt x="1644162" y="1600323"/>
                </a:cubicBezTo>
                <a:cubicBezTo>
                  <a:pt x="1818543" y="2051661"/>
                  <a:pt x="1729154" y="2651004"/>
                  <a:pt x="1776046" y="2822454"/>
                </a:cubicBezTo>
                <a:cubicBezTo>
                  <a:pt x="1822938" y="2993904"/>
                  <a:pt x="1935773" y="2623162"/>
                  <a:pt x="1925515" y="2629023"/>
                </a:cubicBezTo>
                <a:cubicBezTo>
                  <a:pt x="1915257" y="2634885"/>
                  <a:pt x="1762858" y="2863484"/>
                  <a:pt x="1714500" y="2857623"/>
                </a:cubicBezTo>
                <a:cubicBezTo>
                  <a:pt x="1666142" y="2851762"/>
                  <a:pt x="1635369" y="2593854"/>
                  <a:pt x="1635369" y="2593854"/>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rot="20243328">
            <a:off x="2153888" y="2426994"/>
            <a:ext cx="1473480" cy="300082"/>
          </a:xfrm>
          <a:prstGeom prst="rect">
            <a:avLst/>
          </a:prstGeom>
          <a:solidFill>
            <a:schemeClr val="bg1"/>
          </a:solidFill>
        </p:spPr>
        <p:txBody>
          <a:bodyPr wrap="none" rtlCol="0">
            <a:spAutoFit/>
          </a:bodyPr>
          <a:lstStyle/>
          <a:p>
            <a:r>
              <a:rPr lang="en-US" sz="1350">
                <a:solidFill>
                  <a:schemeClr val="accent4">
                    <a:lumMod val="50000"/>
                  </a:schemeClr>
                </a:solidFill>
                <a:latin typeface="AhnbergHand" charset="0"/>
                <a:ea typeface="AhnbergHand" charset="0"/>
                <a:cs typeface="AhnbergHand" charset="0"/>
              </a:rPr>
              <a:t>Evidently Not!</a:t>
            </a:r>
          </a:p>
        </p:txBody>
      </p:sp>
    </p:spTree>
    <p:extLst>
      <p:ext uri="{BB962C8B-B14F-4D97-AF65-F5344CB8AC3E}">
        <p14:creationId xmlns:p14="http://schemas.microsoft.com/office/powerpoint/2010/main" val="32552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Never?</a:t>
            </a:r>
          </a:p>
        </p:txBody>
      </p:sp>
    </p:spTree>
    <p:extLst>
      <p:ext uri="{BB962C8B-B14F-4D97-AF65-F5344CB8AC3E}">
        <p14:creationId xmlns:p14="http://schemas.microsoft.com/office/powerpoint/2010/main" val="160969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hardly ever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6947" y="1012895"/>
            <a:ext cx="3426388" cy="390679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805" y="2806117"/>
            <a:ext cx="2467751" cy="2173798"/>
          </a:xfrm>
          <a:prstGeom prst="rect">
            <a:avLst/>
          </a:prstGeom>
        </p:spPr>
      </p:pic>
      <p:sp>
        <p:nvSpPr>
          <p:cNvPr id="8" name="Rectangle 7"/>
          <p:cNvSpPr/>
          <p:nvPr/>
        </p:nvSpPr>
        <p:spPr>
          <a:xfrm>
            <a:off x="4851982" y="1063229"/>
            <a:ext cx="3048350" cy="715581"/>
          </a:xfrm>
          <a:prstGeom prst="rect">
            <a:avLst/>
          </a:prstGeom>
        </p:spPr>
        <p:txBody>
          <a:bodyPr wrap="square">
            <a:spAutoFit/>
          </a:bodyPr>
          <a:lstStyle/>
          <a:p>
            <a:r>
              <a:rPr lang="en-US" sz="1350" dirty="0"/>
              <a:t>http://</a:t>
            </a:r>
            <a:r>
              <a:rPr lang="en-US" sz="1350" dirty="0" err="1"/>
              <a:t>arstechnica.com</a:t>
            </a:r>
            <a:r>
              <a:rPr lang="en-US" sz="1350" dirty="0"/>
              <a:t>/security/2017/01/already-on-probation-symantec-issues-more-illegit-https-certificates/</a:t>
            </a:r>
          </a:p>
        </p:txBody>
      </p:sp>
    </p:spTree>
    <p:extLst>
      <p:ext uri="{BB962C8B-B14F-4D97-AF65-F5344CB8AC3E}">
        <p14:creationId xmlns:p14="http://schemas.microsoft.com/office/powerpoint/2010/main" val="142479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Well, hardly ever</a:t>
            </a:r>
          </a:p>
        </p:txBody>
      </p:sp>
      <p:pic>
        <p:nvPicPr>
          <p:cNvPr id="9" name="Picture 8">
            <a:extLst>
              <a:ext uri="{FF2B5EF4-FFF2-40B4-BE49-F238E27FC236}">
                <a16:creationId xmlns:a16="http://schemas.microsoft.com/office/drawing/2014/main" id="{06139AE3-3E39-F041-B65E-76F85074A43A}"/>
              </a:ext>
            </a:extLst>
          </p:cNvPr>
          <p:cNvPicPr>
            <a:picLocks noChangeAspect="1"/>
          </p:cNvPicPr>
          <p:nvPr/>
        </p:nvPicPr>
        <p:blipFill>
          <a:blip r:embed="rId2"/>
          <a:stretch>
            <a:fillRect/>
          </a:stretch>
        </p:blipFill>
        <p:spPr>
          <a:xfrm>
            <a:off x="2939821" y="961430"/>
            <a:ext cx="3052505" cy="4080272"/>
          </a:xfrm>
          <a:prstGeom prst="rect">
            <a:avLst/>
          </a:prstGeom>
        </p:spPr>
      </p:pic>
    </p:spTree>
    <p:extLst>
      <p:ext uri="{BB962C8B-B14F-4D97-AF65-F5344CB8AC3E}">
        <p14:creationId xmlns:p14="http://schemas.microsoft.com/office/powerpoint/2010/main" val="2840489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3907-C827-E856-CD66-A50839160DE9}"/>
              </a:ext>
            </a:extLst>
          </p:cNvPr>
          <p:cNvSpPr>
            <a:spLocks noGrp="1"/>
          </p:cNvSpPr>
          <p:nvPr>
            <p:ph type="title"/>
          </p:nvPr>
        </p:nvSpPr>
        <p:spPr/>
        <p:txBody>
          <a:bodyPr/>
          <a:lstStyle/>
          <a:p>
            <a:r>
              <a:rPr lang="en-AU" dirty="0"/>
              <a:t>These are isolated events</a:t>
            </a:r>
          </a:p>
        </p:txBody>
      </p:sp>
      <p:sp>
        <p:nvSpPr>
          <p:cNvPr id="3" name="Content Placeholder 2">
            <a:extLst>
              <a:ext uri="{FF2B5EF4-FFF2-40B4-BE49-F238E27FC236}">
                <a16:creationId xmlns:a16="http://schemas.microsoft.com/office/drawing/2014/main" id="{7B96BB34-39D2-2DB5-1C66-1BE91D67CD6E}"/>
              </a:ext>
            </a:extLst>
          </p:cNvPr>
          <p:cNvSpPr>
            <a:spLocks noGrp="1"/>
          </p:cNvSpPr>
          <p:nvPr>
            <p:ph idx="1"/>
          </p:nvPr>
        </p:nvSpPr>
        <p:spPr/>
        <p:txBody>
          <a:bodyPr/>
          <a:lstStyle/>
          <a:p>
            <a:pPr marL="0" indent="0">
              <a:buNone/>
            </a:pPr>
            <a:r>
              <a:rPr lang="en-AU" dirty="0"/>
              <a:t>No, they’re not: </a:t>
            </a:r>
          </a:p>
          <a:p>
            <a:pPr marL="0" indent="0">
              <a:buNone/>
            </a:pPr>
            <a:r>
              <a:rPr lang="en-AU" dirty="0"/>
              <a:t>        https://</a:t>
            </a:r>
            <a:r>
              <a:rPr lang="en-AU" dirty="0" err="1"/>
              <a:t>www.feistyduck.com</a:t>
            </a:r>
            <a:r>
              <a:rPr lang="en-AU" dirty="0"/>
              <a:t>/</a:t>
            </a:r>
            <a:r>
              <a:rPr lang="en-AU" dirty="0" err="1"/>
              <a:t>ssl</a:t>
            </a:r>
            <a:r>
              <a:rPr lang="en-AU" dirty="0"/>
              <a:t>-</a:t>
            </a:r>
            <a:r>
              <a:rPr lang="en-AU" dirty="0" err="1"/>
              <a:t>tls</a:t>
            </a:r>
            <a:r>
              <a:rPr lang="en-AU" dirty="0"/>
              <a:t>-and-</a:t>
            </a:r>
            <a:r>
              <a:rPr lang="en-AU" dirty="0" err="1"/>
              <a:t>pki</a:t>
            </a:r>
            <a:r>
              <a:rPr lang="en-AU" dirty="0"/>
              <a:t>-history/ </a:t>
            </a:r>
          </a:p>
          <a:p>
            <a:endParaRPr lang="en-AU" dirty="0"/>
          </a:p>
        </p:txBody>
      </p:sp>
      <p:pic>
        <p:nvPicPr>
          <p:cNvPr id="5" name="Picture 4">
            <a:extLst>
              <a:ext uri="{FF2B5EF4-FFF2-40B4-BE49-F238E27FC236}">
                <a16:creationId xmlns:a16="http://schemas.microsoft.com/office/drawing/2014/main" id="{545BC2D3-0968-2A75-D10B-B69CB8F97F78}"/>
              </a:ext>
            </a:extLst>
          </p:cNvPr>
          <p:cNvPicPr>
            <a:picLocks noChangeAspect="1"/>
          </p:cNvPicPr>
          <p:nvPr/>
        </p:nvPicPr>
        <p:blipFill>
          <a:blip r:embed="rId2"/>
          <a:stretch>
            <a:fillRect/>
          </a:stretch>
        </p:blipFill>
        <p:spPr>
          <a:xfrm>
            <a:off x="3560055" y="2242615"/>
            <a:ext cx="2498930" cy="2800767"/>
          </a:xfrm>
          <a:prstGeom prst="rect">
            <a:avLst/>
          </a:prstGeom>
        </p:spPr>
      </p:pic>
    </p:spTree>
    <p:extLst>
      <p:ext uri="{BB962C8B-B14F-4D97-AF65-F5344CB8AC3E}">
        <p14:creationId xmlns:p14="http://schemas.microsoft.com/office/powerpoint/2010/main" val="3713448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Bank? My Bank!</a:t>
            </a:r>
          </a:p>
        </p:txBody>
      </p:sp>
      <p:pic>
        <p:nvPicPr>
          <p:cNvPr id="4" name="Picture 3">
            <a:extLst>
              <a:ext uri="{FF2B5EF4-FFF2-40B4-BE49-F238E27FC236}">
                <a16:creationId xmlns:a16="http://schemas.microsoft.com/office/drawing/2014/main" id="{AEA39689-8792-F648-B497-07407E0BE2DB}"/>
              </a:ext>
            </a:extLst>
          </p:cNvPr>
          <p:cNvPicPr>
            <a:picLocks noChangeAspect="1"/>
          </p:cNvPicPr>
          <p:nvPr/>
        </p:nvPicPr>
        <p:blipFill>
          <a:blip r:embed="rId2"/>
          <a:stretch>
            <a:fillRect/>
          </a:stretch>
        </p:blipFill>
        <p:spPr>
          <a:xfrm>
            <a:off x="3200400" y="1063229"/>
            <a:ext cx="3031595" cy="2841450"/>
          </a:xfrm>
          <a:prstGeom prst="rect">
            <a:avLst/>
          </a:prstGeom>
        </p:spPr>
      </p:pic>
      <p:sp>
        <p:nvSpPr>
          <p:cNvPr id="3" name="TextBox 2">
            <a:extLst>
              <a:ext uri="{FF2B5EF4-FFF2-40B4-BE49-F238E27FC236}">
                <a16:creationId xmlns:a16="http://schemas.microsoft.com/office/drawing/2014/main" id="{F42A1CAA-CBA6-F9F9-99D3-E494253B3889}"/>
              </a:ext>
            </a:extLst>
          </p:cNvPr>
          <p:cNvSpPr txBox="1"/>
          <p:nvPr/>
        </p:nvSpPr>
        <p:spPr>
          <a:xfrm rot="20728189">
            <a:off x="1598396" y="1455017"/>
            <a:ext cx="1489510" cy="553998"/>
          </a:xfrm>
          <a:prstGeom prst="rect">
            <a:avLst/>
          </a:prstGeom>
          <a:noFill/>
        </p:spPr>
        <p:txBody>
          <a:bodyPr wrap="none" rtlCol="0">
            <a:spAutoFit/>
          </a:bodyPr>
          <a:lstStyle/>
          <a:p>
            <a:r>
              <a:rPr lang="en-AU" sz="3000" dirty="0">
                <a:latin typeface="AhnbergHand" pitchFamily="2" charset="0"/>
              </a:rPr>
              <a:t>I hope!</a:t>
            </a:r>
          </a:p>
        </p:txBody>
      </p:sp>
    </p:spTree>
    <p:extLst>
      <p:ext uri="{BB962C8B-B14F-4D97-AF65-F5344CB8AC3E}">
        <p14:creationId xmlns:p14="http://schemas.microsoft.com/office/powerpoint/2010/main" val="423840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With unpleasant consequences when it all goes wrong</a:t>
            </a:r>
          </a:p>
        </p:txBody>
      </p:sp>
    </p:spTree>
    <p:extLst>
      <p:ext uri="{BB962C8B-B14F-4D97-AF65-F5344CB8AC3E}">
        <p14:creationId xmlns:p14="http://schemas.microsoft.com/office/powerpoint/2010/main" val="1491154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With unpleasant consequences when it all goes wrong</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8661">
            <a:off x="1558599" y="1367125"/>
            <a:ext cx="5464866" cy="40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 name="Rectangle 2"/>
          <p:cNvSpPr>
            <a:spLocks/>
          </p:cNvSpPr>
          <p:nvPr/>
        </p:nvSpPr>
        <p:spPr bwMode="auto">
          <a:xfrm>
            <a:off x="5699587" y="4491551"/>
            <a:ext cx="2361993" cy="484748"/>
          </a:xfrm>
          <a:prstGeom prst="rect">
            <a:avLst/>
          </a:prstGeom>
          <a:solidFill>
            <a:schemeClr val="bg1"/>
          </a:solidFill>
          <a:ln>
            <a:noFill/>
          </a:ln>
        </p:spPr>
        <p:txBody>
          <a:bodyPr wrap="none" lIns="0" tIns="0" rIns="0" bIns="0" anchor="ctr">
            <a:spAutoFit/>
          </a:bodyPr>
          <a:lstStyle>
            <a:lvl1pPr algn="ctr">
              <a:defRPr sz="4200">
                <a:solidFill>
                  <a:srgbClr val="000000"/>
                </a:solidFill>
                <a:latin typeface="Gill Sans" charset="0"/>
                <a:ea typeface="ヒラギノ角ゴ ProN W3" charset="-128"/>
                <a:sym typeface="Gill Sans" charset="0"/>
              </a:defRPr>
            </a:lvl1pPr>
            <a:lvl2pPr marL="742950" indent="-285750" algn="ctr">
              <a:defRPr sz="4200">
                <a:solidFill>
                  <a:srgbClr val="000000"/>
                </a:solidFill>
                <a:latin typeface="Gill Sans" charset="0"/>
                <a:ea typeface="ヒラギノ角ゴ ProN W3" charset="-128"/>
                <a:sym typeface="Gill Sans" charset="0"/>
              </a:defRPr>
            </a:lvl2pPr>
            <a:lvl3pPr marL="1143000" indent="-228600" algn="ctr">
              <a:defRPr sz="4200">
                <a:solidFill>
                  <a:srgbClr val="000000"/>
                </a:solidFill>
                <a:latin typeface="Gill Sans" charset="0"/>
                <a:ea typeface="ヒラギノ角ゴ ProN W3" charset="-128"/>
                <a:sym typeface="Gill Sans" charset="0"/>
              </a:defRPr>
            </a:lvl3pPr>
            <a:lvl4pPr marL="1600200" indent="-228600" algn="ctr">
              <a:defRPr sz="4200">
                <a:solidFill>
                  <a:srgbClr val="000000"/>
                </a:solidFill>
                <a:latin typeface="Gill Sans" charset="0"/>
                <a:ea typeface="ヒラギノ角ゴ ProN W3" charset="-128"/>
                <a:sym typeface="Gill Sans" charset="0"/>
              </a:defRPr>
            </a:lvl4pPr>
            <a:lvl5pPr marL="2057400" indent="-228600" algn="ctr">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575" dirty="0">
                <a:solidFill>
                  <a:schemeClr val="tx1"/>
                </a:solidFill>
                <a:ea typeface="ＭＳ Ｐゴシック" charset="-128"/>
              </a:rPr>
              <a:t>International Herald Tribune </a:t>
            </a:r>
          </a:p>
          <a:p>
            <a:pPr eaLnBrk="1" hangingPunct="1"/>
            <a:r>
              <a:rPr lang="en-US" altLang="en-US" sz="1575" dirty="0">
                <a:solidFill>
                  <a:schemeClr val="tx1"/>
                </a:solidFill>
                <a:ea typeface="ＭＳ Ｐゴシック" charset="-128"/>
              </a:rPr>
              <a:t>Sep 13, 2011 Front Page</a:t>
            </a:r>
          </a:p>
        </p:txBody>
      </p:sp>
    </p:spTree>
    <p:extLst>
      <p:ext uri="{BB962C8B-B14F-4D97-AF65-F5344CB8AC3E}">
        <p14:creationId xmlns:p14="http://schemas.microsoft.com/office/powerpoint/2010/main" val="778727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81E64C-C393-CE44-959C-BC93838E5573}"/>
              </a:ext>
            </a:extLst>
          </p:cNvPr>
          <p:cNvSpPr/>
          <p:nvPr/>
        </p:nvSpPr>
        <p:spPr>
          <a:xfrm>
            <a:off x="1845664" y="4431323"/>
            <a:ext cx="4351671" cy="318834"/>
          </a:xfrm>
          <a:prstGeom prst="rect">
            <a:avLst/>
          </a:prstGeom>
          <a:solidFill>
            <a:srgbClr val="F0F1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pic>
        <p:nvPicPr>
          <p:cNvPr id="5" name="Content Placeholder 4">
            <a:extLst>
              <a:ext uri="{FF2B5EF4-FFF2-40B4-BE49-F238E27FC236}">
                <a16:creationId xmlns:a16="http://schemas.microsoft.com/office/drawing/2014/main" id="{9D2E2F3D-3E4A-4740-A6E6-66EFA181D50C}"/>
              </a:ext>
            </a:extLst>
          </p:cNvPr>
          <p:cNvPicPr>
            <a:picLocks noGrp="1" noChangeAspect="1"/>
          </p:cNvPicPr>
          <p:nvPr>
            <p:ph idx="1"/>
          </p:nvPr>
        </p:nvPicPr>
        <p:blipFill>
          <a:blip r:embed="rId3"/>
          <a:stretch>
            <a:fillRect/>
          </a:stretch>
        </p:blipFill>
        <p:spPr>
          <a:xfrm>
            <a:off x="1845664" y="107511"/>
            <a:ext cx="4351671" cy="4544179"/>
          </a:xfrm>
        </p:spPr>
      </p:pic>
      <p:pic>
        <p:nvPicPr>
          <p:cNvPr id="7" name="Picture 6">
            <a:extLst>
              <a:ext uri="{FF2B5EF4-FFF2-40B4-BE49-F238E27FC236}">
                <a16:creationId xmlns:a16="http://schemas.microsoft.com/office/drawing/2014/main" id="{A42394BC-44D4-834B-9ABC-27858338F478}"/>
              </a:ext>
            </a:extLst>
          </p:cNvPr>
          <p:cNvPicPr>
            <a:picLocks noChangeAspect="1"/>
          </p:cNvPicPr>
          <p:nvPr/>
        </p:nvPicPr>
        <p:blipFill>
          <a:blip r:embed="rId4"/>
          <a:stretch>
            <a:fillRect/>
          </a:stretch>
        </p:blipFill>
        <p:spPr>
          <a:xfrm>
            <a:off x="2391593" y="4553221"/>
            <a:ext cx="3259814" cy="196937"/>
          </a:xfrm>
          <a:prstGeom prst="rect">
            <a:avLst/>
          </a:prstGeom>
        </p:spPr>
      </p:pic>
    </p:spTree>
    <p:extLst>
      <p:ext uri="{BB962C8B-B14F-4D97-AF65-F5344CB8AC3E}">
        <p14:creationId xmlns:p14="http://schemas.microsoft.com/office/powerpoint/2010/main" val="335554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going wrong here?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498068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What’s going wrong here?</a:t>
            </a:r>
          </a:p>
        </p:txBody>
      </p:sp>
      <p:sp>
        <p:nvSpPr>
          <p:cNvPr id="3" name="Content Placeholder 2"/>
          <p:cNvSpPr>
            <a:spLocks noGrp="1"/>
          </p:cNvSpPr>
          <p:nvPr>
            <p:ph idx="1"/>
          </p:nvPr>
        </p:nvSpPr>
        <p:spPr>
          <a:xfrm>
            <a:off x="755374" y="1221601"/>
            <a:ext cx="8229600" cy="3423827"/>
          </a:xfrm>
        </p:spPr>
        <p:txBody>
          <a:bodyPr>
            <a:normAutofit/>
          </a:bodyPr>
          <a:lstStyle/>
          <a:p>
            <a:r>
              <a:rPr lang="en-US" dirty="0"/>
              <a:t>There is no incentive for quality in the CA marketplace</a:t>
            </a:r>
          </a:p>
          <a:p>
            <a:r>
              <a:rPr lang="en-US" dirty="0"/>
              <a:t>Why pay more for any certificate when the entire CA structure is only as strong as the weakest CA</a:t>
            </a:r>
          </a:p>
          <a:p>
            <a:r>
              <a:rPr lang="en-US" dirty="0"/>
              <a:t>And your browser trusts a LOT of CAs!</a:t>
            </a:r>
          </a:p>
          <a:p>
            <a:pPr lvl="1"/>
            <a:r>
              <a:rPr lang="en-US" dirty="0"/>
              <a:t>About 60 – 100 CA’s</a:t>
            </a:r>
          </a:p>
          <a:p>
            <a:pPr lvl="1"/>
            <a:r>
              <a:rPr lang="en-US" dirty="0"/>
              <a:t>About 1,500 Subordinate RA’s</a:t>
            </a:r>
          </a:p>
          <a:p>
            <a:pPr lvl="1"/>
            <a:r>
              <a:rPr lang="en-US" dirty="0"/>
              <a:t>Operated by 650 different </a:t>
            </a:r>
            <a:r>
              <a:rPr lang="en-US" dirty="0" err="1"/>
              <a:t>organisations</a:t>
            </a:r>
            <a:endParaRPr lang="en-US" dirty="0"/>
          </a:p>
          <a:p>
            <a:endParaRPr lang="en-US" dirty="0"/>
          </a:p>
          <a:p>
            <a:endParaRPr lang="en-US" dirty="0"/>
          </a:p>
        </p:txBody>
      </p:sp>
      <p:sp>
        <p:nvSpPr>
          <p:cNvPr id="4" name="TextBox 3"/>
          <p:cNvSpPr txBox="1"/>
          <p:nvPr/>
        </p:nvSpPr>
        <p:spPr>
          <a:xfrm>
            <a:off x="3068229" y="4451003"/>
            <a:ext cx="5117123" cy="715581"/>
          </a:xfrm>
          <a:prstGeom prst="rect">
            <a:avLst/>
          </a:prstGeom>
          <a:noFill/>
        </p:spPr>
        <p:txBody>
          <a:bodyPr wrap="square" rtlCol="0">
            <a:spAutoFit/>
          </a:bodyPr>
          <a:lstStyle/>
          <a:p>
            <a:r>
              <a:rPr lang="en-US" altLang="en-US" sz="1350" dirty="0">
                <a:effectLst>
                  <a:outerShdw blurRad="38100" dist="38100" dir="2700000" algn="tl">
                    <a:srgbClr val="FFFFFF"/>
                  </a:outerShdw>
                </a:effectLst>
                <a:latin typeface="Bradley Hand ITC TT-Bold" charset="0"/>
                <a:ea typeface="ＭＳ Ｐゴシック" charset="-128"/>
                <a:sym typeface="Bradley Hand ITC TT-Bold" charset="0"/>
              </a:rPr>
              <a:t>See the EFF SSL observatory</a:t>
            </a:r>
            <a:br>
              <a:rPr lang="en-US" altLang="en-US" sz="1350" dirty="0">
                <a:effectLst>
                  <a:outerShdw blurRad="38100" dist="38100" dir="2700000" algn="tl">
                    <a:srgbClr val="FFFFFF"/>
                  </a:outerShdw>
                </a:effectLst>
                <a:latin typeface="Bradley Hand ITC TT-Bold" charset="0"/>
                <a:ea typeface="ＭＳ Ｐゴシック" charset="-128"/>
                <a:sym typeface="Bradley Hand ITC TT-Bold" charset="0"/>
              </a:rPr>
            </a:br>
            <a:r>
              <a:rPr lang="en-US" altLang="en-US" sz="1350" dirty="0">
                <a:effectLst>
                  <a:outerShdw blurRad="38100" dist="38100" dir="2700000" algn="tl">
                    <a:srgbClr val="FFFFFF"/>
                  </a:outerShdw>
                </a:effectLst>
                <a:latin typeface="Bradley Hand ITC TT-Bold" charset="0"/>
                <a:ea typeface="ＭＳ Ｐゴシック" charset="-128"/>
                <a:sym typeface="Bradley Hand ITC TT-Bold" charset="0"/>
              </a:rPr>
              <a:t>http://</a:t>
            </a:r>
            <a:r>
              <a:rPr lang="en-US" altLang="en-US" sz="1350" dirty="0" err="1">
                <a:effectLst>
                  <a:outerShdw blurRad="38100" dist="38100" dir="2700000" algn="tl">
                    <a:srgbClr val="FFFFFF"/>
                  </a:outerShdw>
                </a:effectLst>
                <a:latin typeface="Bradley Hand ITC TT-Bold" charset="0"/>
                <a:ea typeface="ＭＳ Ｐゴシック" charset="-128"/>
                <a:sym typeface="Bradley Hand ITC TT-Bold" charset="0"/>
              </a:rPr>
              <a:t>www.eff.org</a:t>
            </a:r>
            <a:r>
              <a:rPr lang="en-US" altLang="en-US" sz="1350" dirty="0">
                <a:effectLst>
                  <a:outerShdw blurRad="38100" dist="38100" dir="2700000" algn="tl">
                    <a:srgbClr val="FFFFFF"/>
                  </a:outerShdw>
                </a:effectLst>
                <a:latin typeface="Bradley Hand ITC TT-Bold" charset="0"/>
                <a:ea typeface="ＭＳ Ｐゴシック" charset="-128"/>
                <a:sym typeface="Bradley Hand ITC TT-Bold" charset="0"/>
              </a:rPr>
              <a:t>/files/</a:t>
            </a:r>
            <a:r>
              <a:rPr lang="en-US" altLang="en-US" sz="1350" dirty="0" err="1">
                <a:effectLst>
                  <a:outerShdw blurRad="38100" dist="38100" dir="2700000" algn="tl">
                    <a:srgbClr val="FFFFFF"/>
                  </a:outerShdw>
                </a:effectLst>
                <a:latin typeface="Bradley Hand ITC TT-Bold" charset="0"/>
                <a:ea typeface="ＭＳ Ｐゴシック" charset="-128"/>
                <a:sym typeface="Bradley Hand ITC TT-Bold" charset="0"/>
              </a:rPr>
              <a:t>DefconSSLiverse.pdf</a:t>
            </a:r>
            <a:endParaRPr lang="en-US" altLang="en-US" sz="1350" dirty="0">
              <a:effectLst>
                <a:outerShdw blurRad="38100" dist="38100" dir="2700000" algn="tl">
                  <a:srgbClr val="FFFFFF"/>
                </a:outerShdw>
              </a:effectLst>
              <a:latin typeface="Bradley Hand ITC TT-Bold" charset="0"/>
              <a:ea typeface="ＭＳ Ｐゴシック" charset="-128"/>
              <a:sym typeface="Bradley Hand ITC TT-Bold" charset="0"/>
            </a:endParaRPr>
          </a:p>
          <a:p>
            <a:endParaRPr lang="en-US" sz="1350" dirty="0"/>
          </a:p>
        </p:txBody>
      </p:sp>
    </p:spTree>
    <p:extLst>
      <p:ext uri="{BB962C8B-B14F-4D97-AF65-F5344CB8AC3E}">
        <p14:creationId xmlns:p14="http://schemas.microsoft.com/office/powerpoint/2010/main" val="2110320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In a Commercial Environment</a:t>
            </a:r>
          </a:p>
        </p:txBody>
      </p:sp>
      <p:sp>
        <p:nvSpPr>
          <p:cNvPr id="3" name="Content Placeholder 2"/>
          <p:cNvSpPr>
            <a:spLocks noGrp="1"/>
          </p:cNvSpPr>
          <p:nvPr>
            <p:ph idx="1"/>
          </p:nvPr>
        </p:nvSpPr>
        <p:spPr/>
        <p:txBody>
          <a:bodyPr/>
          <a:lstStyle/>
          <a:p>
            <a:pPr marL="0" indent="0">
              <a:buNone/>
            </a:pPr>
            <a:r>
              <a:rPr lang="en-US" dirty="0"/>
              <a:t>Where CA’s compete with each other for market share</a:t>
            </a:r>
          </a:p>
          <a:p>
            <a:pPr marL="0" indent="0">
              <a:buNone/>
            </a:pPr>
            <a:r>
              <a:rPr lang="en-US" dirty="0"/>
              <a:t>And quality offers no protection</a:t>
            </a:r>
          </a:p>
          <a:p>
            <a:pPr marL="0" indent="0">
              <a:buNone/>
            </a:pPr>
            <a:r>
              <a:rPr lang="en-US" dirty="0"/>
              <a:t>Then what ‘wins’ in the market?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0523" y="2910620"/>
            <a:ext cx="2116098" cy="18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p:cNvSpPr>
          <p:nvPr/>
        </p:nvSpPr>
        <p:spPr bwMode="auto">
          <a:xfrm rot="20812875">
            <a:off x="6145259" y="3010165"/>
            <a:ext cx="1329546" cy="825812"/>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Cheap!</a:t>
            </a:r>
          </a:p>
        </p:txBody>
      </p:sp>
      <p:sp>
        <p:nvSpPr>
          <p:cNvPr id="6" name="Rectangle 4"/>
          <p:cNvSpPr>
            <a:spLocks/>
          </p:cNvSpPr>
          <p:nvPr/>
        </p:nvSpPr>
        <p:spPr bwMode="auto">
          <a:xfrm rot="457876">
            <a:off x="1425259" y="2940553"/>
            <a:ext cx="2266950" cy="661151"/>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dirty="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Sustainable</a:t>
            </a:r>
          </a:p>
        </p:txBody>
      </p:sp>
      <p:sp>
        <p:nvSpPr>
          <p:cNvPr id="7" name="Rectangle 5"/>
          <p:cNvSpPr>
            <a:spLocks/>
          </p:cNvSpPr>
          <p:nvPr/>
        </p:nvSpPr>
        <p:spPr bwMode="auto">
          <a:xfrm rot="20778655">
            <a:off x="2963064" y="4369204"/>
            <a:ext cx="1326366" cy="864003"/>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Trusted</a:t>
            </a:r>
          </a:p>
        </p:txBody>
      </p:sp>
      <p:sp>
        <p:nvSpPr>
          <p:cNvPr id="9" name="Rectangle 8"/>
          <p:cNvSpPr>
            <a:spLocks/>
          </p:cNvSpPr>
          <p:nvPr/>
        </p:nvSpPr>
        <p:spPr bwMode="auto">
          <a:xfrm rot="21020800">
            <a:off x="1174614" y="3400059"/>
            <a:ext cx="1770080" cy="412797"/>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dirty="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Resilient</a:t>
            </a:r>
          </a:p>
        </p:txBody>
      </p:sp>
      <p:sp>
        <p:nvSpPr>
          <p:cNvPr id="10" name="Rectangle 9"/>
          <p:cNvSpPr>
            <a:spLocks/>
          </p:cNvSpPr>
          <p:nvPr/>
        </p:nvSpPr>
        <p:spPr bwMode="auto">
          <a:xfrm rot="1060378">
            <a:off x="1378096" y="4462557"/>
            <a:ext cx="1333592" cy="640930"/>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dirty="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Privacy</a:t>
            </a:r>
          </a:p>
        </p:txBody>
      </p:sp>
      <p:sp>
        <p:nvSpPr>
          <p:cNvPr id="11" name="Rectangle 3"/>
          <p:cNvSpPr>
            <a:spLocks/>
          </p:cNvSpPr>
          <p:nvPr/>
        </p:nvSpPr>
        <p:spPr bwMode="auto">
          <a:xfrm rot="731916">
            <a:off x="1768159" y="3780800"/>
            <a:ext cx="1581150" cy="914400"/>
          </a:xfrm>
          <a:prstGeom prst="rect">
            <a:avLst/>
          </a:prstGeom>
          <a:solidFill>
            <a:srgbClr val="EEF058"/>
          </a:solidFill>
          <a:ln>
            <a:noFill/>
          </a:ln>
          <a:effectLst>
            <a:outerShdw blurRad="76200" dist="50799" dir="7319979" algn="ctr" rotWithShape="0">
              <a:schemeClr val="bg2">
                <a:alpha val="50000"/>
              </a:schemeClr>
            </a:outerShdw>
          </a:effectLst>
          <a:extLst>
            <a:ext uri="{91240B29-F687-4f45-9708-019B960494DF}"/>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algn="ctr" eaLnBrk="1" hangingPunct="1">
              <a:defRPr/>
            </a:pPr>
            <a:r>
              <a:rPr lang="en-US" altLang="en-US" sz="3000" dirty="0">
                <a:solidFill>
                  <a:schemeClr val="tx1"/>
                </a:solidFill>
                <a:effectLst>
                  <a:outerShdw blurRad="38100" dist="38100" dir="2700000" algn="tl">
                    <a:srgbClr val="FFFFFF"/>
                  </a:outerShdw>
                </a:effectLst>
                <a:latin typeface="Bradley Hand ITC TT-Bold" charset="0"/>
                <a:ea typeface="ＭＳ Ｐゴシック" charset="-128"/>
                <a:sym typeface="Bradley Hand ITC TT-Bold" charset="0"/>
              </a:rPr>
              <a:t>Secure</a:t>
            </a:r>
          </a:p>
        </p:txBody>
      </p:sp>
    </p:spTree>
    <p:extLst>
      <p:ext uri="{BB962C8B-B14F-4D97-AF65-F5344CB8AC3E}">
        <p14:creationId xmlns:p14="http://schemas.microsoft.com/office/powerpoint/2010/main" val="11912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20DB-95B3-6146-A7A2-45E57F661C80}"/>
              </a:ext>
            </a:extLst>
          </p:cNvPr>
          <p:cNvSpPr>
            <a:spLocks noGrp="1"/>
          </p:cNvSpPr>
          <p:nvPr>
            <p:ph type="title"/>
          </p:nvPr>
        </p:nvSpPr>
        <p:spPr/>
        <p:txBody>
          <a:bodyPr/>
          <a:lstStyle/>
          <a:p>
            <a:r>
              <a:rPr lang="en-AU" dirty="0"/>
              <a:t>But it’s all OK</a:t>
            </a:r>
          </a:p>
        </p:txBody>
      </p:sp>
      <p:sp>
        <p:nvSpPr>
          <p:cNvPr id="3" name="Content Placeholder 2">
            <a:extLst>
              <a:ext uri="{FF2B5EF4-FFF2-40B4-BE49-F238E27FC236}">
                <a16:creationId xmlns:a16="http://schemas.microsoft.com/office/drawing/2014/main" id="{3F37ED0E-89A6-3C42-A30F-4A409A77E864}"/>
              </a:ext>
            </a:extLst>
          </p:cNvPr>
          <p:cNvSpPr>
            <a:spLocks noGrp="1"/>
          </p:cNvSpPr>
          <p:nvPr>
            <p:ph idx="1"/>
          </p:nvPr>
        </p:nvSpPr>
        <p:spPr/>
        <p:txBody>
          <a:bodyPr/>
          <a:lstStyle/>
          <a:p>
            <a:pPr marL="0" indent="0">
              <a:buNone/>
            </a:pPr>
            <a:r>
              <a:rPr lang="en-AU" dirty="0"/>
              <a:t>Really.</a:t>
            </a:r>
          </a:p>
          <a:p>
            <a:endParaRPr lang="en-AU" dirty="0"/>
          </a:p>
          <a:p>
            <a:r>
              <a:rPr lang="en-AU" dirty="0"/>
              <a:t>Because ‘bad’ certificates can be revoked</a:t>
            </a:r>
          </a:p>
          <a:p>
            <a:r>
              <a:rPr lang="en-AU" dirty="0"/>
              <a:t>And browsers </a:t>
            </a:r>
            <a:r>
              <a:rPr lang="en-AU" b="1" dirty="0"/>
              <a:t>always</a:t>
            </a:r>
            <a:r>
              <a:rPr lang="en-AU" dirty="0"/>
              <a:t> check revocation status of certificates before they trust them</a:t>
            </a:r>
          </a:p>
        </p:txBody>
      </p:sp>
    </p:spTree>
    <p:extLst>
      <p:ext uri="{BB962C8B-B14F-4D97-AF65-F5344CB8AC3E}">
        <p14:creationId xmlns:p14="http://schemas.microsoft.com/office/powerpoint/2010/main" val="3008625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20DB-95B3-6146-A7A2-45E57F661C80}"/>
              </a:ext>
            </a:extLst>
          </p:cNvPr>
          <p:cNvSpPr>
            <a:spLocks noGrp="1"/>
          </p:cNvSpPr>
          <p:nvPr>
            <p:ph type="title"/>
          </p:nvPr>
        </p:nvSpPr>
        <p:spPr/>
        <p:txBody>
          <a:bodyPr/>
          <a:lstStyle/>
          <a:p>
            <a:r>
              <a:rPr lang="en-AU" dirty="0"/>
              <a:t>Always?</a:t>
            </a:r>
          </a:p>
        </p:txBody>
      </p:sp>
      <p:sp>
        <p:nvSpPr>
          <p:cNvPr id="5" name="Content Placeholder 4">
            <a:extLst>
              <a:ext uri="{FF2B5EF4-FFF2-40B4-BE49-F238E27FC236}">
                <a16:creationId xmlns:a16="http://schemas.microsoft.com/office/drawing/2014/main" id="{909185FE-2B0A-1943-99CD-797FF57E9009}"/>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7234261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20DB-95B3-6146-A7A2-45E57F661C80}"/>
              </a:ext>
            </a:extLst>
          </p:cNvPr>
          <p:cNvSpPr>
            <a:spLocks noGrp="1"/>
          </p:cNvSpPr>
          <p:nvPr>
            <p:ph type="title"/>
          </p:nvPr>
        </p:nvSpPr>
        <p:spPr>
          <a:xfrm>
            <a:off x="1485900" y="325870"/>
            <a:ext cx="6172200" cy="857250"/>
          </a:xfrm>
        </p:spPr>
        <p:txBody>
          <a:bodyPr>
            <a:normAutofit fontScale="90000"/>
          </a:bodyPr>
          <a:lstStyle/>
          <a:p>
            <a:r>
              <a:rPr lang="en-AU" dirty="0"/>
              <a:t>Ok – Not Always. </a:t>
            </a:r>
            <a:br>
              <a:rPr lang="en-AU" dirty="0"/>
            </a:br>
            <a:r>
              <a:rPr lang="en-AU" dirty="0"/>
              <a:t>Some do. </a:t>
            </a:r>
            <a:br>
              <a:rPr lang="en-AU" dirty="0"/>
            </a:br>
            <a:r>
              <a:rPr lang="en-AU" dirty="0"/>
              <a:t>Sometimes.</a:t>
            </a:r>
          </a:p>
        </p:txBody>
      </p:sp>
      <p:pic>
        <p:nvPicPr>
          <p:cNvPr id="5" name="Picture 4">
            <a:extLst>
              <a:ext uri="{FF2B5EF4-FFF2-40B4-BE49-F238E27FC236}">
                <a16:creationId xmlns:a16="http://schemas.microsoft.com/office/drawing/2014/main" id="{8CB6912B-B78A-FB49-9F7B-A96C07B6686B}"/>
              </a:ext>
            </a:extLst>
          </p:cNvPr>
          <p:cNvPicPr>
            <a:picLocks noChangeAspect="1"/>
          </p:cNvPicPr>
          <p:nvPr/>
        </p:nvPicPr>
        <p:blipFill>
          <a:blip r:embed="rId2"/>
          <a:stretch>
            <a:fillRect/>
          </a:stretch>
        </p:blipFill>
        <p:spPr>
          <a:xfrm>
            <a:off x="2000250" y="1645494"/>
            <a:ext cx="6000750" cy="2552700"/>
          </a:xfrm>
          <a:prstGeom prst="rect">
            <a:avLst/>
          </a:prstGeom>
        </p:spPr>
      </p:pic>
      <p:sp>
        <p:nvSpPr>
          <p:cNvPr id="3" name="Rectangle 2">
            <a:extLst>
              <a:ext uri="{FF2B5EF4-FFF2-40B4-BE49-F238E27FC236}">
                <a16:creationId xmlns:a16="http://schemas.microsoft.com/office/drawing/2014/main" id="{3CA2FF81-63B4-DA49-A1B3-46EA0B63363F}"/>
              </a:ext>
            </a:extLst>
          </p:cNvPr>
          <p:cNvSpPr/>
          <p:nvPr/>
        </p:nvSpPr>
        <p:spPr>
          <a:xfrm>
            <a:off x="4332210" y="4878376"/>
            <a:ext cx="4313826" cy="276999"/>
          </a:xfrm>
          <a:prstGeom prst="rect">
            <a:avLst/>
          </a:prstGeom>
        </p:spPr>
        <p:txBody>
          <a:bodyPr wrap="square">
            <a:spAutoFit/>
          </a:bodyPr>
          <a:lstStyle/>
          <a:p>
            <a:r>
              <a:rPr lang="en-AU" sz="1200" dirty="0"/>
              <a:t>https://</a:t>
            </a:r>
            <a:r>
              <a:rPr lang="en-AU" sz="1200" dirty="0" err="1"/>
              <a:t>www.potaroo.net</a:t>
            </a:r>
            <a:r>
              <a:rPr lang="en-AU" sz="1200" dirty="0"/>
              <a:t>/</a:t>
            </a:r>
            <a:r>
              <a:rPr lang="en-AU" sz="1200" dirty="0" err="1"/>
              <a:t>ispcol</a:t>
            </a:r>
            <a:r>
              <a:rPr lang="en-AU" sz="1200" dirty="0"/>
              <a:t>/2020-03/</a:t>
            </a:r>
            <a:r>
              <a:rPr lang="en-AU" sz="1200" dirty="0" err="1"/>
              <a:t>revocation.html</a:t>
            </a:r>
            <a:endParaRPr lang="en-AU" sz="1200" dirty="0"/>
          </a:p>
        </p:txBody>
      </p:sp>
      <p:sp>
        <p:nvSpPr>
          <p:cNvPr id="4" name="Freeform 3">
            <a:extLst>
              <a:ext uri="{FF2B5EF4-FFF2-40B4-BE49-F238E27FC236}">
                <a16:creationId xmlns:a16="http://schemas.microsoft.com/office/drawing/2014/main" id="{D9E5F90B-72AB-234B-B41D-39EB92831682}"/>
              </a:ext>
            </a:extLst>
          </p:cNvPr>
          <p:cNvSpPr/>
          <p:nvPr/>
        </p:nvSpPr>
        <p:spPr>
          <a:xfrm>
            <a:off x="2202874" y="2004647"/>
            <a:ext cx="4934882" cy="38366"/>
          </a:xfrm>
          <a:custGeom>
            <a:avLst/>
            <a:gdLst>
              <a:gd name="connsiteX0" fmla="*/ 0 w 6579843"/>
              <a:gd name="connsiteY0" fmla="*/ 12788 h 51155"/>
              <a:gd name="connsiteX1" fmla="*/ 1720095 w 6579843"/>
              <a:gd name="connsiteY1" fmla="*/ 0 h 51155"/>
              <a:gd name="connsiteX2" fmla="*/ 6579843 w 6579843"/>
              <a:gd name="connsiteY2" fmla="*/ 51155 h 51155"/>
            </a:gdLst>
            <a:ahLst/>
            <a:cxnLst>
              <a:cxn ang="0">
                <a:pos x="connsiteX0" y="connsiteY0"/>
              </a:cxn>
              <a:cxn ang="0">
                <a:pos x="connsiteX1" y="connsiteY1"/>
              </a:cxn>
              <a:cxn ang="0">
                <a:pos x="connsiteX2" y="connsiteY2"/>
              </a:cxn>
            </a:cxnLst>
            <a:rect l="l" t="t" r="r" b="b"/>
            <a:pathLst>
              <a:path w="6579843" h="51155">
                <a:moveTo>
                  <a:pt x="0" y="12788"/>
                </a:moveTo>
                <a:lnTo>
                  <a:pt x="1720095" y="0"/>
                </a:lnTo>
                <a:lnTo>
                  <a:pt x="6579843" y="5115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7" name="Freeform 6">
            <a:extLst>
              <a:ext uri="{FF2B5EF4-FFF2-40B4-BE49-F238E27FC236}">
                <a16:creationId xmlns:a16="http://schemas.microsoft.com/office/drawing/2014/main" id="{B43CA1F5-145A-F94C-8465-567BFC91628D}"/>
              </a:ext>
            </a:extLst>
          </p:cNvPr>
          <p:cNvSpPr/>
          <p:nvPr/>
        </p:nvSpPr>
        <p:spPr>
          <a:xfrm>
            <a:off x="2249632" y="2452635"/>
            <a:ext cx="4934882" cy="38366"/>
          </a:xfrm>
          <a:custGeom>
            <a:avLst/>
            <a:gdLst>
              <a:gd name="connsiteX0" fmla="*/ 0 w 6579843"/>
              <a:gd name="connsiteY0" fmla="*/ 12788 h 51155"/>
              <a:gd name="connsiteX1" fmla="*/ 1720095 w 6579843"/>
              <a:gd name="connsiteY1" fmla="*/ 0 h 51155"/>
              <a:gd name="connsiteX2" fmla="*/ 6579843 w 6579843"/>
              <a:gd name="connsiteY2" fmla="*/ 51155 h 51155"/>
            </a:gdLst>
            <a:ahLst/>
            <a:cxnLst>
              <a:cxn ang="0">
                <a:pos x="connsiteX0" y="connsiteY0"/>
              </a:cxn>
              <a:cxn ang="0">
                <a:pos x="connsiteX1" y="connsiteY1"/>
              </a:cxn>
              <a:cxn ang="0">
                <a:pos x="connsiteX2" y="connsiteY2"/>
              </a:cxn>
            </a:cxnLst>
            <a:rect l="l" t="t" r="r" b="b"/>
            <a:pathLst>
              <a:path w="6579843" h="51155">
                <a:moveTo>
                  <a:pt x="0" y="12788"/>
                </a:moveTo>
                <a:lnTo>
                  <a:pt x="1720095" y="0"/>
                </a:lnTo>
                <a:lnTo>
                  <a:pt x="6579843" y="5115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9" name="Freeform 8">
            <a:extLst>
              <a:ext uri="{FF2B5EF4-FFF2-40B4-BE49-F238E27FC236}">
                <a16:creationId xmlns:a16="http://schemas.microsoft.com/office/drawing/2014/main" id="{7C999B0C-9778-414D-9F01-1987B131E3C4}"/>
              </a:ext>
            </a:extLst>
          </p:cNvPr>
          <p:cNvSpPr/>
          <p:nvPr/>
        </p:nvSpPr>
        <p:spPr>
          <a:xfrm>
            <a:off x="2244837" y="2886133"/>
            <a:ext cx="4934882" cy="38366"/>
          </a:xfrm>
          <a:custGeom>
            <a:avLst/>
            <a:gdLst>
              <a:gd name="connsiteX0" fmla="*/ 0 w 6579843"/>
              <a:gd name="connsiteY0" fmla="*/ 12788 h 51155"/>
              <a:gd name="connsiteX1" fmla="*/ 1720095 w 6579843"/>
              <a:gd name="connsiteY1" fmla="*/ 0 h 51155"/>
              <a:gd name="connsiteX2" fmla="*/ 6579843 w 6579843"/>
              <a:gd name="connsiteY2" fmla="*/ 51155 h 51155"/>
            </a:gdLst>
            <a:ahLst/>
            <a:cxnLst>
              <a:cxn ang="0">
                <a:pos x="connsiteX0" y="connsiteY0"/>
              </a:cxn>
              <a:cxn ang="0">
                <a:pos x="connsiteX1" y="connsiteY1"/>
              </a:cxn>
              <a:cxn ang="0">
                <a:pos x="connsiteX2" y="connsiteY2"/>
              </a:cxn>
            </a:cxnLst>
            <a:rect l="l" t="t" r="r" b="b"/>
            <a:pathLst>
              <a:path w="6579843" h="51155">
                <a:moveTo>
                  <a:pt x="0" y="12788"/>
                </a:moveTo>
                <a:lnTo>
                  <a:pt x="1720095" y="0"/>
                </a:lnTo>
                <a:lnTo>
                  <a:pt x="6579843" y="5115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0" name="Freeform 9">
            <a:extLst>
              <a:ext uri="{FF2B5EF4-FFF2-40B4-BE49-F238E27FC236}">
                <a16:creationId xmlns:a16="http://schemas.microsoft.com/office/drawing/2014/main" id="{D40162A1-2BB1-8B42-9315-4CD7FA8D344B}"/>
              </a:ext>
            </a:extLst>
          </p:cNvPr>
          <p:cNvSpPr/>
          <p:nvPr/>
        </p:nvSpPr>
        <p:spPr>
          <a:xfrm>
            <a:off x="2202873" y="3306231"/>
            <a:ext cx="4934882" cy="38366"/>
          </a:xfrm>
          <a:custGeom>
            <a:avLst/>
            <a:gdLst>
              <a:gd name="connsiteX0" fmla="*/ 0 w 6579843"/>
              <a:gd name="connsiteY0" fmla="*/ 12788 h 51155"/>
              <a:gd name="connsiteX1" fmla="*/ 1720095 w 6579843"/>
              <a:gd name="connsiteY1" fmla="*/ 0 h 51155"/>
              <a:gd name="connsiteX2" fmla="*/ 6579843 w 6579843"/>
              <a:gd name="connsiteY2" fmla="*/ 51155 h 51155"/>
            </a:gdLst>
            <a:ahLst/>
            <a:cxnLst>
              <a:cxn ang="0">
                <a:pos x="connsiteX0" y="connsiteY0"/>
              </a:cxn>
              <a:cxn ang="0">
                <a:pos x="connsiteX1" y="connsiteY1"/>
              </a:cxn>
              <a:cxn ang="0">
                <a:pos x="connsiteX2" y="connsiteY2"/>
              </a:cxn>
            </a:cxnLst>
            <a:rect l="l" t="t" r="r" b="b"/>
            <a:pathLst>
              <a:path w="6579843" h="51155">
                <a:moveTo>
                  <a:pt x="0" y="12788"/>
                </a:moveTo>
                <a:lnTo>
                  <a:pt x="1720095" y="0"/>
                </a:lnTo>
                <a:lnTo>
                  <a:pt x="6579843" y="51155"/>
                </a:ln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6" name="Freeform 5">
            <a:extLst>
              <a:ext uri="{FF2B5EF4-FFF2-40B4-BE49-F238E27FC236}">
                <a16:creationId xmlns:a16="http://schemas.microsoft.com/office/drawing/2014/main" id="{4F69E4B5-84F5-D544-B73F-BABF124DFC19}"/>
              </a:ext>
            </a:extLst>
          </p:cNvPr>
          <p:cNvSpPr/>
          <p:nvPr/>
        </p:nvSpPr>
        <p:spPr>
          <a:xfrm>
            <a:off x="6543076" y="1798426"/>
            <a:ext cx="59250" cy="2124542"/>
          </a:xfrm>
          <a:custGeom>
            <a:avLst/>
            <a:gdLst>
              <a:gd name="connsiteX0" fmla="*/ 0 w 79000"/>
              <a:gd name="connsiteY0" fmla="*/ 0 h 2832722"/>
              <a:gd name="connsiteX1" fmla="*/ 76733 w 79000"/>
              <a:gd name="connsiteY1" fmla="*/ 1553841 h 2832722"/>
              <a:gd name="connsiteX2" fmla="*/ 51155 w 79000"/>
              <a:gd name="connsiteY2" fmla="*/ 2832722 h 2832722"/>
            </a:gdLst>
            <a:ahLst/>
            <a:cxnLst>
              <a:cxn ang="0">
                <a:pos x="connsiteX0" y="connsiteY0"/>
              </a:cxn>
              <a:cxn ang="0">
                <a:pos x="connsiteX1" y="connsiteY1"/>
              </a:cxn>
              <a:cxn ang="0">
                <a:pos x="connsiteX2" y="connsiteY2"/>
              </a:cxn>
            </a:cxnLst>
            <a:rect l="l" t="t" r="r" b="b"/>
            <a:pathLst>
              <a:path w="79000" h="2832722">
                <a:moveTo>
                  <a:pt x="0" y="0"/>
                </a:moveTo>
                <a:cubicBezTo>
                  <a:pt x="34103" y="540860"/>
                  <a:pt x="68207" y="1081721"/>
                  <a:pt x="76733" y="1553841"/>
                </a:cubicBezTo>
                <a:cubicBezTo>
                  <a:pt x="85259" y="2025961"/>
                  <a:pt x="68207" y="2429341"/>
                  <a:pt x="51155" y="283272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94F44F3D-917F-974B-83A7-BC681858744F}"/>
              </a:ext>
            </a:extLst>
          </p:cNvPr>
          <p:cNvSpPr/>
          <p:nvPr/>
        </p:nvSpPr>
        <p:spPr>
          <a:xfrm>
            <a:off x="5947490" y="1737299"/>
            <a:ext cx="82435" cy="2180873"/>
          </a:xfrm>
          <a:custGeom>
            <a:avLst/>
            <a:gdLst>
              <a:gd name="connsiteX0" fmla="*/ 1208 w 109913"/>
              <a:gd name="connsiteY0" fmla="*/ 43138 h 2907831"/>
              <a:gd name="connsiteX1" fmla="*/ 7603 w 109913"/>
              <a:gd name="connsiteY1" fmla="*/ 177420 h 2907831"/>
              <a:gd name="connsiteX2" fmla="*/ 58758 w 109913"/>
              <a:gd name="connsiteY2" fmla="*/ 1462696 h 2907831"/>
              <a:gd name="connsiteX3" fmla="*/ 109913 w 109913"/>
              <a:gd name="connsiteY3" fmla="*/ 2907831 h 2907831"/>
            </a:gdLst>
            <a:ahLst/>
            <a:cxnLst>
              <a:cxn ang="0">
                <a:pos x="connsiteX0" y="connsiteY0"/>
              </a:cxn>
              <a:cxn ang="0">
                <a:pos x="connsiteX1" y="connsiteY1"/>
              </a:cxn>
              <a:cxn ang="0">
                <a:pos x="connsiteX2" y="connsiteY2"/>
              </a:cxn>
              <a:cxn ang="0">
                <a:pos x="connsiteX3" y="connsiteY3"/>
              </a:cxn>
            </a:cxnLst>
            <a:rect l="l" t="t" r="r" b="b"/>
            <a:pathLst>
              <a:path w="109913" h="2907831">
                <a:moveTo>
                  <a:pt x="1208" y="43138"/>
                </a:moveTo>
                <a:cubicBezTo>
                  <a:pt x="-391" y="-8018"/>
                  <a:pt x="-1989" y="-59173"/>
                  <a:pt x="7603" y="177420"/>
                </a:cubicBezTo>
                <a:cubicBezTo>
                  <a:pt x="17195" y="414013"/>
                  <a:pt x="41706" y="1007628"/>
                  <a:pt x="58758" y="1462696"/>
                </a:cubicBezTo>
                <a:cubicBezTo>
                  <a:pt x="75810" y="1917764"/>
                  <a:pt x="92861" y="2412797"/>
                  <a:pt x="109913" y="290783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6D021854-5C13-3846-99A5-78E48AD152E6}"/>
              </a:ext>
            </a:extLst>
          </p:cNvPr>
          <p:cNvSpPr/>
          <p:nvPr/>
        </p:nvSpPr>
        <p:spPr>
          <a:xfrm>
            <a:off x="4946073" y="1769652"/>
            <a:ext cx="57830" cy="1990259"/>
          </a:xfrm>
          <a:custGeom>
            <a:avLst/>
            <a:gdLst>
              <a:gd name="connsiteX0" fmla="*/ 0 w 77106"/>
              <a:gd name="connsiteY0" fmla="*/ 0 h 2653678"/>
              <a:gd name="connsiteX1" fmla="*/ 70338 w 77106"/>
              <a:gd name="connsiteY1" fmla="*/ 1298064 h 2653678"/>
              <a:gd name="connsiteX2" fmla="*/ 70338 w 77106"/>
              <a:gd name="connsiteY2" fmla="*/ 2653678 h 2653678"/>
            </a:gdLst>
            <a:ahLst/>
            <a:cxnLst>
              <a:cxn ang="0">
                <a:pos x="connsiteX0" y="connsiteY0"/>
              </a:cxn>
              <a:cxn ang="0">
                <a:pos x="connsiteX1" y="connsiteY1"/>
              </a:cxn>
              <a:cxn ang="0">
                <a:pos x="connsiteX2" y="connsiteY2"/>
              </a:cxn>
            </a:cxnLst>
            <a:rect l="l" t="t" r="r" b="b"/>
            <a:pathLst>
              <a:path w="77106" h="2653678">
                <a:moveTo>
                  <a:pt x="0" y="0"/>
                </a:moveTo>
                <a:cubicBezTo>
                  <a:pt x="29307" y="427892"/>
                  <a:pt x="58615" y="855784"/>
                  <a:pt x="70338" y="1298064"/>
                </a:cubicBezTo>
                <a:cubicBezTo>
                  <a:pt x="82061" y="1740344"/>
                  <a:pt x="76199" y="2197011"/>
                  <a:pt x="70338" y="265367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3215D8C3-ADAD-5546-BF6E-42A66BFE47DD}"/>
              </a:ext>
            </a:extLst>
          </p:cNvPr>
          <p:cNvSpPr/>
          <p:nvPr/>
        </p:nvSpPr>
        <p:spPr>
          <a:xfrm>
            <a:off x="4332210" y="1784039"/>
            <a:ext cx="47958" cy="1961484"/>
          </a:xfrm>
          <a:custGeom>
            <a:avLst/>
            <a:gdLst>
              <a:gd name="connsiteX0" fmla="*/ 0 w 63944"/>
              <a:gd name="connsiteY0" fmla="*/ 0 h 2615312"/>
              <a:gd name="connsiteX1" fmla="*/ 44761 w 63944"/>
              <a:gd name="connsiteY1" fmla="*/ 1547446 h 2615312"/>
              <a:gd name="connsiteX2" fmla="*/ 63944 w 63944"/>
              <a:gd name="connsiteY2" fmla="*/ 2615312 h 2615312"/>
            </a:gdLst>
            <a:ahLst/>
            <a:cxnLst>
              <a:cxn ang="0">
                <a:pos x="connsiteX0" y="connsiteY0"/>
              </a:cxn>
              <a:cxn ang="0">
                <a:pos x="connsiteX1" y="connsiteY1"/>
              </a:cxn>
              <a:cxn ang="0">
                <a:pos x="connsiteX2" y="connsiteY2"/>
              </a:cxn>
            </a:cxnLst>
            <a:rect l="l" t="t" r="r" b="b"/>
            <a:pathLst>
              <a:path w="63944" h="2615312">
                <a:moveTo>
                  <a:pt x="0" y="0"/>
                </a:moveTo>
                <a:cubicBezTo>
                  <a:pt x="17052" y="555780"/>
                  <a:pt x="34104" y="1111561"/>
                  <a:pt x="44761" y="1547446"/>
                </a:cubicBezTo>
                <a:cubicBezTo>
                  <a:pt x="55418" y="1983331"/>
                  <a:pt x="59681" y="2299321"/>
                  <a:pt x="63944" y="261531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14" name="Freeform 13">
            <a:extLst>
              <a:ext uri="{FF2B5EF4-FFF2-40B4-BE49-F238E27FC236}">
                <a16:creationId xmlns:a16="http://schemas.microsoft.com/office/drawing/2014/main" id="{F91181DB-0BFA-D34C-B220-60BEC1E67C1A}"/>
              </a:ext>
            </a:extLst>
          </p:cNvPr>
          <p:cNvSpPr/>
          <p:nvPr/>
        </p:nvSpPr>
        <p:spPr>
          <a:xfrm>
            <a:off x="3094293" y="1798427"/>
            <a:ext cx="47958" cy="1961484"/>
          </a:xfrm>
          <a:custGeom>
            <a:avLst/>
            <a:gdLst>
              <a:gd name="connsiteX0" fmla="*/ 0 w 63944"/>
              <a:gd name="connsiteY0" fmla="*/ 0 h 2615312"/>
              <a:gd name="connsiteX1" fmla="*/ 44761 w 63944"/>
              <a:gd name="connsiteY1" fmla="*/ 1547446 h 2615312"/>
              <a:gd name="connsiteX2" fmla="*/ 63944 w 63944"/>
              <a:gd name="connsiteY2" fmla="*/ 2615312 h 2615312"/>
            </a:gdLst>
            <a:ahLst/>
            <a:cxnLst>
              <a:cxn ang="0">
                <a:pos x="connsiteX0" y="connsiteY0"/>
              </a:cxn>
              <a:cxn ang="0">
                <a:pos x="connsiteX1" y="connsiteY1"/>
              </a:cxn>
              <a:cxn ang="0">
                <a:pos x="connsiteX2" y="connsiteY2"/>
              </a:cxn>
            </a:cxnLst>
            <a:rect l="l" t="t" r="r" b="b"/>
            <a:pathLst>
              <a:path w="63944" h="2615312">
                <a:moveTo>
                  <a:pt x="0" y="0"/>
                </a:moveTo>
                <a:cubicBezTo>
                  <a:pt x="17052" y="555780"/>
                  <a:pt x="34104" y="1111561"/>
                  <a:pt x="44761" y="1547446"/>
                </a:cubicBezTo>
                <a:cubicBezTo>
                  <a:pt x="55418" y="1983331"/>
                  <a:pt x="59681" y="2299321"/>
                  <a:pt x="63944" y="261531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2151260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42C9-54A7-429B-32F9-7EB50855A153}"/>
              </a:ext>
            </a:extLst>
          </p:cNvPr>
          <p:cNvSpPr>
            <a:spLocks noGrp="1"/>
          </p:cNvSpPr>
          <p:nvPr>
            <p:ph type="title"/>
          </p:nvPr>
        </p:nvSpPr>
        <p:spPr/>
        <p:txBody>
          <a:bodyPr/>
          <a:lstStyle/>
          <a:p>
            <a:r>
              <a:rPr lang="en-AU" dirty="0"/>
              <a:t>So, we can’t count on revocation</a:t>
            </a:r>
          </a:p>
        </p:txBody>
      </p:sp>
      <p:sp>
        <p:nvSpPr>
          <p:cNvPr id="3" name="Content Placeholder 2">
            <a:extLst>
              <a:ext uri="{FF2B5EF4-FFF2-40B4-BE49-F238E27FC236}">
                <a16:creationId xmlns:a16="http://schemas.microsoft.com/office/drawing/2014/main" id="{F9F88744-90FD-FCED-0EDE-B2C1B15C95D7}"/>
              </a:ext>
            </a:extLst>
          </p:cNvPr>
          <p:cNvSpPr>
            <a:spLocks noGrp="1"/>
          </p:cNvSpPr>
          <p:nvPr>
            <p:ph idx="1"/>
          </p:nvPr>
        </p:nvSpPr>
        <p:spPr/>
        <p:txBody>
          <a:bodyPr/>
          <a:lstStyle/>
          <a:p>
            <a:r>
              <a:rPr lang="en-AU" dirty="0"/>
              <a:t>If we can’t revoke certificates, then we need to reduce certificate lifetimes </a:t>
            </a:r>
          </a:p>
        </p:txBody>
      </p:sp>
    </p:spTree>
    <p:extLst>
      <p:ext uri="{BB962C8B-B14F-4D97-AF65-F5344CB8AC3E}">
        <p14:creationId xmlns:p14="http://schemas.microsoft.com/office/powerpoint/2010/main" val="356699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on the Internet</a:t>
            </a:r>
          </a:p>
        </p:txBody>
      </p:sp>
      <p:sp>
        <p:nvSpPr>
          <p:cNvPr id="3" name="Content Placeholder 2"/>
          <p:cNvSpPr>
            <a:spLocks noGrp="1"/>
          </p:cNvSpPr>
          <p:nvPr>
            <p:ph idx="1"/>
          </p:nvPr>
        </p:nvSpPr>
        <p:spPr>
          <a:xfrm rot="21358146">
            <a:off x="1485900" y="1200151"/>
            <a:ext cx="6172200" cy="3394472"/>
          </a:xfrm>
        </p:spPr>
        <p:txBody>
          <a:bodyPr/>
          <a:lstStyle/>
          <a:p>
            <a:pPr marL="0" indent="0">
              <a:buNone/>
            </a:pPr>
            <a:r>
              <a:rPr lang="en-US" sz="2100" dirty="0">
                <a:latin typeface="AhnbergHand" pitchFamily="2" charset="0"/>
              </a:rPr>
              <a:t>How do you know that you are really going to where you thought you were going to?</a:t>
            </a:r>
          </a:p>
          <a:p>
            <a:endParaRPr lang="en-US" dirty="0"/>
          </a:p>
          <a:p>
            <a:endParaRPr lang="en-US" dirty="0"/>
          </a:p>
        </p:txBody>
      </p:sp>
      <p:pic>
        <p:nvPicPr>
          <p:cNvPr id="5" name="Picture 4">
            <a:extLst>
              <a:ext uri="{FF2B5EF4-FFF2-40B4-BE49-F238E27FC236}">
                <a16:creationId xmlns:a16="http://schemas.microsoft.com/office/drawing/2014/main" id="{FF2AF066-2492-0245-A855-6A36C975F689}"/>
              </a:ext>
            </a:extLst>
          </p:cNvPr>
          <p:cNvPicPr>
            <a:picLocks noChangeAspect="1"/>
          </p:cNvPicPr>
          <p:nvPr/>
        </p:nvPicPr>
        <p:blipFill>
          <a:blip r:embed="rId2"/>
          <a:stretch>
            <a:fillRect/>
          </a:stretch>
        </p:blipFill>
        <p:spPr>
          <a:xfrm>
            <a:off x="3521719" y="2034925"/>
            <a:ext cx="3031595" cy="2841450"/>
          </a:xfrm>
          <a:prstGeom prst="rect">
            <a:avLst/>
          </a:prstGeom>
        </p:spPr>
      </p:pic>
      <p:sp>
        <p:nvSpPr>
          <p:cNvPr id="4" name="TextBox 3">
            <a:extLst>
              <a:ext uri="{FF2B5EF4-FFF2-40B4-BE49-F238E27FC236}">
                <a16:creationId xmlns:a16="http://schemas.microsoft.com/office/drawing/2014/main" id="{E2725779-A337-5146-9AE8-BA426137E44E}"/>
              </a:ext>
            </a:extLst>
          </p:cNvPr>
          <p:cNvSpPr txBox="1"/>
          <p:nvPr/>
        </p:nvSpPr>
        <p:spPr>
          <a:xfrm>
            <a:off x="1542740" y="3188735"/>
            <a:ext cx="1839191" cy="923330"/>
          </a:xfrm>
          <a:prstGeom prst="rect">
            <a:avLst/>
          </a:prstGeom>
          <a:noFill/>
        </p:spPr>
        <p:txBody>
          <a:bodyPr wrap="square" rtlCol="0">
            <a:spAutoFit/>
          </a:bodyPr>
          <a:lstStyle/>
          <a:p>
            <a:r>
              <a:rPr lang="en-AU" sz="1350" dirty="0">
                <a:solidFill>
                  <a:srgbClr val="FF0000"/>
                </a:solidFill>
                <a:latin typeface="AhnbergHand" pitchFamily="2" charset="0"/>
              </a:rPr>
              <a:t>Its trivial to create a web page to look exactly  like another</a:t>
            </a:r>
          </a:p>
        </p:txBody>
      </p:sp>
    </p:spTree>
    <p:extLst>
      <p:ext uri="{BB962C8B-B14F-4D97-AF65-F5344CB8AC3E}">
        <p14:creationId xmlns:p14="http://schemas.microsoft.com/office/powerpoint/2010/main" val="3832269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42C9-54A7-429B-32F9-7EB50855A153}"/>
              </a:ext>
            </a:extLst>
          </p:cNvPr>
          <p:cNvSpPr>
            <a:spLocks noGrp="1"/>
          </p:cNvSpPr>
          <p:nvPr>
            <p:ph type="title"/>
          </p:nvPr>
        </p:nvSpPr>
        <p:spPr/>
        <p:txBody>
          <a:bodyPr/>
          <a:lstStyle/>
          <a:p>
            <a:r>
              <a:rPr lang="en-AU" dirty="0"/>
              <a:t>So, we can’t count on revocation</a:t>
            </a:r>
          </a:p>
        </p:txBody>
      </p:sp>
      <p:sp>
        <p:nvSpPr>
          <p:cNvPr id="3" name="Content Placeholder 2">
            <a:extLst>
              <a:ext uri="{FF2B5EF4-FFF2-40B4-BE49-F238E27FC236}">
                <a16:creationId xmlns:a16="http://schemas.microsoft.com/office/drawing/2014/main" id="{F9F88744-90FD-FCED-0EDE-B2C1B15C95D7}"/>
              </a:ext>
            </a:extLst>
          </p:cNvPr>
          <p:cNvSpPr>
            <a:spLocks noGrp="1"/>
          </p:cNvSpPr>
          <p:nvPr>
            <p:ph idx="1"/>
          </p:nvPr>
        </p:nvSpPr>
        <p:spPr/>
        <p:txBody>
          <a:bodyPr/>
          <a:lstStyle/>
          <a:p>
            <a:r>
              <a:rPr lang="en-AU" dirty="0"/>
              <a:t>If we can’t revoke certificates then we need to reduce certificate lifetimes </a:t>
            </a:r>
          </a:p>
          <a:p>
            <a:r>
              <a:rPr lang="en-AU" dirty="0"/>
              <a:t>What’s a “safe” certificate lifetime? </a:t>
            </a:r>
          </a:p>
        </p:txBody>
      </p:sp>
      <p:pic>
        <p:nvPicPr>
          <p:cNvPr id="10" name="Content Placeholder 4">
            <a:extLst>
              <a:ext uri="{FF2B5EF4-FFF2-40B4-BE49-F238E27FC236}">
                <a16:creationId xmlns:a16="http://schemas.microsoft.com/office/drawing/2014/main" id="{6A03DF19-113E-77AA-D79F-72926C9839B2}"/>
              </a:ext>
            </a:extLst>
          </p:cNvPr>
          <p:cNvPicPr>
            <a:picLocks noChangeAspect="1"/>
          </p:cNvPicPr>
          <p:nvPr/>
        </p:nvPicPr>
        <p:blipFill>
          <a:blip r:embed="rId2"/>
          <a:stretch>
            <a:fillRect/>
          </a:stretch>
        </p:blipFill>
        <p:spPr>
          <a:xfrm>
            <a:off x="5436130" y="1657685"/>
            <a:ext cx="3250670" cy="3394472"/>
          </a:xfrm>
          <a:prstGeom prst="rect">
            <a:avLst/>
          </a:prstGeom>
        </p:spPr>
      </p:pic>
      <p:sp>
        <p:nvSpPr>
          <p:cNvPr id="11" name="Freeform 10">
            <a:extLst>
              <a:ext uri="{FF2B5EF4-FFF2-40B4-BE49-F238E27FC236}">
                <a16:creationId xmlns:a16="http://schemas.microsoft.com/office/drawing/2014/main" id="{D157BF00-28C3-5DC6-ECFC-325248C958F9}"/>
              </a:ext>
            </a:extLst>
          </p:cNvPr>
          <p:cNvSpPr/>
          <p:nvPr/>
        </p:nvSpPr>
        <p:spPr>
          <a:xfrm>
            <a:off x="5266143" y="2114978"/>
            <a:ext cx="1115257" cy="364614"/>
          </a:xfrm>
          <a:custGeom>
            <a:avLst/>
            <a:gdLst>
              <a:gd name="connsiteX0" fmla="*/ 0 w 1115257"/>
              <a:gd name="connsiteY0" fmla="*/ 294499 h 364614"/>
              <a:gd name="connsiteX1" fmla="*/ 827632 w 1115257"/>
              <a:gd name="connsiteY1" fmla="*/ 361244 h 364614"/>
              <a:gd name="connsiteX2" fmla="*/ 1114634 w 1115257"/>
              <a:gd name="connsiteY2" fmla="*/ 201057 h 364614"/>
              <a:gd name="connsiteX3" fmla="*/ 767562 w 1115257"/>
              <a:gd name="connsiteY3" fmla="*/ 823 h 364614"/>
              <a:gd name="connsiteX4" fmla="*/ 153512 w 1115257"/>
              <a:gd name="connsiteY4" fmla="*/ 134313 h 364614"/>
              <a:gd name="connsiteX5" fmla="*/ 106791 w 1115257"/>
              <a:gd name="connsiteY5" fmla="*/ 241104 h 36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5257" h="364614">
                <a:moveTo>
                  <a:pt x="0" y="294499"/>
                </a:moveTo>
                <a:cubicBezTo>
                  <a:pt x="320930" y="335658"/>
                  <a:pt x="641860" y="376818"/>
                  <a:pt x="827632" y="361244"/>
                </a:cubicBezTo>
                <a:cubicBezTo>
                  <a:pt x="1013404" y="345670"/>
                  <a:pt x="1124646" y="261127"/>
                  <a:pt x="1114634" y="201057"/>
                </a:cubicBezTo>
                <a:cubicBezTo>
                  <a:pt x="1104622" y="140987"/>
                  <a:pt x="927749" y="11947"/>
                  <a:pt x="767562" y="823"/>
                </a:cubicBezTo>
                <a:cubicBezTo>
                  <a:pt x="607375" y="-10301"/>
                  <a:pt x="263640" y="94266"/>
                  <a:pt x="153512" y="134313"/>
                </a:cubicBezTo>
                <a:cubicBezTo>
                  <a:pt x="43384" y="174360"/>
                  <a:pt x="75087" y="207732"/>
                  <a:pt x="106791" y="24110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D8BB2558-3B7E-238C-BE5B-E8CE98EF6AA1}"/>
              </a:ext>
            </a:extLst>
          </p:cNvPr>
          <p:cNvSpPr/>
          <p:nvPr/>
        </p:nvSpPr>
        <p:spPr>
          <a:xfrm>
            <a:off x="3303854" y="2442850"/>
            <a:ext cx="1970247" cy="327234"/>
          </a:xfrm>
          <a:custGeom>
            <a:avLst/>
            <a:gdLst>
              <a:gd name="connsiteX0" fmla="*/ 0 w 1970247"/>
              <a:gd name="connsiteY0" fmla="*/ 0 h 327234"/>
              <a:gd name="connsiteX1" fmla="*/ 427165 w 1970247"/>
              <a:gd name="connsiteY1" fmla="*/ 327048 h 327234"/>
              <a:gd name="connsiteX2" fmla="*/ 1915568 w 1970247"/>
              <a:gd name="connsiteY2" fmla="*/ 46721 h 327234"/>
              <a:gd name="connsiteX3" fmla="*/ 1515101 w 1970247"/>
              <a:gd name="connsiteY3" fmla="*/ 26697 h 327234"/>
              <a:gd name="connsiteX4" fmla="*/ 1955615 w 1970247"/>
              <a:gd name="connsiteY4" fmla="*/ 26697 h 327234"/>
              <a:gd name="connsiteX5" fmla="*/ 1822126 w 1970247"/>
              <a:gd name="connsiteY5" fmla="*/ 186884 h 327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247" h="327234">
                <a:moveTo>
                  <a:pt x="0" y="0"/>
                </a:moveTo>
                <a:cubicBezTo>
                  <a:pt x="53952" y="159630"/>
                  <a:pt x="107904" y="319261"/>
                  <a:pt x="427165" y="327048"/>
                </a:cubicBezTo>
                <a:cubicBezTo>
                  <a:pt x="746426" y="334835"/>
                  <a:pt x="1734245" y="96779"/>
                  <a:pt x="1915568" y="46721"/>
                </a:cubicBezTo>
                <a:cubicBezTo>
                  <a:pt x="2096891" y="-3337"/>
                  <a:pt x="1508427" y="30034"/>
                  <a:pt x="1515101" y="26697"/>
                </a:cubicBezTo>
                <a:cubicBezTo>
                  <a:pt x="1521776" y="23360"/>
                  <a:pt x="1904444" y="-1"/>
                  <a:pt x="1955615" y="26697"/>
                </a:cubicBezTo>
                <a:cubicBezTo>
                  <a:pt x="2006786" y="53395"/>
                  <a:pt x="1914456" y="120139"/>
                  <a:pt x="1822126" y="18688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93983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42C9-54A7-429B-32F9-7EB50855A153}"/>
              </a:ext>
            </a:extLst>
          </p:cNvPr>
          <p:cNvSpPr>
            <a:spLocks noGrp="1"/>
          </p:cNvSpPr>
          <p:nvPr>
            <p:ph type="title"/>
          </p:nvPr>
        </p:nvSpPr>
        <p:spPr/>
        <p:txBody>
          <a:bodyPr/>
          <a:lstStyle/>
          <a:p>
            <a:r>
              <a:rPr lang="en-AU" dirty="0"/>
              <a:t>So, we can’t count on revocation</a:t>
            </a:r>
          </a:p>
        </p:txBody>
      </p:sp>
      <p:sp>
        <p:nvSpPr>
          <p:cNvPr id="3" name="Content Placeholder 2">
            <a:extLst>
              <a:ext uri="{FF2B5EF4-FFF2-40B4-BE49-F238E27FC236}">
                <a16:creationId xmlns:a16="http://schemas.microsoft.com/office/drawing/2014/main" id="{F9F88744-90FD-FCED-0EDE-B2C1B15C95D7}"/>
              </a:ext>
            </a:extLst>
          </p:cNvPr>
          <p:cNvSpPr>
            <a:spLocks noGrp="1"/>
          </p:cNvSpPr>
          <p:nvPr>
            <p:ph idx="1"/>
          </p:nvPr>
        </p:nvSpPr>
        <p:spPr/>
        <p:txBody>
          <a:bodyPr/>
          <a:lstStyle/>
          <a:p>
            <a:r>
              <a:rPr lang="en-AU" dirty="0"/>
              <a:t>If we can’t revoke certificates then we need to reduce certificate lifetimes </a:t>
            </a:r>
          </a:p>
          <a:p>
            <a:r>
              <a:rPr lang="en-AU" dirty="0"/>
              <a:t>What’s a “safe” certificate lifetime?</a:t>
            </a:r>
          </a:p>
          <a:p>
            <a:r>
              <a:rPr lang="en-AU" dirty="0"/>
              <a:t>If we want 2 hours or less, then we need to think hard about how to achieve this</a:t>
            </a:r>
          </a:p>
        </p:txBody>
      </p:sp>
    </p:spTree>
    <p:extLst>
      <p:ext uri="{BB962C8B-B14F-4D97-AF65-F5344CB8AC3E}">
        <p14:creationId xmlns:p14="http://schemas.microsoft.com/office/powerpoint/2010/main" val="1493252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8DF-DE15-4D42-AC96-19DEA4F41EF5}"/>
              </a:ext>
            </a:extLst>
          </p:cNvPr>
          <p:cNvSpPr>
            <a:spLocks noGrp="1"/>
          </p:cNvSpPr>
          <p:nvPr>
            <p:ph type="title"/>
          </p:nvPr>
        </p:nvSpPr>
        <p:spPr/>
        <p:txBody>
          <a:bodyPr/>
          <a:lstStyle/>
          <a:p>
            <a:r>
              <a:rPr lang="en-AU" dirty="0"/>
              <a:t>Why is this so hard?</a:t>
            </a:r>
          </a:p>
        </p:txBody>
      </p:sp>
    </p:spTree>
    <p:extLst>
      <p:ext uri="{BB962C8B-B14F-4D97-AF65-F5344CB8AC3E}">
        <p14:creationId xmlns:p14="http://schemas.microsoft.com/office/powerpoint/2010/main" val="3426902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8DF-DE15-4D42-AC96-19DEA4F41EF5}"/>
              </a:ext>
            </a:extLst>
          </p:cNvPr>
          <p:cNvSpPr>
            <a:spLocks noGrp="1"/>
          </p:cNvSpPr>
          <p:nvPr>
            <p:ph type="title"/>
          </p:nvPr>
        </p:nvSpPr>
        <p:spPr/>
        <p:txBody>
          <a:bodyPr/>
          <a:lstStyle/>
          <a:p>
            <a:r>
              <a:rPr lang="en-AU" dirty="0"/>
              <a:t>Why is this so hard?</a:t>
            </a:r>
          </a:p>
        </p:txBody>
      </p:sp>
      <p:sp>
        <p:nvSpPr>
          <p:cNvPr id="3" name="Content Placeholder 2">
            <a:extLst>
              <a:ext uri="{FF2B5EF4-FFF2-40B4-BE49-F238E27FC236}">
                <a16:creationId xmlns:a16="http://schemas.microsoft.com/office/drawing/2014/main" id="{B96E1883-C84C-4C42-842C-28A17935F59A}"/>
              </a:ext>
            </a:extLst>
          </p:cNvPr>
          <p:cNvSpPr>
            <a:spLocks noGrp="1"/>
          </p:cNvSpPr>
          <p:nvPr>
            <p:ph idx="1"/>
          </p:nvPr>
        </p:nvSpPr>
        <p:spPr/>
        <p:txBody>
          <a:bodyPr>
            <a:normAutofit lnSpcReduction="10000"/>
          </a:bodyPr>
          <a:lstStyle/>
          <a:p>
            <a:pPr marL="0" indent="0">
              <a:buNone/>
            </a:pPr>
            <a:r>
              <a:rPr lang="en-AU" sz="2100" dirty="0"/>
              <a:t>We have different goals </a:t>
            </a:r>
          </a:p>
          <a:p>
            <a:pPr lvl="1"/>
            <a:r>
              <a:rPr lang="en-AU" sz="1800" dirty="0"/>
              <a:t>Some people want to provide strong hierarchical controls on the certificates and keys because it entrenches their role in providing services</a:t>
            </a:r>
          </a:p>
          <a:p>
            <a:pPr lvl="1"/>
            <a:r>
              <a:rPr lang="en-AU" sz="1800" dirty="0"/>
              <a:t>Some want to do it because it gives them a point of control to intrude into the conversations of their citizens</a:t>
            </a:r>
          </a:p>
          <a:p>
            <a:pPr lvl="1"/>
            <a:r>
              <a:rPr lang="en-AU" sz="1800" dirty="0"/>
              <a:t>Others want to exploit weaknesses in the system to leverage a competitive advantage</a:t>
            </a:r>
          </a:p>
          <a:p>
            <a:pPr lvl="1"/>
            <a:r>
              <a:rPr lang="en-AU" sz="1800" dirty="0"/>
              <a:t>Some people think users prefer faster application startup, even if faster startup admits security weaknesses</a:t>
            </a:r>
          </a:p>
          <a:p>
            <a:pPr lvl="1"/>
            <a:r>
              <a:rPr lang="en-AU" sz="1800" dirty="0"/>
              <a:t>Others think users are willing to pay a time penalty for better authentication controls </a:t>
            </a:r>
          </a:p>
          <a:p>
            <a:endParaRPr lang="en-AU" sz="2100" dirty="0"/>
          </a:p>
          <a:p>
            <a:endParaRPr lang="en-AU" sz="2100" dirty="0"/>
          </a:p>
          <a:p>
            <a:endParaRPr lang="en-AU" sz="2100" dirty="0"/>
          </a:p>
        </p:txBody>
      </p:sp>
    </p:spTree>
    <p:extLst>
      <p:ext uri="{BB962C8B-B14F-4D97-AF65-F5344CB8AC3E}">
        <p14:creationId xmlns:p14="http://schemas.microsoft.com/office/powerpoint/2010/main" val="3987110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8DF-DE15-4D42-AC96-19DEA4F41EF5}"/>
              </a:ext>
            </a:extLst>
          </p:cNvPr>
          <p:cNvSpPr>
            <a:spLocks noGrp="1"/>
          </p:cNvSpPr>
          <p:nvPr>
            <p:ph type="title"/>
          </p:nvPr>
        </p:nvSpPr>
        <p:spPr/>
        <p:txBody>
          <a:bodyPr/>
          <a:lstStyle/>
          <a:p>
            <a:r>
              <a:rPr lang="en-AU" dirty="0"/>
              <a:t>Why is this so hard?</a:t>
            </a:r>
          </a:p>
        </p:txBody>
      </p:sp>
      <p:sp>
        <p:nvSpPr>
          <p:cNvPr id="3" name="Content Placeholder 2">
            <a:extLst>
              <a:ext uri="{FF2B5EF4-FFF2-40B4-BE49-F238E27FC236}">
                <a16:creationId xmlns:a16="http://schemas.microsoft.com/office/drawing/2014/main" id="{B96E1883-C84C-4C42-842C-28A17935F59A}"/>
              </a:ext>
            </a:extLst>
          </p:cNvPr>
          <p:cNvSpPr>
            <a:spLocks noGrp="1"/>
          </p:cNvSpPr>
          <p:nvPr>
            <p:ph idx="1"/>
          </p:nvPr>
        </p:nvSpPr>
        <p:spPr/>
        <p:txBody>
          <a:bodyPr>
            <a:normAutofit/>
          </a:bodyPr>
          <a:lstStyle/>
          <a:p>
            <a:pPr marL="0" indent="0">
              <a:buNone/>
            </a:pPr>
            <a:r>
              <a:rPr lang="en-AU" sz="2100" dirty="0"/>
              <a:t>Because there are so many moving parts?</a:t>
            </a:r>
          </a:p>
          <a:p>
            <a:pPr lvl="1"/>
            <a:r>
              <a:rPr lang="en-AU" sz="1500" dirty="0"/>
              <a:t>In a system that is constructed upon the efforts of multiple systems and multiple providers we are relying on someone in charge to orchestrate the components to as working whole</a:t>
            </a:r>
          </a:p>
          <a:p>
            <a:endParaRPr lang="en-AU" sz="2100" dirty="0"/>
          </a:p>
          <a:p>
            <a:endParaRPr lang="en-AU" sz="2100" dirty="0"/>
          </a:p>
          <a:p>
            <a:endParaRPr lang="en-AU" sz="2100" dirty="0"/>
          </a:p>
        </p:txBody>
      </p:sp>
      <p:pic>
        <p:nvPicPr>
          <p:cNvPr id="1026" name="Picture 2" descr="Sunset From the Saturn 5 Rocket Cam - Dan's Wild Wild Science Journal - AGU  Blogosphere">
            <a:extLst>
              <a:ext uri="{FF2B5EF4-FFF2-40B4-BE49-F238E27FC236}">
                <a16:creationId xmlns:a16="http://schemas.microsoft.com/office/drawing/2014/main" id="{82D90E3E-2FF2-6543-AD69-2D38D4F5E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614" y="2678085"/>
            <a:ext cx="1078541" cy="20534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4090D6C-2432-454A-8AA1-0FFBC71F5E12}"/>
              </a:ext>
            </a:extLst>
          </p:cNvPr>
          <p:cNvSpPr txBox="1"/>
          <p:nvPr/>
        </p:nvSpPr>
        <p:spPr>
          <a:xfrm>
            <a:off x="3646684" y="2678085"/>
            <a:ext cx="4007059" cy="1338828"/>
          </a:xfrm>
          <a:prstGeom prst="rect">
            <a:avLst/>
          </a:prstGeom>
          <a:noFill/>
        </p:spPr>
        <p:txBody>
          <a:bodyPr wrap="none" rtlCol="0">
            <a:spAutoFit/>
          </a:bodyPr>
          <a:lstStyle/>
          <a:p>
            <a:r>
              <a:rPr lang="en-AU" sz="1350" dirty="0"/>
              <a:t>Saturn V Launch Vehicle</a:t>
            </a:r>
          </a:p>
          <a:p>
            <a:r>
              <a:rPr lang="en-AU" sz="1350" dirty="0"/>
              <a:t>Three stage rocket, each built by a different contractor</a:t>
            </a:r>
          </a:p>
          <a:p>
            <a:r>
              <a:rPr lang="en-AU" sz="1350" dirty="0"/>
              <a:t>Each of whom used multiple subcontractors</a:t>
            </a:r>
          </a:p>
          <a:p>
            <a:r>
              <a:rPr lang="en-AU" sz="1350" dirty="0"/>
              <a:t>3 million components</a:t>
            </a:r>
          </a:p>
          <a:p>
            <a:r>
              <a:rPr lang="en-AU" sz="1350" dirty="0"/>
              <a:t>Each supplied by the lowest bidder!</a:t>
            </a:r>
          </a:p>
          <a:p>
            <a:endParaRPr lang="en-AU" sz="1350" dirty="0"/>
          </a:p>
        </p:txBody>
      </p:sp>
    </p:spTree>
    <p:extLst>
      <p:ext uri="{BB962C8B-B14F-4D97-AF65-F5344CB8AC3E}">
        <p14:creationId xmlns:p14="http://schemas.microsoft.com/office/powerpoint/2010/main" val="2040927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2E15F-2E3E-F8FA-1B8D-BAE25B7FD99E}"/>
              </a:ext>
            </a:extLst>
          </p:cNvPr>
          <p:cNvSpPr>
            <a:spLocks noGrp="1"/>
          </p:cNvSpPr>
          <p:nvPr>
            <p:ph type="title"/>
          </p:nvPr>
        </p:nvSpPr>
        <p:spPr/>
        <p:txBody>
          <a:bodyPr/>
          <a:lstStyle/>
          <a:p>
            <a:r>
              <a:rPr lang="en-US" dirty="0"/>
              <a:t>Will it get more expensive?</a:t>
            </a:r>
          </a:p>
        </p:txBody>
      </p:sp>
      <p:sp>
        <p:nvSpPr>
          <p:cNvPr id="3" name="Content Placeholder 2">
            <a:extLst>
              <a:ext uri="{FF2B5EF4-FFF2-40B4-BE49-F238E27FC236}">
                <a16:creationId xmlns:a16="http://schemas.microsoft.com/office/drawing/2014/main" id="{740620EE-F85D-B34D-58FD-5E5E20159919}"/>
              </a:ext>
            </a:extLst>
          </p:cNvPr>
          <p:cNvSpPr>
            <a:spLocks noGrp="1"/>
          </p:cNvSpPr>
          <p:nvPr>
            <p:ph idx="1"/>
          </p:nvPr>
        </p:nvSpPr>
        <p:spPr>
          <a:xfrm>
            <a:off x="457200" y="1272209"/>
            <a:ext cx="4615732" cy="3322414"/>
          </a:xfrm>
        </p:spPr>
        <p:txBody>
          <a:bodyPr>
            <a:normAutofit fontScale="92500" lnSpcReduction="10000"/>
          </a:bodyPr>
          <a:lstStyle/>
          <a:p>
            <a:r>
              <a:rPr lang="en-US" dirty="0"/>
              <a:t>So far Moore’s Law has absorbed the incremental cost of crypto</a:t>
            </a:r>
          </a:p>
          <a:p>
            <a:r>
              <a:rPr lang="en-US" dirty="0"/>
              <a:t>As we get to 3nm tracks on chips further reductions in size and unit cost are proving to be a major challenge for silicon engineers</a:t>
            </a:r>
          </a:p>
          <a:p>
            <a:r>
              <a:rPr lang="en-US" dirty="0"/>
              <a:t>Which implies that robust crypto may become more expensive to use</a:t>
            </a:r>
          </a:p>
          <a:p>
            <a:r>
              <a:rPr lang="en-US" dirty="0"/>
              <a:t>Who is going to pay the incremental cost of highly robust crypto?</a:t>
            </a:r>
          </a:p>
          <a:p>
            <a:endParaRPr lang="en-US" dirty="0"/>
          </a:p>
        </p:txBody>
      </p:sp>
      <p:pic>
        <p:nvPicPr>
          <p:cNvPr id="4" name="Picture 2">
            <a:extLst>
              <a:ext uri="{FF2B5EF4-FFF2-40B4-BE49-F238E27FC236}">
                <a16:creationId xmlns:a16="http://schemas.microsoft.com/office/drawing/2014/main" id="{9B12FF39-45FD-9B90-8118-0F6639EA37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185" y="1583552"/>
            <a:ext cx="3416615" cy="25277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E44F51-428A-9EAB-5530-881DE9A278FB}"/>
              </a:ext>
            </a:extLst>
          </p:cNvPr>
          <p:cNvSpPr txBox="1"/>
          <p:nvPr/>
        </p:nvSpPr>
        <p:spPr>
          <a:xfrm>
            <a:off x="6062217" y="4111344"/>
            <a:ext cx="1832553" cy="261610"/>
          </a:xfrm>
          <a:prstGeom prst="rect">
            <a:avLst/>
          </a:prstGeom>
          <a:noFill/>
        </p:spPr>
        <p:txBody>
          <a:bodyPr wrap="none" rtlCol="0">
            <a:spAutoFit/>
          </a:bodyPr>
          <a:lstStyle/>
          <a:p>
            <a:r>
              <a:rPr lang="en-AU" sz="1100" dirty="0"/>
              <a:t>Silicon Chip transistor counts</a:t>
            </a:r>
          </a:p>
        </p:txBody>
      </p:sp>
    </p:spTree>
    <p:extLst>
      <p:ext uri="{BB962C8B-B14F-4D97-AF65-F5344CB8AC3E}">
        <p14:creationId xmlns:p14="http://schemas.microsoft.com/office/powerpoint/2010/main" val="755068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14488" y="273845"/>
            <a:ext cx="5915025" cy="994172"/>
          </a:xfrm>
        </p:spPr>
        <p:txBody>
          <a:bodyPr/>
          <a:lstStyle/>
          <a:p>
            <a:r>
              <a:rPr lang="en-US" dirty="0"/>
              <a:t>It</a:t>
            </a:r>
            <a:r>
              <a:rPr lang="mr-IN" dirty="0"/>
              <a:t>’</a:t>
            </a:r>
            <a:r>
              <a:rPr lang="en-US" dirty="0"/>
              <a:t>s a tough problem</a:t>
            </a:r>
            <a:r>
              <a:rPr lang="mr-IN" dirty="0"/>
              <a: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250" y="1219200"/>
            <a:ext cx="2162750" cy="3663433"/>
          </a:xfrm>
        </p:spPr>
      </p:pic>
      <p:sp>
        <p:nvSpPr>
          <p:cNvPr id="7" name="TextBox 6"/>
          <p:cNvSpPr txBox="1"/>
          <p:nvPr/>
        </p:nvSpPr>
        <p:spPr>
          <a:xfrm>
            <a:off x="4752168" y="1418095"/>
            <a:ext cx="3835241" cy="2793072"/>
          </a:xfrm>
          <a:prstGeom prst="rect">
            <a:avLst/>
          </a:prstGeom>
          <a:noFill/>
        </p:spPr>
        <p:txBody>
          <a:bodyPr wrap="square" rtlCol="0">
            <a:spAutoFit/>
          </a:bodyPr>
          <a:lstStyle/>
          <a:p>
            <a:r>
              <a:rPr lang="en-US" sz="1350" dirty="0"/>
              <a:t>A rather bleak prognosis from the</a:t>
            </a:r>
          </a:p>
          <a:p>
            <a:r>
              <a:rPr lang="en-US" sz="1350" dirty="0"/>
              <a:t>Economist  </a:t>
            </a:r>
            <a:r>
              <a:rPr lang="mr-IN" sz="1350" dirty="0"/>
              <a:t>–</a:t>
            </a:r>
            <a:r>
              <a:rPr lang="en-US" sz="1350" dirty="0"/>
              <a:t> don</a:t>
            </a:r>
            <a:r>
              <a:rPr lang="mr-IN" sz="1350" dirty="0"/>
              <a:t>’</a:t>
            </a:r>
            <a:r>
              <a:rPr lang="en-US" sz="1350" dirty="0"/>
              <a:t>t look for technology to improve this rather disturbing situation!</a:t>
            </a:r>
          </a:p>
          <a:p>
            <a:endParaRPr lang="en-US" sz="1350" dirty="0"/>
          </a:p>
          <a:p>
            <a:r>
              <a:rPr lang="en-US" sz="1350" dirty="0"/>
              <a:t>They suggest looking at economics and markets to try and address this problem</a:t>
            </a:r>
          </a:p>
          <a:p>
            <a:endParaRPr lang="en-US" sz="1350" dirty="0"/>
          </a:p>
          <a:p>
            <a:r>
              <a:rPr lang="en-US" sz="1350" dirty="0"/>
              <a:t>The problem with this suggestion  is that there is no natural market that provides incentive for highly robust and secure technologies. The major market incentives are based on driving down unit costs of service delivery, and security is an obvious point of avoidable cost</a:t>
            </a:r>
          </a:p>
        </p:txBody>
      </p:sp>
    </p:spTree>
    <p:extLst>
      <p:ext uri="{BB962C8B-B14F-4D97-AF65-F5344CB8AC3E}">
        <p14:creationId xmlns:p14="http://schemas.microsoft.com/office/powerpoint/2010/main" val="663137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3465-D748-6AC7-B5A5-95A68679DBA1}"/>
              </a:ext>
            </a:extLst>
          </p:cNvPr>
          <p:cNvSpPr>
            <a:spLocks noGrp="1"/>
          </p:cNvSpPr>
          <p:nvPr>
            <p:ph type="title"/>
          </p:nvPr>
        </p:nvSpPr>
        <p:spPr/>
        <p:txBody>
          <a:bodyPr/>
          <a:lstStyle/>
          <a:p>
            <a:r>
              <a:rPr lang="en-US" dirty="0"/>
              <a:t>The Economics of Security</a:t>
            </a:r>
          </a:p>
        </p:txBody>
      </p:sp>
      <p:sp>
        <p:nvSpPr>
          <p:cNvPr id="3" name="Content Placeholder 2">
            <a:extLst>
              <a:ext uri="{FF2B5EF4-FFF2-40B4-BE49-F238E27FC236}">
                <a16:creationId xmlns:a16="http://schemas.microsoft.com/office/drawing/2014/main" id="{74DD8D15-CC4C-1D37-AAA7-19E78C9A83CD}"/>
              </a:ext>
            </a:extLst>
          </p:cNvPr>
          <p:cNvSpPr>
            <a:spLocks noGrp="1"/>
          </p:cNvSpPr>
          <p:nvPr>
            <p:ph idx="1"/>
          </p:nvPr>
        </p:nvSpPr>
        <p:spPr/>
        <p:txBody>
          <a:bodyPr>
            <a:normAutofit lnSpcReduction="10000"/>
          </a:bodyPr>
          <a:lstStyle/>
          <a:p>
            <a:r>
              <a:rPr lang="en-US" dirty="0"/>
              <a:t>Effective security for services and infrastructure is a market failure in the IT industry</a:t>
            </a:r>
          </a:p>
          <a:p>
            <a:r>
              <a:rPr lang="en-US" dirty="0"/>
              <a:t>Consumers are unwilling to pay a major price premium for a highly robust service</a:t>
            </a:r>
          </a:p>
          <a:p>
            <a:r>
              <a:rPr lang="en-US" dirty="0"/>
              <a:t>Service providers do not have any market-based incentive to add robust security to their products and offerings</a:t>
            </a:r>
          </a:p>
          <a:p>
            <a:r>
              <a:rPr lang="en-US" dirty="0"/>
              <a:t>The reason why the public sector is undertaking investment in cyber </a:t>
            </a:r>
            <a:r>
              <a:rPr lang="en-US" dirty="0" err="1"/>
              <a:t>defence</a:t>
            </a:r>
            <a:r>
              <a:rPr lang="en-US" dirty="0"/>
              <a:t> measures is that the private sector is not naturally motivated to do so! </a:t>
            </a:r>
          </a:p>
          <a:p>
            <a:endParaRPr lang="en-US" dirty="0"/>
          </a:p>
        </p:txBody>
      </p:sp>
    </p:spTree>
    <p:extLst>
      <p:ext uri="{BB962C8B-B14F-4D97-AF65-F5344CB8AC3E}">
        <p14:creationId xmlns:p14="http://schemas.microsoft.com/office/powerpoint/2010/main" val="20005213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5450-6210-37AC-BA01-247514C4DD64}"/>
              </a:ext>
            </a:extLst>
          </p:cNvPr>
          <p:cNvSpPr>
            <a:spLocks noGrp="1"/>
          </p:cNvSpPr>
          <p:nvPr>
            <p:ph type="title"/>
          </p:nvPr>
        </p:nvSpPr>
        <p:spPr/>
        <p:txBody>
          <a:bodyPr/>
          <a:lstStyle/>
          <a:p>
            <a:r>
              <a:rPr lang="en-US" dirty="0"/>
              <a:t>The Economics of Security</a:t>
            </a:r>
          </a:p>
        </p:txBody>
      </p:sp>
      <p:sp>
        <p:nvSpPr>
          <p:cNvPr id="3" name="Content Placeholder 2">
            <a:extLst>
              <a:ext uri="{FF2B5EF4-FFF2-40B4-BE49-F238E27FC236}">
                <a16:creationId xmlns:a16="http://schemas.microsoft.com/office/drawing/2014/main" id="{46E0EC27-D19A-76F9-DC59-C3F0E9163E05}"/>
              </a:ext>
            </a:extLst>
          </p:cNvPr>
          <p:cNvSpPr>
            <a:spLocks noGrp="1"/>
          </p:cNvSpPr>
          <p:nvPr>
            <p:ph idx="1"/>
          </p:nvPr>
        </p:nvSpPr>
        <p:spPr/>
        <p:txBody>
          <a:bodyPr/>
          <a:lstStyle/>
          <a:p>
            <a:r>
              <a:rPr lang="en-US" dirty="0"/>
              <a:t>Domain Name certificates have only taken off when the cost of obtaining them has dropped to zero, and the demonstration of proof of control is cursory</a:t>
            </a:r>
          </a:p>
          <a:p>
            <a:r>
              <a:rPr lang="en-US" dirty="0"/>
              <a:t>And in a demonstration that Gresham’s Law applies equally well in security, the low-quality cheap certificate product has driven out other forms of extended validation certification</a:t>
            </a:r>
          </a:p>
        </p:txBody>
      </p:sp>
    </p:spTree>
    <p:extLst>
      <p:ext uri="{BB962C8B-B14F-4D97-AF65-F5344CB8AC3E}">
        <p14:creationId xmlns:p14="http://schemas.microsoft.com/office/powerpoint/2010/main" val="23723372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A840F-CF54-E54C-CBC1-D1E353113B9B}"/>
              </a:ext>
            </a:extLst>
          </p:cNvPr>
          <p:cNvSpPr>
            <a:spLocks noGrp="1"/>
          </p:cNvSpPr>
          <p:nvPr>
            <p:ph type="title"/>
          </p:nvPr>
        </p:nvSpPr>
        <p:spPr/>
        <p:txBody>
          <a:bodyPr/>
          <a:lstStyle/>
          <a:p>
            <a:r>
              <a:rPr lang="en-US" dirty="0"/>
              <a:t>Trust and Internet Fragmentation</a:t>
            </a:r>
          </a:p>
        </p:txBody>
      </p:sp>
      <p:sp>
        <p:nvSpPr>
          <p:cNvPr id="3" name="Content Placeholder 2">
            <a:extLst>
              <a:ext uri="{FF2B5EF4-FFF2-40B4-BE49-F238E27FC236}">
                <a16:creationId xmlns:a16="http://schemas.microsoft.com/office/drawing/2014/main" id="{5EB5B045-4A04-D854-61C5-7DE7B9275E4F}"/>
              </a:ext>
            </a:extLst>
          </p:cNvPr>
          <p:cNvSpPr>
            <a:spLocks noGrp="1"/>
          </p:cNvSpPr>
          <p:nvPr>
            <p:ph idx="1"/>
          </p:nvPr>
        </p:nvSpPr>
        <p:spPr/>
        <p:txBody>
          <a:bodyPr>
            <a:normAutofit fontScale="92500" lnSpcReduction="10000"/>
          </a:bodyPr>
          <a:lstStyle/>
          <a:p>
            <a:r>
              <a:rPr lang="en-US" dirty="0"/>
              <a:t>Trust is typically based upon the roles of mutually trusted intermediaries</a:t>
            </a:r>
          </a:p>
          <a:p>
            <a:r>
              <a:rPr lang="en-US" dirty="0"/>
              <a:t>For this to work as intended, we all need to share a single context:</a:t>
            </a:r>
          </a:p>
          <a:p>
            <a:pPr lvl="1"/>
            <a:r>
              <a:rPr lang="en-US" dirty="0"/>
              <a:t>A single rooted name system without local additions or removals</a:t>
            </a:r>
          </a:p>
          <a:p>
            <a:pPr lvl="1"/>
            <a:r>
              <a:rPr lang="en-US" dirty="0"/>
              <a:t>A single coherent address system</a:t>
            </a:r>
          </a:p>
          <a:p>
            <a:pPr lvl="1"/>
            <a:r>
              <a:rPr lang="en-US" dirty="0"/>
              <a:t>Applications making consistent use of this underlying common name, address and routing infrastructure</a:t>
            </a:r>
          </a:p>
          <a:p>
            <a:r>
              <a:rPr lang="en-US" dirty="0"/>
              <a:t>Fragmentation shatters this assumption, allowing ambiguity to undermine trust by altering the context of the use of a named resource across instances of the use of a network resource</a:t>
            </a:r>
          </a:p>
          <a:p>
            <a:endParaRPr lang="en-US" dirty="0"/>
          </a:p>
          <a:p>
            <a:pPr lvl="1"/>
            <a:endParaRPr lang="en-US" dirty="0"/>
          </a:p>
        </p:txBody>
      </p:sp>
    </p:spTree>
    <p:extLst>
      <p:ext uri="{BB962C8B-B14F-4D97-AF65-F5344CB8AC3E}">
        <p14:creationId xmlns:p14="http://schemas.microsoft.com/office/powerpoint/2010/main" val="372369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Opening the Connection: First Steps</a:t>
            </a:r>
          </a:p>
        </p:txBody>
      </p:sp>
      <p:sp>
        <p:nvSpPr>
          <p:cNvPr id="3" name="Content Placeholder 2"/>
          <p:cNvSpPr>
            <a:spLocks noGrp="1"/>
          </p:cNvSpPr>
          <p:nvPr>
            <p:ph idx="1"/>
          </p:nvPr>
        </p:nvSpPr>
        <p:spPr>
          <a:xfrm>
            <a:off x="2658917" y="1325176"/>
            <a:ext cx="3965311" cy="3263504"/>
          </a:xfrm>
        </p:spPr>
        <p:txBody>
          <a:bodyPr>
            <a:normAutofit/>
          </a:bodyPr>
          <a:lstStyle/>
          <a:p>
            <a:pPr marL="0" indent="0">
              <a:buNone/>
            </a:pPr>
            <a:r>
              <a:rPr lang="en-US" sz="1500" dirty="0"/>
              <a:t>Client:</a:t>
            </a:r>
          </a:p>
          <a:p>
            <a:pPr marL="0" indent="0">
              <a:buNone/>
            </a:pPr>
            <a:r>
              <a:rPr lang="en-US" sz="1500" dirty="0"/>
              <a:t>   </a:t>
            </a:r>
            <a:r>
              <a:rPr lang="en-US" sz="1500" i="1" dirty="0"/>
              <a:t>DNS Query</a:t>
            </a:r>
            <a:r>
              <a:rPr lang="en-US" sz="1500" dirty="0"/>
              <a:t>:</a:t>
            </a:r>
          </a:p>
          <a:p>
            <a:pPr marL="0" indent="0">
              <a:buNone/>
            </a:pPr>
            <a:r>
              <a:rPr lang="en-US" sz="1500" dirty="0"/>
              <a:t>          www.commbank.com.au?</a:t>
            </a:r>
          </a:p>
          <a:p>
            <a:pPr marL="0" indent="0" algn="r">
              <a:buNone/>
            </a:pPr>
            <a:r>
              <a:rPr lang="en-US" sz="1500" i="1" dirty="0"/>
              <a:t>DNS Response:</a:t>
            </a:r>
          </a:p>
          <a:p>
            <a:pPr marL="0" indent="0" algn="r">
              <a:buNone/>
            </a:pPr>
            <a:r>
              <a:rPr lang="en-US" sz="1500" dirty="0"/>
              <a:t>104.97.78.80 </a:t>
            </a:r>
          </a:p>
          <a:p>
            <a:pPr marL="0" indent="0" algn="r">
              <a:buNone/>
            </a:pPr>
            <a:r>
              <a:rPr lang="en-US" sz="1500" dirty="0"/>
              <a:t>  </a:t>
            </a:r>
          </a:p>
          <a:p>
            <a:pPr marL="0" indent="0">
              <a:buNone/>
            </a:pPr>
            <a:endParaRPr lang="en-US" sz="1500" dirty="0"/>
          </a:p>
          <a:p>
            <a:pPr marL="0" indent="0">
              <a:buNone/>
            </a:pPr>
            <a:r>
              <a:rPr lang="en-US" sz="1500" dirty="0"/>
              <a:t> </a:t>
            </a:r>
            <a:r>
              <a:rPr lang="en-US" sz="1500" i="1" dirty="0"/>
              <a:t>TCP Session</a:t>
            </a:r>
            <a:r>
              <a:rPr lang="en-US" sz="1500" dirty="0"/>
              <a:t>:</a:t>
            </a:r>
          </a:p>
          <a:p>
            <a:pPr marL="0" indent="0">
              <a:buNone/>
            </a:pPr>
            <a:r>
              <a:rPr lang="en-US" sz="1500" dirty="0"/>
              <a:t>          TCP Connect 104.97.78.80, port 443 </a:t>
            </a:r>
          </a:p>
          <a:p>
            <a:pPr marL="0" indent="0" algn="r">
              <a:buNone/>
            </a:pPr>
            <a:r>
              <a:rPr lang="en-US" sz="1500" dirty="0"/>
              <a:t> </a:t>
            </a:r>
          </a:p>
          <a:p>
            <a:pPr marL="0" indent="0">
              <a:buNone/>
            </a:pPr>
            <a:endParaRPr lang="en-US" sz="1500" dirty="0"/>
          </a:p>
        </p:txBody>
      </p:sp>
      <p:pic>
        <p:nvPicPr>
          <p:cNvPr id="4" name="Content Placeholder 3"/>
          <p:cNvPicPr>
            <a:picLocks noChangeAspect="1"/>
          </p:cNvPicPr>
          <p:nvPr/>
        </p:nvPicPr>
        <p:blipFill rotWithShape="1">
          <a:blip r:embed="rId2"/>
          <a:srcRect t="-1030" b="9116"/>
          <a:stretch/>
        </p:blipFill>
        <p:spPr>
          <a:xfrm>
            <a:off x="1655676" y="1275606"/>
            <a:ext cx="833113" cy="652096"/>
          </a:xfrm>
          <a:prstGeom prst="rect">
            <a:avLst/>
          </a:prstGeom>
        </p:spPr>
      </p:pic>
      <p:pic>
        <p:nvPicPr>
          <p:cNvPr id="5" name="Picture 4"/>
          <p:cNvPicPr>
            <a:picLocks noChangeAspect="1"/>
          </p:cNvPicPr>
          <p:nvPr/>
        </p:nvPicPr>
        <p:blipFill>
          <a:blip r:embed="rId3"/>
          <a:stretch>
            <a:fillRect/>
          </a:stretch>
        </p:blipFill>
        <p:spPr>
          <a:xfrm>
            <a:off x="6732240" y="1491630"/>
            <a:ext cx="681404" cy="681404"/>
          </a:xfrm>
          <a:prstGeom prst="rect">
            <a:avLst/>
          </a:prstGeom>
        </p:spPr>
      </p:pic>
      <p:pic>
        <p:nvPicPr>
          <p:cNvPr id="6" name="Picture 5"/>
          <p:cNvPicPr>
            <a:picLocks noChangeAspect="1"/>
          </p:cNvPicPr>
          <p:nvPr/>
        </p:nvPicPr>
        <p:blipFill>
          <a:blip r:embed="rId3"/>
          <a:stretch>
            <a:fillRect/>
          </a:stretch>
        </p:blipFill>
        <p:spPr>
          <a:xfrm>
            <a:off x="6732240" y="3327834"/>
            <a:ext cx="681404" cy="681404"/>
          </a:xfrm>
          <a:prstGeom prst="rect">
            <a:avLst/>
          </a:prstGeom>
        </p:spPr>
      </p:pic>
      <p:sp>
        <p:nvSpPr>
          <p:cNvPr id="7" name="Left-Right Arrow 6"/>
          <p:cNvSpPr/>
          <p:nvPr/>
        </p:nvSpPr>
        <p:spPr>
          <a:xfrm>
            <a:off x="5328084" y="1707654"/>
            <a:ext cx="1242138" cy="1246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Left-Right Arrow 7"/>
          <p:cNvSpPr/>
          <p:nvPr/>
        </p:nvSpPr>
        <p:spPr>
          <a:xfrm>
            <a:off x="5220072" y="3435846"/>
            <a:ext cx="1242138" cy="1246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578593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21F3-B293-704D-847A-53AB5EF0DE38}"/>
              </a:ext>
            </a:extLst>
          </p:cNvPr>
          <p:cNvSpPr>
            <a:spLocks noGrp="1"/>
          </p:cNvSpPr>
          <p:nvPr>
            <p:ph type="title"/>
          </p:nvPr>
        </p:nvSpPr>
        <p:spPr/>
        <p:txBody>
          <a:bodyPr/>
          <a:lstStyle/>
          <a:p>
            <a:r>
              <a:rPr lang="en-AU" dirty="0"/>
              <a:t>Why is this so hard?</a:t>
            </a:r>
          </a:p>
        </p:txBody>
      </p:sp>
      <p:sp>
        <p:nvSpPr>
          <p:cNvPr id="3" name="Content Placeholder 2">
            <a:extLst>
              <a:ext uri="{FF2B5EF4-FFF2-40B4-BE49-F238E27FC236}">
                <a16:creationId xmlns:a16="http://schemas.microsoft.com/office/drawing/2014/main" id="{827954AE-097B-F74A-9B87-823FC59459A7}"/>
              </a:ext>
            </a:extLst>
          </p:cNvPr>
          <p:cNvSpPr>
            <a:spLocks noGrp="1"/>
          </p:cNvSpPr>
          <p:nvPr>
            <p:ph idx="1"/>
          </p:nvPr>
        </p:nvSpPr>
        <p:spPr/>
        <p:txBody>
          <a:bodyPr>
            <a:normAutofit fontScale="92500" lnSpcReduction="10000"/>
          </a:bodyPr>
          <a:lstStyle/>
          <a:p>
            <a:pPr marL="0" indent="0">
              <a:buNone/>
            </a:pPr>
            <a:r>
              <a:rPr lang="en-AU" sz="2100" dirty="0"/>
              <a:t>Because we are relying on the market to provide coherence and consistency of orchestration across providers? </a:t>
            </a:r>
          </a:p>
          <a:p>
            <a:pPr lvl="1"/>
            <a:r>
              <a:rPr lang="en-AU" sz="1800" dirty="0"/>
              <a:t>And perhaps that’s the key point here</a:t>
            </a:r>
          </a:p>
          <a:p>
            <a:pPr lvl="1"/>
            <a:r>
              <a:rPr lang="en-AU" sz="1800" dirty="0"/>
              <a:t>Loosely coupled fragmented systems will always present windows of vulnerability</a:t>
            </a:r>
          </a:p>
          <a:p>
            <a:pPr lvl="2"/>
            <a:r>
              <a:rPr lang="en-AU" sz="1500" dirty="0"/>
              <a:t>Routing integrity</a:t>
            </a:r>
          </a:p>
          <a:p>
            <a:pPr lvl="2"/>
            <a:r>
              <a:rPr lang="en-AU" sz="1500" dirty="0"/>
              <a:t>Name registration</a:t>
            </a:r>
          </a:p>
          <a:p>
            <a:pPr lvl="2"/>
            <a:r>
              <a:rPr lang="en-AU" sz="1500" dirty="0"/>
              <a:t>Name certification</a:t>
            </a:r>
          </a:p>
          <a:p>
            <a:pPr lvl="2"/>
            <a:r>
              <a:rPr lang="en-AU" sz="1500" dirty="0"/>
              <a:t>Service control</a:t>
            </a:r>
          </a:p>
          <a:p>
            <a:pPr lvl="1"/>
            <a:r>
              <a:rPr lang="en-AU" sz="1800" dirty="0"/>
              <a:t>Effective defence involves not only component defence but also in defending the points of interaction between components</a:t>
            </a:r>
          </a:p>
          <a:p>
            <a:pPr lvl="1"/>
            <a:r>
              <a:rPr lang="en-AU" sz="1800" dirty="0"/>
              <a:t>And we find this very hard to achieve when the market itself is the orchestration agent</a:t>
            </a:r>
          </a:p>
        </p:txBody>
      </p:sp>
    </p:spTree>
    <p:extLst>
      <p:ext uri="{BB962C8B-B14F-4D97-AF65-F5344CB8AC3E}">
        <p14:creationId xmlns:p14="http://schemas.microsoft.com/office/powerpoint/2010/main" val="3867631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538"/>
            <a:ext cx="8229600" cy="857250"/>
          </a:xfrm>
        </p:spPr>
        <p:txBody>
          <a:bodyPr>
            <a:normAutofit fontScale="90000"/>
          </a:bodyPr>
          <a:lstStyle/>
          <a:p>
            <a:r>
              <a:rPr lang="en-US" dirty="0"/>
              <a:t>Is this another of those massive challenges of our time?</a:t>
            </a:r>
          </a:p>
        </p:txBody>
      </p:sp>
      <p:sp>
        <p:nvSpPr>
          <p:cNvPr id="3" name="Content Placeholder 2"/>
          <p:cNvSpPr>
            <a:spLocks noGrp="1"/>
          </p:cNvSpPr>
          <p:nvPr>
            <p:ph idx="1"/>
          </p:nvPr>
        </p:nvSpPr>
        <p:spPr>
          <a:xfrm>
            <a:off x="457200" y="1271710"/>
            <a:ext cx="8229600" cy="3394472"/>
          </a:xfrm>
        </p:spPr>
        <p:txBody>
          <a:bodyPr/>
          <a:lstStyle/>
          <a:p>
            <a:pPr marL="0" indent="0">
              <a:buNone/>
            </a:pPr>
            <a:r>
              <a:rPr lang="en-US" dirty="0"/>
              <a:t>We just don’t have the mechanisms to enforce outcomes across the global Internet</a:t>
            </a:r>
          </a:p>
          <a:p>
            <a:pPr marL="42862" indent="0">
              <a:buNone/>
            </a:pPr>
            <a:r>
              <a:rPr lang="en-US" dirty="0"/>
              <a:t>We can’t regulate </a:t>
            </a:r>
            <a:r>
              <a:rPr lang="en-US" dirty="0" err="1"/>
              <a:t>behaviours</a:t>
            </a:r>
            <a:r>
              <a:rPr lang="en-US" dirty="0"/>
              <a:t> of the platforms, their distributors, nor their operators</a:t>
            </a:r>
          </a:p>
          <a:p>
            <a:pPr marL="42862" indent="0">
              <a:buNone/>
            </a:pPr>
            <a:r>
              <a:rPr lang="en-US" dirty="0"/>
              <a:t>We can’t regulate trust!</a:t>
            </a:r>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544695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F1FAB4-60A9-8442-A321-21844073FD8B}"/>
              </a:ext>
            </a:extLst>
          </p:cNvPr>
          <p:cNvSpPr/>
          <p:nvPr/>
        </p:nvSpPr>
        <p:spPr>
          <a:xfrm>
            <a:off x="2071561" y="2274989"/>
            <a:ext cx="5230919" cy="369332"/>
          </a:xfrm>
          <a:prstGeom prst="rect">
            <a:avLst/>
          </a:prstGeom>
        </p:spPr>
        <p:txBody>
          <a:bodyPr wrap="none">
            <a:spAutoFit/>
          </a:bodyPr>
          <a:lstStyle/>
          <a:p>
            <a:r>
              <a:rPr lang="en-AU" dirty="0">
                <a:latin typeface="AhnbergHand" pitchFamily="2" charset="0"/>
              </a:rPr>
              <a:t>What a dysfunctional mess we’ve created!</a:t>
            </a:r>
          </a:p>
        </p:txBody>
      </p:sp>
    </p:spTree>
    <p:extLst>
      <p:ext uri="{BB962C8B-B14F-4D97-AF65-F5344CB8AC3E}">
        <p14:creationId xmlns:p14="http://schemas.microsoft.com/office/powerpoint/2010/main" val="2001773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BC8DF-DE15-4D42-AC96-19DEA4F41EF5}"/>
              </a:ext>
            </a:extLst>
          </p:cNvPr>
          <p:cNvSpPr>
            <a:spLocks noGrp="1"/>
          </p:cNvSpPr>
          <p:nvPr>
            <p:ph type="title"/>
          </p:nvPr>
        </p:nvSpPr>
        <p:spPr/>
        <p:txBody>
          <a:bodyPr/>
          <a:lstStyle/>
          <a:p>
            <a:r>
              <a:rPr lang="en-AU" dirty="0"/>
              <a:t>Users and Trust</a:t>
            </a:r>
          </a:p>
        </p:txBody>
      </p:sp>
      <p:sp>
        <p:nvSpPr>
          <p:cNvPr id="3" name="Content Placeholder 2">
            <a:extLst>
              <a:ext uri="{FF2B5EF4-FFF2-40B4-BE49-F238E27FC236}">
                <a16:creationId xmlns:a16="http://schemas.microsoft.com/office/drawing/2014/main" id="{B96E1883-C84C-4C42-842C-28A17935F59A}"/>
              </a:ext>
            </a:extLst>
          </p:cNvPr>
          <p:cNvSpPr>
            <a:spLocks noGrp="1"/>
          </p:cNvSpPr>
          <p:nvPr>
            <p:ph idx="1"/>
          </p:nvPr>
        </p:nvSpPr>
        <p:spPr/>
        <p:txBody>
          <a:bodyPr>
            <a:normAutofit fontScale="92500" lnSpcReduction="20000"/>
          </a:bodyPr>
          <a:lstStyle/>
          <a:p>
            <a:pPr>
              <a:spcBef>
                <a:spcPts val="900"/>
              </a:spcBef>
            </a:pPr>
            <a:r>
              <a:rPr lang="en-AU" dirty="0"/>
              <a:t>Users just want to be able to trust that the websites and services that they connect to and share their credentials, passwords and content with are truly the ones they expected to be using without first studying for a PhD in Network Operational Security</a:t>
            </a:r>
          </a:p>
          <a:p>
            <a:pPr>
              <a:spcBef>
                <a:spcPts val="900"/>
              </a:spcBef>
            </a:pPr>
            <a:r>
              <a:rPr lang="en-AU" dirty="0"/>
              <a:t>Somehow, we’re missing that simple objective and we’ve interposed complexity and adornment that have taken on a life of their own and are in fact eroding trust</a:t>
            </a:r>
          </a:p>
          <a:p>
            <a:pPr>
              <a:spcBef>
                <a:spcPts val="900"/>
              </a:spcBef>
            </a:pPr>
            <a:r>
              <a:rPr lang="en-AU" dirty="0"/>
              <a:t>And that’s bad!</a:t>
            </a:r>
          </a:p>
          <a:p>
            <a:pPr>
              <a:spcBef>
                <a:spcPts val="900"/>
              </a:spcBef>
            </a:pPr>
            <a:r>
              <a:rPr lang="en-AU" b="1" dirty="0"/>
              <a:t>If we can’t trust our communications infrastructure, then we don’t have a useful communications infrastructure.</a:t>
            </a:r>
          </a:p>
          <a:p>
            <a:pPr marL="284175"/>
            <a:endParaRPr lang="en-AU" dirty="0"/>
          </a:p>
          <a:p>
            <a:pPr marL="284175"/>
            <a:endParaRPr lang="en-AU" dirty="0"/>
          </a:p>
        </p:txBody>
      </p:sp>
    </p:spTree>
    <p:extLst>
      <p:ext uri="{BB962C8B-B14F-4D97-AF65-F5344CB8AC3E}">
        <p14:creationId xmlns:p14="http://schemas.microsoft.com/office/powerpoint/2010/main" val="116754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rot="397884">
            <a:off x="3169064" y="2377160"/>
            <a:ext cx="2408481" cy="885312"/>
          </a:xfrm>
          <a:prstGeom prst="rect">
            <a:avLst/>
          </a:prstGeom>
          <a:solidFill>
            <a:srgbClr val="F0F082"/>
          </a:solidFill>
          <a:ln>
            <a:noFill/>
          </a:ln>
          <a:effectLst>
            <a:outerShdw blurRad="76200" dist="50799" dir="3000000" algn="ctr" rotWithShape="0">
              <a:schemeClr val="tx1">
                <a:alpha val="50000"/>
              </a:schemeClr>
            </a:outerShdw>
          </a:effectLst>
        </p:spPr>
        <p:txBody>
          <a:bodyPr lIns="0" tIns="0" rIns="0" bIns="0" anchor="ctr"/>
          <a:lstStyle/>
          <a:p>
            <a:pPr algn="ctr">
              <a:defRPr/>
            </a:pPr>
            <a:r>
              <a:rPr lang="en-US" sz="1200" b="1" dirty="0">
                <a:effectLst>
                  <a:outerShdw blurRad="38100" dist="38100" dir="2700000" algn="tl">
                    <a:srgbClr val="FFFFFF"/>
                  </a:outerShdw>
                </a:effectLst>
                <a:latin typeface="AhnbergHand"/>
                <a:ea typeface="ＭＳ Ｐゴシック" charset="0"/>
                <a:cs typeface="AhnbergHand"/>
                <a:sym typeface="Bradley Hand ITC TT-Bold" charset="0"/>
              </a:rPr>
              <a:t>Questions?</a:t>
            </a:r>
          </a:p>
        </p:txBody>
      </p:sp>
    </p:spTree>
    <p:extLst>
      <p:ext uri="{BB962C8B-B14F-4D97-AF65-F5344CB8AC3E}">
        <p14:creationId xmlns:p14="http://schemas.microsoft.com/office/powerpoint/2010/main" val="86184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Hang on</a:t>
            </a:r>
            <a:r>
              <a:rPr lang="is-IS" dirty="0"/>
              <a:t>…</a:t>
            </a:r>
            <a:endParaRPr lang="en-US" dirty="0"/>
          </a:p>
        </p:txBody>
      </p:sp>
      <p:sp>
        <p:nvSpPr>
          <p:cNvPr id="3" name="Content Placeholder 2"/>
          <p:cNvSpPr>
            <a:spLocks noGrp="1"/>
          </p:cNvSpPr>
          <p:nvPr>
            <p:ph idx="1"/>
          </p:nvPr>
        </p:nvSpPr>
        <p:spPr/>
        <p:txBody>
          <a:bodyPr>
            <a:normAutofit/>
          </a:bodyPr>
          <a:lstStyle/>
          <a:p>
            <a:pPr marL="0" indent="0">
              <a:buNone/>
            </a:pPr>
            <a:r>
              <a:rPr lang="en-US" sz="1200" dirty="0">
                <a:latin typeface="Menlo" charset="0"/>
                <a:ea typeface="Menlo" charset="0"/>
                <a:cs typeface="Menlo" charset="0"/>
              </a:rPr>
              <a:t>$ dig -x 104.97.78.80 +short</a:t>
            </a:r>
          </a:p>
          <a:p>
            <a:pPr marL="0" indent="0">
              <a:buNone/>
            </a:pPr>
            <a:r>
              <a:rPr lang="en-US" sz="1200" dirty="0">
                <a:latin typeface="Menlo" charset="0"/>
                <a:ea typeface="Menlo" charset="0"/>
                <a:cs typeface="Menlo" charset="0"/>
              </a:rPr>
              <a:t>a104-97-78-80.deploy.static.akamaitechnologies.com</a:t>
            </a:r>
            <a:endParaRPr lang="hr-HR" sz="1500" dirty="0">
              <a:ea typeface="Menlo" charset="0"/>
              <a:cs typeface="Menlo" charset="0"/>
            </a:endParaRPr>
          </a:p>
          <a:p>
            <a:pPr marL="0" indent="0">
              <a:buNone/>
            </a:pPr>
            <a:endParaRPr lang="en-US" sz="1200" dirty="0">
              <a:latin typeface="Menlo" charset="0"/>
              <a:ea typeface="Menlo" charset="0"/>
              <a:cs typeface="Menlo" charset="0"/>
            </a:endParaRPr>
          </a:p>
          <a:p>
            <a:pPr marL="0" indent="0">
              <a:buNone/>
            </a:pPr>
            <a:r>
              <a:rPr lang="hr-HR" sz="1500" dirty="0" err="1">
                <a:ea typeface="Menlo" charset="0"/>
                <a:cs typeface="Menlo" charset="0"/>
              </a:rPr>
              <a:t>That’s</a:t>
            </a:r>
            <a:r>
              <a:rPr lang="hr-HR" sz="1500" dirty="0">
                <a:ea typeface="Menlo" charset="0"/>
                <a:cs typeface="Menlo" charset="0"/>
              </a:rPr>
              <a:t> </a:t>
            </a:r>
            <a:r>
              <a:rPr lang="hr-HR" sz="1500" dirty="0" err="1">
                <a:ea typeface="Menlo" charset="0"/>
                <a:cs typeface="Menlo" charset="0"/>
              </a:rPr>
              <a:t>an</a:t>
            </a:r>
            <a:r>
              <a:rPr lang="hr-HR" sz="1500" dirty="0">
                <a:ea typeface="Menlo" charset="0"/>
                <a:cs typeface="Menlo" charset="0"/>
              </a:rPr>
              <a:t> </a:t>
            </a:r>
            <a:r>
              <a:rPr lang="hr-HR" sz="1500" dirty="0" err="1">
                <a:ea typeface="Menlo" charset="0"/>
                <a:cs typeface="Menlo" charset="0"/>
              </a:rPr>
              <a:t>Akamai</a:t>
            </a:r>
            <a:r>
              <a:rPr lang="hr-HR" sz="1500" dirty="0">
                <a:ea typeface="Menlo" charset="0"/>
                <a:cs typeface="Menlo" charset="0"/>
              </a:rPr>
              <a:t> IP </a:t>
            </a:r>
            <a:r>
              <a:rPr lang="hr-HR" sz="1500" dirty="0" err="1">
                <a:ea typeface="Menlo" charset="0"/>
                <a:cs typeface="Menlo" charset="0"/>
              </a:rPr>
              <a:t>address</a:t>
            </a:r>
            <a:r>
              <a:rPr lang="hr-HR" sz="1500" dirty="0">
                <a:ea typeface="Menlo" charset="0"/>
                <a:cs typeface="Menlo" charset="0"/>
              </a:rPr>
              <a:t> </a:t>
            </a:r>
          </a:p>
          <a:p>
            <a:pPr marL="0" indent="0">
              <a:buNone/>
            </a:pPr>
            <a:endParaRPr lang="hr-HR" sz="1500" dirty="0">
              <a:ea typeface="Menlo" charset="0"/>
              <a:cs typeface="Menlo" charset="0"/>
            </a:endParaRPr>
          </a:p>
          <a:p>
            <a:pPr marL="0" indent="0">
              <a:buNone/>
            </a:pPr>
            <a:r>
              <a:rPr lang="hr-HR" sz="1500" dirty="0" err="1">
                <a:ea typeface="Menlo" charset="0"/>
                <a:cs typeface="Menlo" charset="0"/>
              </a:rPr>
              <a:t>And</a:t>
            </a:r>
            <a:r>
              <a:rPr lang="hr-HR" sz="1500" dirty="0">
                <a:ea typeface="Menlo" charset="0"/>
                <a:cs typeface="Menlo" charset="0"/>
              </a:rPr>
              <a:t> </a:t>
            </a:r>
            <a:r>
              <a:rPr lang="hr-HR" sz="1500" dirty="0" err="1">
                <a:ea typeface="Menlo" charset="0"/>
                <a:cs typeface="Menlo" charset="0"/>
              </a:rPr>
              <a:t>I’m</a:t>
            </a:r>
            <a:r>
              <a:rPr lang="hr-HR" sz="1500" dirty="0">
                <a:ea typeface="Menlo" charset="0"/>
                <a:cs typeface="Menlo" charset="0"/>
              </a:rPr>
              <a:t> NOT a </a:t>
            </a:r>
            <a:r>
              <a:rPr lang="hr-HR" sz="1500" dirty="0" err="1">
                <a:ea typeface="Menlo" charset="0"/>
                <a:cs typeface="Menlo" charset="0"/>
              </a:rPr>
              <a:t>customer</a:t>
            </a:r>
            <a:r>
              <a:rPr lang="hr-HR" sz="1500" dirty="0">
                <a:ea typeface="Menlo" charset="0"/>
                <a:cs typeface="Menlo" charset="0"/>
              </a:rPr>
              <a:t> </a:t>
            </a:r>
            <a:r>
              <a:rPr lang="hr-HR" sz="1500" dirty="0" err="1">
                <a:ea typeface="Menlo" charset="0"/>
                <a:cs typeface="Menlo" charset="0"/>
              </a:rPr>
              <a:t>of</a:t>
            </a:r>
            <a:r>
              <a:rPr lang="hr-HR" sz="1500" dirty="0">
                <a:ea typeface="Menlo" charset="0"/>
                <a:cs typeface="Menlo" charset="0"/>
              </a:rPr>
              <a:t> </a:t>
            </a:r>
            <a:r>
              <a:rPr lang="hr-HR" sz="1500" dirty="0" err="1">
                <a:ea typeface="Menlo" charset="0"/>
                <a:cs typeface="Menlo" charset="0"/>
              </a:rPr>
              <a:t>the</a:t>
            </a:r>
            <a:r>
              <a:rPr lang="hr-HR" sz="1500" dirty="0">
                <a:ea typeface="Menlo" charset="0"/>
                <a:cs typeface="Menlo" charset="0"/>
              </a:rPr>
              <a:t> Internet Bank </a:t>
            </a:r>
            <a:r>
              <a:rPr lang="hr-HR" sz="1500" dirty="0" err="1">
                <a:ea typeface="Menlo" charset="0"/>
                <a:cs typeface="Menlo" charset="0"/>
              </a:rPr>
              <a:t>of</a:t>
            </a:r>
            <a:r>
              <a:rPr lang="hr-HR" sz="1500" dirty="0">
                <a:ea typeface="Menlo" charset="0"/>
                <a:cs typeface="Menlo" charset="0"/>
              </a:rPr>
              <a:t> </a:t>
            </a:r>
            <a:r>
              <a:rPr lang="hr-HR" sz="1500" dirty="0" err="1">
                <a:ea typeface="Menlo" charset="0"/>
                <a:cs typeface="Menlo" charset="0"/>
              </a:rPr>
              <a:t>Akamai</a:t>
            </a:r>
            <a:r>
              <a:rPr lang="hr-HR" sz="1500" dirty="0">
                <a:ea typeface="Menlo" charset="0"/>
                <a:cs typeface="Menlo" charset="0"/>
              </a:rPr>
              <a:t>!</a:t>
            </a:r>
            <a:br>
              <a:rPr lang="hr-HR" sz="1500" dirty="0">
                <a:ea typeface="Menlo" charset="0"/>
                <a:cs typeface="Menlo" charset="0"/>
              </a:rPr>
            </a:br>
            <a:endParaRPr lang="hr-HR" sz="1500" dirty="0">
              <a:ea typeface="Menlo" charset="0"/>
              <a:cs typeface="Menlo" charset="0"/>
            </a:endParaRPr>
          </a:p>
          <a:p>
            <a:pPr marL="0" indent="0">
              <a:buNone/>
            </a:pPr>
            <a:r>
              <a:rPr lang="hr-HR" sz="1500" dirty="0" err="1">
                <a:ea typeface="Menlo" charset="0"/>
                <a:cs typeface="Menlo" charset="0"/>
              </a:rPr>
              <a:t>Why</a:t>
            </a:r>
            <a:r>
              <a:rPr lang="hr-HR" sz="1500" dirty="0">
                <a:ea typeface="Menlo" charset="0"/>
                <a:cs typeface="Menlo" charset="0"/>
              </a:rPr>
              <a:t> </a:t>
            </a:r>
            <a:r>
              <a:rPr lang="hr-HR" sz="1500" dirty="0" err="1">
                <a:ea typeface="Menlo" charset="0"/>
                <a:cs typeface="Menlo" charset="0"/>
              </a:rPr>
              <a:t>should</a:t>
            </a:r>
            <a:r>
              <a:rPr lang="hr-HR" sz="1500" dirty="0">
                <a:ea typeface="Menlo" charset="0"/>
                <a:cs typeface="Menlo" charset="0"/>
              </a:rPr>
              <a:t> </a:t>
            </a:r>
            <a:r>
              <a:rPr lang="hr-HR" sz="1500" dirty="0" err="1">
                <a:ea typeface="Menlo" charset="0"/>
                <a:cs typeface="Menlo" charset="0"/>
              </a:rPr>
              <a:t>my</a:t>
            </a:r>
            <a:r>
              <a:rPr lang="hr-HR" sz="1500" dirty="0">
                <a:ea typeface="Menlo" charset="0"/>
                <a:cs typeface="Menlo" charset="0"/>
              </a:rPr>
              <a:t> browser trust </a:t>
            </a:r>
            <a:r>
              <a:rPr lang="hr-HR" sz="1500" dirty="0" err="1">
                <a:ea typeface="Menlo" charset="0"/>
                <a:cs typeface="Menlo" charset="0"/>
              </a:rPr>
              <a:t>that</a:t>
            </a:r>
            <a:r>
              <a:rPr lang="hr-HR" sz="1500" dirty="0">
                <a:ea typeface="Menlo" charset="0"/>
                <a:cs typeface="Menlo" charset="0"/>
              </a:rPr>
              <a:t> 104.97.78.80 </a:t>
            </a:r>
            <a:r>
              <a:rPr lang="hr-HR" sz="1500" dirty="0" err="1">
                <a:ea typeface="Menlo" charset="0"/>
                <a:cs typeface="Menlo" charset="0"/>
              </a:rPr>
              <a:t>is</a:t>
            </a:r>
            <a:r>
              <a:rPr lang="hr-HR" sz="1500" dirty="0">
                <a:ea typeface="Menlo" charset="0"/>
                <a:cs typeface="Menlo" charset="0"/>
              </a:rPr>
              <a:t> </a:t>
            </a:r>
            <a:r>
              <a:rPr lang="hr-HR" sz="1500" dirty="0" err="1">
                <a:ea typeface="Menlo" charset="0"/>
                <a:cs typeface="Menlo" charset="0"/>
              </a:rPr>
              <a:t>really</a:t>
            </a:r>
            <a:r>
              <a:rPr lang="hr-HR" sz="1500" dirty="0">
                <a:ea typeface="Menlo" charset="0"/>
                <a:cs typeface="Menlo" charset="0"/>
              </a:rPr>
              <a:t> </a:t>
            </a:r>
            <a:r>
              <a:rPr lang="hr-HR" sz="1500" dirty="0" err="1">
                <a:ea typeface="Menlo" charset="0"/>
                <a:cs typeface="Menlo" charset="0"/>
              </a:rPr>
              <a:t>the</a:t>
            </a:r>
            <a:r>
              <a:rPr lang="hr-HR" sz="1500" dirty="0">
                <a:ea typeface="Menlo" charset="0"/>
                <a:cs typeface="Menlo" charset="0"/>
              </a:rPr>
              <a:t> </a:t>
            </a:r>
            <a:r>
              <a:rPr lang="hr-HR" sz="1500" dirty="0" err="1">
                <a:ea typeface="Menlo" charset="0"/>
                <a:cs typeface="Menlo" charset="0"/>
              </a:rPr>
              <a:t>authentic</a:t>
            </a:r>
            <a:r>
              <a:rPr lang="hr-HR" sz="1500" dirty="0">
                <a:ea typeface="Menlo" charset="0"/>
                <a:cs typeface="Menlo" charset="0"/>
              </a:rPr>
              <a:t> web site for </a:t>
            </a:r>
            <a:r>
              <a:rPr lang="hr-HR" sz="1500" dirty="0" err="1">
                <a:ea typeface="Menlo" charset="0"/>
                <a:cs typeface="Menlo" charset="0"/>
              </a:rPr>
              <a:t>the</a:t>
            </a:r>
            <a:r>
              <a:rPr lang="hr-HR" sz="1500" dirty="0">
                <a:ea typeface="Menlo" charset="0"/>
                <a:cs typeface="Menlo" charset="0"/>
              </a:rPr>
              <a:t> Commonwealth Bank </a:t>
            </a:r>
            <a:r>
              <a:rPr lang="hr-HR" sz="1500" dirty="0" err="1">
                <a:ea typeface="Menlo" charset="0"/>
                <a:cs typeface="Menlo" charset="0"/>
              </a:rPr>
              <a:t>of</a:t>
            </a:r>
            <a:r>
              <a:rPr lang="hr-HR" sz="1500" dirty="0">
                <a:ea typeface="Menlo" charset="0"/>
                <a:cs typeface="Menlo" charset="0"/>
              </a:rPr>
              <a:t> Australia, </a:t>
            </a:r>
            <a:r>
              <a:rPr lang="hr-HR" sz="1500" dirty="0" err="1">
                <a:ea typeface="Menlo" charset="0"/>
                <a:cs typeface="Menlo" charset="0"/>
              </a:rPr>
              <a:t>and</a:t>
            </a:r>
            <a:r>
              <a:rPr lang="hr-HR" sz="1500" dirty="0">
                <a:ea typeface="Menlo" charset="0"/>
                <a:cs typeface="Menlo" charset="0"/>
              </a:rPr>
              <a:t> </a:t>
            </a:r>
            <a:r>
              <a:rPr lang="hr-HR" sz="1500" dirty="0" err="1">
                <a:ea typeface="Menlo" charset="0"/>
                <a:cs typeface="Menlo" charset="0"/>
              </a:rPr>
              <a:t>not</a:t>
            </a:r>
            <a:r>
              <a:rPr lang="hr-HR" sz="1500" dirty="0">
                <a:ea typeface="Menlo" charset="0"/>
                <a:cs typeface="Menlo" charset="0"/>
              </a:rPr>
              <a:t> some </a:t>
            </a:r>
            <a:r>
              <a:rPr lang="hr-HR" sz="1500" dirty="0" err="1">
                <a:ea typeface="Menlo" charset="0"/>
                <a:cs typeface="Menlo" charset="0"/>
              </a:rPr>
              <a:t>dastardly</a:t>
            </a:r>
            <a:r>
              <a:rPr lang="hr-HR" sz="1500" dirty="0">
                <a:ea typeface="Menlo" charset="0"/>
                <a:cs typeface="Menlo" charset="0"/>
              </a:rPr>
              <a:t> </a:t>
            </a:r>
            <a:r>
              <a:rPr lang="hr-HR" sz="1500" dirty="0" err="1">
                <a:ea typeface="Menlo" charset="0"/>
                <a:cs typeface="Menlo" charset="0"/>
              </a:rPr>
              <a:t>evil</a:t>
            </a:r>
            <a:r>
              <a:rPr lang="hr-HR" sz="1500" dirty="0">
                <a:ea typeface="Menlo" charset="0"/>
                <a:cs typeface="Menlo" charset="0"/>
              </a:rPr>
              <a:t> </a:t>
            </a:r>
            <a:r>
              <a:rPr lang="hr-HR" sz="1500" dirty="0" err="1">
                <a:ea typeface="Menlo" charset="0"/>
                <a:cs typeface="Menlo" charset="0"/>
              </a:rPr>
              <a:t>scam</a:t>
            </a:r>
            <a:r>
              <a:rPr lang="hr-HR" sz="1500" dirty="0">
                <a:ea typeface="Menlo" charset="0"/>
                <a:cs typeface="Menlo" charset="0"/>
              </a:rPr>
              <a:t> </a:t>
            </a:r>
            <a:r>
              <a:rPr lang="hr-HR" sz="1500" dirty="0" err="1">
                <a:ea typeface="Menlo" charset="0"/>
                <a:cs typeface="Menlo" charset="0"/>
              </a:rPr>
              <a:t>designed</a:t>
            </a:r>
            <a:r>
              <a:rPr lang="hr-HR" sz="1500" dirty="0">
                <a:ea typeface="Menlo" charset="0"/>
                <a:cs typeface="Menlo" charset="0"/>
              </a:rPr>
              <a:t> to </a:t>
            </a:r>
            <a:r>
              <a:rPr lang="hr-HR" sz="1500" dirty="0" err="1">
                <a:ea typeface="Menlo" charset="0"/>
                <a:cs typeface="Menlo" charset="0"/>
              </a:rPr>
              <a:t>steal</a:t>
            </a:r>
            <a:r>
              <a:rPr lang="hr-HR" sz="1500" dirty="0">
                <a:ea typeface="Menlo" charset="0"/>
                <a:cs typeface="Menlo" charset="0"/>
              </a:rPr>
              <a:t> </a:t>
            </a:r>
            <a:r>
              <a:rPr lang="hr-HR" sz="1500" dirty="0" err="1">
                <a:ea typeface="Menlo" charset="0"/>
                <a:cs typeface="Menlo" charset="0"/>
              </a:rPr>
              <a:t>my</a:t>
            </a:r>
            <a:r>
              <a:rPr lang="hr-HR" sz="1500" dirty="0">
                <a:ea typeface="Menlo" charset="0"/>
                <a:cs typeface="Menlo" charset="0"/>
              </a:rPr>
              <a:t> </a:t>
            </a:r>
            <a:r>
              <a:rPr lang="hr-HR" sz="1500" dirty="0" err="1">
                <a:ea typeface="Menlo" charset="0"/>
                <a:cs typeface="Menlo" charset="0"/>
              </a:rPr>
              <a:t>passwords</a:t>
            </a:r>
            <a:r>
              <a:rPr lang="hr-HR" sz="1500" dirty="0">
                <a:ea typeface="Menlo" charset="0"/>
                <a:cs typeface="Menlo" charset="0"/>
              </a:rPr>
              <a:t> </a:t>
            </a:r>
            <a:r>
              <a:rPr lang="hr-HR" sz="1500" dirty="0" err="1">
                <a:ea typeface="Menlo" charset="0"/>
                <a:cs typeface="Menlo" charset="0"/>
              </a:rPr>
              <a:t>and</a:t>
            </a:r>
            <a:r>
              <a:rPr lang="hr-HR" sz="1500" dirty="0">
                <a:ea typeface="Menlo" charset="0"/>
                <a:cs typeface="Menlo" charset="0"/>
              </a:rPr>
              <a:t> </a:t>
            </a:r>
            <a:r>
              <a:rPr lang="hr-HR" sz="1500" dirty="0" err="1">
                <a:ea typeface="Menlo" charset="0"/>
                <a:cs typeface="Menlo" charset="0"/>
              </a:rPr>
              <a:t>my</a:t>
            </a:r>
            <a:r>
              <a:rPr lang="hr-HR" sz="1500" dirty="0">
                <a:ea typeface="Menlo" charset="0"/>
                <a:cs typeface="Menlo" charset="0"/>
              </a:rPr>
              <a:t> </a:t>
            </a:r>
            <a:r>
              <a:rPr lang="hr-HR" sz="1500" dirty="0" err="1">
                <a:ea typeface="Menlo" charset="0"/>
                <a:cs typeface="Menlo" charset="0"/>
              </a:rPr>
              <a:t>money</a:t>
            </a:r>
            <a:r>
              <a:rPr lang="hr-HR" sz="1500" dirty="0">
                <a:ea typeface="Menlo" charset="0"/>
                <a:cs typeface="Menlo" charset="0"/>
              </a:rPr>
              <a:t>?</a:t>
            </a:r>
          </a:p>
          <a:p>
            <a:pPr marL="0" indent="0">
              <a:buNone/>
            </a:pPr>
            <a:endParaRPr lang="hr-HR" sz="1500" dirty="0">
              <a:ea typeface="Menlo" charset="0"/>
              <a:cs typeface="Menlo" charset="0"/>
            </a:endParaRPr>
          </a:p>
          <a:p>
            <a:pPr marL="0" indent="0">
              <a:buNone/>
            </a:pPr>
            <a:r>
              <a:rPr lang="hr-HR" sz="1500" dirty="0" err="1">
                <a:ea typeface="Menlo" charset="0"/>
                <a:cs typeface="Menlo" charset="0"/>
              </a:rPr>
              <a:t>And</a:t>
            </a:r>
            <a:r>
              <a:rPr lang="hr-HR" sz="1500" dirty="0">
                <a:ea typeface="Menlo" charset="0"/>
                <a:cs typeface="Menlo" charset="0"/>
              </a:rPr>
              <a:t> </a:t>
            </a:r>
            <a:r>
              <a:rPr lang="hr-HR" sz="1500" dirty="0" err="1">
                <a:ea typeface="Menlo" charset="0"/>
                <a:cs typeface="Menlo" charset="0"/>
              </a:rPr>
              <a:t>why</a:t>
            </a:r>
            <a:r>
              <a:rPr lang="hr-HR" sz="1500" dirty="0">
                <a:ea typeface="Menlo" charset="0"/>
                <a:cs typeface="Menlo" charset="0"/>
              </a:rPr>
              <a:t> </a:t>
            </a:r>
            <a:r>
              <a:rPr lang="hr-HR" sz="1500" dirty="0" err="1">
                <a:ea typeface="Menlo" charset="0"/>
                <a:cs typeface="Menlo" charset="0"/>
              </a:rPr>
              <a:t>should</a:t>
            </a:r>
            <a:r>
              <a:rPr lang="hr-HR" sz="1500" dirty="0">
                <a:ea typeface="Menlo" charset="0"/>
                <a:cs typeface="Menlo" charset="0"/>
              </a:rPr>
              <a:t> I trust </a:t>
            </a:r>
            <a:r>
              <a:rPr lang="hr-HR" sz="1500" dirty="0" err="1">
                <a:ea typeface="Menlo" charset="0"/>
                <a:cs typeface="Menlo" charset="0"/>
              </a:rPr>
              <a:t>my</a:t>
            </a:r>
            <a:r>
              <a:rPr lang="hr-HR" sz="1500" dirty="0">
                <a:ea typeface="Menlo" charset="0"/>
                <a:cs typeface="Menlo" charset="0"/>
              </a:rPr>
              <a:t> browser?</a:t>
            </a:r>
          </a:p>
        </p:txBody>
      </p:sp>
      <p:sp>
        <p:nvSpPr>
          <p:cNvPr id="4" name="Freeform 3">
            <a:extLst>
              <a:ext uri="{FF2B5EF4-FFF2-40B4-BE49-F238E27FC236}">
                <a16:creationId xmlns:a16="http://schemas.microsoft.com/office/drawing/2014/main" id="{C63FBBA5-028A-AB4D-BEF1-1C3B945A08F0}"/>
              </a:ext>
            </a:extLst>
          </p:cNvPr>
          <p:cNvSpPr/>
          <p:nvPr/>
        </p:nvSpPr>
        <p:spPr>
          <a:xfrm>
            <a:off x="1315734" y="1138728"/>
            <a:ext cx="1475173" cy="335339"/>
          </a:xfrm>
          <a:custGeom>
            <a:avLst/>
            <a:gdLst>
              <a:gd name="connsiteX0" fmla="*/ 0 w 1613594"/>
              <a:gd name="connsiteY0" fmla="*/ 385797 h 447119"/>
              <a:gd name="connsiteX1" fmla="*/ 1418897 w 1613594"/>
              <a:gd name="connsiteY1" fmla="*/ 427838 h 447119"/>
              <a:gd name="connsiteX2" fmla="*/ 1481959 w 1613594"/>
              <a:gd name="connsiteY2" fmla="*/ 112528 h 447119"/>
              <a:gd name="connsiteX3" fmla="*/ 304800 w 1613594"/>
              <a:gd name="connsiteY3" fmla="*/ 7425 h 447119"/>
              <a:gd name="connsiteX4" fmla="*/ 31531 w 1613594"/>
              <a:gd name="connsiteY4" fmla="*/ 291204 h 44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3594" h="447119">
                <a:moveTo>
                  <a:pt x="0" y="385797"/>
                </a:moveTo>
                <a:cubicBezTo>
                  <a:pt x="585952" y="429590"/>
                  <a:pt x="1171904" y="473383"/>
                  <a:pt x="1418897" y="427838"/>
                </a:cubicBezTo>
                <a:cubicBezTo>
                  <a:pt x="1665890" y="382293"/>
                  <a:pt x="1667642" y="182597"/>
                  <a:pt x="1481959" y="112528"/>
                </a:cubicBezTo>
                <a:cubicBezTo>
                  <a:pt x="1296276" y="42459"/>
                  <a:pt x="546538" y="-22354"/>
                  <a:pt x="304800" y="7425"/>
                </a:cubicBezTo>
                <a:cubicBezTo>
                  <a:pt x="63062" y="37204"/>
                  <a:pt x="47296" y="164204"/>
                  <a:pt x="31531" y="291204"/>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DD951EC2-C022-BD4E-928B-30E79B5987DE}"/>
              </a:ext>
            </a:extLst>
          </p:cNvPr>
          <p:cNvSpPr/>
          <p:nvPr/>
        </p:nvSpPr>
        <p:spPr>
          <a:xfrm>
            <a:off x="1802512" y="1512797"/>
            <a:ext cx="236642" cy="441444"/>
          </a:xfrm>
          <a:custGeom>
            <a:avLst/>
            <a:gdLst>
              <a:gd name="connsiteX0" fmla="*/ 42253 w 315522"/>
              <a:gd name="connsiteY0" fmla="*/ 588592 h 588592"/>
              <a:gd name="connsiteX1" fmla="*/ 168377 w 315522"/>
              <a:gd name="connsiteY1" fmla="*/ 84095 h 588592"/>
              <a:gd name="connsiteX2" fmla="*/ 212 w 315522"/>
              <a:gd name="connsiteY2" fmla="*/ 199709 h 588592"/>
              <a:gd name="connsiteX3" fmla="*/ 210419 w 315522"/>
              <a:gd name="connsiteY3" fmla="*/ 12 h 588592"/>
              <a:gd name="connsiteX4" fmla="*/ 315522 w 315522"/>
              <a:gd name="connsiteY4" fmla="*/ 210219 h 58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522" h="588592">
                <a:moveTo>
                  <a:pt x="42253" y="588592"/>
                </a:moveTo>
                <a:cubicBezTo>
                  <a:pt x="108818" y="368750"/>
                  <a:pt x="175384" y="148909"/>
                  <a:pt x="168377" y="84095"/>
                </a:cubicBezTo>
                <a:cubicBezTo>
                  <a:pt x="161370" y="19281"/>
                  <a:pt x="-6795" y="213723"/>
                  <a:pt x="212" y="199709"/>
                </a:cubicBezTo>
                <a:cubicBezTo>
                  <a:pt x="7219" y="185695"/>
                  <a:pt x="157867" y="-1740"/>
                  <a:pt x="210419" y="12"/>
                </a:cubicBezTo>
                <a:cubicBezTo>
                  <a:pt x="262971" y="1764"/>
                  <a:pt x="289246" y="105991"/>
                  <a:pt x="315522" y="210219"/>
                </a:cubicBezTo>
              </a:path>
            </a:pathLst>
          </a:cu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8152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BF4E-F370-CF51-6862-540B7A1EC4E1}"/>
              </a:ext>
            </a:extLst>
          </p:cNvPr>
          <p:cNvSpPr>
            <a:spLocks noGrp="1"/>
          </p:cNvSpPr>
          <p:nvPr>
            <p:ph type="title"/>
          </p:nvPr>
        </p:nvSpPr>
        <p:spPr/>
        <p:txBody>
          <a:bodyPr/>
          <a:lstStyle/>
          <a:p>
            <a:r>
              <a:rPr lang="en-US" dirty="0"/>
              <a:t>Trust</a:t>
            </a:r>
          </a:p>
        </p:txBody>
      </p:sp>
      <p:sp>
        <p:nvSpPr>
          <p:cNvPr id="3" name="Content Placeholder 2">
            <a:extLst>
              <a:ext uri="{FF2B5EF4-FFF2-40B4-BE49-F238E27FC236}">
                <a16:creationId xmlns:a16="http://schemas.microsoft.com/office/drawing/2014/main" id="{1E21CBFF-8125-8C52-965C-519334EF43C8}"/>
              </a:ext>
            </a:extLst>
          </p:cNvPr>
          <p:cNvSpPr>
            <a:spLocks noGrp="1"/>
          </p:cNvSpPr>
          <p:nvPr>
            <p:ph idx="1"/>
          </p:nvPr>
        </p:nvSpPr>
        <p:spPr/>
        <p:txBody>
          <a:bodyPr>
            <a:normAutofit fontScale="85000" lnSpcReduction="20000"/>
          </a:bodyPr>
          <a:lstStyle/>
          <a:p>
            <a:pPr marL="0" indent="0">
              <a:buNone/>
            </a:pPr>
            <a:r>
              <a:rPr lang="hr-HR" sz="2400" dirty="0">
                <a:ea typeface="Menlo" charset="0"/>
                <a:cs typeface="Menlo" charset="0"/>
              </a:rPr>
              <a:t>More </a:t>
            </a:r>
            <a:r>
              <a:rPr lang="hr-HR" sz="2400" dirty="0" err="1">
                <a:ea typeface="Menlo" charset="0"/>
                <a:cs typeface="Menlo" charset="0"/>
              </a:rPr>
              <a:t>generally</a:t>
            </a:r>
            <a:r>
              <a:rPr lang="hr-HR" sz="2400" dirty="0">
                <a:ea typeface="Menlo" charset="0"/>
                <a:cs typeface="Menlo" charset="0"/>
              </a:rPr>
              <a:t>: </a:t>
            </a:r>
            <a:r>
              <a:rPr lang="hr-HR" sz="2400" b="1" dirty="0">
                <a:ea typeface="Menlo" charset="0"/>
                <a:cs typeface="Menlo" charset="0"/>
              </a:rPr>
              <a:t>Who </a:t>
            </a:r>
            <a:r>
              <a:rPr lang="hr-HR" sz="2400" b="1" dirty="0" err="1">
                <a:ea typeface="Menlo" charset="0"/>
                <a:cs typeface="Menlo" charset="0"/>
              </a:rPr>
              <a:t>and</a:t>
            </a:r>
            <a:r>
              <a:rPr lang="hr-HR" sz="2400" b="1" dirty="0">
                <a:ea typeface="Menlo" charset="0"/>
                <a:cs typeface="Menlo" charset="0"/>
              </a:rPr>
              <a:t> </a:t>
            </a:r>
            <a:r>
              <a:rPr lang="hr-HR" sz="2400" b="1" dirty="0" err="1">
                <a:ea typeface="Menlo" charset="0"/>
                <a:cs typeface="Menlo" charset="0"/>
              </a:rPr>
              <a:t>What</a:t>
            </a:r>
            <a:r>
              <a:rPr lang="hr-HR" sz="2400" b="1" dirty="0">
                <a:ea typeface="Menlo" charset="0"/>
                <a:cs typeface="Menlo" charset="0"/>
              </a:rPr>
              <a:t> am I </a:t>
            </a:r>
            <a:r>
              <a:rPr lang="hr-HR" sz="2400" b="1" dirty="0" err="1">
                <a:ea typeface="Menlo" charset="0"/>
                <a:cs typeface="Menlo" charset="0"/>
              </a:rPr>
              <a:t>trusting</a:t>
            </a:r>
            <a:r>
              <a:rPr lang="hr-HR" sz="2400" b="1" dirty="0">
                <a:ea typeface="Menlo" charset="0"/>
                <a:cs typeface="Menlo" charset="0"/>
              </a:rPr>
              <a:t>?</a:t>
            </a:r>
          </a:p>
          <a:p>
            <a:pPr marL="0" indent="0">
              <a:buNone/>
            </a:pPr>
            <a:endParaRPr lang="en-AU" sz="2400" dirty="0">
              <a:ea typeface="Menlo" charset="0"/>
              <a:cs typeface="Menlo" charset="0"/>
            </a:endParaRPr>
          </a:p>
          <a:p>
            <a:pPr marL="0" indent="0">
              <a:buNone/>
            </a:pPr>
            <a:r>
              <a:rPr lang="en-AU" dirty="0">
                <a:ea typeface="Menlo" charset="0"/>
                <a:cs typeface="Menlo" charset="0"/>
              </a:rPr>
              <a:t>It seems that I’m trusting in t</a:t>
            </a:r>
            <a:r>
              <a:rPr lang="en-AU" sz="2400" dirty="0">
                <a:ea typeface="Menlo" charset="0"/>
                <a:cs typeface="Menlo" charset="0"/>
              </a:rPr>
              <a:t>he “correct” operation of</a:t>
            </a:r>
            <a:r>
              <a:rPr lang="en-AU" dirty="0">
                <a:ea typeface="Menlo" charset="0"/>
                <a:cs typeface="Menlo" charset="0"/>
              </a:rPr>
              <a:t>:</a:t>
            </a:r>
            <a:endParaRPr lang="en-AU" sz="2400" dirty="0">
              <a:ea typeface="Menlo" charset="0"/>
              <a:cs typeface="Menlo" charset="0"/>
            </a:endParaRPr>
          </a:p>
          <a:p>
            <a:pPr lvl="1"/>
            <a:r>
              <a:rPr lang="hr-HR" dirty="0">
                <a:ea typeface="Menlo" charset="0"/>
                <a:cs typeface="Menlo" charset="0"/>
              </a:rPr>
              <a:t>My browser</a:t>
            </a:r>
            <a:endParaRPr lang="en-US" dirty="0">
              <a:ea typeface="Menlo" charset="0"/>
              <a:cs typeface="Menlo" charset="0"/>
            </a:endParaRPr>
          </a:p>
          <a:p>
            <a:pPr lvl="1"/>
            <a:r>
              <a:rPr lang="en-US" dirty="0">
                <a:ea typeface="Menlo" charset="0"/>
                <a:cs typeface="Menlo" charset="0"/>
              </a:rPr>
              <a:t>My host platform</a:t>
            </a:r>
          </a:p>
          <a:p>
            <a:pPr lvl="1"/>
            <a:r>
              <a:rPr lang="en-US" dirty="0">
                <a:ea typeface="Menlo" charset="0"/>
                <a:cs typeface="Menlo" charset="0"/>
              </a:rPr>
              <a:t>My system clock</a:t>
            </a:r>
          </a:p>
          <a:p>
            <a:pPr lvl="1"/>
            <a:r>
              <a:rPr lang="en-US" dirty="0">
                <a:ea typeface="Menlo" charset="0"/>
                <a:cs typeface="Menlo" charset="0"/>
              </a:rPr>
              <a:t>DNS name resolution</a:t>
            </a:r>
          </a:p>
          <a:p>
            <a:pPr lvl="1"/>
            <a:r>
              <a:rPr lang="en-US" dirty="0">
                <a:ea typeface="Menlo" charset="0"/>
                <a:cs typeface="Menlo" charset="0"/>
              </a:rPr>
              <a:t>The Internet’s Routing System</a:t>
            </a:r>
          </a:p>
          <a:p>
            <a:pPr lvl="1"/>
            <a:r>
              <a:rPr lang="en-US" dirty="0">
                <a:ea typeface="Menlo" charset="0"/>
                <a:cs typeface="Menlo" charset="0"/>
              </a:rPr>
              <a:t>All of the Web PKI CAs</a:t>
            </a:r>
          </a:p>
          <a:p>
            <a:pPr lvl="1"/>
            <a:r>
              <a:rPr lang="en-US" dirty="0">
                <a:ea typeface="Menlo" charset="0"/>
                <a:cs typeface="Menlo" charset="0"/>
              </a:rPr>
              <a:t>Public/Private key cryptographic algorithms</a:t>
            </a:r>
          </a:p>
          <a:p>
            <a:pPr lvl="1"/>
            <a:r>
              <a:rPr lang="en-US" dirty="0">
                <a:ea typeface="Menlo" charset="0"/>
                <a:cs typeface="Menlo" charset="0"/>
              </a:rPr>
              <a:t>The other end’s infrastructure</a:t>
            </a:r>
            <a:br>
              <a:rPr lang="en-US" dirty="0">
                <a:ea typeface="Menlo" charset="0"/>
                <a:cs typeface="Menlo" charset="0"/>
              </a:rPr>
            </a:br>
            <a:endParaRPr lang="hr-HR" dirty="0">
              <a:ea typeface="Menlo" charset="0"/>
              <a:cs typeface="Menlo" charset="0"/>
            </a:endParaRPr>
          </a:p>
        </p:txBody>
      </p:sp>
    </p:spTree>
    <p:extLst>
      <p:ext uri="{BB962C8B-B14F-4D97-AF65-F5344CB8AC3E}">
        <p14:creationId xmlns:p14="http://schemas.microsoft.com/office/powerpoint/2010/main" val="106579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5BE42-A534-54DD-649C-357A4212A8FA}"/>
              </a:ext>
            </a:extLst>
          </p:cNvPr>
          <p:cNvSpPr>
            <a:spLocks noGrp="1"/>
          </p:cNvSpPr>
          <p:nvPr>
            <p:ph type="title"/>
          </p:nvPr>
        </p:nvSpPr>
        <p:spPr/>
        <p:txBody>
          <a:bodyPr/>
          <a:lstStyle/>
          <a:p>
            <a:r>
              <a:rPr lang="en-AU" dirty="0"/>
              <a:t>How?</a:t>
            </a:r>
          </a:p>
        </p:txBody>
      </p:sp>
      <p:sp>
        <p:nvSpPr>
          <p:cNvPr id="3" name="Content Placeholder 2">
            <a:extLst>
              <a:ext uri="{FF2B5EF4-FFF2-40B4-BE49-F238E27FC236}">
                <a16:creationId xmlns:a16="http://schemas.microsoft.com/office/drawing/2014/main" id="{874F0F77-213C-6636-AEBB-86CA1A8EFE51}"/>
              </a:ext>
            </a:extLst>
          </p:cNvPr>
          <p:cNvSpPr>
            <a:spLocks noGrp="1"/>
          </p:cNvSpPr>
          <p:nvPr>
            <p:ph idx="1"/>
          </p:nvPr>
        </p:nvSpPr>
        <p:spPr/>
        <p:txBody>
          <a:bodyPr/>
          <a:lstStyle/>
          <a:p>
            <a:r>
              <a:rPr lang="en-AU" dirty="0"/>
              <a:t>HOW is this trust authenticated?</a:t>
            </a:r>
          </a:p>
        </p:txBody>
      </p:sp>
    </p:spTree>
    <p:extLst>
      <p:ext uri="{BB962C8B-B14F-4D97-AF65-F5344CB8AC3E}">
        <p14:creationId xmlns:p14="http://schemas.microsoft.com/office/powerpoint/2010/main" val="1200976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263FC-C18D-78C3-6090-071F03171FE5}"/>
              </a:ext>
            </a:extLst>
          </p:cNvPr>
          <p:cNvSpPr>
            <a:spLocks noGrp="1"/>
          </p:cNvSpPr>
          <p:nvPr>
            <p:ph type="title"/>
          </p:nvPr>
        </p:nvSpPr>
        <p:spPr/>
        <p:txBody>
          <a:bodyPr/>
          <a:lstStyle/>
          <a:p>
            <a:r>
              <a:rPr lang="en-AU" dirty="0"/>
              <a:t>Asymmetric Cryptography</a:t>
            </a:r>
          </a:p>
        </p:txBody>
      </p:sp>
      <p:sp>
        <p:nvSpPr>
          <p:cNvPr id="3" name="Content Placeholder 2">
            <a:extLst>
              <a:ext uri="{FF2B5EF4-FFF2-40B4-BE49-F238E27FC236}">
                <a16:creationId xmlns:a16="http://schemas.microsoft.com/office/drawing/2014/main" id="{159F2648-D571-0DFE-2618-BE4A1DB1E5FB}"/>
              </a:ext>
            </a:extLst>
          </p:cNvPr>
          <p:cNvSpPr>
            <a:spLocks noGrp="1"/>
          </p:cNvSpPr>
          <p:nvPr>
            <p:ph idx="1"/>
          </p:nvPr>
        </p:nvSpPr>
        <p:spPr>
          <a:xfrm>
            <a:off x="457200" y="1200151"/>
            <a:ext cx="6075802" cy="3344307"/>
          </a:xfrm>
        </p:spPr>
        <p:txBody>
          <a:bodyPr>
            <a:normAutofit fontScale="92500" lnSpcReduction="10000"/>
          </a:bodyPr>
          <a:lstStyle/>
          <a:p>
            <a:pPr marL="0" indent="0">
              <a:buNone/>
            </a:pPr>
            <a:r>
              <a:rPr lang="en-AU" dirty="0"/>
              <a:t>Using public/private key cryptography requires a pair of keys (A,B) such that:</a:t>
            </a:r>
          </a:p>
          <a:p>
            <a:pPr lvl="1"/>
            <a:r>
              <a:rPr lang="en-AU" dirty="0"/>
              <a:t>Anything encrypted using key A can ONLY be decrypted using key B, and no other key</a:t>
            </a:r>
          </a:p>
          <a:p>
            <a:pPr lvl="1"/>
            <a:r>
              <a:rPr lang="en-AU" dirty="0"/>
              <a:t>Anything encrypted using key B can ONLY be decrypted using key A, and no other key</a:t>
            </a:r>
          </a:p>
          <a:p>
            <a:pPr lvl="1"/>
            <a:r>
              <a:rPr lang="en-AU" dirty="0"/>
              <a:t>Knowing the value of one key WILL NOT let you work out the value of the other key!</a:t>
            </a:r>
          </a:p>
          <a:p>
            <a:pPr marL="0" indent="0">
              <a:buNone/>
            </a:pPr>
            <a:r>
              <a:rPr lang="en-AU" dirty="0"/>
              <a:t>This form of asymmetric cryptography lies at the heart of the Internet’s security framework</a:t>
            </a:r>
          </a:p>
        </p:txBody>
      </p:sp>
      <p:pic>
        <p:nvPicPr>
          <p:cNvPr id="6" name="Picture 5">
            <a:extLst>
              <a:ext uri="{FF2B5EF4-FFF2-40B4-BE49-F238E27FC236}">
                <a16:creationId xmlns:a16="http://schemas.microsoft.com/office/drawing/2014/main" id="{8BA712FF-680C-C22F-B02B-F3D7317D57C7}"/>
              </a:ext>
            </a:extLst>
          </p:cNvPr>
          <p:cNvPicPr>
            <a:picLocks noChangeAspect="1"/>
          </p:cNvPicPr>
          <p:nvPr/>
        </p:nvPicPr>
        <p:blipFill>
          <a:blip r:embed="rId2"/>
          <a:stretch>
            <a:fillRect/>
          </a:stretch>
        </p:blipFill>
        <p:spPr>
          <a:xfrm>
            <a:off x="6442009" y="1769561"/>
            <a:ext cx="2408576" cy="1734175"/>
          </a:xfrm>
          <a:prstGeom prst="rect">
            <a:avLst/>
          </a:prstGeom>
        </p:spPr>
      </p:pic>
    </p:spTree>
    <p:extLst>
      <p:ext uri="{BB962C8B-B14F-4D97-AF65-F5344CB8AC3E}">
        <p14:creationId xmlns:p14="http://schemas.microsoft.com/office/powerpoint/2010/main" val="3850912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9464</TotalTime>
  <Words>2123</Words>
  <Application>Microsoft Macintosh PowerPoint</Application>
  <PresentationFormat>On-screen Show (16:9)</PresentationFormat>
  <Paragraphs>230</Paragraphs>
  <Slides>54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ＭＳ Ｐゴシック</vt:lpstr>
      <vt:lpstr>AhnbergHand</vt:lpstr>
      <vt:lpstr>Arial</vt:lpstr>
      <vt:lpstr>Bradley Hand ITC TT-Bold</vt:lpstr>
      <vt:lpstr>Calibri</vt:lpstr>
      <vt:lpstr>Menlo</vt:lpstr>
      <vt:lpstr>Powderfinger-Type</vt:lpstr>
      <vt:lpstr>Office Theme</vt:lpstr>
      <vt:lpstr>Trust and Security</vt:lpstr>
      <vt:lpstr>Which Bank?</vt:lpstr>
      <vt:lpstr>Which Bank? My Bank!</vt:lpstr>
      <vt:lpstr>Security on the Internet</vt:lpstr>
      <vt:lpstr>Opening the Connection: First Steps</vt:lpstr>
      <vt:lpstr>Hang on…</vt:lpstr>
      <vt:lpstr>Trust</vt:lpstr>
      <vt:lpstr>How?</vt:lpstr>
      <vt:lpstr>Asymmetric Cryptography</vt:lpstr>
      <vt:lpstr>Public Key Certificates</vt:lpstr>
      <vt:lpstr>Public Key Certificates</vt:lpstr>
      <vt:lpstr>TLS - Transport Layer Security</vt:lpstr>
      <vt:lpstr>TLS - Transport Layer Security</vt:lpstr>
      <vt:lpstr>How does TLS work?</vt:lpstr>
      <vt:lpstr>TLS on Safari</vt:lpstr>
      <vt:lpstr>TLS on Safari</vt:lpstr>
      <vt:lpstr>Trust</vt:lpstr>
      <vt:lpstr>What is assumed here?</vt:lpstr>
      <vt:lpstr>Subverting the Web PKI</vt:lpstr>
      <vt:lpstr>Trust? or Credulity?</vt:lpstr>
      <vt:lpstr>Trust</vt:lpstr>
      <vt:lpstr>Local Trust</vt:lpstr>
      <vt:lpstr>Local Trust or Local Credulity*?</vt:lpstr>
      <vt:lpstr>Local Credulity</vt:lpstr>
      <vt:lpstr>Local Credulity</vt:lpstr>
      <vt:lpstr>Never?</vt:lpstr>
      <vt:lpstr>Well, hardly ever</vt:lpstr>
      <vt:lpstr>Well, hardly ever</vt:lpstr>
      <vt:lpstr>These are isolated events</vt:lpstr>
      <vt:lpstr>With unpleasant consequences when it all goes wrong</vt:lpstr>
      <vt:lpstr>With unpleasant consequences when it all goes wrong</vt:lpstr>
      <vt:lpstr>PowerPoint Presentation</vt:lpstr>
      <vt:lpstr>What’s going wrong here?</vt:lpstr>
      <vt:lpstr>What’s going wrong here?</vt:lpstr>
      <vt:lpstr>In a Commercial Environment</vt:lpstr>
      <vt:lpstr>But it’s all OK</vt:lpstr>
      <vt:lpstr>Always?</vt:lpstr>
      <vt:lpstr>Ok – Not Always.  Some do.  Sometimes.</vt:lpstr>
      <vt:lpstr>So, we can’t count on revocation</vt:lpstr>
      <vt:lpstr>So, we can’t count on revocation</vt:lpstr>
      <vt:lpstr>So, we can’t count on revocation</vt:lpstr>
      <vt:lpstr>Why is this so hard?</vt:lpstr>
      <vt:lpstr>Why is this so hard?</vt:lpstr>
      <vt:lpstr>Why is this so hard?</vt:lpstr>
      <vt:lpstr>Will it get more expensive?</vt:lpstr>
      <vt:lpstr>It’s a tough problem…</vt:lpstr>
      <vt:lpstr>The Economics of Security</vt:lpstr>
      <vt:lpstr>The Economics of Security</vt:lpstr>
      <vt:lpstr>Trust and Internet Fragmentation</vt:lpstr>
      <vt:lpstr>Why is this so hard?</vt:lpstr>
      <vt:lpstr>Is this another of those massive challenges of our time?</vt:lpstr>
      <vt:lpstr>PowerPoint Presentation</vt:lpstr>
      <vt:lpstr>Users and Trust</vt:lpstr>
      <vt:lpstr>PowerPoint Presentation</vt:lpstr>
    </vt:vector>
  </TitlesOfParts>
  <Company>APNIC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Since last we met…</dc:title>
  <dc:creator>Geoff Huston</dc:creator>
  <cp:lastModifiedBy>Geoff Huston</cp:lastModifiedBy>
  <cp:revision>107</cp:revision>
  <cp:lastPrinted>2017-01-22T19:56:58Z</cp:lastPrinted>
  <dcterms:created xsi:type="dcterms:W3CDTF">2015-10-28T19:23:57Z</dcterms:created>
  <dcterms:modified xsi:type="dcterms:W3CDTF">2024-06-10T05:23:52Z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2023-12-06T02:13:25Z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ee02e12e-64b0-496d-a729-54e089e84a92</vt:lpwstr>
  </property>
  <property fmtid="{D5CDD505-2E9C-101B-9397-08002B2CF9AE}" pid="8" name="MSIP_Label_66ca7b2a-4f6d-4766-806a-1a0c76ea1c59_ContentBits">
    <vt:lpwstr>0</vt:lpwstr>
  </property>
</Properties>
</file>