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7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51"/>
  </p:normalViewPr>
  <p:slideViewPr>
    <p:cSldViewPr snapToGrid="0">
      <p:cViewPr varScale="1">
        <p:scale>
          <a:sx n="122" d="100"/>
          <a:sy n="122" d="100"/>
        </p:scale>
        <p:origin x="6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3A3BD-7EB4-264F-9879-D255B3911177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3C1A-A0FA-7844-AC87-547D05634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E3C1A-A0FA-7844-AC87-547D056343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2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70F4-0759-317D-2F7B-DB83645E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C84C4-763C-B73B-DFA8-B00570839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285D-D0E8-6CCB-068F-AAB95D85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062E7-BA82-44A9-CC56-B8B69B39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35CA-B118-EE6F-D634-6E70B413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6891-7855-9B47-FC99-CA95D156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430F1-2D88-750E-76BB-D2EC7778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4261-5F1E-3FF0-A91F-1A3A18DB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7F41-2B24-5415-8880-0CF8F2C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F56C1-79CC-5E10-58E5-87F228A9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25CE2-B64E-F4A0-C488-D22B67892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565CF-2FCF-C817-0BC2-4D013C56C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EF9A8-5E4A-A1CD-B6C6-883B35FC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AAEA-75AB-33D7-E5E6-3B333229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8048-83C1-4BEB-A3A0-B28B3A5D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E7D6-27D2-6EDC-6B5B-6AE9A3A6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E41E-3DE4-E5C3-C232-5B9031B75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8D44-E27A-63C8-A566-44DE5400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89E18-6140-003A-C4C9-5A9B870B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760A-8FC5-1D6E-C3E1-B89B0E66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721C-A8C1-DF52-C0CF-07E2BC3F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5974D-E622-C810-27CB-B3422D611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EBD68-48C3-EEFA-285B-ABA5B785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90DB1-6C86-381F-7FD4-C634002A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7445-7478-E7A1-737E-94C457BB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6269-DBF8-7D77-DB05-BFF62BBB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AC64-A5E2-BAB0-36ED-AFF6DB2A8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E6D40-9772-7594-5D7C-EE6D2C8B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8EE1E-E821-AB80-D8CC-85A98985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01BAE-3371-31FD-8896-70A6FBE7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B1E88-D396-9728-09F4-084B0CE1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1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3E34-6ED2-52D3-581F-0863BB54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19ED9-0E1C-84A1-03BE-CB8751D50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088BC-124C-A0A5-8D5C-91F022675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70A1-0579-4E91-CD3C-FAA32239F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4B321-8534-631F-3ED0-D22D975F1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357BF-4DB0-21E1-EF58-D400AD04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4DE78-6F25-51AA-12CC-BDDBD26D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0BFB7-7C46-CCFB-CDBA-7D3083F7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BD42-DB70-1DE0-DB58-0DE99530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F6F19-5900-9C6F-40D9-11EA88DF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E53D7-08E9-BF51-D35E-9FA3CC88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687FA-970C-5656-1DC3-404FDFB0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1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D9063-38F0-6AFE-351A-6AA1DE8C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12859-82E8-D212-A991-3C16B710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D1B0A-C2CF-0A27-48DC-7C2D176E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073F-9128-1668-8B02-22B5CE4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E7736-F77F-6575-C1BB-5DDF769B8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5D840-7EF4-FFDF-98D1-A931A7DA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0B47-6B20-F988-ABD0-82978819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3F342-5C97-AA02-9F08-1D1B7270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4C8AB-26F9-0C87-6AC6-1317EB6F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B17D-CADD-7F5C-EC64-26239224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ED89F-40B4-6F92-89ED-83CB01C9C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80F3B-3338-789C-490C-3D3725E8F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92FEA-7A2D-0177-4E34-92A04B32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74B2E-54B6-48D1-78C5-D739A193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E2440-1E50-57C3-90F2-408B764E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EFE25-DCA4-801A-D5AF-6F2A8151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1D17E-52CF-44BA-F830-1A1575CFF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EB6C1-0E99-CB9E-23E2-D6835DF04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CDC00-1073-2B46-A05B-DDC48358A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D951-981E-7EE3-B1A9-3D927B345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D68B-568D-431F-A10E-C0600A925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C44D3-D5A3-2E4A-97FA-CBBA57BC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7E2C-2090-E719-B165-21F1E3FDB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ROA / ROV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8B62C-69D7-7820-90F9-4FCE8BE05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220" y="4243169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Geoff Huston</a:t>
            </a:r>
          </a:p>
          <a:p>
            <a:pPr algn="r"/>
            <a:r>
              <a:rPr lang="en-US" dirty="0"/>
              <a:t>APNIC</a:t>
            </a:r>
          </a:p>
          <a:p>
            <a:pPr algn="r"/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205685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6E0F-4195-4DF2-1BB5-8C3BCCEF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ROAs deployed? – IPv4</a:t>
            </a:r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B3371CC9-C7C1-A0A1-DE34-2D1123BCA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745" y="2273643"/>
            <a:ext cx="9830510" cy="444119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993450-ACC2-86AA-EC8A-BF07BF8DE34D}"/>
              </a:ext>
            </a:extLst>
          </p:cNvPr>
          <p:cNvSpPr/>
          <p:nvPr/>
        </p:nvSpPr>
        <p:spPr>
          <a:xfrm>
            <a:off x="7609489" y="6421819"/>
            <a:ext cx="2921876" cy="13663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7EF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FE2-52AF-B87F-7B00-C32968E2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networks sign ROAS, but fewer perform I-ROV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4AE1-FFF8-C5B6-817A-641C77A76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Example - Saudi Arabia</a:t>
            </a:r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A9810F38-45BE-B55D-9F4E-C6C9A730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819400"/>
            <a:ext cx="5178821" cy="2873146"/>
          </a:xfrm>
          <a:prstGeom prst="rect">
            <a:avLst/>
          </a:prstGeom>
        </p:spPr>
      </p:pic>
      <p:pic>
        <p:nvPicPr>
          <p:cNvPr id="7" name="Picture 6" descr="A graph showing a graph&#10;&#10;Description automatically generated">
            <a:extLst>
              <a:ext uri="{FF2B5EF4-FFF2-40B4-BE49-F238E27FC236}">
                <a16:creationId xmlns:a16="http://schemas.microsoft.com/office/drawing/2014/main" id="{378C7CA3-9BB5-D682-BB3C-0C1C475E6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3086100"/>
            <a:ext cx="5197591" cy="2606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BEC08-AB4E-63F1-8B53-BABFF4F5415B}"/>
              </a:ext>
            </a:extLst>
          </p:cNvPr>
          <p:cNvSpPr txBox="1"/>
          <p:nvPr/>
        </p:nvSpPr>
        <p:spPr>
          <a:xfrm>
            <a:off x="1600754" y="5928938"/>
            <a:ext cx="19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 Signing - 90%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56EA8-2686-7F53-3182-CE96A776B47F}"/>
              </a:ext>
            </a:extLst>
          </p:cNvPr>
          <p:cNvSpPr txBox="1"/>
          <p:nvPr/>
        </p:nvSpPr>
        <p:spPr>
          <a:xfrm>
            <a:off x="7601101" y="5904696"/>
            <a:ext cx="20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I-ROV Filtering - 0%</a:t>
            </a:r>
          </a:p>
        </p:txBody>
      </p:sp>
    </p:spTree>
    <p:extLst>
      <p:ext uri="{BB962C8B-B14F-4D97-AF65-F5344CB8AC3E}">
        <p14:creationId xmlns:p14="http://schemas.microsoft.com/office/powerpoint/2010/main" val="363164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DB72-925A-0651-9326-F98254D9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Unfinished Routing Security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8091-C614-84CB-DE97-9BC2F7B0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Validated Origination without AS Path protection is ineffectual against determined attack</a:t>
            </a:r>
          </a:p>
          <a:p>
            <a:pPr lvl="1"/>
            <a:r>
              <a:rPr lang="en-US" dirty="0"/>
              <a:t>It is useful against inadvertent route leaks, but a determined attacker can forge a AS Path that reflects “correct” origination</a:t>
            </a:r>
          </a:p>
          <a:p>
            <a:r>
              <a:rPr lang="en-US" dirty="0"/>
              <a:t>BGPSEC </a:t>
            </a:r>
            <a:r>
              <a:rPr lang="en-US" sz="2000" dirty="0"/>
              <a:t>(RFC8205)</a:t>
            </a:r>
            <a:r>
              <a:rPr lang="en-US" dirty="0"/>
              <a:t> can protect the AS Path, but the cost of deployment appears to be too high - deployment of BGPSEC has not gathered momentum, and it’s unlikely to ever do so!</a:t>
            </a:r>
          </a:p>
          <a:p>
            <a:r>
              <a:rPr lang="en-US" dirty="0"/>
              <a:t>ASPA provides a weaker form of Path protection but there is no sign of operational uptake</a:t>
            </a:r>
          </a:p>
          <a:p>
            <a:pPr lvl="1"/>
            <a:r>
              <a:rPr lang="en-US" dirty="0"/>
              <a:t>The draft specification is still in the IETF process after ~7 years</a:t>
            </a:r>
          </a:p>
        </p:txBody>
      </p:sp>
    </p:spTree>
    <p:extLst>
      <p:ext uri="{BB962C8B-B14F-4D97-AF65-F5344CB8AC3E}">
        <p14:creationId xmlns:p14="http://schemas.microsoft.com/office/powerpoint/2010/main" val="316621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1A9A-5F4C-9858-B25B-CADA2EC3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all this helping?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2033-8828-EF73-134D-DFC120574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is a hard question to answer with measurements</a:t>
            </a:r>
          </a:p>
          <a:p>
            <a:pPr lvl="1"/>
            <a:r>
              <a:rPr lang="en-US" dirty="0"/>
              <a:t>Preventative technologies are all about the </a:t>
            </a:r>
            <a:r>
              <a:rPr lang="en-US" b="1" dirty="0"/>
              <a:t>absence</a:t>
            </a:r>
            <a:r>
              <a:rPr lang="en-US" dirty="0"/>
              <a:t> of </a:t>
            </a:r>
            <a:r>
              <a:rPr lang="en-US" dirty="0" err="1"/>
              <a:t>behaviours</a:t>
            </a:r>
            <a:endParaRPr lang="en-US" dirty="0"/>
          </a:p>
          <a:p>
            <a:pPr lvl="1"/>
            <a:r>
              <a:rPr lang="en-US" dirty="0"/>
              <a:t>And its always hard to measure what’s NOT happening!</a:t>
            </a:r>
          </a:p>
          <a:p>
            <a:r>
              <a:rPr lang="en-US" dirty="0"/>
              <a:t>I’m not sure we understand how we can take a fully distributed system such as inter-domain routing  and impose an overlay of credentials and constraints that completely prevents all forms of aberrant </a:t>
            </a:r>
            <a:r>
              <a:rPr lang="en-US" dirty="0" err="1"/>
              <a:t>behaviours</a:t>
            </a:r>
            <a:endParaRPr lang="en-US" dirty="0"/>
          </a:p>
          <a:p>
            <a:r>
              <a:rPr lang="en-US" dirty="0"/>
              <a:t>But we can make it harder  to abuse the routing system, either through inadvertent lapses or through deliberate intent</a:t>
            </a:r>
          </a:p>
          <a:p>
            <a:pPr lvl="1"/>
            <a:r>
              <a:rPr lang="en-US" dirty="0"/>
              <a:t>And the RPKI / ROV framework is our best effort to  improve the security and integrity of the routing system</a:t>
            </a:r>
          </a:p>
          <a:p>
            <a:pPr lvl="1"/>
            <a:r>
              <a:rPr lang="en-US" dirty="0"/>
              <a:t>It’s not a panacea and routing vulnerabilities still exist in many ways and many forms – but it can help the overall picture of routing resilience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FA24-85A0-97CE-6A30-D9085CF9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772" y="2850931"/>
            <a:ext cx="5594131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18153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1DE9-718B-48DD-5C4B-408EE4DA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– IPv4</a:t>
            </a:r>
          </a:p>
        </p:txBody>
      </p:sp>
      <p:pic>
        <p:nvPicPr>
          <p:cNvPr id="7" name="Picture 6" descr="A graph showing a line&#10;&#10;Description automatically generated">
            <a:extLst>
              <a:ext uri="{FF2B5EF4-FFF2-40B4-BE49-F238E27FC236}">
                <a16:creationId xmlns:a16="http://schemas.microsoft.com/office/drawing/2014/main" id="{5E45B8FA-276E-DFAF-9487-64343643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4" y="1825625"/>
            <a:ext cx="10083114" cy="4722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B81277-33CB-5AF9-7F6D-1581BC975BA0}"/>
              </a:ext>
            </a:extLst>
          </p:cNvPr>
          <p:cNvSpPr txBox="1"/>
          <p:nvPr/>
        </p:nvSpPr>
        <p:spPr>
          <a:xfrm>
            <a:off x="1734207" y="1492469"/>
            <a:ext cx="675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 of IPv4 route objects that have an associated RPKI ROA</a:t>
            </a:r>
          </a:p>
        </p:txBody>
      </p:sp>
    </p:spTree>
    <p:extLst>
      <p:ext uri="{BB962C8B-B14F-4D97-AF65-F5344CB8AC3E}">
        <p14:creationId xmlns:p14="http://schemas.microsoft.com/office/powerpoint/2010/main" val="54206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1DE9-718B-48DD-5C4B-408EE4DA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– IPv6</a:t>
            </a:r>
          </a:p>
        </p:txBody>
      </p:sp>
      <p:pic>
        <p:nvPicPr>
          <p:cNvPr id="7" name="Content Placeholder 6" descr="A graph showing a line&#10;&#10;Description automatically generated">
            <a:extLst>
              <a:ext uri="{FF2B5EF4-FFF2-40B4-BE49-F238E27FC236}">
                <a16:creationId xmlns:a16="http://schemas.microsoft.com/office/drawing/2014/main" id="{8EEDE34F-A942-5DDF-6E79-6B2626D10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094" y="1825625"/>
            <a:ext cx="925581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6B4D1E-3C17-69CF-B9A8-BFA8C87CEFC7}"/>
              </a:ext>
            </a:extLst>
          </p:cNvPr>
          <p:cNvSpPr txBox="1"/>
          <p:nvPr/>
        </p:nvSpPr>
        <p:spPr>
          <a:xfrm>
            <a:off x="1734207" y="1492469"/>
            <a:ext cx="675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 of IPv6 route objects that have an associated RPKI ROA</a:t>
            </a:r>
          </a:p>
        </p:txBody>
      </p:sp>
    </p:spTree>
    <p:extLst>
      <p:ext uri="{BB962C8B-B14F-4D97-AF65-F5344CB8AC3E}">
        <p14:creationId xmlns:p14="http://schemas.microsoft.com/office/powerpoint/2010/main" val="141192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6E0F-4195-4DF2-1BB5-8C3BCCEF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ROAs deployed? – IPv4</a:t>
            </a:r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B3371CC9-C7C1-A0A1-DE34-2D1123BCA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745" y="2273643"/>
            <a:ext cx="9830510" cy="444119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993450-ACC2-86AA-EC8A-BF07BF8DE34D}"/>
              </a:ext>
            </a:extLst>
          </p:cNvPr>
          <p:cNvSpPr/>
          <p:nvPr/>
        </p:nvSpPr>
        <p:spPr>
          <a:xfrm>
            <a:off x="7609489" y="6421819"/>
            <a:ext cx="2921876" cy="13663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7EF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6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the world&#10;&#10;Description automatically generated">
            <a:extLst>
              <a:ext uri="{FF2B5EF4-FFF2-40B4-BE49-F238E27FC236}">
                <a16:creationId xmlns:a16="http://schemas.microsoft.com/office/drawing/2014/main" id="{963C5FE4-F9C1-5E4F-4BA6-3A205B52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7830"/>
            <a:ext cx="10220483" cy="45961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76E0F-4195-4DF2-1BB5-8C3BCCEF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ROAs deployed? – IPv6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93450-ACC2-86AA-EC8A-BF07BF8DE34D}"/>
              </a:ext>
            </a:extLst>
          </p:cNvPr>
          <p:cNvSpPr/>
          <p:nvPr/>
        </p:nvSpPr>
        <p:spPr>
          <a:xfrm>
            <a:off x="7609489" y="6421819"/>
            <a:ext cx="2921876" cy="13663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7EF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0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C391-8D8A-3B69-418C-09464CB4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with ROA publication?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49D1A-F5F0-C766-0EB9-5C245FEE0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answer is that we appear to be in a surprisingly good place!</a:t>
            </a:r>
          </a:p>
          <a:p>
            <a:r>
              <a:rPr lang="en-US" dirty="0"/>
              <a:t>ROAs have been extensively deployed across much of Europe, the Middle East, Asia and South America</a:t>
            </a:r>
          </a:p>
          <a:p>
            <a:r>
              <a:rPr lang="en-US" dirty="0"/>
              <a:t>The RPKI publication system appears to be adequately robust, although there is a very high level of reliance on the RPKI publication services operated by the RIRs</a:t>
            </a:r>
          </a:p>
        </p:txBody>
      </p:sp>
    </p:spTree>
    <p:extLst>
      <p:ext uri="{BB962C8B-B14F-4D97-AF65-F5344CB8AC3E}">
        <p14:creationId xmlns:p14="http://schemas.microsoft.com/office/powerpoint/2010/main" val="224779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BDE5-9F21-A6F8-0858-7F779345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I-ROV Route Drop</a:t>
            </a:r>
          </a:p>
        </p:txBody>
      </p:sp>
      <p:pic>
        <p:nvPicPr>
          <p:cNvPr id="9" name="Content Placeholder 8" descr="A graph showing a line of blue and orange lines&#10;&#10;Description automatically generated">
            <a:extLst>
              <a:ext uri="{FF2B5EF4-FFF2-40B4-BE49-F238E27FC236}">
                <a16:creationId xmlns:a16="http://schemas.microsoft.com/office/drawing/2014/main" id="{E17BF167-D270-08C7-D2B9-9B6B8F5A1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748" y="1825625"/>
            <a:ext cx="9286503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BBFC15-3FE8-0DB8-5A80-EAB42BB62852}"/>
              </a:ext>
            </a:extLst>
          </p:cNvPr>
          <p:cNvSpPr txBox="1"/>
          <p:nvPr/>
        </p:nvSpPr>
        <p:spPr>
          <a:xfrm>
            <a:off x="1734207" y="1492469"/>
            <a:ext cx="880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 of end users that CANNOT access an object that lies behind an invalid route</a:t>
            </a:r>
          </a:p>
        </p:txBody>
      </p:sp>
    </p:spTree>
    <p:extLst>
      <p:ext uri="{BB962C8B-B14F-4D97-AF65-F5344CB8AC3E}">
        <p14:creationId xmlns:p14="http://schemas.microsoft.com/office/powerpoint/2010/main" val="413577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CC-B87D-6F3B-4059-9E93FEB8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I-ROV Route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2E9D-DF9D-411D-4D03-6C4B44D84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measurement we use an invalid destination advertised by a CDN (Cloudflare)</a:t>
            </a:r>
          </a:p>
          <a:p>
            <a:pPr lvl="1"/>
            <a:r>
              <a:rPr lang="en-US" dirty="0"/>
              <a:t>We do this to minimize the effects of transit networks masking the ROV </a:t>
            </a:r>
            <a:r>
              <a:rPr lang="en-US" dirty="0" err="1"/>
              <a:t>behaviour</a:t>
            </a:r>
            <a:r>
              <a:rPr lang="en-US" dirty="0"/>
              <a:t> of stub networks</a:t>
            </a:r>
          </a:p>
          <a:p>
            <a:r>
              <a:rPr lang="en-US" dirty="0"/>
              <a:t>We then use an online ad campaign to enroll ~10M endpoints to reach this destination per day</a:t>
            </a:r>
          </a:p>
          <a:p>
            <a:r>
              <a:rPr lang="en-US" dirty="0"/>
              <a:t>The measurement is the proportion of endpoints who cannot reach the invalid destination</a:t>
            </a:r>
          </a:p>
        </p:txBody>
      </p:sp>
    </p:spTree>
    <p:extLst>
      <p:ext uri="{BB962C8B-B14F-4D97-AF65-F5344CB8AC3E}">
        <p14:creationId xmlns:p14="http://schemas.microsoft.com/office/powerpoint/2010/main" val="30139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5B29-8825-BC41-969D-6244D78F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ISPs drop I-ROV routes?</a:t>
            </a:r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4465346A-07B3-77C4-D5F4-22AD8D571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820" y="1825625"/>
            <a:ext cx="969236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6DDBC-FBFE-ADA2-32DD-678300D990AC}"/>
              </a:ext>
            </a:extLst>
          </p:cNvPr>
          <p:cNvSpPr/>
          <p:nvPr/>
        </p:nvSpPr>
        <p:spPr>
          <a:xfrm>
            <a:off x="7628539" y="5945569"/>
            <a:ext cx="2921876" cy="13663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7EF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7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485</Words>
  <Application>Microsoft Macintosh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ROA / ROV Measurements</vt:lpstr>
      <vt:lpstr>Time Series – IPv4</vt:lpstr>
      <vt:lpstr>Time Series – IPv6</vt:lpstr>
      <vt:lpstr>Where are ROAs deployed? – IPv4</vt:lpstr>
      <vt:lpstr>Where are ROAs deployed? – IPv6</vt:lpstr>
      <vt:lpstr>Where are we with ROA publication?</vt:lpstr>
      <vt:lpstr>Measuring I-ROV Route Drop</vt:lpstr>
      <vt:lpstr>Measuring I-ROV Route Drop</vt:lpstr>
      <vt:lpstr>Where do ISPs drop I-ROV routes?</vt:lpstr>
      <vt:lpstr>Where are ROAs deployed? – IPv4</vt:lpstr>
      <vt:lpstr>Many networks sign ROAS, but fewer perform I-ROV Filtering</vt:lpstr>
      <vt:lpstr>Unfinished Routing Security Work</vt:lpstr>
      <vt:lpstr>Is all this helping?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 / ROV Measurements</dc:title>
  <dc:creator>Geoff Huston</dc:creator>
  <cp:lastModifiedBy>Geoff Huston</cp:lastModifiedBy>
  <cp:revision>3</cp:revision>
  <dcterms:created xsi:type="dcterms:W3CDTF">2024-05-13T23:10:58Z</dcterms:created>
  <dcterms:modified xsi:type="dcterms:W3CDTF">2024-05-15T09:04:31Z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2024-05-14T00:18:19Z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d610ead8-854f-4f26-9437-525b3cf85fa8</vt:lpwstr>
  </property>
  <property fmtid="{D5CDD505-2E9C-101B-9397-08002B2CF9AE}" pid="8" name="MSIP_Label_66ca7b2a-4f6d-4766-806a-1a0c76ea1c59_ContentBits">
    <vt:lpwstr>0</vt:lpwstr>
  </property>
</Properties>
</file>