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2" r:id="rId2"/>
    <p:sldId id="357" r:id="rId3"/>
    <p:sldId id="347" r:id="rId4"/>
    <p:sldId id="348" r:id="rId5"/>
    <p:sldId id="258" r:id="rId6"/>
    <p:sldId id="260" r:id="rId7"/>
    <p:sldId id="349" r:id="rId8"/>
    <p:sldId id="350" r:id="rId9"/>
    <p:sldId id="276" r:id="rId10"/>
    <p:sldId id="308" r:id="rId11"/>
    <p:sldId id="294" r:id="rId12"/>
    <p:sldId id="277" r:id="rId13"/>
    <p:sldId id="309" r:id="rId14"/>
    <p:sldId id="278" r:id="rId15"/>
    <p:sldId id="293" r:id="rId16"/>
    <p:sldId id="279" r:id="rId17"/>
    <p:sldId id="312" r:id="rId18"/>
    <p:sldId id="280" r:id="rId19"/>
    <p:sldId id="351" r:id="rId20"/>
    <p:sldId id="281" r:id="rId21"/>
    <p:sldId id="352" r:id="rId22"/>
    <p:sldId id="313" r:id="rId23"/>
    <p:sldId id="282" r:id="rId24"/>
    <p:sldId id="353" r:id="rId25"/>
    <p:sldId id="358" r:id="rId26"/>
    <p:sldId id="359" r:id="rId27"/>
    <p:sldId id="360" r:id="rId28"/>
    <p:sldId id="362" r:id="rId29"/>
    <p:sldId id="341" r:id="rId30"/>
    <p:sldId id="342" r:id="rId31"/>
    <p:sldId id="354" r:id="rId32"/>
    <p:sldId id="345" r:id="rId33"/>
    <p:sldId id="363" r:id="rId34"/>
    <p:sldId id="295" r:id="rId35"/>
    <p:sldId id="338" r:id="rId36"/>
    <p:sldId id="285" r:id="rId37"/>
    <p:sldId id="315" r:id="rId38"/>
    <p:sldId id="356" r:id="rId39"/>
    <p:sldId id="296" r:id="rId40"/>
    <p:sldId id="290" r:id="rId41"/>
    <p:sldId id="287" r:id="rId42"/>
    <p:sldId id="298" r:id="rId43"/>
    <p:sldId id="306" r:id="rId44"/>
    <p:sldId id="316" r:id="rId45"/>
    <p:sldId id="320" r:id="rId46"/>
    <p:sldId id="329" r:id="rId47"/>
    <p:sldId id="321" r:id="rId48"/>
    <p:sldId id="336" r:id="rId49"/>
    <p:sldId id="326" r:id="rId50"/>
    <p:sldId id="317" r:id="rId51"/>
    <p:sldId id="318" r:id="rId52"/>
    <p:sldId id="339" r:id="rId53"/>
    <p:sldId id="291" r:id="rId54"/>
    <p:sldId id="300" r:id="rId55"/>
    <p:sldId id="337" r:id="rId56"/>
    <p:sldId id="322" r:id="rId57"/>
    <p:sldId id="387" r:id="rId58"/>
    <p:sldId id="257" r:id="rId59"/>
    <p:sldId id="36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79FF-EAC8-A78E-41E0-1826DEE498A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81C3E4A-4573-863C-7E02-264EAEA5E4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39CDE3-1B5E-939F-9553-D681F55B0A27}"/>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6530EA2C-8D0A-F506-A165-5C1D68C4E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0548D-1CCA-95DE-01B0-F96623064F29}"/>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356475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9EE4-E4B2-B010-E5A8-D7469FF27C5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95AEA0-7A32-83AE-9A64-D708DE722B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E920B2-33C9-7784-4C44-793303A6287F}"/>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895233CA-351C-7F4E-36AE-F556284BD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82D74-D452-A7D9-4990-71647187D105}"/>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124786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71098-D540-DB53-F258-65155A95AEA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BB31679-D3A0-1220-7C8E-8E028A2B4EA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284D75C-1A6B-5D11-C808-AE552ECF4C6A}"/>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5B866449-F528-301D-36DE-F3B2FE2B1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E4EE0-FFF7-B039-D52D-8CCA40DEA4B5}"/>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271242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6D32-EB0B-D71F-866F-70849957D7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8C26-5300-05EA-7116-2394F79166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01EF45-D7F4-833E-E599-1F6E69B8F77E}"/>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90077515-B351-C617-2547-58E6CADF2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57C99-9D73-6D66-FD7A-283FAD0C74E6}"/>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254598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8D45-270A-CE69-80FB-2070ABC8982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8F7A170-F0D9-AA02-58BE-33A9BB49D7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B4C55EA-4947-6F2F-91BD-8924694F8A2B}"/>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0D1411DC-C2E0-2F66-3C6F-DAECB383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D4BB-7729-C9E5-F4FF-652EA6366CD7}"/>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215639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7E7D-CBEC-8700-8AC5-3ABE3BC1CA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24C5AD-F0CF-71EC-6B4C-1844C847107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B4A94EC-5370-C6A9-09CE-FB18ACCF93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0850596-3981-AD92-41F3-BA9A53872E07}"/>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6" name="Footer Placeholder 5">
            <a:extLst>
              <a:ext uri="{FF2B5EF4-FFF2-40B4-BE49-F238E27FC236}">
                <a16:creationId xmlns:a16="http://schemas.microsoft.com/office/drawing/2014/main" id="{47D1090F-56A8-179E-9775-A8E9380F7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C470D4-6803-DDF7-8B72-8676588E9F7B}"/>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339140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FED4-33D6-04BC-F1D2-3557BD0915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8699D8-C935-08DE-A9D1-E887E0199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987853F-5F7F-34EB-E9AB-25B8F66D54D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E0A2689-DC62-5B20-D267-43B7ACF37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841C6FF-8B5F-FEC7-8277-A80B74B94B0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F4C7CC7-7014-2947-355E-9823CF118D4B}"/>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8" name="Footer Placeholder 7">
            <a:extLst>
              <a:ext uri="{FF2B5EF4-FFF2-40B4-BE49-F238E27FC236}">
                <a16:creationId xmlns:a16="http://schemas.microsoft.com/office/drawing/2014/main" id="{3F9C543E-2519-F3A8-9C80-88B7D899BE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5A21FF-628B-1535-5AE5-3AEAEEE0035C}"/>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116005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1A08-6691-C0E6-BD09-7132EE4CC9E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5B388D0-E9A4-CCF9-17C9-7DACFD536AB0}"/>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4" name="Footer Placeholder 3">
            <a:extLst>
              <a:ext uri="{FF2B5EF4-FFF2-40B4-BE49-F238E27FC236}">
                <a16:creationId xmlns:a16="http://schemas.microsoft.com/office/drawing/2014/main" id="{A8AE072B-4605-EAF2-0B06-6EC4C0E82B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501B29-EEFA-859C-ABE2-C2D8CA6CB067}"/>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109871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263BE-E4AA-3A97-38F9-B3D658A2DC14}"/>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3" name="Footer Placeholder 2">
            <a:extLst>
              <a:ext uri="{FF2B5EF4-FFF2-40B4-BE49-F238E27FC236}">
                <a16:creationId xmlns:a16="http://schemas.microsoft.com/office/drawing/2014/main" id="{49444202-5E04-7314-6CEC-18F977C7A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772B5-97E4-FB5A-07EC-FA24376529FD}"/>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2750119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CEF9C-82A3-B4B6-271E-EF7D75F370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DBB39CD-8514-DC8A-E271-9A67837D2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4137198-D232-1451-9A1D-BCE810F90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BB4590-E753-5A0B-FDDF-4733CBBB33E7}"/>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6" name="Footer Placeholder 5">
            <a:extLst>
              <a:ext uri="{FF2B5EF4-FFF2-40B4-BE49-F238E27FC236}">
                <a16:creationId xmlns:a16="http://schemas.microsoft.com/office/drawing/2014/main" id="{A32D50D8-0767-5E59-2EE3-5C386895B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3CEFC-8DA6-F223-A09C-BB89B4E388D6}"/>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288654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2A9F-C49F-635E-80B1-508617BE06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67A874-E12D-5572-12C5-DAC040C542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E9348B-0D28-A730-CFE1-F8824868F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423D04-A3B4-FB14-172A-C47544947798}"/>
              </a:ext>
            </a:extLst>
          </p:cNvPr>
          <p:cNvSpPr>
            <a:spLocks noGrp="1"/>
          </p:cNvSpPr>
          <p:nvPr>
            <p:ph type="dt" sz="half" idx="10"/>
          </p:nvPr>
        </p:nvSpPr>
        <p:spPr/>
        <p:txBody>
          <a:bodyPr/>
          <a:lstStyle/>
          <a:p>
            <a:fld id="{191AFBFE-066F-4C46-AAD2-FAB5B3A4BA6F}" type="datetimeFigureOut">
              <a:rPr lang="en-US" smtClean="0"/>
              <a:t>4/22/24</a:t>
            </a:fld>
            <a:endParaRPr lang="en-US"/>
          </a:p>
        </p:txBody>
      </p:sp>
      <p:sp>
        <p:nvSpPr>
          <p:cNvPr id="6" name="Footer Placeholder 5">
            <a:extLst>
              <a:ext uri="{FF2B5EF4-FFF2-40B4-BE49-F238E27FC236}">
                <a16:creationId xmlns:a16="http://schemas.microsoft.com/office/drawing/2014/main" id="{0F1D7909-C4A8-ADA3-7178-6EE60A20D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93D34-3B2D-68B0-EC4B-F44C229B0958}"/>
              </a:ext>
            </a:extLst>
          </p:cNvPr>
          <p:cNvSpPr>
            <a:spLocks noGrp="1"/>
          </p:cNvSpPr>
          <p:nvPr>
            <p:ph type="sldNum" sz="quarter" idx="12"/>
          </p:nvPr>
        </p:nvSpPr>
        <p:spPr/>
        <p:txBody>
          <a:bodyPr/>
          <a:lstStyle/>
          <a:p>
            <a:fld id="{D2C8ED55-4315-0242-BF82-1E1B75874885}" type="slidenum">
              <a:rPr lang="en-US" smtClean="0"/>
              <a:t>‹#›</a:t>
            </a:fld>
            <a:endParaRPr lang="en-US"/>
          </a:p>
        </p:txBody>
      </p:sp>
    </p:spTree>
    <p:extLst>
      <p:ext uri="{BB962C8B-B14F-4D97-AF65-F5344CB8AC3E}">
        <p14:creationId xmlns:p14="http://schemas.microsoft.com/office/powerpoint/2010/main" val="1796414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69A3B-6F33-EECA-668C-D34757236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BDE8F9-23A9-5EC1-807A-C1BC2E361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D45599-4051-42AE-2EE7-8813B904C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1AFBFE-066F-4C46-AAD2-FAB5B3A4BA6F}" type="datetimeFigureOut">
              <a:rPr lang="en-US" smtClean="0"/>
              <a:t>4/22/24</a:t>
            </a:fld>
            <a:endParaRPr lang="en-US"/>
          </a:p>
        </p:txBody>
      </p:sp>
      <p:sp>
        <p:nvSpPr>
          <p:cNvPr id="5" name="Footer Placeholder 4">
            <a:extLst>
              <a:ext uri="{FF2B5EF4-FFF2-40B4-BE49-F238E27FC236}">
                <a16:creationId xmlns:a16="http://schemas.microsoft.com/office/drawing/2014/main" id="{62CECED6-1175-6DDC-B39D-5A0F2944A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6227FD-8084-02B6-3759-CFEE6D30B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C8ED55-4315-0242-BF82-1E1B75874885}" type="slidenum">
              <a:rPr lang="en-US" smtClean="0"/>
              <a:t>‹#›</a:t>
            </a:fld>
            <a:endParaRPr lang="en-US"/>
          </a:p>
        </p:txBody>
      </p:sp>
    </p:spTree>
    <p:extLst>
      <p:ext uri="{BB962C8B-B14F-4D97-AF65-F5344CB8AC3E}">
        <p14:creationId xmlns:p14="http://schemas.microsoft.com/office/powerpoint/2010/main" val="2703335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blog.cloudflare.com/why-we-terminated-daily-storme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27.emf"/><Relationship Id="rId9" Type="http://schemas.openxmlformats.org/officeDocument/2006/relationships/image" Target="../media/image23.jpeg"/></Relationships>
</file>

<file path=ppt/slides/_rels/slide5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1124746"/>
            <a:ext cx="8208912" cy="2160239"/>
          </a:xfrm>
        </p:spPr>
        <p:txBody>
          <a:bodyPr>
            <a:normAutofit/>
          </a:bodyPr>
          <a:lstStyle/>
          <a:p>
            <a:r>
              <a:rPr lang="en-US" sz="5333" dirty="0">
                <a:solidFill>
                  <a:schemeClr val="accent2">
                    <a:lumMod val="50000"/>
                  </a:schemeClr>
                </a:solidFill>
                <a:latin typeface="Powderfinger Type" charset="0"/>
                <a:ea typeface="Powderfinger Type" charset="0"/>
                <a:cs typeface="Powderfinger Type" charset="0"/>
              </a:rPr>
              <a:t>The Evolution of the Internet</a:t>
            </a:r>
          </a:p>
        </p:txBody>
      </p:sp>
      <p:sp>
        <p:nvSpPr>
          <p:cNvPr id="3" name="Subtitle 2"/>
          <p:cNvSpPr>
            <a:spLocks noGrp="1"/>
          </p:cNvSpPr>
          <p:nvPr>
            <p:ph type="subTitle" idx="1"/>
          </p:nvPr>
        </p:nvSpPr>
        <p:spPr>
          <a:xfrm>
            <a:off x="1151452" y="4005064"/>
            <a:ext cx="9049005" cy="1752600"/>
          </a:xfrm>
        </p:spPr>
        <p:txBody>
          <a:bodyPr>
            <a:normAutofit/>
          </a:bodyPr>
          <a:lstStyle/>
          <a:p>
            <a:pPr algn="r"/>
            <a:r>
              <a:rPr lang="en-US" b="1" dirty="0">
                <a:solidFill>
                  <a:schemeClr val="bg1">
                    <a:lumMod val="50000"/>
                  </a:schemeClr>
                </a:solidFill>
                <a:latin typeface="Max's Handwritin" charset="0"/>
                <a:ea typeface="Max's Handwritin" charset="0"/>
                <a:cs typeface="Max's Handwritin" charset="0"/>
              </a:rPr>
              <a:t>Geoff Huston AM</a:t>
            </a:r>
          </a:p>
          <a:p>
            <a:pPr algn="r"/>
            <a:r>
              <a:rPr lang="en-US" b="1" dirty="0">
                <a:solidFill>
                  <a:schemeClr val="bg1">
                    <a:lumMod val="50000"/>
                  </a:schemeClr>
                </a:solidFill>
                <a:latin typeface="Max's Handwritin" charset="0"/>
                <a:ea typeface="Max's Handwritin" charset="0"/>
                <a:cs typeface="Max's Handwritin" charset="0"/>
              </a:rPr>
              <a:t>Chief Scientist, APNIC</a:t>
            </a:r>
          </a:p>
        </p:txBody>
      </p:sp>
      <p:sp>
        <p:nvSpPr>
          <p:cNvPr id="7" name="TextBox 6"/>
          <p:cNvSpPr txBox="1"/>
          <p:nvPr/>
        </p:nvSpPr>
        <p:spPr>
          <a:xfrm>
            <a:off x="3719736" y="6713985"/>
            <a:ext cx="1702710" cy="153888"/>
          </a:xfrm>
          <a:prstGeom prst="rect">
            <a:avLst/>
          </a:prstGeom>
          <a:noFill/>
        </p:spPr>
        <p:txBody>
          <a:bodyPr wrap="none" rtlCol="0">
            <a:spAutoFit/>
          </a:bodyPr>
          <a:lstStyle/>
          <a:p>
            <a:r>
              <a:rPr lang="en-US" sz="400"/>
              <a:t>Dave Crosby, https</a:t>
            </a:r>
            <a:r>
              <a:rPr lang="en-US" sz="400" dirty="0"/>
              <a:t>://</a:t>
            </a:r>
            <a:r>
              <a:rPr lang="en-US" sz="400" dirty="0" err="1"/>
              <a:t>www.flickr.com</a:t>
            </a:r>
            <a:r>
              <a:rPr lang="en-US" sz="400" dirty="0"/>
              <a:t>/photos/</a:t>
            </a:r>
            <a:r>
              <a:rPr lang="en-US" sz="400" dirty="0" err="1"/>
              <a:t>wikidave</a:t>
            </a:r>
            <a:r>
              <a:rPr lang="en-US" sz="400" dirty="0"/>
              <a:t>/4044498586/</a:t>
            </a:r>
          </a:p>
        </p:txBody>
      </p:sp>
    </p:spTree>
    <p:extLst>
      <p:ext uri="{BB962C8B-B14F-4D97-AF65-F5344CB8AC3E}">
        <p14:creationId xmlns:p14="http://schemas.microsoft.com/office/powerpoint/2010/main" val="1632862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Computer Networks</a:t>
            </a:r>
          </a:p>
        </p:txBody>
      </p:sp>
      <p:sp>
        <p:nvSpPr>
          <p:cNvPr id="3" name="Content Placeholder 2"/>
          <p:cNvSpPr>
            <a:spLocks noGrp="1"/>
          </p:cNvSpPr>
          <p:nvPr>
            <p:ph idx="1"/>
          </p:nvPr>
        </p:nvSpPr>
        <p:spPr>
          <a:xfrm>
            <a:off x="1007435" y="1600202"/>
            <a:ext cx="9265029" cy="4997151"/>
          </a:xfrm>
        </p:spPr>
        <p:txBody>
          <a:bodyPr>
            <a:normAutofit/>
          </a:bodyPr>
          <a:lstStyle/>
          <a:p>
            <a:pPr marL="0" indent="0">
              <a:buNone/>
            </a:pPr>
            <a:r>
              <a:rPr lang="en-US" dirty="0"/>
              <a:t>The original conceptual model for computer networks was the telephone network</a:t>
            </a:r>
          </a:p>
          <a:p>
            <a:pPr lvl="1"/>
            <a:r>
              <a:rPr lang="en-US" dirty="0"/>
              <a:t>The network was there to enable connected computers to exchange data</a:t>
            </a:r>
          </a:p>
          <a:p>
            <a:pPr lvl="2"/>
            <a:r>
              <a:rPr lang="en-US" dirty="0"/>
              <a:t>All connected computers were able to initiate or receive “calls”  to/from other connected computers</a:t>
            </a:r>
          </a:p>
          <a:p>
            <a:pPr lvl="2"/>
            <a:r>
              <a:rPr lang="en-US" dirty="0"/>
              <a:t>A connected computer could not call ”the network” </a:t>
            </a:r>
            <a:r>
              <a:rPr lang="mr-IN" dirty="0"/>
              <a:t>–</a:t>
            </a:r>
            <a:r>
              <a:rPr lang="en-US" dirty="0"/>
              <a:t> the network was an invisible common substrate</a:t>
            </a:r>
          </a:p>
          <a:p>
            <a:pPr lvl="2"/>
            <a:r>
              <a:rPr lang="en-US" dirty="0"/>
              <a:t>It made no difference if the network had active or passive internal elements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10</a:t>
            </a:fld>
            <a:endParaRPr lang="en-AU" kern="0" dirty="0"/>
          </a:p>
        </p:txBody>
      </p:sp>
    </p:spTree>
    <p:extLst>
      <p:ext uri="{BB962C8B-B14F-4D97-AF65-F5344CB8AC3E}">
        <p14:creationId xmlns:p14="http://schemas.microsoft.com/office/powerpoint/2010/main" val="424702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11</a:t>
            </a:fld>
            <a:endParaRPr lang="en-AU" kern="0" dirty="0"/>
          </a:p>
        </p:txBody>
      </p:sp>
      <p:grpSp>
        <p:nvGrpSpPr>
          <p:cNvPr id="7" name="Group 6"/>
          <p:cNvGrpSpPr/>
          <p:nvPr/>
        </p:nvGrpSpPr>
        <p:grpSpPr>
          <a:xfrm>
            <a:off x="3218488" y="1316765"/>
            <a:ext cx="5020697" cy="3918128"/>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0" name="Group 9"/>
          <p:cNvGrpSpPr/>
          <p:nvPr/>
        </p:nvGrpSpPr>
        <p:grpSpPr>
          <a:xfrm>
            <a:off x="1778327" y="2468893"/>
            <a:ext cx="1054852" cy="1320083"/>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 name="Freeform 10"/>
          <p:cNvSpPr/>
          <p:nvPr/>
        </p:nvSpPr>
        <p:spPr>
          <a:xfrm>
            <a:off x="8442847" y="4077467"/>
            <a:ext cx="625693" cy="1073669"/>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p:cNvSpPr/>
          <p:nvPr/>
        </p:nvSpPr>
        <p:spPr>
          <a:xfrm>
            <a:off x="8494530" y="3704989"/>
            <a:ext cx="955337" cy="386104"/>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reeform 12"/>
          <p:cNvSpPr/>
          <p:nvPr/>
        </p:nvSpPr>
        <p:spPr>
          <a:xfrm>
            <a:off x="9104128" y="3705921"/>
            <a:ext cx="400429" cy="127248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3"/>
          <p:cNvSpPr/>
          <p:nvPr/>
        </p:nvSpPr>
        <p:spPr>
          <a:xfrm>
            <a:off x="6153268" y="3753412"/>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4"/>
          <p:cNvSpPr/>
          <p:nvPr/>
        </p:nvSpPr>
        <p:spPr>
          <a:xfrm>
            <a:off x="7058912" y="394646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reeform 15"/>
          <p:cNvSpPr/>
          <p:nvPr/>
        </p:nvSpPr>
        <p:spPr>
          <a:xfrm>
            <a:off x="7951861" y="419752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reeform 16"/>
          <p:cNvSpPr/>
          <p:nvPr/>
        </p:nvSpPr>
        <p:spPr>
          <a:xfrm>
            <a:off x="4598353" y="3464151"/>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3136917" y="3250107"/>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4082581" y="237288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5614276" y="266214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reeform 20"/>
          <p:cNvSpPr/>
          <p:nvPr/>
        </p:nvSpPr>
        <p:spPr>
          <a:xfrm>
            <a:off x="3316735" y="2386655"/>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21"/>
          <p:cNvSpPr/>
          <p:nvPr/>
        </p:nvSpPr>
        <p:spPr>
          <a:xfrm>
            <a:off x="6731208" y="285854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Freeform 22"/>
          <p:cNvSpPr/>
          <p:nvPr/>
        </p:nvSpPr>
        <p:spPr>
          <a:xfrm>
            <a:off x="8039269" y="331974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reeform 23"/>
          <p:cNvSpPr/>
          <p:nvPr/>
        </p:nvSpPr>
        <p:spPr>
          <a:xfrm>
            <a:off x="2884752" y="2425317"/>
            <a:ext cx="5707501" cy="1453859"/>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Freeform 24"/>
          <p:cNvSpPr/>
          <p:nvPr/>
        </p:nvSpPr>
        <p:spPr>
          <a:xfrm>
            <a:off x="2811209" y="3244134"/>
            <a:ext cx="5551723" cy="1084980"/>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6" name="Picture 25"/>
          <p:cNvPicPr>
            <a:picLocks noChangeAspect="1"/>
          </p:cNvPicPr>
          <p:nvPr/>
        </p:nvPicPr>
        <p:blipFill>
          <a:blip r:embed="rId2"/>
          <a:stretch>
            <a:fillRect/>
          </a:stretch>
        </p:blipFill>
        <p:spPr>
          <a:xfrm>
            <a:off x="2406223" y="2924963"/>
            <a:ext cx="336116" cy="336116"/>
          </a:xfrm>
          <a:prstGeom prst="rect">
            <a:avLst/>
          </a:prstGeom>
        </p:spPr>
      </p:pic>
      <p:pic>
        <p:nvPicPr>
          <p:cNvPr id="27" name="Picture 26"/>
          <p:cNvPicPr>
            <a:picLocks noChangeAspect="1"/>
          </p:cNvPicPr>
          <p:nvPr/>
        </p:nvPicPr>
        <p:blipFill>
          <a:blip r:embed="rId2"/>
          <a:stretch>
            <a:fillRect/>
          </a:stretch>
        </p:blipFill>
        <p:spPr>
          <a:xfrm flipH="1">
            <a:off x="9079590" y="4174102"/>
            <a:ext cx="385225" cy="336116"/>
          </a:xfrm>
          <a:prstGeom prst="rect">
            <a:avLst/>
          </a:prstGeom>
        </p:spPr>
      </p:pic>
      <p:sp>
        <p:nvSpPr>
          <p:cNvPr id="28" name="TextBox 27"/>
          <p:cNvSpPr txBox="1"/>
          <p:nvPr/>
        </p:nvSpPr>
        <p:spPr>
          <a:xfrm>
            <a:off x="1775521" y="4112351"/>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29" name="TextBox 28"/>
          <p:cNvSpPr txBox="1"/>
          <p:nvPr/>
        </p:nvSpPr>
        <p:spPr>
          <a:xfrm>
            <a:off x="8762198" y="5234142"/>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30" name="Freeform 29"/>
          <p:cNvSpPr/>
          <p:nvPr/>
        </p:nvSpPr>
        <p:spPr>
          <a:xfrm>
            <a:off x="2349211" y="3298400"/>
            <a:ext cx="253360" cy="781997"/>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Freeform 31"/>
          <p:cNvSpPr/>
          <p:nvPr/>
        </p:nvSpPr>
        <p:spPr>
          <a:xfrm>
            <a:off x="9156199" y="4605045"/>
            <a:ext cx="327236" cy="644288"/>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5834836" y="2296918"/>
            <a:ext cx="1337226" cy="318100"/>
          </a:xfrm>
          <a:prstGeom prst="rect">
            <a:avLst/>
          </a:prstGeom>
          <a:noFill/>
        </p:spPr>
        <p:txBody>
          <a:bodyPr wrap="none" rtlCol="0">
            <a:spAutoFit/>
          </a:bodyPr>
          <a:lstStyle/>
          <a:p>
            <a:r>
              <a:rPr lang="en-US" sz="1467">
                <a:latin typeface="AhnbergHand" charset="0"/>
                <a:ea typeface="AhnbergHand" charset="0"/>
                <a:cs typeface="AhnbergHand" charset="0"/>
              </a:rPr>
              <a:t>IP Network</a:t>
            </a:r>
            <a:endParaRPr lang="en-US" sz="1467" dirty="0">
              <a:latin typeface="AhnbergHand" charset="0"/>
              <a:ea typeface="AhnbergHand" charset="0"/>
              <a:cs typeface="AhnbergHand" charset="0"/>
            </a:endParaRPr>
          </a:p>
        </p:txBody>
      </p:sp>
      <p:sp>
        <p:nvSpPr>
          <p:cNvPr id="33" name="TextBox 32"/>
          <p:cNvSpPr txBox="1"/>
          <p:nvPr/>
        </p:nvSpPr>
        <p:spPr>
          <a:xfrm>
            <a:off x="2787258" y="5644062"/>
            <a:ext cx="1279517" cy="318100"/>
          </a:xfrm>
          <a:prstGeom prst="rect">
            <a:avLst/>
          </a:prstGeom>
          <a:noFill/>
        </p:spPr>
        <p:txBody>
          <a:bodyPr wrap="none" rtlCol="0">
            <a:spAutoFit/>
          </a:bodyPr>
          <a:lstStyle/>
          <a:p>
            <a:r>
              <a:rPr lang="en-US" sz="1467" dirty="0">
                <a:latin typeface="AhnbergHand" charset="0"/>
                <a:ea typeface="AhnbergHand" charset="0"/>
                <a:cs typeface="AhnbergHand" charset="0"/>
              </a:rPr>
              <a:t>TCP hosts</a:t>
            </a:r>
          </a:p>
        </p:txBody>
      </p:sp>
      <p:sp>
        <p:nvSpPr>
          <p:cNvPr id="34" name="Title 1"/>
          <p:cNvSpPr>
            <a:spLocks noGrp="1"/>
          </p:cNvSpPr>
          <p:nvPr>
            <p:ph type="title"/>
          </p:nvPr>
        </p:nvSpPr>
        <p:spPr>
          <a:xfrm>
            <a:off x="1703513" y="-27384"/>
            <a:ext cx="9947737" cy="1325563"/>
          </a:xfrm>
        </p:spPr>
        <p:txBody>
          <a:bodyPr>
            <a:normAutofit/>
          </a:bodyPr>
          <a:lstStyle/>
          <a:p>
            <a:r>
              <a:rPr lang="en-US" sz="3600" dirty="0">
                <a:solidFill>
                  <a:schemeClr val="accent2">
                    <a:lumMod val="50000"/>
                  </a:schemeClr>
                </a:solidFill>
                <a:latin typeface="Powderfinger Type" charset="0"/>
                <a:ea typeface="Powderfinger Type" charset="0"/>
                <a:cs typeface="Powderfinger Type" charset="0"/>
              </a:rPr>
              <a:t>1980’s Internet Architecture</a:t>
            </a:r>
          </a:p>
        </p:txBody>
      </p:sp>
    </p:spTree>
    <p:extLst>
      <p:ext uri="{BB962C8B-B14F-4D97-AF65-F5344CB8AC3E}">
        <p14:creationId xmlns:p14="http://schemas.microsoft.com/office/powerpoint/2010/main" val="128054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40"/>
            <a:ext cx="11123868" cy="1325563"/>
          </a:xfrm>
        </p:spPr>
        <p:txBody>
          <a:bodyPr>
            <a:normAutofit/>
          </a:bodyPr>
          <a:lstStyle/>
          <a:p>
            <a:r>
              <a:rPr lang="en-US" sz="4267" dirty="0">
                <a:solidFill>
                  <a:schemeClr val="accent2">
                    <a:lumMod val="50000"/>
                  </a:schemeClr>
                </a:solidFill>
                <a:latin typeface="Powderfinger Type" charset="0"/>
                <a:ea typeface="Powderfinger Type" charset="0"/>
                <a:cs typeface="Powderfinger Type" charset="0"/>
              </a:rPr>
              <a:t>1980’s Internet Architecture</a:t>
            </a:r>
          </a:p>
        </p:txBody>
      </p:sp>
      <p:sp>
        <p:nvSpPr>
          <p:cNvPr id="3" name="Content Placeholder 2"/>
          <p:cNvSpPr>
            <a:spLocks noGrp="1"/>
          </p:cNvSpPr>
          <p:nvPr>
            <p:ph idx="1"/>
          </p:nvPr>
        </p:nvSpPr>
        <p:spPr>
          <a:xfrm>
            <a:off x="1103446" y="1600203"/>
            <a:ext cx="10561173" cy="4565103"/>
          </a:xfrm>
        </p:spPr>
        <p:txBody>
          <a:bodyPr>
            <a:normAutofit/>
          </a:bodyPr>
          <a:lstStyle/>
          <a:p>
            <a:pPr marL="0" indent="0">
              <a:spcAft>
                <a:spcPts val="600"/>
              </a:spcAft>
              <a:buNone/>
            </a:pPr>
            <a:r>
              <a:rPr lang="en-US" dirty="0"/>
              <a:t>“End-to-End” design:</a:t>
            </a:r>
          </a:p>
          <a:p>
            <a:pPr lvl="1">
              <a:spcAft>
                <a:spcPts val="600"/>
              </a:spcAft>
            </a:pPr>
            <a:r>
              <a:rPr lang="en-US" dirty="0"/>
              <a:t>Connected computer to computer</a:t>
            </a:r>
          </a:p>
          <a:p>
            <a:pPr lvl="1">
              <a:spcAft>
                <a:spcPts val="600"/>
              </a:spcAft>
            </a:pPr>
            <a:r>
              <a:rPr lang="en-US" dirty="0"/>
              <a:t>The network switching function was stateless</a:t>
            </a:r>
          </a:p>
          <a:p>
            <a:pPr marL="914354" lvl="2" indent="0">
              <a:spcAft>
                <a:spcPts val="600"/>
              </a:spcAft>
              <a:buNone/>
            </a:pPr>
            <a:r>
              <a:rPr lang="en-US" dirty="0"/>
              <a:t>No virtual circuits, no dynamic state for packets to follow </a:t>
            </a:r>
          </a:p>
          <a:p>
            <a:pPr lvl="1">
              <a:spcAft>
                <a:spcPts val="600"/>
              </a:spcAft>
            </a:pPr>
            <a:r>
              <a:rPr lang="en-US" dirty="0"/>
              <a:t>Single network-wide addressing model</a:t>
            </a:r>
          </a:p>
          <a:p>
            <a:pPr lvl="1">
              <a:spcAft>
                <a:spcPts val="600"/>
              </a:spcAft>
            </a:pPr>
            <a:r>
              <a:rPr lang="en-US" dirty="0"/>
              <a:t>Single network-wide routing model</a:t>
            </a:r>
          </a:p>
          <a:p>
            <a:pPr lvl="1">
              <a:spcAft>
                <a:spcPts val="600"/>
              </a:spcAft>
            </a:pPr>
            <a:r>
              <a:rPr lang="en-US" dirty="0"/>
              <a:t>Simple datagram unreliable datagram delivery in each packet switching element</a:t>
            </a:r>
          </a:p>
          <a:p>
            <a:pPr lvl="1">
              <a:spcAft>
                <a:spcPts val="600"/>
              </a:spcAft>
            </a:pPr>
            <a:r>
              <a:rPr lang="en-US" dirty="0"/>
              <a:t>hop-by-hop destination-address-based packet forwarding paradigm</a:t>
            </a:r>
          </a:p>
        </p:txBody>
      </p:sp>
    </p:spTree>
    <p:extLst>
      <p:ext uri="{BB962C8B-B14F-4D97-AF65-F5344CB8AC3E}">
        <p14:creationId xmlns:p14="http://schemas.microsoft.com/office/powerpoint/2010/main" val="760576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0537171" cy="1143000"/>
          </a:xfrm>
        </p:spPr>
        <p:txBody>
          <a:bodyPr>
            <a:normAutofit/>
          </a:bodyPr>
          <a:lstStyle/>
          <a:p>
            <a:r>
              <a:rPr lang="en-US" sz="4000" dirty="0">
                <a:solidFill>
                  <a:schemeClr val="accent2">
                    <a:lumMod val="50000"/>
                  </a:schemeClr>
                </a:solidFill>
                <a:latin typeface="Powderfinger Type" charset="0"/>
                <a:ea typeface="Powderfinger Type" charset="0"/>
                <a:cs typeface="Powderfinger Type" charset="0"/>
              </a:rPr>
              <a:t>The Result was Revolutionary!</a:t>
            </a:r>
          </a:p>
        </p:txBody>
      </p:sp>
      <p:sp>
        <p:nvSpPr>
          <p:cNvPr id="3" name="Content Placeholder 2"/>
          <p:cNvSpPr>
            <a:spLocks noGrp="1"/>
          </p:cNvSpPr>
          <p:nvPr>
            <p:ph idx="1"/>
          </p:nvPr>
        </p:nvSpPr>
        <p:spPr>
          <a:xfrm>
            <a:off x="143339" y="1600203"/>
            <a:ext cx="6912768" cy="4565103"/>
          </a:xfrm>
        </p:spPr>
        <p:txBody>
          <a:bodyPr>
            <a:normAutofit/>
          </a:bodyPr>
          <a:lstStyle/>
          <a:p>
            <a:pPr marL="355582" lvl="1" indent="0">
              <a:buNone/>
            </a:pPr>
            <a:r>
              <a:rPr lang="en-US" dirty="0"/>
              <a:t>By stripping out network-centric virtual circuit states and removing time synchronicity the resultant packet carriage network was minimal in design and functionality</a:t>
            </a:r>
          </a:p>
          <a:p>
            <a:pPr marL="355582" lvl="1" indent="0">
              <a:buNone/>
            </a:pPr>
            <a:endParaRPr lang="en-US" dirty="0"/>
          </a:p>
          <a:p>
            <a:pPr marL="355582" lvl="1" indent="0">
              <a:buNone/>
            </a:pPr>
            <a:r>
              <a:rPr lang="en-US" dirty="0"/>
              <a:t>More complex functions, such as flow control, jitter stability, loss mitigation and reliability, were pushed out to the attached devices on the edge</a:t>
            </a:r>
          </a:p>
          <a:p>
            <a:pPr marL="355582" lvl="1" indent="0">
              <a:buNone/>
            </a:pPr>
            <a:endParaRPr lang="en-US" dirty="0"/>
          </a:p>
          <a:p>
            <a:pPr marL="355582" lvl="1" indent="0">
              <a:buNone/>
            </a:pPr>
            <a:r>
              <a:rPr lang="en-US" dirty="0"/>
              <a:t>Packet carriage networks were far cheaper to operate than circuit-switched networks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13</a:t>
            </a:fld>
            <a:endParaRPr lang="en-AU" kern="0" dirty="0"/>
          </a:p>
        </p:txBody>
      </p:sp>
      <p:pic>
        <p:nvPicPr>
          <p:cNvPr id="1026" name="Picture 2" descr="The Image of The French Revolution - Artsper Magazine">
            <a:extLst>
              <a:ext uri="{FF2B5EF4-FFF2-40B4-BE49-F238E27FC236}">
                <a16:creationId xmlns:a16="http://schemas.microsoft.com/office/drawing/2014/main" id="{4529377B-B8B1-618F-3B89-1A811BA28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976" y="2276873"/>
            <a:ext cx="4881931" cy="277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642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(in)Equality of Networks</a:t>
            </a:r>
          </a:p>
        </p:txBody>
      </p:sp>
      <p:sp>
        <p:nvSpPr>
          <p:cNvPr id="3" name="Content Placeholder 2"/>
          <p:cNvSpPr>
            <a:spLocks noGrp="1"/>
          </p:cNvSpPr>
          <p:nvPr>
            <p:ph idx="1"/>
          </p:nvPr>
        </p:nvSpPr>
        <p:spPr>
          <a:xfrm>
            <a:off x="1007435" y="1600203"/>
            <a:ext cx="10657184" cy="4565103"/>
          </a:xfrm>
        </p:spPr>
        <p:txBody>
          <a:bodyPr>
            <a:normAutofit/>
          </a:bodyPr>
          <a:lstStyle/>
          <a:p>
            <a:pPr marL="0" indent="0">
              <a:spcAft>
                <a:spcPts val="600"/>
              </a:spcAft>
              <a:buNone/>
            </a:pPr>
            <a:r>
              <a:rPr lang="en-US" sz="2400" dirty="0"/>
              <a:t>In the regulated world of national telephone operators every telephone network was “equal”</a:t>
            </a:r>
          </a:p>
          <a:p>
            <a:pPr marL="0" indent="0">
              <a:spcAft>
                <a:spcPts val="600"/>
              </a:spcAft>
              <a:buNone/>
            </a:pPr>
            <a:r>
              <a:rPr lang="en-US" sz="2400" dirty="0"/>
              <a:t>But we rapidly started differentiating between Internet networks -- Internet networks were not all the same.</a:t>
            </a:r>
          </a:p>
          <a:p>
            <a:pPr marL="0" indent="0">
              <a:spcAft>
                <a:spcPts val="600"/>
              </a:spcAft>
              <a:buNone/>
            </a:pPr>
            <a:r>
              <a:rPr lang="en-US" sz="2400" dirty="0"/>
              <a:t>We also started differentiating between attached devices – some were “servers” that provided services to clients, and some (many more) were “clients” who provided no services, but access services provided by server</a:t>
            </a:r>
          </a:p>
          <a:p>
            <a:pPr marL="0" indent="0">
              <a:spcAft>
                <a:spcPts val="600"/>
              </a:spcAft>
              <a:buNone/>
            </a:pPr>
            <a:r>
              <a:rPr lang="en-US" sz="2400" dirty="0"/>
              <a:t>We started differentiating on roles and services and differentiating by the flow of revenues between networks</a:t>
            </a:r>
          </a:p>
        </p:txBody>
      </p:sp>
    </p:spTree>
    <p:extLst>
      <p:ext uri="{BB962C8B-B14F-4D97-AF65-F5344CB8AC3E}">
        <p14:creationId xmlns:p14="http://schemas.microsoft.com/office/powerpoint/2010/main" val="118895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Network Role Segmentation</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15</a:t>
            </a:fld>
            <a:endParaRPr lang="en-AU" kern="0" dirty="0"/>
          </a:p>
        </p:txBody>
      </p:sp>
      <p:pic>
        <p:nvPicPr>
          <p:cNvPr id="5" name="Picture 4"/>
          <p:cNvPicPr>
            <a:picLocks noChangeAspect="1"/>
          </p:cNvPicPr>
          <p:nvPr/>
        </p:nvPicPr>
        <p:blipFill>
          <a:blip r:embed="rId2"/>
          <a:stretch>
            <a:fillRect/>
          </a:stretch>
        </p:blipFill>
        <p:spPr>
          <a:xfrm>
            <a:off x="1487490" y="1586834"/>
            <a:ext cx="9145015" cy="4485628"/>
          </a:xfrm>
          <a:prstGeom prst="rect">
            <a:avLst/>
          </a:prstGeom>
        </p:spPr>
      </p:pic>
      <p:sp>
        <p:nvSpPr>
          <p:cNvPr id="3" name="TextBox 2">
            <a:extLst>
              <a:ext uri="{FF2B5EF4-FFF2-40B4-BE49-F238E27FC236}">
                <a16:creationId xmlns:a16="http://schemas.microsoft.com/office/drawing/2014/main" id="{3D5EF90C-70D6-5FB9-AE9A-6B037FC5FA4B}"/>
              </a:ext>
            </a:extLst>
          </p:cNvPr>
          <p:cNvSpPr txBox="1"/>
          <p:nvPr/>
        </p:nvSpPr>
        <p:spPr>
          <a:xfrm>
            <a:off x="5443338" y="5851471"/>
            <a:ext cx="719812" cy="297454"/>
          </a:xfrm>
          <a:prstGeom prst="rect">
            <a:avLst/>
          </a:prstGeom>
          <a:noFill/>
        </p:spPr>
        <p:txBody>
          <a:bodyPr wrap="none" rtlCol="0">
            <a:spAutoFit/>
          </a:bodyPr>
          <a:lstStyle/>
          <a:p>
            <a:r>
              <a:rPr lang="en-US" sz="1333" b="1" dirty="0"/>
              <a:t>clients</a:t>
            </a:r>
          </a:p>
        </p:txBody>
      </p:sp>
      <p:sp>
        <p:nvSpPr>
          <p:cNvPr id="7" name="TextBox 6">
            <a:extLst>
              <a:ext uri="{FF2B5EF4-FFF2-40B4-BE49-F238E27FC236}">
                <a16:creationId xmlns:a16="http://schemas.microsoft.com/office/drawing/2014/main" id="{6E8C1261-D8B2-B4DE-93BC-DB8D74EA62CE}"/>
              </a:ext>
            </a:extLst>
          </p:cNvPr>
          <p:cNvSpPr txBox="1"/>
          <p:nvPr/>
        </p:nvSpPr>
        <p:spPr>
          <a:xfrm>
            <a:off x="3599723" y="5831554"/>
            <a:ext cx="719812" cy="297454"/>
          </a:xfrm>
          <a:prstGeom prst="rect">
            <a:avLst/>
          </a:prstGeom>
          <a:noFill/>
        </p:spPr>
        <p:txBody>
          <a:bodyPr wrap="none" rtlCol="0">
            <a:spAutoFit/>
          </a:bodyPr>
          <a:lstStyle/>
          <a:p>
            <a:r>
              <a:rPr lang="en-US" sz="1333" b="1" dirty="0"/>
              <a:t>clients</a:t>
            </a:r>
          </a:p>
        </p:txBody>
      </p:sp>
      <p:sp>
        <p:nvSpPr>
          <p:cNvPr id="8" name="TextBox 7">
            <a:extLst>
              <a:ext uri="{FF2B5EF4-FFF2-40B4-BE49-F238E27FC236}">
                <a16:creationId xmlns:a16="http://schemas.microsoft.com/office/drawing/2014/main" id="{B0B5D2AF-8E09-96FE-9794-DAC96BC9D237}"/>
              </a:ext>
            </a:extLst>
          </p:cNvPr>
          <p:cNvSpPr txBox="1"/>
          <p:nvPr/>
        </p:nvSpPr>
        <p:spPr>
          <a:xfrm>
            <a:off x="1978082" y="5811636"/>
            <a:ext cx="719812" cy="297454"/>
          </a:xfrm>
          <a:prstGeom prst="rect">
            <a:avLst/>
          </a:prstGeom>
          <a:noFill/>
        </p:spPr>
        <p:txBody>
          <a:bodyPr wrap="none" rtlCol="0">
            <a:spAutoFit/>
          </a:bodyPr>
          <a:lstStyle/>
          <a:p>
            <a:r>
              <a:rPr lang="en-US" sz="1333" b="1" dirty="0"/>
              <a:t>clients</a:t>
            </a:r>
          </a:p>
        </p:txBody>
      </p:sp>
      <p:sp>
        <p:nvSpPr>
          <p:cNvPr id="9" name="TextBox 8">
            <a:extLst>
              <a:ext uri="{FF2B5EF4-FFF2-40B4-BE49-F238E27FC236}">
                <a16:creationId xmlns:a16="http://schemas.microsoft.com/office/drawing/2014/main" id="{544E3B25-09ED-F406-B208-3F289A6666EB}"/>
              </a:ext>
            </a:extLst>
          </p:cNvPr>
          <p:cNvSpPr txBox="1"/>
          <p:nvPr/>
        </p:nvSpPr>
        <p:spPr>
          <a:xfrm>
            <a:off x="3594068" y="3429000"/>
            <a:ext cx="841256" cy="297454"/>
          </a:xfrm>
          <a:prstGeom prst="rect">
            <a:avLst/>
          </a:prstGeom>
          <a:noFill/>
        </p:spPr>
        <p:txBody>
          <a:bodyPr wrap="none" rtlCol="0">
            <a:spAutoFit/>
          </a:bodyPr>
          <a:lstStyle/>
          <a:p>
            <a:r>
              <a:rPr lang="en-US" sz="1333" b="1" dirty="0"/>
              <a:t>services</a:t>
            </a:r>
          </a:p>
        </p:txBody>
      </p:sp>
    </p:spTree>
    <p:extLst>
      <p:ext uri="{BB962C8B-B14F-4D97-AF65-F5344CB8AC3E}">
        <p14:creationId xmlns:p14="http://schemas.microsoft.com/office/powerpoint/2010/main" val="7674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5" y="332656"/>
            <a:ext cx="9361041" cy="1143000"/>
          </a:xfrm>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Enter Content</a:t>
            </a:r>
          </a:p>
        </p:txBody>
      </p:sp>
      <p:sp>
        <p:nvSpPr>
          <p:cNvPr id="3" name="Content Placeholder 2"/>
          <p:cNvSpPr>
            <a:spLocks noGrp="1"/>
          </p:cNvSpPr>
          <p:nvPr>
            <p:ph idx="1"/>
          </p:nvPr>
        </p:nvSpPr>
        <p:spPr>
          <a:xfrm>
            <a:off x="911424" y="1883643"/>
            <a:ext cx="10273141" cy="4351339"/>
          </a:xfrm>
        </p:spPr>
        <p:txBody>
          <a:bodyPr>
            <a:normAutofit/>
          </a:bodyPr>
          <a:lstStyle/>
          <a:p>
            <a:pPr marL="0" indent="0">
              <a:buNone/>
            </a:pPr>
            <a:r>
              <a:rPr lang="en-US" dirty="0"/>
              <a:t>Segmenting attached computers into </a:t>
            </a:r>
            <a:r>
              <a:rPr lang="en-US" b="1" dirty="0"/>
              <a:t>clients </a:t>
            </a:r>
            <a:r>
              <a:rPr lang="en-US" dirty="0"/>
              <a:t>and </a:t>
            </a:r>
            <a:r>
              <a:rPr lang="en-US" b="1" dirty="0"/>
              <a:t>servers</a:t>
            </a:r>
          </a:p>
          <a:p>
            <a:pPr lvl="1"/>
            <a:r>
              <a:rPr lang="en-US" dirty="0"/>
              <a:t>Access networks service the needs of clients</a:t>
            </a:r>
          </a:p>
          <a:p>
            <a:pPr lvl="1"/>
            <a:r>
              <a:rPr lang="en-US" dirty="0"/>
              <a:t>Clients are not directly reachable by other clients</a:t>
            </a:r>
          </a:p>
          <a:p>
            <a:pPr lvl="1"/>
            <a:r>
              <a:rPr lang="en-US" dirty="0"/>
              <a:t>Clients connect to services</a:t>
            </a:r>
          </a:p>
          <a:p>
            <a:pPr marL="0" indent="0">
              <a:buNone/>
            </a:pPr>
            <a:r>
              <a:rPr lang="en-US" sz="2933" dirty="0"/>
              <a:t>Content (and service) provision is the role of servers</a:t>
            </a:r>
          </a:p>
          <a:p>
            <a:pPr marL="0" indent="0">
              <a:buNone/>
            </a:pPr>
            <a:r>
              <a:rPr lang="en-US" dirty="0"/>
              <a:t>The role of the network here is to carry clients to service access points</a:t>
            </a:r>
          </a:p>
          <a:p>
            <a:pPr lvl="1"/>
            <a:r>
              <a:rPr lang="en-US" dirty="0"/>
              <a:t>The assumption here is that there are many more clients than service points</a:t>
            </a:r>
          </a:p>
        </p:txBody>
      </p:sp>
    </p:spTree>
    <p:extLst>
      <p:ext uri="{BB962C8B-B14F-4D97-AF65-F5344CB8AC3E}">
        <p14:creationId xmlns:p14="http://schemas.microsoft.com/office/powerpoint/2010/main" val="433870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17</a:t>
            </a:fld>
            <a:endParaRPr lang="en-AU" kern="0" dirty="0"/>
          </a:p>
        </p:txBody>
      </p:sp>
      <p:grpSp>
        <p:nvGrpSpPr>
          <p:cNvPr id="9" name="Group 8"/>
          <p:cNvGrpSpPr/>
          <p:nvPr/>
        </p:nvGrpSpPr>
        <p:grpSpPr>
          <a:xfrm>
            <a:off x="2207569" y="3128254"/>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25564" y="4266647"/>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143673" y="2120142"/>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655841" y="1472070"/>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400397" y="1462546"/>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824193" y="2738067"/>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464153" y="4162190"/>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303913" y="4941170"/>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4515662" y="3293917"/>
            <a:ext cx="416557" cy="532019"/>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568536" y="3020485"/>
            <a:ext cx="534488" cy="737723"/>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63393"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a:off x="2925563" y="2158416"/>
            <a:ext cx="4376476" cy="266616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703619" y="2052290"/>
            <a:ext cx="198119" cy="926303"/>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184604" y="2096959"/>
            <a:ext cx="1331083" cy="907779"/>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3342410" y="2462646"/>
            <a:ext cx="1101447" cy="710423"/>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221626" y="2991428"/>
            <a:ext cx="2556767" cy="490005"/>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125097" y="3723397"/>
            <a:ext cx="2202031" cy="848604"/>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967465" y="3926865"/>
            <a:ext cx="328436" cy="988035"/>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3176156" y="3749141"/>
            <a:ext cx="1243405" cy="57347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2511136" y="3293837"/>
            <a:ext cx="1715760" cy="27716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4226582" y="3826486"/>
            <a:ext cx="2154663" cy="261610"/>
          </a:xfrm>
          <a:prstGeom prst="rect">
            <a:avLst/>
          </a:prstGeom>
          <a:noFill/>
        </p:spPr>
        <p:txBody>
          <a:bodyPr wrap="square" rtlCol="0">
            <a:spAutoFit/>
          </a:bodyPr>
          <a:lstStyle/>
          <a:p>
            <a:r>
              <a:rPr lang="en-US" sz="1100">
                <a:solidFill>
                  <a:srgbClr val="FF0000"/>
                </a:solidFill>
                <a:latin typeface="AhnbergHand" charset="0"/>
                <a:ea typeface="AhnbergHand" charset="0"/>
                <a:cs typeface="AhnbergHand" charset="0"/>
              </a:rPr>
              <a:t>Content Server</a:t>
            </a:r>
          </a:p>
        </p:txBody>
      </p:sp>
      <p:sp>
        <p:nvSpPr>
          <p:cNvPr id="63" name="Title 1"/>
          <p:cNvSpPr>
            <a:spLocks noGrp="1"/>
          </p:cNvSpPr>
          <p:nvPr>
            <p:ph type="title"/>
          </p:nvPr>
        </p:nvSpPr>
        <p:spPr>
          <a:xfrm>
            <a:off x="527382" y="299639"/>
            <a:ext cx="9806359" cy="1143000"/>
          </a:xfrm>
        </p:spPr>
        <p:txBody>
          <a:bodyPr/>
          <a:lstStyle/>
          <a:p>
            <a:r>
              <a:rPr lang="en-US" dirty="0">
                <a:solidFill>
                  <a:schemeClr val="accent2">
                    <a:lumMod val="50000"/>
                  </a:schemeClr>
                </a:solidFill>
                <a:latin typeface="Powderfinger Type" charset="0"/>
                <a:ea typeface="Powderfinger Type" charset="0"/>
                <a:cs typeface="Powderfinger Type" charset="0"/>
              </a:rPr>
              <a:t>Content Server</a:t>
            </a:r>
          </a:p>
        </p:txBody>
      </p:sp>
    </p:spTree>
    <p:extLst>
      <p:ext uri="{BB962C8B-B14F-4D97-AF65-F5344CB8AC3E}">
        <p14:creationId xmlns:p14="http://schemas.microsoft.com/office/powerpoint/2010/main" val="208899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600"/>
              </a:spcAft>
              <a:buNone/>
            </a:pPr>
            <a:r>
              <a:rPr lang="en-US" dirty="0"/>
              <a:t>Who pays whom?</a:t>
            </a:r>
          </a:p>
          <a:p>
            <a:pPr lvl="1">
              <a:spcAft>
                <a:spcPts val="600"/>
              </a:spcAft>
            </a:pPr>
            <a:r>
              <a:rPr lang="en-US" dirty="0"/>
              <a:t>The only reason why access networks have clients is because there are content services that clients want to access</a:t>
            </a:r>
          </a:p>
          <a:p>
            <a:pPr lvl="2">
              <a:spcAft>
                <a:spcPts val="600"/>
              </a:spcAft>
            </a:pPr>
            <a:r>
              <a:rPr lang="en-US" b="1" dirty="0"/>
              <a:t>Therefore, carriage providers should pay for content</a:t>
            </a:r>
          </a:p>
          <a:p>
            <a:pPr lvl="1">
              <a:spcAft>
                <a:spcPts val="600"/>
              </a:spcAft>
            </a:pPr>
            <a:endParaRPr lang="en-US" dirty="0"/>
          </a:p>
          <a:p>
            <a:pPr lvl="1">
              <a:spcAft>
                <a:spcPts val="60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600"/>
              </a:spcAft>
            </a:pPr>
            <a:r>
              <a:rPr lang="en-US" b="1" dirty="0"/>
              <a:t>Content providers should pay for carriage services, just like any other client</a:t>
            </a:r>
          </a:p>
        </p:txBody>
      </p:sp>
    </p:spTree>
    <p:extLst>
      <p:ext uri="{BB962C8B-B14F-4D97-AF65-F5344CB8AC3E}">
        <p14:creationId xmlns:p14="http://schemas.microsoft.com/office/powerpoint/2010/main" val="1358125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Content vs Carriage</a:t>
            </a:r>
          </a:p>
        </p:txBody>
      </p:sp>
      <p:sp>
        <p:nvSpPr>
          <p:cNvPr id="3" name="Content Placeholder 2"/>
          <p:cNvSpPr>
            <a:spLocks noGrp="1"/>
          </p:cNvSpPr>
          <p:nvPr>
            <p:ph idx="1"/>
          </p:nvPr>
        </p:nvSpPr>
        <p:spPr/>
        <p:txBody>
          <a:bodyPr>
            <a:normAutofit/>
          </a:bodyPr>
          <a:lstStyle/>
          <a:p>
            <a:pPr marL="0" indent="0">
              <a:spcAft>
                <a:spcPts val="600"/>
              </a:spcAft>
              <a:buNone/>
            </a:pPr>
            <a:r>
              <a:rPr lang="en-US" dirty="0"/>
              <a:t>Who pays whom?</a:t>
            </a:r>
          </a:p>
          <a:p>
            <a:pPr lvl="1">
              <a:spcAft>
                <a:spcPts val="600"/>
              </a:spcAft>
            </a:pPr>
            <a:r>
              <a:rPr lang="en-US" dirty="0"/>
              <a:t>The only reason why access networks have clients is because there are content services that clients want to access</a:t>
            </a:r>
          </a:p>
          <a:p>
            <a:pPr lvl="2">
              <a:spcAft>
                <a:spcPts val="600"/>
              </a:spcAft>
            </a:pPr>
            <a:r>
              <a:rPr lang="en-US" b="1" dirty="0"/>
              <a:t>Therefore, carriage providers should pay for content</a:t>
            </a:r>
          </a:p>
          <a:p>
            <a:pPr lvl="1">
              <a:spcAft>
                <a:spcPts val="600"/>
              </a:spcAft>
            </a:pPr>
            <a:endParaRPr lang="en-US" dirty="0"/>
          </a:p>
          <a:p>
            <a:pPr lvl="1">
              <a:spcAft>
                <a:spcPts val="600"/>
              </a:spcAft>
            </a:pPr>
            <a:r>
              <a:rPr lang="en-US" dirty="0"/>
              <a:t>There is no “end-to-end” financial settlement model in the Internet </a:t>
            </a:r>
            <a:r>
              <a:rPr lang="mr-IN" dirty="0"/>
              <a:t>–</a:t>
            </a:r>
            <a:r>
              <a:rPr lang="en-US" dirty="0"/>
              <a:t> both “ends” pay for access and network providers settle between themselves. To a carriage network, content is just another client</a:t>
            </a:r>
          </a:p>
          <a:p>
            <a:pPr lvl="2">
              <a:spcAft>
                <a:spcPts val="600"/>
              </a:spcAft>
            </a:pPr>
            <a:r>
              <a:rPr lang="en-US" b="1" dirty="0"/>
              <a:t>Content providers should pay for carriage services, just like any other client</a:t>
            </a:r>
          </a:p>
        </p:txBody>
      </p:sp>
      <p:sp>
        <p:nvSpPr>
          <p:cNvPr id="4" name="TextBox 3">
            <a:extLst>
              <a:ext uri="{FF2B5EF4-FFF2-40B4-BE49-F238E27FC236}">
                <a16:creationId xmlns:a16="http://schemas.microsoft.com/office/drawing/2014/main" id="{2457F82C-6ACE-7455-D2B8-742710EE0C23}"/>
              </a:ext>
            </a:extLst>
          </p:cNvPr>
          <p:cNvSpPr txBox="1"/>
          <p:nvPr/>
        </p:nvSpPr>
        <p:spPr>
          <a:xfrm rot="20944903">
            <a:off x="1640699" y="3220937"/>
            <a:ext cx="7850163" cy="1323632"/>
          </a:xfrm>
          <a:prstGeom prst="rect">
            <a:avLst/>
          </a:prstGeom>
          <a:solidFill>
            <a:schemeClr val="bg1"/>
          </a:solidFill>
        </p:spPr>
        <p:txBody>
          <a:bodyPr wrap="square" rtlCol="0">
            <a:spAutoFit/>
          </a:bodyPr>
          <a:lstStyle/>
          <a:p>
            <a:pPr algn="ctr"/>
            <a:r>
              <a:rPr lang="en-US" sz="2667" dirty="0">
                <a:solidFill>
                  <a:schemeClr val="accent2">
                    <a:lumMod val="50000"/>
                  </a:schemeClr>
                </a:solidFill>
                <a:latin typeface="AhnbergHand" charset="0"/>
                <a:ea typeface="AhnbergHand" charset="0"/>
                <a:cs typeface="AhnbergHand" charset="0"/>
              </a:rPr>
              <a:t>The content folk resolved this tension by going “over the top” and created relationships directly with users</a:t>
            </a:r>
          </a:p>
        </p:txBody>
      </p:sp>
    </p:spTree>
    <p:extLst>
      <p:ext uri="{BB962C8B-B14F-4D97-AF65-F5344CB8AC3E}">
        <p14:creationId xmlns:p14="http://schemas.microsoft.com/office/powerpoint/2010/main" val="213167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4141-E193-1E7E-4BE8-01AAD60B29A6}"/>
              </a:ext>
            </a:extLst>
          </p:cNvPr>
          <p:cNvSpPr>
            <a:spLocks noGrp="1"/>
          </p:cNvSpPr>
          <p:nvPr>
            <p:ph type="title"/>
          </p:nvPr>
        </p:nvSpPr>
        <p:spPr/>
        <p:txBody>
          <a:bodyPr>
            <a:normAutofit/>
          </a:bodyPr>
          <a:lstStyle/>
          <a:p>
            <a:r>
              <a:rPr lang="en-US" dirty="0">
                <a:solidFill>
                  <a:schemeClr val="accent2">
                    <a:lumMod val="50000"/>
                  </a:schemeClr>
                </a:solidFill>
                <a:latin typeface="Powderfinger Type" panose="02020709070000000403" pitchFamily="49" charset="77"/>
              </a:rPr>
              <a:t>Where have we come from?</a:t>
            </a:r>
          </a:p>
        </p:txBody>
      </p:sp>
      <p:sp>
        <p:nvSpPr>
          <p:cNvPr id="3" name="Content Placeholder 2">
            <a:extLst>
              <a:ext uri="{FF2B5EF4-FFF2-40B4-BE49-F238E27FC236}">
                <a16:creationId xmlns:a16="http://schemas.microsoft.com/office/drawing/2014/main" id="{4115D13C-CFC2-2CAA-523B-00678084764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136BB0F-D12A-59EA-198F-EA1523F2E8C0}"/>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a:t>
            </a:fld>
            <a:endParaRPr lang="en-AU" kern="0" dirty="0"/>
          </a:p>
        </p:txBody>
      </p:sp>
    </p:spTree>
    <p:extLst>
      <p:ext uri="{BB962C8B-B14F-4D97-AF65-F5344CB8AC3E}">
        <p14:creationId xmlns:p14="http://schemas.microsoft.com/office/powerpoint/2010/main" val="3431713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The Tyranny of Distance</a:t>
            </a:r>
          </a:p>
        </p:txBody>
      </p:sp>
      <p:sp>
        <p:nvSpPr>
          <p:cNvPr id="3" name="Content Placeholder 2"/>
          <p:cNvSpPr>
            <a:spLocks noGrp="1"/>
          </p:cNvSpPr>
          <p:nvPr>
            <p:ph idx="1"/>
          </p:nvPr>
        </p:nvSpPr>
        <p:spPr>
          <a:xfrm>
            <a:off x="1703512" y="1508789"/>
            <a:ext cx="8964488" cy="4565103"/>
          </a:xfrm>
        </p:spPr>
        <p:txBody>
          <a:bodyPr/>
          <a:lstStyle/>
          <a:p>
            <a:pPr marL="355582" lvl="1" indent="0">
              <a:buNone/>
            </a:pPr>
            <a:r>
              <a:rPr lang="en-US" dirty="0"/>
              <a:t>But not all clients enjoy the same experience from a single service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600" y="2660915"/>
            <a:ext cx="5385600" cy="3017636"/>
          </a:xfrm>
          <a:prstGeom prst="rect">
            <a:avLst/>
          </a:prstGeom>
        </p:spPr>
      </p:pic>
      <p:sp>
        <p:nvSpPr>
          <p:cNvPr id="5" name="TextBox 4"/>
          <p:cNvSpPr txBox="1"/>
          <p:nvPr/>
        </p:nvSpPr>
        <p:spPr>
          <a:xfrm>
            <a:off x="8147213" y="3339572"/>
            <a:ext cx="2283840" cy="523220"/>
          </a:xfrm>
          <a:prstGeom prst="rect">
            <a:avLst/>
          </a:prstGeom>
          <a:noFill/>
        </p:spPr>
        <p:txBody>
          <a:bodyPr wrap="square" rtlCol="0">
            <a:spAutoFit/>
          </a:bodyPr>
          <a:lstStyle/>
          <a:p>
            <a:r>
              <a:rPr lang="en-US" sz="1400" i="1" dirty="0"/>
              <a:t>Facebook presentation at NANOG 68</a:t>
            </a:r>
          </a:p>
        </p:txBody>
      </p:sp>
    </p:spTree>
    <p:extLst>
      <p:ext uri="{BB962C8B-B14F-4D97-AF65-F5344CB8AC3E}">
        <p14:creationId xmlns:p14="http://schemas.microsoft.com/office/powerpoint/2010/main" val="410586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18E7-ECF8-76FC-FF8A-A41AFF2CF6CC}"/>
              </a:ext>
            </a:extLst>
          </p:cNvPr>
          <p:cNvSpPr>
            <a:spLocks noGrp="1"/>
          </p:cNvSpPr>
          <p:nvPr>
            <p:ph type="title"/>
          </p:nvPr>
        </p:nvSpPr>
        <p:spPr/>
        <p:txBody>
          <a:bodyPr/>
          <a:lstStyle/>
          <a:p>
            <a:r>
              <a:rPr lang="en-US" dirty="0">
                <a:solidFill>
                  <a:schemeClr val="accent2">
                    <a:lumMod val="50000"/>
                  </a:schemeClr>
                </a:solidFill>
                <a:latin typeface="Powderfinger Type" panose="02020709070000000403" pitchFamily="49" charset="77"/>
              </a:rPr>
              <a:t>What’s the problem?</a:t>
            </a:r>
          </a:p>
        </p:txBody>
      </p:sp>
      <p:sp>
        <p:nvSpPr>
          <p:cNvPr id="3" name="Content Placeholder 2">
            <a:extLst>
              <a:ext uri="{FF2B5EF4-FFF2-40B4-BE49-F238E27FC236}">
                <a16:creationId xmlns:a16="http://schemas.microsoft.com/office/drawing/2014/main" id="{8185FE7B-B3B3-5D2F-021C-BCC67FDA71BC}"/>
              </a:ext>
            </a:extLst>
          </p:cNvPr>
          <p:cNvSpPr>
            <a:spLocks noGrp="1"/>
          </p:cNvSpPr>
          <p:nvPr>
            <p:ph idx="1"/>
          </p:nvPr>
        </p:nvSpPr>
        <p:spPr/>
        <p:txBody>
          <a:bodyPr>
            <a:normAutofit/>
          </a:bodyPr>
          <a:lstStyle/>
          <a:p>
            <a:r>
              <a:rPr lang="en-US" dirty="0"/>
              <a:t>Having everyone pull the same content over long haul transit networks is inefficient, expensive and tediously slow</a:t>
            </a:r>
          </a:p>
          <a:p>
            <a:r>
              <a:rPr lang="en-US" dirty="0"/>
              <a:t>Many carriage providers were playing with opportunistic content caching, but it relied on unencrypted content and content providers objected to the loss of “direct touch” with content consumers</a:t>
            </a:r>
          </a:p>
          <a:p>
            <a:r>
              <a:rPr lang="en-US" dirty="0"/>
              <a:t>Network-level encrypted cached content can work, but it needs the participation of the content holder</a:t>
            </a:r>
          </a:p>
          <a:p>
            <a:r>
              <a:rPr lang="en-US" dirty="0"/>
              <a:t>The alternative was for content caches to separately deploy at the edge of the network</a:t>
            </a:r>
          </a:p>
        </p:txBody>
      </p:sp>
      <p:sp>
        <p:nvSpPr>
          <p:cNvPr id="4" name="Slide Number Placeholder 3">
            <a:extLst>
              <a:ext uri="{FF2B5EF4-FFF2-40B4-BE49-F238E27FC236}">
                <a16:creationId xmlns:a16="http://schemas.microsoft.com/office/drawing/2014/main" id="{BB8C96BA-44B2-71C2-2931-623CFCBCC88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spTree>
    <p:extLst>
      <p:ext uri="{BB962C8B-B14F-4D97-AF65-F5344CB8AC3E}">
        <p14:creationId xmlns:p14="http://schemas.microsoft.com/office/powerpoint/2010/main" val="1569086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22</a:t>
            </a:fld>
            <a:endParaRPr lang="en-AU" kern="0" dirty="0"/>
          </a:p>
        </p:txBody>
      </p:sp>
      <p:grpSp>
        <p:nvGrpSpPr>
          <p:cNvPr id="9" name="Group 8"/>
          <p:cNvGrpSpPr/>
          <p:nvPr/>
        </p:nvGrpSpPr>
        <p:grpSpPr>
          <a:xfrm>
            <a:off x="2207569" y="3128254"/>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25564" y="4266647"/>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143673" y="2120142"/>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655841" y="1472070"/>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400397" y="1462546"/>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824193" y="2738067"/>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7464153" y="4162190"/>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5303913" y="4941170"/>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3473035" y="3224237"/>
            <a:ext cx="288032" cy="381816"/>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loud 52"/>
          <p:cNvSpPr/>
          <p:nvPr/>
        </p:nvSpPr>
        <p:spPr>
          <a:xfrm>
            <a:off x="3607767" y="2430463"/>
            <a:ext cx="3336212" cy="20455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765437" y="4044577"/>
            <a:ext cx="2154663" cy="430887"/>
          </a:xfrm>
          <a:prstGeom prst="rect">
            <a:avLst/>
          </a:prstGeom>
          <a:noFill/>
        </p:spPr>
        <p:txBody>
          <a:bodyPr wrap="square" rtlCol="0">
            <a:spAutoFit/>
          </a:bodyPr>
          <a:lstStyle/>
          <a:p>
            <a:pPr algn="ctr"/>
            <a:r>
              <a:rPr lang="en-US" sz="1100">
                <a:solidFill>
                  <a:srgbClr val="FF0000"/>
                </a:solidFill>
                <a:latin typeface="AhnbergHand" charset="0"/>
                <a:ea typeface="AhnbergHand" charset="0"/>
                <a:cs typeface="AhnbergHand" charset="0"/>
              </a:rPr>
              <a:t>Content Distribution Network</a:t>
            </a:r>
            <a:endParaRPr lang="en-US" sz="1100" dirty="0">
              <a:solidFill>
                <a:srgbClr val="FF0000"/>
              </a:solidFill>
              <a:latin typeface="AhnbergHand" charset="0"/>
              <a:ea typeface="AhnbergHand" charset="0"/>
              <a:cs typeface="AhnbergHand" charset="0"/>
            </a:endParaRPr>
          </a:p>
        </p:txBody>
      </p:sp>
      <p:grpSp>
        <p:nvGrpSpPr>
          <p:cNvPr id="63" name="Group 62"/>
          <p:cNvGrpSpPr/>
          <p:nvPr/>
        </p:nvGrpSpPr>
        <p:grpSpPr>
          <a:xfrm>
            <a:off x="4668061" y="3172885"/>
            <a:ext cx="587363" cy="805451"/>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6629625" y="2851715"/>
            <a:ext cx="288032" cy="381816"/>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4753783" y="2394663"/>
            <a:ext cx="288032" cy="381816"/>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991613" y="3977665"/>
            <a:ext cx="288032" cy="381816"/>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4869822" y="2773193"/>
            <a:ext cx="145524" cy="385643"/>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75118" y="3096235"/>
            <a:ext cx="1174671" cy="244903"/>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747595" y="3314474"/>
            <a:ext cx="883288" cy="197655"/>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264727" y="3678383"/>
            <a:ext cx="871432" cy="30847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90857" y="2026228"/>
            <a:ext cx="231513" cy="645571"/>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052395" y="2929983"/>
            <a:ext cx="695760" cy="187291"/>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347148" y="4174428"/>
            <a:ext cx="891853" cy="231317"/>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5566065" y="4426479"/>
            <a:ext cx="557236" cy="59875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4682837" y="2036619"/>
            <a:ext cx="270423" cy="345363"/>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277409" y="2760716"/>
            <a:ext cx="304695" cy="555369"/>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2490355" y="3335459"/>
            <a:ext cx="872836" cy="203608"/>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174521" y="3636798"/>
            <a:ext cx="593915" cy="75855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itle 1"/>
          <p:cNvSpPr>
            <a:spLocks noGrp="1"/>
          </p:cNvSpPr>
          <p:nvPr>
            <p:ph type="title"/>
          </p:nvPr>
        </p:nvSpPr>
        <p:spPr>
          <a:xfrm>
            <a:off x="431372" y="299639"/>
            <a:ext cx="9902369" cy="1143000"/>
          </a:xfrm>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Content Distribution</a:t>
            </a:r>
          </a:p>
        </p:txBody>
      </p:sp>
    </p:spTree>
    <p:extLst>
      <p:ext uri="{BB962C8B-B14F-4D97-AF65-F5344CB8AC3E}">
        <p14:creationId xmlns:p14="http://schemas.microsoft.com/office/powerpoint/2010/main" val="1762337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Let them eat data!</a:t>
            </a:r>
          </a:p>
        </p:txBody>
      </p:sp>
      <p:sp>
        <p:nvSpPr>
          <p:cNvPr id="3" name="Content Placeholder 2"/>
          <p:cNvSpPr>
            <a:spLocks noGrp="1"/>
          </p:cNvSpPr>
          <p:nvPr>
            <p:ph idx="1"/>
          </p:nvPr>
        </p:nvSpPr>
        <p:spPr/>
        <p:txBody>
          <a:bodyPr>
            <a:normAutofit/>
          </a:bodyPr>
          <a:lstStyle/>
          <a:p>
            <a:pPr marL="0" indent="0">
              <a:spcAft>
                <a:spcPts val="800"/>
              </a:spcAft>
              <a:buNone/>
            </a:pPr>
            <a:r>
              <a:rPr lang="en-US" dirty="0"/>
              <a:t>The rise of the Content Distribution Network</a:t>
            </a:r>
          </a:p>
          <a:p>
            <a:pPr lvl="1">
              <a:spcAft>
                <a:spcPts val="800"/>
              </a:spcAft>
            </a:pPr>
            <a:r>
              <a:rPr lang="en-US" dirty="0"/>
              <a:t>Replicate content caches close to large user populations</a:t>
            </a:r>
          </a:p>
          <a:p>
            <a:pPr lvl="1">
              <a:spcAft>
                <a:spcPts val="800"/>
              </a:spcAft>
            </a:pPr>
            <a:r>
              <a:rPr lang="en-US" dirty="0"/>
              <a:t>The  challenge of delivering many </a:t>
            </a:r>
            <a:r>
              <a:rPr lang="en-US" dirty="0" err="1"/>
              <a:t>replicant</a:t>
            </a:r>
            <a:r>
              <a:rPr lang="en-US" dirty="0"/>
              <a:t> service requests  over high delay network paths is replaced by the task of updating a set of local caches by the content distribution system and then serving user service requests over the access network</a:t>
            </a:r>
          </a:p>
          <a:p>
            <a:pPr lvl="1">
              <a:spcAft>
                <a:spcPts val="800"/>
              </a:spcAft>
            </a:pPr>
            <a:r>
              <a:rPr lang="en-US" dirty="0"/>
              <a:t>Reduced service latency, increased service resilience, happy customers!</a:t>
            </a:r>
          </a:p>
          <a:p>
            <a:pPr lvl="1">
              <a:spcAft>
                <a:spcPts val="800"/>
              </a:spcAft>
            </a:pPr>
            <a:endParaRPr lang="en-US" dirty="0"/>
          </a:p>
        </p:txBody>
      </p:sp>
    </p:spTree>
    <p:extLst>
      <p:ext uri="{BB962C8B-B14F-4D97-AF65-F5344CB8AC3E}">
        <p14:creationId xmlns:p14="http://schemas.microsoft.com/office/powerpoint/2010/main" val="855910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187C-34A8-1393-8A9E-137700A651E7}"/>
              </a:ext>
            </a:extLst>
          </p:cNvPr>
          <p:cNvSpPr>
            <a:spLocks noGrp="1"/>
          </p:cNvSpPr>
          <p:nvPr>
            <p:ph type="title"/>
          </p:nvPr>
        </p:nvSpPr>
        <p:spPr/>
        <p:txBody>
          <a:bodyPr/>
          <a:lstStyle/>
          <a:p>
            <a:r>
              <a:rPr lang="en-US" dirty="0" err="1">
                <a:solidFill>
                  <a:schemeClr val="accent2">
                    <a:lumMod val="50000"/>
                  </a:schemeClr>
                </a:solidFill>
                <a:latin typeface="Powderfinger Type" panose="02020709070000000403" pitchFamily="49" charset="77"/>
              </a:rPr>
              <a:t>Optimising</a:t>
            </a:r>
            <a:r>
              <a:rPr lang="en-US" dirty="0">
                <a:solidFill>
                  <a:schemeClr val="accent2">
                    <a:lumMod val="50000"/>
                  </a:schemeClr>
                </a:solidFill>
                <a:latin typeface="Powderfinger Type" panose="02020709070000000403" pitchFamily="49" charset="77"/>
              </a:rPr>
              <a:t> Service Delivery</a:t>
            </a:r>
          </a:p>
        </p:txBody>
      </p:sp>
      <p:sp>
        <p:nvSpPr>
          <p:cNvPr id="3" name="Content Placeholder 2">
            <a:extLst>
              <a:ext uri="{FF2B5EF4-FFF2-40B4-BE49-F238E27FC236}">
                <a16:creationId xmlns:a16="http://schemas.microsoft.com/office/drawing/2014/main" id="{0B30BC74-BF06-0254-E0BD-47A75A3A22BB}"/>
              </a:ext>
            </a:extLst>
          </p:cNvPr>
          <p:cNvSpPr>
            <a:spLocks noGrp="1"/>
          </p:cNvSpPr>
          <p:nvPr>
            <p:ph idx="1"/>
          </p:nvPr>
        </p:nvSpPr>
        <p:spPr/>
        <p:txBody>
          <a:bodyPr/>
          <a:lstStyle/>
          <a:p>
            <a:r>
              <a:rPr lang="en-US" dirty="0"/>
              <a:t>Reducing the network delay between content and consumer increases the efficiency of delivery and decreases cost</a:t>
            </a:r>
          </a:p>
          <a:p>
            <a:r>
              <a:rPr lang="en-US" dirty="0"/>
              <a:t>Bypassing network transit eliminates a whole bunch of odious Network Neutrality issues that have plagued many national regulatory regimes for years! </a:t>
            </a:r>
          </a:p>
          <a:p>
            <a:r>
              <a:rPr lang="en-US" dirty="0"/>
              <a:t>The falling costs of storage and local delivery more than offset the costs of operating a CDN </a:t>
            </a:r>
          </a:p>
        </p:txBody>
      </p:sp>
      <p:sp>
        <p:nvSpPr>
          <p:cNvPr id="4" name="Slide Number Placeholder 3">
            <a:extLst>
              <a:ext uri="{FF2B5EF4-FFF2-40B4-BE49-F238E27FC236}">
                <a16:creationId xmlns:a16="http://schemas.microsoft.com/office/drawing/2014/main" id="{3DC41C1B-0CBA-F216-77A7-136E4A5262A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2753519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187C-34A8-1393-8A9E-137700A651E7}"/>
              </a:ext>
            </a:extLst>
          </p:cNvPr>
          <p:cNvSpPr>
            <a:spLocks noGrp="1"/>
          </p:cNvSpPr>
          <p:nvPr>
            <p:ph type="title"/>
          </p:nvPr>
        </p:nvSpPr>
        <p:spPr/>
        <p:txBody>
          <a:bodyPr/>
          <a:lstStyle/>
          <a:p>
            <a:r>
              <a:rPr lang="en-US" dirty="0">
                <a:solidFill>
                  <a:schemeClr val="accent2">
                    <a:lumMod val="50000"/>
                  </a:schemeClr>
                </a:solidFill>
                <a:latin typeface="Powderfinger Type" panose="02020709070000000403" pitchFamily="49" charset="77"/>
              </a:rPr>
              <a:t>Eliminating Distance</a:t>
            </a:r>
          </a:p>
        </p:txBody>
      </p:sp>
      <p:sp>
        <p:nvSpPr>
          <p:cNvPr id="3" name="Content Placeholder 2">
            <a:extLst>
              <a:ext uri="{FF2B5EF4-FFF2-40B4-BE49-F238E27FC236}">
                <a16:creationId xmlns:a16="http://schemas.microsoft.com/office/drawing/2014/main" id="{0B30BC74-BF06-0254-E0BD-47A75A3A22BB}"/>
              </a:ext>
            </a:extLst>
          </p:cNvPr>
          <p:cNvSpPr>
            <a:spLocks noGrp="1"/>
          </p:cNvSpPr>
          <p:nvPr>
            <p:ph idx="1"/>
          </p:nvPr>
        </p:nvSpPr>
        <p:spPr/>
        <p:txBody>
          <a:bodyPr>
            <a:normAutofit/>
          </a:bodyPr>
          <a:lstStyle/>
          <a:p>
            <a:r>
              <a:rPr lang="en-US" dirty="0"/>
              <a:t>The major overhead for service and content delivery is distance</a:t>
            </a:r>
          </a:p>
          <a:p>
            <a:pPr lvl="1"/>
            <a:r>
              <a:rPr lang="en-US" dirty="0"/>
              <a:t>Distance adds to the net carriage cost</a:t>
            </a:r>
          </a:p>
          <a:p>
            <a:pPr lvl="1"/>
            <a:r>
              <a:rPr lang="en-US" dirty="0"/>
              <a:t>Distance makes transport protocols less efficient</a:t>
            </a:r>
          </a:p>
          <a:p>
            <a:pPr lvl="1"/>
            <a:r>
              <a:rPr lang="en-US" dirty="0"/>
              <a:t>Distances encourages the formation of choke points</a:t>
            </a:r>
          </a:p>
          <a:p>
            <a:pPr lvl="1"/>
            <a:r>
              <a:rPr lang="en-US" dirty="0"/>
              <a:t>Distance calls in multiple providers into the e2e path, with more points of vulnerability in service delivery</a:t>
            </a:r>
          </a:p>
          <a:p>
            <a:r>
              <a:rPr lang="en-US" dirty="0"/>
              <a:t>CDNs replace “on-demand” delivery with pre-provisioned local cache delivery (“just in case”)</a:t>
            </a:r>
          </a:p>
          <a:p>
            <a:pPr lvl="1"/>
            <a:endParaRPr lang="en-US" dirty="0"/>
          </a:p>
        </p:txBody>
      </p:sp>
      <p:sp>
        <p:nvSpPr>
          <p:cNvPr id="4" name="Slide Number Placeholder 3">
            <a:extLst>
              <a:ext uri="{FF2B5EF4-FFF2-40B4-BE49-F238E27FC236}">
                <a16:creationId xmlns:a16="http://schemas.microsoft.com/office/drawing/2014/main" id="{3DC41C1B-0CBA-F216-77A7-136E4A5262A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3914657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187C-34A8-1393-8A9E-137700A651E7}"/>
              </a:ext>
            </a:extLst>
          </p:cNvPr>
          <p:cNvSpPr>
            <a:spLocks noGrp="1"/>
          </p:cNvSpPr>
          <p:nvPr>
            <p:ph type="title"/>
          </p:nvPr>
        </p:nvSpPr>
        <p:spPr/>
        <p:txBody>
          <a:bodyPr/>
          <a:lstStyle/>
          <a:p>
            <a:r>
              <a:rPr lang="en-US" dirty="0">
                <a:solidFill>
                  <a:schemeClr val="accent2">
                    <a:lumMod val="50000"/>
                  </a:schemeClr>
                </a:solidFill>
                <a:latin typeface="Powderfinger Type" panose="02020709070000000403" pitchFamily="49" charset="77"/>
              </a:rPr>
              <a:t>Reviving Locality</a:t>
            </a:r>
          </a:p>
        </p:txBody>
      </p:sp>
      <p:sp>
        <p:nvSpPr>
          <p:cNvPr id="3" name="Content Placeholder 2">
            <a:extLst>
              <a:ext uri="{FF2B5EF4-FFF2-40B4-BE49-F238E27FC236}">
                <a16:creationId xmlns:a16="http://schemas.microsoft.com/office/drawing/2014/main" id="{0B30BC74-BF06-0254-E0BD-47A75A3A22BB}"/>
              </a:ext>
            </a:extLst>
          </p:cNvPr>
          <p:cNvSpPr>
            <a:spLocks noGrp="1"/>
          </p:cNvSpPr>
          <p:nvPr>
            <p:ph idx="1"/>
          </p:nvPr>
        </p:nvSpPr>
        <p:spPr/>
        <p:txBody>
          <a:bodyPr>
            <a:normAutofit/>
          </a:bodyPr>
          <a:lstStyle/>
          <a:p>
            <a:pPr marL="0" indent="0">
              <a:buNone/>
            </a:pPr>
            <a:r>
              <a:rPr lang="en-US" dirty="0"/>
              <a:t>Localized last mile delivery</a:t>
            </a:r>
          </a:p>
          <a:p>
            <a:pPr lvl="1"/>
            <a:r>
              <a:rPr lang="en-US" dirty="0"/>
              <a:t>Avoids trunk carriage costs</a:t>
            </a:r>
          </a:p>
          <a:p>
            <a:pPr lvl="1"/>
            <a:r>
              <a:rPr lang="en-US" dirty="0"/>
              <a:t>Removes intermediary providers</a:t>
            </a:r>
          </a:p>
          <a:p>
            <a:pPr lvl="1"/>
            <a:r>
              <a:rPr lang="en-US" dirty="0"/>
              <a:t>Improves service robustness</a:t>
            </a:r>
          </a:p>
          <a:p>
            <a:pPr lvl="1"/>
            <a:r>
              <a:rPr lang="en-US" dirty="0"/>
              <a:t>Allows direct ”touch” between service provider and customer</a:t>
            </a:r>
          </a:p>
          <a:p>
            <a:pPr lvl="1"/>
            <a:r>
              <a:rPr lang="en-US" dirty="0"/>
              <a:t>Low RTT allows efficient transport operation</a:t>
            </a:r>
          </a:p>
          <a:p>
            <a:pPr marL="0" indent="0">
              <a:buNone/>
            </a:pPr>
            <a:r>
              <a:rPr lang="en-US" dirty="0"/>
              <a:t>Local content caches</a:t>
            </a:r>
          </a:p>
          <a:p>
            <a:pPr lvl="1"/>
            <a:r>
              <a:rPr lang="en-US" dirty="0"/>
              <a:t>Exploit abundance in storage, processing and local carriage infrastructure</a:t>
            </a:r>
          </a:p>
          <a:p>
            <a:pPr lvl="1"/>
            <a:r>
              <a:rPr lang="en-US" dirty="0" err="1"/>
              <a:t>Optimise</a:t>
            </a:r>
            <a:r>
              <a:rPr lang="en-US" dirty="0"/>
              <a:t> cache refresh timing to scavenge otherwise uncommitted transit capacity</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DC41C1B-0CBA-F216-77A7-136E4A5262A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617477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FFCC-5869-4F17-85B4-50EDD351A133}"/>
              </a:ext>
            </a:extLst>
          </p:cNvPr>
          <p:cNvSpPr>
            <a:spLocks noGrp="1"/>
          </p:cNvSpPr>
          <p:nvPr>
            <p:ph type="title"/>
          </p:nvPr>
        </p:nvSpPr>
        <p:spPr/>
        <p:txBody>
          <a:bodyPr/>
          <a:lstStyle/>
          <a:p>
            <a:r>
              <a:rPr lang="en-US" dirty="0">
                <a:solidFill>
                  <a:schemeClr val="accent2">
                    <a:lumMod val="50000"/>
                  </a:schemeClr>
                </a:solidFill>
                <a:latin typeface="Powderfinger Type" panose="02020709070000000403" pitchFamily="49" charset="77"/>
              </a:rPr>
              <a:t>For the Content Provider…</a:t>
            </a:r>
          </a:p>
        </p:txBody>
      </p:sp>
      <p:sp>
        <p:nvSpPr>
          <p:cNvPr id="3" name="Content Placeholder 2">
            <a:extLst>
              <a:ext uri="{FF2B5EF4-FFF2-40B4-BE49-F238E27FC236}">
                <a16:creationId xmlns:a16="http://schemas.microsoft.com/office/drawing/2014/main" id="{E588424E-D354-21D8-2A39-57601AAD13C3}"/>
              </a:ext>
            </a:extLst>
          </p:cNvPr>
          <p:cNvSpPr>
            <a:spLocks noGrp="1"/>
          </p:cNvSpPr>
          <p:nvPr>
            <p:ph idx="1"/>
          </p:nvPr>
        </p:nvSpPr>
        <p:spPr/>
        <p:txBody>
          <a:bodyPr/>
          <a:lstStyle/>
          <a:p>
            <a:pPr marL="0" indent="0">
              <a:buNone/>
            </a:pPr>
            <a:r>
              <a:rPr lang="en-US" dirty="0"/>
              <a:t>CDN platforms represents a clear advantage in:</a:t>
            </a:r>
          </a:p>
          <a:p>
            <a:pPr lvl="1"/>
            <a:r>
              <a:rPr lang="en-US" dirty="0"/>
              <a:t>Scalability</a:t>
            </a:r>
          </a:p>
          <a:p>
            <a:pPr lvl="1"/>
            <a:r>
              <a:rPr lang="en-US" dirty="0"/>
              <a:t>Reduced service provision cost</a:t>
            </a:r>
          </a:p>
          <a:p>
            <a:pPr lvl="1"/>
            <a:r>
              <a:rPr lang="en-US" dirty="0"/>
              <a:t>Reduced number of external dependencies on intermediaries</a:t>
            </a:r>
          </a:p>
          <a:p>
            <a:pPr lvl="1"/>
            <a:r>
              <a:rPr lang="en-US" dirty="0"/>
              <a:t>Improved service resilience</a:t>
            </a:r>
          </a:p>
        </p:txBody>
      </p:sp>
      <p:sp>
        <p:nvSpPr>
          <p:cNvPr id="4" name="Slide Number Placeholder 3">
            <a:extLst>
              <a:ext uri="{FF2B5EF4-FFF2-40B4-BE49-F238E27FC236}">
                <a16:creationId xmlns:a16="http://schemas.microsoft.com/office/drawing/2014/main" id="{B6910813-A70D-2247-1246-3B6DD225138F}"/>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27</a:t>
            </a:fld>
            <a:endParaRPr lang="en-AU" kern="0" dirty="0"/>
          </a:p>
        </p:txBody>
      </p:sp>
      <p:sp>
        <p:nvSpPr>
          <p:cNvPr id="5" name="Title 1">
            <a:extLst>
              <a:ext uri="{FF2B5EF4-FFF2-40B4-BE49-F238E27FC236}">
                <a16:creationId xmlns:a16="http://schemas.microsoft.com/office/drawing/2014/main" id="{61FA22FE-0203-4EDC-DC07-9CADB879635C}"/>
              </a:ext>
            </a:extLst>
          </p:cNvPr>
          <p:cNvSpPr txBox="1">
            <a:spLocks/>
          </p:cNvSpPr>
          <p:nvPr/>
        </p:nvSpPr>
        <p:spPr>
          <a:xfrm>
            <a:off x="1225560" y="4447250"/>
            <a:ext cx="6739103"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a:solidFill>
                  <a:schemeClr val="accent2">
                    <a:lumMod val="50000"/>
                  </a:schemeClr>
                </a:solidFill>
                <a:latin typeface="Max's Handwritin" charset="0"/>
                <a:ea typeface="Max's Handwritin" charset="0"/>
                <a:cs typeface="Max's Handwritin" charset="0"/>
              </a:rPr>
              <a:t>What’s not to like about the economics of CDNs?</a:t>
            </a:r>
            <a:endParaRPr lang="en-US" sz="6400" dirty="0">
              <a:solidFill>
                <a:schemeClr val="accent2">
                  <a:lumMod val="50000"/>
                </a:schemeClr>
              </a:solidFill>
              <a:latin typeface="Max's Handwritin" charset="0"/>
              <a:ea typeface="Max's Handwritin" charset="0"/>
              <a:cs typeface="Max's Handwritin" charset="0"/>
            </a:endParaRPr>
          </a:p>
        </p:txBody>
      </p:sp>
    </p:spTree>
    <p:extLst>
      <p:ext uri="{BB962C8B-B14F-4D97-AF65-F5344CB8AC3E}">
        <p14:creationId xmlns:p14="http://schemas.microsoft.com/office/powerpoint/2010/main" val="1615944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9308-4F99-032A-DEA8-1D771ADC1575}"/>
              </a:ext>
            </a:extLst>
          </p:cNvPr>
          <p:cNvSpPr>
            <a:spLocks noGrp="1"/>
          </p:cNvSpPr>
          <p:nvPr>
            <p:ph type="title"/>
          </p:nvPr>
        </p:nvSpPr>
        <p:spPr/>
        <p:txBody>
          <a:bodyPr/>
          <a:lstStyle/>
          <a:p>
            <a:r>
              <a:rPr lang="en-US" dirty="0">
                <a:solidFill>
                  <a:schemeClr val="accent2">
                    <a:lumMod val="50000"/>
                  </a:schemeClr>
                </a:solidFill>
                <a:latin typeface="Powderfinger Type" panose="02020709070000000403" pitchFamily="49" charset="77"/>
              </a:rPr>
              <a:t>CDNs Today</a:t>
            </a:r>
          </a:p>
        </p:txBody>
      </p:sp>
      <p:sp>
        <p:nvSpPr>
          <p:cNvPr id="3" name="Content Placeholder 2">
            <a:extLst>
              <a:ext uri="{FF2B5EF4-FFF2-40B4-BE49-F238E27FC236}">
                <a16:creationId xmlns:a16="http://schemas.microsoft.com/office/drawing/2014/main" id="{879D3AAD-6A49-FB84-8C3D-4FC6B536B600}"/>
              </a:ext>
            </a:extLst>
          </p:cNvPr>
          <p:cNvSpPr>
            <a:spLocks noGrp="1"/>
          </p:cNvSpPr>
          <p:nvPr>
            <p:ph idx="1"/>
          </p:nvPr>
        </p:nvSpPr>
        <p:spPr/>
        <p:txBody>
          <a:bodyPr>
            <a:normAutofit/>
          </a:bodyPr>
          <a:lstStyle/>
          <a:p>
            <a:r>
              <a:rPr lang="en-US" dirty="0"/>
              <a:t>Remember “Food Miles”?</a:t>
            </a:r>
          </a:p>
          <a:p>
            <a:pPr lvl="1"/>
            <a:r>
              <a:rPr lang="en-US" dirty="0"/>
              <a:t>The distance your food has to travel from farm gate to plate</a:t>
            </a:r>
          </a:p>
          <a:p>
            <a:r>
              <a:rPr lang="en-US" dirty="0"/>
              <a:t>What about “Packet Miles”?</a:t>
            </a:r>
          </a:p>
          <a:p>
            <a:pPr lvl="1"/>
            <a:r>
              <a:rPr lang="en-US" dirty="0"/>
              <a:t>The distance your packets have to travel from platform to your device</a:t>
            </a:r>
          </a:p>
          <a:p>
            <a:r>
              <a:rPr lang="en-US" dirty="0"/>
              <a:t>What is the average “Packet Mile” metric for all your content?</a:t>
            </a:r>
          </a:p>
          <a:p>
            <a:pPr lvl="1"/>
            <a:r>
              <a:rPr lang="en-US" dirty="0"/>
              <a:t>We measured this for a major ISP in Australia in the early 2000’s (pre CDNs) and the metric was ~8,000 miles for 80% of all delivered traffic</a:t>
            </a:r>
          </a:p>
          <a:p>
            <a:pPr lvl="1"/>
            <a:r>
              <a:rPr lang="en-US" dirty="0"/>
              <a:t>I suspect this has dropped to under 50 miles for the majority of that network’s customers these days because of CDNs</a:t>
            </a:r>
          </a:p>
        </p:txBody>
      </p:sp>
    </p:spTree>
    <p:extLst>
      <p:ext uri="{BB962C8B-B14F-4D97-AF65-F5344CB8AC3E}">
        <p14:creationId xmlns:p14="http://schemas.microsoft.com/office/powerpoint/2010/main" val="3884393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CDN Reach – some examples</a:t>
            </a:r>
          </a:p>
        </p:txBody>
      </p:sp>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pic>
        <p:nvPicPr>
          <p:cNvPr id="8" name="Picture 7" descr="A map of the world with orange dots&#10;&#10;Description automatically generated">
            <a:extLst>
              <a:ext uri="{FF2B5EF4-FFF2-40B4-BE49-F238E27FC236}">
                <a16:creationId xmlns:a16="http://schemas.microsoft.com/office/drawing/2014/main" id="{EBD931C1-9379-DA09-D3D3-25F254B17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419" y="1508787"/>
            <a:ext cx="10363200" cy="4835460"/>
          </a:xfrm>
          <a:prstGeom prst="rect">
            <a:avLst/>
          </a:prstGeom>
        </p:spPr>
      </p:pic>
      <p:sp>
        <p:nvSpPr>
          <p:cNvPr id="9" name="TextBox 8">
            <a:extLst>
              <a:ext uri="{FF2B5EF4-FFF2-40B4-BE49-F238E27FC236}">
                <a16:creationId xmlns:a16="http://schemas.microsoft.com/office/drawing/2014/main" id="{5BEA70D0-A7E7-7228-8DDF-8A7AC15F8D89}"/>
              </a:ext>
            </a:extLst>
          </p:cNvPr>
          <p:cNvSpPr txBox="1"/>
          <p:nvPr/>
        </p:nvSpPr>
        <p:spPr>
          <a:xfrm>
            <a:off x="1583499" y="6302490"/>
            <a:ext cx="5456302" cy="297454"/>
          </a:xfrm>
          <a:prstGeom prst="rect">
            <a:avLst/>
          </a:prstGeom>
          <a:noFill/>
        </p:spPr>
        <p:txBody>
          <a:bodyPr wrap="none" rtlCol="0">
            <a:spAutoFit/>
          </a:bodyPr>
          <a:lstStyle/>
          <a:p>
            <a:r>
              <a:rPr lang="en-US" sz="1333" dirty="0"/>
              <a:t>August 2019 - https://</a:t>
            </a:r>
            <a:r>
              <a:rPr lang="en-US" sz="1333" dirty="0" err="1"/>
              <a:t>blog.cloudflare.com</a:t>
            </a:r>
            <a:r>
              <a:rPr lang="en-US" sz="1333" dirty="0"/>
              <a:t>/scaling-the-</a:t>
            </a:r>
            <a:r>
              <a:rPr lang="en-US" sz="1333" dirty="0" err="1"/>
              <a:t>cloudflare</a:t>
            </a:r>
            <a:r>
              <a:rPr lang="en-US" sz="1333" dirty="0"/>
              <a:t>-global</a:t>
            </a:r>
          </a:p>
        </p:txBody>
      </p:sp>
    </p:spTree>
    <p:extLst>
      <p:ext uri="{BB962C8B-B14F-4D97-AF65-F5344CB8AC3E}">
        <p14:creationId xmlns:p14="http://schemas.microsoft.com/office/powerpoint/2010/main" val="2297705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8A6A-E32A-B744-93C9-766B8F5C3C8B}"/>
              </a:ext>
            </a:extLst>
          </p:cNvPr>
          <p:cNvSpPr>
            <a:spLocks noGrp="1"/>
          </p:cNvSpPr>
          <p:nvPr>
            <p:ph type="title"/>
          </p:nvPr>
        </p:nvSpPr>
        <p:spPr>
          <a:xfrm>
            <a:off x="352338" y="365125"/>
            <a:ext cx="11839663" cy="1325563"/>
          </a:xfrm>
        </p:spPr>
        <p:txBody>
          <a:bodyPr>
            <a:normAutofit/>
          </a:bodyPr>
          <a:lstStyle/>
          <a:p>
            <a:r>
              <a:rPr lang="en-AU" dirty="0">
                <a:solidFill>
                  <a:schemeClr val="accent2">
                    <a:lumMod val="50000"/>
                  </a:schemeClr>
                </a:solidFill>
                <a:latin typeface="Powderfinger Type" panose="02020709070000000403" pitchFamily="49" charset="77"/>
              </a:rPr>
              <a:t>The 19</a:t>
            </a:r>
            <a:r>
              <a:rPr lang="en-AU" baseline="30000" dirty="0">
                <a:solidFill>
                  <a:schemeClr val="accent2">
                    <a:lumMod val="50000"/>
                  </a:schemeClr>
                </a:solidFill>
                <a:latin typeface="Powderfinger Type" panose="02020709070000000403" pitchFamily="49" charset="77"/>
              </a:rPr>
              <a:t>th</a:t>
            </a:r>
            <a:r>
              <a:rPr lang="en-AU" dirty="0">
                <a:solidFill>
                  <a:schemeClr val="accent2">
                    <a:lumMod val="50000"/>
                  </a:schemeClr>
                </a:solidFill>
                <a:latin typeface="Powderfinger Type" panose="02020709070000000403" pitchFamily="49" charset="77"/>
              </a:rPr>
              <a:t> Century Internet</a:t>
            </a:r>
          </a:p>
        </p:txBody>
      </p:sp>
      <p:sp>
        <p:nvSpPr>
          <p:cNvPr id="3" name="Content Placeholder 2">
            <a:extLst>
              <a:ext uri="{FF2B5EF4-FFF2-40B4-BE49-F238E27FC236}">
                <a16:creationId xmlns:a16="http://schemas.microsoft.com/office/drawing/2014/main" id="{4D2D445F-AFB3-7C42-8CB0-512D760BBA99}"/>
              </a:ext>
            </a:extLst>
          </p:cNvPr>
          <p:cNvSpPr>
            <a:spLocks noGrp="1"/>
          </p:cNvSpPr>
          <p:nvPr>
            <p:ph idx="1"/>
          </p:nvPr>
        </p:nvSpPr>
        <p:spPr>
          <a:xfrm>
            <a:off x="838202" y="1825625"/>
            <a:ext cx="8433511" cy="4351339"/>
          </a:xfrm>
        </p:spPr>
        <p:txBody>
          <a:bodyPr>
            <a:noAutofit/>
          </a:bodyPr>
          <a:lstStyle/>
          <a:p>
            <a:r>
              <a:rPr lang="en-AU" sz="1867" dirty="0"/>
              <a:t>In 1800 </a:t>
            </a:r>
            <a:r>
              <a:rPr lang="en-AU" sz="1867" b="1" dirty="0"/>
              <a:t>Alessandro Volta</a:t>
            </a:r>
            <a:r>
              <a:rPr lang="en-AU" sz="1867" dirty="0"/>
              <a:t> invented the battery that allowed electricity to be used in a controlled manner</a:t>
            </a:r>
          </a:p>
          <a:p>
            <a:r>
              <a:rPr lang="en-AU" sz="1867" dirty="0"/>
              <a:t>In 1820 </a:t>
            </a:r>
            <a:r>
              <a:rPr lang="en-AU" sz="1867" b="1" dirty="0"/>
              <a:t>Hans Christian Oersted</a:t>
            </a:r>
            <a:r>
              <a:rPr lang="en-AU" sz="1867" dirty="0"/>
              <a:t> demonstrated the connection between electric current and magnetism</a:t>
            </a:r>
          </a:p>
          <a:p>
            <a:r>
              <a:rPr lang="en-AU" sz="1867" dirty="0"/>
              <a:t>In the 1830’s in the UK </a:t>
            </a:r>
            <a:r>
              <a:rPr lang="en-AU" sz="1867" b="1" dirty="0"/>
              <a:t>William Cooke </a:t>
            </a:r>
            <a:r>
              <a:rPr lang="en-AU" sz="1867" dirty="0"/>
              <a:t>and </a:t>
            </a:r>
            <a:r>
              <a:rPr lang="en-AU" sz="1867" b="1" dirty="0"/>
              <a:t>Charles Wheatstone</a:t>
            </a:r>
            <a:r>
              <a:rPr lang="en-AU" sz="1867" dirty="0"/>
              <a:t> used a system of five pointers to send text - the first use was railway signalling in the UK</a:t>
            </a:r>
          </a:p>
          <a:p>
            <a:r>
              <a:rPr lang="en-AU" sz="1867" dirty="0"/>
              <a:t>In the 1840’s </a:t>
            </a:r>
            <a:r>
              <a:rPr lang="en-AU" sz="1867" b="1" dirty="0"/>
              <a:t>Samuel Morse </a:t>
            </a:r>
            <a:r>
              <a:rPr lang="en-AU" sz="1867" dirty="0"/>
              <a:t>developed a simpler system using a keypad to complete a circuit.</a:t>
            </a:r>
          </a:p>
          <a:p>
            <a:r>
              <a:rPr lang="en-AU" sz="1867" dirty="0"/>
              <a:t>By 1861 telegraph lines spanned the US</a:t>
            </a:r>
          </a:p>
          <a:p>
            <a:r>
              <a:rPr lang="en-AU" sz="1867" dirty="0"/>
              <a:t>By 1870 an undersea cables spanned the Atlantic</a:t>
            </a:r>
          </a:p>
        </p:txBody>
      </p:sp>
      <p:pic>
        <p:nvPicPr>
          <p:cNvPr id="4" name="Picture 3">
            <a:extLst>
              <a:ext uri="{FF2B5EF4-FFF2-40B4-BE49-F238E27FC236}">
                <a16:creationId xmlns:a16="http://schemas.microsoft.com/office/drawing/2014/main" id="{A400177A-1412-3749-BB0A-D4261BA61C2C}"/>
              </a:ext>
            </a:extLst>
          </p:cNvPr>
          <p:cNvPicPr>
            <a:picLocks noChangeAspect="1"/>
          </p:cNvPicPr>
          <p:nvPr/>
        </p:nvPicPr>
        <p:blipFill>
          <a:blip r:embed="rId2"/>
          <a:stretch>
            <a:fillRect/>
          </a:stretch>
        </p:blipFill>
        <p:spPr>
          <a:xfrm>
            <a:off x="9271713" y="1825626"/>
            <a:ext cx="2082089" cy="2557849"/>
          </a:xfrm>
          <a:prstGeom prst="rect">
            <a:avLst/>
          </a:prstGeom>
        </p:spPr>
      </p:pic>
    </p:spTree>
    <p:extLst>
      <p:ext uri="{BB962C8B-B14F-4D97-AF65-F5344CB8AC3E}">
        <p14:creationId xmlns:p14="http://schemas.microsoft.com/office/powerpoint/2010/main" val="1886675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C9F0-43B2-2C40-B80B-66B41D13C70F}"/>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CDN Reach – some examples</a:t>
            </a:r>
          </a:p>
        </p:txBody>
      </p:sp>
      <p:sp>
        <p:nvSpPr>
          <p:cNvPr id="4" name="Slide Number Placeholder 3">
            <a:extLst>
              <a:ext uri="{FF2B5EF4-FFF2-40B4-BE49-F238E27FC236}">
                <a16:creationId xmlns:a16="http://schemas.microsoft.com/office/drawing/2014/main" id="{35A19822-DFF4-754D-AC65-6B03BFFB53B9}"/>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30</a:t>
            </a:fld>
            <a:endParaRPr lang="en-AU" kern="0" dirty="0"/>
          </a:p>
        </p:txBody>
      </p:sp>
      <p:pic>
        <p:nvPicPr>
          <p:cNvPr id="9" name="Picture 8" descr="A map of the world with blue dots&#10;&#10;Description automatically generated">
            <a:extLst>
              <a:ext uri="{FF2B5EF4-FFF2-40B4-BE49-F238E27FC236}">
                <a16:creationId xmlns:a16="http://schemas.microsoft.com/office/drawing/2014/main" id="{52816C89-EDFF-1068-C4F4-BC2066351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541" y="2468893"/>
            <a:ext cx="8496267" cy="355335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2BA5AF7-CEC1-49C4-F3D8-65457489D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542" y="1836747"/>
            <a:ext cx="1086445" cy="640355"/>
          </a:xfrm>
          <a:prstGeom prst="rect">
            <a:avLst/>
          </a:prstGeom>
        </p:spPr>
      </p:pic>
      <p:sp>
        <p:nvSpPr>
          <p:cNvPr id="12" name="TextBox 11">
            <a:extLst>
              <a:ext uri="{FF2B5EF4-FFF2-40B4-BE49-F238E27FC236}">
                <a16:creationId xmlns:a16="http://schemas.microsoft.com/office/drawing/2014/main" id="{D2069628-556D-9881-C022-AEE3732342B0}"/>
              </a:ext>
            </a:extLst>
          </p:cNvPr>
          <p:cNvSpPr txBox="1"/>
          <p:nvPr/>
        </p:nvSpPr>
        <p:spPr>
          <a:xfrm>
            <a:off x="3599723" y="6309320"/>
            <a:ext cx="3286412" cy="318100"/>
          </a:xfrm>
          <a:prstGeom prst="rect">
            <a:avLst/>
          </a:prstGeom>
          <a:noFill/>
        </p:spPr>
        <p:txBody>
          <a:bodyPr wrap="none" rtlCol="0">
            <a:spAutoFit/>
          </a:bodyPr>
          <a:lstStyle/>
          <a:p>
            <a:r>
              <a:rPr lang="en-US" sz="1467" dirty="0"/>
              <a:t>https://</a:t>
            </a:r>
            <a:r>
              <a:rPr lang="en-US" sz="1467" dirty="0" err="1"/>
              <a:t>www.fastly.com</a:t>
            </a:r>
            <a:r>
              <a:rPr lang="en-US" sz="1467" dirty="0"/>
              <a:t>/network-map/</a:t>
            </a:r>
          </a:p>
        </p:txBody>
      </p:sp>
    </p:spTree>
    <p:extLst>
      <p:ext uri="{BB962C8B-B14F-4D97-AF65-F5344CB8AC3E}">
        <p14:creationId xmlns:p14="http://schemas.microsoft.com/office/powerpoint/2010/main" val="3597244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BE3E-C04A-E0AD-CA01-A08D121F275D}"/>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CDN Reach – some examples</a:t>
            </a:r>
            <a:endParaRPr lang="en-US" dirty="0">
              <a:solidFill>
                <a:schemeClr val="accent2">
                  <a:lumMod val="50000"/>
                </a:schemeClr>
              </a:solidFill>
              <a:latin typeface="Powderfinger Type" panose="02020709070000000403" pitchFamily="49" charset="77"/>
            </a:endParaRPr>
          </a:p>
        </p:txBody>
      </p:sp>
      <p:pic>
        <p:nvPicPr>
          <p:cNvPr id="6" name="Content Placeholder 5" descr="A map of the world&#10;&#10;Description automatically generated">
            <a:extLst>
              <a:ext uri="{FF2B5EF4-FFF2-40B4-BE49-F238E27FC236}">
                <a16:creationId xmlns:a16="http://schemas.microsoft.com/office/drawing/2014/main" id="{09CE745D-0C8F-CC98-986F-A5BD471BE7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0701" y="1600200"/>
            <a:ext cx="9510601" cy="4565651"/>
          </a:xfrm>
        </p:spPr>
      </p:pic>
      <p:sp>
        <p:nvSpPr>
          <p:cNvPr id="4" name="Slide Number Placeholder 3">
            <a:extLst>
              <a:ext uri="{FF2B5EF4-FFF2-40B4-BE49-F238E27FC236}">
                <a16:creationId xmlns:a16="http://schemas.microsoft.com/office/drawing/2014/main" id="{DB94B178-9595-53B9-8359-82873F5A319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31</a:t>
            </a:fld>
            <a:endParaRPr lang="en-AU" kern="0" dirty="0"/>
          </a:p>
        </p:txBody>
      </p:sp>
    </p:spTree>
    <p:extLst>
      <p:ext uri="{BB962C8B-B14F-4D97-AF65-F5344CB8AC3E}">
        <p14:creationId xmlns:p14="http://schemas.microsoft.com/office/powerpoint/2010/main" val="1353338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0465163" cy="1143000"/>
          </a:xfrm>
        </p:spPr>
        <p:txBody>
          <a:bodyPr>
            <a:normAutofit/>
          </a:bodyPr>
          <a:lstStyle/>
          <a:p>
            <a:r>
              <a:rPr lang="en-US" sz="4000" dirty="0">
                <a:solidFill>
                  <a:schemeClr val="accent2">
                    <a:lumMod val="50000"/>
                  </a:schemeClr>
                </a:solidFill>
                <a:latin typeface="Powderfinger Type" panose="02020709070000000403" pitchFamily="49" charset="77"/>
                <a:ea typeface="Powderfinger Type" charset="0"/>
                <a:cs typeface="Powderfinger Type" charset="0"/>
              </a:rPr>
              <a:t>Today’s Internet Architecture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32</a:t>
            </a:fld>
            <a:endParaRPr lang="en-AU" kern="0" dirty="0"/>
          </a:p>
        </p:txBody>
      </p:sp>
      <p:pic>
        <p:nvPicPr>
          <p:cNvPr id="5" name="Picture 4"/>
          <p:cNvPicPr>
            <a:picLocks noChangeAspect="1"/>
          </p:cNvPicPr>
          <p:nvPr/>
        </p:nvPicPr>
        <p:blipFill>
          <a:blip r:embed="rId2"/>
          <a:stretch>
            <a:fillRect/>
          </a:stretch>
        </p:blipFill>
        <p:spPr>
          <a:xfrm>
            <a:off x="1497381" y="1604801"/>
            <a:ext cx="9170619" cy="4350735"/>
          </a:xfrm>
          <a:prstGeom prst="rect">
            <a:avLst/>
          </a:prstGeom>
        </p:spPr>
      </p:pic>
      <p:sp>
        <p:nvSpPr>
          <p:cNvPr id="3" name="TextBox 2">
            <a:extLst>
              <a:ext uri="{FF2B5EF4-FFF2-40B4-BE49-F238E27FC236}">
                <a16:creationId xmlns:a16="http://schemas.microsoft.com/office/drawing/2014/main" id="{0391E9F9-0957-8390-5408-6BBA659F091A}"/>
              </a:ext>
            </a:extLst>
          </p:cNvPr>
          <p:cNvSpPr txBox="1"/>
          <p:nvPr/>
        </p:nvSpPr>
        <p:spPr>
          <a:xfrm>
            <a:off x="5443338" y="5851471"/>
            <a:ext cx="719812" cy="297454"/>
          </a:xfrm>
          <a:prstGeom prst="rect">
            <a:avLst/>
          </a:prstGeom>
          <a:noFill/>
        </p:spPr>
        <p:txBody>
          <a:bodyPr wrap="none" rtlCol="0">
            <a:spAutoFit/>
          </a:bodyPr>
          <a:lstStyle/>
          <a:p>
            <a:r>
              <a:rPr lang="en-US" sz="1333" b="1" dirty="0"/>
              <a:t>clients</a:t>
            </a:r>
          </a:p>
        </p:txBody>
      </p:sp>
      <p:sp>
        <p:nvSpPr>
          <p:cNvPr id="6" name="TextBox 5">
            <a:extLst>
              <a:ext uri="{FF2B5EF4-FFF2-40B4-BE49-F238E27FC236}">
                <a16:creationId xmlns:a16="http://schemas.microsoft.com/office/drawing/2014/main" id="{66DEB7FB-DF93-8EE9-4F37-66D2A63D9019}"/>
              </a:ext>
            </a:extLst>
          </p:cNvPr>
          <p:cNvSpPr txBox="1"/>
          <p:nvPr/>
        </p:nvSpPr>
        <p:spPr>
          <a:xfrm>
            <a:off x="3599723" y="5831554"/>
            <a:ext cx="719812" cy="297454"/>
          </a:xfrm>
          <a:prstGeom prst="rect">
            <a:avLst/>
          </a:prstGeom>
          <a:noFill/>
        </p:spPr>
        <p:txBody>
          <a:bodyPr wrap="none" rtlCol="0">
            <a:spAutoFit/>
          </a:bodyPr>
          <a:lstStyle/>
          <a:p>
            <a:r>
              <a:rPr lang="en-US" sz="1333" b="1" dirty="0"/>
              <a:t>clients</a:t>
            </a:r>
          </a:p>
        </p:txBody>
      </p:sp>
      <p:sp>
        <p:nvSpPr>
          <p:cNvPr id="7" name="TextBox 6">
            <a:extLst>
              <a:ext uri="{FF2B5EF4-FFF2-40B4-BE49-F238E27FC236}">
                <a16:creationId xmlns:a16="http://schemas.microsoft.com/office/drawing/2014/main" id="{C68AC10D-D180-E6FD-7149-4120EA1F2517}"/>
              </a:ext>
            </a:extLst>
          </p:cNvPr>
          <p:cNvSpPr txBox="1"/>
          <p:nvPr/>
        </p:nvSpPr>
        <p:spPr>
          <a:xfrm>
            <a:off x="1978082" y="5811636"/>
            <a:ext cx="719812" cy="297454"/>
          </a:xfrm>
          <a:prstGeom prst="rect">
            <a:avLst/>
          </a:prstGeom>
          <a:noFill/>
        </p:spPr>
        <p:txBody>
          <a:bodyPr wrap="none" rtlCol="0">
            <a:spAutoFit/>
          </a:bodyPr>
          <a:lstStyle/>
          <a:p>
            <a:r>
              <a:rPr lang="en-US" sz="1333" b="1" dirty="0"/>
              <a:t>clients</a:t>
            </a:r>
          </a:p>
        </p:txBody>
      </p:sp>
      <p:sp>
        <p:nvSpPr>
          <p:cNvPr id="8" name="TextBox 7">
            <a:extLst>
              <a:ext uri="{FF2B5EF4-FFF2-40B4-BE49-F238E27FC236}">
                <a16:creationId xmlns:a16="http://schemas.microsoft.com/office/drawing/2014/main" id="{428F0753-8340-9E5E-B3EB-98D85F16C67F}"/>
              </a:ext>
            </a:extLst>
          </p:cNvPr>
          <p:cNvSpPr txBox="1"/>
          <p:nvPr/>
        </p:nvSpPr>
        <p:spPr>
          <a:xfrm>
            <a:off x="3791744" y="1892830"/>
            <a:ext cx="841256" cy="297454"/>
          </a:xfrm>
          <a:prstGeom prst="rect">
            <a:avLst/>
          </a:prstGeom>
          <a:noFill/>
        </p:spPr>
        <p:txBody>
          <a:bodyPr wrap="none" rtlCol="0">
            <a:spAutoFit/>
          </a:bodyPr>
          <a:lstStyle/>
          <a:p>
            <a:r>
              <a:rPr lang="en-US" sz="1333" b="1" dirty="0"/>
              <a:t>services</a:t>
            </a:r>
          </a:p>
        </p:txBody>
      </p:sp>
    </p:spTree>
    <p:extLst>
      <p:ext uri="{BB962C8B-B14F-4D97-AF65-F5344CB8AC3E}">
        <p14:creationId xmlns:p14="http://schemas.microsoft.com/office/powerpoint/2010/main" val="2891423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D65A-D5C7-3F9E-7187-4F37154814F7}"/>
              </a:ext>
            </a:extLst>
          </p:cNvPr>
          <p:cNvSpPr>
            <a:spLocks noGrp="1"/>
          </p:cNvSpPr>
          <p:nvPr>
            <p:ph type="title"/>
          </p:nvPr>
        </p:nvSpPr>
        <p:spPr/>
        <p:txBody>
          <a:bodyPr>
            <a:normAutofit/>
          </a:bodyPr>
          <a:lstStyle/>
          <a:p>
            <a:r>
              <a:rPr lang="en-US" dirty="0">
                <a:solidFill>
                  <a:schemeClr val="accent2">
                    <a:lumMod val="50000"/>
                  </a:schemeClr>
                </a:solidFill>
                <a:latin typeface="Powderfinger Type" panose="02020709070000000403" pitchFamily="49" charset="77"/>
              </a:rPr>
              <a:t>What’s important for an access Service Provider?</a:t>
            </a:r>
          </a:p>
        </p:txBody>
      </p:sp>
      <p:sp>
        <p:nvSpPr>
          <p:cNvPr id="4" name="Slide Number Placeholder 3">
            <a:extLst>
              <a:ext uri="{FF2B5EF4-FFF2-40B4-BE49-F238E27FC236}">
                <a16:creationId xmlns:a16="http://schemas.microsoft.com/office/drawing/2014/main" id="{D15C4E7B-3149-10CF-EAD4-06B179B3ABF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33</a:t>
            </a:fld>
            <a:endParaRPr lang="en-AU" kern="0" dirty="0"/>
          </a:p>
        </p:txBody>
      </p:sp>
      <p:sp>
        <p:nvSpPr>
          <p:cNvPr id="8" name="Freeform 7">
            <a:extLst>
              <a:ext uri="{FF2B5EF4-FFF2-40B4-BE49-F238E27FC236}">
                <a16:creationId xmlns:a16="http://schemas.microsoft.com/office/drawing/2014/main" id="{A5C71AB2-9A05-9EF9-A27C-FDB83068707C}"/>
              </a:ext>
            </a:extLst>
          </p:cNvPr>
          <p:cNvSpPr/>
          <p:nvPr/>
        </p:nvSpPr>
        <p:spPr>
          <a:xfrm>
            <a:off x="2310414" y="5703643"/>
            <a:ext cx="6043885" cy="286340"/>
          </a:xfrm>
          <a:custGeom>
            <a:avLst/>
            <a:gdLst>
              <a:gd name="connsiteX0" fmla="*/ 574 w 4532914"/>
              <a:gd name="connsiteY0" fmla="*/ 135242 h 214755"/>
              <a:gd name="connsiteX1" fmla="*/ 517409 w 4532914"/>
              <a:gd name="connsiteY1" fmla="*/ 127291 h 214755"/>
              <a:gd name="connsiteX2" fmla="*/ 3348073 w 4532914"/>
              <a:gd name="connsiteY2" fmla="*/ 103437 h 214755"/>
              <a:gd name="connsiteX3" fmla="*/ 4421500 w 4532914"/>
              <a:gd name="connsiteY3" fmla="*/ 87534 h 214755"/>
              <a:gd name="connsiteX4" fmla="*/ 4397646 w 4532914"/>
              <a:gd name="connsiteY4" fmla="*/ 70 h 214755"/>
              <a:gd name="connsiteX5" fmla="*/ 4532818 w 4532914"/>
              <a:gd name="connsiteY5" fmla="*/ 103437 h 214755"/>
              <a:gd name="connsiteX6" fmla="*/ 4373792 w 4532914"/>
              <a:gd name="connsiteY6" fmla="*/ 214755 h 21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2914" h="214755">
                <a:moveTo>
                  <a:pt x="574" y="135242"/>
                </a:moveTo>
                <a:cubicBezTo>
                  <a:pt x="-19967" y="133917"/>
                  <a:pt x="517409" y="127291"/>
                  <a:pt x="517409" y="127291"/>
                </a:cubicBezTo>
                <a:lnTo>
                  <a:pt x="3348073" y="103437"/>
                </a:lnTo>
                <a:cubicBezTo>
                  <a:pt x="3998755" y="96811"/>
                  <a:pt x="4246571" y="104762"/>
                  <a:pt x="4421500" y="87534"/>
                </a:cubicBezTo>
                <a:cubicBezTo>
                  <a:pt x="4596429" y="70306"/>
                  <a:pt x="4379093" y="-2580"/>
                  <a:pt x="4397646" y="70"/>
                </a:cubicBezTo>
                <a:cubicBezTo>
                  <a:pt x="4416199" y="2720"/>
                  <a:pt x="4536794" y="67656"/>
                  <a:pt x="4532818" y="103437"/>
                </a:cubicBezTo>
                <a:cubicBezTo>
                  <a:pt x="4528842" y="139218"/>
                  <a:pt x="4451317" y="176986"/>
                  <a:pt x="4373792" y="214755"/>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Freeform 10">
            <a:extLst>
              <a:ext uri="{FF2B5EF4-FFF2-40B4-BE49-F238E27FC236}">
                <a16:creationId xmlns:a16="http://schemas.microsoft.com/office/drawing/2014/main" id="{B4CF3DFC-B404-2C49-F7ED-5AA64D4992A8}"/>
              </a:ext>
            </a:extLst>
          </p:cNvPr>
          <p:cNvSpPr/>
          <p:nvPr/>
        </p:nvSpPr>
        <p:spPr>
          <a:xfrm>
            <a:off x="2130200" y="1917854"/>
            <a:ext cx="456624" cy="3944908"/>
          </a:xfrm>
          <a:custGeom>
            <a:avLst/>
            <a:gdLst>
              <a:gd name="connsiteX0" fmla="*/ 135734 w 342468"/>
              <a:gd name="connsiteY0" fmla="*/ 2958681 h 2958681"/>
              <a:gd name="connsiteX1" fmla="*/ 111880 w 342468"/>
              <a:gd name="connsiteY1" fmla="*/ 2338480 h 2958681"/>
              <a:gd name="connsiteX2" fmla="*/ 167540 w 342468"/>
              <a:gd name="connsiteY2" fmla="*/ 962904 h 2958681"/>
              <a:gd name="connsiteX3" fmla="*/ 143686 w 342468"/>
              <a:gd name="connsiteY3" fmla="*/ 48504 h 2958681"/>
              <a:gd name="connsiteX4" fmla="*/ 562 w 342468"/>
              <a:gd name="connsiteY4" fmla="*/ 151871 h 2958681"/>
              <a:gd name="connsiteX5" fmla="*/ 103929 w 342468"/>
              <a:gd name="connsiteY5" fmla="*/ 796 h 2958681"/>
              <a:gd name="connsiteX6" fmla="*/ 342468 w 342468"/>
              <a:gd name="connsiteY6" fmla="*/ 231384 h 295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468" h="2958681">
                <a:moveTo>
                  <a:pt x="135734" y="2958681"/>
                </a:moveTo>
                <a:cubicBezTo>
                  <a:pt x="121156" y="2814895"/>
                  <a:pt x="106579" y="2671109"/>
                  <a:pt x="111880" y="2338480"/>
                </a:cubicBezTo>
                <a:cubicBezTo>
                  <a:pt x="117181" y="2005851"/>
                  <a:pt x="162239" y="1344567"/>
                  <a:pt x="167540" y="962904"/>
                </a:cubicBezTo>
                <a:cubicBezTo>
                  <a:pt x="172841" y="581241"/>
                  <a:pt x="171516" y="183676"/>
                  <a:pt x="143686" y="48504"/>
                </a:cubicBezTo>
                <a:cubicBezTo>
                  <a:pt x="115856" y="-86668"/>
                  <a:pt x="7188" y="159822"/>
                  <a:pt x="562" y="151871"/>
                </a:cubicBezTo>
                <a:cubicBezTo>
                  <a:pt x="-6064" y="143920"/>
                  <a:pt x="46945" y="-12456"/>
                  <a:pt x="103929" y="796"/>
                </a:cubicBezTo>
                <a:cubicBezTo>
                  <a:pt x="160913" y="14048"/>
                  <a:pt x="251690" y="122716"/>
                  <a:pt x="342468" y="23138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15A1DE00-8CB8-1DD9-F6BD-04818544209F}"/>
              </a:ext>
            </a:extLst>
          </p:cNvPr>
          <p:cNvSpPr txBox="1"/>
          <p:nvPr/>
        </p:nvSpPr>
        <p:spPr>
          <a:xfrm>
            <a:off x="2831637" y="5989984"/>
            <a:ext cx="5865708" cy="461665"/>
          </a:xfrm>
          <a:prstGeom prst="rect">
            <a:avLst/>
          </a:prstGeom>
          <a:noFill/>
        </p:spPr>
        <p:txBody>
          <a:bodyPr wrap="none" rtlCol="0">
            <a:spAutoFit/>
          </a:bodyPr>
          <a:lstStyle/>
          <a:p>
            <a:r>
              <a:rPr lang="en-US" sz="2400" dirty="0">
                <a:solidFill>
                  <a:schemeClr val="accent6">
                    <a:lumMod val="50000"/>
                  </a:schemeClr>
                </a:solidFill>
                <a:latin typeface="AhnbergHand" pitchFamily="2" charset="0"/>
              </a:rPr>
              <a:t>Cumulative % of Delivered Traffic</a:t>
            </a:r>
          </a:p>
        </p:txBody>
      </p:sp>
      <p:sp>
        <p:nvSpPr>
          <p:cNvPr id="13" name="TextBox 12">
            <a:extLst>
              <a:ext uri="{FF2B5EF4-FFF2-40B4-BE49-F238E27FC236}">
                <a16:creationId xmlns:a16="http://schemas.microsoft.com/office/drawing/2014/main" id="{FBE90705-3DE4-1C6A-FE60-F1D8426B6D98}"/>
              </a:ext>
            </a:extLst>
          </p:cNvPr>
          <p:cNvSpPr txBox="1"/>
          <p:nvPr/>
        </p:nvSpPr>
        <p:spPr>
          <a:xfrm rot="16200000">
            <a:off x="-470440" y="3700041"/>
            <a:ext cx="4548040" cy="461665"/>
          </a:xfrm>
          <a:prstGeom prst="rect">
            <a:avLst/>
          </a:prstGeom>
          <a:noFill/>
        </p:spPr>
        <p:txBody>
          <a:bodyPr wrap="none" rtlCol="0">
            <a:spAutoFit/>
          </a:bodyPr>
          <a:lstStyle/>
          <a:p>
            <a:r>
              <a:rPr lang="en-US" sz="2400" dirty="0">
                <a:solidFill>
                  <a:schemeClr val="accent6">
                    <a:lumMod val="50000"/>
                  </a:schemeClr>
                </a:solidFill>
                <a:latin typeface="AhnbergHand" pitchFamily="2" charset="0"/>
              </a:rPr>
              <a:t>Cumulative Carriage Cost</a:t>
            </a:r>
          </a:p>
        </p:txBody>
      </p:sp>
      <p:sp>
        <p:nvSpPr>
          <p:cNvPr id="15" name="Freeform 14">
            <a:extLst>
              <a:ext uri="{FF2B5EF4-FFF2-40B4-BE49-F238E27FC236}">
                <a16:creationId xmlns:a16="http://schemas.microsoft.com/office/drawing/2014/main" id="{66035A2F-B925-8551-7BF7-CE42355B7C68}"/>
              </a:ext>
            </a:extLst>
          </p:cNvPr>
          <p:cNvSpPr/>
          <p:nvPr/>
        </p:nvSpPr>
        <p:spPr>
          <a:xfrm>
            <a:off x="2268773" y="1802297"/>
            <a:ext cx="5417489" cy="3859033"/>
          </a:xfrm>
          <a:custGeom>
            <a:avLst/>
            <a:gdLst>
              <a:gd name="connsiteX0" fmla="*/ 0 w 4063117"/>
              <a:gd name="connsiteY0" fmla="*/ 2894275 h 2894275"/>
              <a:gd name="connsiteX1" fmla="*/ 1470991 w 4063117"/>
              <a:gd name="connsiteY1" fmla="*/ 2798859 h 2894275"/>
              <a:gd name="connsiteX2" fmla="*/ 3021496 w 4063117"/>
              <a:gd name="connsiteY2" fmla="*/ 2655735 h 2894275"/>
              <a:gd name="connsiteX3" fmla="*/ 3331597 w 4063117"/>
              <a:gd name="connsiteY3" fmla="*/ 2425148 h 2894275"/>
              <a:gd name="connsiteX4" fmla="*/ 3522428 w 4063117"/>
              <a:gd name="connsiteY4" fmla="*/ 1932167 h 2894275"/>
              <a:gd name="connsiteX5" fmla="*/ 3713259 w 4063117"/>
              <a:gd name="connsiteY5" fmla="*/ 675861 h 2894275"/>
              <a:gd name="connsiteX6" fmla="*/ 3745064 w 4063117"/>
              <a:gd name="connsiteY6" fmla="*/ 333955 h 2894275"/>
              <a:gd name="connsiteX7" fmla="*/ 3776870 w 4063117"/>
              <a:gd name="connsiteY7" fmla="*/ 254441 h 2894275"/>
              <a:gd name="connsiteX8" fmla="*/ 3840480 w 4063117"/>
              <a:gd name="connsiteY8" fmla="*/ 151075 h 2894275"/>
              <a:gd name="connsiteX9" fmla="*/ 4063117 w 4063117"/>
              <a:gd name="connsiteY9" fmla="*/ 0 h 28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3117" h="2894275">
                <a:moveTo>
                  <a:pt x="0" y="2894275"/>
                </a:moveTo>
                <a:lnTo>
                  <a:pt x="1470991" y="2798859"/>
                </a:lnTo>
                <a:cubicBezTo>
                  <a:pt x="1974574" y="2759102"/>
                  <a:pt x="2711395" y="2718020"/>
                  <a:pt x="3021496" y="2655735"/>
                </a:cubicBezTo>
                <a:cubicBezTo>
                  <a:pt x="3331597" y="2593450"/>
                  <a:pt x="3248108" y="2545743"/>
                  <a:pt x="3331597" y="2425148"/>
                </a:cubicBezTo>
                <a:cubicBezTo>
                  <a:pt x="3415086" y="2304553"/>
                  <a:pt x="3458818" y="2223715"/>
                  <a:pt x="3522428" y="1932167"/>
                </a:cubicBezTo>
                <a:cubicBezTo>
                  <a:pt x="3586038" y="1640619"/>
                  <a:pt x="3676153" y="942230"/>
                  <a:pt x="3713259" y="675861"/>
                </a:cubicBezTo>
                <a:cubicBezTo>
                  <a:pt x="3750365" y="409492"/>
                  <a:pt x="3734462" y="404192"/>
                  <a:pt x="3745064" y="333955"/>
                </a:cubicBezTo>
                <a:cubicBezTo>
                  <a:pt x="3755666" y="263718"/>
                  <a:pt x="3760967" y="284921"/>
                  <a:pt x="3776870" y="254441"/>
                </a:cubicBezTo>
                <a:cubicBezTo>
                  <a:pt x="3792773" y="223961"/>
                  <a:pt x="3792772" y="193482"/>
                  <a:pt x="3840480" y="151075"/>
                </a:cubicBezTo>
                <a:cubicBezTo>
                  <a:pt x="3888188" y="108668"/>
                  <a:pt x="3975652" y="54334"/>
                  <a:pt x="4063117" y="0"/>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180344BC-89F5-8F57-F100-0DF0D122F918}"/>
              </a:ext>
            </a:extLst>
          </p:cNvPr>
          <p:cNvSpPr txBox="1"/>
          <p:nvPr/>
        </p:nvSpPr>
        <p:spPr>
          <a:xfrm>
            <a:off x="2662574" y="5120917"/>
            <a:ext cx="3092513" cy="235898"/>
          </a:xfrm>
          <a:prstGeom prst="rect">
            <a:avLst/>
          </a:prstGeom>
          <a:noFill/>
        </p:spPr>
        <p:txBody>
          <a:bodyPr wrap="none" rtlCol="0">
            <a:spAutoFit/>
          </a:bodyPr>
          <a:lstStyle/>
          <a:p>
            <a:r>
              <a:rPr lang="en-US" sz="933" dirty="0">
                <a:solidFill>
                  <a:schemeClr val="accent6">
                    <a:lumMod val="50000"/>
                  </a:schemeClr>
                </a:solidFill>
                <a:latin typeface="AhnbergHand" pitchFamily="2" charset="0"/>
              </a:rPr>
              <a:t>CDN-Delivered Content / Local Peer Traffic</a:t>
            </a:r>
          </a:p>
        </p:txBody>
      </p:sp>
      <p:sp>
        <p:nvSpPr>
          <p:cNvPr id="17" name="TextBox 16">
            <a:extLst>
              <a:ext uri="{FF2B5EF4-FFF2-40B4-BE49-F238E27FC236}">
                <a16:creationId xmlns:a16="http://schemas.microsoft.com/office/drawing/2014/main" id="{90597811-BD4F-8F9F-F486-ECEEEE5AEE1C}"/>
              </a:ext>
            </a:extLst>
          </p:cNvPr>
          <p:cNvSpPr txBox="1"/>
          <p:nvPr/>
        </p:nvSpPr>
        <p:spPr>
          <a:xfrm>
            <a:off x="7248128" y="2036344"/>
            <a:ext cx="1750331" cy="379463"/>
          </a:xfrm>
          <a:prstGeom prst="rect">
            <a:avLst/>
          </a:prstGeom>
          <a:noFill/>
        </p:spPr>
        <p:txBody>
          <a:bodyPr wrap="square" rtlCol="0">
            <a:spAutoFit/>
          </a:bodyPr>
          <a:lstStyle/>
          <a:p>
            <a:r>
              <a:rPr lang="en-US" sz="933" dirty="0">
                <a:solidFill>
                  <a:schemeClr val="accent6">
                    <a:lumMod val="50000"/>
                  </a:schemeClr>
                </a:solidFill>
                <a:latin typeface="AhnbergHand" pitchFamily="2" charset="0"/>
              </a:rPr>
              <a:t>Remote Content de4livered via Transit</a:t>
            </a:r>
          </a:p>
        </p:txBody>
      </p:sp>
      <p:sp>
        <p:nvSpPr>
          <p:cNvPr id="18" name="TextBox 17">
            <a:extLst>
              <a:ext uri="{FF2B5EF4-FFF2-40B4-BE49-F238E27FC236}">
                <a16:creationId xmlns:a16="http://schemas.microsoft.com/office/drawing/2014/main" id="{3EAABD2F-2E23-E93B-C3F2-8CC848180177}"/>
              </a:ext>
            </a:extLst>
          </p:cNvPr>
          <p:cNvSpPr txBox="1"/>
          <p:nvPr/>
        </p:nvSpPr>
        <p:spPr>
          <a:xfrm>
            <a:off x="2725397" y="2405451"/>
            <a:ext cx="3850657" cy="748795"/>
          </a:xfrm>
          <a:prstGeom prst="rect">
            <a:avLst/>
          </a:prstGeom>
          <a:noFill/>
        </p:spPr>
        <p:txBody>
          <a:bodyPr wrap="square" rtlCol="0">
            <a:spAutoFit/>
          </a:bodyPr>
          <a:lstStyle/>
          <a:p>
            <a:r>
              <a:rPr lang="en-US" sz="2133" dirty="0">
                <a:solidFill>
                  <a:schemeClr val="accent6">
                    <a:lumMod val="50000"/>
                  </a:schemeClr>
                </a:solidFill>
                <a:latin typeface="AhnbergHand" pitchFamily="2" charset="0"/>
              </a:rPr>
              <a:t>Today’s 90/10 profile of traffic cost</a:t>
            </a:r>
          </a:p>
        </p:txBody>
      </p:sp>
    </p:spTree>
    <p:extLst>
      <p:ext uri="{BB962C8B-B14F-4D97-AF65-F5344CB8AC3E}">
        <p14:creationId xmlns:p14="http://schemas.microsoft.com/office/powerpoint/2010/main" val="3118932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Transit?</a:t>
            </a:r>
          </a:p>
        </p:txBody>
      </p:sp>
      <p:sp>
        <p:nvSpPr>
          <p:cNvPr id="3" name="Content Placeholder 2"/>
          <p:cNvSpPr>
            <a:spLocks noGrp="1"/>
          </p:cNvSpPr>
          <p:nvPr>
            <p:ph idx="1"/>
          </p:nvPr>
        </p:nvSpPr>
        <p:spPr>
          <a:xfrm>
            <a:off x="1295467" y="1600203"/>
            <a:ext cx="10369152" cy="4565103"/>
          </a:xfrm>
        </p:spPr>
        <p:txBody>
          <a:bodyPr>
            <a:normAutofit/>
          </a:bodyPr>
          <a:lstStyle/>
          <a:p>
            <a:pPr marL="0" indent="0">
              <a:buNone/>
            </a:pPr>
            <a:r>
              <a:rPr lang="en-US" dirty="0"/>
              <a:t>Once the CDN caches sit “inside” the the Access ISP then the entire wide area transit network becomes a marginal activity compared to the value of the content feeds!</a:t>
            </a:r>
          </a:p>
          <a:p>
            <a:pPr marL="0" indent="0">
              <a:buNone/>
            </a:pPr>
            <a:r>
              <a:rPr lang="en-US" dirty="0"/>
              <a:t>Does the network fragment into a collection of localized service “cones” where all inter-zone traffic is mediated through applications and services hosted within CDNs?</a:t>
            </a:r>
          </a:p>
          <a:p>
            <a:endParaRPr lang="en-US" dirty="0"/>
          </a:p>
          <a:p>
            <a:pPr lvl="1"/>
            <a:endParaRPr lang="en-US" dirty="0"/>
          </a:p>
        </p:txBody>
      </p:sp>
    </p:spTree>
    <p:extLst>
      <p:ext uri="{BB962C8B-B14F-4D97-AF65-F5344CB8AC3E}">
        <p14:creationId xmlns:p14="http://schemas.microsoft.com/office/powerpoint/2010/main" val="1030438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Closed Transit?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306" y="3429000"/>
            <a:ext cx="8449271" cy="2708819"/>
          </a:xfrm>
        </p:spPr>
      </p:pic>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35</a:t>
            </a:fld>
            <a:endParaRPr lang="en-AU" kern="0" dirty="0"/>
          </a:p>
        </p:txBody>
      </p:sp>
      <p:sp>
        <p:nvSpPr>
          <p:cNvPr id="6" name="Rectangle 5"/>
          <p:cNvSpPr/>
          <p:nvPr/>
        </p:nvSpPr>
        <p:spPr>
          <a:xfrm>
            <a:off x="1007435" y="1757732"/>
            <a:ext cx="10273141" cy="1200329"/>
          </a:xfrm>
          <a:prstGeom prst="rect">
            <a:avLst/>
          </a:prstGeom>
        </p:spPr>
        <p:txBody>
          <a:bodyPr wrap="square">
            <a:spAutoFit/>
          </a:bodyPr>
          <a:lstStyle/>
          <a:p>
            <a:r>
              <a:rPr lang="en-US" sz="2400" dirty="0"/>
              <a:t>We see the CDN systems reserve a carriage resource through dedicated bandwidth / wavelength / cable purchase and effectively bypass the open IP carriage infrastructure</a:t>
            </a:r>
            <a:endParaRPr lang="en-AU" sz="2400" dirty="0"/>
          </a:p>
        </p:txBody>
      </p:sp>
    </p:spTree>
    <p:extLst>
      <p:ext uri="{BB962C8B-B14F-4D97-AF65-F5344CB8AC3E}">
        <p14:creationId xmlns:p14="http://schemas.microsoft.com/office/powerpoint/2010/main" val="1304388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No More Open Transit?</a:t>
            </a:r>
          </a:p>
        </p:txBody>
      </p:sp>
      <p:sp>
        <p:nvSpPr>
          <p:cNvPr id="3" name="Content Placeholder 2"/>
          <p:cNvSpPr>
            <a:spLocks noGrp="1"/>
          </p:cNvSpPr>
          <p:nvPr>
            <p:ph idx="1"/>
          </p:nvPr>
        </p:nvSpPr>
        <p:spPr>
          <a:xfrm>
            <a:off x="1295467" y="1600203"/>
            <a:ext cx="10369152" cy="4565103"/>
          </a:xfrm>
        </p:spPr>
        <p:txBody>
          <a:bodyPr>
            <a:normAutofit/>
          </a:bodyPr>
          <a:lstStyle/>
          <a:p>
            <a:r>
              <a:rPr lang="en-US" dirty="0"/>
              <a:t>If users don</a:t>
            </a:r>
            <a:r>
              <a:rPr lang="mr-IN" dirty="0"/>
              <a:t>’</a:t>
            </a:r>
            <a:r>
              <a:rPr lang="en-US" dirty="0"/>
              <a:t>t send packets to users any more</a:t>
            </a:r>
            <a:r>
              <a:rPr lang="mr-IN" dirty="0"/>
              <a:t>…</a:t>
            </a:r>
            <a:endParaRPr lang="en-US" dirty="0"/>
          </a:p>
          <a:p>
            <a:r>
              <a:rPr lang="en-US" dirty="0"/>
              <a:t>If content is now delivered via CDNs to users via discrete service cones</a:t>
            </a:r>
            <a:r>
              <a:rPr lang="mr-IN" dirty="0"/>
              <a:t>…</a:t>
            </a:r>
            <a:endParaRPr lang="en-US" dirty="0"/>
          </a:p>
          <a:p>
            <a:r>
              <a:rPr lang="en-US" dirty="0"/>
              <a:t>If there is no universal service obligation</a:t>
            </a:r>
            <a:r>
              <a:rPr lang="mr-IN" dirty="0"/>
              <a:t>…</a:t>
            </a:r>
            <a:endParaRPr lang="en-US" dirty="0"/>
          </a:p>
          <a:p>
            <a:endParaRPr lang="en-US" dirty="0"/>
          </a:p>
          <a:p>
            <a:pPr marL="0" indent="0">
              <a:buNone/>
            </a:pPr>
            <a:r>
              <a:rPr lang="en-US" dirty="0"/>
              <a:t>Then why do we still need Transit Service providers?</a:t>
            </a:r>
          </a:p>
        </p:txBody>
      </p:sp>
    </p:spTree>
    <p:extLst>
      <p:ext uri="{BB962C8B-B14F-4D97-AF65-F5344CB8AC3E}">
        <p14:creationId xmlns:p14="http://schemas.microsoft.com/office/powerpoint/2010/main" val="1563339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9145016" cy="1143000"/>
          </a:xfrm>
        </p:spPr>
        <p:txBody>
          <a:bodyPr>
            <a:noAutofit/>
          </a:bodyPr>
          <a:lstStyle/>
          <a:p>
            <a:r>
              <a:rPr lang="en-US" sz="4000" dirty="0">
                <a:solidFill>
                  <a:schemeClr val="accent2">
                    <a:lumMod val="50000"/>
                  </a:schemeClr>
                </a:solidFill>
                <a:latin typeface="Powderfinger Type" charset="0"/>
                <a:ea typeface="Powderfinger Type" charset="0"/>
                <a:cs typeface="Powderfinger Type" charset="0"/>
              </a:rPr>
              <a:t>Internet Names and Addresses?</a:t>
            </a:r>
          </a:p>
        </p:txBody>
      </p:sp>
      <p:sp>
        <p:nvSpPr>
          <p:cNvPr id="3" name="Content Placeholder 2"/>
          <p:cNvSpPr>
            <a:spLocks noGrp="1"/>
          </p:cNvSpPr>
          <p:nvPr>
            <p:ph idx="1"/>
          </p:nvPr>
        </p:nvSpPr>
        <p:spPr>
          <a:xfrm>
            <a:off x="1199456" y="1600203"/>
            <a:ext cx="10465163" cy="4565103"/>
          </a:xfrm>
        </p:spPr>
        <p:txBody>
          <a:bodyPr>
            <a:normAutofit/>
          </a:bodyPr>
          <a:lstStyle/>
          <a:p>
            <a:pPr marL="0" indent="0">
              <a:buNone/>
            </a:pPr>
            <a:r>
              <a:rPr lang="en-US" dirty="0"/>
              <a:t>If the Internet is (or maybe soon will be) a collection of discrete CDN service ‘cones’ and a collection of applications and services, then what’s the role of IP?</a:t>
            </a:r>
          </a:p>
          <a:p>
            <a:pPr marL="0" indent="0">
              <a:buNone/>
            </a:pPr>
            <a:r>
              <a:rPr lang="en-US" dirty="0"/>
              <a:t>Taking this one step further, why do we expect end users to pay for the maintenance of:</a:t>
            </a:r>
          </a:p>
          <a:p>
            <a:pPr lvl="1"/>
            <a:r>
              <a:rPr lang="en-US" dirty="0"/>
              <a:t>A global IP address plan?</a:t>
            </a:r>
          </a:p>
          <a:p>
            <a:pPr lvl="1"/>
            <a:r>
              <a:rPr lang="en-US" dirty="0"/>
              <a:t>A single global routing domain?</a:t>
            </a:r>
          </a:p>
          <a:p>
            <a:pPr marL="0" indent="0">
              <a:buNone/>
            </a:pPr>
            <a:r>
              <a:rPr lang="en-US" dirty="0"/>
              <a:t>if all such inter-cone traffic is managed through CDNs and their service platforms?</a:t>
            </a:r>
          </a:p>
        </p:txBody>
      </p:sp>
    </p:spTree>
    <p:extLst>
      <p:ext uri="{BB962C8B-B14F-4D97-AF65-F5344CB8AC3E}">
        <p14:creationId xmlns:p14="http://schemas.microsoft.com/office/powerpoint/2010/main" val="1281427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40"/>
            <a:ext cx="11123868" cy="1325563"/>
          </a:xfrm>
        </p:spPr>
        <p:txBody>
          <a:bodyPr>
            <a:normAutofit/>
          </a:bodyPr>
          <a:lstStyle/>
          <a:p>
            <a:r>
              <a:rPr lang="en-US" sz="4267" dirty="0">
                <a:solidFill>
                  <a:schemeClr val="accent2">
                    <a:lumMod val="50000"/>
                  </a:schemeClr>
                </a:solidFill>
                <a:latin typeface="Powderfinger Type" panose="02020709070000000403" pitchFamily="49" charset="77"/>
                <a:ea typeface="Powderfinger Type" charset="0"/>
                <a:cs typeface="Powderfinger Type" charset="0"/>
              </a:rPr>
              <a:t>2020’s Internet Architecture</a:t>
            </a:r>
          </a:p>
        </p:txBody>
      </p:sp>
      <p:sp>
        <p:nvSpPr>
          <p:cNvPr id="3" name="Content Placeholder 2"/>
          <p:cNvSpPr>
            <a:spLocks noGrp="1"/>
          </p:cNvSpPr>
          <p:nvPr>
            <p:ph idx="1"/>
          </p:nvPr>
        </p:nvSpPr>
        <p:spPr>
          <a:xfrm>
            <a:off x="1103446" y="1600203"/>
            <a:ext cx="10561173" cy="4565103"/>
          </a:xfrm>
        </p:spPr>
        <p:txBody>
          <a:bodyPr>
            <a:normAutofit/>
          </a:bodyPr>
          <a:lstStyle/>
          <a:p>
            <a:pPr marL="0" indent="0">
              <a:spcAft>
                <a:spcPts val="600"/>
              </a:spcAft>
              <a:buNone/>
            </a:pPr>
            <a:r>
              <a:rPr lang="en-US" dirty="0"/>
              <a:t>A “network” of CDNs:</a:t>
            </a:r>
          </a:p>
          <a:p>
            <a:pPr lvl="1">
              <a:spcAft>
                <a:spcPts val="600"/>
              </a:spcAft>
            </a:pPr>
            <a:r>
              <a:rPr lang="en-US" dirty="0"/>
              <a:t>Edge devices are connected within a connected service zone defined by CDN presentation interface</a:t>
            </a:r>
          </a:p>
          <a:p>
            <a:pPr lvl="1">
              <a:spcAft>
                <a:spcPts val="600"/>
              </a:spcAft>
            </a:pPr>
            <a:r>
              <a:rPr lang="en-US" dirty="0"/>
              <a:t>The network switching function is increasingly stateful</a:t>
            </a:r>
          </a:p>
          <a:p>
            <a:pPr marL="914354" lvl="2" indent="0">
              <a:spcAft>
                <a:spcPts val="600"/>
              </a:spcAft>
              <a:buNone/>
            </a:pPr>
            <a:r>
              <a:rPr lang="en-US" dirty="0"/>
              <a:t>SDN and Source-Directed path specification </a:t>
            </a:r>
          </a:p>
          <a:p>
            <a:pPr lvl="1">
              <a:spcAft>
                <a:spcPts val="600"/>
              </a:spcAft>
            </a:pPr>
            <a:r>
              <a:rPr lang="en-US" dirty="0"/>
              <a:t>Addressing is unbound from identity</a:t>
            </a:r>
          </a:p>
          <a:p>
            <a:pPr lvl="1">
              <a:spcAft>
                <a:spcPts val="600"/>
              </a:spcAft>
            </a:pPr>
            <a:r>
              <a:rPr lang="en-US" dirty="0"/>
              <a:t>Locally-scoped routing model</a:t>
            </a:r>
          </a:p>
          <a:p>
            <a:pPr lvl="1">
              <a:spcAft>
                <a:spcPts val="600"/>
              </a:spcAft>
            </a:pPr>
            <a:r>
              <a:rPr lang="en-US" dirty="0"/>
              <a:t>Residual transit services are provided within a service application context, </a:t>
            </a:r>
            <a:r>
              <a:rPr lang="en-US" dirty="0" err="1"/>
              <a:t>nanaged</a:t>
            </a:r>
            <a:r>
              <a:rPr lang="en-US" dirty="0"/>
              <a:t> by service applications operation within CDNs</a:t>
            </a:r>
          </a:p>
        </p:txBody>
      </p:sp>
    </p:spTree>
    <p:extLst>
      <p:ext uri="{BB962C8B-B14F-4D97-AF65-F5344CB8AC3E}">
        <p14:creationId xmlns:p14="http://schemas.microsoft.com/office/powerpoint/2010/main" val="2672140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74639"/>
            <a:ext cx="11521280" cy="1143000"/>
          </a:xfrm>
        </p:spPr>
        <p:txBody>
          <a:bodyPr>
            <a:noAutofit/>
          </a:bodyPr>
          <a:lstStyle/>
          <a:p>
            <a:r>
              <a:rPr lang="en-US" sz="4267" dirty="0">
                <a:solidFill>
                  <a:schemeClr val="accent2">
                    <a:lumMod val="50000"/>
                  </a:schemeClr>
                </a:solidFill>
                <a:latin typeface="Powderfinger Type" charset="0"/>
                <a:ea typeface="Powderfinger Type" charset="0"/>
                <a:cs typeface="Powderfinger Type" charset="0"/>
              </a:rPr>
              <a:t>It’s not just the Death of Transit</a:t>
            </a:r>
          </a:p>
        </p:txBody>
      </p:sp>
      <p:sp>
        <p:nvSpPr>
          <p:cNvPr id="3" name="Content Placeholder 2"/>
          <p:cNvSpPr>
            <a:spLocks noGrp="1"/>
          </p:cNvSpPr>
          <p:nvPr>
            <p:ph idx="1"/>
          </p:nvPr>
        </p:nvSpPr>
        <p:spPr/>
        <p:txBody>
          <a:bodyPr>
            <a:normAutofit/>
          </a:bodyPr>
          <a:lstStyle/>
          <a:p>
            <a:pPr marL="0" indent="0">
              <a:spcAft>
                <a:spcPts val="800"/>
              </a:spcAft>
              <a:buNone/>
            </a:pPr>
            <a:r>
              <a:rPr lang="en-US" sz="3733" dirty="0"/>
              <a:t>It</a:t>
            </a:r>
            <a:r>
              <a:rPr lang="mr-IN" sz="3733" dirty="0"/>
              <a:t>’</a:t>
            </a:r>
            <a:r>
              <a:rPr lang="en-US" sz="3733" dirty="0"/>
              <a:t>s the re-purposing of the entire network</a:t>
            </a:r>
          </a:p>
          <a:p>
            <a:pPr lvl="1">
              <a:spcAft>
                <a:spcPts val="800"/>
              </a:spcAft>
            </a:pPr>
            <a:r>
              <a:rPr lang="en-US" dirty="0"/>
              <a:t>Service provisioning sits within cloud providers and distributed data </a:t>
            </a:r>
            <a:r>
              <a:rPr lang="en-US" dirty="0" err="1"/>
              <a:t>centres</a:t>
            </a:r>
            <a:endParaRPr lang="en-US" dirty="0"/>
          </a:p>
          <a:p>
            <a:pPr lvl="1">
              <a:spcAft>
                <a:spcPts val="800"/>
              </a:spcAft>
            </a:pPr>
            <a:r>
              <a:rPr lang="en-US" dirty="0"/>
              <a:t>Edge computers are now acting as televisions into the clouded world of data</a:t>
            </a:r>
          </a:p>
          <a:p>
            <a:pPr lvl="1">
              <a:spcAft>
                <a:spcPts val="800"/>
              </a:spcAft>
            </a:pPr>
            <a:r>
              <a:rPr lang="en-US" dirty="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39</a:t>
            </a:fld>
            <a:endParaRPr lang="en-AU" kern="0" dirty="0"/>
          </a:p>
        </p:txBody>
      </p:sp>
    </p:spTree>
    <p:extLst>
      <p:ext uri="{BB962C8B-B14F-4D97-AF65-F5344CB8AC3E}">
        <p14:creationId xmlns:p14="http://schemas.microsoft.com/office/powerpoint/2010/main" val="187494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4C6A-B3FC-144D-A232-CB5694A22745}"/>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The Great Telegraph Boom</a:t>
            </a:r>
          </a:p>
        </p:txBody>
      </p:sp>
      <p:pic>
        <p:nvPicPr>
          <p:cNvPr id="4" name="Content Placeholder 3">
            <a:extLst>
              <a:ext uri="{FF2B5EF4-FFF2-40B4-BE49-F238E27FC236}">
                <a16:creationId xmlns:a16="http://schemas.microsoft.com/office/drawing/2014/main" id="{88BAE2E3-96E2-614C-A04E-C2B0B9E688DF}"/>
              </a:ext>
            </a:extLst>
          </p:cNvPr>
          <p:cNvPicPr>
            <a:picLocks noGrp="1" noChangeAspect="1"/>
          </p:cNvPicPr>
          <p:nvPr>
            <p:ph idx="1"/>
          </p:nvPr>
        </p:nvPicPr>
        <p:blipFill>
          <a:blip r:embed="rId2"/>
          <a:stretch>
            <a:fillRect/>
          </a:stretch>
        </p:blipFill>
        <p:spPr>
          <a:xfrm>
            <a:off x="5828747" y="1690688"/>
            <a:ext cx="5891525" cy="4772136"/>
          </a:xfrm>
          <a:prstGeom prst="rect">
            <a:avLst/>
          </a:prstGeom>
        </p:spPr>
      </p:pic>
      <p:sp>
        <p:nvSpPr>
          <p:cNvPr id="6" name="TextBox 5">
            <a:extLst>
              <a:ext uri="{FF2B5EF4-FFF2-40B4-BE49-F238E27FC236}">
                <a16:creationId xmlns:a16="http://schemas.microsoft.com/office/drawing/2014/main" id="{93559B20-6227-5B4F-BD2B-F0287CA61CA9}"/>
              </a:ext>
            </a:extLst>
          </p:cNvPr>
          <p:cNvSpPr txBox="1"/>
          <p:nvPr/>
        </p:nvSpPr>
        <p:spPr>
          <a:xfrm>
            <a:off x="456725" y="1690689"/>
            <a:ext cx="4990547" cy="4524315"/>
          </a:xfrm>
          <a:prstGeom prst="rect">
            <a:avLst/>
          </a:prstGeom>
          <a:noFill/>
        </p:spPr>
        <p:txBody>
          <a:bodyPr wrap="square" rtlCol="0">
            <a:spAutoFit/>
          </a:bodyPr>
          <a:lstStyle/>
          <a:p>
            <a:r>
              <a:rPr lang="en-AU" sz="1600" dirty="0"/>
              <a:t>The period from the 1850’s to the 1900 saw major investments in national and international telegraph cable systems</a:t>
            </a:r>
          </a:p>
          <a:p>
            <a:endParaRPr lang="en-AU" sz="1600" dirty="0"/>
          </a:p>
          <a:p>
            <a:r>
              <a:rPr lang="en-AU" sz="1600" dirty="0"/>
              <a:t>Most of the initial international  investment activity was from the UK – by 1982 British companies owned and operated two thirds of the world’s telegraph cables.</a:t>
            </a:r>
          </a:p>
          <a:p>
            <a:endParaRPr lang="en-AU" sz="1600" dirty="0"/>
          </a:p>
          <a:p>
            <a:r>
              <a:rPr lang="en-AU" sz="1600" dirty="0"/>
              <a:t>In the US newspapers expanded 5-fold in the period 1840 – 1860 as 50,000 miles of telegraph cable were installed</a:t>
            </a:r>
          </a:p>
          <a:p>
            <a:endParaRPr lang="en-AU" sz="1600" dirty="0"/>
          </a:p>
          <a:p>
            <a:r>
              <a:rPr lang="en-AU" sz="1600" dirty="0"/>
              <a:t>When combined with the railway this became an effective means for the projection of power and control – enterprises saw opportunities in extensive reach, creating private monopolies to complement the older state-sponsored monopolies</a:t>
            </a:r>
          </a:p>
          <a:p>
            <a:endParaRPr lang="en-AU" sz="1600" dirty="0"/>
          </a:p>
        </p:txBody>
      </p:sp>
    </p:spTree>
    <p:extLst>
      <p:ext uri="{BB962C8B-B14F-4D97-AF65-F5344CB8AC3E}">
        <p14:creationId xmlns:p14="http://schemas.microsoft.com/office/powerpoint/2010/main" val="1174249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356659"/>
            <a:ext cx="8352928" cy="1143000"/>
          </a:xfrm>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Exactly where are we?</a:t>
            </a:r>
          </a:p>
        </p:txBody>
      </p:sp>
      <p:sp>
        <p:nvSpPr>
          <p:cNvPr id="3" name="Content Placeholder 2"/>
          <p:cNvSpPr>
            <a:spLocks noGrp="1"/>
          </p:cNvSpPr>
          <p:nvPr>
            <p:ph idx="1"/>
          </p:nvPr>
        </p:nvSpPr>
        <p:spPr/>
        <p:txBody>
          <a:bodyPr>
            <a:normAutofit/>
          </a:bodyPr>
          <a:lstStyle/>
          <a:p>
            <a:r>
              <a:rPr lang="en-US" sz="2667" dirty="0"/>
              <a:t>We started this journey building a telephone network for computers to communicate between each other</a:t>
            </a:r>
          </a:p>
          <a:p>
            <a:r>
              <a:rPr lang="en-US" sz="2667" dirty="0"/>
              <a:t>But now one-way content distribution lies at the core of today’s Internet</a:t>
            </a:r>
          </a:p>
          <a:p>
            <a:r>
              <a:rPr lang="en-US" sz="2667" dirty="0"/>
              <a:t>This content distribution role is an enterprise service framework rather than a public carriage service</a:t>
            </a:r>
          </a:p>
          <a:p>
            <a:r>
              <a:rPr lang="en-US" sz="2667" dirty="0"/>
              <a:t>The internal parts of the carriage network are now being privatized and removed from public regulatory scrutiny </a:t>
            </a:r>
            <a:r>
              <a:rPr lang="en-US" sz="1867" dirty="0"/>
              <a:t>(assuming that the Internet every had any such scrutiny in the first place!)</a:t>
            </a:r>
            <a:endParaRPr lang="en-US" sz="2667" dirty="0"/>
          </a:p>
          <a:p>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40</a:t>
            </a:fld>
            <a:endParaRPr lang="en-AU" kern="0" dirty="0"/>
          </a:p>
        </p:txBody>
      </p:sp>
    </p:spTree>
    <p:extLst>
      <p:ext uri="{BB962C8B-B14F-4D97-AF65-F5344CB8AC3E}">
        <p14:creationId xmlns:p14="http://schemas.microsoft.com/office/powerpoint/2010/main" val="145264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74639"/>
            <a:ext cx="11041227" cy="1143000"/>
          </a:xfrm>
        </p:spPr>
        <p:txBody>
          <a:bodyPr/>
          <a:lstStyle/>
          <a:p>
            <a:r>
              <a:rPr lang="en-US" dirty="0">
                <a:solidFill>
                  <a:schemeClr val="accent2">
                    <a:lumMod val="50000"/>
                  </a:schemeClr>
                </a:solidFill>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844315" y="1600203"/>
            <a:ext cx="9428152" cy="4565103"/>
          </a:xfrm>
        </p:spPr>
        <p:txBody>
          <a:bodyPr>
            <a:normAutofit/>
          </a:bodyPr>
          <a:lstStyle/>
          <a:p>
            <a:pPr marL="0" indent="0">
              <a:buNone/>
            </a:pPr>
            <a:r>
              <a:rPr lang="en-US" dirty="0"/>
              <a:t>If CDN feeder networks are private networks, and there is little residual public carriage other than last mile access networks, then what do we really mean by “public communications policy”?</a:t>
            </a:r>
          </a:p>
          <a:p>
            <a:pPr marL="0" indent="0">
              <a:buNone/>
            </a:pPr>
            <a:endParaRPr lang="en-US" dirty="0"/>
          </a:p>
          <a:p>
            <a:pPr marL="0" indent="0">
              <a:buNone/>
            </a:pPr>
            <a:r>
              <a:rPr lang="en-US" dirty="0"/>
              <a:t>In the regulatory world ‘content’ is </a:t>
            </a:r>
            <a:r>
              <a:rPr lang="en-US" b="1" i="1" dirty="0"/>
              <a:t>commerce</a:t>
            </a:r>
            <a:r>
              <a:rPr lang="en-US" dirty="0"/>
              <a:t>, not </a:t>
            </a:r>
            <a:r>
              <a:rPr lang="en-US" b="1" i="1" dirty="0"/>
              <a:t>carriage</a:t>
            </a:r>
            <a:r>
              <a:rPr lang="en-US" dirty="0"/>
              <a:t>!</a:t>
            </a:r>
          </a:p>
          <a:p>
            <a:pPr lvl="1"/>
            <a:endParaRPr lang="en-US"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76555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274639"/>
            <a:ext cx="11137237" cy="1143000"/>
          </a:xfrm>
        </p:spPr>
        <p:txBody>
          <a:bodyPr/>
          <a:lstStyle/>
          <a:p>
            <a:r>
              <a:rPr lang="en-US" dirty="0">
                <a:solidFill>
                  <a:schemeClr val="accent2">
                    <a:lumMod val="50000"/>
                  </a:schemeClr>
                </a:solidFill>
                <a:latin typeface="Powderfinger Type" charset="0"/>
                <a:ea typeface="Powderfinger Type" charset="0"/>
                <a:cs typeface="Powderfinger Type" charset="0"/>
              </a:rPr>
              <a:t>Policy?</a:t>
            </a:r>
          </a:p>
        </p:txBody>
      </p:sp>
      <p:sp>
        <p:nvSpPr>
          <p:cNvPr id="3" name="Content Placeholder 2"/>
          <p:cNvSpPr>
            <a:spLocks noGrp="1"/>
          </p:cNvSpPr>
          <p:nvPr>
            <p:ph idx="1"/>
          </p:nvPr>
        </p:nvSpPr>
        <p:spPr>
          <a:xfrm>
            <a:off x="815414" y="1600203"/>
            <a:ext cx="9601068" cy="4565103"/>
          </a:xfrm>
        </p:spPr>
        <p:txBody>
          <a:bodyPr>
            <a:normAutofit/>
          </a:bodyPr>
          <a:lstStyle/>
          <a:p>
            <a:pPr marL="0" indent="0">
              <a:buNone/>
            </a:pPr>
            <a:r>
              <a:rPr lang="en-US" sz="2400" dirty="0"/>
              <a:t>In today’s Internet what do we mean in a policy sense by concepts such as: </a:t>
            </a:r>
          </a:p>
          <a:p>
            <a:pPr marL="0" indent="0">
              <a:buNone/>
            </a:pPr>
            <a:r>
              <a:rPr lang="en-US" sz="2400" dirty="0"/>
              <a:t>	“</a:t>
            </a:r>
            <a:r>
              <a:rPr lang="en-US" sz="2400" b="1" i="1" dirty="0"/>
              <a:t>universal service obligation</a:t>
            </a:r>
            <a:r>
              <a:rPr lang="en-US" sz="2400" dirty="0"/>
              <a:t>” </a:t>
            </a:r>
          </a:p>
          <a:p>
            <a:pPr marL="0" indent="0">
              <a:buNone/>
            </a:pPr>
            <a:r>
              <a:rPr lang="en-US" sz="2400" dirty="0"/>
              <a:t>	“</a:t>
            </a:r>
            <a:r>
              <a:rPr lang="en-US" sz="2400" b="1" i="1" dirty="0"/>
              <a:t>network neutrality</a:t>
            </a:r>
            <a:r>
              <a:rPr lang="en-US" sz="2400" dirty="0"/>
              <a:t>” </a:t>
            </a:r>
          </a:p>
          <a:p>
            <a:pPr marL="0" indent="0">
              <a:buNone/>
            </a:pPr>
            <a:r>
              <a:rPr lang="en-US" sz="2400" dirty="0"/>
              <a:t>	“</a:t>
            </a:r>
            <a:r>
              <a:rPr lang="en-US" sz="2400" b="1" i="1" dirty="0"/>
              <a:t>rights of access</a:t>
            </a:r>
            <a:r>
              <a:rPr lang="en-US" sz="2400" dirty="0"/>
              <a:t>” or even </a:t>
            </a:r>
          </a:p>
          <a:p>
            <a:pPr marL="0" indent="0">
              <a:buNone/>
            </a:pPr>
            <a:r>
              <a:rPr lang="en-US" sz="2400" dirty="0"/>
              <a:t>	“</a:t>
            </a:r>
            <a:r>
              <a:rPr lang="en-US" sz="2400" b="1" i="1" dirty="0"/>
              <a:t>market dominance</a:t>
            </a:r>
            <a:r>
              <a:rPr lang="en-US" sz="2400" dirty="0"/>
              <a:t>” </a:t>
            </a:r>
          </a:p>
          <a:p>
            <a:pPr marL="0" indent="0">
              <a:buNone/>
            </a:pPr>
            <a:r>
              <a:rPr lang="en-US" sz="2400" dirty="0"/>
              <a:t>when we are talking about diverse CDNs as the dominant actors in the Internet?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42</a:t>
            </a:fld>
            <a:endParaRPr lang="en-AU" kern="0" dirty="0"/>
          </a:p>
        </p:txBody>
      </p:sp>
    </p:spTree>
    <p:extLst>
      <p:ext uri="{BB962C8B-B14F-4D97-AF65-F5344CB8AC3E}">
        <p14:creationId xmlns:p14="http://schemas.microsoft.com/office/powerpoint/2010/main" val="2051943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NVIDIA Logos | NVIDIA Newsroom">
            <a:extLst>
              <a:ext uri="{FF2B5EF4-FFF2-40B4-BE49-F238E27FC236}">
                <a16:creationId xmlns:a16="http://schemas.microsoft.com/office/drawing/2014/main" id="{F2465DD9-6292-732A-5C41-946BA1B88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830" y="3361391"/>
            <a:ext cx="1700135" cy="954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rademark and Brand Guidelines | Microsoft Legal">
            <a:extLst>
              <a:ext uri="{FF2B5EF4-FFF2-40B4-BE49-F238E27FC236}">
                <a16:creationId xmlns:a16="http://schemas.microsoft.com/office/drawing/2014/main" id="{2AEAD5F7-956B-2997-53DD-24441D691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61" y="2218903"/>
            <a:ext cx="2062655" cy="1155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pple logo | emojidex - custom emoji service and apps">
            <a:extLst>
              <a:ext uri="{FF2B5EF4-FFF2-40B4-BE49-F238E27FC236}">
                <a16:creationId xmlns:a16="http://schemas.microsoft.com/office/drawing/2014/main" id="{9898DC4A-9022-091C-2060-D8BE728B5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778" y="2279360"/>
            <a:ext cx="342898" cy="342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92B027B-961C-3DBF-D900-08B712B5F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718" y="2976453"/>
            <a:ext cx="342898" cy="342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D5CCD3C-E1A5-68AE-50B4-2971168A8202}"/>
              </a:ext>
            </a:extLst>
          </p:cNvPr>
          <p:cNvPicPr>
            <a:picLocks noChangeAspect="1"/>
          </p:cNvPicPr>
          <p:nvPr/>
        </p:nvPicPr>
        <p:blipFill>
          <a:blip r:embed="rId6"/>
          <a:stretch>
            <a:fillRect/>
          </a:stretch>
        </p:blipFill>
        <p:spPr>
          <a:xfrm>
            <a:off x="2585545" y="3414706"/>
            <a:ext cx="889932" cy="268603"/>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4E29B8FF-0385-61ED-6BC9-4AAEF937D0ED}"/>
              </a:ext>
            </a:extLst>
          </p:cNvPr>
          <p:cNvPicPr>
            <a:picLocks noChangeAspect="1"/>
          </p:cNvPicPr>
          <p:nvPr/>
        </p:nvPicPr>
        <p:blipFill>
          <a:blip r:embed="rId7"/>
          <a:stretch>
            <a:fillRect/>
          </a:stretch>
        </p:blipFill>
        <p:spPr>
          <a:xfrm>
            <a:off x="2694958" y="3902916"/>
            <a:ext cx="710105" cy="502406"/>
          </a:xfrm>
          <a:prstGeom prst="rect">
            <a:avLst/>
          </a:prstGeom>
        </p:spPr>
      </p:pic>
      <p:pic>
        <p:nvPicPr>
          <p:cNvPr id="11" name="Picture 12" descr="Tesla Logo and symbol, meaning, history, PNG, brand">
            <a:extLst>
              <a:ext uri="{FF2B5EF4-FFF2-40B4-BE49-F238E27FC236}">
                <a16:creationId xmlns:a16="http://schemas.microsoft.com/office/drawing/2014/main" id="{B4835B03-87A2-1FF2-1D1B-5177269F69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54843" y="4354353"/>
            <a:ext cx="710107" cy="3992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Berkshire Hathaway Logo and symbol, meaning, history, PNG, brand">
            <a:extLst>
              <a:ext uri="{FF2B5EF4-FFF2-40B4-BE49-F238E27FC236}">
                <a16:creationId xmlns:a16="http://schemas.microsoft.com/office/drawing/2014/main" id="{FA4E8F7D-57AA-BD04-AE70-1505D4D445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658" y="4058484"/>
            <a:ext cx="2770344" cy="15583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Eli Lilly and Company - Wikipedia">
            <a:extLst>
              <a:ext uri="{FF2B5EF4-FFF2-40B4-BE49-F238E27FC236}">
                <a16:creationId xmlns:a16="http://schemas.microsoft.com/office/drawing/2014/main" id="{E01CC2CE-398B-6BCE-6F5F-F0DD77C8E6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9651" y="4959110"/>
            <a:ext cx="880490" cy="4996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TSMC - Wikipedia">
            <a:extLst>
              <a:ext uri="{FF2B5EF4-FFF2-40B4-BE49-F238E27FC236}">
                <a16:creationId xmlns:a16="http://schemas.microsoft.com/office/drawing/2014/main" id="{495F4903-7940-8F17-CE40-1D23AD589C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56983" y="5379653"/>
            <a:ext cx="505825" cy="3983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7382" y="274639"/>
            <a:ext cx="11137237" cy="1143000"/>
          </a:xfrm>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The Large and the Largest</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43</a:t>
            </a:fld>
            <a:endParaRPr lang="en-AU" kern="0" dirty="0"/>
          </a:p>
        </p:txBody>
      </p:sp>
      <p:sp>
        <p:nvSpPr>
          <p:cNvPr id="12" name="TextBox 11"/>
          <p:cNvSpPr txBox="1"/>
          <p:nvPr/>
        </p:nvSpPr>
        <p:spPr>
          <a:xfrm>
            <a:off x="8541536" y="2188675"/>
            <a:ext cx="2664296" cy="1477328"/>
          </a:xfrm>
          <a:prstGeom prst="rect">
            <a:avLst/>
          </a:prstGeom>
          <a:noFill/>
        </p:spPr>
        <p:txBody>
          <a:bodyPr wrap="square" rtlCol="0">
            <a:spAutoFit/>
          </a:bodyPr>
          <a:lstStyle/>
          <a:p>
            <a:r>
              <a:rPr lang="en-US" dirty="0"/>
              <a:t>The world’s 10 largest publicly traded companies, as ranked by their market capitalization, Q3, 2024</a:t>
            </a:r>
          </a:p>
        </p:txBody>
      </p:sp>
      <p:pic>
        <p:nvPicPr>
          <p:cNvPr id="5" name="Picture 4">
            <a:extLst>
              <a:ext uri="{FF2B5EF4-FFF2-40B4-BE49-F238E27FC236}">
                <a16:creationId xmlns:a16="http://schemas.microsoft.com/office/drawing/2014/main" id="{0E322FDA-7AE2-E4F1-C11B-7F2F63C7BF73}"/>
              </a:ext>
            </a:extLst>
          </p:cNvPr>
          <p:cNvPicPr>
            <a:picLocks noChangeAspect="1"/>
          </p:cNvPicPr>
          <p:nvPr/>
        </p:nvPicPr>
        <p:blipFill>
          <a:blip r:embed="rId12"/>
          <a:stretch>
            <a:fillRect/>
          </a:stretch>
        </p:blipFill>
        <p:spPr>
          <a:xfrm>
            <a:off x="3583450" y="1930400"/>
            <a:ext cx="4146617" cy="3802856"/>
          </a:xfrm>
          <a:prstGeom prst="rect">
            <a:avLst/>
          </a:prstGeom>
        </p:spPr>
      </p:pic>
    </p:spTree>
    <p:extLst>
      <p:ext uri="{BB962C8B-B14F-4D97-AF65-F5344CB8AC3E}">
        <p14:creationId xmlns:p14="http://schemas.microsoft.com/office/powerpoint/2010/main" val="1712569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303237"/>
            <a:ext cx="9457051" cy="1143000"/>
          </a:xfrm>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Content Really is King</a:t>
            </a:r>
          </a:p>
        </p:txBody>
      </p:sp>
      <p:sp>
        <p:nvSpPr>
          <p:cNvPr id="3" name="Content Placeholder 2"/>
          <p:cNvSpPr>
            <a:spLocks noGrp="1"/>
          </p:cNvSpPr>
          <p:nvPr>
            <p:ph idx="1"/>
          </p:nvPr>
        </p:nvSpPr>
        <p:spPr>
          <a:xfrm>
            <a:off x="1487488" y="1628802"/>
            <a:ext cx="8784976" cy="4565103"/>
          </a:xfrm>
        </p:spPr>
        <p:txBody>
          <a:bodyPr>
            <a:normAutofit/>
          </a:bodyPr>
          <a:lstStyle/>
          <a:p>
            <a:r>
              <a:rPr lang="en-US" dirty="0"/>
              <a:t>None of these seven technology companies are a telephone company, or even a transit ISP, or even an ISP at all!</a:t>
            </a:r>
          </a:p>
          <a:p>
            <a:r>
              <a:rPr lang="en-US" dirty="0"/>
              <a:t>Five of them have pushed aside carriage networks in order to maintain direct relationships with billions of consumers</a:t>
            </a:r>
          </a:p>
          <a:p>
            <a:r>
              <a:rPr lang="en-US" dirty="0"/>
              <a:t>These valuable consumer relationships are based on </a:t>
            </a:r>
            <a:r>
              <a:rPr lang="en-US" b="1" dirty="0"/>
              <a:t>content</a:t>
            </a:r>
            <a:r>
              <a:rPr lang="en-US" dirty="0"/>
              <a:t> services, not </a:t>
            </a:r>
            <a:r>
              <a:rPr lang="en-US" b="1" dirty="0"/>
              <a:t>carriage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44</a:t>
            </a:fld>
            <a:endParaRPr lang="en-AU" kern="0" dirty="0"/>
          </a:p>
        </p:txBody>
      </p:sp>
    </p:spTree>
    <p:extLst>
      <p:ext uri="{BB962C8B-B14F-4D97-AF65-F5344CB8AC3E}">
        <p14:creationId xmlns:p14="http://schemas.microsoft.com/office/powerpoint/2010/main" val="2042246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199456" y="1600203"/>
            <a:ext cx="10081120" cy="4565103"/>
          </a:xfrm>
        </p:spPr>
        <p:txBody>
          <a:bodyPr/>
          <a:lstStyle/>
          <a:p>
            <a:r>
              <a:rPr lang="en-US" dirty="0"/>
              <a:t>There are not thousands of content service platforms</a:t>
            </a:r>
          </a:p>
          <a:p>
            <a:pPr lvl="1"/>
            <a:r>
              <a:rPr lang="en-US" dirty="0"/>
              <a:t>There are just a few left</a:t>
            </a:r>
          </a:p>
          <a:p>
            <a:r>
              <a:rPr lang="en-US" dirty="0"/>
              <a:t>And the space is dominated by a small number of dominant actors who set the rules of engagement for all others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45</a:t>
            </a:fld>
            <a:endParaRPr lang="en-AU" kern="0" dirty="0"/>
          </a:p>
        </p:txBody>
      </p:sp>
    </p:spTree>
    <p:extLst>
      <p:ext uri="{BB962C8B-B14F-4D97-AF65-F5344CB8AC3E}">
        <p14:creationId xmlns:p14="http://schemas.microsoft.com/office/powerpoint/2010/main" val="342394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Content Consolidation</a:t>
            </a:r>
          </a:p>
        </p:txBody>
      </p:sp>
      <p:sp>
        <p:nvSpPr>
          <p:cNvPr id="3" name="Content Placeholder 2"/>
          <p:cNvSpPr>
            <a:spLocks noGrp="1"/>
          </p:cNvSpPr>
          <p:nvPr>
            <p:ph idx="1"/>
          </p:nvPr>
        </p:nvSpPr>
        <p:spPr>
          <a:xfrm>
            <a:off x="1295467" y="1600203"/>
            <a:ext cx="10369152" cy="4565103"/>
          </a:xfrm>
        </p:spPr>
        <p:txBody>
          <a:bodyPr>
            <a:normAutofit/>
          </a:bodyPr>
          <a:lstStyle/>
          <a:p>
            <a:pPr marL="0" indent="0">
              <a:spcBef>
                <a:spcPts val="0"/>
              </a:spcBef>
              <a:buNone/>
            </a:pPr>
            <a:r>
              <a:rPr lang="en-US" sz="1600" dirty="0">
                <a:latin typeface="Courier" charset="0"/>
                <a:ea typeface="Courier" charset="0"/>
                <a:cs typeface="Courier" charset="0"/>
              </a:rPr>
              <a:t>“The size and scale of the attacks that can now easily be launched online make it such that if you don't have a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in front of your content, and you upset anyone, you will be knocked offline.</a:t>
            </a:r>
          </a:p>
          <a:p>
            <a:pPr marL="0" indent="0">
              <a:spcBef>
                <a:spcPts val="0"/>
              </a:spcBef>
              <a:buNone/>
            </a:pPr>
            <a:endParaRPr lang="en-US" sz="1100" dirty="0">
              <a:latin typeface="Courier" charset="0"/>
              <a:ea typeface="Courier" charset="0"/>
              <a:cs typeface="Courier" charset="0"/>
            </a:endParaRPr>
          </a:p>
          <a:p>
            <a:pPr marL="0" indent="0">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051"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In a not-so-distant future, if we're not there already, it may be that if you're going to put content on the Internet you'll need to use a company with a giant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Google, Microsoft, Facebook, Amazon, or Alibaba. </a:t>
            </a: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mr-IN" sz="1600" dirty="0">
                <a:latin typeface="Courier" charset="0"/>
                <a:ea typeface="Courier" charset="0"/>
                <a:cs typeface="Courier" charset="0"/>
              </a:rPr>
              <a:t>…</a:t>
            </a:r>
            <a:endParaRPr lang="en-US" sz="1600" dirty="0">
              <a:latin typeface="Courier" charset="0"/>
              <a:ea typeface="Courier" charset="0"/>
              <a:cs typeface="Courier" charset="0"/>
            </a:endParaRP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en-US" sz="1600" dirty="0">
                <a:latin typeface="Courier" charset="0"/>
                <a:ea typeface="Courier" charset="0"/>
                <a:cs typeface="Courier" charset="0"/>
              </a:rPr>
              <a:t>Without a clear framework as a guide for content regulation, a small number of companies will largely determine what can and cannot be online.</a:t>
            </a:r>
          </a:p>
          <a:p>
            <a:pPr marL="0" indent="0">
              <a:spcBef>
                <a:spcPts val="0"/>
              </a:spcBef>
              <a:buNone/>
            </a:pPr>
            <a:r>
              <a:rPr lang="en-US" sz="1600" dirty="0">
                <a:latin typeface="Courier" charset="0"/>
                <a:ea typeface="Courier" charset="0"/>
                <a:cs typeface="Courier" charset="0"/>
              </a:rPr>
              <a:t> </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46</a:t>
            </a:fld>
            <a:endParaRPr lang="en-AU" kern="0" dirty="0"/>
          </a:p>
        </p:txBody>
      </p:sp>
      <p:sp>
        <p:nvSpPr>
          <p:cNvPr id="5" name="TextBox 4"/>
          <p:cNvSpPr txBox="1"/>
          <p:nvPr/>
        </p:nvSpPr>
        <p:spPr>
          <a:xfrm>
            <a:off x="3791744" y="6150205"/>
            <a:ext cx="6431376" cy="646331"/>
          </a:xfrm>
          <a:prstGeom prst="rect">
            <a:avLst/>
          </a:prstGeom>
          <a:noFill/>
        </p:spPr>
        <p:txBody>
          <a:bodyPr wrap="none" rtlCol="0">
            <a:spAutoFit/>
          </a:bodyPr>
          <a:lstStyle/>
          <a:p>
            <a:r>
              <a:rPr lang="en-US" dirty="0">
                <a:hlinkClick r:id="rId2"/>
              </a:rPr>
              <a:t>https://blog.cloudflare.com/why-we-terminated-daily-stormer/</a:t>
            </a:r>
            <a:endParaRPr lang="en-US" dirty="0"/>
          </a:p>
          <a:p>
            <a:endParaRPr lang="en-US" dirty="0"/>
          </a:p>
        </p:txBody>
      </p:sp>
      <p:sp>
        <p:nvSpPr>
          <p:cNvPr id="6" name="TextBox 5"/>
          <p:cNvSpPr txBox="1"/>
          <p:nvPr/>
        </p:nvSpPr>
        <p:spPr>
          <a:xfrm>
            <a:off x="10219144" y="6173630"/>
            <a:ext cx="1276696" cy="338554"/>
          </a:xfrm>
          <a:prstGeom prst="rect">
            <a:avLst/>
          </a:prstGeom>
          <a:noFill/>
        </p:spPr>
        <p:txBody>
          <a:bodyPr wrap="none" rtlCol="0">
            <a:spAutoFit/>
          </a:bodyPr>
          <a:lstStyle/>
          <a:p>
            <a:r>
              <a:rPr lang="en-US" sz="1600"/>
              <a:t>August 2017</a:t>
            </a:r>
          </a:p>
        </p:txBody>
      </p:sp>
    </p:spTree>
    <p:extLst>
      <p:ext uri="{BB962C8B-B14F-4D97-AF65-F5344CB8AC3E}">
        <p14:creationId xmlns:p14="http://schemas.microsoft.com/office/powerpoint/2010/main" val="214390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solidFill>
                  <a:schemeClr val="accent2">
                    <a:lumMod val="50000"/>
                  </a:schemeClr>
                </a:solidFill>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47</a:t>
            </a:fld>
            <a:endParaRPr lang="en-AU" kern="0" dirty="0"/>
          </a:p>
        </p:txBody>
      </p:sp>
    </p:spTree>
    <p:extLst>
      <p:ext uri="{BB962C8B-B14F-4D97-AF65-F5344CB8AC3E}">
        <p14:creationId xmlns:p14="http://schemas.microsoft.com/office/powerpoint/2010/main" val="2030330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260648"/>
            <a:ext cx="9385043" cy="1143000"/>
          </a:xfrm>
        </p:spPr>
        <p:txBody>
          <a:bodyPr>
            <a:normAutofit/>
          </a:bodyPr>
          <a:lstStyle/>
          <a:p>
            <a:r>
              <a:rPr lang="en-US" sz="4000" dirty="0">
                <a:solidFill>
                  <a:schemeClr val="accent2">
                    <a:lumMod val="50000"/>
                  </a:schemeClr>
                </a:solidFill>
                <a:latin typeface="Powderfinger Type" charset="0"/>
                <a:ea typeface="Powderfinger Type" charset="0"/>
                <a:cs typeface="Powderfinger Type" charset="0"/>
              </a:rPr>
              <a:t>Competition or Cartel?</a:t>
            </a:r>
          </a:p>
        </p:txBody>
      </p:sp>
      <p:sp>
        <p:nvSpPr>
          <p:cNvPr id="3" name="Content Placeholder 2"/>
          <p:cNvSpPr>
            <a:spLocks noGrp="1"/>
          </p:cNvSpPr>
          <p:nvPr>
            <p:ph idx="1"/>
          </p:nvPr>
        </p:nvSpPr>
        <p:spPr>
          <a:xfrm>
            <a:off x="1583499" y="1586213"/>
            <a:ext cx="8328925" cy="4565103"/>
          </a:xfrm>
        </p:spPr>
        <p:txBody>
          <a:bodyPr/>
          <a:lstStyle/>
          <a:p>
            <a:pPr marL="0" indent="0">
              <a:buNone/>
            </a:pPr>
            <a:r>
              <a:rPr lang="en-US" sz="2400" dirty="0"/>
              <a:t>With a small number of truly massive enterprises at the heart of the area of digital content and service is this still a space that is shaped by competitive pressures?</a:t>
            </a:r>
          </a:p>
          <a:p>
            <a:pPr marL="0" indent="0">
              <a:buNone/>
            </a:pPr>
            <a:r>
              <a:rPr lang="en-US" sz="2400" dirty="0"/>
              <a:t>Or do these dominant incumbents get to set their own terms of engagement with each other, with users, and even with the public sector?</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48</a:t>
            </a:fld>
            <a:endParaRPr lang="en-AU" kern="0" dirty="0"/>
          </a:p>
        </p:txBody>
      </p:sp>
      <p:sp>
        <p:nvSpPr>
          <p:cNvPr id="5" name="TextBox 4"/>
          <p:cNvSpPr txBox="1"/>
          <p:nvPr/>
        </p:nvSpPr>
        <p:spPr>
          <a:xfrm rot="20900232">
            <a:off x="1984663" y="2376866"/>
            <a:ext cx="7200800" cy="830997"/>
          </a:xfrm>
          <a:prstGeom prst="rect">
            <a:avLst/>
          </a:prstGeom>
          <a:solidFill>
            <a:schemeClr val="bg1"/>
          </a:solidFill>
        </p:spPr>
        <p:txBody>
          <a:bodyPr wrap="square" rtlCol="0">
            <a:spAutoFit/>
          </a:bodyPr>
          <a:lstStyle/>
          <a:p>
            <a:pPr algn="ctr"/>
            <a:r>
              <a:rPr lang="en-US" sz="2400" dirty="0">
                <a:solidFill>
                  <a:schemeClr val="accent6">
                    <a:lumMod val="50000"/>
                  </a:schemeClr>
                </a:solidFill>
                <a:latin typeface="AhnbergHand" charset="0"/>
                <a:ea typeface="AhnbergHand" charset="0"/>
                <a:cs typeface="AhnbergHand" charset="0"/>
              </a:rPr>
              <a:t>As concerning as this might sound, it’s not a novel situation!</a:t>
            </a:r>
          </a:p>
        </p:txBody>
      </p:sp>
    </p:spTree>
    <p:extLst>
      <p:ext uri="{BB962C8B-B14F-4D97-AF65-F5344CB8AC3E}">
        <p14:creationId xmlns:p14="http://schemas.microsoft.com/office/powerpoint/2010/main" val="1875396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49</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1"/>
            <a:ext cx="9144000" cy="4564977"/>
          </a:xfrm>
          <a:prstGeom prst="rect">
            <a:avLst/>
          </a:prstGeom>
        </p:spPr>
      </p:pic>
      <p:sp>
        <p:nvSpPr>
          <p:cNvPr id="7" name="TextBox 6"/>
          <p:cNvSpPr txBox="1"/>
          <p:nvPr/>
        </p:nvSpPr>
        <p:spPr>
          <a:xfrm>
            <a:off x="8542766" y="5724777"/>
            <a:ext cx="2048253" cy="276999"/>
          </a:xfrm>
          <a:prstGeom prst="rect">
            <a:avLst/>
          </a:prstGeom>
          <a:noFill/>
        </p:spPr>
        <p:txBody>
          <a:bodyPr wrap="none" rtlCol="0">
            <a:spAutoFit/>
          </a:bodyPr>
          <a:lstStyle/>
          <a:p>
            <a:r>
              <a:rPr lang="en-US" sz="1200" dirty="0"/>
              <a:t>High Museum of Art</a:t>
            </a:r>
            <a:r>
              <a:rPr lang="en-US" sz="1200"/>
              <a:t>, Atlanta</a:t>
            </a:r>
          </a:p>
        </p:txBody>
      </p:sp>
      <p:sp>
        <p:nvSpPr>
          <p:cNvPr id="6" name="Title 1"/>
          <p:cNvSpPr>
            <a:spLocks noGrp="1"/>
          </p:cNvSpPr>
          <p:nvPr>
            <p:ph type="title"/>
          </p:nvPr>
        </p:nvSpPr>
        <p:spPr>
          <a:xfrm>
            <a:off x="1919536" y="274639"/>
            <a:ext cx="8856984" cy="1143000"/>
          </a:xfrm>
        </p:spPr>
        <p:txBody>
          <a:bodyPr/>
          <a:lstStyle/>
          <a:p>
            <a:r>
              <a:rPr lang="en-US" dirty="0">
                <a:solidFill>
                  <a:schemeClr val="accent2">
                    <a:lumMod val="50000"/>
                  </a:schemeClr>
                </a:solidFill>
                <a:latin typeface="Powderfinger Type" charset="0"/>
                <a:ea typeface="Powderfinger Type" charset="0"/>
                <a:cs typeface="Powderfinger Type" charset="0"/>
              </a:rPr>
              <a:t>We’ve been here before</a:t>
            </a:r>
            <a:r>
              <a:rPr lang="mr-IN" dirty="0">
                <a:solidFill>
                  <a:schemeClr val="accent2">
                    <a:lumMod val="50000"/>
                  </a:schemeClr>
                </a:solidFill>
                <a:latin typeface="Powderfinger Type" charset="0"/>
                <a:ea typeface="Powderfinger Type" charset="0"/>
                <a:cs typeface="Powderfinger Type" charset="0"/>
              </a:rPr>
              <a:t>…</a:t>
            </a:r>
            <a:endParaRPr lang="en-US" dirty="0">
              <a:solidFill>
                <a:schemeClr val="accent2">
                  <a:lumMod val="50000"/>
                </a:schemeClr>
              </a:solidFill>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C35D-C1F0-4149-9388-0C8D8405A0E1}"/>
              </a:ext>
            </a:extLst>
          </p:cNvPr>
          <p:cNvSpPr>
            <a:spLocks noGrp="1"/>
          </p:cNvSpPr>
          <p:nvPr>
            <p:ph type="title"/>
          </p:nvPr>
        </p:nvSpPr>
        <p:spPr>
          <a:xfrm>
            <a:off x="241739" y="365125"/>
            <a:ext cx="12097407" cy="1325563"/>
          </a:xfrm>
        </p:spPr>
        <p:txBody>
          <a:bodyPr/>
          <a:lstStyle/>
          <a:p>
            <a:r>
              <a:rPr lang="en-AU" dirty="0">
                <a:solidFill>
                  <a:schemeClr val="accent2">
                    <a:lumMod val="50000"/>
                  </a:schemeClr>
                </a:solidFill>
                <a:latin typeface="Powderfinger Type" panose="02020709070000000403" pitchFamily="49" charset="77"/>
              </a:rPr>
              <a:t>The Next Wave: the Telephone</a:t>
            </a:r>
          </a:p>
        </p:txBody>
      </p:sp>
      <p:sp>
        <p:nvSpPr>
          <p:cNvPr id="3" name="Content Placeholder 2">
            <a:extLst>
              <a:ext uri="{FF2B5EF4-FFF2-40B4-BE49-F238E27FC236}">
                <a16:creationId xmlns:a16="http://schemas.microsoft.com/office/drawing/2014/main" id="{590291A8-F728-0C43-9E94-902D6A5B9DB9}"/>
              </a:ext>
            </a:extLst>
          </p:cNvPr>
          <p:cNvSpPr>
            <a:spLocks noGrp="1"/>
          </p:cNvSpPr>
          <p:nvPr>
            <p:ph idx="1"/>
          </p:nvPr>
        </p:nvSpPr>
        <p:spPr>
          <a:xfrm>
            <a:off x="254395" y="1892829"/>
            <a:ext cx="7378263" cy="4351339"/>
          </a:xfrm>
        </p:spPr>
        <p:txBody>
          <a:bodyPr>
            <a:normAutofit/>
          </a:bodyPr>
          <a:lstStyle/>
          <a:p>
            <a:r>
              <a:rPr lang="en-AU" sz="2133" dirty="0"/>
              <a:t>First shown to the world at the 1876 World Exposition at Philadelphia, its invention triggered a struggle to the death between Western Union’s telegraph and Bell’s telephone</a:t>
            </a:r>
          </a:p>
          <a:p>
            <a:r>
              <a:rPr lang="en-AU" sz="2133" dirty="0"/>
              <a:t>Western Union never fully appreciated that the telephone was an existential threat to the telegraph until it was simply too late.</a:t>
            </a:r>
          </a:p>
          <a:p>
            <a:r>
              <a:rPr lang="en-AU" sz="2133" dirty="0"/>
              <a:t>Thousands of regional telephone companies appeared  all over the world in the following years</a:t>
            </a:r>
          </a:p>
          <a:p>
            <a:endParaRPr lang="en-AU" sz="2133" dirty="0"/>
          </a:p>
          <a:p>
            <a:pPr marL="0" indent="0">
              <a:buNone/>
            </a:pPr>
            <a:r>
              <a:rPr lang="en-AU" sz="2133" dirty="0"/>
              <a:t>    </a:t>
            </a:r>
            <a:r>
              <a:rPr lang="en-AU" sz="2133" i="1" dirty="0"/>
              <a:t>Sound familiar?</a:t>
            </a:r>
          </a:p>
          <a:p>
            <a:endParaRPr lang="en-AU" sz="2133" dirty="0"/>
          </a:p>
        </p:txBody>
      </p:sp>
      <p:pic>
        <p:nvPicPr>
          <p:cNvPr id="5" name="Picture 4">
            <a:extLst>
              <a:ext uri="{FF2B5EF4-FFF2-40B4-BE49-F238E27FC236}">
                <a16:creationId xmlns:a16="http://schemas.microsoft.com/office/drawing/2014/main" id="{71AD391F-B69C-8F4E-8625-8506BCC4F722}"/>
              </a:ext>
            </a:extLst>
          </p:cNvPr>
          <p:cNvPicPr>
            <a:picLocks noChangeAspect="1"/>
          </p:cNvPicPr>
          <p:nvPr/>
        </p:nvPicPr>
        <p:blipFill>
          <a:blip r:embed="rId2"/>
          <a:stretch>
            <a:fillRect/>
          </a:stretch>
        </p:blipFill>
        <p:spPr>
          <a:xfrm>
            <a:off x="9584632" y="2870749"/>
            <a:ext cx="2607368" cy="3911052"/>
          </a:xfrm>
          <a:prstGeom prst="rect">
            <a:avLst/>
          </a:prstGeom>
        </p:spPr>
      </p:pic>
      <p:pic>
        <p:nvPicPr>
          <p:cNvPr id="4" name="Picture 3">
            <a:extLst>
              <a:ext uri="{FF2B5EF4-FFF2-40B4-BE49-F238E27FC236}">
                <a16:creationId xmlns:a16="http://schemas.microsoft.com/office/drawing/2014/main" id="{493C9043-3F08-374D-A590-2D6CCAE7A79E}"/>
              </a:ext>
            </a:extLst>
          </p:cNvPr>
          <p:cNvPicPr>
            <a:picLocks noChangeAspect="1"/>
          </p:cNvPicPr>
          <p:nvPr/>
        </p:nvPicPr>
        <p:blipFill>
          <a:blip r:embed="rId3"/>
          <a:stretch>
            <a:fillRect/>
          </a:stretch>
        </p:blipFill>
        <p:spPr>
          <a:xfrm>
            <a:off x="7841008" y="1751277"/>
            <a:ext cx="2129417" cy="3355445"/>
          </a:xfrm>
          <a:prstGeom prst="rect">
            <a:avLst/>
          </a:prstGeom>
        </p:spPr>
      </p:pic>
    </p:spTree>
    <p:extLst>
      <p:ext uri="{BB962C8B-B14F-4D97-AF65-F5344CB8AC3E}">
        <p14:creationId xmlns:p14="http://schemas.microsoft.com/office/powerpoint/2010/main" val="544881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50</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267416" y="3681716"/>
            <a:ext cx="4348531" cy="2103589"/>
          </a:xfrm>
          <a:prstGeom prst="rect">
            <a:avLst/>
          </a:prstGeom>
          <a:noFill/>
        </p:spPr>
        <p:txBody>
          <a:bodyPr wrap="square" rtlCol="0">
            <a:spAutoFit/>
          </a:bodyPr>
          <a:lstStyle/>
          <a:p>
            <a:r>
              <a:rPr lang="en-US" sz="1867" dirty="0"/>
              <a:t>Andrew Carnegie - US Steel </a:t>
            </a:r>
          </a:p>
          <a:p>
            <a:r>
              <a:rPr lang="en-US" sz="1867" dirty="0"/>
              <a:t>John </a:t>
            </a:r>
            <a:r>
              <a:rPr lang="en-US" sz="1867" dirty="0" err="1"/>
              <a:t>Rockfeller</a:t>
            </a:r>
            <a:r>
              <a:rPr lang="en-US" sz="1867" dirty="0"/>
              <a:t> - Standard Oil</a:t>
            </a:r>
          </a:p>
          <a:p>
            <a:r>
              <a:rPr lang="en-US" sz="1867" dirty="0"/>
              <a:t>Theodore Vail - AT&amp;T</a:t>
            </a:r>
          </a:p>
          <a:p>
            <a:r>
              <a:rPr lang="en-US" sz="1867" dirty="0"/>
              <a:t>George Westinghouse </a:t>
            </a:r>
            <a:r>
              <a:rPr lang="mr-IN" sz="1867" dirty="0"/>
              <a:t>–</a:t>
            </a:r>
            <a:r>
              <a:rPr lang="en-US" sz="1867" dirty="0"/>
              <a:t> Rail Brakes</a:t>
            </a:r>
          </a:p>
          <a:p>
            <a:r>
              <a:rPr lang="en-US" sz="1867" dirty="0"/>
              <a:t>Thomas Edison </a:t>
            </a:r>
            <a:r>
              <a:rPr lang="mr-IN" sz="1867" dirty="0"/>
              <a:t>–</a:t>
            </a:r>
            <a:r>
              <a:rPr lang="en-US" sz="1867" dirty="0"/>
              <a:t> General Electric</a:t>
            </a:r>
          </a:p>
          <a:p>
            <a:r>
              <a:rPr lang="en-US" sz="1867" dirty="0"/>
              <a:t>J P Morgan - Banking</a:t>
            </a:r>
          </a:p>
          <a:p>
            <a:endParaRPr lang="en-US" sz="1867"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51</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this period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VIDIA Logos | NVIDIA Newsroom">
            <a:extLst>
              <a:ext uri="{FF2B5EF4-FFF2-40B4-BE49-F238E27FC236}">
                <a16:creationId xmlns:a16="http://schemas.microsoft.com/office/drawing/2014/main" id="{88A771B8-97F4-C8CE-EED6-08B32D65B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830" y="3361391"/>
            <a:ext cx="1700135" cy="9549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demark and Brand Guidelines | Microsoft Legal">
            <a:extLst>
              <a:ext uri="{FF2B5EF4-FFF2-40B4-BE49-F238E27FC236}">
                <a16:creationId xmlns:a16="http://schemas.microsoft.com/office/drawing/2014/main" id="{B194A8E2-17D6-FC44-B25B-ADF24E7B2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61" y="2218903"/>
            <a:ext cx="2062655" cy="1155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panose="02020709070000000403" pitchFamily="49" charset="77"/>
                <a:ea typeface="Powderfinger Type" charset="0"/>
                <a:cs typeface="Powderfinger Type" charset="0"/>
              </a:rPr>
              <a:t>Who’s Gilding Today?</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52</a:t>
            </a:fld>
            <a:endParaRPr lang="en-AU" kern="0" dirty="0"/>
          </a:p>
        </p:txBody>
      </p:sp>
      <p:pic>
        <p:nvPicPr>
          <p:cNvPr id="3" name="Picture 2">
            <a:extLst>
              <a:ext uri="{FF2B5EF4-FFF2-40B4-BE49-F238E27FC236}">
                <a16:creationId xmlns:a16="http://schemas.microsoft.com/office/drawing/2014/main" id="{CF2BFD60-7C88-6FB0-4B0C-11E0B26083D0}"/>
              </a:ext>
            </a:extLst>
          </p:cNvPr>
          <p:cNvPicPr>
            <a:picLocks noChangeAspect="1"/>
          </p:cNvPicPr>
          <p:nvPr/>
        </p:nvPicPr>
        <p:blipFill>
          <a:blip r:embed="rId4"/>
          <a:stretch>
            <a:fillRect/>
          </a:stretch>
        </p:blipFill>
        <p:spPr>
          <a:xfrm>
            <a:off x="3583450" y="1930400"/>
            <a:ext cx="4146617" cy="3802856"/>
          </a:xfrm>
          <a:prstGeom prst="rect">
            <a:avLst/>
          </a:prstGeom>
        </p:spPr>
      </p:pic>
      <p:sp>
        <p:nvSpPr>
          <p:cNvPr id="5" name="TextBox 4">
            <a:extLst>
              <a:ext uri="{FF2B5EF4-FFF2-40B4-BE49-F238E27FC236}">
                <a16:creationId xmlns:a16="http://schemas.microsoft.com/office/drawing/2014/main" id="{AEF0C1EE-B7EC-D1B6-9AA0-8B586213595D}"/>
              </a:ext>
            </a:extLst>
          </p:cNvPr>
          <p:cNvSpPr txBox="1"/>
          <p:nvPr/>
        </p:nvSpPr>
        <p:spPr>
          <a:xfrm>
            <a:off x="8031535" y="-914274"/>
            <a:ext cx="45719" cy="369332"/>
          </a:xfrm>
          <a:prstGeom prst="rect">
            <a:avLst/>
          </a:prstGeom>
          <a:noFill/>
        </p:spPr>
        <p:txBody>
          <a:bodyPr wrap="square" rtlCol="0">
            <a:spAutoFit/>
          </a:bodyPr>
          <a:lstStyle/>
          <a:p>
            <a:r>
              <a:rPr lang="en-US" dirty="0"/>
              <a:t></a:t>
            </a:r>
          </a:p>
        </p:txBody>
      </p:sp>
      <p:pic>
        <p:nvPicPr>
          <p:cNvPr id="1026" name="Picture 2" descr="apple logo | emojidex - custom emoji service and apps">
            <a:extLst>
              <a:ext uri="{FF2B5EF4-FFF2-40B4-BE49-F238E27FC236}">
                <a16:creationId xmlns:a16="http://schemas.microsoft.com/office/drawing/2014/main" id="{EE4CC0D1-614D-0709-20B3-191A91AB2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778" y="2279360"/>
            <a:ext cx="342898" cy="342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4AAB3D-B43C-30C6-A0EC-750B942444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0718" y="2976453"/>
            <a:ext cx="342898" cy="34289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a:extLst>
              <a:ext uri="{FF2B5EF4-FFF2-40B4-BE49-F238E27FC236}">
                <a16:creationId xmlns:a16="http://schemas.microsoft.com/office/drawing/2014/main" id="{3EF6A7A9-859D-62E0-AA46-7B0ED57448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57A41CE-F53E-6E73-F2E6-5FCE2B82975E}"/>
              </a:ext>
            </a:extLst>
          </p:cNvPr>
          <p:cNvPicPr>
            <a:picLocks noChangeAspect="1"/>
          </p:cNvPicPr>
          <p:nvPr/>
        </p:nvPicPr>
        <p:blipFill>
          <a:blip r:embed="rId7"/>
          <a:stretch>
            <a:fillRect/>
          </a:stretch>
        </p:blipFill>
        <p:spPr>
          <a:xfrm>
            <a:off x="2585545" y="3414706"/>
            <a:ext cx="889932" cy="268603"/>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57192583-17AE-1A16-B1BD-75ECE8681DD5}"/>
              </a:ext>
            </a:extLst>
          </p:cNvPr>
          <p:cNvPicPr>
            <a:picLocks noChangeAspect="1"/>
          </p:cNvPicPr>
          <p:nvPr/>
        </p:nvPicPr>
        <p:blipFill>
          <a:blip r:embed="rId8"/>
          <a:stretch>
            <a:fillRect/>
          </a:stretch>
        </p:blipFill>
        <p:spPr>
          <a:xfrm>
            <a:off x="2694958" y="3902916"/>
            <a:ext cx="710105" cy="502406"/>
          </a:xfrm>
          <a:prstGeom prst="rect">
            <a:avLst/>
          </a:prstGeom>
        </p:spPr>
      </p:pic>
      <p:pic>
        <p:nvPicPr>
          <p:cNvPr id="1036" name="Picture 12" descr="Tesla Logo and symbol, meaning, history, PNG, brand">
            <a:extLst>
              <a:ext uri="{FF2B5EF4-FFF2-40B4-BE49-F238E27FC236}">
                <a16:creationId xmlns:a16="http://schemas.microsoft.com/office/drawing/2014/main" id="{96917F8A-0FD5-C1CB-147E-0E49D53D52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2654843" y="4354353"/>
            <a:ext cx="710107" cy="399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erkshire Hathaway Logo and symbol, meaning, history, PNG, brand">
            <a:extLst>
              <a:ext uri="{FF2B5EF4-FFF2-40B4-BE49-F238E27FC236}">
                <a16:creationId xmlns:a16="http://schemas.microsoft.com/office/drawing/2014/main" id="{C88F3C56-6800-5AD8-1717-5363802078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658" y="4058484"/>
            <a:ext cx="2770344" cy="15583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li Lilly and Company - Wikipedia">
            <a:extLst>
              <a:ext uri="{FF2B5EF4-FFF2-40B4-BE49-F238E27FC236}">
                <a16:creationId xmlns:a16="http://schemas.microsoft.com/office/drawing/2014/main" id="{5F090445-E8E2-FCFA-3910-9CA5593715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9651" y="4959110"/>
            <a:ext cx="880490" cy="4996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SMC - Wikipedia">
            <a:extLst>
              <a:ext uri="{FF2B5EF4-FFF2-40B4-BE49-F238E27FC236}">
                <a16:creationId xmlns:a16="http://schemas.microsoft.com/office/drawing/2014/main" id="{2105C74E-36A4-06BD-D26A-D08917ABB2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56983" y="5379653"/>
            <a:ext cx="505825" cy="39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158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53</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54</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55</a:t>
            </a:fld>
            <a:endParaRPr lang="en-AU" kern="0" dirty="0"/>
          </a:p>
        </p:txBody>
      </p:sp>
      <p:sp>
        <p:nvSpPr>
          <p:cNvPr id="5" name="TextBox 4"/>
          <p:cNvSpPr txBox="1"/>
          <p:nvPr/>
        </p:nvSpPr>
        <p:spPr>
          <a:xfrm rot="20861545">
            <a:off x="1806230" y="2869196"/>
            <a:ext cx="8124060" cy="1077218"/>
          </a:xfrm>
          <a:prstGeom prst="rect">
            <a:avLst/>
          </a:prstGeom>
          <a:solidFill>
            <a:schemeClr val="bg1"/>
          </a:solidFill>
        </p:spPr>
        <p:txBody>
          <a:bodyPr wrap="square" rtlCol="0">
            <a:spAutoFit/>
          </a:bodyPr>
          <a:lstStyle/>
          <a:p>
            <a:pPr algn="ctr"/>
            <a:r>
              <a:rPr lang="en-US" sz="32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908137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2">
                    <a:lumMod val="50000"/>
                  </a:schemeClr>
                </a:solidFill>
                <a:latin typeface="Powderfinger Type" charset="0"/>
                <a:ea typeface="Powderfinger Type" charset="0"/>
                <a:cs typeface="Powderfinger Type" charset="0"/>
              </a:rPr>
              <a:t>What is this all about?</a:t>
            </a:r>
          </a:p>
        </p:txBody>
      </p:sp>
      <p:sp>
        <p:nvSpPr>
          <p:cNvPr id="3" name="Content Placeholder 2"/>
          <p:cNvSpPr>
            <a:spLocks noGrp="1"/>
          </p:cNvSpPr>
          <p:nvPr>
            <p:ph idx="1"/>
          </p:nvPr>
        </p:nvSpPr>
        <p:spPr>
          <a:xfrm>
            <a:off x="1199456" y="1600203"/>
            <a:ext cx="10465163" cy="4565103"/>
          </a:xfrm>
        </p:spPr>
        <p:txBody>
          <a:bodyPr>
            <a:normAutofit/>
          </a:bodyPr>
          <a:lstStyle/>
          <a:p>
            <a:pPr marL="0" indent="0">
              <a:buNone/>
            </a:pPr>
            <a:r>
              <a:rPr lang="en-US" sz="2667" dirty="0"/>
              <a:t>This is no longer just a conversation about incremental changes in carriage and communications within the Internet. </a:t>
            </a:r>
          </a:p>
          <a:p>
            <a:pPr marL="0" indent="0">
              <a:buNone/>
            </a:pPr>
            <a:r>
              <a:rPr lang="en-US" sz="2667" dirty="0"/>
              <a:t>For me, the essential topic of this conversation is how we can strike a sustainable balance between </a:t>
            </a:r>
            <a:r>
              <a:rPr lang="en-US" sz="2667"/>
              <a:t>an energetic private </a:t>
            </a:r>
            <a:r>
              <a:rPr lang="en-US" sz="2667" dirty="0"/>
              <a:t>sector that has rapidly amassed overarching control of the digital service and content space, and the needs of the larger society in which we all would like some equity of opportunity to thrive and benefit from the outcomes of this new digital age.</a:t>
            </a:r>
          </a:p>
          <a:p>
            <a:pPr marL="0" indent="0">
              <a:buNone/>
            </a:pPr>
            <a:endParaRPr lang="en-US" sz="2667"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56</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2"/>
          <a:stretch>
            <a:fillRect/>
          </a:stretch>
        </p:blipFill>
        <p:spPr>
          <a:xfrm>
            <a:off x="3712778" y="2845675"/>
            <a:ext cx="3886201" cy="3886201"/>
          </a:xfrm>
          <a:prstGeom prst="rect">
            <a:avLst/>
          </a:prstGeom>
        </p:spPr>
      </p:pic>
    </p:spTree>
    <p:extLst>
      <p:ext uri="{BB962C8B-B14F-4D97-AF65-F5344CB8AC3E}">
        <p14:creationId xmlns:p14="http://schemas.microsoft.com/office/powerpoint/2010/main" val="573851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3D60-51A2-8747-84B4-7F04DA56B442}"/>
              </a:ext>
            </a:extLst>
          </p:cNvPr>
          <p:cNvSpPr>
            <a:spLocks noGrp="1"/>
          </p:cNvSpPr>
          <p:nvPr>
            <p:ph type="title"/>
          </p:nvPr>
        </p:nvSpPr>
        <p:spPr>
          <a:xfrm>
            <a:off x="367861" y="18255"/>
            <a:ext cx="10515600" cy="1325563"/>
          </a:xfrm>
        </p:spPr>
        <p:txBody>
          <a:bodyPr/>
          <a:lstStyle/>
          <a:p>
            <a:r>
              <a:rPr lang="en-AU" dirty="0">
                <a:solidFill>
                  <a:schemeClr val="accent2">
                    <a:lumMod val="50000"/>
                  </a:schemeClr>
                </a:solidFill>
                <a:latin typeface="Powderfinger Type" panose="02020709070000000403" pitchFamily="49" charset="77"/>
              </a:rPr>
              <a:t>Sic transit </a:t>
            </a:r>
            <a:r>
              <a:rPr lang="en-AU" dirty="0" err="1">
                <a:solidFill>
                  <a:schemeClr val="accent2">
                    <a:lumMod val="50000"/>
                  </a:schemeClr>
                </a:solidFill>
                <a:latin typeface="Powderfinger Type" panose="02020709070000000403" pitchFamily="49" charset="77"/>
              </a:rPr>
              <a:t>gloria</a:t>
            </a:r>
            <a:r>
              <a:rPr lang="en-AU" dirty="0">
                <a:solidFill>
                  <a:schemeClr val="accent2">
                    <a:lumMod val="50000"/>
                  </a:schemeClr>
                </a:solidFill>
                <a:latin typeface="Powderfinger Type" panose="02020709070000000403" pitchFamily="49" charset="77"/>
              </a:rPr>
              <a:t> mundi</a:t>
            </a:r>
          </a:p>
        </p:txBody>
      </p:sp>
      <p:sp>
        <p:nvSpPr>
          <p:cNvPr id="3" name="Content Placeholder 2">
            <a:extLst>
              <a:ext uri="{FF2B5EF4-FFF2-40B4-BE49-F238E27FC236}">
                <a16:creationId xmlns:a16="http://schemas.microsoft.com/office/drawing/2014/main" id="{5322B264-D619-6C46-B69E-C151A3D60B2F}"/>
              </a:ext>
            </a:extLst>
          </p:cNvPr>
          <p:cNvSpPr>
            <a:spLocks noGrp="1"/>
          </p:cNvSpPr>
          <p:nvPr>
            <p:ph idx="1"/>
          </p:nvPr>
        </p:nvSpPr>
        <p:spPr>
          <a:xfrm>
            <a:off x="367861" y="1825625"/>
            <a:ext cx="5452171" cy="4351338"/>
          </a:xfrm>
        </p:spPr>
        <p:txBody>
          <a:bodyPr>
            <a:normAutofit/>
          </a:bodyPr>
          <a:lstStyle/>
          <a:p>
            <a:pPr marL="0" indent="0">
              <a:buNone/>
            </a:pPr>
            <a:r>
              <a:rPr lang="en-AU" sz="2400" dirty="0"/>
              <a:t>In 1776 English historian Edward Gibbon published a mighty 6 volume work tracing the Roman Empire (and Western Civilisation) from the height of Empire to the fall of Byzantium</a:t>
            </a:r>
          </a:p>
          <a:p>
            <a:pPr marL="0" indent="0">
              <a:buNone/>
            </a:pPr>
            <a:endParaRPr lang="en-AU" sz="2400" dirty="0"/>
          </a:p>
          <a:p>
            <a:pPr marL="0" indent="0">
              <a:buNone/>
            </a:pPr>
            <a:r>
              <a:rPr lang="en-AU" sz="2400" dirty="0"/>
              <a:t>The seeds of the empire’s eventual decline and fall were sown early in its rise</a:t>
            </a:r>
          </a:p>
        </p:txBody>
      </p:sp>
      <p:pic>
        <p:nvPicPr>
          <p:cNvPr id="4" name="Picture 3">
            <a:extLst>
              <a:ext uri="{FF2B5EF4-FFF2-40B4-BE49-F238E27FC236}">
                <a16:creationId xmlns:a16="http://schemas.microsoft.com/office/drawing/2014/main" id="{D431FED0-5771-D544-860B-63249C4DE283}"/>
              </a:ext>
            </a:extLst>
          </p:cNvPr>
          <p:cNvPicPr>
            <a:picLocks noChangeAspect="1"/>
          </p:cNvPicPr>
          <p:nvPr/>
        </p:nvPicPr>
        <p:blipFill>
          <a:blip r:embed="rId2"/>
          <a:stretch>
            <a:fillRect/>
          </a:stretch>
        </p:blipFill>
        <p:spPr>
          <a:xfrm>
            <a:off x="6576434" y="1422400"/>
            <a:ext cx="3892036" cy="3489411"/>
          </a:xfrm>
          <a:prstGeom prst="rect">
            <a:avLst/>
          </a:prstGeom>
        </p:spPr>
      </p:pic>
      <p:pic>
        <p:nvPicPr>
          <p:cNvPr id="5" name="Picture 4">
            <a:extLst>
              <a:ext uri="{FF2B5EF4-FFF2-40B4-BE49-F238E27FC236}">
                <a16:creationId xmlns:a16="http://schemas.microsoft.com/office/drawing/2014/main" id="{A1194963-513F-6C48-A0F9-341AD6297E2E}"/>
              </a:ext>
            </a:extLst>
          </p:cNvPr>
          <p:cNvPicPr>
            <a:picLocks noChangeAspect="1"/>
          </p:cNvPicPr>
          <p:nvPr/>
        </p:nvPicPr>
        <p:blipFill>
          <a:blip r:embed="rId3"/>
          <a:stretch>
            <a:fillRect/>
          </a:stretch>
        </p:blipFill>
        <p:spPr>
          <a:xfrm>
            <a:off x="10049133" y="3216361"/>
            <a:ext cx="1905000" cy="3390900"/>
          </a:xfrm>
          <a:prstGeom prst="rect">
            <a:avLst/>
          </a:prstGeom>
        </p:spPr>
      </p:pic>
      <p:pic>
        <p:nvPicPr>
          <p:cNvPr id="6" name="Picture 5">
            <a:extLst>
              <a:ext uri="{FF2B5EF4-FFF2-40B4-BE49-F238E27FC236}">
                <a16:creationId xmlns:a16="http://schemas.microsoft.com/office/drawing/2014/main" id="{5C076EDB-BF91-BD40-BAAF-D503B70CAA73}"/>
              </a:ext>
            </a:extLst>
          </p:cNvPr>
          <p:cNvPicPr>
            <a:picLocks noChangeAspect="1"/>
          </p:cNvPicPr>
          <p:nvPr/>
        </p:nvPicPr>
        <p:blipFill>
          <a:blip r:embed="rId4"/>
          <a:stretch>
            <a:fillRect/>
          </a:stretch>
        </p:blipFill>
        <p:spPr>
          <a:xfrm>
            <a:off x="5820033" y="4629771"/>
            <a:ext cx="2533822" cy="1863104"/>
          </a:xfrm>
          <a:prstGeom prst="rect">
            <a:avLst/>
          </a:prstGeom>
        </p:spPr>
      </p:pic>
    </p:spTree>
    <p:extLst>
      <p:ext uri="{BB962C8B-B14F-4D97-AF65-F5344CB8AC3E}">
        <p14:creationId xmlns:p14="http://schemas.microsoft.com/office/powerpoint/2010/main" val="42746152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269410">
            <a:off x="4981986" y="2564829"/>
            <a:ext cx="4914900" cy="1325563"/>
          </a:xfrm>
        </p:spPr>
        <p:txBody>
          <a:bodyPr>
            <a:normAutofit/>
          </a:bodyPr>
          <a:lstStyle/>
          <a:p>
            <a:r>
              <a:rPr lang="en-US" sz="6400" dirty="0">
                <a:solidFill>
                  <a:schemeClr val="accent2">
                    <a:lumMod val="50000"/>
                  </a:schemeClr>
                </a:solidFill>
                <a:latin typeface="Max's Handwritin" charset="0"/>
                <a:ea typeface="Max's Handwritin" charset="0"/>
                <a:cs typeface="Max's Handwritin" charset="0"/>
              </a:rPr>
              <a:t>Thanks!</a:t>
            </a:r>
          </a:p>
        </p:txBody>
      </p:sp>
    </p:spTree>
    <p:extLst>
      <p:ext uri="{BB962C8B-B14F-4D97-AF65-F5344CB8AC3E}">
        <p14:creationId xmlns:p14="http://schemas.microsoft.com/office/powerpoint/2010/main" val="221574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A09F-B722-9F40-ACF7-53B1AEA7E6B3}"/>
              </a:ext>
            </a:extLst>
          </p:cNvPr>
          <p:cNvSpPr>
            <a:spLocks noGrp="1"/>
          </p:cNvSpPr>
          <p:nvPr>
            <p:ph type="title"/>
          </p:nvPr>
        </p:nvSpPr>
        <p:spPr/>
        <p:txBody>
          <a:bodyPr>
            <a:normAutofit/>
          </a:bodyPr>
          <a:lstStyle/>
          <a:p>
            <a:r>
              <a:rPr lang="en-AU" dirty="0">
                <a:solidFill>
                  <a:schemeClr val="accent2">
                    <a:lumMod val="50000"/>
                  </a:schemeClr>
                </a:solidFill>
                <a:latin typeface="Powderfinger Type" panose="02020709070000000403" pitchFamily="49" charset="77"/>
              </a:rPr>
              <a:t>The Telephone Cartel</a:t>
            </a:r>
          </a:p>
        </p:txBody>
      </p:sp>
      <p:sp>
        <p:nvSpPr>
          <p:cNvPr id="3" name="Content Placeholder 2">
            <a:extLst>
              <a:ext uri="{FF2B5EF4-FFF2-40B4-BE49-F238E27FC236}">
                <a16:creationId xmlns:a16="http://schemas.microsoft.com/office/drawing/2014/main" id="{ACC1F8BE-4E4F-DC44-8DE8-3E1FC1402A16}"/>
              </a:ext>
            </a:extLst>
          </p:cNvPr>
          <p:cNvSpPr>
            <a:spLocks noGrp="1"/>
          </p:cNvSpPr>
          <p:nvPr>
            <p:ph idx="1"/>
          </p:nvPr>
        </p:nvSpPr>
        <p:spPr>
          <a:xfrm>
            <a:off x="838201" y="1825625"/>
            <a:ext cx="7490255" cy="4351339"/>
          </a:xfrm>
        </p:spPr>
        <p:txBody>
          <a:bodyPr>
            <a:normAutofit/>
          </a:bodyPr>
          <a:lstStyle/>
          <a:p>
            <a:pPr>
              <a:spcAft>
                <a:spcPts val="600"/>
              </a:spcAft>
            </a:pPr>
            <a:r>
              <a:rPr lang="en-AU" sz="1867" dirty="0"/>
              <a:t>Theodore Vail - President of American Telephone and Telegraph (twice!) -  oversaw the construction of a national monopoly masquerading as a public utility through the Kingsbury Commitment with US Congress in 1913</a:t>
            </a:r>
          </a:p>
          <a:p>
            <a:pPr>
              <a:spcAft>
                <a:spcPts val="600"/>
              </a:spcAft>
            </a:pPr>
            <a:r>
              <a:rPr lang="en-AU" sz="1867" dirty="0"/>
              <a:t>AT&amp;T divested itself of Western Union Telegraph and in return created a substantial private monopoly under the catch cry of “one policy, one system and one universal service”</a:t>
            </a:r>
          </a:p>
          <a:p>
            <a:pPr>
              <a:spcAft>
                <a:spcPts val="600"/>
              </a:spcAft>
            </a:pPr>
            <a:r>
              <a:rPr lang="en-AU" sz="1867" dirty="0"/>
              <a:t>Other countries emulated this transformation from competition to national monopoly in just a few years, using existing telegraph monopoly to subsume telephone operators into public utility structures</a:t>
            </a:r>
          </a:p>
          <a:p>
            <a:pPr marL="0" indent="0">
              <a:spcAft>
                <a:spcPts val="600"/>
              </a:spcAft>
              <a:buNone/>
            </a:pPr>
            <a:endParaRPr lang="en-AU" sz="1867" dirty="0"/>
          </a:p>
        </p:txBody>
      </p:sp>
      <p:pic>
        <p:nvPicPr>
          <p:cNvPr id="4" name="Picture 3">
            <a:extLst>
              <a:ext uri="{FF2B5EF4-FFF2-40B4-BE49-F238E27FC236}">
                <a16:creationId xmlns:a16="http://schemas.microsoft.com/office/drawing/2014/main" id="{78F3500C-B167-034A-91F0-122E7516A6F3}"/>
              </a:ext>
            </a:extLst>
          </p:cNvPr>
          <p:cNvPicPr>
            <a:picLocks noChangeAspect="1"/>
          </p:cNvPicPr>
          <p:nvPr/>
        </p:nvPicPr>
        <p:blipFill>
          <a:blip r:embed="rId2"/>
          <a:stretch>
            <a:fillRect/>
          </a:stretch>
        </p:blipFill>
        <p:spPr>
          <a:xfrm>
            <a:off x="8559800" y="2087563"/>
            <a:ext cx="2794000" cy="4089400"/>
          </a:xfrm>
          <a:prstGeom prst="rect">
            <a:avLst/>
          </a:prstGeom>
        </p:spPr>
      </p:pic>
    </p:spTree>
    <p:extLst>
      <p:ext uri="{BB962C8B-B14F-4D97-AF65-F5344CB8AC3E}">
        <p14:creationId xmlns:p14="http://schemas.microsoft.com/office/powerpoint/2010/main" val="1103436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9DD3-8343-C547-B079-674D7F33B8EF}"/>
              </a:ext>
            </a:extLst>
          </p:cNvPr>
          <p:cNvSpPr>
            <a:spLocks noGrp="1"/>
          </p:cNvSpPr>
          <p:nvPr>
            <p:ph type="title"/>
          </p:nvPr>
        </p:nvSpPr>
        <p:spPr>
          <a:xfrm>
            <a:off x="838200" y="365125"/>
            <a:ext cx="11137236" cy="1325563"/>
          </a:xfrm>
        </p:spPr>
        <p:txBody>
          <a:bodyPr>
            <a:normAutofit/>
          </a:bodyPr>
          <a:lstStyle/>
          <a:p>
            <a:r>
              <a:rPr lang="en-AU" dirty="0">
                <a:solidFill>
                  <a:schemeClr val="accent2">
                    <a:lumMod val="50000"/>
                  </a:schemeClr>
                </a:solidFill>
                <a:latin typeface="Powderfinger Type" panose="02020709070000000403" pitchFamily="49" charset="77"/>
              </a:rPr>
              <a:t>And then the story just stopped</a:t>
            </a:r>
          </a:p>
        </p:txBody>
      </p:sp>
      <p:sp>
        <p:nvSpPr>
          <p:cNvPr id="3" name="Content Placeholder 2">
            <a:extLst>
              <a:ext uri="{FF2B5EF4-FFF2-40B4-BE49-F238E27FC236}">
                <a16:creationId xmlns:a16="http://schemas.microsoft.com/office/drawing/2014/main" id="{96B0300E-2BA2-1C40-8C92-9923FF9EA408}"/>
              </a:ext>
            </a:extLst>
          </p:cNvPr>
          <p:cNvSpPr>
            <a:spLocks noGrp="1"/>
          </p:cNvSpPr>
          <p:nvPr>
            <p:ph idx="1"/>
          </p:nvPr>
        </p:nvSpPr>
        <p:spPr>
          <a:xfrm>
            <a:off x="527382" y="1936239"/>
            <a:ext cx="11137237" cy="4565103"/>
          </a:xfrm>
        </p:spPr>
        <p:txBody>
          <a:bodyPr>
            <a:normAutofit/>
          </a:bodyPr>
          <a:lstStyle/>
          <a:p>
            <a:r>
              <a:rPr lang="en-AU" sz="2133" dirty="0"/>
              <a:t>The telephone network was constructed to match the human voice</a:t>
            </a:r>
          </a:p>
          <a:p>
            <a:pPr lvl="1"/>
            <a:r>
              <a:rPr lang="en-AU" sz="1600" dirty="0"/>
              <a:t>And that’s all it did</a:t>
            </a:r>
          </a:p>
          <a:p>
            <a:r>
              <a:rPr lang="en-AU" sz="2133" dirty="0"/>
              <a:t>Telephone service innovations were deployed early on in the history of telephone</a:t>
            </a:r>
          </a:p>
          <a:p>
            <a:pPr lvl="1"/>
            <a:r>
              <a:rPr lang="en-AU" sz="1600" dirty="0"/>
              <a:t>Time Division Multiplexing was developed in 1870’s for telegraphy (later adapted for digital telephony)</a:t>
            </a:r>
          </a:p>
          <a:p>
            <a:pPr lvl="1"/>
            <a:r>
              <a:rPr lang="en-AU" sz="1600" dirty="0"/>
              <a:t>The Stroger Automatic Exchange was invented in 1891</a:t>
            </a:r>
          </a:p>
          <a:p>
            <a:pPr lvl="1"/>
            <a:r>
              <a:rPr lang="en-AU" sz="1600" dirty="0"/>
              <a:t>The Fax dates back to 1843 </a:t>
            </a:r>
          </a:p>
          <a:p>
            <a:pPr lvl="1"/>
            <a:r>
              <a:rPr lang="en-AU" sz="1600" dirty="0"/>
              <a:t>And there was the Speaking Clock of course</a:t>
            </a:r>
          </a:p>
          <a:p>
            <a:pPr lvl="1"/>
            <a:r>
              <a:rPr lang="en-AU" sz="1600" dirty="0"/>
              <a:t>And not much else!</a:t>
            </a:r>
          </a:p>
          <a:p>
            <a:r>
              <a:rPr lang="en-AU" sz="2133" dirty="0"/>
              <a:t>While telephone companies monopolized technology, they did so in a defensive stance to maintain their hold on telephony services</a:t>
            </a:r>
          </a:p>
          <a:p>
            <a:r>
              <a:rPr lang="en-AU" sz="2133" dirty="0"/>
              <a:t>Meanwhile, …</a:t>
            </a:r>
          </a:p>
          <a:p>
            <a:pPr marL="457189" lvl="1" indent="0">
              <a:buNone/>
            </a:pPr>
            <a:endParaRPr lang="en-AU" sz="1600" dirty="0"/>
          </a:p>
          <a:p>
            <a:endParaRPr lang="en-AU" sz="2133" dirty="0"/>
          </a:p>
        </p:txBody>
      </p:sp>
    </p:spTree>
    <p:extLst>
      <p:ext uri="{BB962C8B-B14F-4D97-AF65-F5344CB8AC3E}">
        <p14:creationId xmlns:p14="http://schemas.microsoft.com/office/powerpoint/2010/main" val="381861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DD0B-E48F-A54A-A398-14BF85027485}"/>
              </a:ext>
            </a:extLst>
          </p:cNvPr>
          <p:cNvSpPr>
            <a:spLocks noGrp="1"/>
          </p:cNvSpPr>
          <p:nvPr>
            <p:ph type="title"/>
          </p:nvPr>
        </p:nvSpPr>
        <p:spPr/>
        <p:txBody>
          <a:bodyPr/>
          <a:lstStyle/>
          <a:p>
            <a:r>
              <a:rPr lang="en-AU" dirty="0">
                <a:solidFill>
                  <a:schemeClr val="accent2">
                    <a:lumMod val="50000"/>
                  </a:schemeClr>
                </a:solidFill>
                <a:latin typeface="Powderfinger Type" panose="02020709070000000403" pitchFamily="49" charset="77"/>
              </a:rPr>
              <a:t>Meanwhile…</a:t>
            </a:r>
          </a:p>
        </p:txBody>
      </p:sp>
      <p:sp>
        <p:nvSpPr>
          <p:cNvPr id="3" name="Content Placeholder 2">
            <a:extLst>
              <a:ext uri="{FF2B5EF4-FFF2-40B4-BE49-F238E27FC236}">
                <a16:creationId xmlns:a16="http://schemas.microsoft.com/office/drawing/2014/main" id="{796C6341-E35A-424C-B6B6-B81BA75434A2}"/>
              </a:ext>
            </a:extLst>
          </p:cNvPr>
          <p:cNvSpPr>
            <a:spLocks noGrp="1"/>
          </p:cNvSpPr>
          <p:nvPr>
            <p:ph idx="1"/>
          </p:nvPr>
        </p:nvSpPr>
        <p:spPr>
          <a:xfrm>
            <a:off x="838200" y="1825624"/>
            <a:ext cx="10691648" cy="4827423"/>
          </a:xfrm>
        </p:spPr>
        <p:txBody>
          <a:bodyPr>
            <a:normAutofit fontScale="92500" lnSpcReduction="10000"/>
          </a:bodyPr>
          <a:lstStyle/>
          <a:p>
            <a:pPr marL="0" indent="0">
              <a:buNone/>
            </a:pPr>
            <a:r>
              <a:rPr lang="en-AU" dirty="0"/>
              <a:t>T</a:t>
            </a:r>
            <a:r>
              <a:rPr lang="en-AU" sz="2800" dirty="0"/>
              <a:t>he phone companies’ research labs invented:</a:t>
            </a:r>
          </a:p>
          <a:p>
            <a:pPr lvl="1"/>
            <a:r>
              <a:rPr lang="en-AU" dirty="0"/>
              <a:t>the transistor, </a:t>
            </a:r>
          </a:p>
          <a:p>
            <a:pPr lvl="1"/>
            <a:r>
              <a:rPr lang="en-AU" dirty="0"/>
              <a:t>switching, </a:t>
            </a:r>
          </a:p>
          <a:p>
            <a:pPr lvl="1"/>
            <a:r>
              <a:rPr lang="en-AU" dirty="0"/>
              <a:t>DACs, </a:t>
            </a:r>
          </a:p>
          <a:p>
            <a:pPr lvl="1"/>
            <a:r>
              <a:rPr lang="en-AU" dirty="0"/>
              <a:t>DSPs,</a:t>
            </a:r>
          </a:p>
          <a:p>
            <a:pPr lvl="1"/>
            <a:r>
              <a:rPr lang="en-AU" dirty="0"/>
              <a:t>packet networking, </a:t>
            </a:r>
          </a:p>
          <a:p>
            <a:pPr lvl="1"/>
            <a:r>
              <a:rPr lang="en-AU" dirty="0"/>
              <a:t>ciphers, </a:t>
            </a:r>
          </a:p>
          <a:p>
            <a:pPr lvl="1"/>
            <a:r>
              <a:rPr lang="en-AU" dirty="0"/>
              <a:t>radio astronomy,  </a:t>
            </a:r>
          </a:p>
          <a:p>
            <a:pPr lvl="1"/>
            <a:r>
              <a:rPr lang="en-AU" dirty="0"/>
              <a:t>television, </a:t>
            </a:r>
          </a:p>
          <a:p>
            <a:pPr lvl="1"/>
            <a:r>
              <a:rPr lang="en-AU" dirty="0"/>
              <a:t>solar cells, </a:t>
            </a:r>
          </a:p>
          <a:p>
            <a:pPr lvl="1"/>
            <a:r>
              <a:rPr lang="en-AU" dirty="0"/>
              <a:t>C, </a:t>
            </a:r>
          </a:p>
          <a:p>
            <a:pPr lvl="1"/>
            <a:r>
              <a:rPr lang="en-AU" dirty="0"/>
              <a:t>Unix, </a:t>
            </a:r>
          </a:p>
          <a:p>
            <a:pPr lvl="1"/>
            <a:r>
              <a:rPr lang="en-AU" dirty="0"/>
              <a:t>microprocessors</a:t>
            </a:r>
          </a:p>
        </p:txBody>
      </p:sp>
      <p:sp>
        <p:nvSpPr>
          <p:cNvPr id="4" name="TextBox 3">
            <a:extLst>
              <a:ext uri="{FF2B5EF4-FFF2-40B4-BE49-F238E27FC236}">
                <a16:creationId xmlns:a16="http://schemas.microsoft.com/office/drawing/2014/main" id="{475BFBCF-886B-09DC-CF66-FC7F96544F53}"/>
              </a:ext>
            </a:extLst>
          </p:cNvPr>
          <p:cNvSpPr txBox="1"/>
          <p:nvPr/>
        </p:nvSpPr>
        <p:spPr>
          <a:xfrm>
            <a:off x="977462" y="6308209"/>
            <a:ext cx="5734327" cy="369332"/>
          </a:xfrm>
          <a:prstGeom prst="rect">
            <a:avLst/>
          </a:prstGeom>
          <a:noFill/>
        </p:spPr>
        <p:txBody>
          <a:bodyPr wrap="none" rtlCol="0">
            <a:spAutoFit/>
          </a:bodyPr>
          <a:lstStyle/>
          <a:p>
            <a:r>
              <a:rPr lang="en-US" i="1" dirty="0"/>
              <a:t>Almost the entirety of the technology of the 20</a:t>
            </a:r>
            <a:r>
              <a:rPr lang="en-US" i="1" baseline="30000" dirty="0"/>
              <a:t>th</a:t>
            </a:r>
            <a:r>
              <a:rPr lang="en-US" i="1" dirty="0"/>
              <a:t> century!</a:t>
            </a:r>
          </a:p>
        </p:txBody>
      </p:sp>
    </p:spTree>
    <p:extLst>
      <p:ext uri="{BB962C8B-B14F-4D97-AF65-F5344CB8AC3E}">
        <p14:creationId xmlns:p14="http://schemas.microsoft.com/office/powerpoint/2010/main" val="184594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693" y="-219405"/>
            <a:ext cx="13153461" cy="7889376"/>
          </a:xfrm>
          <a:prstGeom prst="rect">
            <a:avLst/>
          </a:prstGeom>
        </p:spPr>
      </p:pic>
      <p:sp>
        <p:nvSpPr>
          <p:cNvPr id="2" name="Title 1"/>
          <p:cNvSpPr>
            <a:spLocks noGrp="1"/>
          </p:cNvSpPr>
          <p:nvPr>
            <p:ph type="title"/>
          </p:nvPr>
        </p:nvSpPr>
        <p:spPr>
          <a:xfrm>
            <a:off x="2159564" y="269776"/>
            <a:ext cx="11137237" cy="1143000"/>
          </a:xfrm>
        </p:spPr>
        <p:txBody>
          <a:bodyPr/>
          <a:lstStyle/>
          <a:p>
            <a:r>
              <a:rPr lang="en-US" sz="5333"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3095669" y="644692"/>
            <a:ext cx="60959" cy="96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2031410" y="332657"/>
            <a:ext cx="7391767" cy="913007"/>
          </a:xfrm>
          <a:prstGeom prst="rect">
            <a:avLst/>
          </a:prstGeom>
        </p:spPr>
        <p:txBody>
          <a:bodyPr wrap="none">
            <a:spAutoFit/>
          </a:bodyPr>
          <a:lstStyle/>
          <a:p>
            <a:r>
              <a:rPr lang="en-US" sz="5333"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1619</TotalTime>
  <Words>3158</Words>
  <Application>Microsoft Macintosh PowerPoint</Application>
  <PresentationFormat>Widescreen</PresentationFormat>
  <Paragraphs>342</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AhnbergHand</vt:lpstr>
      <vt:lpstr>Aptos</vt:lpstr>
      <vt:lpstr>Aptos Display</vt:lpstr>
      <vt:lpstr>Arial</vt:lpstr>
      <vt:lpstr>Courier</vt:lpstr>
      <vt:lpstr>Max's Handwritin</vt:lpstr>
      <vt:lpstr>Powderfinger Type</vt:lpstr>
      <vt:lpstr>Office Theme</vt:lpstr>
      <vt:lpstr>The Evolution of the Internet</vt:lpstr>
      <vt:lpstr>Where have we come from?</vt:lpstr>
      <vt:lpstr>The 19th Century Internet</vt:lpstr>
      <vt:lpstr>The Great Telegraph Boom</vt:lpstr>
      <vt:lpstr>The Next Wave: the Telephone</vt:lpstr>
      <vt:lpstr>The Telephone Cartel</vt:lpstr>
      <vt:lpstr>And then the story just stopped</vt:lpstr>
      <vt:lpstr>Meanwhile…</vt:lpstr>
      <vt:lpstr>Computer Networks</vt:lpstr>
      <vt:lpstr>Computer Networks</vt:lpstr>
      <vt:lpstr>1980’s Internet Architecture</vt:lpstr>
      <vt:lpstr>1980’s Internet Architecture</vt:lpstr>
      <vt:lpstr>The Result was Revolutionary!</vt:lpstr>
      <vt:lpstr>(in)Equality of Networks</vt:lpstr>
      <vt:lpstr>Network Role Segmentation</vt:lpstr>
      <vt:lpstr>Enter Content</vt:lpstr>
      <vt:lpstr>Content Server</vt:lpstr>
      <vt:lpstr>Content vs Carriage</vt:lpstr>
      <vt:lpstr>Content vs Carriage</vt:lpstr>
      <vt:lpstr>The Tyranny of Distance</vt:lpstr>
      <vt:lpstr>What’s the problem?</vt:lpstr>
      <vt:lpstr>Content Distribution</vt:lpstr>
      <vt:lpstr>Let them eat data!</vt:lpstr>
      <vt:lpstr>Optimising Service Delivery</vt:lpstr>
      <vt:lpstr>Eliminating Distance</vt:lpstr>
      <vt:lpstr>Reviving Locality</vt:lpstr>
      <vt:lpstr>For the Content Provider…</vt:lpstr>
      <vt:lpstr>CDNs Today</vt:lpstr>
      <vt:lpstr>CDN Reach – some examples</vt:lpstr>
      <vt:lpstr>CDN Reach – some examples</vt:lpstr>
      <vt:lpstr>CDN Reach – some examples</vt:lpstr>
      <vt:lpstr>Today’s Internet Architecture</vt:lpstr>
      <vt:lpstr>What’s important for an access Service Provider?</vt:lpstr>
      <vt:lpstr>Transit?</vt:lpstr>
      <vt:lpstr>Closed Transit?</vt:lpstr>
      <vt:lpstr>No More Open Transit?</vt:lpstr>
      <vt:lpstr>Internet Names and Addresses?</vt:lpstr>
      <vt:lpstr>2020’s Internet Architecture</vt:lpstr>
      <vt:lpstr>It’s not just the Death of Transit</vt:lpstr>
      <vt:lpstr>Exactly where are we?</vt:lpstr>
      <vt:lpstr>Policy?</vt:lpstr>
      <vt:lpstr>Policy?</vt:lpstr>
      <vt:lpstr>The Large and the Largest</vt:lpstr>
      <vt:lpstr>Content Really is King</vt:lpstr>
      <vt:lpstr>Content Consolidation</vt:lpstr>
      <vt:lpstr>Content Consolidation</vt:lpstr>
      <vt:lpstr>Competition or Cartel?</vt:lpstr>
      <vt:lpstr>Competition or Cartel?</vt:lpstr>
      <vt:lpstr>We’ve been here before…</vt:lpstr>
      <vt:lpstr>The Gilded Age</vt:lpstr>
      <vt:lpstr>The Gilded Age</vt:lpstr>
      <vt:lpstr>Who’s Gilding Today?</vt:lpstr>
      <vt:lpstr>The Internet’s Gilded Age</vt:lpstr>
      <vt:lpstr>The Internet’s Gilded Age</vt:lpstr>
      <vt:lpstr>The Internet’s Gilded Age</vt:lpstr>
      <vt:lpstr>What is this all about?</vt:lpstr>
      <vt:lpstr>Wherever we’re heading…</vt:lpstr>
      <vt:lpstr>Sic transit gloria mundi</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the Internet</dc:title>
  <dc:creator>Geoff Huston</dc:creator>
  <cp:lastModifiedBy>Geoff Huston</cp:lastModifiedBy>
  <cp:revision>3</cp:revision>
  <dcterms:created xsi:type="dcterms:W3CDTF">2024-04-05T04:17:27Z</dcterms:created>
  <dcterms:modified xsi:type="dcterms:W3CDTF">2024-04-23T06:20:19Z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2024-04-05T05:03:43Z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00a6b06a-1eaa-4d0c-8d4a-be7c17a496f0</vt:lpwstr>
  </property>
  <property fmtid="{D5CDD505-2E9C-101B-9397-08002B2CF9AE}" pid="8" name="MSIP_Label_66ca7b2a-4f6d-4766-806a-1a0c76ea1c59_ContentBits">
    <vt:lpwstr>0</vt:lpwstr>
  </property>
</Properties>
</file>