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sldIdLst>
    <p:sldId id="269" r:id="rId5"/>
    <p:sldId id="270" r:id="rId6"/>
    <p:sldId id="271" r:id="rId7"/>
    <p:sldId id="272" r:id="rId8"/>
    <p:sldId id="273" r:id="rId9"/>
    <p:sldId id="277" r:id="rId10"/>
    <p:sldId id="274" r:id="rId11"/>
    <p:sldId id="276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8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FE6"/>
          </a:solidFill>
        </a:fill>
      </a:tcStyle>
    </a:wholeTbl>
    <a:band2H>
      <a:tcTxStyle/>
      <a:tcStyle>
        <a:tcBdr/>
        <a:fill>
          <a:solidFill>
            <a:srgbClr val="E6E8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ACE"/>
          </a:solidFill>
        </a:fill>
      </a:tcStyle>
    </a:wholeTbl>
    <a:band2H>
      <a:tcTxStyle/>
      <a:tcStyle>
        <a:tcBdr/>
        <a:fill>
          <a:solidFill>
            <a:srgbClr val="E9E6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243275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62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7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95536" y="1200150"/>
            <a:ext cx="4104457" cy="342382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563033" indent="-296333">
              <a:defRPr sz="2000"/>
            </a:lvl2pPr>
            <a:lvl3pPr marL="882650" indent="-349250">
              <a:defRPr sz="2000"/>
            </a:lvl3pPr>
            <a:lvl4pPr marL="1625600" indent="-254000">
              <a:defRPr sz="2000"/>
            </a:lvl4pPr>
            <a:lvl5pPr marL="2082800" indent="-254000"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Slide Number"/>
          <p:cNvSpPr txBox="1">
            <a:spLocks/>
          </p:cNvSpPr>
          <p:nvPr userDrawn="1"/>
        </p:nvSpPr>
        <p:spPr>
          <a:xfrm>
            <a:off x="8979954" y="4980006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/>
          </p:cNvSpPr>
          <p:nvPr userDrawn="1"/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BFBFB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539551" y="497514"/>
            <a:ext cx="8208914" cy="1620180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39551" y="2171700"/>
            <a:ext cx="8208914" cy="131445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4878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lour background title +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96237" y="5003865"/>
            <a:ext cx="127001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4" name="Title 1"/>
          <p:cNvSpPr txBox="1"/>
          <p:nvPr/>
        </p:nvSpPr>
        <p:spPr>
          <a:xfrm>
            <a:off x="395535" y="205978"/>
            <a:ext cx="835293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defRPr sz="3600" b="1"/>
            </a:lvl1pPr>
          </a:lstStyle>
          <a:p>
            <a:r>
              <a:t>Click to edit Master title style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1"/>
            <a:ext cx="8352929" cy="2609594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95536" y="205978"/>
            <a:ext cx="8352929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95536" y="1200150"/>
            <a:ext cx="8352929" cy="3423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81503" y="4983031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800">
                <a:solidFill>
                  <a:srgbClr val="BFBFB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66700" marR="0" indent="-2667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86739" marR="0" indent="-320039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52500" marR="0" indent="-41910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45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31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03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175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47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1920" marR="0" indent="-274320" algn="l" defTabSz="914400" rtl="0" latinLnBrk="0">
        <a:lnSpc>
          <a:spcPct val="100000"/>
        </a:lnSpc>
        <a:spcBef>
          <a:spcPts val="12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804A-DBFB-F8EC-B210-F820EA9825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What’s an “IP Address” these days?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13FB9-A04E-09B2-7680-40373BEBF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1" y="2815756"/>
            <a:ext cx="8208914" cy="1314450"/>
          </a:xfrm>
        </p:spPr>
        <p:txBody>
          <a:bodyPr>
            <a:normAutofit/>
          </a:bodyPr>
          <a:lstStyle/>
          <a:p>
            <a:pPr algn="r"/>
            <a:r>
              <a:rPr lang="en-US" sz="1600" dirty="0">
                <a:latin typeface="AhnbergHand" pitchFamily="2" charset="0"/>
              </a:rPr>
              <a:t>Geoff Huston AM</a:t>
            </a:r>
          </a:p>
          <a:p>
            <a:pPr algn="r"/>
            <a:r>
              <a:rPr lang="en-US" sz="1600" dirty="0">
                <a:latin typeface="AhnbergHand" pitchFamily="2" charset="0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410445004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E12E3-0A3E-D1E3-0400-3A3AD5E2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342A-74C0-1AE3-E7B9-0BD58154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Clients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02897-C196-F3CE-6B40-8ECBFA227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need a persistent address to use for the lifetime of a connection</a:t>
            </a:r>
          </a:p>
          <a:p>
            <a:pPr lvl="1"/>
            <a:r>
              <a:rPr lang="en-US" dirty="0"/>
              <a:t>QUIC’s form of client address agility allows the client to be assigned a different external address each 2 x RTT interval</a:t>
            </a:r>
          </a:p>
          <a:p>
            <a:pPr lvl="1"/>
            <a:r>
              <a:rPr lang="en-US" dirty="0"/>
              <a:t>We’ve shifted session identification away from the old 5-tuple of addresses + ports to an application-level token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28A590B-0C89-551E-59EF-48F119FE94F3}"/>
              </a:ext>
            </a:extLst>
          </p:cNvPr>
          <p:cNvSpPr/>
          <p:nvPr/>
        </p:nvSpPr>
        <p:spPr>
          <a:xfrm>
            <a:off x="6170212" y="1167813"/>
            <a:ext cx="2115047" cy="422619"/>
          </a:xfrm>
          <a:custGeom>
            <a:avLst/>
            <a:gdLst>
              <a:gd name="connsiteX0" fmla="*/ 0 w 2115047"/>
              <a:gd name="connsiteY0" fmla="*/ 327032 h 422619"/>
              <a:gd name="connsiteX1" fmla="*/ 962108 w 2115047"/>
              <a:gd name="connsiteY1" fmla="*/ 1029 h 422619"/>
              <a:gd name="connsiteX2" fmla="*/ 397565 w 2115047"/>
              <a:gd name="connsiteY2" fmla="*/ 422448 h 422619"/>
              <a:gd name="connsiteX3" fmla="*/ 1733385 w 2115047"/>
              <a:gd name="connsiteY3" fmla="*/ 56688 h 422619"/>
              <a:gd name="connsiteX4" fmla="*/ 1375576 w 2115047"/>
              <a:gd name="connsiteY4" fmla="*/ 398594 h 422619"/>
              <a:gd name="connsiteX5" fmla="*/ 2115047 w 2115047"/>
              <a:gd name="connsiteY5" fmla="*/ 144152 h 422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047" h="422619">
                <a:moveTo>
                  <a:pt x="0" y="327032"/>
                </a:moveTo>
                <a:cubicBezTo>
                  <a:pt x="447923" y="156079"/>
                  <a:pt x="895847" y="-14874"/>
                  <a:pt x="962108" y="1029"/>
                </a:cubicBezTo>
                <a:cubicBezTo>
                  <a:pt x="1028369" y="16932"/>
                  <a:pt x="269019" y="413172"/>
                  <a:pt x="397565" y="422448"/>
                </a:cubicBezTo>
                <a:cubicBezTo>
                  <a:pt x="526111" y="431724"/>
                  <a:pt x="1570383" y="60664"/>
                  <a:pt x="1733385" y="56688"/>
                </a:cubicBezTo>
                <a:cubicBezTo>
                  <a:pt x="1896387" y="52712"/>
                  <a:pt x="1311966" y="384017"/>
                  <a:pt x="1375576" y="398594"/>
                </a:cubicBezTo>
                <a:cubicBezTo>
                  <a:pt x="1439186" y="413171"/>
                  <a:pt x="1777116" y="278661"/>
                  <a:pt x="2115047" y="144152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E9AB8C9-0E93-151E-87DC-6C1F4DE7B128}"/>
              </a:ext>
            </a:extLst>
          </p:cNvPr>
          <p:cNvSpPr/>
          <p:nvPr/>
        </p:nvSpPr>
        <p:spPr>
          <a:xfrm>
            <a:off x="612250" y="1573457"/>
            <a:ext cx="1757239" cy="430507"/>
          </a:xfrm>
          <a:custGeom>
            <a:avLst/>
            <a:gdLst>
              <a:gd name="connsiteX0" fmla="*/ 0 w 1757239"/>
              <a:gd name="connsiteY0" fmla="*/ 223538 h 430507"/>
              <a:gd name="connsiteX1" fmla="*/ 652007 w 1757239"/>
              <a:gd name="connsiteY1" fmla="*/ 88366 h 430507"/>
              <a:gd name="connsiteX2" fmla="*/ 405517 w 1757239"/>
              <a:gd name="connsiteY2" fmla="*/ 311002 h 430507"/>
              <a:gd name="connsiteX3" fmla="*/ 1176793 w 1757239"/>
              <a:gd name="connsiteY3" fmla="*/ 901 h 430507"/>
              <a:gd name="connsiteX4" fmla="*/ 978011 w 1757239"/>
              <a:gd name="connsiteY4" fmla="*/ 430272 h 430507"/>
              <a:gd name="connsiteX5" fmla="*/ 1757239 w 1757239"/>
              <a:gd name="connsiteY5" fmla="*/ 48609 h 43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7239" h="430507">
                <a:moveTo>
                  <a:pt x="0" y="223538"/>
                </a:moveTo>
                <a:cubicBezTo>
                  <a:pt x="292210" y="148663"/>
                  <a:pt x="584421" y="73789"/>
                  <a:pt x="652007" y="88366"/>
                </a:cubicBezTo>
                <a:cubicBezTo>
                  <a:pt x="719593" y="102943"/>
                  <a:pt x="318053" y="325579"/>
                  <a:pt x="405517" y="311002"/>
                </a:cubicBezTo>
                <a:cubicBezTo>
                  <a:pt x="492981" y="296425"/>
                  <a:pt x="1081377" y="-18977"/>
                  <a:pt x="1176793" y="901"/>
                </a:cubicBezTo>
                <a:cubicBezTo>
                  <a:pt x="1272209" y="20779"/>
                  <a:pt x="881270" y="422321"/>
                  <a:pt x="978011" y="430272"/>
                </a:cubicBezTo>
                <a:cubicBezTo>
                  <a:pt x="1074752" y="438223"/>
                  <a:pt x="1415995" y="243416"/>
                  <a:pt x="1757239" y="48609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2963351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1257D-F29B-BA8B-110A-8813911B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Servers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DD054-F501-01B7-41AD-DE44D9A19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What’s the minimum address requirement for a multi-location service delivery platform?</a:t>
            </a:r>
          </a:p>
          <a:p>
            <a:pPr lvl="1"/>
            <a:r>
              <a:rPr lang="en-US" dirty="0"/>
              <a:t>1 anycast address</a:t>
            </a:r>
          </a:p>
          <a:p>
            <a:r>
              <a:rPr lang="en-US" dirty="0"/>
              <a:t>How does the platform differentiate between different hosted services?</a:t>
            </a:r>
          </a:p>
          <a:p>
            <a:pPr lvl="1"/>
            <a:r>
              <a:rPr lang="en-US" dirty="0"/>
              <a:t>The DNS</a:t>
            </a:r>
          </a:p>
          <a:p>
            <a:r>
              <a:rPr lang="en-US" dirty="0"/>
              <a:t>How do we identify service endpoints?</a:t>
            </a:r>
          </a:p>
          <a:p>
            <a:pPr lvl="1"/>
            <a:r>
              <a:rPr lang="en-US" dirty="0"/>
              <a:t>The DNS</a:t>
            </a:r>
          </a:p>
          <a:p>
            <a:r>
              <a:rPr lang="en-US" dirty="0"/>
              <a:t>How do we secure service identity?</a:t>
            </a:r>
          </a:p>
          <a:p>
            <a:pPr lvl="1"/>
            <a:r>
              <a:rPr lang="en-US" dirty="0"/>
              <a:t>DNS Name certificates!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042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7186-E516-C082-4264-CE5DB36C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Architectural Evolution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36142-25DA-720E-23D1-E4301A726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1980’s network architecture was an address-based architecture where every attached endpoint was uniquely addresses by its network attachment using a persistent address </a:t>
            </a:r>
          </a:p>
          <a:p>
            <a:r>
              <a:rPr lang="en-US" sz="2000" dirty="0"/>
              <a:t>Names were seen as an alias for addresses as part of the application-level framework intended to improve ease of use</a:t>
            </a:r>
          </a:p>
          <a:p>
            <a:r>
              <a:rPr lang="en-US" sz="2000" dirty="0"/>
              <a:t>Addresses were isomorphic to identity</a:t>
            </a:r>
          </a:p>
        </p:txBody>
      </p:sp>
    </p:spTree>
    <p:extLst>
      <p:ext uri="{BB962C8B-B14F-4D97-AF65-F5344CB8AC3E}">
        <p14:creationId xmlns:p14="http://schemas.microsoft.com/office/powerpoint/2010/main" val="381839852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0DF66-4210-DDC6-ED4E-55D8DC1D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Evolutionary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B7DEC-4844-3583-676F-237888E64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shifted to an asymmetric architecture of clients and servers</a:t>
            </a:r>
          </a:p>
          <a:p>
            <a:r>
              <a:rPr lang="en-US" sz="2000" dirty="0"/>
              <a:t>We dispensed with persistent network-wide level identity for clients and used local context addresses instead – clients do not have an address-level identity</a:t>
            </a:r>
          </a:p>
          <a:p>
            <a:r>
              <a:rPr lang="en-US" sz="2000" dirty="0"/>
              <a:t>We also dispensed with identity semantics for servers. The prevailing use of anycast service platforms implies that addresses are used for location and forwarding, but not for identity</a:t>
            </a:r>
          </a:p>
        </p:txBody>
      </p:sp>
    </p:spTree>
    <p:extLst>
      <p:ext uri="{BB962C8B-B14F-4D97-AF65-F5344CB8AC3E}">
        <p14:creationId xmlns:p14="http://schemas.microsoft.com/office/powerpoint/2010/main" val="411944308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E356E-0BCE-03C0-0A53-EA1D9683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Today’s Name-based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E6DBF-B6F0-20F5-53EF-B24190241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service network is a name-based network</a:t>
            </a:r>
          </a:p>
          <a:p>
            <a:r>
              <a:rPr lang="en-US" dirty="0"/>
              <a:t>Names provide identity, names underpin authenticity and security</a:t>
            </a:r>
          </a:p>
          <a:p>
            <a:r>
              <a:rPr lang="en-US" dirty="0"/>
              <a:t>Addresses retain the semantics of location and forwarding, but have largely dispensed with the role of endpoint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42084598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3E64-03F3-600F-688D-2882CC0B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Some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57E69-843A-3021-8789-5A66287B2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How well does IPv6 reflect this evolving network architecture that has shifted identity from addresses to names?</a:t>
            </a:r>
          </a:p>
        </p:txBody>
      </p:sp>
    </p:spTree>
    <p:extLst>
      <p:ext uri="{BB962C8B-B14F-4D97-AF65-F5344CB8AC3E}">
        <p14:creationId xmlns:p14="http://schemas.microsoft.com/office/powerpoint/2010/main" val="34124383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3E64-03F3-600F-688D-2882CC0B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Some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57E69-843A-3021-8789-5A66287B2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How well does IPv6 reflect this evolving network architecture that has shifted identity from addresses to names?</a:t>
            </a:r>
          </a:p>
          <a:p>
            <a:r>
              <a:rPr lang="en-US" sz="2000" dirty="0"/>
              <a:t>Anycast provides a local scope for replicated service platforms. Can anycast also allow local-scoped client-side addresses?</a:t>
            </a:r>
          </a:p>
        </p:txBody>
      </p:sp>
    </p:spTree>
    <p:extLst>
      <p:ext uri="{BB962C8B-B14F-4D97-AF65-F5344CB8AC3E}">
        <p14:creationId xmlns:p14="http://schemas.microsoft.com/office/powerpoint/2010/main" val="355312380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F3E64-03F3-600F-688D-2882CC0B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Some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57E69-843A-3021-8789-5A66287B2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How well does IPv6 reflect this evolving network architecture that has shifted identity from addresses to names?</a:t>
            </a:r>
          </a:p>
          <a:p>
            <a:r>
              <a:rPr lang="en-US" sz="2000" dirty="0"/>
              <a:t>Anycast provides a local scope for replicated service platforms. Can anycast also allow local-scoped client-side addresses?</a:t>
            </a:r>
          </a:p>
          <a:p>
            <a:r>
              <a:rPr lang="en-US" sz="2000" dirty="0"/>
              <a:t>If every connected device does </a:t>
            </a:r>
            <a:r>
              <a:rPr lang="en-US" sz="2000" b="1" dirty="0"/>
              <a:t>not</a:t>
            </a:r>
            <a:r>
              <a:rPr lang="en-US" sz="2000" dirty="0"/>
              <a:t> need a permanent global address, then how many addresses do we need?</a:t>
            </a:r>
          </a:p>
        </p:txBody>
      </p:sp>
    </p:spTree>
    <p:extLst>
      <p:ext uri="{BB962C8B-B14F-4D97-AF65-F5344CB8AC3E}">
        <p14:creationId xmlns:p14="http://schemas.microsoft.com/office/powerpoint/2010/main" val="1782429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BBFE2-E35A-699F-06CE-6CDC8F008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5070-5497-93F6-31F3-896DF351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Connected Devices</a:t>
            </a:r>
          </a:p>
        </p:txBody>
      </p:sp>
      <p:pic>
        <p:nvPicPr>
          <p:cNvPr id="5" name="Content Placeholder 4" descr="A graph of blue bars&#10;&#10;Description automatically generated">
            <a:extLst>
              <a:ext uri="{FF2B5EF4-FFF2-40B4-BE49-F238E27FC236}">
                <a16:creationId xmlns:a16="http://schemas.microsoft.com/office/drawing/2014/main" id="{4CBE5885-3A00-FD96-7842-370E51AC0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83" y="2123689"/>
            <a:ext cx="3836007" cy="23869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1480D3-91C0-D282-DB27-60336832C4C4}"/>
              </a:ext>
            </a:extLst>
          </p:cNvPr>
          <p:cNvSpPr txBox="1"/>
          <p:nvPr/>
        </p:nvSpPr>
        <p:spPr>
          <a:xfrm>
            <a:off x="399783" y="4574446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www.statista.com</a:t>
            </a:r>
            <a:r>
              <a:rPr lang="en-US" sz="900" dirty="0"/>
              <a:t>/statistics/1183457/</a:t>
            </a:r>
            <a:r>
              <a:rPr lang="en-US" sz="900" dirty="0" err="1"/>
              <a:t>iot</a:t>
            </a:r>
            <a:r>
              <a:rPr lang="en-US" sz="900" dirty="0"/>
              <a:t>-connected-devices-worldwide/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B62433-E608-CFD1-A95D-8D45954FC1F9}"/>
              </a:ext>
            </a:extLst>
          </p:cNvPr>
          <p:cNvSpPr txBox="1"/>
          <p:nvPr/>
        </p:nvSpPr>
        <p:spPr>
          <a:xfrm>
            <a:off x="788281" y="1877540"/>
            <a:ext cx="33105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Connected IoT device count 2019 - 2030</a:t>
            </a:r>
          </a:p>
        </p:txBody>
      </p:sp>
    </p:spTree>
    <p:extLst>
      <p:ext uri="{BB962C8B-B14F-4D97-AF65-F5344CB8AC3E}">
        <p14:creationId xmlns:p14="http://schemas.microsoft.com/office/powerpoint/2010/main" val="33292199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CC51-33FA-EE5E-54EA-F157F3C6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Addresses for Connected Devices</a:t>
            </a:r>
          </a:p>
        </p:txBody>
      </p:sp>
      <p:pic>
        <p:nvPicPr>
          <p:cNvPr id="5" name="Content Placeholder 4" descr="A graph of blue bars&#10;&#10;Description automatically generated">
            <a:extLst>
              <a:ext uri="{FF2B5EF4-FFF2-40B4-BE49-F238E27FC236}">
                <a16:creationId xmlns:a16="http://schemas.microsoft.com/office/drawing/2014/main" id="{10DE86B6-0DB8-284C-B45F-53217ADCF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83" y="2123689"/>
            <a:ext cx="3836007" cy="23869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7E7ED-87A1-EC93-8796-D94131B798BB}"/>
              </a:ext>
            </a:extLst>
          </p:cNvPr>
          <p:cNvSpPr txBox="1"/>
          <p:nvPr/>
        </p:nvSpPr>
        <p:spPr>
          <a:xfrm>
            <a:off x="399783" y="4582397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www.statista.com</a:t>
            </a:r>
            <a:r>
              <a:rPr lang="en-US" sz="900" dirty="0"/>
              <a:t>/statistics/1183457/</a:t>
            </a:r>
            <a:r>
              <a:rPr lang="en-US" sz="900" dirty="0" err="1"/>
              <a:t>iot</a:t>
            </a:r>
            <a:r>
              <a:rPr lang="en-US" sz="900" dirty="0"/>
              <a:t>-connected-devices-worldwide/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E540E-9CD4-4B0D-1F14-EE66D3E725EB}"/>
              </a:ext>
            </a:extLst>
          </p:cNvPr>
          <p:cNvSpPr txBox="1"/>
          <p:nvPr/>
        </p:nvSpPr>
        <p:spPr>
          <a:xfrm>
            <a:off x="788281" y="1877540"/>
            <a:ext cx="33105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Connected IoT device count 2019 - 2030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D5015-522B-49C9-167B-D3A6AB74196F}"/>
              </a:ext>
            </a:extLst>
          </p:cNvPr>
          <p:cNvSpPr txBox="1"/>
          <p:nvPr/>
        </p:nvSpPr>
        <p:spPr>
          <a:xfrm>
            <a:off x="5296709" y="1846690"/>
            <a:ext cx="32431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Advertised Host Addresses 2019 - 2030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6BEE99-A108-2869-177B-E00292411CE9}"/>
              </a:ext>
            </a:extLst>
          </p:cNvPr>
          <p:cNvSpPr txBox="1"/>
          <p:nvPr/>
        </p:nvSpPr>
        <p:spPr>
          <a:xfrm>
            <a:off x="4938899" y="4661907"/>
            <a:ext cx="1415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APNIC Data Projections</a:t>
            </a:r>
          </a:p>
        </p:txBody>
      </p:sp>
      <p:pic>
        <p:nvPicPr>
          <p:cNvPr id="14" name="Picture 13" descr="A graph with green and purple bars&#10;&#10;Description automatically generated">
            <a:extLst>
              <a:ext uri="{FF2B5EF4-FFF2-40B4-BE49-F238E27FC236}">
                <a16:creationId xmlns:a16="http://schemas.microsoft.com/office/drawing/2014/main" id="{6774A956-9136-5D96-EDDD-36FE305D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12" y="2238306"/>
            <a:ext cx="3836007" cy="229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0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9D73F-4653-C5C8-F306-DDB03EDC9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58F1-D4D2-AE47-CEF3-B7F37ADB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Addresses for Connected Devices</a:t>
            </a:r>
          </a:p>
        </p:txBody>
      </p:sp>
      <p:pic>
        <p:nvPicPr>
          <p:cNvPr id="5" name="Content Placeholder 4" descr="A graph of blue bars&#10;&#10;Description automatically generated">
            <a:extLst>
              <a:ext uri="{FF2B5EF4-FFF2-40B4-BE49-F238E27FC236}">
                <a16:creationId xmlns:a16="http://schemas.microsoft.com/office/drawing/2014/main" id="{FE88D7FF-8D61-E3DE-12AB-9C6BF1DDC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83" y="2123689"/>
            <a:ext cx="3836007" cy="23869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F6AC9-E3B1-BDC4-8599-9C9EEF5CFED1}"/>
              </a:ext>
            </a:extLst>
          </p:cNvPr>
          <p:cNvSpPr txBox="1"/>
          <p:nvPr/>
        </p:nvSpPr>
        <p:spPr>
          <a:xfrm>
            <a:off x="399783" y="4582397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www.statista.com</a:t>
            </a:r>
            <a:r>
              <a:rPr lang="en-US" sz="900" dirty="0"/>
              <a:t>/statistics/1183457/</a:t>
            </a:r>
            <a:r>
              <a:rPr lang="en-US" sz="900" dirty="0" err="1"/>
              <a:t>iot</a:t>
            </a:r>
            <a:r>
              <a:rPr lang="en-US" sz="900" dirty="0"/>
              <a:t>-connected-devices-worldwide/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580BA-95F3-DCDD-5154-7FD865B119CC}"/>
              </a:ext>
            </a:extLst>
          </p:cNvPr>
          <p:cNvSpPr txBox="1"/>
          <p:nvPr/>
        </p:nvSpPr>
        <p:spPr>
          <a:xfrm>
            <a:off x="788281" y="1877540"/>
            <a:ext cx="33105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Connected IoT device count 2019 - 2030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35326-10FD-4B04-8D32-16AED2433F36}"/>
              </a:ext>
            </a:extLst>
          </p:cNvPr>
          <p:cNvSpPr txBox="1"/>
          <p:nvPr/>
        </p:nvSpPr>
        <p:spPr>
          <a:xfrm>
            <a:off x="5296709" y="1846690"/>
            <a:ext cx="32431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Advertised Host Addresses 2019 - 2030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B1F5A-6BFC-08B7-2121-F07FB8C45575}"/>
              </a:ext>
            </a:extLst>
          </p:cNvPr>
          <p:cNvSpPr txBox="1"/>
          <p:nvPr/>
        </p:nvSpPr>
        <p:spPr>
          <a:xfrm>
            <a:off x="5026366" y="4598299"/>
            <a:ext cx="1415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APNIC Data Projections</a:t>
            </a:r>
          </a:p>
        </p:txBody>
      </p:sp>
      <p:pic>
        <p:nvPicPr>
          <p:cNvPr id="14" name="Picture 13" descr="A graph with green and purple bars&#10;&#10;Description automatically generated">
            <a:extLst>
              <a:ext uri="{FF2B5EF4-FFF2-40B4-BE49-F238E27FC236}">
                <a16:creationId xmlns:a16="http://schemas.microsoft.com/office/drawing/2014/main" id="{DB061D51-4B89-C34D-E239-4308B7DD1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12" y="2238306"/>
            <a:ext cx="3836007" cy="2293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6AC641-EF1C-2791-8559-B13E91089E03}"/>
              </a:ext>
            </a:extLst>
          </p:cNvPr>
          <p:cNvSpPr txBox="1"/>
          <p:nvPr/>
        </p:nvSpPr>
        <p:spPr>
          <a:xfrm>
            <a:off x="2470209" y="2893367"/>
            <a:ext cx="49455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hnbergHand" pitchFamily="2" charset="0"/>
              </a:rPr>
              <a:t>How are we bridging this widening gap?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A4538F12-0DC5-9794-ECA3-8500063C7B65}"/>
              </a:ext>
            </a:extLst>
          </p:cNvPr>
          <p:cNvSpPr/>
          <p:nvPr/>
        </p:nvSpPr>
        <p:spPr>
          <a:xfrm>
            <a:off x="4261899" y="2592125"/>
            <a:ext cx="4222143" cy="15903"/>
          </a:xfrm>
          <a:custGeom>
            <a:avLst/>
            <a:gdLst>
              <a:gd name="connsiteX0" fmla="*/ 0 w 4222143"/>
              <a:gd name="connsiteY0" fmla="*/ 15903 h 15903"/>
              <a:gd name="connsiteX1" fmla="*/ 1661823 w 4222143"/>
              <a:gd name="connsiteY1" fmla="*/ 15903 h 15903"/>
              <a:gd name="connsiteX2" fmla="*/ 4222143 w 4222143"/>
              <a:gd name="connsiteY2" fmla="*/ 0 h 1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2143" h="15903">
                <a:moveTo>
                  <a:pt x="0" y="15903"/>
                </a:moveTo>
                <a:lnTo>
                  <a:pt x="1661823" y="15903"/>
                </a:lnTo>
                <a:lnTo>
                  <a:pt x="4222143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6E57534-449F-2C18-1688-9D120938E13A}"/>
              </a:ext>
            </a:extLst>
          </p:cNvPr>
          <p:cNvSpPr/>
          <p:nvPr/>
        </p:nvSpPr>
        <p:spPr>
          <a:xfrm>
            <a:off x="4977517" y="3482671"/>
            <a:ext cx="3482671" cy="23854"/>
          </a:xfrm>
          <a:custGeom>
            <a:avLst/>
            <a:gdLst>
              <a:gd name="connsiteX0" fmla="*/ 0 w 3482671"/>
              <a:gd name="connsiteY0" fmla="*/ 23854 h 23854"/>
              <a:gd name="connsiteX1" fmla="*/ 2075290 w 3482671"/>
              <a:gd name="connsiteY1" fmla="*/ 15903 h 23854"/>
              <a:gd name="connsiteX2" fmla="*/ 3482671 w 3482671"/>
              <a:gd name="connsiteY2" fmla="*/ 0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2671" h="23854">
                <a:moveTo>
                  <a:pt x="0" y="23854"/>
                </a:moveTo>
                <a:lnTo>
                  <a:pt x="2075290" y="15903"/>
                </a:lnTo>
                <a:lnTo>
                  <a:pt x="3482671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F1A5D94-2D64-BED1-60C6-D55BFD06F734}"/>
              </a:ext>
            </a:extLst>
          </p:cNvPr>
          <p:cNvSpPr/>
          <p:nvPr/>
        </p:nvSpPr>
        <p:spPr>
          <a:xfrm>
            <a:off x="7712765" y="2615334"/>
            <a:ext cx="214778" cy="858878"/>
          </a:xfrm>
          <a:custGeom>
            <a:avLst/>
            <a:gdLst>
              <a:gd name="connsiteX0" fmla="*/ 31805 w 214778"/>
              <a:gd name="connsiteY0" fmla="*/ 111963 h 858878"/>
              <a:gd name="connsiteX1" fmla="*/ 79513 w 214778"/>
              <a:gd name="connsiteY1" fmla="*/ 16548 h 858878"/>
              <a:gd name="connsiteX2" fmla="*/ 174929 w 214778"/>
              <a:gd name="connsiteY2" fmla="*/ 104012 h 858878"/>
              <a:gd name="connsiteX3" fmla="*/ 63611 w 214778"/>
              <a:gd name="connsiteY3" fmla="*/ 40402 h 858878"/>
              <a:gd name="connsiteX4" fmla="*/ 111318 w 214778"/>
              <a:gd name="connsiteY4" fmla="*/ 827581 h 858878"/>
              <a:gd name="connsiteX5" fmla="*/ 214685 w 214778"/>
              <a:gd name="connsiteY5" fmla="*/ 716263 h 858878"/>
              <a:gd name="connsiteX6" fmla="*/ 127221 w 214778"/>
              <a:gd name="connsiteY6" fmla="*/ 851435 h 858878"/>
              <a:gd name="connsiteX7" fmla="*/ 0 w 214778"/>
              <a:gd name="connsiteY7" fmla="*/ 763970 h 85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778" h="858878">
                <a:moveTo>
                  <a:pt x="31805" y="111963"/>
                </a:moveTo>
                <a:cubicBezTo>
                  <a:pt x="43732" y="64918"/>
                  <a:pt x="55659" y="17873"/>
                  <a:pt x="79513" y="16548"/>
                </a:cubicBezTo>
                <a:cubicBezTo>
                  <a:pt x="103367" y="15223"/>
                  <a:pt x="177579" y="100036"/>
                  <a:pt x="174929" y="104012"/>
                </a:cubicBezTo>
                <a:cubicBezTo>
                  <a:pt x="172279" y="107988"/>
                  <a:pt x="74213" y="-80193"/>
                  <a:pt x="63611" y="40402"/>
                </a:cubicBezTo>
                <a:cubicBezTo>
                  <a:pt x="53009" y="160997"/>
                  <a:pt x="86139" y="714938"/>
                  <a:pt x="111318" y="827581"/>
                </a:cubicBezTo>
                <a:cubicBezTo>
                  <a:pt x="136497" y="940224"/>
                  <a:pt x="212035" y="712287"/>
                  <a:pt x="214685" y="716263"/>
                </a:cubicBezTo>
                <a:cubicBezTo>
                  <a:pt x="217335" y="720239"/>
                  <a:pt x="163002" y="843484"/>
                  <a:pt x="127221" y="851435"/>
                </a:cubicBezTo>
                <a:cubicBezTo>
                  <a:pt x="91440" y="859386"/>
                  <a:pt x="45720" y="811678"/>
                  <a:pt x="0" y="763970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801663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9811-413B-3538-5A6B-27950AA77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What did we need from Addresses?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EAE6-0F32-C88B-C40D-6930F0448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Identity:</a:t>
            </a:r>
          </a:p>
          <a:p>
            <a:pPr lvl="1"/>
            <a:r>
              <a:rPr lang="en-US" sz="2000" dirty="0"/>
              <a:t>WHO  - Every unique end point has a unique address value</a:t>
            </a:r>
          </a:p>
          <a:p>
            <a:pPr marL="0" indent="0">
              <a:buNone/>
            </a:pPr>
            <a:r>
              <a:rPr lang="en-US" sz="2000" b="1" dirty="0"/>
              <a:t>Location:</a:t>
            </a:r>
          </a:p>
          <a:p>
            <a:pPr lvl="1"/>
            <a:r>
              <a:rPr lang="en-US" sz="2000" dirty="0"/>
              <a:t>WHERE - Every unique address is associated with a location within the network</a:t>
            </a:r>
          </a:p>
          <a:p>
            <a:pPr marL="0" indent="0">
              <a:buNone/>
            </a:pPr>
            <a:r>
              <a:rPr lang="en-US" sz="2000" b="1" dirty="0"/>
              <a:t>Reachability:</a:t>
            </a:r>
          </a:p>
          <a:p>
            <a:pPr lvl="1"/>
            <a:r>
              <a:rPr lang="en-US" sz="2000" dirty="0"/>
              <a:t>HOW – Every address informs the network how to direct packets towards it</a:t>
            </a:r>
          </a:p>
        </p:txBody>
      </p:sp>
    </p:spTree>
    <p:extLst>
      <p:ext uri="{BB962C8B-B14F-4D97-AF65-F5344CB8AC3E}">
        <p14:creationId xmlns:p14="http://schemas.microsoft.com/office/powerpoint/2010/main" val="22485794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88603-BD55-DBDC-538F-7361C244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B9C6-0FD3-E0E7-0095-AFCE6C0C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What did we need from Addresses?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B6E0E-5D6C-06C2-F204-CDD32F90C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Identity:</a:t>
            </a:r>
          </a:p>
          <a:p>
            <a:pPr lvl="1"/>
            <a:r>
              <a:rPr lang="en-US" sz="2000" dirty="0"/>
              <a:t>WHO  - Every unique end point has a unique address value</a:t>
            </a:r>
          </a:p>
          <a:p>
            <a:pPr marL="0" indent="0">
              <a:buNone/>
            </a:pPr>
            <a:r>
              <a:rPr lang="en-US" sz="2000" b="1" dirty="0"/>
              <a:t>Location:</a:t>
            </a:r>
          </a:p>
          <a:p>
            <a:pPr lvl="1"/>
            <a:r>
              <a:rPr lang="en-US" sz="2000" dirty="0"/>
              <a:t>WHERE - Every unique address is associated with a location within the network</a:t>
            </a:r>
          </a:p>
          <a:p>
            <a:pPr marL="0" indent="0">
              <a:buNone/>
            </a:pPr>
            <a:r>
              <a:rPr lang="en-US" sz="2000" b="1" dirty="0"/>
              <a:t>Reachability:</a:t>
            </a:r>
          </a:p>
          <a:p>
            <a:pPr lvl="1"/>
            <a:r>
              <a:rPr lang="en-US" sz="2000" dirty="0"/>
              <a:t>HOW – Every address informs the network how to direct packets towards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2108F-F8B7-EA52-66C7-B968B08F4B4C}"/>
              </a:ext>
            </a:extLst>
          </p:cNvPr>
          <p:cNvSpPr txBox="1"/>
          <p:nvPr/>
        </p:nvSpPr>
        <p:spPr>
          <a:xfrm rot="20724326">
            <a:off x="395720" y="1693074"/>
            <a:ext cx="7439368" cy="13849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FF0000"/>
                </a:solidFill>
                <a:latin typeface="Powderfinger Type" panose="02020709070000000403" pitchFamily="49" charset="77"/>
              </a:rPr>
              <a:t>The IP architecture uses an overloaded semantic framework for addresses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Powderfinger Type" panose="02020709070000000403" pitchFamily="49" charset="7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8609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C962-A544-026F-BFA4-2E5B3454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Running Short of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2AC21-97E5-8928-C41C-94FC3C7C2E1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600" dirty="0"/>
              <a:t>Address scarcity has been a feature of public Internet services from the outset</a:t>
            </a:r>
          </a:p>
          <a:p>
            <a:pPr lvl="1"/>
            <a:r>
              <a:rPr lang="en-US" sz="1600" dirty="0"/>
              <a:t>“sharing” a dial-up modem bank across a larger pool of subscribers</a:t>
            </a:r>
          </a:p>
          <a:p>
            <a:pPr lvl="1"/>
            <a:r>
              <a:rPr lang="en-US" sz="1600" dirty="0"/>
              <a:t>“sharing” a single connection service across a set of connected local computers</a:t>
            </a:r>
          </a:p>
          <a:p>
            <a:r>
              <a:rPr lang="en-US" sz="1600" dirty="0"/>
              <a:t>We responded to this scarcity by:</a:t>
            </a:r>
          </a:p>
          <a:p>
            <a:pPr lvl="1"/>
            <a:r>
              <a:rPr lang="en-US" sz="1600" dirty="0"/>
              <a:t>using common address pools and assigning addresses from the pool only when they were connected</a:t>
            </a:r>
          </a:p>
          <a:p>
            <a:pPr lvl="1"/>
            <a:r>
              <a:rPr lang="en-US" sz="1600" dirty="0"/>
              <a:t>Sharing a single external address across multiple internal devices (NATs)</a:t>
            </a:r>
          </a:p>
        </p:txBody>
      </p:sp>
    </p:spTree>
    <p:extLst>
      <p:ext uri="{BB962C8B-B14F-4D97-AF65-F5344CB8AC3E}">
        <p14:creationId xmlns:p14="http://schemas.microsoft.com/office/powerpoint/2010/main" val="31484656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DF96-1ACA-8B38-B8A2-463A2F32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Client/Server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12F9-8008-D3EE-5398-0C1884FFC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expansion of the computer industry into “low end” client devices motivated a change in the network service architecture to differentiate between </a:t>
            </a:r>
            <a:r>
              <a:rPr lang="en-US" sz="2000" i="1" dirty="0"/>
              <a:t>clients</a:t>
            </a:r>
            <a:r>
              <a:rPr lang="en-US" sz="2000" dirty="0"/>
              <a:t> and </a:t>
            </a:r>
            <a:r>
              <a:rPr lang="en-US" sz="2000" i="1" dirty="0"/>
              <a:t>servers</a:t>
            </a:r>
          </a:p>
          <a:p>
            <a:r>
              <a:rPr lang="en-US" sz="2000" dirty="0"/>
              <a:t>Client platforms have no strict need for a persistent identity, and hence no strict need for a persistent address</a:t>
            </a:r>
          </a:p>
          <a:p>
            <a:r>
              <a:rPr lang="en-US" sz="2000" dirty="0"/>
              <a:t>This adoption of a client/server architecture has taken the pressure off the addressing system in having to provide a permanent unique IP address to every client </a:t>
            </a:r>
          </a:p>
        </p:txBody>
      </p:sp>
    </p:spTree>
    <p:extLst>
      <p:ext uri="{BB962C8B-B14F-4D97-AF65-F5344CB8AC3E}">
        <p14:creationId xmlns:p14="http://schemas.microsoft.com/office/powerpoint/2010/main" val="17505629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8D93-F04A-7A2B-8757-FDB374EF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Powderfinger Type" panose="02020709070000000403" pitchFamily="49" charset="77"/>
              </a:rPr>
              <a:t>Clients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0ED2-24F2-C74F-487A-F6DACECA1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need a persistent address to use for the lifetime of a connection</a:t>
            </a:r>
          </a:p>
        </p:txBody>
      </p:sp>
    </p:spTree>
    <p:extLst>
      <p:ext uri="{BB962C8B-B14F-4D97-AF65-F5344CB8AC3E}">
        <p14:creationId xmlns:p14="http://schemas.microsoft.com/office/powerpoint/2010/main" val="410770246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PNIC33PowerPointTemplateFinal">
  <a:themeElements>
    <a:clrScheme name="APRICOT 2024">
      <a:dk1>
        <a:srgbClr val="000000"/>
      </a:dk1>
      <a:lt1>
        <a:srgbClr val="FFFFFF"/>
      </a:lt1>
      <a:dk2>
        <a:srgbClr val="05329D"/>
      </a:dk2>
      <a:lt2>
        <a:srgbClr val="E3DED1"/>
      </a:lt2>
      <a:accent1>
        <a:srgbClr val="5F2674"/>
      </a:accent1>
      <a:accent2>
        <a:srgbClr val="DB9D36"/>
      </a:accent2>
      <a:accent3>
        <a:srgbClr val="05329C"/>
      </a:accent3>
      <a:accent4>
        <a:srgbClr val="246EC4"/>
      </a:accent4>
      <a:accent5>
        <a:srgbClr val="69A7D9"/>
      </a:accent5>
      <a:accent6>
        <a:srgbClr val="2E630B"/>
      </a:accent6>
      <a:hlink>
        <a:srgbClr val="003FC8"/>
      </a:hlink>
      <a:folHlink>
        <a:srgbClr val="F7A032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PNIC33PowerPointTemplateFinal">
  <a:themeElements>
    <a:clrScheme name="APNIC33PowerPointTemplateFin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0000FF"/>
      </a:hlink>
      <a:folHlink>
        <a:srgbClr val="FF00FF"/>
      </a:folHlink>
    </a:clrScheme>
    <a:fontScheme name="APNIC33PowerPointTemplateFin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PNIC33PowerPointTemplateFin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ED2131CEA984986EFCDC9C825AB3B" ma:contentTypeVersion="7" ma:contentTypeDescription="Create a new document." ma:contentTypeScope="" ma:versionID="844d0364a9a4daa1185d90041fb131ab">
  <xsd:schema xmlns:xsd="http://www.w3.org/2001/XMLSchema" xmlns:xs="http://www.w3.org/2001/XMLSchema" xmlns:p="http://schemas.microsoft.com/office/2006/metadata/properties" xmlns:ns2="4c5ba48c-5779-4b66-942e-d4cc880d4d67" xmlns:ns3="f3c9ee7b-9546-4620-8385-476b7c847cc0" targetNamespace="http://schemas.microsoft.com/office/2006/metadata/properties" ma:root="true" ma:fieldsID="91b159941bad3678be3fe72e05010660" ns2:_="" ns3:_="">
    <xsd:import namespace="4c5ba48c-5779-4b66-942e-d4cc880d4d67"/>
    <xsd:import namespace="f3c9ee7b-9546-4620-8385-476b7c847c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ba48c-5779-4b66-942e-d4cc880d4d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1f2d0d-d1de-45f7-83cd-3d9758dcf36a}" ma:internalName="TaxCatchAll" ma:showField="CatchAllData" ma:web="4c5ba48c-5779-4b66-942e-d4cc880d4d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ee7b-9546-4620-8385-476b7c847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fals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false">
      <xsd:simpleType>
        <xsd:restriction base="dms:Text"/>
      </xsd:simpleType>
    </xsd:element>
    <xsd:element name="MediaServiceAutoTags" ma:index="13" nillable="true" ma:displayName="MediaServiceAutoTags" ma:internalName="MediaServiceAutoTags" ma:readOnly="false">
      <xsd:simpleType>
        <xsd:restriction base="dms:Text"/>
      </xsd:simpleType>
    </xsd:element>
    <xsd:element name="MediaServiceOCR" ma:index="14" nillable="true" ma:displayName="MediaServiceOCR" ma:internalName="MediaServiceOCR" ma:readOnly="fals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fals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false">
      <xsd:simpleType>
        <xsd:restriction base="dms:Text"/>
      </xsd:simpleType>
    </xsd:element>
    <xsd:element name="MediaServiceLocation" ma:index="17" nillable="true" ma:displayName="MediaServiceLocation" ma:internalName="MediaServiceLocation" ma:readOnly="fals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false">
      <xsd:simpleType>
        <xsd:restriction base="dms:Note"/>
      </xsd:simpleType>
    </xsd:element>
    <xsd:element name="MediaServiceKeyPoints" ma:index="19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fals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787e27-19c0-48e5-b6e2-2b1c5cdda7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f3c9ee7b-9546-4620-8385-476b7c847cc0" xsi:nil="true"/>
    <MediaServiceAutoKeyPoints xmlns="f3c9ee7b-9546-4620-8385-476b7c847cc0" xsi:nil="true"/>
    <MediaServiceEventHashCode xmlns="f3c9ee7b-9546-4620-8385-476b7c847cc0" xsi:nil="true"/>
    <MediaServiceAutoTags xmlns="f3c9ee7b-9546-4620-8385-476b7c847cc0" xsi:nil="true"/>
    <MediaServiceDateTaken xmlns="f3c9ee7b-9546-4620-8385-476b7c847cc0" xsi:nil="true"/>
    <MediaServiceGenerationTime xmlns="f3c9ee7b-9546-4620-8385-476b7c847cc0" xsi:nil="true"/>
    <MediaServiceFastMetadata xmlns="f3c9ee7b-9546-4620-8385-476b7c847cc0" xsi:nil="true"/>
    <MediaServiceLocation xmlns="f3c9ee7b-9546-4620-8385-476b7c847cc0" xsi:nil="true"/>
    <lcf76f155ced4ddcb4097134ff3c332f xmlns="f3c9ee7b-9546-4620-8385-476b7c847cc0">
      <Terms xmlns="http://schemas.microsoft.com/office/infopath/2007/PartnerControls"/>
    </lcf76f155ced4ddcb4097134ff3c332f>
    <MediaServiceOCR xmlns="f3c9ee7b-9546-4620-8385-476b7c847cc0" xsi:nil="true"/>
    <TaxCatchAll xmlns="4c5ba48c-5779-4b66-942e-d4cc880d4d67" xsi:nil="true"/>
    <MediaServiceMetadata xmlns="f3c9ee7b-9546-4620-8385-476b7c847cc0" xsi:nil="true"/>
    <MediaServiceKeyPoints xmlns="f3c9ee7b-9546-4620-8385-476b7c847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9A20C2-0463-4966-9496-73882BA80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ba48c-5779-4b66-942e-d4cc880d4d67"/>
    <ds:schemaRef ds:uri="f3c9ee7b-9546-4620-8385-476b7c847c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49D10F-8808-489B-8E83-152B3A5C2B57}">
  <ds:schemaRefs>
    <ds:schemaRef ds:uri="http://schemas.microsoft.com/office/2006/metadata/properties"/>
    <ds:schemaRef ds:uri="http://schemas.microsoft.com/office/infopath/2007/PartnerControls"/>
    <ds:schemaRef ds:uri="f3c9ee7b-9546-4620-8385-476b7c847cc0"/>
    <ds:schemaRef ds:uri="4c5ba48c-5779-4b66-942e-d4cc880d4d67"/>
  </ds:schemaRefs>
</ds:datastoreItem>
</file>

<file path=customXml/itemProps3.xml><?xml version="1.0" encoding="utf-8"?>
<ds:datastoreItem xmlns:ds="http://schemas.openxmlformats.org/officeDocument/2006/customXml" ds:itemID="{4463DAAB-EC92-44F0-AA19-991F003236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{4F9D9EED-53A1-9D45-A89C-65332F49BD58}tf16401369</Template>
  <TotalTime>1008</TotalTime>
  <Words>762</Words>
  <Application>Microsoft Macintosh PowerPoint</Application>
  <PresentationFormat>On-screen Show (16:9)</PresentationFormat>
  <Paragraphs>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AhnbergHand</vt:lpstr>
      <vt:lpstr>Arial</vt:lpstr>
      <vt:lpstr>Calibri</vt:lpstr>
      <vt:lpstr>Powderfinger Type</vt:lpstr>
      <vt:lpstr>APNIC33PowerPointTemplateFinal</vt:lpstr>
      <vt:lpstr>What’s an “IP Address” these days?</vt:lpstr>
      <vt:lpstr>Connected Devices</vt:lpstr>
      <vt:lpstr>Addresses for Connected Devices</vt:lpstr>
      <vt:lpstr>Addresses for Connected Devices</vt:lpstr>
      <vt:lpstr>What did we need from Addresses?</vt:lpstr>
      <vt:lpstr>What did we need from Addresses?</vt:lpstr>
      <vt:lpstr>Running Short of Addresses</vt:lpstr>
      <vt:lpstr>Client/Server Architecture</vt:lpstr>
      <vt:lpstr>Clients</vt:lpstr>
      <vt:lpstr>Clients</vt:lpstr>
      <vt:lpstr>Servers</vt:lpstr>
      <vt:lpstr>Architectural Evolution</vt:lpstr>
      <vt:lpstr>Evolutionary Changes</vt:lpstr>
      <vt:lpstr>Today’s Name-based Network</vt:lpstr>
      <vt:lpstr>Some Questions</vt:lpstr>
      <vt:lpstr>Some Questions</vt:lpstr>
      <vt:lpstr>Some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19</cp:revision>
  <dcterms:modified xsi:type="dcterms:W3CDTF">2024-02-26T07:31:08Z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0x010100BB6ED2131CEA984986EFCDC9C825AB3B</vt:lpwstr>
  </property>
  <property fmtid="{D5CDD505-2E9C-101B-9397-08002B2CF9AE}" pid="3" name="MSIP_Label_66ca7b2a-4f6d-4766-806a-1a0c76ea1c59_Enabled">
    <vt:lpwstr>true</vt:lpwstr>
  </property>
  <property fmtid="{D5CDD505-2E9C-101B-9397-08002B2CF9AE}" pid="4" name="MSIP_Label_66ca7b2a-4f6d-4766-806a-1a0c76ea1c59_SetDate">
    <vt:lpwstr>2023-10-10T03:37:18Z</vt:lpwstr>
  </property>
  <property fmtid="{D5CDD505-2E9C-101B-9397-08002B2CF9AE}" pid="5" name="MSIP_Label_66ca7b2a-4f6d-4766-806a-1a0c76ea1c59_Method">
    <vt:lpwstr>Standard</vt:lpwstr>
  </property>
  <property fmtid="{D5CDD505-2E9C-101B-9397-08002B2CF9AE}" pid="6" name="MSIP_Label_66ca7b2a-4f6d-4766-806a-1a0c76ea1c59_Name">
    <vt:lpwstr>Internal</vt:lpwstr>
  </property>
  <property fmtid="{D5CDD505-2E9C-101B-9397-08002B2CF9AE}" pid="7" name="MSIP_Label_66ca7b2a-4f6d-4766-806a-1a0c76ea1c59_SiteId">
    <vt:lpwstr>127d8d0d-7ccf-473d-ab09-6e44ad752ded</vt:lpwstr>
  </property>
  <property fmtid="{D5CDD505-2E9C-101B-9397-08002B2CF9AE}" pid="8" name="MSIP_Label_66ca7b2a-4f6d-4766-806a-1a0c76ea1c59_ActionId">
    <vt:lpwstr>c8b57713-2d44-43d9-a1f2-166b86ec0f53</vt:lpwstr>
  </property>
  <property fmtid="{D5CDD505-2E9C-101B-9397-08002B2CF9AE}" pid="9" name="MSIP_Label_66ca7b2a-4f6d-4766-806a-1a0c76ea1c59_ContentBits">
    <vt:lpwstr>0</vt:lpwstr>
  </property>
  <property fmtid="{D5CDD505-2E9C-101B-9397-08002B2CF9AE}" pid="10" name="MediaServiceImageTags">
    <vt:lpwstr/>
  </property>
</Properties>
</file>