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0"/>
  </p:notesMasterIdLst>
  <p:sldIdLst>
    <p:sldId id="269" r:id="rId5"/>
    <p:sldId id="270" r:id="rId6"/>
    <p:sldId id="285" r:id="rId7"/>
    <p:sldId id="458" r:id="rId8"/>
    <p:sldId id="271" r:id="rId9"/>
    <p:sldId id="272" r:id="rId10"/>
    <p:sldId id="273" r:id="rId11"/>
    <p:sldId id="274" r:id="rId12"/>
    <p:sldId id="457" r:id="rId13"/>
    <p:sldId id="455" r:id="rId14"/>
    <p:sldId id="284" r:id="rId15"/>
    <p:sldId id="459" r:id="rId16"/>
    <p:sldId id="460"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75" r:id="rId30"/>
    <p:sldId id="276" r:id="rId31"/>
    <p:sldId id="277" r:id="rId32"/>
    <p:sldId id="278" r:id="rId33"/>
    <p:sldId id="279" r:id="rId34"/>
    <p:sldId id="280" r:id="rId35"/>
    <p:sldId id="281" r:id="rId36"/>
    <p:sldId id="282" r:id="rId37"/>
    <p:sldId id="283" r:id="rId38"/>
    <p:sldId id="268" r:id="rId3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6243275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13"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13" name="Title Text"/>
          <p:cNvSpPr txBox="1">
            <a:spLocks noGrp="1"/>
          </p:cNvSpPr>
          <p:nvPr>
            <p:ph type="title"/>
          </p:nvPr>
        </p:nvSpPr>
        <p:spPr>
          <a:prstGeom prst="rect">
            <a:avLst/>
          </a:prstGeom>
        </p:spPr>
        <p:txBody>
          <a:bodyPr/>
          <a:lstStyle/>
          <a:p>
            <a:r>
              <a:t>Title Text</a:t>
            </a:r>
          </a:p>
        </p:txBody>
      </p:sp>
      <p:sp>
        <p:nvSpPr>
          <p:cNvPr id="114" name="Body Level One…"/>
          <p:cNvSpPr txBox="1">
            <a:spLocks noGrp="1"/>
          </p:cNvSpPr>
          <p:nvPr>
            <p:ph type="body" sz="half" idx="1"/>
          </p:nvPr>
        </p:nvSpPr>
        <p:spPr>
          <a:xfrm>
            <a:off x="395536" y="1200150"/>
            <a:ext cx="4104457" cy="3423829"/>
          </a:xfrm>
          <a:prstGeom prst="rect">
            <a:avLst/>
          </a:prstGeom>
        </p:spPr>
        <p:txBody>
          <a:bodyPr/>
          <a:lstStyle>
            <a:lvl1pPr>
              <a:defRPr sz="2000"/>
            </a:lvl1pPr>
            <a:lvl2pPr marL="563033" indent="-296333">
              <a:defRPr sz="2000"/>
            </a:lvl2pPr>
            <a:lvl3pPr marL="882650" indent="-34925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23" name="Title Text"/>
          <p:cNvSpPr txBox="1">
            <a:spLocks noGrp="1"/>
          </p:cNvSpPr>
          <p:nvPr>
            <p:ph type="title"/>
          </p:nvPr>
        </p:nvSpPr>
        <p:spPr>
          <a:prstGeom prst="rect">
            <a:avLst/>
          </a:prstGeom>
        </p:spPr>
        <p:txBody>
          <a:bodyPr/>
          <a:lstStyle/>
          <a:p>
            <a:r>
              <a:t>Title Text</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Slide Number"/>
          <p:cNvSpPr txBox="1">
            <a:spLocks/>
          </p:cNvSpPr>
          <p:nvPr userDrawn="1"/>
        </p:nvSpPr>
        <p:spPr>
          <a:xfrm>
            <a:off x="8979954" y="4980006"/>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Slide Number"/>
          <p:cNvSpPr txBox="1">
            <a:spLocks/>
          </p:cNvSpPr>
          <p:nvPr userDrawn="1"/>
        </p:nvSpPr>
        <p:spPr>
          <a:xfrm>
            <a:off x="8981503" y="4983031"/>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2">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74"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75"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6"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xfrm>
            <a:off x="8996237" y="5003865"/>
            <a:ext cx="127001" cy="127001"/>
          </a:xfrm>
          <a:prstGeom prst="rect">
            <a:avLst/>
          </a:prstGeom>
        </p:spPr>
        <p:txBody>
          <a:bodyPr/>
          <a:lstStyle/>
          <a:p>
            <a:fld id="{86CB4B4D-7CA3-9044-876B-883B54F8677D}" type="slidenum">
              <a:t>‹#›</a:t>
            </a:fld>
            <a:endParaRPr/>
          </a:p>
        </p:txBody>
      </p:sp>
      <p:sp>
        <p:nvSpPr>
          <p:cNvPr id="94" name="Title 1"/>
          <p:cNvSpPr txBox="1"/>
          <p:nvPr/>
        </p:nvSpPr>
        <p:spPr>
          <a:xfrm>
            <a:off x="395535" y="205978"/>
            <a:ext cx="8352930"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600" b="1"/>
            </a:lvl1pPr>
          </a:lstStyle>
          <a:p>
            <a:r>
              <a:t>Click to edit Master title style</a:t>
            </a:r>
          </a:p>
        </p:txBody>
      </p:sp>
      <p:sp>
        <p:nvSpPr>
          <p:cNvPr id="95" name="Body Level One…"/>
          <p:cNvSpPr txBox="1">
            <a:spLocks noGrp="1"/>
          </p:cNvSpPr>
          <p:nvPr>
            <p:ph type="body" idx="1"/>
          </p:nvPr>
        </p:nvSpPr>
        <p:spPr>
          <a:xfrm>
            <a:off x="395536" y="1200151"/>
            <a:ext cx="8352929" cy="260959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t>Title Text</a:t>
            </a:r>
          </a:p>
        </p:txBody>
      </p:sp>
      <p:sp>
        <p:nvSpPr>
          <p:cNvPr id="8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 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96DAC541-7B7A-43D3-8B79-37D633B846F1}">
                <asvg:svgBlip xmlns:asvg="http://schemas.microsoft.com/office/drawing/2016/SVG/main" r:embed="rId16"/>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981503" y="4983031"/>
            <a:ext cx="127001" cy="127001"/>
          </a:xfrm>
          <a:prstGeom prst="rect">
            <a:avLst/>
          </a:prstGeom>
          <a:ln w="12700">
            <a:miter lim="400000"/>
          </a:ln>
        </p:spPr>
        <p:txBody>
          <a:bodyPr wrap="none" lIns="0" tIns="0" rIns="0" bIns="0" anchor="b">
            <a:spAutoFit/>
          </a:bodyPr>
          <a:lstStyle>
            <a:lvl1pPr algn="r">
              <a:defRPr sz="800">
                <a:solidFill>
                  <a:srgbClr val="BFBFB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8" r:id="rId7"/>
    <p:sldLayoutId id="2147483657"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9" marR="0" indent="-32003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9695-0FA4-AE31-A823-13C1BAB49110}"/>
              </a:ext>
            </a:extLst>
          </p:cNvPr>
          <p:cNvSpPr>
            <a:spLocks noGrp="1"/>
          </p:cNvSpPr>
          <p:nvPr>
            <p:ph type="ctrTitle"/>
          </p:nvPr>
        </p:nvSpPr>
        <p:spPr/>
        <p:txBody>
          <a:bodyPr>
            <a:normAutofit fontScale="90000"/>
          </a:bodyPr>
          <a:lstStyle/>
          <a:p>
            <a:r>
              <a:rPr lang="en-US" dirty="0">
                <a:solidFill>
                  <a:srgbClr val="7030A0"/>
                </a:solidFill>
                <a:latin typeface="Powderfinger Type" panose="02020709070000000403" pitchFamily="49" charset="77"/>
              </a:rPr>
              <a:t>IPv6 Deployment:</a:t>
            </a:r>
            <a:br>
              <a:rPr lang="en-US" dirty="0">
                <a:solidFill>
                  <a:srgbClr val="7030A0"/>
                </a:solidFill>
                <a:latin typeface="Powderfinger Type" panose="02020709070000000403" pitchFamily="49" charset="77"/>
              </a:rPr>
            </a:br>
            <a:r>
              <a:rPr lang="en-US" dirty="0">
                <a:solidFill>
                  <a:srgbClr val="7030A0"/>
                </a:solidFill>
                <a:latin typeface="Powderfinger Type" panose="02020709070000000403" pitchFamily="49" charset="77"/>
              </a:rPr>
              <a:t>30 Years Later</a:t>
            </a:r>
          </a:p>
        </p:txBody>
      </p:sp>
      <p:sp>
        <p:nvSpPr>
          <p:cNvPr id="3" name="Subtitle 2">
            <a:extLst>
              <a:ext uri="{FF2B5EF4-FFF2-40B4-BE49-F238E27FC236}">
                <a16:creationId xmlns:a16="http://schemas.microsoft.com/office/drawing/2014/main" id="{4F966517-61A5-CACA-37E2-3357DBFA73D0}"/>
              </a:ext>
            </a:extLst>
          </p:cNvPr>
          <p:cNvSpPr>
            <a:spLocks noGrp="1"/>
          </p:cNvSpPr>
          <p:nvPr>
            <p:ph type="subTitle" idx="1"/>
          </p:nvPr>
        </p:nvSpPr>
        <p:spPr/>
        <p:txBody>
          <a:bodyPr/>
          <a:lstStyle/>
          <a:p>
            <a:pPr algn="r"/>
            <a:r>
              <a:rPr lang="en-US" dirty="0">
                <a:latin typeface="AhnbergHand" pitchFamily="2" charset="0"/>
              </a:rPr>
              <a:t>Geoff Huston AM</a:t>
            </a:r>
          </a:p>
          <a:p>
            <a:pPr algn="r"/>
            <a:r>
              <a:rPr lang="en-US" dirty="0">
                <a:latin typeface="AhnbergHand" pitchFamily="2" charset="0"/>
              </a:rPr>
              <a:t>APNIC Labs</a:t>
            </a:r>
          </a:p>
        </p:txBody>
      </p:sp>
    </p:spTree>
    <p:extLst>
      <p:ext uri="{BB962C8B-B14F-4D97-AF65-F5344CB8AC3E}">
        <p14:creationId xmlns:p14="http://schemas.microsoft.com/office/powerpoint/2010/main" val="272551731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58E59-0685-4007-C717-E23B04F9A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5D3A8-7E54-2C65-87B1-42BF085C98BE}"/>
              </a:ext>
            </a:extLst>
          </p:cNvPr>
          <p:cNvSpPr>
            <a:spLocks noGrp="1"/>
          </p:cNvSpPr>
          <p:nvPr>
            <p:ph type="title"/>
          </p:nvPr>
        </p:nvSpPr>
        <p:spPr/>
        <p:txBody>
          <a:bodyPr>
            <a:normAutofit/>
          </a:bodyPr>
          <a:lstStyle/>
          <a:p>
            <a:r>
              <a:rPr lang="en-US" sz="2800" dirty="0">
                <a:solidFill>
                  <a:srgbClr val="7030A0"/>
                </a:solidFill>
                <a:latin typeface="Powderfinger Type"/>
                <a:cs typeface="Powderfinger Type"/>
              </a:rPr>
              <a:t>20-Year IPv6 Advertised Address Span</a:t>
            </a:r>
          </a:p>
        </p:txBody>
      </p:sp>
      <p:pic>
        <p:nvPicPr>
          <p:cNvPr id="7" name="Content Placeholder 6" descr="A graph showing a number of data&#10;&#10;Description automatically generated">
            <a:extLst>
              <a:ext uri="{FF2B5EF4-FFF2-40B4-BE49-F238E27FC236}">
                <a16:creationId xmlns:a16="http://schemas.microsoft.com/office/drawing/2014/main" id="{04548EF6-0B60-C755-7169-4EAC5A71AF97}"/>
              </a:ext>
            </a:extLst>
          </p:cNvPr>
          <p:cNvPicPr>
            <a:picLocks noGrp="1" noChangeAspect="1"/>
          </p:cNvPicPr>
          <p:nvPr>
            <p:ph idx="1"/>
          </p:nvPr>
        </p:nvPicPr>
        <p:blipFill>
          <a:blip r:embed="rId2"/>
          <a:stretch>
            <a:fillRect/>
          </a:stretch>
        </p:blipFill>
        <p:spPr>
          <a:xfrm>
            <a:off x="1090053" y="1052079"/>
            <a:ext cx="6702138" cy="4021283"/>
          </a:xfrm>
        </p:spPr>
      </p:pic>
    </p:spTree>
    <p:extLst>
      <p:ext uri="{BB962C8B-B14F-4D97-AF65-F5344CB8AC3E}">
        <p14:creationId xmlns:p14="http://schemas.microsoft.com/office/powerpoint/2010/main" val="34472776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78F7-BC08-A1B8-094D-468EA7E79D76}"/>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IPv6 Advertised Address Span</a:t>
            </a:r>
          </a:p>
        </p:txBody>
      </p:sp>
      <p:pic>
        <p:nvPicPr>
          <p:cNvPr id="5" name="Content Placeholder 4">
            <a:extLst>
              <a:ext uri="{FF2B5EF4-FFF2-40B4-BE49-F238E27FC236}">
                <a16:creationId xmlns:a16="http://schemas.microsoft.com/office/drawing/2014/main" id="{BB28EC23-22C6-3BCB-F3D2-ABD6B33B9121}"/>
              </a:ext>
            </a:extLst>
          </p:cNvPr>
          <p:cNvPicPr>
            <a:picLocks noGrp="1" noChangeAspect="1"/>
          </p:cNvPicPr>
          <p:nvPr>
            <p:ph idx="1"/>
          </p:nvPr>
        </p:nvPicPr>
        <p:blipFill>
          <a:blip r:embed="rId2"/>
          <a:stretch>
            <a:fillRect/>
          </a:stretch>
        </p:blipFill>
        <p:spPr>
          <a:xfrm>
            <a:off x="894523" y="1073277"/>
            <a:ext cx="6544917" cy="3926951"/>
          </a:xfrm>
          <a:solidFill>
            <a:schemeClr val="bg1"/>
          </a:solidFill>
        </p:spPr>
      </p:pic>
      <p:sp>
        <p:nvSpPr>
          <p:cNvPr id="3" name="TextBox 2">
            <a:extLst>
              <a:ext uri="{FF2B5EF4-FFF2-40B4-BE49-F238E27FC236}">
                <a16:creationId xmlns:a16="http://schemas.microsoft.com/office/drawing/2014/main" id="{BD80E9FF-946C-854D-DADF-A0B27D17F86A}"/>
              </a:ext>
            </a:extLst>
          </p:cNvPr>
          <p:cNvSpPr txBox="1"/>
          <p:nvPr/>
        </p:nvSpPr>
        <p:spPr>
          <a:xfrm>
            <a:off x="1948070" y="2387085"/>
            <a:ext cx="4178386"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hnbergHand" pitchFamily="2" charset="0"/>
                <a:sym typeface="Arial"/>
              </a:rPr>
              <a:t>Using a single APNIC BGP feed</a:t>
            </a:r>
          </a:p>
        </p:txBody>
      </p:sp>
    </p:spTree>
    <p:extLst>
      <p:ext uri="{BB962C8B-B14F-4D97-AF65-F5344CB8AC3E}">
        <p14:creationId xmlns:p14="http://schemas.microsoft.com/office/powerpoint/2010/main" val="33138982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2A13E-58A2-37B3-EA6D-8AE5B199C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2EF0D-C903-201A-847B-D16FAAB90E7B}"/>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IPv6 Advertised Address Span</a:t>
            </a:r>
          </a:p>
        </p:txBody>
      </p:sp>
      <p:pic>
        <p:nvPicPr>
          <p:cNvPr id="5" name="Content Placeholder 4">
            <a:extLst>
              <a:ext uri="{FF2B5EF4-FFF2-40B4-BE49-F238E27FC236}">
                <a16:creationId xmlns:a16="http://schemas.microsoft.com/office/drawing/2014/main" id="{DBD11C14-332E-E876-5E46-4B9E2B89CBF4}"/>
              </a:ext>
            </a:extLst>
          </p:cNvPr>
          <p:cNvPicPr>
            <a:picLocks noGrp="1" noChangeAspect="1"/>
          </p:cNvPicPr>
          <p:nvPr>
            <p:ph idx="1"/>
          </p:nvPr>
        </p:nvPicPr>
        <p:blipFill>
          <a:blip r:embed="rId2"/>
          <a:stretch>
            <a:fillRect/>
          </a:stretch>
        </p:blipFill>
        <p:spPr>
          <a:xfrm>
            <a:off x="894523" y="1073277"/>
            <a:ext cx="6544917" cy="3926951"/>
          </a:xfrm>
        </p:spPr>
      </p:pic>
      <p:cxnSp>
        <p:nvCxnSpPr>
          <p:cNvPr id="3" name="Straight Connector 2">
            <a:extLst>
              <a:ext uri="{FF2B5EF4-FFF2-40B4-BE49-F238E27FC236}">
                <a16:creationId xmlns:a16="http://schemas.microsoft.com/office/drawing/2014/main" id="{ED6D782A-4007-7282-4E8B-1A9B26C61E3D}"/>
              </a:ext>
            </a:extLst>
          </p:cNvPr>
          <p:cNvCxnSpPr>
            <a:cxnSpLocks/>
          </p:cNvCxnSpPr>
          <p:nvPr/>
        </p:nvCxnSpPr>
        <p:spPr>
          <a:xfrm flipH="1">
            <a:off x="1319917" y="1614115"/>
            <a:ext cx="7028953" cy="2989690"/>
          </a:xfrm>
          <a:prstGeom prst="line">
            <a:avLst/>
          </a:prstGeom>
          <a:noFill/>
          <a:ln w="25400" cap="flat">
            <a:solidFill>
              <a:schemeClr val="bg1">
                <a:lumMod val="8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A992A776-7777-0F29-398A-761C5707F5DC}"/>
              </a:ext>
            </a:extLst>
          </p:cNvPr>
          <p:cNvSpPr txBox="1"/>
          <p:nvPr/>
        </p:nvSpPr>
        <p:spPr>
          <a:xfrm>
            <a:off x="2099145" y="1351721"/>
            <a:ext cx="4532244" cy="923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hnbergHand" pitchFamily="2" charset="0"/>
                <a:sym typeface="Arial"/>
              </a:rPr>
              <a:t>The best fit here is a linear growth of </a:t>
            </a:r>
            <a:r>
              <a:rPr lang="en-US" dirty="0">
                <a:latin typeface="AhnbergHand" pitchFamily="2" charset="0"/>
              </a:rPr>
              <a:t>2.8K /32’s p.a. (1/4 of the RIR allocation rate)</a:t>
            </a:r>
            <a:endParaRPr kumimoji="0" lang="en-US" sz="1800" b="0" i="0" u="none" strike="noStrike" cap="none" spc="0" normalizeH="0" baseline="0" dirty="0">
              <a:ln>
                <a:noFill/>
              </a:ln>
              <a:solidFill>
                <a:srgbClr val="000000"/>
              </a:solidFill>
              <a:effectLst/>
              <a:uFillTx/>
              <a:latin typeface="AhnbergHand" pitchFamily="2" charset="0"/>
              <a:sym typeface="Arial"/>
            </a:endParaRPr>
          </a:p>
        </p:txBody>
      </p:sp>
    </p:spTree>
    <p:extLst>
      <p:ext uri="{BB962C8B-B14F-4D97-AF65-F5344CB8AC3E}">
        <p14:creationId xmlns:p14="http://schemas.microsoft.com/office/powerpoint/2010/main" val="18975117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5996-68B2-0A43-6D30-90D7B00A17E6}"/>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IPv6 Deployment</a:t>
            </a:r>
          </a:p>
        </p:txBody>
      </p:sp>
      <p:pic>
        <p:nvPicPr>
          <p:cNvPr id="4" name="Picture 3" descr="A graph of a number of people&#10;&#10;Description automatically generated with medium confidence">
            <a:extLst>
              <a:ext uri="{FF2B5EF4-FFF2-40B4-BE49-F238E27FC236}">
                <a16:creationId xmlns:a16="http://schemas.microsoft.com/office/drawing/2014/main" id="{DA1F097D-86B0-10D1-1B02-25D5EE06BD6C}"/>
              </a:ext>
            </a:extLst>
          </p:cNvPr>
          <p:cNvPicPr>
            <a:picLocks noChangeAspect="1"/>
          </p:cNvPicPr>
          <p:nvPr/>
        </p:nvPicPr>
        <p:blipFill>
          <a:blip r:embed="rId2"/>
          <a:stretch>
            <a:fillRect/>
          </a:stretch>
        </p:blipFill>
        <p:spPr>
          <a:xfrm>
            <a:off x="1488385" y="983974"/>
            <a:ext cx="6286500" cy="4041321"/>
          </a:xfrm>
          <a:prstGeom prst="rect">
            <a:avLst/>
          </a:prstGeom>
        </p:spPr>
      </p:pic>
    </p:spTree>
    <p:extLst>
      <p:ext uri="{BB962C8B-B14F-4D97-AF65-F5344CB8AC3E}">
        <p14:creationId xmlns:p14="http://schemas.microsoft.com/office/powerpoint/2010/main" val="37559619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91B9-F81A-E630-4868-090BC2060DBE}"/>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- 2014</a:t>
            </a:r>
          </a:p>
        </p:txBody>
      </p:sp>
      <p:pic>
        <p:nvPicPr>
          <p:cNvPr id="5" name="Content Placeholder 4" descr="A map of the world&#10;&#10;Description automatically generated">
            <a:extLst>
              <a:ext uri="{FF2B5EF4-FFF2-40B4-BE49-F238E27FC236}">
                <a16:creationId xmlns:a16="http://schemas.microsoft.com/office/drawing/2014/main" id="{B7E8219D-60DE-4674-2B35-EB60F64058DD}"/>
              </a:ext>
            </a:extLst>
          </p:cNvPr>
          <p:cNvPicPr>
            <a:picLocks noGrp="1" noChangeAspect="1"/>
          </p:cNvPicPr>
          <p:nvPr>
            <p:ph idx="1"/>
          </p:nvPr>
        </p:nvPicPr>
        <p:blipFill>
          <a:blip r:embed="rId2"/>
          <a:stretch>
            <a:fillRect/>
          </a:stretch>
        </p:blipFill>
        <p:spPr>
          <a:xfrm>
            <a:off x="1086122" y="1376674"/>
            <a:ext cx="6971757" cy="3263504"/>
          </a:xfrm>
        </p:spPr>
      </p:pic>
    </p:spTree>
    <p:extLst>
      <p:ext uri="{BB962C8B-B14F-4D97-AF65-F5344CB8AC3E}">
        <p14:creationId xmlns:p14="http://schemas.microsoft.com/office/powerpoint/2010/main" val="11399740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B55D-12CC-D22A-590C-13B34AA675E2}"/>
            </a:ext>
          </a:extLst>
        </p:cNvPr>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BF8CEB14-79D9-E06A-1C89-AEF2BCE68D89}"/>
              </a:ext>
            </a:extLst>
          </p:cNvPr>
          <p:cNvPicPr>
            <a:picLocks noChangeAspect="1"/>
          </p:cNvPicPr>
          <p:nvPr/>
        </p:nvPicPr>
        <p:blipFill>
          <a:blip r:embed="rId2"/>
          <a:stretch>
            <a:fillRect/>
          </a:stretch>
        </p:blipFill>
        <p:spPr>
          <a:xfrm>
            <a:off x="1167907" y="1402194"/>
            <a:ext cx="6808186" cy="3189685"/>
          </a:xfrm>
          <a:prstGeom prst="rect">
            <a:avLst/>
          </a:prstGeom>
        </p:spPr>
      </p:pic>
      <p:sp>
        <p:nvSpPr>
          <p:cNvPr id="2" name="Title 1">
            <a:extLst>
              <a:ext uri="{FF2B5EF4-FFF2-40B4-BE49-F238E27FC236}">
                <a16:creationId xmlns:a16="http://schemas.microsoft.com/office/drawing/2014/main" id="{6F122940-A636-452B-99A5-470312D43F36}"/>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- 2015</a:t>
            </a:r>
          </a:p>
        </p:txBody>
      </p:sp>
    </p:spTree>
    <p:extLst>
      <p:ext uri="{BB962C8B-B14F-4D97-AF65-F5344CB8AC3E}">
        <p14:creationId xmlns:p14="http://schemas.microsoft.com/office/powerpoint/2010/main" val="14794198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7785-A8B3-2A1C-3875-D3449947306B}"/>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- 2016</a:t>
            </a:r>
          </a:p>
        </p:txBody>
      </p:sp>
      <p:pic>
        <p:nvPicPr>
          <p:cNvPr id="5" name="Content Placeholder 4" descr="A map of the world&#10;&#10;Description automatically generated">
            <a:extLst>
              <a:ext uri="{FF2B5EF4-FFF2-40B4-BE49-F238E27FC236}">
                <a16:creationId xmlns:a16="http://schemas.microsoft.com/office/drawing/2014/main" id="{8EA3A30C-9022-A69E-9133-BCB61BBA39E7}"/>
              </a:ext>
            </a:extLst>
          </p:cNvPr>
          <p:cNvPicPr>
            <a:picLocks noGrp="1" noChangeAspect="1"/>
          </p:cNvPicPr>
          <p:nvPr>
            <p:ph idx="1"/>
          </p:nvPr>
        </p:nvPicPr>
        <p:blipFill>
          <a:blip r:embed="rId2"/>
          <a:stretch>
            <a:fillRect/>
          </a:stretch>
        </p:blipFill>
        <p:spPr>
          <a:xfrm>
            <a:off x="1076680" y="1369219"/>
            <a:ext cx="6990641" cy="3263504"/>
          </a:xfrm>
        </p:spPr>
      </p:pic>
    </p:spTree>
    <p:extLst>
      <p:ext uri="{BB962C8B-B14F-4D97-AF65-F5344CB8AC3E}">
        <p14:creationId xmlns:p14="http://schemas.microsoft.com/office/powerpoint/2010/main" val="17794705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18E7-CCCF-04F1-953B-33EA962D7C1B}"/>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- 2017</a:t>
            </a:r>
          </a:p>
        </p:txBody>
      </p:sp>
      <p:pic>
        <p:nvPicPr>
          <p:cNvPr id="5" name="Content Placeholder 4" descr="A map of the world&#10;&#10;Description automatically generated">
            <a:extLst>
              <a:ext uri="{FF2B5EF4-FFF2-40B4-BE49-F238E27FC236}">
                <a16:creationId xmlns:a16="http://schemas.microsoft.com/office/drawing/2014/main" id="{3044516C-02B3-6B28-C6B0-DB5CC339AA17}"/>
              </a:ext>
            </a:extLst>
          </p:cNvPr>
          <p:cNvPicPr>
            <a:picLocks noGrp="1" noChangeAspect="1"/>
          </p:cNvPicPr>
          <p:nvPr>
            <p:ph idx="1"/>
          </p:nvPr>
        </p:nvPicPr>
        <p:blipFill>
          <a:blip r:embed="rId2"/>
          <a:stretch>
            <a:fillRect/>
          </a:stretch>
        </p:blipFill>
        <p:spPr>
          <a:xfrm>
            <a:off x="1044135" y="1369219"/>
            <a:ext cx="7055731" cy="3263504"/>
          </a:xfrm>
        </p:spPr>
      </p:pic>
    </p:spTree>
    <p:extLst>
      <p:ext uri="{BB962C8B-B14F-4D97-AF65-F5344CB8AC3E}">
        <p14:creationId xmlns:p14="http://schemas.microsoft.com/office/powerpoint/2010/main" val="19198683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2D9-1617-18C7-46EC-375245E411BE}"/>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- 2018</a:t>
            </a:r>
          </a:p>
        </p:txBody>
      </p:sp>
      <p:pic>
        <p:nvPicPr>
          <p:cNvPr id="5" name="Content Placeholder 4" descr="A map of the world&#10;&#10;Description automatically generated">
            <a:extLst>
              <a:ext uri="{FF2B5EF4-FFF2-40B4-BE49-F238E27FC236}">
                <a16:creationId xmlns:a16="http://schemas.microsoft.com/office/drawing/2014/main" id="{ADFCFEBE-0213-01DC-5AB4-85FBFBF3180E}"/>
              </a:ext>
            </a:extLst>
          </p:cNvPr>
          <p:cNvPicPr>
            <a:picLocks noGrp="1" noChangeAspect="1"/>
          </p:cNvPicPr>
          <p:nvPr>
            <p:ph idx="1"/>
          </p:nvPr>
        </p:nvPicPr>
        <p:blipFill>
          <a:blip r:embed="rId2"/>
          <a:stretch>
            <a:fillRect/>
          </a:stretch>
        </p:blipFill>
        <p:spPr>
          <a:xfrm>
            <a:off x="1086122" y="1369219"/>
            <a:ext cx="6971757" cy="3263504"/>
          </a:xfrm>
        </p:spPr>
      </p:pic>
    </p:spTree>
    <p:extLst>
      <p:ext uri="{BB962C8B-B14F-4D97-AF65-F5344CB8AC3E}">
        <p14:creationId xmlns:p14="http://schemas.microsoft.com/office/powerpoint/2010/main" val="29967588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8F89-7D63-1769-7AD7-DFEAABE5CD4F}"/>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- 2019</a:t>
            </a:r>
          </a:p>
        </p:txBody>
      </p:sp>
      <p:pic>
        <p:nvPicPr>
          <p:cNvPr id="5" name="Content Placeholder 4" descr="A map of the world&#10;&#10;Description automatically generated">
            <a:extLst>
              <a:ext uri="{FF2B5EF4-FFF2-40B4-BE49-F238E27FC236}">
                <a16:creationId xmlns:a16="http://schemas.microsoft.com/office/drawing/2014/main" id="{18335CA3-76D0-74A6-5986-EA283A41080C}"/>
              </a:ext>
            </a:extLst>
          </p:cNvPr>
          <p:cNvPicPr>
            <a:picLocks noGrp="1" noChangeAspect="1"/>
          </p:cNvPicPr>
          <p:nvPr>
            <p:ph idx="1"/>
          </p:nvPr>
        </p:nvPicPr>
        <p:blipFill>
          <a:blip r:embed="rId2"/>
          <a:stretch>
            <a:fillRect/>
          </a:stretch>
        </p:blipFill>
        <p:spPr>
          <a:xfrm>
            <a:off x="1073235" y="1369219"/>
            <a:ext cx="6997530" cy="3263504"/>
          </a:xfrm>
        </p:spPr>
      </p:pic>
    </p:spTree>
    <p:extLst>
      <p:ext uri="{BB962C8B-B14F-4D97-AF65-F5344CB8AC3E}">
        <p14:creationId xmlns:p14="http://schemas.microsoft.com/office/powerpoint/2010/main" val="23482533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CA78-5DFE-78F1-DDA3-66F893C94DEA}"/>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Well – about 30 years!</a:t>
            </a:r>
          </a:p>
        </p:txBody>
      </p:sp>
      <p:pic>
        <p:nvPicPr>
          <p:cNvPr id="5" name="Content Placeholder 4" descr="A white paper with black text&#10;&#10;Description automatically generated">
            <a:extLst>
              <a:ext uri="{FF2B5EF4-FFF2-40B4-BE49-F238E27FC236}">
                <a16:creationId xmlns:a16="http://schemas.microsoft.com/office/drawing/2014/main" id="{50A6AC96-1C3C-EA60-336A-87F24528E190}"/>
              </a:ext>
            </a:extLst>
          </p:cNvPr>
          <p:cNvPicPr>
            <a:picLocks noGrp="1" noChangeAspect="1"/>
          </p:cNvPicPr>
          <p:nvPr>
            <p:ph idx="1"/>
          </p:nvPr>
        </p:nvPicPr>
        <p:blipFill>
          <a:blip r:embed="rId2"/>
          <a:stretch>
            <a:fillRect/>
          </a:stretch>
        </p:blipFill>
        <p:spPr>
          <a:xfrm>
            <a:off x="2518009" y="1369219"/>
            <a:ext cx="4107983" cy="3263504"/>
          </a:xfrm>
        </p:spPr>
      </p:pic>
      <p:sp>
        <p:nvSpPr>
          <p:cNvPr id="6" name="Freeform 5">
            <a:extLst>
              <a:ext uri="{FF2B5EF4-FFF2-40B4-BE49-F238E27FC236}">
                <a16:creationId xmlns:a16="http://schemas.microsoft.com/office/drawing/2014/main" id="{6E1127DC-8313-7C35-C74C-8F2E3F8447AD}"/>
              </a:ext>
            </a:extLst>
          </p:cNvPr>
          <p:cNvSpPr/>
          <p:nvPr/>
        </p:nvSpPr>
        <p:spPr>
          <a:xfrm>
            <a:off x="5103928" y="1006088"/>
            <a:ext cx="1965617" cy="1117205"/>
          </a:xfrm>
          <a:custGeom>
            <a:avLst/>
            <a:gdLst>
              <a:gd name="connsiteX0" fmla="*/ 450328 w 2620822"/>
              <a:gd name="connsiteY0" fmla="*/ 1143333 h 1489607"/>
              <a:gd name="connsiteX1" fmla="*/ 2219493 w 2620822"/>
              <a:gd name="connsiteY1" fmla="*/ 1481263 h 1489607"/>
              <a:gd name="connsiteX2" fmla="*/ 2557424 w 2620822"/>
              <a:gd name="connsiteY2" fmla="*/ 835220 h 1489607"/>
              <a:gd name="connsiteX3" fmla="*/ 1275276 w 2620822"/>
              <a:gd name="connsiteY3" fmla="*/ 333 h 1489607"/>
              <a:gd name="connsiteX4" fmla="*/ 13006 w 2620822"/>
              <a:gd name="connsiteY4" fmla="*/ 934611 h 1489607"/>
              <a:gd name="connsiteX5" fmla="*/ 728624 w 2620822"/>
              <a:gd name="connsiteY5" fmla="*/ 1411689 h 148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822" h="1489607">
                <a:moveTo>
                  <a:pt x="450328" y="1143333"/>
                </a:moveTo>
                <a:cubicBezTo>
                  <a:pt x="1159319" y="1337974"/>
                  <a:pt x="1868310" y="1532615"/>
                  <a:pt x="2219493" y="1481263"/>
                </a:cubicBezTo>
                <a:cubicBezTo>
                  <a:pt x="2570676" y="1429911"/>
                  <a:pt x="2714794" y="1082042"/>
                  <a:pt x="2557424" y="835220"/>
                </a:cubicBezTo>
                <a:cubicBezTo>
                  <a:pt x="2400054" y="588398"/>
                  <a:pt x="1699346" y="-16232"/>
                  <a:pt x="1275276" y="333"/>
                </a:cubicBezTo>
                <a:cubicBezTo>
                  <a:pt x="851206" y="16898"/>
                  <a:pt x="104115" y="699385"/>
                  <a:pt x="13006" y="934611"/>
                </a:cubicBezTo>
                <a:cubicBezTo>
                  <a:pt x="-78103" y="1169837"/>
                  <a:pt x="325260" y="1290763"/>
                  <a:pt x="728624" y="141168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7077535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4D9F-AF2B-8221-FAF5-6D4A3EF82D65}"/>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- 2020</a:t>
            </a:r>
          </a:p>
        </p:txBody>
      </p:sp>
      <p:pic>
        <p:nvPicPr>
          <p:cNvPr id="5" name="Content Placeholder 4" descr="A map of the world&#10;&#10;Description automatically generated">
            <a:extLst>
              <a:ext uri="{FF2B5EF4-FFF2-40B4-BE49-F238E27FC236}">
                <a16:creationId xmlns:a16="http://schemas.microsoft.com/office/drawing/2014/main" id="{BED11436-7EB6-956A-667E-11FA3D6C38BD}"/>
              </a:ext>
            </a:extLst>
          </p:cNvPr>
          <p:cNvPicPr>
            <a:picLocks noGrp="1" noChangeAspect="1"/>
          </p:cNvPicPr>
          <p:nvPr>
            <p:ph idx="1"/>
          </p:nvPr>
        </p:nvPicPr>
        <p:blipFill>
          <a:blip r:embed="rId2"/>
          <a:stretch>
            <a:fillRect/>
          </a:stretch>
        </p:blipFill>
        <p:spPr>
          <a:xfrm>
            <a:off x="1063734" y="1369219"/>
            <a:ext cx="7016532" cy="3263504"/>
          </a:xfrm>
        </p:spPr>
      </p:pic>
    </p:spTree>
    <p:extLst>
      <p:ext uri="{BB962C8B-B14F-4D97-AF65-F5344CB8AC3E}">
        <p14:creationId xmlns:p14="http://schemas.microsoft.com/office/powerpoint/2010/main" val="17475326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63B2-A512-4C24-AA58-B27A56E009B9}"/>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- 2021</a:t>
            </a:r>
          </a:p>
        </p:txBody>
      </p:sp>
      <p:pic>
        <p:nvPicPr>
          <p:cNvPr id="5" name="Content Placeholder 4" descr="A map of the world&#10;&#10;Description automatically generated">
            <a:extLst>
              <a:ext uri="{FF2B5EF4-FFF2-40B4-BE49-F238E27FC236}">
                <a16:creationId xmlns:a16="http://schemas.microsoft.com/office/drawing/2014/main" id="{257C672E-D1FD-482D-F7AF-E381FE06DE8E}"/>
              </a:ext>
            </a:extLst>
          </p:cNvPr>
          <p:cNvPicPr>
            <a:picLocks noGrp="1" noChangeAspect="1"/>
          </p:cNvPicPr>
          <p:nvPr>
            <p:ph idx="1"/>
          </p:nvPr>
        </p:nvPicPr>
        <p:blipFill>
          <a:blip r:embed="rId2"/>
          <a:stretch>
            <a:fillRect/>
          </a:stretch>
        </p:blipFill>
        <p:spPr>
          <a:xfrm>
            <a:off x="1069778" y="1369219"/>
            <a:ext cx="7004445" cy="3263504"/>
          </a:xfrm>
        </p:spPr>
      </p:pic>
    </p:spTree>
    <p:extLst>
      <p:ext uri="{BB962C8B-B14F-4D97-AF65-F5344CB8AC3E}">
        <p14:creationId xmlns:p14="http://schemas.microsoft.com/office/powerpoint/2010/main" val="36768056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ED6B-7978-5AC7-9C68-7EFEAA3D78FA}"/>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- 2022</a:t>
            </a:r>
          </a:p>
        </p:txBody>
      </p:sp>
      <p:pic>
        <p:nvPicPr>
          <p:cNvPr id="5" name="Content Placeholder 4" descr="A map of the world&#10;&#10;Description automatically generated">
            <a:extLst>
              <a:ext uri="{FF2B5EF4-FFF2-40B4-BE49-F238E27FC236}">
                <a16:creationId xmlns:a16="http://schemas.microsoft.com/office/drawing/2014/main" id="{2F51A2DF-1C17-8A3B-61AD-2450D683274E}"/>
              </a:ext>
            </a:extLst>
          </p:cNvPr>
          <p:cNvPicPr>
            <a:picLocks noGrp="1" noChangeAspect="1"/>
          </p:cNvPicPr>
          <p:nvPr>
            <p:ph idx="1"/>
          </p:nvPr>
        </p:nvPicPr>
        <p:blipFill>
          <a:blip r:embed="rId2"/>
          <a:stretch>
            <a:fillRect/>
          </a:stretch>
        </p:blipFill>
        <p:spPr>
          <a:xfrm>
            <a:off x="1069778" y="1369219"/>
            <a:ext cx="7004445" cy="3263504"/>
          </a:xfrm>
        </p:spPr>
      </p:pic>
    </p:spTree>
    <p:extLst>
      <p:ext uri="{BB962C8B-B14F-4D97-AF65-F5344CB8AC3E}">
        <p14:creationId xmlns:p14="http://schemas.microsoft.com/office/powerpoint/2010/main" val="31589741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C7C5-C646-864E-213A-E91509922391}"/>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- 2023</a:t>
            </a:r>
          </a:p>
        </p:txBody>
      </p:sp>
      <p:pic>
        <p:nvPicPr>
          <p:cNvPr id="5" name="Content Placeholder 4" descr="A map of the world&#10;&#10;Description automatically generated">
            <a:extLst>
              <a:ext uri="{FF2B5EF4-FFF2-40B4-BE49-F238E27FC236}">
                <a16:creationId xmlns:a16="http://schemas.microsoft.com/office/drawing/2014/main" id="{CB2725FD-E9CC-18F4-8FAB-4C8F399AFD46}"/>
              </a:ext>
            </a:extLst>
          </p:cNvPr>
          <p:cNvPicPr>
            <a:picLocks noGrp="1" noChangeAspect="1"/>
          </p:cNvPicPr>
          <p:nvPr>
            <p:ph idx="1"/>
          </p:nvPr>
        </p:nvPicPr>
        <p:blipFill>
          <a:blip r:embed="rId2"/>
          <a:stretch>
            <a:fillRect/>
          </a:stretch>
        </p:blipFill>
        <p:spPr>
          <a:xfrm>
            <a:off x="1069778" y="1369219"/>
            <a:ext cx="7004445" cy="3263504"/>
          </a:xfrm>
        </p:spPr>
      </p:pic>
    </p:spTree>
    <p:extLst>
      <p:ext uri="{BB962C8B-B14F-4D97-AF65-F5344CB8AC3E}">
        <p14:creationId xmlns:p14="http://schemas.microsoft.com/office/powerpoint/2010/main" val="23129484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A2DB-6AB5-5B42-EDD0-27C1119E998F}"/>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IPv6 Deployment by Economy - 2024</a:t>
            </a:r>
          </a:p>
        </p:txBody>
      </p:sp>
      <p:pic>
        <p:nvPicPr>
          <p:cNvPr id="5" name="Content Placeholder 4" descr="A map of the world&#10;&#10;Description automatically generated">
            <a:extLst>
              <a:ext uri="{FF2B5EF4-FFF2-40B4-BE49-F238E27FC236}">
                <a16:creationId xmlns:a16="http://schemas.microsoft.com/office/drawing/2014/main" id="{D79F97EB-A0C3-0369-AC47-D6DD67BBF8EA}"/>
              </a:ext>
            </a:extLst>
          </p:cNvPr>
          <p:cNvPicPr>
            <a:picLocks noGrp="1" noChangeAspect="1"/>
          </p:cNvPicPr>
          <p:nvPr>
            <p:ph idx="1"/>
          </p:nvPr>
        </p:nvPicPr>
        <p:blipFill>
          <a:blip r:embed="rId2"/>
          <a:stretch>
            <a:fillRect/>
          </a:stretch>
        </p:blipFill>
        <p:spPr>
          <a:xfrm>
            <a:off x="1076251" y="1369219"/>
            <a:ext cx="6991498" cy="3263504"/>
          </a:xfrm>
        </p:spPr>
      </p:pic>
    </p:spTree>
    <p:extLst>
      <p:ext uri="{BB962C8B-B14F-4D97-AF65-F5344CB8AC3E}">
        <p14:creationId xmlns:p14="http://schemas.microsoft.com/office/powerpoint/2010/main" val="397276156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9D28-1AC2-7485-B491-C571B5303187}"/>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IPv6 in India</a:t>
            </a:r>
          </a:p>
        </p:txBody>
      </p:sp>
      <p:pic>
        <p:nvPicPr>
          <p:cNvPr id="5" name="Content Placeholder 4" descr="A graph of a stock market&#10;&#10;Description automatically generated">
            <a:extLst>
              <a:ext uri="{FF2B5EF4-FFF2-40B4-BE49-F238E27FC236}">
                <a16:creationId xmlns:a16="http://schemas.microsoft.com/office/drawing/2014/main" id="{6D04CA01-77AC-DBBC-AE21-841FBC3557B4}"/>
              </a:ext>
            </a:extLst>
          </p:cNvPr>
          <p:cNvPicPr>
            <a:picLocks noGrp="1" noChangeAspect="1"/>
          </p:cNvPicPr>
          <p:nvPr>
            <p:ph idx="1"/>
          </p:nvPr>
        </p:nvPicPr>
        <p:blipFill>
          <a:blip r:embed="rId2"/>
          <a:stretch>
            <a:fillRect/>
          </a:stretch>
        </p:blipFill>
        <p:spPr>
          <a:xfrm>
            <a:off x="1383953" y="1369219"/>
            <a:ext cx="6376094" cy="3263504"/>
          </a:xfrm>
        </p:spPr>
      </p:pic>
    </p:spTree>
    <p:extLst>
      <p:ext uri="{BB962C8B-B14F-4D97-AF65-F5344CB8AC3E}">
        <p14:creationId xmlns:p14="http://schemas.microsoft.com/office/powerpoint/2010/main" val="38605213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45EB-6FE8-5352-247A-CAC65DBDCBED}"/>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IPv6 in China</a:t>
            </a:r>
          </a:p>
        </p:txBody>
      </p:sp>
      <p:pic>
        <p:nvPicPr>
          <p:cNvPr id="5" name="Content Placeholder 4" descr="A graph of a graph&#10;&#10;Description automatically generated">
            <a:extLst>
              <a:ext uri="{FF2B5EF4-FFF2-40B4-BE49-F238E27FC236}">
                <a16:creationId xmlns:a16="http://schemas.microsoft.com/office/drawing/2014/main" id="{43FC0B89-D29E-BCE4-8EEC-74C439D1FB47}"/>
              </a:ext>
            </a:extLst>
          </p:cNvPr>
          <p:cNvPicPr>
            <a:picLocks noGrp="1" noChangeAspect="1"/>
          </p:cNvPicPr>
          <p:nvPr>
            <p:ph idx="1"/>
          </p:nvPr>
        </p:nvPicPr>
        <p:blipFill>
          <a:blip r:embed="rId2"/>
          <a:stretch>
            <a:fillRect/>
          </a:stretch>
        </p:blipFill>
        <p:spPr>
          <a:xfrm>
            <a:off x="1390399" y="1369219"/>
            <a:ext cx="6363202" cy="3263504"/>
          </a:xfrm>
        </p:spPr>
      </p:pic>
    </p:spTree>
    <p:extLst>
      <p:ext uri="{BB962C8B-B14F-4D97-AF65-F5344CB8AC3E}">
        <p14:creationId xmlns:p14="http://schemas.microsoft.com/office/powerpoint/2010/main" val="211034561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C84F-855E-0A3E-78E6-3BA21E824C7D}"/>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IPv6 in Malaysia</a:t>
            </a:r>
          </a:p>
        </p:txBody>
      </p:sp>
      <p:pic>
        <p:nvPicPr>
          <p:cNvPr id="5" name="Content Placeholder 4" descr="A graph of a graph showing the price of the country&#10;&#10;Description automatically generated with medium confidence">
            <a:extLst>
              <a:ext uri="{FF2B5EF4-FFF2-40B4-BE49-F238E27FC236}">
                <a16:creationId xmlns:a16="http://schemas.microsoft.com/office/drawing/2014/main" id="{84D56383-FDD8-40CD-B85D-75572D9824EA}"/>
              </a:ext>
            </a:extLst>
          </p:cNvPr>
          <p:cNvPicPr>
            <a:picLocks noGrp="1" noChangeAspect="1"/>
          </p:cNvPicPr>
          <p:nvPr>
            <p:ph idx="1"/>
          </p:nvPr>
        </p:nvPicPr>
        <p:blipFill>
          <a:blip r:embed="rId2"/>
          <a:stretch>
            <a:fillRect/>
          </a:stretch>
        </p:blipFill>
        <p:spPr>
          <a:xfrm>
            <a:off x="1359291" y="1369219"/>
            <a:ext cx="6425419" cy="3263504"/>
          </a:xfrm>
        </p:spPr>
      </p:pic>
    </p:spTree>
    <p:extLst>
      <p:ext uri="{BB962C8B-B14F-4D97-AF65-F5344CB8AC3E}">
        <p14:creationId xmlns:p14="http://schemas.microsoft.com/office/powerpoint/2010/main" val="49673255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143B-3CDF-283F-7E0E-149CC633E295}"/>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IPv6 in Japan</a:t>
            </a:r>
          </a:p>
        </p:txBody>
      </p:sp>
      <p:pic>
        <p:nvPicPr>
          <p:cNvPr id="5" name="Content Placeholder 4" descr="A graph of a graph showing the growth of the stock market&#10;&#10;Description automatically generated">
            <a:extLst>
              <a:ext uri="{FF2B5EF4-FFF2-40B4-BE49-F238E27FC236}">
                <a16:creationId xmlns:a16="http://schemas.microsoft.com/office/drawing/2014/main" id="{BFCACBDF-52C3-5A6E-E6FA-55FC6C945083}"/>
              </a:ext>
            </a:extLst>
          </p:cNvPr>
          <p:cNvPicPr>
            <a:picLocks noGrp="1" noChangeAspect="1"/>
          </p:cNvPicPr>
          <p:nvPr>
            <p:ph idx="1"/>
          </p:nvPr>
        </p:nvPicPr>
        <p:blipFill>
          <a:blip r:embed="rId2"/>
          <a:stretch>
            <a:fillRect/>
          </a:stretch>
        </p:blipFill>
        <p:spPr>
          <a:xfrm>
            <a:off x="1390399" y="1369219"/>
            <a:ext cx="6363202" cy="3263504"/>
          </a:xfrm>
        </p:spPr>
      </p:pic>
    </p:spTree>
    <p:extLst>
      <p:ext uri="{BB962C8B-B14F-4D97-AF65-F5344CB8AC3E}">
        <p14:creationId xmlns:p14="http://schemas.microsoft.com/office/powerpoint/2010/main" val="365713368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F5A-7CB4-E42B-DA1C-5A4F8A22F06E}"/>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IPv6 in Mongolia</a:t>
            </a:r>
          </a:p>
        </p:txBody>
      </p:sp>
      <p:pic>
        <p:nvPicPr>
          <p:cNvPr id="5" name="Content Placeholder 4" descr="A grid with a number on it&#10;&#10;Description automatically generated with medium confidence">
            <a:extLst>
              <a:ext uri="{FF2B5EF4-FFF2-40B4-BE49-F238E27FC236}">
                <a16:creationId xmlns:a16="http://schemas.microsoft.com/office/drawing/2014/main" id="{8756D788-89D0-493E-EA07-C8A99CACC660}"/>
              </a:ext>
            </a:extLst>
          </p:cNvPr>
          <p:cNvPicPr>
            <a:picLocks noGrp="1" noChangeAspect="1"/>
          </p:cNvPicPr>
          <p:nvPr>
            <p:ph idx="1"/>
          </p:nvPr>
        </p:nvPicPr>
        <p:blipFill>
          <a:blip r:embed="rId2"/>
          <a:stretch>
            <a:fillRect/>
          </a:stretch>
        </p:blipFill>
        <p:spPr>
          <a:xfrm>
            <a:off x="1390084" y="1369219"/>
            <a:ext cx="6363832" cy="3263504"/>
          </a:xfrm>
        </p:spPr>
      </p:pic>
    </p:spTree>
    <p:extLst>
      <p:ext uri="{BB962C8B-B14F-4D97-AF65-F5344CB8AC3E}">
        <p14:creationId xmlns:p14="http://schemas.microsoft.com/office/powerpoint/2010/main" val="1677407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96B-2A51-27C4-273F-B87FCE6CCE75}"/>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20 Years - IPv6 Routing Table</a:t>
            </a:r>
          </a:p>
        </p:txBody>
      </p:sp>
      <p:pic>
        <p:nvPicPr>
          <p:cNvPr id="5" name="Content Placeholder 4" descr="A graph of a number of people&#10;&#10;Description automatically generated with medium confidence">
            <a:extLst>
              <a:ext uri="{FF2B5EF4-FFF2-40B4-BE49-F238E27FC236}">
                <a16:creationId xmlns:a16="http://schemas.microsoft.com/office/drawing/2014/main" id="{5D10F944-2595-AA3E-CA8B-6B82A4E190A5}"/>
              </a:ext>
            </a:extLst>
          </p:cNvPr>
          <p:cNvPicPr>
            <a:picLocks noGrp="1" noChangeAspect="1"/>
          </p:cNvPicPr>
          <p:nvPr>
            <p:ph idx="1"/>
          </p:nvPr>
        </p:nvPicPr>
        <p:blipFill>
          <a:blip r:embed="rId2"/>
          <a:stretch>
            <a:fillRect/>
          </a:stretch>
        </p:blipFill>
        <p:spPr>
          <a:xfrm>
            <a:off x="719354" y="959230"/>
            <a:ext cx="6839355" cy="4103613"/>
          </a:xfrm>
        </p:spPr>
      </p:pic>
    </p:spTree>
    <p:extLst>
      <p:ext uri="{BB962C8B-B14F-4D97-AF65-F5344CB8AC3E}">
        <p14:creationId xmlns:p14="http://schemas.microsoft.com/office/powerpoint/2010/main" val="408456585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620-1BFC-C22F-D267-699F1E65F882}"/>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Where are we with IPv6?</a:t>
            </a:r>
          </a:p>
        </p:txBody>
      </p:sp>
      <p:sp>
        <p:nvSpPr>
          <p:cNvPr id="3" name="Content Placeholder 2">
            <a:extLst>
              <a:ext uri="{FF2B5EF4-FFF2-40B4-BE49-F238E27FC236}">
                <a16:creationId xmlns:a16="http://schemas.microsoft.com/office/drawing/2014/main" id="{945A3002-27DC-6BD0-B516-79DC5D8DBEE9}"/>
              </a:ext>
            </a:extLst>
          </p:cNvPr>
          <p:cNvSpPr>
            <a:spLocks noGrp="1"/>
          </p:cNvSpPr>
          <p:nvPr>
            <p:ph idx="1"/>
          </p:nvPr>
        </p:nvSpPr>
        <p:spPr/>
        <p:txBody>
          <a:bodyPr>
            <a:normAutofit fontScale="77500" lnSpcReduction="20000"/>
          </a:bodyPr>
          <a:lstStyle/>
          <a:p>
            <a:r>
              <a:rPr lang="en-US" dirty="0"/>
              <a:t>It’s still a piecemeal picture:</a:t>
            </a:r>
          </a:p>
          <a:p>
            <a:pPr lvl="1"/>
            <a:r>
              <a:rPr lang="en-US" dirty="0"/>
              <a:t>IPv6 is well established in India, France, Germany, Malaysia,  Saudi Arabia, US, Uruguay and Vietnam</a:t>
            </a:r>
          </a:p>
          <a:p>
            <a:pPr lvl="1"/>
            <a:r>
              <a:rPr lang="en-US" dirty="0"/>
              <a:t>Scant deployments in Africa, the Middle East, Eastern and Southern Europe</a:t>
            </a:r>
          </a:p>
          <a:p>
            <a:r>
              <a:rPr lang="en-US" dirty="0"/>
              <a:t>There is no common sense of urgency driving IPv6 deployment:</a:t>
            </a:r>
          </a:p>
          <a:p>
            <a:pPr lvl="1"/>
            <a:r>
              <a:rPr lang="en-US" dirty="0"/>
              <a:t>Overall growth rates appear to have slowed down (market saturation?) which means that existing IPv4/NAT networks are under  no immediate pressure to change</a:t>
            </a:r>
          </a:p>
          <a:p>
            <a:pPr lvl="1"/>
            <a:r>
              <a:rPr lang="en-US" dirty="0"/>
              <a:t>IPv6 deployment in 2024 appears to be generally following equipment lifecycles if service networks</a:t>
            </a:r>
          </a:p>
        </p:txBody>
      </p:sp>
    </p:spTree>
    <p:extLst>
      <p:ext uri="{BB962C8B-B14F-4D97-AF65-F5344CB8AC3E}">
        <p14:creationId xmlns:p14="http://schemas.microsoft.com/office/powerpoint/2010/main" val="55450889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C30D-9900-1DAE-9D87-5DC7E853E23C}"/>
              </a:ext>
            </a:extLst>
          </p:cNvPr>
          <p:cNvSpPr>
            <a:spLocks noGrp="1"/>
          </p:cNvSpPr>
          <p:nvPr>
            <p:ph type="title"/>
          </p:nvPr>
        </p:nvSpPr>
        <p:spPr/>
        <p:txBody>
          <a:bodyPr>
            <a:noAutofit/>
          </a:bodyPr>
          <a:lstStyle/>
          <a:p>
            <a:r>
              <a:rPr lang="en-US" sz="2800" dirty="0">
                <a:solidFill>
                  <a:srgbClr val="7030A0"/>
                </a:solidFill>
                <a:latin typeface="Powderfinger Type" panose="02020709070000000403" pitchFamily="49" charset="77"/>
              </a:rPr>
              <a:t>There are still unresolved IPv6 Issues</a:t>
            </a:r>
          </a:p>
        </p:txBody>
      </p:sp>
      <p:sp>
        <p:nvSpPr>
          <p:cNvPr id="3" name="Content Placeholder 2">
            <a:extLst>
              <a:ext uri="{FF2B5EF4-FFF2-40B4-BE49-F238E27FC236}">
                <a16:creationId xmlns:a16="http://schemas.microsoft.com/office/drawing/2014/main" id="{528BEB72-1EE7-187F-2363-1AD7B845E9E3}"/>
              </a:ext>
            </a:extLst>
          </p:cNvPr>
          <p:cNvSpPr>
            <a:spLocks noGrp="1"/>
          </p:cNvSpPr>
          <p:nvPr>
            <p:ph idx="1"/>
          </p:nvPr>
        </p:nvSpPr>
        <p:spPr>
          <a:xfrm>
            <a:off x="395535" y="1063229"/>
            <a:ext cx="8352929" cy="3423829"/>
          </a:xfrm>
        </p:spPr>
        <p:txBody>
          <a:bodyPr>
            <a:normAutofit/>
          </a:bodyPr>
          <a:lstStyle/>
          <a:p>
            <a:r>
              <a:rPr lang="en-US" sz="2000" dirty="0"/>
              <a:t>IPv6 Fragmentation support, and the more general case of Extension Header support</a:t>
            </a:r>
          </a:p>
          <a:p>
            <a:pPr lvl="1"/>
            <a:r>
              <a:rPr lang="en-US" sz="2000" dirty="0"/>
              <a:t>We can live without IPv6 extension headers in the public Internet, with the exception of the IPv6 Fragmentation header</a:t>
            </a:r>
          </a:p>
          <a:p>
            <a:pPr marL="342900" lvl="1" indent="0">
              <a:buNone/>
            </a:pPr>
            <a:endParaRPr lang="en-US" sz="2000" dirty="0"/>
          </a:p>
        </p:txBody>
      </p:sp>
      <p:pic>
        <p:nvPicPr>
          <p:cNvPr id="5" name="Picture 4" descr="A graph of a graph&#10;&#10;Description automatically generated with medium confidence">
            <a:extLst>
              <a:ext uri="{FF2B5EF4-FFF2-40B4-BE49-F238E27FC236}">
                <a16:creationId xmlns:a16="http://schemas.microsoft.com/office/drawing/2014/main" id="{E36CA87F-0140-22F0-72F7-4196D7D7CB16}"/>
              </a:ext>
            </a:extLst>
          </p:cNvPr>
          <p:cNvPicPr>
            <a:picLocks noChangeAspect="1"/>
          </p:cNvPicPr>
          <p:nvPr/>
        </p:nvPicPr>
        <p:blipFill>
          <a:blip r:embed="rId2"/>
          <a:stretch>
            <a:fillRect/>
          </a:stretch>
        </p:blipFill>
        <p:spPr>
          <a:xfrm>
            <a:off x="1721955" y="2669314"/>
            <a:ext cx="4651514" cy="2369122"/>
          </a:xfrm>
          <a:prstGeom prst="rect">
            <a:avLst/>
          </a:prstGeom>
        </p:spPr>
      </p:pic>
    </p:spTree>
    <p:extLst>
      <p:ext uri="{BB962C8B-B14F-4D97-AF65-F5344CB8AC3E}">
        <p14:creationId xmlns:p14="http://schemas.microsoft.com/office/powerpoint/2010/main" val="35023147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DA44-FC5F-E4C3-0C4C-BA62998272CF}"/>
              </a:ext>
            </a:extLst>
          </p:cNvPr>
          <p:cNvSpPr>
            <a:spLocks noGrp="1"/>
          </p:cNvSpPr>
          <p:nvPr>
            <p:ph type="title"/>
          </p:nvPr>
        </p:nvSpPr>
        <p:spPr/>
        <p:txBody>
          <a:bodyPr>
            <a:noAutofit/>
          </a:bodyPr>
          <a:lstStyle/>
          <a:p>
            <a:r>
              <a:rPr lang="en-US" sz="2800" dirty="0">
                <a:solidFill>
                  <a:srgbClr val="7030A0"/>
                </a:solidFill>
                <a:latin typeface="Powderfinger Type" panose="02020709070000000403" pitchFamily="49" charset="77"/>
              </a:rPr>
              <a:t>There are still active IPv6 Issues</a:t>
            </a:r>
          </a:p>
        </p:txBody>
      </p:sp>
      <p:sp>
        <p:nvSpPr>
          <p:cNvPr id="3" name="Content Placeholder 2">
            <a:extLst>
              <a:ext uri="{FF2B5EF4-FFF2-40B4-BE49-F238E27FC236}">
                <a16:creationId xmlns:a16="http://schemas.microsoft.com/office/drawing/2014/main" id="{B030FC14-9C11-E2B3-3186-0FDB46066B50}"/>
              </a:ext>
            </a:extLst>
          </p:cNvPr>
          <p:cNvSpPr>
            <a:spLocks noGrp="1"/>
          </p:cNvSpPr>
          <p:nvPr>
            <p:ph idx="1"/>
          </p:nvPr>
        </p:nvSpPr>
        <p:spPr/>
        <p:txBody>
          <a:bodyPr/>
          <a:lstStyle/>
          <a:p>
            <a:r>
              <a:rPr lang="en-US" dirty="0"/>
              <a:t>DHCP6 vs RA</a:t>
            </a:r>
          </a:p>
          <a:p>
            <a:r>
              <a:rPr lang="en-US" dirty="0"/>
              <a:t>ULAs and various permutations of private addresses and address translation</a:t>
            </a:r>
          </a:p>
          <a:p>
            <a:r>
              <a:rPr lang="en-US" dirty="0"/>
              <a:t>Happy Eyeballs </a:t>
            </a:r>
            <a:r>
              <a:rPr lang="en-US" dirty="0" err="1"/>
              <a:t>behaviour</a:t>
            </a:r>
            <a:endParaRPr lang="en-US" dirty="0"/>
          </a:p>
          <a:p>
            <a:r>
              <a:rPr lang="en-US" dirty="0"/>
              <a:t>Use of IPv6 as a transport for DNS queries/responses</a:t>
            </a:r>
          </a:p>
          <a:p>
            <a:pPr lvl="1"/>
            <a:endParaRPr lang="en-US" dirty="0"/>
          </a:p>
        </p:txBody>
      </p:sp>
    </p:spTree>
    <p:extLst>
      <p:ext uri="{BB962C8B-B14F-4D97-AF65-F5344CB8AC3E}">
        <p14:creationId xmlns:p14="http://schemas.microsoft.com/office/powerpoint/2010/main" val="148070377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4321-C615-B20D-D515-0216CCFCE4DA}"/>
              </a:ext>
            </a:extLst>
          </p:cNvPr>
          <p:cNvSpPr>
            <a:spLocks noGrp="1"/>
          </p:cNvSpPr>
          <p:nvPr>
            <p:ph type="title"/>
          </p:nvPr>
        </p:nvSpPr>
        <p:spPr/>
        <p:txBody>
          <a:bodyPr>
            <a:noAutofit/>
          </a:bodyPr>
          <a:lstStyle/>
          <a:p>
            <a:r>
              <a:rPr lang="en-US" sz="2800" dirty="0">
                <a:solidFill>
                  <a:srgbClr val="7030A0"/>
                </a:solidFill>
                <a:latin typeface="Powderfinger Type" panose="02020709070000000403" pitchFamily="49" charset="77"/>
              </a:rPr>
              <a:t>Dual Stack was not meant to be the end point!</a:t>
            </a:r>
          </a:p>
        </p:txBody>
      </p:sp>
      <p:sp>
        <p:nvSpPr>
          <p:cNvPr id="3" name="Content Placeholder 2">
            <a:extLst>
              <a:ext uri="{FF2B5EF4-FFF2-40B4-BE49-F238E27FC236}">
                <a16:creationId xmlns:a16="http://schemas.microsoft.com/office/drawing/2014/main" id="{7C9D707B-63BF-4637-19B8-5BAD55E62847}"/>
              </a:ext>
            </a:extLst>
          </p:cNvPr>
          <p:cNvSpPr>
            <a:spLocks noGrp="1"/>
          </p:cNvSpPr>
          <p:nvPr>
            <p:ph idx="1"/>
          </p:nvPr>
        </p:nvSpPr>
        <p:spPr/>
        <p:txBody>
          <a:bodyPr>
            <a:normAutofit/>
          </a:bodyPr>
          <a:lstStyle/>
          <a:p>
            <a:r>
              <a:rPr lang="en-US" sz="2000" dirty="0"/>
              <a:t>The entire aim of the transition of the Internet from IPv4 to to Dual Stack was </a:t>
            </a:r>
            <a:r>
              <a:rPr lang="en-US" sz="2000" b="1" dirty="0"/>
              <a:t>not</a:t>
            </a:r>
            <a:r>
              <a:rPr lang="en-US" sz="2000" dirty="0"/>
              <a:t> meant to see a generally ubiquitous IPv4 + IPv6 Dual Stack environment</a:t>
            </a:r>
          </a:p>
          <a:p>
            <a:r>
              <a:rPr lang="en-US" sz="2000" dirty="0"/>
              <a:t>Once a “critical mass” of Dual Stack deployment has been reached, it’s then viable to drop IPv4 support </a:t>
            </a:r>
          </a:p>
          <a:p>
            <a:r>
              <a:rPr lang="en-US" sz="2000" dirty="0"/>
              <a:t>It might be taking us some time to get to this “critical  mass” deployment scenario, but once this threshold has been achieved, then the next step of discarding IPv4 support is likely to be a lot faster</a:t>
            </a:r>
          </a:p>
        </p:txBody>
      </p:sp>
    </p:spTree>
    <p:extLst>
      <p:ext uri="{BB962C8B-B14F-4D97-AF65-F5344CB8AC3E}">
        <p14:creationId xmlns:p14="http://schemas.microsoft.com/office/powerpoint/2010/main" val="40119952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191715-CC87-9EA6-263E-36B6E23AD27F}"/>
              </a:ext>
            </a:extLst>
          </p:cNvPr>
          <p:cNvSpPr txBox="1"/>
          <p:nvPr/>
        </p:nvSpPr>
        <p:spPr>
          <a:xfrm rot="21313693">
            <a:off x="3411111" y="2063364"/>
            <a:ext cx="2526654" cy="769441"/>
          </a:xfrm>
          <a:prstGeom prst="rect">
            <a:avLst/>
          </a:prstGeom>
          <a:noFill/>
        </p:spPr>
        <p:txBody>
          <a:bodyPr wrap="none" rtlCol="0">
            <a:spAutoFit/>
          </a:bodyPr>
          <a:lstStyle/>
          <a:p>
            <a:r>
              <a:rPr lang="en-US" sz="4400" b="1" dirty="0">
                <a:solidFill>
                  <a:srgbClr val="7030A0"/>
                </a:solidFill>
                <a:latin typeface="AhnbergHand" pitchFamily="2" charset="0"/>
              </a:rPr>
              <a:t>Thanks!</a:t>
            </a:r>
          </a:p>
        </p:txBody>
      </p:sp>
    </p:spTree>
    <p:extLst>
      <p:ext uri="{BB962C8B-B14F-4D97-AF65-F5344CB8AC3E}">
        <p14:creationId xmlns:p14="http://schemas.microsoft.com/office/powerpoint/2010/main" val="205279403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5820-7171-0D98-E9BB-0F80C33AD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7E3AE-6F01-E84B-6FD7-03256368D849}"/>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20 Years - IPv6 Routing Table</a:t>
            </a:r>
          </a:p>
        </p:txBody>
      </p:sp>
      <p:pic>
        <p:nvPicPr>
          <p:cNvPr id="5" name="Content Placeholder 4" descr="A graph of a number of people&#10;&#10;Description automatically generated with medium confidence">
            <a:extLst>
              <a:ext uri="{FF2B5EF4-FFF2-40B4-BE49-F238E27FC236}">
                <a16:creationId xmlns:a16="http://schemas.microsoft.com/office/drawing/2014/main" id="{0380CCE8-F559-9923-E17A-FD5A5D3D6AE8}"/>
              </a:ext>
            </a:extLst>
          </p:cNvPr>
          <p:cNvPicPr>
            <a:picLocks noGrp="1" noChangeAspect="1"/>
          </p:cNvPicPr>
          <p:nvPr>
            <p:ph idx="1"/>
          </p:nvPr>
        </p:nvPicPr>
        <p:blipFill>
          <a:blip r:embed="rId2"/>
          <a:stretch>
            <a:fillRect/>
          </a:stretch>
        </p:blipFill>
        <p:spPr>
          <a:xfrm>
            <a:off x="719354" y="959230"/>
            <a:ext cx="6839355" cy="4103613"/>
          </a:xfrm>
        </p:spPr>
      </p:pic>
      <p:sp>
        <p:nvSpPr>
          <p:cNvPr id="3" name="TextBox 2">
            <a:extLst>
              <a:ext uri="{FF2B5EF4-FFF2-40B4-BE49-F238E27FC236}">
                <a16:creationId xmlns:a16="http://schemas.microsoft.com/office/drawing/2014/main" id="{B450DEB4-B8B1-E092-67EA-20E9D91ED686}"/>
              </a:ext>
            </a:extLst>
          </p:cNvPr>
          <p:cNvSpPr txBox="1"/>
          <p:nvPr/>
        </p:nvSpPr>
        <p:spPr>
          <a:xfrm>
            <a:off x="1498346" y="1694588"/>
            <a:ext cx="4910406" cy="258532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hnbergHand" pitchFamily="2" charset="0"/>
                <a:sym typeface="Arial"/>
              </a:rPr>
              <a:t>There is a clear picture </a:t>
            </a:r>
            <a:r>
              <a:rPr lang="en-US" dirty="0">
                <a:latin typeface="AhnbergHand" pitchFamily="2" charset="0"/>
              </a:rPr>
              <a:t>of exponential growth in the IPv6 FIB s</a:t>
            </a:r>
            <a:r>
              <a:rPr kumimoji="0" lang="en-US" sz="1800" b="0" i="0" u="none" strike="noStrike" cap="none" spc="0" normalizeH="0" baseline="0" dirty="0">
                <a:ln>
                  <a:noFill/>
                </a:ln>
                <a:solidFill>
                  <a:srgbClr val="000000"/>
                </a:solidFill>
                <a:effectLst/>
                <a:uFillTx/>
                <a:latin typeface="AhnbergHand" pitchFamily="2" charset="0"/>
                <a:sym typeface="Arial"/>
              </a:rPr>
              <a:t>ize</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AhnbergHand" pitchFamily="2"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hnbergHand" pitchFamily="2" charset="0"/>
                <a:sym typeface="Arial"/>
              </a:rPr>
              <a:t>But is this picture misl</a:t>
            </a:r>
            <a:r>
              <a:rPr lang="en-US" dirty="0">
                <a:latin typeface="AhnbergHand" pitchFamily="2" charset="0"/>
              </a:rPr>
              <a:t>eading about the extent of IPv6 deployment activity?</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hnbergHand" pitchFamily="2" charset="0"/>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dirty="0">
                <a:latin typeface="AhnbergHand" pitchFamily="2" charset="0"/>
              </a:rPr>
              <a:t>What can we see in IPv6 Address activity over this period?</a:t>
            </a:r>
            <a:endParaRPr kumimoji="0" lang="en-US" sz="1800" b="0" i="0" u="none" strike="noStrike" cap="none" spc="0" normalizeH="0" baseline="0" dirty="0">
              <a:ln>
                <a:noFill/>
              </a:ln>
              <a:solidFill>
                <a:srgbClr val="000000"/>
              </a:solidFill>
              <a:effectLst/>
              <a:uFillTx/>
              <a:latin typeface="AhnbergHand" pitchFamily="2" charset="0"/>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hnbergHand" pitchFamily="2" charset="0"/>
              <a:sym typeface="Arial"/>
            </a:endParaRPr>
          </a:p>
        </p:txBody>
      </p:sp>
    </p:spTree>
    <p:extLst>
      <p:ext uri="{BB962C8B-B14F-4D97-AF65-F5344CB8AC3E}">
        <p14:creationId xmlns:p14="http://schemas.microsoft.com/office/powerpoint/2010/main" val="19648550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12B0-51FE-1863-B048-9C6F8AB1DFDC}"/>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Early IPv6 Deployment</a:t>
            </a:r>
          </a:p>
        </p:txBody>
      </p:sp>
      <p:sp>
        <p:nvSpPr>
          <p:cNvPr id="3" name="Content Placeholder 2">
            <a:extLst>
              <a:ext uri="{FF2B5EF4-FFF2-40B4-BE49-F238E27FC236}">
                <a16:creationId xmlns:a16="http://schemas.microsoft.com/office/drawing/2014/main" id="{FD59700E-3633-FD89-9D73-CB54E7E076F5}"/>
              </a:ext>
            </a:extLst>
          </p:cNvPr>
          <p:cNvSpPr>
            <a:spLocks noGrp="1"/>
          </p:cNvSpPr>
          <p:nvPr>
            <p:ph idx="1"/>
          </p:nvPr>
        </p:nvSpPr>
        <p:spPr/>
        <p:txBody>
          <a:bodyPr/>
          <a:lstStyle/>
          <a:p>
            <a:r>
              <a:rPr lang="en-US" dirty="0"/>
              <a:t>Early work in IPv6 was undertaken as an overlay network, using IPv6-over-IPv4 encapsulation</a:t>
            </a:r>
          </a:p>
          <a:p>
            <a:r>
              <a:rPr lang="en-US" dirty="0"/>
              <a:t>The “6Bone” was set up in March 1996, using the IPv6 Trial Address allocation 3FFE::/16 (RFC 2471)</a:t>
            </a:r>
          </a:p>
          <a:p>
            <a:r>
              <a:rPr lang="en-US" dirty="0"/>
              <a:t>This 6Bone network was phased out starting Jan 2004 and fully decommissioned in June 2006</a:t>
            </a:r>
          </a:p>
          <a:p>
            <a:endParaRPr lang="en-US" dirty="0"/>
          </a:p>
        </p:txBody>
      </p:sp>
    </p:spTree>
    <p:extLst>
      <p:ext uri="{BB962C8B-B14F-4D97-AF65-F5344CB8AC3E}">
        <p14:creationId xmlns:p14="http://schemas.microsoft.com/office/powerpoint/2010/main" val="40494650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CFD7-FFB5-436A-2323-A105CF99DAD4}"/>
              </a:ext>
            </a:extLst>
          </p:cNvPr>
          <p:cNvSpPr>
            <a:spLocks noGrp="1"/>
          </p:cNvSpPr>
          <p:nvPr>
            <p:ph type="title"/>
          </p:nvPr>
        </p:nvSpPr>
        <p:spPr/>
        <p:txBody>
          <a:bodyPr>
            <a:normAutofit fontScale="90000"/>
          </a:bodyPr>
          <a:lstStyle/>
          <a:p>
            <a:r>
              <a:rPr lang="en-US" dirty="0">
                <a:solidFill>
                  <a:srgbClr val="7030A0"/>
                </a:solidFill>
                <a:latin typeface="Powderfinger Type" panose="02020709070000000403" pitchFamily="49" charset="77"/>
              </a:rPr>
              <a:t>Early IPv6 Address Allocations</a:t>
            </a:r>
          </a:p>
        </p:txBody>
      </p:sp>
      <p:sp>
        <p:nvSpPr>
          <p:cNvPr id="3" name="Content Placeholder 2">
            <a:extLst>
              <a:ext uri="{FF2B5EF4-FFF2-40B4-BE49-F238E27FC236}">
                <a16:creationId xmlns:a16="http://schemas.microsoft.com/office/drawing/2014/main" id="{2D91A238-71D9-FDA9-BD53-29345F0EE079}"/>
              </a:ext>
            </a:extLst>
          </p:cNvPr>
          <p:cNvSpPr>
            <a:spLocks noGrp="1"/>
          </p:cNvSpPr>
          <p:nvPr>
            <p:ph idx="1"/>
          </p:nvPr>
        </p:nvSpPr>
        <p:spPr/>
        <p:txBody>
          <a:bodyPr/>
          <a:lstStyle/>
          <a:p>
            <a:r>
              <a:rPr lang="en-US" dirty="0"/>
              <a:t>On 1 January 1999, the IANA recorded the following IPv6 Address Allocations:</a:t>
            </a:r>
          </a:p>
          <a:p>
            <a:pPr lvl="2"/>
            <a:r>
              <a:rPr lang="en-US" dirty="0"/>
              <a:t>2001:200::/23 to APNIC</a:t>
            </a:r>
          </a:p>
          <a:p>
            <a:pPr lvl="2"/>
            <a:r>
              <a:rPr lang="en-US" dirty="0"/>
              <a:t>2001:400::/23 to ARIN</a:t>
            </a:r>
          </a:p>
          <a:p>
            <a:pPr lvl="2"/>
            <a:r>
              <a:rPr lang="en-US" dirty="0"/>
              <a:t>2001:600::/23 to the RIPE NCC</a:t>
            </a:r>
          </a:p>
          <a:p>
            <a:r>
              <a:rPr lang="en-US" dirty="0"/>
              <a:t>The next allocation was 2002::/16 for the 6to4 overlay network, in February 2021</a:t>
            </a:r>
          </a:p>
        </p:txBody>
      </p:sp>
    </p:spTree>
    <p:extLst>
      <p:ext uri="{BB962C8B-B14F-4D97-AF65-F5344CB8AC3E}">
        <p14:creationId xmlns:p14="http://schemas.microsoft.com/office/powerpoint/2010/main" val="40838304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BC33-1AC7-CA5D-99E4-544D39466AAB}"/>
              </a:ext>
            </a:extLst>
          </p:cNvPr>
          <p:cNvSpPr>
            <a:spLocks noGrp="1"/>
          </p:cNvSpPr>
          <p:nvPr>
            <p:ph type="title"/>
          </p:nvPr>
        </p:nvSpPr>
        <p:spPr>
          <a:xfrm>
            <a:off x="395535" y="179486"/>
            <a:ext cx="8352929" cy="857251"/>
          </a:xfrm>
        </p:spPr>
        <p:txBody>
          <a:bodyPr>
            <a:normAutofit fontScale="90000"/>
          </a:bodyPr>
          <a:lstStyle/>
          <a:p>
            <a:r>
              <a:rPr lang="en-US" dirty="0">
                <a:solidFill>
                  <a:srgbClr val="7030A0"/>
                </a:solidFill>
                <a:latin typeface="Powderfinger Type" panose="02020709070000000403" pitchFamily="49" charset="77"/>
              </a:rPr>
              <a:t>Address Allocations: IANA to the RIRs</a:t>
            </a:r>
          </a:p>
        </p:txBody>
      </p:sp>
      <p:sp>
        <p:nvSpPr>
          <p:cNvPr id="7" name="TextBox 6">
            <a:extLst>
              <a:ext uri="{FF2B5EF4-FFF2-40B4-BE49-F238E27FC236}">
                <a16:creationId xmlns:a16="http://schemas.microsoft.com/office/drawing/2014/main" id="{03F7543B-8748-BC38-DFA9-B21DC5547DAE}"/>
              </a:ext>
            </a:extLst>
          </p:cNvPr>
          <p:cNvSpPr txBox="1"/>
          <p:nvPr/>
        </p:nvSpPr>
        <p:spPr>
          <a:xfrm>
            <a:off x="7355282" y="3412121"/>
            <a:ext cx="543739" cy="276999"/>
          </a:xfrm>
          <a:prstGeom prst="rect">
            <a:avLst/>
          </a:prstGeom>
          <a:noFill/>
        </p:spPr>
        <p:txBody>
          <a:bodyPr wrap="none" rtlCol="0">
            <a:spAutoFit/>
          </a:bodyPr>
          <a:lstStyle/>
          <a:p>
            <a:r>
              <a:rPr lang="en-US" sz="1200" b="1" dirty="0">
                <a:solidFill>
                  <a:srgbClr val="ECAE00"/>
                </a:solidFill>
              </a:rPr>
              <a:t>RIPE</a:t>
            </a:r>
          </a:p>
        </p:txBody>
      </p:sp>
      <p:sp>
        <p:nvSpPr>
          <p:cNvPr id="8" name="TextBox 7">
            <a:extLst>
              <a:ext uri="{FF2B5EF4-FFF2-40B4-BE49-F238E27FC236}">
                <a16:creationId xmlns:a16="http://schemas.microsoft.com/office/drawing/2014/main" id="{716A0732-D7B7-3D7C-4E3F-67ADDF4A6E5A}"/>
              </a:ext>
            </a:extLst>
          </p:cNvPr>
          <p:cNvSpPr txBox="1"/>
          <p:nvPr/>
        </p:nvSpPr>
        <p:spPr>
          <a:xfrm>
            <a:off x="7355282" y="3608419"/>
            <a:ext cx="559769" cy="276999"/>
          </a:xfrm>
          <a:prstGeom prst="rect">
            <a:avLst/>
          </a:prstGeom>
          <a:noFill/>
        </p:spPr>
        <p:txBody>
          <a:bodyPr wrap="none" rtlCol="0">
            <a:spAutoFit/>
          </a:bodyPr>
          <a:lstStyle/>
          <a:p>
            <a:r>
              <a:rPr lang="en-US" sz="1200" b="1" dirty="0">
                <a:solidFill>
                  <a:srgbClr val="67C2EE"/>
                </a:solidFill>
              </a:rPr>
              <a:t>ARIN</a:t>
            </a:r>
          </a:p>
        </p:txBody>
      </p:sp>
      <p:sp>
        <p:nvSpPr>
          <p:cNvPr id="9" name="TextBox 8">
            <a:extLst>
              <a:ext uri="{FF2B5EF4-FFF2-40B4-BE49-F238E27FC236}">
                <a16:creationId xmlns:a16="http://schemas.microsoft.com/office/drawing/2014/main" id="{5E067084-6266-DBEE-E96C-5DE0DFA80E6F}"/>
              </a:ext>
            </a:extLst>
          </p:cNvPr>
          <p:cNvSpPr txBox="1"/>
          <p:nvPr/>
        </p:nvSpPr>
        <p:spPr>
          <a:xfrm>
            <a:off x="7355281" y="1661132"/>
            <a:ext cx="699230" cy="276999"/>
          </a:xfrm>
          <a:prstGeom prst="rect">
            <a:avLst/>
          </a:prstGeom>
          <a:noFill/>
        </p:spPr>
        <p:txBody>
          <a:bodyPr wrap="none" rtlCol="0">
            <a:spAutoFit/>
          </a:bodyPr>
          <a:lstStyle/>
          <a:p>
            <a:r>
              <a:rPr lang="en-US" sz="1200" b="1" dirty="0">
                <a:solidFill>
                  <a:srgbClr val="A831DD"/>
                </a:solidFill>
              </a:rPr>
              <a:t>TOTAL</a:t>
            </a:r>
          </a:p>
        </p:txBody>
      </p:sp>
      <p:sp>
        <p:nvSpPr>
          <p:cNvPr id="10" name="TextBox 9">
            <a:extLst>
              <a:ext uri="{FF2B5EF4-FFF2-40B4-BE49-F238E27FC236}">
                <a16:creationId xmlns:a16="http://schemas.microsoft.com/office/drawing/2014/main" id="{01BE2F96-209D-C3FE-A571-E1FC20FA6321}"/>
              </a:ext>
            </a:extLst>
          </p:cNvPr>
          <p:cNvSpPr txBox="1"/>
          <p:nvPr/>
        </p:nvSpPr>
        <p:spPr>
          <a:xfrm>
            <a:off x="7331390" y="4143908"/>
            <a:ext cx="819455" cy="300082"/>
          </a:xfrm>
          <a:prstGeom prst="rect">
            <a:avLst/>
          </a:prstGeom>
          <a:noFill/>
        </p:spPr>
        <p:txBody>
          <a:bodyPr wrap="none" rtlCol="0">
            <a:spAutoFit/>
          </a:bodyPr>
          <a:lstStyle/>
          <a:p>
            <a:r>
              <a:rPr lang="en-US" sz="1350" dirty="0">
                <a:solidFill>
                  <a:srgbClr val="F4E752"/>
                </a:solidFill>
              </a:rPr>
              <a:t>LACNIC</a:t>
            </a:r>
          </a:p>
        </p:txBody>
      </p:sp>
      <p:sp>
        <p:nvSpPr>
          <p:cNvPr id="11" name="TextBox 10">
            <a:extLst>
              <a:ext uri="{FF2B5EF4-FFF2-40B4-BE49-F238E27FC236}">
                <a16:creationId xmlns:a16="http://schemas.microsoft.com/office/drawing/2014/main" id="{57E4FF4A-DA06-9B1B-BDCA-8021BDA4D36F}"/>
              </a:ext>
            </a:extLst>
          </p:cNvPr>
          <p:cNvSpPr txBox="1"/>
          <p:nvPr/>
        </p:nvSpPr>
        <p:spPr>
          <a:xfrm>
            <a:off x="7331390" y="4362569"/>
            <a:ext cx="877163" cy="300082"/>
          </a:xfrm>
          <a:prstGeom prst="rect">
            <a:avLst/>
          </a:prstGeom>
          <a:noFill/>
        </p:spPr>
        <p:txBody>
          <a:bodyPr wrap="none" rtlCol="0">
            <a:spAutoFit/>
          </a:bodyPr>
          <a:lstStyle/>
          <a:p>
            <a:r>
              <a:rPr lang="en-US" sz="1350" dirty="0">
                <a:solidFill>
                  <a:srgbClr val="0386C0"/>
                </a:solidFill>
              </a:rPr>
              <a:t>AFRINIC</a:t>
            </a:r>
          </a:p>
        </p:txBody>
      </p:sp>
      <p:sp>
        <p:nvSpPr>
          <p:cNvPr id="12" name="TextBox 11">
            <a:extLst>
              <a:ext uri="{FF2B5EF4-FFF2-40B4-BE49-F238E27FC236}">
                <a16:creationId xmlns:a16="http://schemas.microsoft.com/office/drawing/2014/main" id="{F5AEA0B1-69DA-DCAB-AEEA-ECDCBB047FB0}"/>
              </a:ext>
            </a:extLst>
          </p:cNvPr>
          <p:cNvSpPr txBox="1"/>
          <p:nvPr/>
        </p:nvSpPr>
        <p:spPr>
          <a:xfrm>
            <a:off x="7331390" y="3925247"/>
            <a:ext cx="713657" cy="300082"/>
          </a:xfrm>
          <a:prstGeom prst="rect">
            <a:avLst/>
          </a:prstGeom>
          <a:noFill/>
        </p:spPr>
        <p:txBody>
          <a:bodyPr wrap="none" rtlCol="0">
            <a:spAutoFit/>
          </a:bodyPr>
          <a:lstStyle/>
          <a:p>
            <a:r>
              <a:rPr lang="en-US" sz="1350" dirty="0">
                <a:solidFill>
                  <a:srgbClr val="01AB86"/>
                </a:solidFill>
              </a:rPr>
              <a:t>APNIC</a:t>
            </a:r>
          </a:p>
        </p:txBody>
      </p:sp>
      <p:sp>
        <p:nvSpPr>
          <p:cNvPr id="13" name="TextBox 12">
            <a:extLst>
              <a:ext uri="{FF2B5EF4-FFF2-40B4-BE49-F238E27FC236}">
                <a16:creationId xmlns:a16="http://schemas.microsoft.com/office/drawing/2014/main" id="{194C1927-C674-0807-C9D6-5CE03082A030}"/>
              </a:ext>
            </a:extLst>
          </p:cNvPr>
          <p:cNvSpPr txBox="1"/>
          <p:nvPr/>
        </p:nvSpPr>
        <p:spPr>
          <a:xfrm>
            <a:off x="4240867" y="3440975"/>
            <a:ext cx="864339" cy="219291"/>
          </a:xfrm>
          <a:prstGeom prst="rect">
            <a:avLst/>
          </a:prstGeom>
          <a:noFill/>
        </p:spPr>
        <p:txBody>
          <a:bodyPr wrap="none" rtlCol="0">
            <a:spAutoFit/>
          </a:bodyPr>
          <a:lstStyle/>
          <a:p>
            <a:r>
              <a:rPr lang="en-US" sz="825" dirty="0"/>
              <a:t>/12 allocations</a:t>
            </a:r>
          </a:p>
        </p:txBody>
      </p:sp>
      <p:sp>
        <p:nvSpPr>
          <p:cNvPr id="14" name="Freeform 13">
            <a:extLst>
              <a:ext uri="{FF2B5EF4-FFF2-40B4-BE49-F238E27FC236}">
                <a16:creationId xmlns:a16="http://schemas.microsoft.com/office/drawing/2014/main" id="{5518F09C-E522-CDA8-7F40-F47C51B629E9}"/>
              </a:ext>
            </a:extLst>
          </p:cNvPr>
          <p:cNvSpPr/>
          <p:nvPr/>
        </p:nvSpPr>
        <p:spPr>
          <a:xfrm>
            <a:off x="3556654" y="3575236"/>
            <a:ext cx="618658" cy="885023"/>
          </a:xfrm>
          <a:custGeom>
            <a:avLst/>
            <a:gdLst>
              <a:gd name="connsiteX0" fmla="*/ 824877 w 824877"/>
              <a:gd name="connsiteY0" fmla="*/ 0 h 1180030"/>
              <a:gd name="connsiteX1" fmla="*/ 51671 w 824877"/>
              <a:gd name="connsiteY1" fmla="*/ 1122830 h 1180030"/>
              <a:gd name="connsiteX2" fmla="*/ 65119 w 824877"/>
              <a:gd name="connsiteY2" fmla="*/ 1028700 h 1180030"/>
              <a:gd name="connsiteX3" fmla="*/ 11330 w 824877"/>
              <a:gd name="connsiteY3" fmla="*/ 1143000 h 1180030"/>
              <a:gd name="connsiteX4" fmla="*/ 139077 w 824877"/>
              <a:gd name="connsiteY4" fmla="*/ 1102659 h 118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7" h="1180030">
                <a:moveTo>
                  <a:pt x="824877" y="0"/>
                </a:moveTo>
                <a:cubicBezTo>
                  <a:pt x="501587" y="475690"/>
                  <a:pt x="178297" y="951380"/>
                  <a:pt x="51671" y="1122830"/>
                </a:cubicBezTo>
                <a:cubicBezTo>
                  <a:pt x="-74955" y="1294280"/>
                  <a:pt x="71842" y="1025338"/>
                  <a:pt x="65119" y="1028700"/>
                </a:cubicBezTo>
                <a:cubicBezTo>
                  <a:pt x="58395" y="1032062"/>
                  <a:pt x="-996" y="1130674"/>
                  <a:pt x="11330" y="1143000"/>
                </a:cubicBezTo>
                <a:cubicBezTo>
                  <a:pt x="23656" y="1155327"/>
                  <a:pt x="81366" y="1128993"/>
                  <a:pt x="139077" y="1102659"/>
                </a:cubicBezTo>
              </a:path>
            </a:pathLst>
          </a:cu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a:extLst>
              <a:ext uri="{FF2B5EF4-FFF2-40B4-BE49-F238E27FC236}">
                <a16:creationId xmlns:a16="http://schemas.microsoft.com/office/drawing/2014/main" id="{548EC498-A695-E2CF-F8F9-C4FF5A07066F}"/>
              </a:ext>
            </a:extLst>
          </p:cNvPr>
          <p:cNvSpPr/>
          <p:nvPr/>
        </p:nvSpPr>
        <p:spPr>
          <a:xfrm>
            <a:off x="5118287" y="3580280"/>
            <a:ext cx="903787" cy="452066"/>
          </a:xfrm>
          <a:custGeom>
            <a:avLst/>
            <a:gdLst>
              <a:gd name="connsiteX0" fmla="*/ 0 w 1205049"/>
              <a:gd name="connsiteY0" fmla="*/ 0 h 602755"/>
              <a:gd name="connsiteX1" fmla="*/ 1129553 w 1205049"/>
              <a:gd name="connsiteY1" fmla="*/ 537882 h 602755"/>
              <a:gd name="connsiteX2" fmla="*/ 1109383 w 1205049"/>
              <a:gd name="connsiteY2" fmla="*/ 410135 h 602755"/>
              <a:gd name="connsiteX3" fmla="*/ 1183342 w 1205049"/>
              <a:gd name="connsiteY3" fmla="*/ 578223 h 602755"/>
              <a:gd name="connsiteX4" fmla="*/ 1062318 w 1205049"/>
              <a:gd name="connsiteY4" fmla="*/ 598394 h 60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49" h="602755">
                <a:moveTo>
                  <a:pt x="0" y="0"/>
                </a:moveTo>
                <a:cubicBezTo>
                  <a:pt x="472328" y="234763"/>
                  <a:pt x="944656" y="469526"/>
                  <a:pt x="1129553" y="537882"/>
                </a:cubicBezTo>
                <a:cubicBezTo>
                  <a:pt x="1314450" y="606238"/>
                  <a:pt x="1100418" y="403412"/>
                  <a:pt x="1109383" y="410135"/>
                </a:cubicBezTo>
                <a:cubicBezTo>
                  <a:pt x="1118348" y="416858"/>
                  <a:pt x="1191186" y="546847"/>
                  <a:pt x="1183342" y="578223"/>
                </a:cubicBezTo>
                <a:cubicBezTo>
                  <a:pt x="1175498" y="609599"/>
                  <a:pt x="1118908" y="603996"/>
                  <a:pt x="1062318" y="598394"/>
                </a:cubicBezTo>
              </a:path>
            </a:pathLst>
          </a:cu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42EE7258-17D3-AD8D-E9A5-9572225CB108}"/>
              </a:ext>
            </a:extLst>
          </p:cNvPr>
          <p:cNvPicPr>
            <a:picLocks noChangeAspect="1"/>
          </p:cNvPicPr>
          <p:nvPr/>
        </p:nvPicPr>
        <p:blipFill>
          <a:blip r:embed="rId2"/>
          <a:stretch>
            <a:fillRect/>
          </a:stretch>
        </p:blipFill>
        <p:spPr>
          <a:xfrm>
            <a:off x="1416984" y="1183389"/>
            <a:ext cx="5829300" cy="3789045"/>
          </a:xfrm>
          <a:prstGeom prst="rect">
            <a:avLst/>
          </a:prstGeom>
        </p:spPr>
      </p:pic>
      <p:sp>
        <p:nvSpPr>
          <p:cNvPr id="17" name="Freeform 16">
            <a:extLst>
              <a:ext uri="{FF2B5EF4-FFF2-40B4-BE49-F238E27FC236}">
                <a16:creationId xmlns:a16="http://schemas.microsoft.com/office/drawing/2014/main" id="{34EE2455-3B03-60B0-70AD-63751BAD14B4}"/>
              </a:ext>
            </a:extLst>
          </p:cNvPr>
          <p:cNvSpPr/>
          <p:nvPr/>
        </p:nvSpPr>
        <p:spPr>
          <a:xfrm>
            <a:off x="7110133" y="3570194"/>
            <a:ext cx="277346" cy="211791"/>
          </a:xfrm>
          <a:custGeom>
            <a:avLst/>
            <a:gdLst>
              <a:gd name="connsiteX0" fmla="*/ 369795 w 369795"/>
              <a:gd name="connsiteY0" fmla="*/ 0 h 282388"/>
              <a:gd name="connsiteX1" fmla="*/ 0 w 369795"/>
              <a:gd name="connsiteY1" fmla="*/ 282388 h 282388"/>
            </a:gdLst>
            <a:ahLst/>
            <a:cxnLst>
              <a:cxn ang="0">
                <a:pos x="connsiteX0" y="connsiteY0"/>
              </a:cxn>
              <a:cxn ang="0">
                <a:pos x="connsiteX1" y="connsiteY1"/>
              </a:cxn>
            </a:cxnLst>
            <a:rect l="l" t="t" r="r" b="b"/>
            <a:pathLst>
              <a:path w="369795" h="282388">
                <a:moveTo>
                  <a:pt x="369795" y="0"/>
                </a:moveTo>
                <a:lnTo>
                  <a:pt x="0" y="282388"/>
                </a:lnTo>
              </a:path>
            </a:pathLst>
          </a:cu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reeform 17">
            <a:extLst>
              <a:ext uri="{FF2B5EF4-FFF2-40B4-BE49-F238E27FC236}">
                <a16:creationId xmlns:a16="http://schemas.microsoft.com/office/drawing/2014/main" id="{7A0544D7-ABA0-D69F-2A1D-DE0EB2BEAF96}"/>
              </a:ext>
            </a:extLst>
          </p:cNvPr>
          <p:cNvSpPr/>
          <p:nvPr/>
        </p:nvSpPr>
        <p:spPr>
          <a:xfrm>
            <a:off x="7115175" y="3761815"/>
            <a:ext cx="262218" cy="35299"/>
          </a:xfrm>
          <a:custGeom>
            <a:avLst/>
            <a:gdLst>
              <a:gd name="connsiteX0" fmla="*/ 349624 w 349624"/>
              <a:gd name="connsiteY0" fmla="*/ 0 h 47065"/>
              <a:gd name="connsiteX1" fmla="*/ 0 w 349624"/>
              <a:gd name="connsiteY1" fmla="*/ 47065 h 47065"/>
            </a:gdLst>
            <a:ahLst/>
            <a:cxnLst>
              <a:cxn ang="0">
                <a:pos x="connsiteX0" y="connsiteY0"/>
              </a:cxn>
              <a:cxn ang="0">
                <a:pos x="connsiteX1" y="connsiteY1"/>
              </a:cxn>
            </a:cxnLst>
            <a:rect l="l" t="t" r="r" b="b"/>
            <a:pathLst>
              <a:path w="349624" h="47065">
                <a:moveTo>
                  <a:pt x="349624" y="0"/>
                </a:moveTo>
                <a:lnTo>
                  <a:pt x="0" y="47065"/>
                </a:lnTo>
              </a:path>
            </a:pathLst>
          </a:cu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 name="Straight Connector 19">
            <a:extLst>
              <a:ext uri="{FF2B5EF4-FFF2-40B4-BE49-F238E27FC236}">
                <a16:creationId xmlns:a16="http://schemas.microsoft.com/office/drawing/2014/main" id="{0438C6F0-C0FD-2FC2-D3A2-35EDB7F135C2}"/>
              </a:ext>
            </a:extLst>
          </p:cNvPr>
          <p:cNvCxnSpPr>
            <a:cxnSpLocks/>
            <a:stCxn id="12" idx="1"/>
          </p:cNvCxnSpPr>
          <p:nvPr/>
        </p:nvCxnSpPr>
        <p:spPr>
          <a:xfrm flipH="1">
            <a:off x="7110132" y="4075288"/>
            <a:ext cx="221258" cy="126959"/>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B3EA671-AD99-3B65-5D97-C799FB8B6E92}"/>
              </a:ext>
            </a:extLst>
          </p:cNvPr>
          <p:cNvCxnSpPr>
            <a:stCxn id="10" idx="1"/>
          </p:cNvCxnSpPr>
          <p:nvPr/>
        </p:nvCxnSpPr>
        <p:spPr>
          <a:xfrm flipH="1" flipV="1">
            <a:off x="7110132" y="4202247"/>
            <a:ext cx="221258" cy="9170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CF353B3-7E98-4A0B-1298-B426F4A74CFE}"/>
              </a:ext>
            </a:extLst>
          </p:cNvPr>
          <p:cNvCxnSpPr>
            <a:stCxn id="11" idx="1"/>
          </p:cNvCxnSpPr>
          <p:nvPr/>
        </p:nvCxnSpPr>
        <p:spPr>
          <a:xfrm flipH="1" flipV="1">
            <a:off x="7142163" y="4213158"/>
            <a:ext cx="189227" cy="29945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C21519F-FC93-FE54-6B9A-299CC060D8AF}"/>
              </a:ext>
            </a:extLst>
          </p:cNvPr>
          <p:cNvCxnSpPr>
            <a:stCxn id="9" idx="1"/>
          </p:cNvCxnSpPr>
          <p:nvPr/>
        </p:nvCxnSpPr>
        <p:spPr>
          <a:xfrm flipH="1" flipV="1">
            <a:off x="7110132" y="1788090"/>
            <a:ext cx="245149" cy="11542"/>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471E484-B109-CE1B-FC62-3ED35322AD7B}"/>
              </a:ext>
            </a:extLst>
          </p:cNvPr>
          <p:cNvSpPr txBox="1"/>
          <p:nvPr/>
        </p:nvSpPr>
        <p:spPr>
          <a:xfrm>
            <a:off x="2076030" y="3931684"/>
            <a:ext cx="1322337" cy="600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AhnbergHand" pitchFamily="2" charset="0"/>
                <a:sym typeface="Arial"/>
              </a:rPr>
              <a:t>Shift from /23 to /12 IANA-to-RIR blocks</a:t>
            </a:r>
          </a:p>
        </p:txBody>
      </p:sp>
      <p:sp>
        <p:nvSpPr>
          <p:cNvPr id="4" name="Freeform 3">
            <a:extLst>
              <a:ext uri="{FF2B5EF4-FFF2-40B4-BE49-F238E27FC236}">
                <a16:creationId xmlns:a16="http://schemas.microsoft.com/office/drawing/2014/main" id="{D05D3226-C9B5-DD5B-6CDC-172B97A1A409}"/>
              </a:ext>
            </a:extLst>
          </p:cNvPr>
          <p:cNvSpPr/>
          <p:nvPr/>
        </p:nvSpPr>
        <p:spPr>
          <a:xfrm>
            <a:off x="3145669" y="4362569"/>
            <a:ext cx="394969" cy="143135"/>
          </a:xfrm>
          <a:custGeom>
            <a:avLst/>
            <a:gdLst>
              <a:gd name="connsiteX0" fmla="*/ 0 w 394969"/>
              <a:gd name="connsiteY0" fmla="*/ 12 h 143135"/>
              <a:gd name="connsiteX1" fmla="*/ 357809 w 394969"/>
              <a:gd name="connsiteY1" fmla="*/ 103379 h 143135"/>
              <a:gd name="connsiteX2" fmla="*/ 286247 w 394969"/>
              <a:gd name="connsiteY2" fmla="*/ 12 h 143135"/>
              <a:gd name="connsiteX3" fmla="*/ 389614 w 394969"/>
              <a:gd name="connsiteY3" fmla="*/ 111330 h 143135"/>
              <a:gd name="connsiteX4" fmla="*/ 87464 w 394969"/>
              <a:gd name="connsiteY4" fmla="*/ 143135 h 143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69" h="143135">
                <a:moveTo>
                  <a:pt x="0" y="12"/>
                </a:moveTo>
                <a:cubicBezTo>
                  <a:pt x="155050" y="51695"/>
                  <a:pt x="310101" y="103379"/>
                  <a:pt x="357809" y="103379"/>
                </a:cubicBezTo>
                <a:cubicBezTo>
                  <a:pt x="405517" y="103379"/>
                  <a:pt x="280946" y="-1313"/>
                  <a:pt x="286247" y="12"/>
                </a:cubicBezTo>
                <a:cubicBezTo>
                  <a:pt x="291548" y="1337"/>
                  <a:pt x="422744" y="87476"/>
                  <a:pt x="389614" y="111330"/>
                </a:cubicBezTo>
                <a:cubicBezTo>
                  <a:pt x="356484" y="135184"/>
                  <a:pt x="221974" y="139159"/>
                  <a:pt x="87464" y="143135"/>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18754529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C731-B100-A632-25BE-75EF2F1D70BA}"/>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RIR Address Assignments</a:t>
            </a:r>
          </a:p>
        </p:txBody>
      </p:sp>
      <p:sp>
        <p:nvSpPr>
          <p:cNvPr id="6" name="TextBox 5">
            <a:extLst>
              <a:ext uri="{FF2B5EF4-FFF2-40B4-BE49-F238E27FC236}">
                <a16:creationId xmlns:a16="http://schemas.microsoft.com/office/drawing/2014/main" id="{C1685821-1139-E9E2-78E2-045270FE57CC}"/>
              </a:ext>
            </a:extLst>
          </p:cNvPr>
          <p:cNvSpPr txBox="1"/>
          <p:nvPr/>
        </p:nvSpPr>
        <p:spPr>
          <a:xfrm>
            <a:off x="7159942" y="3194180"/>
            <a:ext cx="543739" cy="276999"/>
          </a:xfrm>
          <a:prstGeom prst="rect">
            <a:avLst/>
          </a:prstGeom>
          <a:noFill/>
        </p:spPr>
        <p:txBody>
          <a:bodyPr wrap="none" rtlCol="0">
            <a:spAutoFit/>
          </a:bodyPr>
          <a:lstStyle/>
          <a:p>
            <a:r>
              <a:rPr lang="en-US" sz="1200" b="1" dirty="0">
                <a:solidFill>
                  <a:srgbClr val="ECAE00"/>
                </a:solidFill>
              </a:rPr>
              <a:t>RIPE</a:t>
            </a:r>
          </a:p>
        </p:txBody>
      </p:sp>
      <p:sp>
        <p:nvSpPr>
          <p:cNvPr id="7" name="TextBox 6">
            <a:extLst>
              <a:ext uri="{FF2B5EF4-FFF2-40B4-BE49-F238E27FC236}">
                <a16:creationId xmlns:a16="http://schemas.microsoft.com/office/drawing/2014/main" id="{BEB66F5D-E01E-C78C-14F3-80F4BC8D4609}"/>
              </a:ext>
            </a:extLst>
          </p:cNvPr>
          <p:cNvSpPr txBox="1"/>
          <p:nvPr/>
        </p:nvSpPr>
        <p:spPr>
          <a:xfrm>
            <a:off x="7159941" y="3518977"/>
            <a:ext cx="559769" cy="276999"/>
          </a:xfrm>
          <a:prstGeom prst="rect">
            <a:avLst/>
          </a:prstGeom>
          <a:noFill/>
        </p:spPr>
        <p:txBody>
          <a:bodyPr wrap="none" rtlCol="0">
            <a:spAutoFit/>
          </a:bodyPr>
          <a:lstStyle/>
          <a:p>
            <a:r>
              <a:rPr lang="en-US" sz="1200" b="1" dirty="0">
                <a:solidFill>
                  <a:srgbClr val="67C2EE"/>
                </a:solidFill>
              </a:rPr>
              <a:t>ARIN</a:t>
            </a:r>
          </a:p>
        </p:txBody>
      </p:sp>
      <p:sp>
        <p:nvSpPr>
          <p:cNvPr id="8" name="TextBox 7">
            <a:extLst>
              <a:ext uri="{FF2B5EF4-FFF2-40B4-BE49-F238E27FC236}">
                <a16:creationId xmlns:a16="http://schemas.microsoft.com/office/drawing/2014/main" id="{215D519E-54FC-952D-145B-49A95B6D13AF}"/>
              </a:ext>
            </a:extLst>
          </p:cNvPr>
          <p:cNvSpPr txBox="1"/>
          <p:nvPr/>
        </p:nvSpPr>
        <p:spPr>
          <a:xfrm>
            <a:off x="7159941" y="1359720"/>
            <a:ext cx="699230" cy="276999"/>
          </a:xfrm>
          <a:prstGeom prst="rect">
            <a:avLst/>
          </a:prstGeom>
          <a:noFill/>
        </p:spPr>
        <p:txBody>
          <a:bodyPr wrap="none" rtlCol="0">
            <a:spAutoFit/>
          </a:bodyPr>
          <a:lstStyle/>
          <a:p>
            <a:r>
              <a:rPr lang="en-US" sz="1200" b="1" dirty="0">
                <a:solidFill>
                  <a:srgbClr val="A831DD"/>
                </a:solidFill>
              </a:rPr>
              <a:t>TOTAL</a:t>
            </a:r>
          </a:p>
        </p:txBody>
      </p:sp>
      <p:sp>
        <p:nvSpPr>
          <p:cNvPr id="9" name="TextBox 8">
            <a:extLst>
              <a:ext uri="{FF2B5EF4-FFF2-40B4-BE49-F238E27FC236}">
                <a16:creationId xmlns:a16="http://schemas.microsoft.com/office/drawing/2014/main" id="{889099AF-AAF4-E5B8-917E-AC152382683C}"/>
              </a:ext>
            </a:extLst>
          </p:cNvPr>
          <p:cNvSpPr txBox="1"/>
          <p:nvPr/>
        </p:nvSpPr>
        <p:spPr>
          <a:xfrm>
            <a:off x="7159942" y="4285539"/>
            <a:ext cx="819455" cy="300082"/>
          </a:xfrm>
          <a:prstGeom prst="rect">
            <a:avLst/>
          </a:prstGeom>
          <a:noFill/>
        </p:spPr>
        <p:txBody>
          <a:bodyPr wrap="none" rtlCol="0">
            <a:spAutoFit/>
          </a:bodyPr>
          <a:lstStyle/>
          <a:p>
            <a:r>
              <a:rPr lang="en-US" sz="1350" dirty="0">
                <a:solidFill>
                  <a:srgbClr val="F4E752"/>
                </a:solidFill>
              </a:rPr>
              <a:t>LACNIC</a:t>
            </a:r>
          </a:p>
        </p:txBody>
      </p:sp>
      <p:sp>
        <p:nvSpPr>
          <p:cNvPr id="10" name="TextBox 9">
            <a:extLst>
              <a:ext uri="{FF2B5EF4-FFF2-40B4-BE49-F238E27FC236}">
                <a16:creationId xmlns:a16="http://schemas.microsoft.com/office/drawing/2014/main" id="{185E9E91-9E63-402F-EE72-5D5AC72693DF}"/>
              </a:ext>
            </a:extLst>
          </p:cNvPr>
          <p:cNvSpPr txBox="1"/>
          <p:nvPr/>
        </p:nvSpPr>
        <p:spPr>
          <a:xfrm>
            <a:off x="7159942" y="4504200"/>
            <a:ext cx="877163" cy="300082"/>
          </a:xfrm>
          <a:prstGeom prst="rect">
            <a:avLst/>
          </a:prstGeom>
          <a:noFill/>
        </p:spPr>
        <p:txBody>
          <a:bodyPr wrap="none" rtlCol="0">
            <a:spAutoFit/>
          </a:bodyPr>
          <a:lstStyle/>
          <a:p>
            <a:r>
              <a:rPr lang="en-US" sz="1350" dirty="0">
                <a:solidFill>
                  <a:srgbClr val="0386C0"/>
                </a:solidFill>
              </a:rPr>
              <a:t>AFRINIC</a:t>
            </a:r>
          </a:p>
        </p:txBody>
      </p:sp>
      <p:sp>
        <p:nvSpPr>
          <p:cNvPr id="11" name="TextBox 10">
            <a:extLst>
              <a:ext uri="{FF2B5EF4-FFF2-40B4-BE49-F238E27FC236}">
                <a16:creationId xmlns:a16="http://schemas.microsoft.com/office/drawing/2014/main" id="{84A75415-B9CD-83A9-49F8-9921EBA4A819}"/>
              </a:ext>
            </a:extLst>
          </p:cNvPr>
          <p:cNvSpPr txBox="1"/>
          <p:nvPr/>
        </p:nvSpPr>
        <p:spPr>
          <a:xfrm>
            <a:off x="7159941" y="3798289"/>
            <a:ext cx="713657" cy="300082"/>
          </a:xfrm>
          <a:prstGeom prst="rect">
            <a:avLst/>
          </a:prstGeom>
          <a:noFill/>
        </p:spPr>
        <p:txBody>
          <a:bodyPr wrap="none" rtlCol="0">
            <a:spAutoFit/>
          </a:bodyPr>
          <a:lstStyle/>
          <a:p>
            <a:r>
              <a:rPr lang="en-US" sz="1350" dirty="0">
                <a:solidFill>
                  <a:srgbClr val="01AB86"/>
                </a:solidFill>
              </a:rPr>
              <a:t>APNIC</a:t>
            </a:r>
          </a:p>
        </p:txBody>
      </p:sp>
      <p:pic>
        <p:nvPicPr>
          <p:cNvPr id="15" name="Picture 14">
            <a:extLst>
              <a:ext uri="{FF2B5EF4-FFF2-40B4-BE49-F238E27FC236}">
                <a16:creationId xmlns:a16="http://schemas.microsoft.com/office/drawing/2014/main" id="{AE01C127-E141-3714-F738-5DD8C4BBA226}"/>
              </a:ext>
            </a:extLst>
          </p:cNvPr>
          <p:cNvPicPr>
            <a:picLocks noChangeAspect="1"/>
          </p:cNvPicPr>
          <p:nvPr/>
        </p:nvPicPr>
        <p:blipFill>
          <a:blip r:embed="rId2"/>
          <a:stretch>
            <a:fillRect/>
          </a:stretch>
        </p:blipFill>
        <p:spPr>
          <a:xfrm>
            <a:off x="912210" y="1013522"/>
            <a:ext cx="6212722" cy="4038269"/>
          </a:xfrm>
          <a:prstGeom prst="rect">
            <a:avLst/>
          </a:prstGeom>
        </p:spPr>
      </p:pic>
    </p:spTree>
    <p:extLst>
      <p:ext uri="{BB962C8B-B14F-4D97-AF65-F5344CB8AC3E}">
        <p14:creationId xmlns:p14="http://schemas.microsoft.com/office/powerpoint/2010/main" val="37462492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A73D-1320-3067-34ED-0D773A1DB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743B-9DA0-F43C-359F-C5F7FB4AEE88}"/>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RIR Address Assignments</a:t>
            </a:r>
          </a:p>
        </p:txBody>
      </p:sp>
      <p:sp>
        <p:nvSpPr>
          <p:cNvPr id="6" name="TextBox 5">
            <a:extLst>
              <a:ext uri="{FF2B5EF4-FFF2-40B4-BE49-F238E27FC236}">
                <a16:creationId xmlns:a16="http://schemas.microsoft.com/office/drawing/2014/main" id="{7E420347-7138-1317-5C95-ABB78E6FA627}"/>
              </a:ext>
            </a:extLst>
          </p:cNvPr>
          <p:cNvSpPr txBox="1"/>
          <p:nvPr/>
        </p:nvSpPr>
        <p:spPr>
          <a:xfrm>
            <a:off x="7159942" y="3194180"/>
            <a:ext cx="543739" cy="276999"/>
          </a:xfrm>
          <a:prstGeom prst="rect">
            <a:avLst/>
          </a:prstGeom>
          <a:noFill/>
        </p:spPr>
        <p:txBody>
          <a:bodyPr wrap="none" rtlCol="0">
            <a:spAutoFit/>
          </a:bodyPr>
          <a:lstStyle/>
          <a:p>
            <a:r>
              <a:rPr lang="en-US" sz="1200" b="1" dirty="0">
                <a:solidFill>
                  <a:srgbClr val="ECAE00"/>
                </a:solidFill>
              </a:rPr>
              <a:t>RIPE</a:t>
            </a:r>
          </a:p>
        </p:txBody>
      </p:sp>
      <p:sp>
        <p:nvSpPr>
          <p:cNvPr id="7" name="TextBox 6">
            <a:extLst>
              <a:ext uri="{FF2B5EF4-FFF2-40B4-BE49-F238E27FC236}">
                <a16:creationId xmlns:a16="http://schemas.microsoft.com/office/drawing/2014/main" id="{CA49CF29-6506-1C4C-58F7-2925E42A5364}"/>
              </a:ext>
            </a:extLst>
          </p:cNvPr>
          <p:cNvSpPr txBox="1"/>
          <p:nvPr/>
        </p:nvSpPr>
        <p:spPr>
          <a:xfrm>
            <a:off x="7159941" y="3518977"/>
            <a:ext cx="559769" cy="276999"/>
          </a:xfrm>
          <a:prstGeom prst="rect">
            <a:avLst/>
          </a:prstGeom>
          <a:noFill/>
        </p:spPr>
        <p:txBody>
          <a:bodyPr wrap="none" rtlCol="0">
            <a:spAutoFit/>
          </a:bodyPr>
          <a:lstStyle/>
          <a:p>
            <a:r>
              <a:rPr lang="en-US" sz="1200" b="1" dirty="0">
                <a:solidFill>
                  <a:srgbClr val="67C2EE"/>
                </a:solidFill>
              </a:rPr>
              <a:t>ARIN</a:t>
            </a:r>
          </a:p>
        </p:txBody>
      </p:sp>
      <p:sp>
        <p:nvSpPr>
          <p:cNvPr id="8" name="TextBox 7">
            <a:extLst>
              <a:ext uri="{FF2B5EF4-FFF2-40B4-BE49-F238E27FC236}">
                <a16:creationId xmlns:a16="http://schemas.microsoft.com/office/drawing/2014/main" id="{AEFE357C-3A71-C66D-C7BA-D4C7E1E650B9}"/>
              </a:ext>
            </a:extLst>
          </p:cNvPr>
          <p:cNvSpPr txBox="1"/>
          <p:nvPr/>
        </p:nvSpPr>
        <p:spPr>
          <a:xfrm>
            <a:off x="7159941" y="1359720"/>
            <a:ext cx="699230" cy="276999"/>
          </a:xfrm>
          <a:prstGeom prst="rect">
            <a:avLst/>
          </a:prstGeom>
          <a:noFill/>
        </p:spPr>
        <p:txBody>
          <a:bodyPr wrap="none" rtlCol="0">
            <a:spAutoFit/>
          </a:bodyPr>
          <a:lstStyle/>
          <a:p>
            <a:r>
              <a:rPr lang="en-US" sz="1200" b="1" dirty="0">
                <a:solidFill>
                  <a:srgbClr val="A831DD"/>
                </a:solidFill>
              </a:rPr>
              <a:t>TOTAL</a:t>
            </a:r>
          </a:p>
        </p:txBody>
      </p:sp>
      <p:sp>
        <p:nvSpPr>
          <p:cNvPr id="9" name="TextBox 8">
            <a:extLst>
              <a:ext uri="{FF2B5EF4-FFF2-40B4-BE49-F238E27FC236}">
                <a16:creationId xmlns:a16="http://schemas.microsoft.com/office/drawing/2014/main" id="{DFF7E8DB-59EC-5EFC-081B-E7B950E6CD87}"/>
              </a:ext>
            </a:extLst>
          </p:cNvPr>
          <p:cNvSpPr txBox="1"/>
          <p:nvPr/>
        </p:nvSpPr>
        <p:spPr>
          <a:xfrm>
            <a:off x="7159942" y="4285539"/>
            <a:ext cx="819455" cy="300082"/>
          </a:xfrm>
          <a:prstGeom prst="rect">
            <a:avLst/>
          </a:prstGeom>
          <a:noFill/>
        </p:spPr>
        <p:txBody>
          <a:bodyPr wrap="none" rtlCol="0">
            <a:spAutoFit/>
          </a:bodyPr>
          <a:lstStyle/>
          <a:p>
            <a:r>
              <a:rPr lang="en-US" sz="1350" dirty="0">
                <a:solidFill>
                  <a:srgbClr val="F4E752"/>
                </a:solidFill>
              </a:rPr>
              <a:t>LACNIC</a:t>
            </a:r>
          </a:p>
        </p:txBody>
      </p:sp>
      <p:sp>
        <p:nvSpPr>
          <p:cNvPr id="10" name="TextBox 9">
            <a:extLst>
              <a:ext uri="{FF2B5EF4-FFF2-40B4-BE49-F238E27FC236}">
                <a16:creationId xmlns:a16="http://schemas.microsoft.com/office/drawing/2014/main" id="{84A82274-5E6E-1A69-1E0B-81BF830D64FD}"/>
              </a:ext>
            </a:extLst>
          </p:cNvPr>
          <p:cNvSpPr txBox="1"/>
          <p:nvPr/>
        </p:nvSpPr>
        <p:spPr>
          <a:xfrm>
            <a:off x="7159942" y="4504200"/>
            <a:ext cx="877163" cy="300082"/>
          </a:xfrm>
          <a:prstGeom prst="rect">
            <a:avLst/>
          </a:prstGeom>
          <a:noFill/>
        </p:spPr>
        <p:txBody>
          <a:bodyPr wrap="none" rtlCol="0">
            <a:spAutoFit/>
          </a:bodyPr>
          <a:lstStyle/>
          <a:p>
            <a:r>
              <a:rPr lang="en-US" sz="1350" dirty="0">
                <a:solidFill>
                  <a:srgbClr val="0386C0"/>
                </a:solidFill>
              </a:rPr>
              <a:t>AFRINIC</a:t>
            </a:r>
          </a:p>
        </p:txBody>
      </p:sp>
      <p:sp>
        <p:nvSpPr>
          <p:cNvPr id="11" name="TextBox 10">
            <a:extLst>
              <a:ext uri="{FF2B5EF4-FFF2-40B4-BE49-F238E27FC236}">
                <a16:creationId xmlns:a16="http://schemas.microsoft.com/office/drawing/2014/main" id="{6BB6FE08-4BC1-EBC9-CD83-0C83D4E73DF5}"/>
              </a:ext>
            </a:extLst>
          </p:cNvPr>
          <p:cNvSpPr txBox="1"/>
          <p:nvPr/>
        </p:nvSpPr>
        <p:spPr>
          <a:xfrm>
            <a:off x="7159941" y="3798289"/>
            <a:ext cx="713657" cy="300082"/>
          </a:xfrm>
          <a:prstGeom prst="rect">
            <a:avLst/>
          </a:prstGeom>
          <a:noFill/>
        </p:spPr>
        <p:txBody>
          <a:bodyPr wrap="none" rtlCol="0">
            <a:spAutoFit/>
          </a:bodyPr>
          <a:lstStyle/>
          <a:p>
            <a:r>
              <a:rPr lang="en-US" sz="1350" dirty="0">
                <a:solidFill>
                  <a:srgbClr val="01AB86"/>
                </a:solidFill>
              </a:rPr>
              <a:t>APNIC</a:t>
            </a:r>
          </a:p>
        </p:txBody>
      </p:sp>
      <p:pic>
        <p:nvPicPr>
          <p:cNvPr id="15" name="Picture 14">
            <a:extLst>
              <a:ext uri="{FF2B5EF4-FFF2-40B4-BE49-F238E27FC236}">
                <a16:creationId xmlns:a16="http://schemas.microsoft.com/office/drawing/2014/main" id="{7BA6038C-2AD4-D3F4-605E-9CB120706058}"/>
              </a:ext>
            </a:extLst>
          </p:cNvPr>
          <p:cNvPicPr>
            <a:picLocks noChangeAspect="1"/>
          </p:cNvPicPr>
          <p:nvPr/>
        </p:nvPicPr>
        <p:blipFill>
          <a:blip r:embed="rId2"/>
          <a:stretch>
            <a:fillRect/>
          </a:stretch>
        </p:blipFill>
        <p:spPr>
          <a:xfrm>
            <a:off x="912210" y="1013522"/>
            <a:ext cx="6212722" cy="4038269"/>
          </a:xfrm>
          <a:prstGeom prst="rect">
            <a:avLst/>
          </a:prstGeom>
        </p:spPr>
      </p:pic>
      <p:sp>
        <p:nvSpPr>
          <p:cNvPr id="4" name="Freeform 3">
            <a:extLst>
              <a:ext uri="{FF2B5EF4-FFF2-40B4-BE49-F238E27FC236}">
                <a16:creationId xmlns:a16="http://schemas.microsoft.com/office/drawing/2014/main" id="{463A6F00-B0DC-9163-6C28-871936B3FDF0}"/>
              </a:ext>
            </a:extLst>
          </p:cNvPr>
          <p:cNvSpPr/>
          <p:nvPr/>
        </p:nvSpPr>
        <p:spPr>
          <a:xfrm>
            <a:off x="2703446" y="3864331"/>
            <a:ext cx="843478" cy="463291"/>
          </a:xfrm>
          <a:custGeom>
            <a:avLst/>
            <a:gdLst>
              <a:gd name="connsiteX0" fmla="*/ 0 w 946845"/>
              <a:gd name="connsiteY0" fmla="*/ 0 h 607296"/>
              <a:gd name="connsiteX1" fmla="*/ 866693 w 946845"/>
              <a:gd name="connsiteY1" fmla="*/ 540689 h 607296"/>
              <a:gd name="connsiteX2" fmla="*/ 818985 w 946845"/>
              <a:gd name="connsiteY2" fmla="*/ 421419 h 607296"/>
              <a:gd name="connsiteX3" fmla="*/ 946206 w 946845"/>
              <a:gd name="connsiteY3" fmla="*/ 588396 h 607296"/>
              <a:gd name="connsiteX4" fmla="*/ 755374 w 946845"/>
              <a:gd name="connsiteY4" fmla="*/ 596348 h 60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845" h="607296">
                <a:moveTo>
                  <a:pt x="0" y="0"/>
                </a:moveTo>
                <a:cubicBezTo>
                  <a:pt x="365098" y="235226"/>
                  <a:pt x="730196" y="470453"/>
                  <a:pt x="866693" y="540689"/>
                </a:cubicBezTo>
                <a:cubicBezTo>
                  <a:pt x="1003190" y="610925"/>
                  <a:pt x="805733" y="413468"/>
                  <a:pt x="818985" y="421419"/>
                </a:cubicBezTo>
                <a:cubicBezTo>
                  <a:pt x="832237" y="429370"/>
                  <a:pt x="956808" y="559241"/>
                  <a:pt x="946206" y="588396"/>
                </a:cubicBezTo>
                <a:cubicBezTo>
                  <a:pt x="935604" y="617551"/>
                  <a:pt x="845489" y="606949"/>
                  <a:pt x="755374" y="59634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 name="Freeform 11">
            <a:extLst>
              <a:ext uri="{FF2B5EF4-FFF2-40B4-BE49-F238E27FC236}">
                <a16:creationId xmlns:a16="http://schemas.microsoft.com/office/drawing/2014/main" id="{F2C79B7E-E273-399F-57A8-99EF4994851C}"/>
              </a:ext>
            </a:extLst>
          </p:cNvPr>
          <p:cNvSpPr/>
          <p:nvPr/>
        </p:nvSpPr>
        <p:spPr>
          <a:xfrm>
            <a:off x="6942170" y="2465585"/>
            <a:ext cx="325132" cy="1158846"/>
          </a:xfrm>
          <a:custGeom>
            <a:avLst/>
            <a:gdLst>
              <a:gd name="connsiteX0" fmla="*/ 325132 w 325132"/>
              <a:gd name="connsiteY0" fmla="*/ 0 h 1158846"/>
              <a:gd name="connsiteX1" fmla="*/ 22982 w 325132"/>
              <a:gd name="connsiteY1" fmla="*/ 1105231 h 1158846"/>
              <a:gd name="connsiteX2" fmla="*/ 22982 w 325132"/>
              <a:gd name="connsiteY2" fmla="*/ 1001864 h 1158846"/>
              <a:gd name="connsiteX3" fmla="*/ 38885 w 325132"/>
              <a:gd name="connsiteY3" fmla="*/ 1144987 h 1158846"/>
              <a:gd name="connsiteX4" fmla="*/ 142252 w 325132"/>
              <a:gd name="connsiteY4" fmla="*/ 1073426 h 1158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32" h="1158846">
                <a:moveTo>
                  <a:pt x="325132" y="0"/>
                </a:moveTo>
                <a:cubicBezTo>
                  <a:pt x="199236" y="469127"/>
                  <a:pt x="73340" y="938254"/>
                  <a:pt x="22982" y="1105231"/>
                </a:cubicBezTo>
                <a:cubicBezTo>
                  <a:pt x="-27376" y="1272208"/>
                  <a:pt x="20331" y="995238"/>
                  <a:pt x="22982" y="1001864"/>
                </a:cubicBezTo>
                <a:cubicBezTo>
                  <a:pt x="25633" y="1008490"/>
                  <a:pt x="19007" y="1133060"/>
                  <a:pt x="38885" y="1144987"/>
                </a:cubicBezTo>
                <a:cubicBezTo>
                  <a:pt x="58763" y="1156914"/>
                  <a:pt x="100507" y="1115170"/>
                  <a:pt x="142252" y="1073426"/>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16" name="Straight Connector 15">
            <a:extLst>
              <a:ext uri="{FF2B5EF4-FFF2-40B4-BE49-F238E27FC236}">
                <a16:creationId xmlns:a16="http://schemas.microsoft.com/office/drawing/2014/main" id="{2A04E57A-511C-7884-EEBE-2EB240B5FE23}"/>
              </a:ext>
            </a:extLst>
          </p:cNvPr>
          <p:cNvCxnSpPr>
            <a:cxnSpLocks/>
          </p:cNvCxnSpPr>
          <p:nvPr/>
        </p:nvCxnSpPr>
        <p:spPr>
          <a:xfrm flipH="1">
            <a:off x="2091193" y="1013522"/>
            <a:ext cx="6297433" cy="3924000"/>
          </a:xfrm>
          <a:prstGeom prst="line">
            <a:avLst/>
          </a:prstGeom>
          <a:noFill/>
          <a:ln w="25400" cap="flat">
            <a:solidFill>
              <a:schemeClr val="bg1">
                <a:lumMod val="8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 name="TextBox 2">
            <a:extLst>
              <a:ext uri="{FF2B5EF4-FFF2-40B4-BE49-F238E27FC236}">
                <a16:creationId xmlns:a16="http://schemas.microsoft.com/office/drawing/2014/main" id="{EC7DC339-B2F7-846B-0304-2E2FF8254830}"/>
              </a:ext>
            </a:extLst>
          </p:cNvPr>
          <p:cNvSpPr txBox="1"/>
          <p:nvPr/>
        </p:nvSpPr>
        <p:spPr>
          <a:xfrm>
            <a:off x="1491299" y="3032420"/>
            <a:ext cx="1924216" cy="93871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AhnbergHand" pitchFamily="2" charset="0"/>
                <a:sym typeface="Arial"/>
              </a:rPr>
              <a:t>Earl</a:t>
            </a:r>
            <a:r>
              <a:rPr lang="en-US" sz="1100" dirty="0">
                <a:latin typeface="AhnbergHand" pitchFamily="2" charset="0"/>
              </a:rPr>
              <a:t>y LACNIC block allocation to </a:t>
            </a:r>
            <a:r>
              <a:rPr lang="en-US" sz="1100" dirty="0" err="1">
                <a:latin typeface="AhnbergHand" pitchFamily="2" charset="0"/>
              </a:rPr>
              <a:t>nic.br</a:t>
            </a:r>
            <a:r>
              <a:rPr lang="en-US" sz="1100" dirty="0">
                <a:latin typeface="AhnbergHand" pitchFamily="2" charset="0"/>
              </a:rPr>
              <a:t>, subsequently replaced with a direct allocation model</a:t>
            </a:r>
            <a:endParaRPr kumimoji="0" lang="en-US" sz="1100" b="0" i="0" u="none" strike="noStrike" cap="none" spc="0" normalizeH="0" baseline="0" dirty="0">
              <a:ln>
                <a:noFill/>
              </a:ln>
              <a:solidFill>
                <a:srgbClr val="000000"/>
              </a:solidFill>
              <a:effectLst/>
              <a:uFillTx/>
              <a:latin typeface="AhnbergHand" pitchFamily="2" charset="0"/>
              <a:sym typeface="Arial"/>
            </a:endParaRPr>
          </a:p>
        </p:txBody>
      </p:sp>
      <p:sp>
        <p:nvSpPr>
          <p:cNvPr id="5" name="TextBox 4">
            <a:extLst>
              <a:ext uri="{FF2B5EF4-FFF2-40B4-BE49-F238E27FC236}">
                <a16:creationId xmlns:a16="http://schemas.microsoft.com/office/drawing/2014/main" id="{AF82E7A8-CF38-C04E-BD52-BFCC88F9E66F}"/>
              </a:ext>
            </a:extLst>
          </p:cNvPr>
          <p:cNvSpPr txBox="1"/>
          <p:nvPr/>
        </p:nvSpPr>
        <p:spPr>
          <a:xfrm>
            <a:off x="6830862" y="1994223"/>
            <a:ext cx="1924216" cy="43088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AhnbergHand" pitchFamily="2" charset="0"/>
                <a:sym typeface="Arial"/>
              </a:rPr>
              <a:t>ARIN allocation of a /16 in October ‘23</a:t>
            </a:r>
          </a:p>
        </p:txBody>
      </p:sp>
      <p:sp>
        <p:nvSpPr>
          <p:cNvPr id="13" name="TextBox 12">
            <a:extLst>
              <a:ext uri="{FF2B5EF4-FFF2-40B4-BE49-F238E27FC236}">
                <a16:creationId xmlns:a16="http://schemas.microsoft.com/office/drawing/2014/main" id="{E9E678C6-FD08-F826-6AFE-F348B3207B45}"/>
              </a:ext>
            </a:extLst>
          </p:cNvPr>
          <p:cNvSpPr txBox="1"/>
          <p:nvPr/>
        </p:nvSpPr>
        <p:spPr>
          <a:xfrm>
            <a:off x="1947790" y="1477095"/>
            <a:ext cx="4516620" cy="64632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hnbergHand" pitchFamily="2" charset="0"/>
                <a:sym typeface="Arial"/>
              </a:rPr>
              <a:t>An  overall picture of steady growth</a:t>
            </a:r>
          </a:p>
          <a:p>
            <a:pPr marL="0" marR="0" indent="0" algn="ctr" defTabSz="914400" rtl="0" fontAlgn="auto" latinLnBrk="0" hangingPunct="0">
              <a:lnSpc>
                <a:spcPct val="100000"/>
              </a:lnSpc>
              <a:spcBef>
                <a:spcPts val="0"/>
              </a:spcBef>
              <a:spcAft>
                <a:spcPts val="0"/>
              </a:spcAft>
              <a:buClrTx/>
              <a:buSzTx/>
              <a:buFontTx/>
              <a:buNone/>
              <a:tabLst/>
            </a:pPr>
            <a:r>
              <a:rPr lang="en-US" dirty="0">
                <a:latin typeface="AhnbergHand" pitchFamily="2" charset="0"/>
              </a:rPr>
              <a:t>averaging some 10K /32s p.a.</a:t>
            </a:r>
            <a:r>
              <a:rPr kumimoji="0" lang="en-US" sz="1800" b="0" i="0" u="none" strike="noStrike" cap="none" spc="0" normalizeH="0" baseline="0" dirty="0">
                <a:ln>
                  <a:noFill/>
                </a:ln>
                <a:solidFill>
                  <a:srgbClr val="000000"/>
                </a:solidFill>
                <a:effectLst/>
                <a:uFillTx/>
                <a:latin typeface="AhnbergHand" pitchFamily="2" charset="0"/>
                <a:sym typeface="Arial"/>
              </a:rPr>
              <a:t> </a:t>
            </a:r>
          </a:p>
        </p:txBody>
      </p:sp>
      <p:sp>
        <p:nvSpPr>
          <p:cNvPr id="19" name="Arc 18">
            <a:extLst>
              <a:ext uri="{FF2B5EF4-FFF2-40B4-BE49-F238E27FC236}">
                <a16:creationId xmlns:a16="http://schemas.microsoft.com/office/drawing/2014/main" id="{FE5F396C-C71D-4135-ABAF-B759706AD569}"/>
              </a:ext>
            </a:extLst>
          </p:cNvPr>
          <p:cNvSpPr/>
          <p:nvPr/>
        </p:nvSpPr>
        <p:spPr>
          <a:xfrm>
            <a:off x="5780781" y="286586"/>
            <a:ext cx="45719" cy="45719"/>
          </a:xfrm>
          <a:prstGeom prst="arc">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0" name="Freeform 19">
            <a:extLst>
              <a:ext uri="{FF2B5EF4-FFF2-40B4-BE49-F238E27FC236}">
                <a16:creationId xmlns:a16="http://schemas.microsoft.com/office/drawing/2014/main" id="{0C94ACF2-B5C5-33C9-7027-7B2D5C002072}"/>
              </a:ext>
            </a:extLst>
          </p:cNvPr>
          <p:cNvSpPr/>
          <p:nvPr/>
        </p:nvSpPr>
        <p:spPr>
          <a:xfrm>
            <a:off x="4707172" y="2099144"/>
            <a:ext cx="481252" cy="762265"/>
          </a:xfrm>
          <a:custGeom>
            <a:avLst/>
            <a:gdLst>
              <a:gd name="connsiteX0" fmla="*/ 0 w 481252"/>
              <a:gd name="connsiteY0" fmla="*/ 0 h 762265"/>
              <a:gd name="connsiteX1" fmla="*/ 453225 w 481252"/>
              <a:gd name="connsiteY1" fmla="*/ 699715 h 762265"/>
              <a:gd name="connsiteX2" fmla="*/ 437322 w 481252"/>
              <a:gd name="connsiteY2" fmla="*/ 532738 h 762265"/>
              <a:gd name="connsiteX3" fmla="*/ 477078 w 481252"/>
              <a:gd name="connsiteY3" fmla="*/ 755374 h 762265"/>
              <a:gd name="connsiteX4" fmla="*/ 326004 w 481252"/>
              <a:gd name="connsiteY4" fmla="*/ 683813 h 76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252" h="762265">
                <a:moveTo>
                  <a:pt x="0" y="0"/>
                </a:moveTo>
                <a:cubicBezTo>
                  <a:pt x="190169" y="305462"/>
                  <a:pt x="380338" y="610925"/>
                  <a:pt x="453225" y="699715"/>
                </a:cubicBezTo>
                <a:cubicBezTo>
                  <a:pt x="526112" y="788505"/>
                  <a:pt x="433347" y="523462"/>
                  <a:pt x="437322" y="532738"/>
                </a:cubicBezTo>
                <a:cubicBezTo>
                  <a:pt x="441297" y="542014"/>
                  <a:pt x="495631" y="730195"/>
                  <a:pt x="477078" y="755374"/>
                </a:cubicBezTo>
                <a:cubicBezTo>
                  <a:pt x="458525" y="780553"/>
                  <a:pt x="392264" y="732183"/>
                  <a:pt x="326004" y="683813"/>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099812191"/>
      </p:ext>
    </p:extLst>
  </p:cSld>
  <p:clrMapOvr>
    <a:masterClrMapping/>
  </p:clrMapOvr>
  <p:transition spd="med"/>
</p:sld>
</file>

<file path=ppt/theme/theme1.xml><?xml version="1.0" encoding="utf-8"?>
<a:theme xmlns:a="http://schemas.openxmlformats.org/drawingml/2006/main" name="APNIC33PowerPointTemplateFinal">
  <a:themeElements>
    <a:clrScheme name="APRICOT 2024">
      <a:dk1>
        <a:srgbClr val="000000"/>
      </a:dk1>
      <a:lt1>
        <a:srgbClr val="FFFFFF"/>
      </a:lt1>
      <a:dk2>
        <a:srgbClr val="05329D"/>
      </a:dk2>
      <a:lt2>
        <a:srgbClr val="E3DED1"/>
      </a:lt2>
      <a:accent1>
        <a:srgbClr val="5F2674"/>
      </a:accent1>
      <a:accent2>
        <a:srgbClr val="DB9D36"/>
      </a:accent2>
      <a:accent3>
        <a:srgbClr val="05329C"/>
      </a:accent3>
      <a:accent4>
        <a:srgbClr val="246EC4"/>
      </a:accent4>
      <a:accent5>
        <a:srgbClr val="69A7D9"/>
      </a:accent5>
      <a:accent6>
        <a:srgbClr val="2E630B"/>
      </a:accent6>
      <a:hlink>
        <a:srgbClr val="003FC8"/>
      </a:hlink>
      <a:folHlink>
        <a:srgbClr val="F7A032"/>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f3c9ee7b-9546-4620-8385-476b7c847cc0" xsi:nil="true"/>
    <MediaServiceAutoKeyPoints xmlns="f3c9ee7b-9546-4620-8385-476b7c847cc0" xsi:nil="true"/>
    <MediaServiceEventHashCode xmlns="f3c9ee7b-9546-4620-8385-476b7c847cc0" xsi:nil="true"/>
    <MediaServiceAutoTags xmlns="f3c9ee7b-9546-4620-8385-476b7c847cc0" xsi:nil="true"/>
    <MediaServiceDateTaken xmlns="f3c9ee7b-9546-4620-8385-476b7c847cc0" xsi:nil="true"/>
    <MediaServiceGenerationTime xmlns="f3c9ee7b-9546-4620-8385-476b7c847cc0" xsi:nil="true"/>
    <MediaServiceFastMetadata xmlns="f3c9ee7b-9546-4620-8385-476b7c847cc0" xsi:nil="true"/>
    <MediaServiceLocation xmlns="f3c9ee7b-9546-4620-8385-476b7c847cc0" xsi:nil="true"/>
    <lcf76f155ced4ddcb4097134ff3c332f xmlns="f3c9ee7b-9546-4620-8385-476b7c847cc0">
      <Terms xmlns="http://schemas.microsoft.com/office/infopath/2007/PartnerControls"/>
    </lcf76f155ced4ddcb4097134ff3c332f>
    <MediaServiceOCR xmlns="f3c9ee7b-9546-4620-8385-476b7c847cc0" xsi:nil="true"/>
    <TaxCatchAll xmlns="4c5ba48c-5779-4b66-942e-d4cc880d4d67" xsi:nil="true"/>
    <MediaServiceMetadata xmlns="f3c9ee7b-9546-4620-8385-476b7c847cc0" xsi:nil="true"/>
    <MediaServiceKeyPoints xmlns="f3c9ee7b-9546-4620-8385-476b7c847c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6ED2131CEA984986EFCDC9C825AB3B" ma:contentTypeVersion="7" ma:contentTypeDescription="Create a new document." ma:contentTypeScope="" ma:versionID="844d0364a9a4daa1185d90041fb131ab">
  <xsd:schema xmlns:xsd="http://www.w3.org/2001/XMLSchema" xmlns:xs="http://www.w3.org/2001/XMLSchema" xmlns:p="http://schemas.microsoft.com/office/2006/metadata/properties" xmlns:ns2="4c5ba48c-5779-4b66-942e-d4cc880d4d67" xmlns:ns3="f3c9ee7b-9546-4620-8385-476b7c847cc0" targetNamespace="http://schemas.microsoft.com/office/2006/metadata/properties" ma:root="true" ma:fieldsID="91b159941bad3678be3fe72e05010660" ns2:_="" ns3:_="">
    <xsd:import namespace="4c5ba48c-5779-4b66-942e-d4cc880d4d67"/>
    <xsd:import namespace="f3c9ee7b-9546-4620-8385-476b7c847c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ba48c-5779-4b66-942e-d4cc880d4d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1f2d0d-d1de-45f7-83cd-3d9758dcf36a}" ma:internalName="TaxCatchAll" ma:showField="CatchAllData" ma:web="4c5ba48c-5779-4b66-942e-d4cc880d4d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c9ee7b-9546-4620-8385-476b7c847c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false">
      <xsd:simpleType>
        <xsd:restriction base="dms:Note"/>
      </xsd:simpleType>
    </xsd:element>
    <xsd:element name="MediaServiceFastMetadata" ma:index="11" nillable="true" ma:displayName="MediaServiceFastMetadata" ma:hidden="true" ma:internalName="MediaServiceFastMetadata" ma:readOnly="false">
      <xsd:simpleType>
        <xsd:restriction base="dms:Note"/>
      </xsd:simpleType>
    </xsd:element>
    <xsd:element name="MediaServiceDateTaken" ma:index="12" nillable="true" ma:displayName="MediaServiceDateTaken" ma:hidden="true" ma:internalName="MediaServiceDateTaken" ma:readOnly="false">
      <xsd:simpleType>
        <xsd:restriction base="dms:Text"/>
      </xsd:simpleType>
    </xsd:element>
    <xsd:element name="MediaServiceAutoTags" ma:index="13" nillable="true" ma:displayName="MediaServiceAutoTags" ma:internalName="MediaServiceAutoTags" ma:readOnly="false">
      <xsd:simpleType>
        <xsd:restriction base="dms:Text"/>
      </xsd:simpleType>
    </xsd:element>
    <xsd:element name="MediaServiceOCR" ma:index="14" nillable="true" ma:displayName="MediaServiceOCR" ma:internalName="MediaServiceOCR" ma:readOnly="false">
      <xsd:simpleType>
        <xsd:restriction base="dms:Note">
          <xsd:maxLength value="255"/>
        </xsd:restriction>
      </xsd:simpleType>
    </xsd:element>
    <xsd:element name="MediaServiceEventHashCode" ma:index="15" nillable="true" ma:displayName="MediaServiceEventHashCode" ma:hidden="true" ma:internalName="MediaServiceEventHashCode" ma:readOnly="false">
      <xsd:simpleType>
        <xsd:restriction base="dms:Text"/>
      </xsd:simpleType>
    </xsd:element>
    <xsd:element name="MediaServiceGenerationTime" ma:index="16" nillable="true" ma:displayName="MediaServiceGenerationTime" ma:hidden="true" ma:internalName="MediaServiceGenerationTime" ma:readOnly="false">
      <xsd:simpleType>
        <xsd:restriction base="dms:Text"/>
      </xsd:simpleType>
    </xsd:element>
    <xsd:element name="MediaServiceLocation" ma:index="17" nillable="true" ma:displayName="MediaServiceLocation" ma:internalName="MediaServiceLocation" ma:readOnly="false">
      <xsd:simpleType>
        <xsd:restriction base="dms:Text"/>
      </xsd:simpleType>
    </xsd:element>
    <xsd:element name="MediaServiceAutoKeyPoints" ma:index="18" nillable="true" ma:displayName="MediaServiceAutoKeyPoints" ma:hidden="true" ma:internalName="MediaServiceAutoKeyPoints" ma:readOnly="false">
      <xsd:simpleType>
        <xsd:restriction base="dms:Note"/>
      </xsd:simpleType>
    </xsd:element>
    <xsd:element name="MediaServiceKeyPoints" ma:index="19" nillable="true" ma:displayName="KeyPoints" ma:internalName="MediaServiceKeyPoints" ma:readOnly="false">
      <xsd:simpleType>
        <xsd:restriction base="dms:Note">
          <xsd:maxLength value="255"/>
        </xsd:restriction>
      </xsd:simpleType>
    </xsd:element>
    <xsd:element name="MediaLengthInSeconds" ma:index="20" nillable="true" ma:displayName="Length (seconds)" ma:internalName="MediaLengthInSeconds" ma:readOnly="fals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787e27-19c0-48e5-b6e2-2b1c5cdda77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49D10F-8808-489B-8E83-152B3A5C2B57}">
  <ds:schemaRefs>
    <ds:schemaRef ds:uri="http://schemas.microsoft.com/office/2006/metadata/properties"/>
    <ds:schemaRef ds:uri="http://schemas.microsoft.com/office/infopath/2007/PartnerControls"/>
    <ds:schemaRef ds:uri="f3c9ee7b-9546-4620-8385-476b7c847cc0"/>
    <ds:schemaRef ds:uri="4c5ba48c-5779-4b66-942e-d4cc880d4d67"/>
  </ds:schemaRefs>
</ds:datastoreItem>
</file>

<file path=customXml/itemProps2.xml><?xml version="1.0" encoding="utf-8"?>
<ds:datastoreItem xmlns:ds="http://schemas.openxmlformats.org/officeDocument/2006/customXml" ds:itemID="{4463DAAB-EC92-44F0-AA19-991F0032367B}">
  <ds:schemaRefs>
    <ds:schemaRef ds:uri="http://schemas.microsoft.com/sharepoint/v3/contenttype/forms"/>
  </ds:schemaRefs>
</ds:datastoreItem>
</file>

<file path=customXml/itemProps3.xml><?xml version="1.0" encoding="utf-8"?>
<ds:datastoreItem xmlns:ds="http://schemas.openxmlformats.org/officeDocument/2006/customXml" ds:itemID="{9D9A20C2-0463-4966-9496-73882BA80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5ba48c-5779-4b66-942e-d4cc880d4d67"/>
    <ds:schemaRef ds:uri="f3c9ee7b-9546-4620-8385-476b7c847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{4F9D9EED-53A1-9D45-A89C-65332F49BD58}tf16401369</Template>
  <TotalTime>902</TotalTime>
  <Words>659</Words>
  <Application>Microsoft Macintosh PowerPoint</Application>
  <PresentationFormat>On-screen Show (16:9)</PresentationFormat>
  <Paragraphs>90</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AhnbergHand</vt:lpstr>
      <vt:lpstr>Arial</vt:lpstr>
      <vt:lpstr>Calibri</vt:lpstr>
      <vt:lpstr>Powderfinger Type</vt:lpstr>
      <vt:lpstr>APNIC33PowerPointTemplateFinal</vt:lpstr>
      <vt:lpstr>IPv6 Deployment: 30 Years Later</vt:lpstr>
      <vt:lpstr>Well – about 30 years!</vt:lpstr>
      <vt:lpstr>20 Years - IPv6 Routing Table</vt:lpstr>
      <vt:lpstr>20 Years - IPv6 Routing Table</vt:lpstr>
      <vt:lpstr>Early IPv6 Deployment</vt:lpstr>
      <vt:lpstr>Early IPv6 Address Allocations</vt:lpstr>
      <vt:lpstr>Address Allocations: IANA to the RIRs</vt:lpstr>
      <vt:lpstr>RIR Address Assignments</vt:lpstr>
      <vt:lpstr>RIR Address Assignments</vt:lpstr>
      <vt:lpstr>20-Year IPv6 Advertised Address Span</vt:lpstr>
      <vt:lpstr>IPv6 Advertised Address Span</vt:lpstr>
      <vt:lpstr>IPv6 Advertised Address Span</vt:lpstr>
      <vt:lpstr>IPv6 Deployment</vt:lpstr>
      <vt:lpstr>IPv6 Deployment by Economy - 2014</vt:lpstr>
      <vt:lpstr>IPv6 Deployment by Economy - 2015</vt:lpstr>
      <vt:lpstr>IPv6 Deployment by Economy - 2016</vt:lpstr>
      <vt:lpstr>IPv6 Deployment by Economy - 2017</vt:lpstr>
      <vt:lpstr>IPv6 Deployment by Economy - 2018</vt:lpstr>
      <vt:lpstr>IPv6 Deployment by Economy - 2019</vt:lpstr>
      <vt:lpstr>IPv6 Deployment by Economy - 2020</vt:lpstr>
      <vt:lpstr>IPv6 Deployment by Economy - 2021</vt:lpstr>
      <vt:lpstr>IPv6 Deployment by Economy - 2022</vt:lpstr>
      <vt:lpstr>IPv6 Deployment by Economy - 2023</vt:lpstr>
      <vt:lpstr>IPv6 Deployment by Economy - 2024</vt:lpstr>
      <vt:lpstr>IPv6 in India</vt:lpstr>
      <vt:lpstr>IPv6 in China</vt:lpstr>
      <vt:lpstr>IPv6 in Malaysia</vt:lpstr>
      <vt:lpstr>IPv6 in Japan</vt:lpstr>
      <vt:lpstr>IPv6 in Mongolia</vt:lpstr>
      <vt:lpstr>Where are we with IPv6?</vt:lpstr>
      <vt:lpstr>There are still unresolved IPv6 Issues</vt:lpstr>
      <vt:lpstr>There are still active IPv6 Issues</vt:lpstr>
      <vt:lpstr>Dual Stack was not meant to be the end point!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18</cp:revision>
  <dcterms:modified xsi:type="dcterms:W3CDTF">2024-02-08T10:34:44Z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0x010100BB6ED2131CEA984986EFCDC9C825AB3B</vt:lpwstr>
  </property>
  <property fmtid="{D5CDD505-2E9C-101B-9397-08002B2CF9AE}" pid="3" name="MSIP_Label_66ca7b2a-4f6d-4766-806a-1a0c76ea1c59_Enabled">
    <vt:lpwstr>true</vt:lpwstr>
  </property>
  <property fmtid="{D5CDD505-2E9C-101B-9397-08002B2CF9AE}" pid="4" name="MSIP_Label_66ca7b2a-4f6d-4766-806a-1a0c76ea1c59_SetDate">
    <vt:lpwstr>2023-10-10T03:37:18Z</vt:lpwstr>
  </property>
  <property fmtid="{D5CDD505-2E9C-101B-9397-08002B2CF9AE}" pid="5" name="MSIP_Label_66ca7b2a-4f6d-4766-806a-1a0c76ea1c59_Method">
    <vt:lpwstr>Standard</vt:lpwstr>
  </property>
  <property fmtid="{D5CDD505-2E9C-101B-9397-08002B2CF9AE}" pid="6" name="MSIP_Label_66ca7b2a-4f6d-4766-806a-1a0c76ea1c59_Name">
    <vt:lpwstr>Internal</vt:lpwstr>
  </property>
  <property fmtid="{D5CDD505-2E9C-101B-9397-08002B2CF9AE}" pid="7" name="MSIP_Label_66ca7b2a-4f6d-4766-806a-1a0c76ea1c59_SiteId">
    <vt:lpwstr>127d8d0d-7ccf-473d-ab09-6e44ad752ded</vt:lpwstr>
  </property>
  <property fmtid="{D5CDD505-2E9C-101B-9397-08002B2CF9AE}" pid="8" name="MSIP_Label_66ca7b2a-4f6d-4766-806a-1a0c76ea1c59_ActionId">
    <vt:lpwstr>c8b57713-2d44-43d9-a1f2-166b86ec0f53</vt:lpwstr>
  </property>
  <property fmtid="{D5CDD505-2E9C-101B-9397-08002B2CF9AE}" pid="9" name="MSIP_Label_66ca7b2a-4f6d-4766-806a-1a0c76ea1c59_ContentBits">
    <vt:lpwstr>0</vt:lpwstr>
  </property>
  <property fmtid="{D5CDD505-2E9C-101B-9397-08002B2CF9AE}" pid="10" name="MediaServiceImageTags">
    <vt:lpwstr/>
  </property>
</Properties>
</file>