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03" r:id="rId3"/>
    <p:sldId id="401" r:id="rId4"/>
    <p:sldId id="402" r:id="rId5"/>
    <p:sldId id="396" r:id="rId6"/>
    <p:sldId id="378" r:id="rId7"/>
    <p:sldId id="380" r:id="rId8"/>
    <p:sldId id="379" r:id="rId9"/>
    <p:sldId id="381" r:id="rId10"/>
    <p:sldId id="382" r:id="rId11"/>
    <p:sldId id="383" r:id="rId12"/>
    <p:sldId id="384" r:id="rId13"/>
    <p:sldId id="397" r:id="rId14"/>
    <p:sldId id="385" r:id="rId15"/>
    <p:sldId id="40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0"/>
    <p:restoredTop sz="96327"/>
  </p:normalViewPr>
  <p:slideViewPr>
    <p:cSldViewPr snapToGrid="0">
      <p:cViewPr varScale="1">
        <p:scale>
          <a:sx n="143" d="100"/>
          <a:sy n="143" d="100"/>
        </p:scale>
        <p:origin x="24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02673-99C0-FF52-D76D-85B646A42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74CAD-03A9-A30D-A381-DF1AFF022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CB01-6D07-BD2D-3975-D8D528774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4CF17-AC0E-9792-9E4E-BD0FBF0A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87860-37F6-B96F-1B1B-AE6274E8D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6A1B-D3A6-822E-038D-CFBD6A489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91D73-3DA0-1A23-B365-3F4A928AD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5EF1-9EA5-55E9-A7C2-05B671086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A4387-BE88-D357-0CFB-565DB88A3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B97EF-83A8-3FF4-15A7-1FEAD643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8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48A174-0C1A-48AD-349A-3524CA610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22E58-AB0D-5B27-F200-D91FE67F0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9BEB9-CE50-9420-2AAF-DF53754AA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2D4A5-70A4-74A9-BCBE-A6360054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61E16-A552-4E64-D0BC-B239025ED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4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B6717-44AF-3428-CA79-088E4CB1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77F31-6653-DB60-C8F8-8A7F8B4C3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D36DA-55A7-0FF2-A454-0890DD90E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5AC29-DD99-B939-26B3-D77C7984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3A2DE-C472-3E05-C82E-61CFF8C1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6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0001D-2F81-577D-4B7A-A9AA121A9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6E1B4-AD41-4B0D-9D90-C7375E58C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7F200-5D3E-326F-65CC-CFF7950D5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D9F93-73B6-9887-075E-60E13E42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E0FC8-4605-9431-E92C-5296A6550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DA7FB-915A-91FB-158A-68F5776A0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F4D1E-31ED-34BC-3DAD-14E05C3FA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B2998-07B8-2D30-C404-02994FC67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33797-326A-8007-01E9-1D3F0D41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8C51A-2D2F-2FD9-8DC8-B4F6916EB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318AF-A663-054B-90F8-EC7E292D2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6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0B069-0786-9D53-397A-0D95AE82B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0668F-E24D-D5D2-E423-1DF92B1D0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A17EA9-0757-7453-8694-A696EE7B6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2F745-4415-9168-B6C1-8A6D3EAA93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0A9045-C10E-8B2E-A368-BDF050C66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3C6DA-E09C-8291-58C8-9CC3CF29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61C14-28D1-5C22-25EC-7E65681A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9AB2BD-72B6-CD2C-B8E4-0F68AD612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6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38969-B3F8-13B3-0826-807840A11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9E4868-8D8C-CF6A-87BC-435BAD15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7F29D-4C6D-DE8B-67AB-AF352B2C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8E885-9CD7-9AFA-F754-5274732CC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9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B8A143-0B3A-3061-1428-06138ACA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92E7DF-D72E-73B5-AC73-92D351FF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35173-6DB5-FF53-4C91-1F5BAED3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A8F95-AA2E-7BFC-6C29-23D47EE16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AEE34-FD9D-7628-017F-7A61FA100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7E26E-51EF-69FF-C917-E898D34BB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5B7BF-D439-379C-6F06-457BB2D7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B56B2-48F0-0029-7DEF-D2D861EB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7E2BD-857E-C540-FD6C-26759809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D286-4DF1-B069-5B80-AFD0BDEDC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30FCE-46F3-BD2D-CA52-AAC6AF8A5E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FBFE61-93B1-2D04-8D6A-E1CBD4677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50BE3-1C2F-A40B-39E1-58A98386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F241A-9D67-CDAA-D79B-2A949B529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6D1FA-5A33-D1EC-E07A-173B8C9FD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9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99EC91-B361-2B29-EFE8-8EC572587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FDD38-EBF6-FD8B-FBA0-D6715ADE6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97DF4-92D3-9943-B646-65D3CF17E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2EF006-1DF4-C247-8769-D2778D0EAA97}" type="datetimeFigureOut">
              <a:rPr lang="en-US" smtClean="0"/>
              <a:t>3/2/24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15E3C-AC90-CCAD-8F84-E889FCE40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8B17F-9743-84BB-E3A9-7E6EA9BAB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AB0DFD-38FF-8846-94C7-BB32B696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9687-7352-76D2-31F8-B1B0222EEB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Powderfinger Type" panose="02020709070000000403" pitchFamily="49" charset="77"/>
              </a:rPr>
              <a:t>DNS Centrality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BD9E6-DBAA-0A17-EDA9-73FDDB680A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hnbergHand" pitchFamily="2" charset="0"/>
              </a:rPr>
              <a:t>Geoff Huston</a:t>
            </a:r>
          </a:p>
          <a:p>
            <a:r>
              <a:rPr lang="en-US" dirty="0">
                <a:latin typeface="AhnbergHand" pitchFamily="2" charset="0"/>
              </a:rPr>
              <a:t>APNIC Labs</a:t>
            </a:r>
          </a:p>
        </p:txBody>
      </p:sp>
    </p:spTree>
    <p:extLst>
      <p:ext uri="{BB962C8B-B14F-4D97-AF65-F5344CB8AC3E}">
        <p14:creationId xmlns:p14="http://schemas.microsoft.com/office/powerpoint/2010/main" val="3235211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BB6-6AFA-AEB5-1275-944A74CA4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Cumulative Distribution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007A55-7C94-91B7-286E-1ACF046372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6248" y="1409443"/>
            <a:ext cx="9143999" cy="5486400"/>
          </a:xfrm>
        </p:spPr>
      </p:pic>
    </p:spTree>
    <p:extLst>
      <p:ext uri="{BB962C8B-B14F-4D97-AF65-F5344CB8AC3E}">
        <p14:creationId xmlns:p14="http://schemas.microsoft.com/office/powerpoint/2010/main" val="2376300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78F9-4C38-AFF8-65D0-818F15FC4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Cumulative Distribution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CD694F9-1A1B-58BB-1591-6EA54D246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4822" y="1440974"/>
            <a:ext cx="9028377" cy="5417026"/>
          </a:xfrm>
        </p:spPr>
      </p:pic>
    </p:spTree>
    <p:extLst>
      <p:ext uri="{BB962C8B-B14F-4D97-AF65-F5344CB8AC3E}">
        <p14:creationId xmlns:p14="http://schemas.microsoft.com/office/powerpoint/2010/main" val="299612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94743-9FC9-6EE2-1B8A-5382011DF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Top 10 Auth Server Networks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519D85D-2167-0C63-6A61-BD63E087902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696585400"/>
                    </a:ext>
                  </a:extLst>
                </a:gridCol>
                <a:gridCol w="1481959">
                  <a:extLst>
                    <a:ext uri="{9D8B030D-6E8A-4147-A177-3AD203B41FA5}">
                      <a16:colId xmlns:a16="http://schemas.microsoft.com/office/drawing/2014/main" val="197752028"/>
                    </a:ext>
                  </a:extLst>
                </a:gridCol>
                <a:gridCol w="1597572">
                  <a:extLst>
                    <a:ext uri="{9D8B030D-6E8A-4147-A177-3AD203B41FA5}">
                      <a16:colId xmlns:a16="http://schemas.microsoft.com/office/drawing/2014/main" val="1548096852"/>
                    </a:ext>
                  </a:extLst>
                </a:gridCol>
                <a:gridCol w="2102069">
                  <a:extLst>
                    <a:ext uri="{9D8B030D-6E8A-4147-A177-3AD203B41FA5}">
                      <a16:colId xmlns:a16="http://schemas.microsoft.com/office/drawing/2014/main" val="1717367128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306855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Query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Cumulative 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932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AS16509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Amazon-02,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449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AS13335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9.3%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45.0%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Cloudflare,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134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AS15169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53.3%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Google,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33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AS21342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4.0%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57.3%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Akamai – ASN2,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86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AS8068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61.2%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Microsoft,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409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AS397239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64.9%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/>
                        <a:t>UltraDNS</a:t>
                      </a:r>
                      <a:r>
                        <a:rPr lang="en-AU" dirty="0"/>
                        <a:t>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089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AS714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68.3%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Apple,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43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AS31898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71.4%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Oracle,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582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73.9%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Root Server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397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AS62597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76.4%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NSONE,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27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362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5F4A-04FF-D53C-DB60-7B40BAC4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Concentration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A111D-36DC-2D68-1A15-F84E67C24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Lets look at the “market” of DNS authoritative server providers using query-weighted ranking</a:t>
            </a:r>
          </a:p>
          <a:p>
            <a:pPr lvl="1"/>
            <a:r>
              <a:rPr lang="en-AU" dirty="0"/>
              <a:t>Single Entity Dominance: </a:t>
            </a:r>
          </a:p>
          <a:p>
            <a:pPr lvl="2"/>
            <a:r>
              <a:rPr lang="en-AU" dirty="0"/>
              <a:t>Amazon has 35.7% of the Authoritative Server market</a:t>
            </a:r>
          </a:p>
          <a:p>
            <a:pPr lvl="1"/>
            <a:r>
              <a:rPr lang="en-AU" dirty="0"/>
              <a:t>Four-Firm Concentration: </a:t>
            </a:r>
          </a:p>
          <a:p>
            <a:pPr lvl="2"/>
            <a:r>
              <a:rPr lang="en-AU" dirty="0"/>
              <a:t>Amazon, Cloudflare, Google, and Akamai have 57.3% market share</a:t>
            </a:r>
          </a:p>
          <a:p>
            <a:pPr lvl="1"/>
            <a:r>
              <a:rPr lang="en-AU" dirty="0"/>
              <a:t>HHI Index:</a:t>
            </a:r>
          </a:p>
          <a:p>
            <a:pPr lvl="2"/>
            <a:r>
              <a:rPr lang="en-AU" dirty="0"/>
              <a:t>15%</a:t>
            </a:r>
          </a:p>
          <a:p>
            <a:r>
              <a:rPr lang="en-AU" dirty="0"/>
              <a:t>This appears to be a “</a:t>
            </a:r>
            <a:r>
              <a:rPr lang="en-AU" b="1" dirty="0"/>
              <a:t>moderately concentrated</a:t>
            </a:r>
            <a:r>
              <a:rPr lang="en-AU" dirty="0"/>
              <a:t>” market</a:t>
            </a:r>
          </a:p>
        </p:txBody>
      </p:sp>
    </p:spTree>
    <p:extLst>
      <p:ext uri="{BB962C8B-B14F-4D97-AF65-F5344CB8AC3E}">
        <p14:creationId xmlns:p14="http://schemas.microsoft.com/office/powerpoint/2010/main" val="3971198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0036-6EE1-1804-F1F3-4D5E8DD95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Geopolitical Centrality?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1CE4A-E256-7B56-5F2C-5251FADD9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There are 10 network entities who host the authoritative name servers that have a query share of three quarters of the recursive-to-authoritative DNS query volume</a:t>
            </a:r>
          </a:p>
          <a:p>
            <a:r>
              <a:rPr lang="en-AU" dirty="0"/>
              <a:t>All 10 networks are attributed to US entities</a:t>
            </a:r>
          </a:p>
          <a:p>
            <a:r>
              <a:rPr lang="en-AU" b="1" dirty="0"/>
              <a:t>Is this market for authoritative DNS services concentrated?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2896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374295-7D0E-447D-424B-C009BB50AAFE}"/>
              </a:ext>
            </a:extLst>
          </p:cNvPr>
          <p:cNvSpPr txBox="1"/>
          <p:nvPr/>
        </p:nvSpPr>
        <p:spPr>
          <a:xfrm rot="21023212">
            <a:off x="3935506" y="3747247"/>
            <a:ext cx="1991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Thanks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40242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51362-C0C6-918D-21DC-3933963CB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386E4-7933-9178-3984-72AB025FD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massive distributed system with no central locus of control </a:t>
            </a:r>
          </a:p>
          <a:p>
            <a:r>
              <a:rPr lang="en-US" dirty="0"/>
              <a:t>Both resolvers and servers are diverse and highly distributed</a:t>
            </a:r>
          </a:p>
          <a:p>
            <a:r>
              <a:rPr lang="en-US" dirty="0"/>
              <a:t>So why should we worry about centrality and concentration in the DNS?</a:t>
            </a:r>
          </a:p>
        </p:txBody>
      </p:sp>
    </p:spTree>
    <p:extLst>
      <p:ext uri="{BB962C8B-B14F-4D97-AF65-F5344CB8AC3E}">
        <p14:creationId xmlns:p14="http://schemas.microsoft.com/office/powerpoint/2010/main" val="3625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FB477-BB48-A90B-EF2D-D5F0C1374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Resolver Concentration in EU</a:t>
            </a:r>
          </a:p>
        </p:txBody>
      </p:sp>
      <p:pic>
        <p:nvPicPr>
          <p:cNvPr id="5" name="Content Placeholder 4" descr="A graph showing 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109EB5B2-8D9B-EF13-9A2B-D0EC72BAB7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0947" y="1825625"/>
            <a:ext cx="7750106" cy="4351338"/>
          </a:xfr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B227AFEC-1BF2-52E5-8B71-A59194F7DC4D}"/>
              </a:ext>
            </a:extLst>
          </p:cNvPr>
          <p:cNvSpPr/>
          <p:nvPr/>
        </p:nvSpPr>
        <p:spPr>
          <a:xfrm>
            <a:off x="9084475" y="5864527"/>
            <a:ext cx="1494617" cy="625920"/>
          </a:xfrm>
          <a:custGeom>
            <a:avLst/>
            <a:gdLst>
              <a:gd name="connsiteX0" fmla="*/ 346396 w 1494617"/>
              <a:gd name="connsiteY0" fmla="*/ 500414 h 625920"/>
              <a:gd name="connsiteX1" fmla="*/ 1449054 w 1494617"/>
              <a:gd name="connsiteY1" fmla="*/ 419732 h 625920"/>
              <a:gd name="connsiteX2" fmla="*/ 1162184 w 1494617"/>
              <a:gd name="connsiteY2" fmla="*/ 16320 h 625920"/>
              <a:gd name="connsiteX3" fmla="*/ 50560 w 1494617"/>
              <a:gd name="connsiteY3" fmla="*/ 132861 h 625920"/>
              <a:gd name="connsiteX4" fmla="*/ 292607 w 1494617"/>
              <a:gd name="connsiteY4" fmla="*/ 625920 h 62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4617" h="625920">
                <a:moveTo>
                  <a:pt x="346396" y="500414"/>
                </a:moveTo>
                <a:cubicBezTo>
                  <a:pt x="829742" y="500414"/>
                  <a:pt x="1313089" y="500414"/>
                  <a:pt x="1449054" y="419732"/>
                </a:cubicBezTo>
                <a:cubicBezTo>
                  <a:pt x="1585019" y="339050"/>
                  <a:pt x="1395266" y="64132"/>
                  <a:pt x="1162184" y="16320"/>
                </a:cubicBezTo>
                <a:cubicBezTo>
                  <a:pt x="929102" y="-31492"/>
                  <a:pt x="195489" y="31261"/>
                  <a:pt x="50560" y="132861"/>
                </a:cubicBezTo>
                <a:cubicBezTo>
                  <a:pt x="-94369" y="234461"/>
                  <a:pt x="99119" y="430190"/>
                  <a:pt x="292607" y="62592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789526-368D-884D-DD74-E129DC855E3B}"/>
              </a:ext>
            </a:extLst>
          </p:cNvPr>
          <p:cNvSpPr txBox="1"/>
          <p:nvPr/>
        </p:nvSpPr>
        <p:spPr>
          <a:xfrm>
            <a:off x="8808105" y="6488668"/>
            <a:ext cx="2047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December 2021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AD64F8E8-7EBB-685F-7874-F67D36E78907}"/>
              </a:ext>
            </a:extLst>
          </p:cNvPr>
          <p:cNvSpPr/>
          <p:nvPr/>
        </p:nvSpPr>
        <p:spPr>
          <a:xfrm>
            <a:off x="9317460" y="4365812"/>
            <a:ext cx="1144352" cy="762009"/>
          </a:xfrm>
          <a:custGeom>
            <a:avLst/>
            <a:gdLst>
              <a:gd name="connsiteX0" fmla="*/ 947128 w 1144352"/>
              <a:gd name="connsiteY0" fmla="*/ 385482 h 762009"/>
              <a:gd name="connsiteX1" fmla="*/ 229952 w 1144352"/>
              <a:gd name="connsiteY1" fmla="*/ 0 h 762009"/>
              <a:gd name="connsiteX2" fmla="*/ 23764 w 1144352"/>
              <a:gd name="connsiteY2" fmla="*/ 385482 h 762009"/>
              <a:gd name="connsiteX3" fmla="*/ 705081 w 1144352"/>
              <a:gd name="connsiteY3" fmla="*/ 762000 h 762009"/>
              <a:gd name="connsiteX4" fmla="*/ 1144352 w 1144352"/>
              <a:gd name="connsiteY4" fmla="*/ 394447 h 762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352" h="762009">
                <a:moveTo>
                  <a:pt x="947128" y="385482"/>
                </a:moveTo>
                <a:cubicBezTo>
                  <a:pt x="665487" y="192741"/>
                  <a:pt x="383846" y="0"/>
                  <a:pt x="229952" y="0"/>
                </a:cubicBezTo>
                <a:cubicBezTo>
                  <a:pt x="76058" y="0"/>
                  <a:pt x="-55424" y="258482"/>
                  <a:pt x="23764" y="385482"/>
                </a:cubicBezTo>
                <a:cubicBezTo>
                  <a:pt x="102952" y="512482"/>
                  <a:pt x="518316" y="760506"/>
                  <a:pt x="705081" y="762000"/>
                </a:cubicBezTo>
                <a:cubicBezTo>
                  <a:pt x="891846" y="763494"/>
                  <a:pt x="1018099" y="578970"/>
                  <a:pt x="1144352" y="394447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F6E515-D11B-260E-2601-F705AD32C044}"/>
              </a:ext>
            </a:extLst>
          </p:cNvPr>
          <p:cNvSpPr txBox="1"/>
          <p:nvPr/>
        </p:nvSpPr>
        <p:spPr>
          <a:xfrm>
            <a:off x="9971053" y="3998259"/>
            <a:ext cx="1773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Google 8.8.8.8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share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692240-6805-BD60-0388-4FD754B0F0C3}"/>
              </a:ext>
            </a:extLst>
          </p:cNvPr>
          <p:cNvSpPr txBox="1"/>
          <p:nvPr/>
        </p:nvSpPr>
        <p:spPr>
          <a:xfrm>
            <a:off x="10034924" y="2408990"/>
            <a:ext cx="196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ISP Resolver</a:t>
            </a:r>
          </a:p>
        </p:txBody>
      </p:sp>
    </p:spTree>
    <p:extLst>
      <p:ext uri="{BB962C8B-B14F-4D97-AF65-F5344CB8AC3E}">
        <p14:creationId xmlns:p14="http://schemas.microsoft.com/office/powerpoint/2010/main" val="314331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C13AB-C703-C34A-8D85-0007109D2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7553"/>
            <a:ext cx="10515600" cy="1325563"/>
          </a:xfrm>
        </p:spPr>
        <p:txBody>
          <a:bodyPr/>
          <a:lstStyle/>
          <a:p>
            <a:r>
              <a:rPr lang="en-US" dirty="0"/>
              <a:t>EU pressure on ISPs!</a:t>
            </a:r>
          </a:p>
        </p:txBody>
      </p:sp>
      <p:pic>
        <p:nvPicPr>
          <p:cNvPr id="5" name="Content Placeholder 4" descr="A graph of a stock market&#10;&#10;Description automatically generated">
            <a:extLst>
              <a:ext uri="{FF2B5EF4-FFF2-40B4-BE49-F238E27FC236}">
                <a16:creationId xmlns:a16="http://schemas.microsoft.com/office/drawing/2014/main" id="{E109C45F-E010-D986-35E5-778567E0E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8797" y="1789766"/>
            <a:ext cx="7754405" cy="4351338"/>
          </a:xfrm>
        </p:spPr>
      </p:pic>
      <p:sp>
        <p:nvSpPr>
          <p:cNvPr id="4" name="Freeform 3">
            <a:extLst>
              <a:ext uri="{FF2B5EF4-FFF2-40B4-BE49-F238E27FC236}">
                <a16:creationId xmlns:a16="http://schemas.microsoft.com/office/drawing/2014/main" id="{4B0554E7-9426-6538-8515-A5151A9D22D1}"/>
              </a:ext>
            </a:extLst>
          </p:cNvPr>
          <p:cNvSpPr/>
          <p:nvPr/>
        </p:nvSpPr>
        <p:spPr>
          <a:xfrm>
            <a:off x="9084475" y="5864527"/>
            <a:ext cx="1494617" cy="625920"/>
          </a:xfrm>
          <a:custGeom>
            <a:avLst/>
            <a:gdLst>
              <a:gd name="connsiteX0" fmla="*/ 346396 w 1494617"/>
              <a:gd name="connsiteY0" fmla="*/ 500414 h 625920"/>
              <a:gd name="connsiteX1" fmla="*/ 1449054 w 1494617"/>
              <a:gd name="connsiteY1" fmla="*/ 419732 h 625920"/>
              <a:gd name="connsiteX2" fmla="*/ 1162184 w 1494617"/>
              <a:gd name="connsiteY2" fmla="*/ 16320 h 625920"/>
              <a:gd name="connsiteX3" fmla="*/ 50560 w 1494617"/>
              <a:gd name="connsiteY3" fmla="*/ 132861 h 625920"/>
              <a:gd name="connsiteX4" fmla="*/ 292607 w 1494617"/>
              <a:gd name="connsiteY4" fmla="*/ 625920 h 62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4617" h="625920">
                <a:moveTo>
                  <a:pt x="346396" y="500414"/>
                </a:moveTo>
                <a:cubicBezTo>
                  <a:pt x="829742" y="500414"/>
                  <a:pt x="1313089" y="500414"/>
                  <a:pt x="1449054" y="419732"/>
                </a:cubicBezTo>
                <a:cubicBezTo>
                  <a:pt x="1585019" y="339050"/>
                  <a:pt x="1395266" y="64132"/>
                  <a:pt x="1162184" y="16320"/>
                </a:cubicBezTo>
                <a:cubicBezTo>
                  <a:pt x="929102" y="-31492"/>
                  <a:pt x="195489" y="31261"/>
                  <a:pt x="50560" y="132861"/>
                </a:cubicBezTo>
                <a:cubicBezTo>
                  <a:pt x="-94369" y="234461"/>
                  <a:pt x="99119" y="430190"/>
                  <a:pt x="292607" y="62592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A689A6-E3D0-404D-8A02-968DCE89D320}"/>
              </a:ext>
            </a:extLst>
          </p:cNvPr>
          <p:cNvSpPr txBox="1"/>
          <p:nvPr/>
        </p:nvSpPr>
        <p:spPr>
          <a:xfrm>
            <a:off x="8808105" y="6488668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Feb 2024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3BE694D-DA8A-56B5-9F71-41354BE5E8F5}"/>
              </a:ext>
            </a:extLst>
          </p:cNvPr>
          <p:cNvSpPr/>
          <p:nvPr/>
        </p:nvSpPr>
        <p:spPr>
          <a:xfrm>
            <a:off x="9317460" y="5280212"/>
            <a:ext cx="1144352" cy="762009"/>
          </a:xfrm>
          <a:custGeom>
            <a:avLst/>
            <a:gdLst>
              <a:gd name="connsiteX0" fmla="*/ 947128 w 1144352"/>
              <a:gd name="connsiteY0" fmla="*/ 385482 h 762009"/>
              <a:gd name="connsiteX1" fmla="*/ 229952 w 1144352"/>
              <a:gd name="connsiteY1" fmla="*/ 0 h 762009"/>
              <a:gd name="connsiteX2" fmla="*/ 23764 w 1144352"/>
              <a:gd name="connsiteY2" fmla="*/ 385482 h 762009"/>
              <a:gd name="connsiteX3" fmla="*/ 705081 w 1144352"/>
              <a:gd name="connsiteY3" fmla="*/ 762000 h 762009"/>
              <a:gd name="connsiteX4" fmla="*/ 1144352 w 1144352"/>
              <a:gd name="connsiteY4" fmla="*/ 394447 h 762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352" h="762009">
                <a:moveTo>
                  <a:pt x="947128" y="385482"/>
                </a:moveTo>
                <a:cubicBezTo>
                  <a:pt x="665487" y="192741"/>
                  <a:pt x="383846" y="0"/>
                  <a:pt x="229952" y="0"/>
                </a:cubicBezTo>
                <a:cubicBezTo>
                  <a:pt x="76058" y="0"/>
                  <a:pt x="-55424" y="258482"/>
                  <a:pt x="23764" y="385482"/>
                </a:cubicBezTo>
                <a:cubicBezTo>
                  <a:pt x="102952" y="512482"/>
                  <a:pt x="518316" y="760506"/>
                  <a:pt x="705081" y="762000"/>
                </a:cubicBezTo>
                <a:cubicBezTo>
                  <a:pt x="891846" y="763494"/>
                  <a:pt x="1018099" y="578970"/>
                  <a:pt x="1144352" y="394447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66780B-B0EB-3020-DEAD-829E30225DF5}"/>
              </a:ext>
            </a:extLst>
          </p:cNvPr>
          <p:cNvSpPr txBox="1"/>
          <p:nvPr/>
        </p:nvSpPr>
        <p:spPr>
          <a:xfrm>
            <a:off x="9971053" y="4912659"/>
            <a:ext cx="1773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Google 8.8.8.8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share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A993C31-A73B-FD47-C3B3-D1AD7FF24F0A}"/>
              </a:ext>
            </a:extLst>
          </p:cNvPr>
          <p:cNvSpPr/>
          <p:nvPr/>
        </p:nvSpPr>
        <p:spPr>
          <a:xfrm>
            <a:off x="6329082" y="2544443"/>
            <a:ext cx="785530" cy="584239"/>
          </a:xfrm>
          <a:custGeom>
            <a:avLst/>
            <a:gdLst>
              <a:gd name="connsiteX0" fmla="*/ 0 w 785530"/>
              <a:gd name="connsiteY0" fmla="*/ 584239 h 584239"/>
              <a:gd name="connsiteX1" fmla="*/ 591671 w 785530"/>
              <a:gd name="connsiteY1" fmla="*/ 216686 h 584239"/>
              <a:gd name="connsiteX2" fmla="*/ 762000 w 785530"/>
              <a:gd name="connsiteY2" fmla="*/ 19463 h 584239"/>
              <a:gd name="connsiteX3" fmla="*/ 591671 w 785530"/>
              <a:gd name="connsiteY3" fmla="*/ 109110 h 584239"/>
              <a:gd name="connsiteX4" fmla="*/ 770965 w 785530"/>
              <a:gd name="connsiteY4" fmla="*/ 1533 h 584239"/>
              <a:gd name="connsiteX5" fmla="*/ 762000 w 785530"/>
              <a:gd name="connsiteY5" fmla="*/ 207722 h 584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5530" h="584239">
                <a:moveTo>
                  <a:pt x="0" y="584239"/>
                </a:moveTo>
                <a:cubicBezTo>
                  <a:pt x="232335" y="447527"/>
                  <a:pt x="464671" y="310815"/>
                  <a:pt x="591671" y="216686"/>
                </a:cubicBezTo>
                <a:cubicBezTo>
                  <a:pt x="718671" y="122557"/>
                  <a:pt x="762000" y="37392"/>
                  <a:pt x="762000" y="19463"/>
                </a:cubicBezTo>
                <a:cubicBezTo>
                  <a:pt x="762000" y="1534"/>
                  <a:pt x="590177" y="112098"/>
                  <a:pt x="591671" y="109110"/>
                </a:cubicBezTo>
                <a:cubicBezTo>
                  <a:pt x="593165" y="106122"/>
                  <a:pt x="742577" y="-14902"/>
                  <a:pt x="770965" y="1533"/>
                </a:cubicBezTo>
                <a:cubicBezTo>
                  <a:pt x="799353" y="17968"/>
                  <a:pt x="780676" y="112845"/>
                  <a:pt x="762000" y="207722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19CC43D-C781-5A12-6114-A33F45A8CB2E}"/>
              </a:ext>
            </a:extLst>
          </p:cNvPr>
          <p:cNvSpPr/>
          <p:nvPr/>
        </p:nvSpPr>
        <p:spPr>
          <a:xfrm>
            <a:off x="6400800" y="4706471"/>
            <a:ext cx="588871" cy="349623"/>
          </a:xfrm>
          <a:custGeom>
            <a:avLst/>
            <a:gdLst>
              <a:gd name="connsiteX0" fmla="*/ 0 w 588871"/>
              <a:gd name="connsiteY0" fmla="*/ 0 h 349623"/>
              <a:gd name="connsiteX1" fmla="*/ 528918 w 588871"/>
              <a:gd name="connsiteY1" fmla="*/ 295835 h 349623"/>
              <a:gd name="connsiteX2" fmla="*/ 573741 w 588871"/>
              <a:gd name="connsiteY2" fmla="*/ 179294 h 349623"/>
              <a:gd name="connsiteX3" fmla="*/ 502024 w 588871"/>
              <a:gd name="connsiteY3" fmla="*/ 304800 h 349623"/>
              <a:gd name="connsiteX4" fmla="*/ 340659 w 588871"/>
              <a:gd name="connsiteY4" fmla="*/ 349623 h 349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871" h="349623">
                <a:moveTo>
                  <a:pt x="0" y="0"/>
                </a:moveTo>
                <a:cubicBezTo>
                  <a:pt x="216647" y="132976"/>
                  <a:pt x="433295" y="265953"/>
                  <a:pt x="528918" y="295835"/>
                </a:cubicBezTo>
                <a:cubicBezTo>
                  <a:pt x="624542" y="325717"/>
                  <a:pt x="578223" y="177800"/>
                  <a:pt x="573741" y="179294"/>
                </a:cubicBezTo>
                <a:cubicBezTo>
                  <a:pt x="569259" y="180788"/>
                  <a:pt x="540871" y="276412"/>
                  <a:pt x="502024" y="304800"/>
                </a:cubicBezTo>
                <a:cubicBezTo>
                  <a:pt x="463177" y="333188"/>
                  <a:pt x="401918" y="341405"/>
                  <a:pt x="340659" y="34962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12A026-40EB-FCD9-5F7F-EE44E7E47F91}"/>
              </a:ext>
            </a:extLst>
          </p:cNvPr>
          <p:cNvSpPr txBox="1"/>
          <p:nvPr/>
        </p:nvSpPr>
        <p:spPr>
          <a:xfrm>
            <a:off x="10034924" y="2140047"/>
            <a:ext cx="196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ISP Resolver</a:t>
            </a:r>
          </a:p>
        </p:txBody>
      </p:sp>
    </p:spTree>
    <p:extLst>
      <p:ext uri="{BB962C8B-B14F-4D97-AF65-F5344CB8AC3E}">
        <p14:creationId xmlns:p14="http://schemas.microsoft.com/office/powerpoint/2010/main" val="355945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5F4A-04FF-D53C-DB60-7B40BAC4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Concentration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A111D-36DC-2D68-1A15-F84E67C24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Let’s look at the “market” of DNS open resolvers using the “all resolvers” measurements</a:t>
            </a:r>
          </a:p>
          <a:p>
            <a:pPr lvl="1"/>
            <a:r>
              <a:rPr lang="en-AU" dirty="0"/>
              <a:t>Single Entity Dominance: </a:t>
            </a:r>
          </a:p>
          <a:p>
            <a:pPr lvl="2"/>
            <a:r>
              <a:rPr lang="en-AU" dirty="0"/>
              <a:t>Google has 68.7% of the open DNS resolver market</a:t>
            </a:r>
          </a:p>
          <a:p>
            <a:pPr lvl="1"/>
            <a:r>
              <a:rPr lang="en-AU" dirty="0"/>
              <a:t>Four-Firm Concentration: </a:t>
            </a:r>
          </a:p>
          <a:p>
            <a:pPr lvl="2"/>
            <a:r>
              <a:rPr lang="en-AU" dirty="0"/>
              <a:t>Google, Cloudflare, 114DNS and OpenDNS have 91.6% market share</a:t>
            </a:r>
          </a:p>
          <a:p>
            <a:pPr lvl="1"/>
            <a:r>
              <a:rPr lang="en-AU" dirty="0"/>
              <a:t>HHI Index:</a:t>
            </a:r>
          </a:p>
          <a:p>
            <a:pPr lvl="2"/>
            <a:r>
              <a:rPr lang="en-AU" dirty="0"/>
              <a:t>49%</a:t>
            </a:r>
          </a:p>
          <a:p>
            <a:r>
              <a:rPr lang="en-AU" dirty="0"/>
              <a:t>So the open resolver market sector is </a:t>
            </a:r>
            <a:r>
              <a:rPr lang="en-AU" b="1" dirty="0"/>
              <a:t>highly centralized</a:t>
            </a:r>
            <a:r>
              <a:rPr lang="en-AU" dirty="0"/>
              <a:t>.</a:t>
            </a:r>
          </a:p>
          <a:p>
            <a:r>
              <a:rPr lang="en-AU" dirty="0"/>
              <a:t>But this open resolver activity represents only one third of the total resolution market, and the HHI Index of the open resolvers as a subset of the total resolution market is far lower, at 5% </a:t>
            </a:r>
          </a:p>
        </p:txBody>
      </p:sp>
    </p:spTree>
    <p:extLst>
      <p:ext uri="{BB962C8B-B14F-4D97-AF65-F5344CB8AC3E}">
        <p14:creationId xmlns:p14="http://schemas.microsoft.com/office/powerpoint/2010/main" val="46725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25EC2-D839-7CF2-549D-70D0C9E28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Authoritative Servers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130A6-CC82-7B00-B0AA-26FBFFFF7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/>
              <a:t>Data about the recursive-to-authoritative query set is hard to find</a:t>
            </a:r>
          </a:p>
          <a:p>
            <a:pPr lvl="1"/>
            <a:r>
              <a:rPr lang="en-AU" dirty="0"/>
              <a:t>Recursive resolvers sit in a privileged position in the DNS as they are exposed to both the identity of the stub resolver (the ‘user’) and the DNS names that they are querying</a:t>
            </a:r>
          </a:p>
          <a:p>
            <a:pPr lvl="1"/>
            <a:r>
              <a:rPr lang="en-AU" dirty="0"/>
              <a:t>So there are many caveats that apply to access to such data – and rightly so</a:t>
            </a:r>
          </a:p>
          <a:p>
            <a:r>
              <a:rPr lang="en-AU" dirty="0"/>
              <a:t>At APNIC we have limited access to the data relating to the use of the 1.1.1.1 recursive resolver</a:t>
            </a:r>
          </a:p>
          <a:p>
            <a:pPr lvl="1"/>
            <a:r>
              <a:rPr lang="en-AU" dirty="0"/>
              <a:t>We don’t know who is querying, but we can see query names and query protocol</a:t>
            </a:r>
          </a:p>
          <a:p>
            <a:pPr lvl="1"/>
            <a:r>
              <a:rPr lang="en-AU" dirty="0"/>
              <a:t>The market share of Cloudflare’s open resolver service is around 3% of users which is a non-trivial resolver in the open resolver set (ranked #2 in terms of market share)</a:t>
            </a:r>
          </a:p>
        </p:txBody>
      </p:sp>
    </p:spTree>
    <p:extLst>
      <p:ext uri="{BB962C8B-B14F-4D97-AF65-F5344CB8AC3E}">
        <p14:creationId xmlns:p14="http://schemas.microsoft.com/office/powerpoint/2010/main" val="341418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1687-F608-BD6E-FD9E-580FC900D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Centrality in Authoritative Servers?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DD4CF-FE6B-BBB3-0C5E-E34C75BCF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One way to measure this is to look at the </a:t>
            </a:r>
            <a:r>
              <a:rPr lang="en-AU" b="1" dirty="0"/>
              <a:t>query-count weighted ranking</a:t>
            </a:r>
            <a:r>
              <a:rPr lang="en-AU" dirty="0"/>
              <a:t> of the DNS authoritative server providers</a:t>
            </a:r>
          </a:p>
          <a:p>
            <a:r>
              <a:rPr lang="en-AU" dirty="0"/>
              <a:t>If an authoritative name server hosts a very popular domain name then it’s likely that the query count will be high</a:t>
            </a:r>
          </a:p>
          <a:p>
            <a:r>
              <a:rPr lang="en-AU" dirty="0"/>
              <a:t>If a service operator hosts a large number of domains on its authoritative server infrastructure, then it’s likely that the query count will be high</a:t>
            </a:r>
          </a:p>
          <a:p>
            <a:r>
              <a:rPr lang="en-AU" dirty="0"/>
              <a:t>So lets characterise the authoritative service hosting market by their query-based ‘market share’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9522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E4705-82C0-CD49-5217-7F287224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Measurement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36CB3-CC7F-4395-41AD-408968A1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Obtain a data set of 24 hours of query name data from the 1.1.1.1 resolver system</a:t>
            </a:r>
          </a:p>
          <a:p>
            <a:r>
              <a:rPr lang="en-AU" dirty="0"/>
              <a:t>Group the query names</a:t>
            </a:r>
          </a:p>
          <a:p>
            <a:r>
              <a:rPr lang="en-AU" dirty="0"/>
              <a:t>Resolve the names to find the “lowest” authoritative name server for the query name using a local resolution environment</a:t>
            </a:r>
          </a:p>
          <a:p>
            <a:r>
              <a:rPr lang="en-AU" dirty="0"/>
              <a:t>Take the first name server name</a:t>
            </a:r>
          </a:p>
          <a:p>
            <a:r>
              <a:rPr lang="en-AU" dirty="0"/>
              <a:t>Discard the query names</a:t>
            </a:r>
          </a:p>
          <a:p>
            <a:r>
              <a:rPr lang="en-AU" dirty="0"/>
              <a:t>Resolve the name server names to IP address, and discard the name server names</a:t>
            </a:r>
          </a:p>
          <a:p>
            <a:r>
              <a:rPr lang="en-AU" dirty="0"/>
              <a:t>Map the IP addresses to AS numbers, and discard the IP addresses</a:t>
            </a:r>
          </a:p>
          <a:p>
            <a:r>
              <a:rPr lang="en-AU" dirty="0"/>
              <a:t>Group the query counts into AS numbers and rank by query share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4856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A11E-1DA4-266E-E7E6-5B3F7377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Set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D848A80-83C0-48A2-2E89-DE16C20AB5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079625"/>
          <a:ext cx="105156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869">
                  <a:extLst>
                    <a:ext uri="{9D8B030D-6E8A-4147-A177-3AD203B41FA5}">
                      <a16:colId xmlns:a16="http://schemas.microsoft.com/office/drawing/2014/main" val="2633390377"/>
                    </a:ext>
                  </a:extLst>
                </a:gridCol>
                <a:gridCol w="2102069">
                  <a:extLst>
                    <a:ext uri="{9D8B030D-6E8A-4147-A177-3AD203B41FA5}">
                      <a16:colId xmlns:a16="http://schemas.microsoft.com/office/drawing/2014/main" val="3772767939"/>
                    </a:ext>
                  </a:extLst>
                </a:gridCol>
                <a:gridCol w="1471448">
                  <a:extLst>
                    <a:ext uri="{9D8B030D-6E8A-4147-A177-3AD203B41FA5}">
                      <a16:colId xmlns:a16="http://schemas.microsoft.com/office/drawing/2014/main" val="1674754756"/>
                    </a:ext>
                  </a:extLst>
                </a:gridCol>
                <a:gridCol w="2112580">
                  <a:extLst>
                    <a:ext uri="{9D8B030D-6E8A-4147-A177-3AD203B41FA5}">
                      <a16:colId xmlns:a16="http://schemas.microsoft.com/office/drawing/2014/main" val="1915118254"/>
                    </a:ext>
                  </a:extLst>
                </a:gridCol>
                <a:gridCol w="3565634">
                  <a:extLst>
                    <a:ext uri="{9D8B030D-6E8A-4147-A177-3AD203B41FA5}">
                      <a16:colId xmlns:a16="http://schemas.microsoft.com/office/drawing/2014/main" val="2237055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Query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Cumulative 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62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31034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Aruba,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165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20446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/>
                        <a:t>Stackpath</a:t>
                      </a:r>
                      <a:r>
                        <a:rPr lang="en-AU" dirty="0"/>
                        <a:t> CDN,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441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199524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/>
                        <a:t>Gcore</a:t>
                      </a:r>
                      <a:r>
                        <a:rPr lang="en-AU" dirty="0"/>
                        <a:t>, 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03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60068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CDN77,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2291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879C98-64CD-F012-1A71-A6AAC3FF070D}"/>
              </a:ext>
            </a:extLst>
          </p:cNvPr>
          <p:cNvSpPr txBox="1"/>
          <p:nvPr/>
        </p:nvSpPr>
        <p:spPr>
          <a:xfrm>
            <a:off x="945932" y="4461550"/>
            <a:ext cx="10121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Here’s an extract  of the resultant data set</a:t>
            </a:r>
          </a:p>
          <a:p>
            <a:endParaRPr lang="en-AU" dirty="0"/>
          </a:p>
          <a:p>
            <a:r>
              <a:rPr lang="en-AU" dirty="0"/>
              <a:t>The 24 hour data capture identified 26,971 unique AS numbers (out of a total of 75,000 unique AS numbers in the routing table)</a:t>
            </a:r>
          </a:p>
          <a:p>
            <a:endParaRPr lang="en-AU" dirty="0"/>
          </a:p>
          <a:p>
            <a:r>
              <a:rPr lang="en-AU" dirty="0"/>
              <a:t>While approximately one third of networks host at least one queried authoritative name server the top 50 ASNs have 89.2% of the query share. </a:t>
            </a:r>
          </a:p>
        </p:txBody>
      </p:sp>
    </p:spTree>
    <p:extLst>
      <p:ext uri="{BB962C8B-B14F-4D97-AF65-F5344CB8AC3E}">
        <p14:creationId xmlns:p14="http://schemas.microsoft.com/office/powerpoint/2010/main" val="426838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801</Words>
  <Application>Microsoft Macintosh PowerPoint</Application>
  <PresentationFormat>Widescreen</PresentationFormat>
  <Paragraphs>151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AhnbergHand</vt:lpstr>
      <vt:lpstr>Aptos</vt:lpstr>
      <vt:lpstr>Aptos Display</vt:lpstr>
      <vt:lpstr>Arial</vt:lpstr>
      <vt:lpstr>Powderfinger Type</vt:lpstr>
      <vt:lpstr>Office Theme</vt:lpstr>
      <vt:lpstr>DNS Centrality</vt:lpstr>
      <vt:lpstr>The DNS…</vt:lpstr>
      <vt:lpstr>Resolver Concentration in EU</vt:lpstr>
      <vt:lpstr>EU pressure on ISPs!</vt:lpstr>
      <vt:lpstr>Concentration Measurements</vt:lpstr>
      <vt:lpstr>Authoritative Servers</vt:lpstr>
      <vt:lpstr>Centrality in Authoritative Servers?</vt:lpstr>
      <vt:lpstr>Measurement Technique</vt:lpstr>
      <vt:lpstr>Data Set</vt:lpstr>
      <vt:lpstr>Cumulative Distribution</vt:lpstr>
      <vt:lpstr>Cumulative Distribution</vt:lpstr>
      <vt:lpstr>Top 10 Auth Server Networks</vt:lpstr>
      <vt:lpstr>Concentration Measurements</vt:lpstr>
      <vt:lpstr>Geopolitical Centrality?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DNS Centrality</dc:title>
  <dc:creator>Geoff Huston</dc:creator>
  <cp:lastModifiedBy>Geoff Huston</cp:lastModifiedBy>
  <cp:revision>2</cp:revision>
  <dcterms:created xsi:type="dcterms:W3CDTF">2024-02-26T09:40:25Z</dcterms:created>
  <dcterms:modified xsi:type="dcterms:W3CDTF">2024-03-02T06:06:06Z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ca7b2a-4f6d-4766-806a-1a0c76ea1c59_Enabled">
    <vt:lpwstr>true</vt:lpwstr>
  </property>
  <property fmtid="{D5CDD505-2E9C-101B-9397-08002B2CF9AE}" pid="3" name="MSIP_Label_66ca7b2a-4f6d-4766-806a-1a0c76ea1c59_SetDate">
    <vt:lpwstr>2024-02-26T10:23:08Z</vt:lpwstr>
  </property>
  <property fmtid="{D5CDD505-2E9C-101B-9397-08002B2CF9AE}" pid="4" name="MSIP_Label_66ca7b2a-4f6d-4766-806a-1a0c76ea1c59_Method">
    <vt:lpwstr>Standard</vt:lpwstr>
  </property>
  <property fmtid="{D5CDD505-2E9C-101B-9397-08002B2CF9AE}" pid="5" name="MSIP_Label_66ca7b2a-4f6d-4766-806a-1a0c76ea1c59_Name">
    <vt:lpwstr>Internal</vt:lpwstr>
  </property>
  <property fmtid="{D5CDD505-2E9C-101B-9397-08002B2CF9AE}" pid="6" name="MSIP_Label_66ca7b2a-4f6d-4766-806a-1a0c76ea1c59_SiteId">
    <vt:lpwstr>127d8d0d-7ccf-473d-ab09-6e44ad752ded</vt:lpwstr>
  </property>
  <property fmtid="{D5CDD505-2E9C-101B-9397-08002B2CF9AE}" pid="7" name="MSIP_Label_66ca7b2a-4f6d-4766-806a-1a0c76ea1c59_ActionId">
    <vt:lpwstr>7469fd2c-e3d0-43a7-b45d-adcb3f6eb19f</vt:lpwstr>
  </property>
  <property fmtid="{D5CDD505-2E9C-101B-9397-08002B2CF9AE}" pid="8" name="MSIP_Label_66ca7b2a-4f6d-4766-806a-1a0c76ea1c59_ContentBits">
    <vt:lpwstr>0</vt:lpwstr>
  </property>
</Properties>
</file>