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7" r:id="rId2"/>
    <p:sldId id="351" r:id="rId3"/>
    <p:sldId id="451" r:id="rId4"/>
    <p:sldId id="453" r:id="rId5"/>
    <p:sldId id="428" r:id="rId6"/>
    <p:sldId id="458" r:id="rId7"/>
    <p:sldId id="430" r:id="rId8"/>
    <p:sldId id="459" r:id="rId9"/>
    <p:sldId id="431" r:id="rId10"/>
    <p:sldId id="432" r:id="rId11"/>
    <p:sldId id="455" r:id="rId12"/>
    <p:sldId id="434" r:id="rId13"/>
    <p:sldId id="456" r:id="rId14"/>
    <p:sldId id="437" r:id="rId15"/>
    <p:sldId id="438" r:id="rId16"/>
    <p:sldId id="439" r:id="rId17"/>
    <p:sldId id="447" r:id="rId18"/>
    <p:sldId id="495" r:id="rId19"/>
    <p:sldId id="460" r:id="rId20"/>
    <p:sldId id="497" r:id="rId21"/>
    <p:sldId id="461" r:id="rId22"/>
    <p:sldId id="462" r:id="rId23"/>
    <p:sldId id="463" r:id="rId24"/>
    <p:sldId id="464" r:id="rId25"/>
    <p:sldId id="465" r:id="rId26"/>
    <p:sldId id="498" r:id="rId27"/>
    <p:sldId id="499" r:id="rId28"/>
    <p:sldId id="444" r:id="rId29"/>
    <p:sldId id="417" r:id="rId30"/>
    <p:sldId id="466" r:id="rId31"/>
    <p:sldId id="467" r:id="rId32"/>
    <p:sldId id="468" r:id="rId33"/>
    <p:sldId id="469" r:id="rId34"/>
    <p:sldId id="470" r:id="rId35"/>
    <p:sldId id="471" r:id="rId36"/>
    <p:sldId id="423" r:id="rId37"/>
    <p:sldId id="472" r:id="rId38"/>
    <p:sldId id="425" r:id="rId39"/>
    <p:sldId id="473" r:id="rId40"/>
    <p:sldId id="474" r:id="rId41"/>
    <p:sldId id="475" r:id="rId42"/>
    <p:sldId id="477" r:id="rId43"/>
    <p:sldId id="478" r:id="rId44"/>
    <p:sldId id="403" r:id="rId45"/>
    <p:sldId id="479" r:id="rId46"/>
    <p:sldId id="394" r:id="rId47"/>
    <p:sldId id="454" r:id="rId48"/>
    <p:sldId id="480" r:id="rId49"/>
    <p:sldId id="481" r:id="rId50"/>
    <p:sldId id="429" r:id="rId51"/>
    <p:sldId id="482" r:id="rId52"/>
    <p:sldId id="483" r:id="rId53"/>
    <p:sldId id="484" r:id="rId54"/>
    <p:sldId id="486" r:id="rId55"/>
    <p:sldId id="487" r:id="rId56"/>
    <p:sldId id="433" r:id="rId57"/>
    <p:sldId id="488" r:id="rId58"/>
    <p:sldId id="489" r:id="rId59"/>
    <p:sldId id="490" r:id="rId60"/>
    <p:sldId id="491" r:id="rId61"/>
    <p:sldId id="492" r:id="rId62"/>
    <p:sldId id="443" r:id="rId63"/>
    <p:sldId id="493" r:id="rId64"/>
    <p:sldId id="496" r:id="rId65"/>
    <p:sldId id="494" r:id="rId6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CA3E"/>
    <a:srgbClr val="E2E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2" autoAdjust="0"/>
    <p:restoredTop sz="86290" autoAdjust="0"/>
  </p:normalViewPr>
  <p:slideViewPr>
    <p:cSldViewPr snapToGrid="0" snapToObjects="1">
      <p:cViewPr varScale="1">
        <p:scale>
          <a:sx n="187" d="100"/>
          <a:sy n="187" d="100"/>
        </p:scale>
        <p:origin x="192" y="616"/>
      </p:cViewPr>
      <p:guideLst>
        <p:guide orient="horz" pos="1620"/>
        <p:guide pos="2880"/>
      </p:guideLst>
    </p:cSldViewPr>
  </p:slideViewPr>
  <p:outlineViewPr>
    <p:cViewPr>
      <p:scale>
        <a:sx n="33" d="100"/>
        <a:sy n="33" d="100"/>
      </p:scale>
      <p:origin x="0" y="49632"/>
    </p:cViewPr>
  </p:outlineViewPr>
  <p:notesTextViewPr>
    <p:cViewPr>
      <p:scale>
        <a:sx n="100" d="100"/>
        <a:sy n="100" d="100"/>
      </p:scale>
      <p:origin x="0" y="0"/>
    </p:cViewPr>
  </p:notesTextViewPr>
  <p:sorterViewPr>
    <p:cViewPr>
      <p:scale>
        <a:sx n="67" d="100"/>
        <a:sy n="67" d="100"/>
      </p:scale>
      <p:origin x="0" y="33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A3324-C45C-1B4A-9662-5A4F8196C5CC}" type="datetimeFigureOut">
              <a:rPr lang="en-AU" smtClean="0"/>
              <a:t>12/12/2023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76F39-5749-B949-86D5-FDB87F6BEFFC}" type="slidenum">
              <a:rPr lang="en-AU" smtClean="0"/>
              <a:t>‹#›</a:t>
            </a:fld>
            <a:endParaRPr lang="en-AU"/>
          </a:p>
        </p:txBody>
      </p:sp>
    </p:spTree>
    <p:extLst>
      <p:ext uri="{BB962C8B-B14F-4D97-AF65-F5344CB8AC3E}">
        <p14:creationId xmlns:p14="http://schemas.microsoft.com/office/powerpoint/2010/main" val="66831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76F39-5749-B949-86D5-FDB87F6BEFFC}" type="slidenum">
              <a:rPr lang="en-AU" smtClean="0"/>
              <a:t>1</a:t>
            </a:fld>
            <a:endParaRPr lang="en-AU"/>
          </a:p>
        </p:txBody>
      </p:sp>
    </p:spTree>
    <p:extLst>
      <p:ext uri="{BB962C8B-B14F-4D97-AF65-F5344CB8AC3E}">
        <p14:creationId xmlns:p14="http://schemas.microsoft.com/office/powerpoint/2010/main" val="142112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76F39-5749-B949-86D5-FDB87F6BEFFC}" type="slidenum">
              <a:rPr lang="en-AU" smtClean="0"/>
              <a:t>64</a:t>
            </a:fld>
            <a:endParaRPr lang="en-AU"/>
          </a:p>
        </p:txBody>
      </p:sp>
    </p:spTree>
    <p:extLst>
      <p:ext uri="{BB962C8B-B14F-4D97-AF65-F5344CB8AC3E}">
        <p14:creationId xmlns:p14="http://schemas.microsoft.com/office/powerpoint/2010/main" val="406241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EA261EAD-0286-5443-884E-B8EDAB660211}" type="datetimeFigureOut">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36827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A261EAD-0286-5443-884E-B8EDAB660211}" type="datetimeFigureOut">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6265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A261EAD-0286-5443-884E-B8EDAB660211}" type="datetimeFigureOut">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50274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6">
                    <a:lumMod val="50000"/>
                  </a:schemeClr>
                </a:solidFill>
                <a:latin typeface="Powderfinger Type" panose="02020709070000000403" pitchFamily="49" charset="77"/>
              </a:defRPr>
            </a:lvl1p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A261EAD-0286-5443-884E-B8EDAB660211}" type="datetimeFigureOut">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214087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EA261EAD-0286-5443-884E-B8EDAB660211}" type="datetimeFigureOut">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84363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EA261EAD-0286-5443-884E-B8EDAB660211}" type="datetimeFigureOut">
              <a:rPr lang="en-US" smtClean="0"/>
              <a:t>12/12/23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294296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EA261EAD-0286-5443-884E-B8EDAB660211}" type="datetimeFigureOut">
              <a:rPr lang="en-US" smtClean="0"/>
              <a:t>12/12/23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66207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EA261EAD-0286-5443-884E-B8EDAB660211}" type="datetimeFigureOut">
              <a:rPr lang="en-US" smtClean="0"/>
              <a:t>12/12/23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232248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61EAD-0286-5443-884E-B8EDAB660211}" type="datetimeFigureOut">
              <a:rPr lang="en-US" smtClean="0"/>
              <a:t>12/12/23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403390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EA261EAD-0286-5443-884E-B8EDAB660211}" type="datetimeFigureOut">
              <a:rPr lang="en-US" smtClean="0"/>
              <a:t>12/12/23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76983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EA261EAD-0286-5443-884E-B8EDAB660211}" type="datetimeFigureOut">
              <a:rPr lang="en-US" smtClean="0"/>
              <a:t>12/12/23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374506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A261EAD-0286-5443-884E-B8EDAB660211}" type="datetimeFigureOut">
              <a:rPr lang="en-US" smtClean="0"/>
              <a:t>12/12/23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338564-FDBC-794F-9B4A-7DBF919AC983}" type="slidenum">
              <a:rPr lang="en-US" smtClean="0"/>
              <a:t>‹#›</a:t>
            </a:fld>
            <a:endParaRPr lang="en-US"/>
          </a:p>
        </p:txBody>
      </p:sp>
    </p:spTree>
    <p:extLst>
      <p:ext uri="{BB962C8B-B14F-4D97-AF65-F5344CB8AC3E}">
        <p14:creationId xmlns:p14="http://schemas.microsoft.com/office/powerpoint/2010/main" val="170786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lustration Penumbra">
            <a:extLst>
              <a:ext uri="{FF2B5EF4-FFF2-40B4-BE49-F238E27FC236}">
                <a16:creationId xmlns:a16="http://schemas.microsoft.com/office/drawing/2014/main" id="{947CF2BE-FA89-69CC-8D83-0B595061C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0"/>
            <a:ext cx="8615363"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96824" y="1315097"/>
            <a:ext cx="5829300" cy="1102519"/>
          </a:xfrm>
          <a:noFill/>
          <a:ln w="3175" cmpd="sng">
            <a:noFill/>
          </a:ln>
        </p:spPr>
        <p:txBody>
          <a:bodyPr>
            <a:normAutofit fontScale="90000"/>
          </a:bodyPr>
          <a:lstStyle/>
          <a:p>
            <a:r>
              <a:rPr lang="en-US" sz="4950" b="1" dirty="0">
                <a:solidFill>
                  <a:schemeClr val="bg1">
                    <a:lumMod val="85000"/>
                  </a:schemeClr>
                </a:solidFill>
              </a:rPr>
              <a:t>Networking in the Penumbra</a:t>
            </a:r>
          </a:p>
        </p:txBody>
      </p:sp>
      <p:sp>
        <p:nvSpPr>
          <p:cNvPr id="3" name="Subtitle 2"/>
          <p:cNvSpPr>
            <a:spLocks noGrp="1"/>
          </p:cNvSpPr>
          <p:nvPr>
            <p:ph type="subTitle" idx="1"/>
          </p:nvPr>
        </p:nvSpPr>
        <p:spPr>
          <a:xfrm>
            <a:off x="3197936" y="4233279"/>
            <a:ext cx="4800600" cy="1314450"/>
          </a:xfrm>
        </p:spPr>
        <p:txBody>
          <a:bodyPr>
            <a:normAutofit/>
          </a:bodyPr>
          <a:lstStyle/>
          <a:p>
            <a:pPr algn="r"/>
            <a:r>
              <a:rPr lang="en-US" sz="1350" dirty="0">
                <a:solidFill>
                  <a:schemeClr val="bg1">
                    <a:lumMod val="85000"/>
                  </a:schemeClr>
                </a:solidFill>
                <a:latin typeface="AhnbergHand"/>
                <a:cs typeface="AhnbergHand"/>
              </a:rPr>
              <a:t>Geoff Huston AM</a:t>
            </a:r>
          </a:p>
          <a:p>
            <a:pPr algn="r"/>
            <a:r>
              <a:rPr lang="en-US" sz="1350" dirty="0">
                <a:solidFill>
                  <a:schemeClr val="bg1">
                    <a:lumMod val="85000"/>
                  </a:schemeClr>
                </a:solidFill>
                <a:latin typeface="AhnbergHand"/>
                <a:cs typeface="AhnbergHand"/>
              </a:rPr>
              <a:t>APNIC</a:t>
            </a:r>
          </a:p>
        </p:txBody>
      </p:sp>
    </p:spTree>
    <p:extLst>
      <p:ext uri="{BB962C8B-B14F-4D97-AF65-F5344CB8AC3E}">
        <p14:creationId xmlns:p14="http://schemas.microsoft.com/office/powerpoint/2010/main" val="403096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67A8-0137-C383-D998-54AD2DF8664A}"/>
              </a:ext>
            </a:extLst>
          </p:cNvPr>
          <p:cNvSpPr>
            <a:spLocks noGrp="1"/>
          </p:cNvSpPr>
          <p:nvPr>
            <p:ph type="title"/>
          </p:nvPr>
        </p:nvSpPr>
        <p:spPr/>
        <p:txBody>
          <a:bodyPr/>
          <a:lstStyle/>
          <a:p>
            <a:r>
              <a:rPr lang="en-US" dirty="0"/>
              <a:t>HTTPS Today</a:t>
            </a:r>
          </a:p>
        </p:txBody>
      </p:sp>
      <p:pic>
        <p:nvPicPr>
          <p:cNvPr id="5" name="Content Placeholder 4" descr="A blue graph with white text&#10;&#10;Description automatically generated">
            <a:extLst>
              <a:ext uri="{FF2B5EF4-FFF2-40B4-BE49-F238E27FC236}">
                <a16:creationId xmlns:a16="http://schemas.microsoft.com/office/drawing/2014/main" id="{7E3C045C-5590-7F2C-F13F-97ED50DFF05C}"/>
              </a:ext>
            </a:extLst>
          </p:cNvPr>
          <p:cNvPicPr>
            <a:picLocks noGrp="1" noChangeAspect="1"/>
          </p:cNvPicPr>
          <p:nvPr>
            <p:ph idx="1"/>
          </p:nvPr>
        </p:nvPicPr>
        <p:blipFill>
          <a:blip r:embed="rId2"/>
          <a:stretch>
            <a:fillRect/>
          </a:stretch>
        </p:blipFill>
        <p:spPr>
          <a:xfrm>
            <a:off x="1851817" y="914400"/>
            <a:ext cx="4341814" cy="3809966"/>
          </a:xfrm>
        </p:spPr>
      </p:pic>
      <p:sp>
        <p:nvSpPr>
          <p:cNvPr id="6" name="TextBox 5">
            <a:extLst>
              <a:ext uri="{FF2B5EF4-FFF2-40B4-BE49-F238E27FC236}">
                <a16:creationId xmlns:a16="http://schemas.microsoft.com/office/drawing/2014/main" id="{6E9A8C19-4297-C9D0-AC8A-9CFE772E77BB}"/>
              </a:ext>
            </a:extLst>
          </p:cNvPr>
          <p:cNvSpPr txBox="1"/>
          <p:nvPr/>
        </p:nvSpPr>
        <p:spPr>
          <a:xfrm>
            <a:off x="5139271" y="4660522"/>
            <a:ext cx="3261855" cy="276999"/>
          </a:xfrm>
          <a:prstGeom prst="rect">
            <a:avLst/>
          </a:prstGeom>
          <a:noFill/>
        </p:spPr>
        <p:txBody>
          <a:bodyPr wrap="none" rtlCol="0">
            <a:spAutoFit/>
          </a:bodyPr>
          <a:lstStyle/>
          <a:p>
            <a:r>
              <a:rPr lang="en-US" sz="1200" dirty="0"/>
              <a:t>https://</a:t>
            </a:r>
            <a:r>
              <a:rPr lang="en-US" sz="1200" dirty="0" err="1"/>
              <a:t>radar.cloudflare.com</a:t>
            </a:r>
            <a:r>
              <a:rPr lang="en-US" sz="1200" dirty="0"/>
              <a:t>/adoption-and-usage</a:t>
            </a:r>
          </a:p>
        </p:txBody>
      </p:sp>
    </p:spTree>
    <p:extLst>
      <p:ext uri="{BB962C8B-B14F-4D97-AF65-F5344CB8AC3E}">
        <p14:creationId xmlns:p14="http://schemas.microsoft.com/office/powerpoint/2010/main" val="284782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C81-AF1D-4E03-D720-DC3D56A553CE}"/>
              </a:ext>
            </a:extLst>
          </p:cNvPr>
          <p:cNvSpPr>
            <a:spLocks noGrp="1"/>
          </p:cNvSpPr>
          <p:nvPr>
            <p:ph type="title"/>
          </p:nvPr>
        </p:nvSpPr>
        <p:spPr/>
        <p:txBody>
          <a:bodyPr/>
          <a:lstStyle/>
          <a:p>
            <a:r>
              <a:rPr lang="en-US" dirty="0"/>
              <a:t>Changes to the Applications</a:t>
            </a:r>
          </a:p>
        </p:txBody>
      </p:sp>
      <p:sp>
        <p:nvSpPr>
          <p:cNvPr id="3" name="Content Placeholder 2">
            <a:extLst>
              <a:ext uri="{FF2B5EF4-FFF2-40B4-BE49-F238E27FC236}">
                <a16:creationId xmlns:a16="http://schemas.microsoft.com/office/drawing/2014/main" id="{247B6184-DEC9-0B3A-6873-7FEA1167B93C}"/>
              </a:ext>
            </a:extLst>
          </p:cNvPr>
          <p:cNvSpPr>
            <a:spLocks noGrp="1"/>
          </p:cNvSpPr>
          <p:nvPr>
            <p:ph idx="1"/>
          </p:nvPr>
        </p:nvSpPr>
        <p:spPr/>
        <p:txBody>
          <a:bodyPr/>
          <a:lstStyle/>
          <a:p>
            <a:pPr marL="0" indent="0">
              <a:buNone/>
            </a:pPr>
            <a:r>
              <a:rPr lang="en-AU" sz="3200" b="1" dirty="0"/>
              <a:t>Hiding the DNS</a:t>
            </a:r>
          </a:p>
          <a:p>
            <a:r>
              <a:rPr lang="en-AU" dirty="0"/>
              <a:t>Hide the query and response in DNS resolution transactions from the network</a:t>
            </a:r>
          </a:p>
          <a:p>
            <a:r>
              <a:rPr lang="en-AU" dirty="0"/>
              <a:t>The initial work has concentrated on hiding the DNS query names from the network by encrypting the DNS data exchanged</a:t>
            </a:r>
          </a:p>
          <a:p>
            <a:pPr lvl="1"/>
            <a:r>
              <a:rPr lang="en-AU" dirty="0"/>
              <a:t>DNS over TLS</a:t>
            </a:r>
          </a:p>
          <a:p>
            <a:pPr lvl="1"/>
            <a:r>
              <a:rPr lang="en-AU" dirty="0"/>
              <a:t>DNS over HTTPS/2 and DNS over HTTPS/3</a:t>
            </a:r>
          </a:p>
          <a:p>
            <a:endParaRPr lang="en-AU" dirty="0"/>
          </a:p>
          <a:p>
            <a:pPr lvl="1"/>
            <a:endParaRPr lang="en-US" dirty="0"/>
          </a:p>
        </p:txBody>
      </p:sp>
    </p:spTree>
    <p:extLst>
      <p:ext uri="{BB962C8B-B14F-4D97-AF65-F5344CB8AC3E}">
        <p14:creationId xmlns:p14="http://schemas.microsoft.com/office/powerpoint/2010/main" val="213149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372A-E124-ECCE-8C89-F6E774DDB067}"/>
              </a:ext>
            </a:extLst>
          </p:cNvPr>
          <p:cNvSpPr>
            <a:spLocks noGrp="1"/>
          </p:cNvSpPr>
          <p:nvPr>
            <p:ph type="title"/>
          </p:nvPr>
        </p:nvSpPr>
        <p:spPr/>
        <p:txBody>
          <a:bodyPr/>
          <a:lstStyle/>
          <a:p>
            <a:r>
              <a:rPr lang="en-US" dirty="0" err="1"/>
              <a:t>DoH</a:t>
            </a:r>
            <a:r>
              <a:rPr lang="en-US" dirty="0"/>
              <a:t>, DOT Today</a:t>
            </a:r>
          </a:p>
        </p:txBody>
      </p:sp>
      <p:pic>
        <p:nvPicPr>
          <p:cNvPr id="5" name="Content Placeholder 4">
            <a:extLst>
              <a:ext uri="{FF2B5EF4-FFF2-40B4-BE49-F238E27FC236}">
                <a16:creationId xmlns:a16="http://schemas.microsoft.com/office/drawing/2014/main" id="{301AFFC0-BD76-BE85-0288-2215528FD227}"/>
              </a:ext>
            </a:extLst>
          </p:cNvPr>
          <p:cNvPicPr>
            <a:picLocks noGrp="1" noChangeAspect="1"/>
          </p:cNvPicPr>
          <p:nvPr>
            <p:ph idx="1"/>
          </p:nvPr>
        </p:nvPicPr>
        <p:blipFill>
          <a:blip r:embed="rId2"/>
          <a:stretch>
            <a:fillRect/>
          </a:stretch>
        </p:blipFill>
        <p:spPr>
          <a:xfrm>
            <a:off x="798405" y="1200150"/>
            <a:ext cx="6663896" cy="3394075"/>
          </a:xfrm>
        </p:spPr>
      </p:pic>
      <p:sp>
        <p:nvSpPr>
          <p:cNvPr id="6" name="TextBox 5">
            <a:extLst>
              <a:ext uri="{FF2B5EF4-FFF2-40B4-BE49-F238E27FC236}">
                <a16:creationId xmlns:a16="http://schemas.microsoft.com/office/drawing/2014/main" id="{7691460C-C988-C8BE-47A8-9D277C1F7EBD}"/>
              </a:ext>
            </a:extLst>
          </p:cNvPr>
          <p:cNvSpPr txBox="1"/>
          <p:nvPr/>
        </p:nvSpPr>
        <p:spPr>
          <a:xfrm>
            <a:off x="7441418" y="3806890"/>
            <a:ext cx="1702582" cy="369332"/>
          </a:xfrm>
          <a:prstGeom prst="rect">
            <a:avLst/>
          </a:prstGeom>
          <a:noFill/>
        </p:spPr>
        <p:txBody>
          <a:bodyPr wrap="none" rtlCol="0">
            <a:spAutoFit/>
          </a:bodyPr>
          <a:lstStyle/>
          <a:p>
            <a:r>
              <a:rPr lang="en-US" dirty="0">
                <a:solidFill>
                  <a:srgbClr val="88CA3E"/>
                </a:solidFill>
              </a:rPr>
              <a:t>DNS over HTTPS</a:t>
            </a:r>
          </a:p>
        </p:txBody>
      </p:sp>
      <p:sp>
        <p:nvSpPr>
          <p:cNvPr id="7" name="TextBox 6">
            <a:extLst>
              <a:ext uri="{FF2B5EF4-FFF2-40B4-BE49-F238E27FC236}">
                <a16:creationId xmlns:a16="http://schemas.microsoft.com/office/drawing/2014/main" id="{B59EE00A-FF15-6757-7D65-D57358E6689C}"/>
              </a:ext>
            </a:extLst>
          </p:cNvPr>
          <p:cNvSpPr txBox="1"/>
          <p:nvPr/>
        </p:nvSpPr>
        <p:spPr>
          <a:xfrm>
            <a:off x="7441418" y="3991556"/>
            <a:ext cx="1422121" cy="369332"/>
          </a:xfrm>
          <a:prstGeom prst="rect">
            <a:avLst/>
          </a:prstGeom>
          <a:noFill/>
        </p:spPr>
        <p:txBody>
          <a:bodyPr wrap="none" rtlCol="0">
            <a:spAutoFit/>
          </a:bodyPr>
          <a:lstStyle/>
          <a:p>
            <a:r>
              <a:rPr lang="en-US" dirty="0">
                <a:solidFill>
                  <a:srgbClr val="FFC000"/>
                </a:solidFill>
              </a:rPr>
              <a:t>DNS over TLS</a:t>
            </a:r>
          </a:p>
        </p:txBody>
      </p:sp>
      <p:sp>
        <p:nvSpPr>
          <p:cNvPr id="4" name="TextBox 3">
            <a:extLst>
              <a:ext uri="{FF2B5EF4-FFF2-40B4-BE49-F238E27FC236}">
                <a16:creationId xmlns:a16="http://schemas.microsoft.com/office/drawing/2014/main" id="{482ADA38-7F30-89B7-3761-1EC8FE5998F1}"/>
              </a:ext>
            </a:extLst>
          </p:cNvPr>
          <p:cNvSpPr txBox="1"/>
          <p:nvPr/>
        </p:nvSpPr>
        <p:spPr>
          <a:xfrm>
            <a:off x="6017770" y="4731146"/>
            <a:ext cx="2889061" cy="338554"/>
          </a:xfrm>
          <a:prstGeom prst="rect">
            <a:avLst/>
          </a:prstGeom>
          <a:noFill/>
        </p:spPr>
        <p:txBody>
          <a:bodyPr wrap="none" rtlCol="0">
            <a:spAutoFit/>
          </a:bodyPr>
          <a:lstStyle/>
          <a:p>
            <a:r>
              <a:rPr lang="en-US" sz="1600" dirty="0"/>
              <a:t>https://</a:t>
            </a:r>
            <a:r>
              <a:rPr lang="en-US" sz="1600" dirty="0" err="1"/>
              <a:t>stats.labs.apnic.net</a:t>
            </a:r>
            <a:r>
              <a:rPr lang="en-US" sz="1600" dirty="0"/>
              <a:t>/</a:t>
            </a:r>
            <a:r>
              <a:rPr lang="en-US" sz="1600" dirty="0" err="1"/>
              <a:t>edns</a:t>
            </a:r>
            <a:endParaRPr lang="en-US" sz="1600" dirty="0"/>
          </a:p>
        </p:txBody>
      </p:sp>
    </p:spTree>
    <p:extLst>
      <p:ext uri="{BB962C8B-B14F-4D97-AF65-F5344CB8AC3E}">
        <p14:creationId xmlns:p14="http://schemas.microsoft.com/office/powerpoint/2010/main" val="346881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357C-B978-6E4B-3900-26A10FCE7CE5}"/>
              </a:ext>
            </a:extLst>
          </p:cNvPr>
          <p:cNvSpPr>
            <a:spLocks noGrp="1"/>
          </p:cNvSpPr>
          <p:nvPr>
            <p:ph type="title"/>
          </p:nvPr>
        </p:nvSpPr>
        <p:spPr/>
        <p:txBody>
          <a:bodyPr/>
          <a:lstStyle/>
          <a:p>
            <a:r>
              <a:rPr lang="en-US" dirty="0"/>
              <a:t>Can we go further?</a:t>
            </a:r>
          </a:p>
        </p:txBody>
      </p:sp>
      <p:sp>
        <p:nvSpPr>
          <p:cNvPr id="3" name="Content Placeholder 2">
            <a:extLst>
              <a:ext uri="{FF2B5EF4-FFF2-40B4-BE49-F238E27FC236}">
                <a16:creationId xmlns:a16="http://schemas.microsoft.com/office/drawing/2014/main" id="{0184BFD7-A7F1-716F-C55C-36B0AFFEBC98}"/>
              </a:ext>
            </a:extLst>
          </p:cNvPr>
          <p:cNvSpPr>
            <a:spLocks noGrp="1"/>
          </p:cNvSpPr>
          <p:nvPr>
            <p:ph idx="1"/>
          </p:nvPr>
        </p:nvSpPr>
        <p:spPr/>
        <p:txBody>
          <a:bodyPr/>
          <a:lstStyle/>
          <a:p>
            <a:r>
              <a:rPr lang="en-US" dirty="0"/>
              <a:t>Can we hide the two ends from each other such that at no point in the network (and even at the server) are the two ends of the transaction visible at once?</a:t>
            </a:r>
          </a:p>
          <a:p>
            <a:r>
              <a:rPr lang="en-US" dirty="0"/>
              <a:t>Can we also selectively obscure the content of the transaction such that the endpoints and the content of the transaction are not simultaneously discoverable</a:t>
            </a:r>
          </a:p>
          <a:p>
            <a:pPr marL="0" indent="0">
              <a:buNone/>
            </a:pPr>
            <a:endParaRPr lang="en-US" dirty="0"/>
          </a:p>
        </p:txBody>
      </p:sp>
    </p:spTree>
    <p:extLst>
      <p:ext uri="{BB962C8B-B14F-4D97-AF65-F5344CB8AC3E}">
        <p14:creationId xmlns:p14="http://schemas.microsoft.com/office/powerpoint/2010/main" val="77003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5A6-4C52-C02F-C9D0-EC58797F7453}"/>
              </a:ext>
            </a:extLst>
          </p:cNvPr>
          <p:cNvSpPr>
            <a:spLocks noGrp="1"/>
          </p:cNvSpPr>
          <p:nvPr>
            <p:ph type="title"/>
          </p:nvPr>
        </p:nvSpPr>
        <p:spPr/>
        <p:txBody>
          <a:bodyPr/>
          <a:lstStyle/>
          <a:p>
            <a:r>
              <a:rPr lang="en-US" dirty="0"/>
              <a:t>MASQUE and Relays</a:t>
            </a:r>
          </a:p>
        </p:txBody>
      </p:sp>
      <p:sp>
        <p:nvSpPr>
          <p:cNvPr id="3" name="Content Placeholder 2">
            <a:extLst>
              <a:ext uri="{FF2B5EF4-FFF2-40B4-BE49-F238E27FC236}">
                <a16:creationId xmlns:a16="http://schemas.microsoft.com/office/drawing/2014/main" id="{2807ECFD-8F34-370E-3EE2-94EFF95C9EA1}"/>
              </a:ext>
            </a:extLst>
          </p:cNvPr>
          <p:cNvSpPr>
            <a:spLocks noGrp="1"/>
          </p:cNvSpPr>
          <p:nvPr>
            <p:ph idx="1"/>
          </p:nvPr>
        </p:nvSpPr>
        <p:spPr/>
        <p:txBody>
          <a:bodyPr>
            <a:normAutofit fontScale="85000" lnSpcReduction="10000"/>
          </a:bodyPr>
          <a:lstStyle/>
          <a:p>
            <a:r>
              <a:rPr lang="en-US" dirty="0"/>
              <a:t>With the use of 2-layer encryption and active relays then its possible to hide the endpoints from the network </a:t>
            </a:r>
          </a:p>
          <a:p>
            <a:r>
              <a:rPr lang="en-US" dirty="0"/>
              <a:t>There is no single network observation point that can put together the combination of the service identity and the identification of the two endpoints of the service transaction</a:t>
            </a:r>
          </a:p>
          <a:p>
            <a:r>
              <a:rPr lang="en-US" dirty="0"/>
              <a:t>Only the client endpoint knows its own identity and service, but does not know the identity used by the relay to present the service transaction to the server</a:t>
            </a:r>
          </a:p>
          <a:p>
            <a:r>
              <a:rPr lang="en-US" dirty="0"/>
              <a:t>The server may use the application-level identity of the client, but does not know the client’s network-level identity (IP address)</a:t>
            </a:r>
          </a:p>
          <a:p>
            <a:r>
              <a:rPr lang="en-US" dirty="0"/>
              <a:t>This technique can be used in DNS resolution and HTTPS transactions</a:t>
            </a:r>
          </a:p>
        </p:txBody>
      </p:sp>
    </p:spTree>
    <p:extLst>
      <p:ext uri="{BB962C8B-B14F-4D97-AF65-F5344CB8AC3E}">
        <p14:creationId xmlns:p14="http://schemas.microsoft.com/office/powerpoint/2010/main" val="293325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5A6-4C52-C02F-C9D0-EC58797F7453}"/>
              </a:ext>
            </a:extLst>
          </p:cNvPr>
          <p:cNvSpPr>
            <a:spLocks noGrp="1"/>
          </p:cNvSpPr>
          <p:nvPr>
            <p:ph type="title"/>
          </p:nvPr>
        </p:nvSpPr>
        <p:spPr/>
        <p:txBody>
          <a:bodyPr/>
          <a:lstStyle/>
          <a:p>
            <a:r>
              <a:rPr lang="en-US" dirty="0"/>
              <a:t>Apple Private Relay</a:t>
            </a:r>
          </a:p>
        </p:txBody>
      </p:sp>
      <p:pic>
        <p:nvPicPr>
          <p:cNvPr id="5" name="Picture 4" descr="A screen shot of a computer&#10;&#10;Description automatically generated">
            <a:extLst>
              <a:ext uri="{FF2B5EF4-FFF2-40B4-BE49-F238E27FC236}">
                <a16:creationId xmlns:a16="http://schemas.microsoft.com/office/drawing/2014/main" id="{4B52923C-74BB-37B9-C719-33164335FFCC}"/>
              </a:ext>
            </a:extLst>
          </p:cNvPr>
          <p:cNvPicPr>
            <a:picLocks noChangeAspect="1"/>
          </p:cNvPicPr>
          <p:nvPr/>
        </p:nvPicPr>
        <p:blipFill>
          <a:blip r:embed="rId2"/>
          <a:stretch>
            <a:fillRect/>
          </a:stretch>
        </p:blipFill>
        <p:spPr>
          <a:xfrm>
            <a:off x="1430694" y="1310288"/>
            <a:ext cx="6127102" cy="2522924"/>
          </a:xfrm>
          <a:prstGeom prst="rect">
            <a:avLst/>
          </a:prstGeom>
        </p:spPr>
      </p:pic>
      <p:pic>
        <p:nvPicPr>
          <p:cNvPr id="9" name="Picture 8" descr="A diagram of a network&#10;&#10;Description automatically generated">
            <a:extLst>
              <a:ext uri="{FF2B5EF4-FFF2-40B4-BE49-F238E27FC236}">
                <a16:creationId xmlns:a16="http://schemas.microsoft.com/office/drawing/2014/main" id="{400E20F3-DF76-965C-5BD9-03EE52F92C61}"/>
              </a:ext>
            </a:extLst>
          </p:cNvPr>
          <p:cNvPicPr>
            <a:picLocks noChangeAspect="1"/>
          </p:cNvPicPr>
          <p:nvPr/>
        </p:nvPicPr>
        <p:blipFill>
          <a:blip r:embed="rId3"/>
          <a:stretch>
            <a:fillRect/>
          </a:stretch>
        </p:blipFill>
        <p:spPr>
          <a:xfrm>
            <a:off x="608045" y="2653614"/>
            <a:ext cx="7772400" cy="2489886"/>
          </a:xfrm>
          <a:prstGeom prst="rect">
            <a:avLst/>
          </a:prstGeom>
        </p:spPr>
      </p:pic>
    </p:spTree>
    <p:extLst>
      <p:ext uri="{BB962C8B-B14F-4D97-AF65-F5344CB8AC3E}">
        <p14:creationId xmlns:p14="http://schemas.microsoft.com/office/powerpoint/2010/main" val="300759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2DB-133D-851E-6370-DA221B1DC7E1}"/>
              </a:ext>
            </a:extLst>
          </p:cNvPr>
          <p:cNvSpPr>
            <a:spLocks noGrp="1"/>
          </p:cNvSpPr>
          <p:nvPr>
            <p:ph type="title"/>
          </p:nvPr>
        </p:nvSpPr>
        <p:spPr/>
        <p:txBody>
          <a:bodyPr/>
          <a:lstStyle/>
          <a:p>
            <a:r>
              <a:rPr lang="en-US" dirty="0"/>
              <a:t>Sealing up the Peepholes</a:t>
            </a:r>
          </a:p>
        </p:txBody>
      </p:sp>
      <p:sp>
        <p:nvSpPr>
          <p:cNvPr id="3" name="Content Placeholder 2">
            <a:extLst>
              <a:ext uri="{FF2B5EF4-FFF2-40B4-BE49-F238E27FC236}">
                <a16:creationId xmlns:a16="http://schemas.microsoft.com/office/drawing/2014/main" id="{D897F8E7-6DF1-9C04-7868-3AF299B09BD1}"/>
              </a:ext>
            </a:extLst>
          </p:cNvPr>
          <p:cNvSpPr>
            <a:spLocks noGrp="1"/>
          </p:cNvSpPr>
          <p:nvPr>
            <p:ph idx="1"/>
          </p:nvPr>
        </p:nvSpPr>
        <p:spPr/>
        <p:txBody>
          <a:bodyPr>
            <a:normAutofit lnSpcReduction="10000"/>
          </a:bodyPr>
          <a:lstStyle/>
          <a:p>
            <a:r>
              <a:rPr lang="en-US" dirty="0"/>
              <a:t>Attention has turned to the Server Name Indication (SNI) field in the TLS handshake</a:t>
            </a:r>
          </a:p>
          <a:p>
            <a:pPr lvl="1"/>
            <a:r>
              <a:rPr lang="en-US" dirty="0"/>
              <a:t>This is the one part of TLS that is still shown in the clear</a:t>
            </a:r>
          </a:p>
          <a:p>
            <a:pPr lvl="1"/>
            <a:r>
              <a:rPr lang="en-US" dirty="0"/>
              <a:t>Efforts to encrypt this field in a robust manner are being studied</a:t>
            </a:r>
          </a:p>
          <a:p>
            <a:pPr lvl="1"/>
            <a:r>
              <a:rPr lang="en-US" dirty="0"/>
              <a:t>The most effective way to securely communicate the public key that is used to encrypt the SNI (and the entire </a:t>
            </a:r>
            <a:r>
              <a:rPr lang="en-US" dirty="0" err="1"/>
              <a:t>ClientHello</a:t>
            </a:r>
            <a:r>
              <a:rPr lang="en-US" dirty="0"/>
              <a:t> message) appears to be a TLSA record in the DNS (DANE) using DoT or </a:t>
            </a:r>
            <a:r>
              <a:rPr lang="en-US" dirty="0" err="1"/>
              <a:t>DoH</a:t>
            </a:r>
            <a:r>
              <a:rPr lang="en-US" dirty="0"/>
              <a:t>, using a DNSSEC-signed record</a:t>
            </a:r>
          </a:p>
          <a:p>
            <a:pPr lvl="1"/>
            <a:r>
              <a:rPr lang="en-US" dirty="0"/>
              <a:t>A shortcut hack is to use a trusted intermediary </a:t>
            </a:r>
            <a:r>
              <a:rPr lang="en-US" sz="1400" dirty="0"/>
              <a:t>(https://</a:t>
            </a:r>
            <a:r>
              <a:rPr lang="en-US" sz="1400" dirty="0" err="1"/>
              <a:t>blog.cloudflare.com</a:t>
            </a:r>
            <a:r>
              <a:rPr lang="en-US" sz="1400" dirty="0"/>
              <a:t>/announcing-encrypted-client-hello/)</a:t>
            </a:r>
            <a:endParaRPr lang="en-US" dirty="0"/>
          </a:p>
        </p:txBody>
      </p:sp>
    </p:spTree>
    <p:extLst>
      <p:ext uri="{BB962C8B-B14F-4D97-AF65-F5344CB8AC3E}">
        <p14:creationId xmlns:p14="http://schemas.microsoft.com/office/powerpoint/2010/main" val="80837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2DB-133D-851E-6370-DA221B1DC7E1}"/>
              </a:ext>
            </a:extLst>
          </p:cNvPr>
          <p:cNvSpPr>
            <a:spLocks noGrp="1"/>
          </p:cNvSpPr>
          <p:nvPr>
            <p:ph type="title"/>
          </p:nvPr>
        </p:nvSpPr>
        <p:spPr/>
        <p:txBody>
          <a:bodyPr/>
          <a:lstStyle/>
          <a:p>
            <a:r>
              <a:rPr lang="en-US" dirty="0"/>
              <a:t>Sealing up the Peepholes</a:t>
            </a:r>
          </a:p>
        </p:txBody>
      </p:sp>
      <p:sp>
        <p:nvSpPr>
          <p:cNvPr id="3" name="Content Placeholder 2">
            <a:extLst>
              <a:ext uri="{FF2B5EF4-FFF2-40B4-BE49-F238E27FC236}">
                <a16:creationId xmlns:a16="http://schemas.microsoft.com/office/drawing/2014/main" id="{D897F8E7-6DF1-9C04-7868-3AF299B09BD1}"/>
              </a:ext>
            </a:extLst>
          </p:cNvPr>
          <p:cNvSpPr>
            <a:spLocks noGrp="1"/>
          </p:cNvSpPr>
          <p:nvPr>
            <p:ph idx="1"/>
          </p:nvPr>
        </p:nvSpPr>
        <p:spPr/>
        <p:txBody>
          <a:bodyPr>
            <a:normAutofit/>
          </a:bodyPr>
          <a:lstStyle/>
          <a:p>
            <a:r>
              <a:rPr lang="en-US" dirty="0"/>
              <a:t>And there‘s the the Online Certificate Status Protocol, which exposes the IP address of the client and the name of the service that they are visiting</a:t>
            </a:r>
          </a:p>
          <a:p>
            <a:pPr lvl="1"/>
            <a:r>
              <a:rPr lang="en-US" dirty="0"/>
              <a:t>Which likely explains why Chrome browsers do not perform “live” certificate revocation checks, and rely instead on short validity periods for certificates</a:t>
            </a:r>
          </a:p>
        </p:txBody>
      </p:sp>
    </p:spTree>
    <p:extLst>
      <p:ext uri="{BB962C8B-B14F-4D97-AF65-F5344CB8AC3E}">
        <p14:creationId xmlns:p14="http://schemas.microsoft.com/office/powerpoint/2010/main" val="342167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474E-9473-943D-24BE-0CF7944AE5D7}"/>
              </a:ext>
            </a:extLst>
          </p:cNvPr>
          <p:cNvSpPr>
            <a:spLocks noGrp="1"/>
          </p:cNvSpPr>
          <p:nvPr>
            <p:ph type="title"/>
          </p:nvPr>
        </p:nvSpPr>
        <p:spPr/>
        <p:txBody>
          <a:bodyPr/>
          <a:lstStyle/>
          <a:p>
            <a:r>
              <a:rPr lang="en-US" dirty="0"/>
              <a:t>Why are we doing this?</a:t>
            </a:r>
          </a:p>
        </p:txBody>
      </p:sp>
      <p:sp>
        <p:nvSpPr>
          <p:cNvPr id="3" name="Content Placeholder 2">
            <a:extLst>
              <a:ext uri="{FF2B5EF4-FFF2-40B4-BE49-F238E27FC236}">
                <a16:creationId xmlns:a16="http://schemas.microsoft.com/office/drawing/2014/main" id="{CCCFF1B1-F7D0-E844-0559-D0DEC2FEA6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987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F340-AD3E-C0DA-00C2-7C380B789F4E}"/>
              </a:ext>
            </a:extLst>
          </p:cNvPr>
          <p:cNvSpPr>
            <a:spLocks noGrp="1"/>
          </p:cNvSpPr>
          <p:nvPr>
            <p:ph type="title"/>
          </p:nvPr>
        </p:nvSpPr>
        <p:spPr/>
        <p:txBody>
          <a:bodyPr/>
          <a:lstStyle/>
          <a:p>
            <a:r>
              <a:rPr lang="en-US" dirty="0"/>
              <a:t>Who wants privacy? </a:t>
            </a:r>
          </a:p>
        </p:txBody>
      </p:sp>
      <p:sp>
        <p:nvSpPr>
          <p:cNvPr id="3" name="Content Placeholder 2">
            <a:extLst>
              <a:ext uri="{FF2B5EF4-FFF2-40B4-BE49-F238E27FC236}">
                <a16:creationId xmlns:a16="http://schemas.microsoft.com/office/drawing/2014/main" id="{FDF00066-6FA7-D8B5-6620-01A366EA2E3A}"/>
              </a:ext>
            </a:extLst>
          </p:cNvPr>
          <p:cNvSpPr>
            <a:spLocks noGrp="1"/>
          </p:cNvSpPr>
          <p:nvPr>
            <p:ph idx="1"/>
          </p:nvPr>
        </p:nvSpPr>
        <p:spPr>
          <a:xfrm>
            <a:off x="457199" y="1200151"/>
            <a:ext cx="5279231" cy="3394472"/>
          </a:xfrm>
        </p:spPr>
        <p:txBody>
          <a:bodyPr/>
          <a:lstStyle/>
          <a:p>
            <a:pPr marL="0" indent="0">
              <a:buNone/>
            </a:pPr>
            <a:r>
              <a:rPr lang="en-US" dirty="0"/>
              <a:t>Do users really care?</a:t>
            </a:r>
          </a:p>
          <a:p>
            <a:pPr lvl="1"/>
            <a:r>
              <a:rPr lang="en-US" dirty="0"/>
              <a:t>Users cheerfully gave up email privacy in exchange for free email services</a:t>
            </a:r>
          </a:p>
          <a:p>
            <a:pPr lvl="1"/>
            <a:r>
              <a:rPr lang="en-US" dirty="0"/>
              <a:t>Users happily tell Google Search way too much about themselves in exchange for instant answers</a:t>
            </a:r>
          </a:p>
          <a:p>
            <a:pPr lvl="1"/>
            <a:r>
              <a:rPr lang="en-US" dirty="0"/>
              <a:t>In general, users will happily trade off privacy for access to services</a:t>
            </a:r>
          </a:p>
          <a:p>
            <a:pPr lvl="1"/>
            <a:endParaRPr lang="en-US" dirty="0"/>
          </a:p>
        </p:txBody>
      </p:sp>
      <p:pic>
        <p:nvPicPr>
          <p:cNvPr id="5" name="Picture 4" descr="A screenshot of a website&#10;&#10;Description automatically generated">
            <a:extLst>
              <a:ext uri="{FF2B5EF4-FFF2-40B4-BE49-F238E27FC236}">
                <a16:creationId xmlns:a16="http://schemas.microsoft.com/office/drawing/2014/main" id="{5D39DAE2-74DA-035D-2759-DBDBC778E387}"/>
              </a:ext>
            </a:extLst>
          </p:cNvPr>
          <p:cNvPicPr>
            <a:picLocks noChangeAspect="1"/>
          </p:cNvPicPr>
          <p:nvPr/>
        </p:nvPicPr>
        <p:blipFill>
          <a:blip r:embed="rId2"/>
          <a:stretch>
            <a:fillRect/>
          </a:stretch>
        </p:blipFill>
        <p:spPr>
          <a:xfrm>
            <a:off x="5965032" y="2461807"/>
            <a:ext cx="2532062" cy="1065617"/>
          </a:xfrm>
          <a:prstGeom prst="rect">
            <a:avLst/>
          </a:prstGeom>
        </p:spPr>
      </p:pic>
      <p:pic>
        <p:nvPicPr>
          <p:cNvPr id="7" name="Picture 6" descr="A black and white logo&#10;&#10;Description automatically generated">
            <a:extLst>
              <a:ext uri="{FF2B5EF4-FFF2-40B4-BE49-F238E27FC236}">
                <a16:creationId xmlns:a16="http://schemas.microsoft.com/office/drawing/2014/main" id="{55F0328C-7E07-49F1-E2AC-F7E41B977DE3}"/>
              </a:ext>
            </a:extLst>
          </p:cNvPr>
          <p:cNvPicPr>
            <a:picLocks noChangeAspect="1"/>
          </p:cNvPicPr>
          <p:nvPr/>
        </p:nvPicPr>
        <p:blipFill>
          <a:blip r:embed="rId3"/>
          <a:stretch>
            <a:fillRect/>
          </a:stretch>
        </p:blipFill>
        <p:spPr>
          <a:xfrm>
            <a:off x="6070600" y="1947457"/>
            <a:ext cx="2616200" cy="514350"/>
          </a:xfrm>
          <a:prstGeom prst="rect">
            <a:avLst/>
          </a:prstGeom>
        </p:spPr>
      </p:pic>
    </p:spTree>
    <p:extLst>
      <p:ext uri="{BB962C8B-B14F-4D97-AF65-F5344CB8AC3E}">
        <p14:creationId xmlns:p14="http://schemas.microsoft.com/office/powerpoint/2010/main" val="185858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latin typeface="Powderfinger Type"/>
                <a:cs typeface="Powderfinger Type"/>
              </a:rPr>
              <a:t>The Trusted Network</a:t>
            </a:r>
          </a:p>
        </p:txBody>
      </p:sp>
      <p:sp>
        <p:nvSpPr>
          <p:cNvPr id="7" name="Content Placeholder 6">
            <a:extLst>
              <a:ext uri="{FF2B5EF4-FFF2-40B4-BE49-F238E27FC236}">
                <a16:creationId xmlns:a16="http://schemas.microsoft.com/office/drawing/2014/main" id="{8453F45E-F2BE-57B5-4C9B-513FD97F7F58}"/>
              </a:ext>
            </a:extLst>
          </p:cNvPr>
          <p:cNvSpPr>
            <a:spLocks noGrp="1"/>
          </p:cNvSpPr>
          <p:nvPr>
            <p:ph idx="1"/>
          </p:nvPr>
        </p:nvSpPr>
        <p:spPr/>
        <p:txBody>
          <a:bodyPr/>
          <a:lstStyle/>
          <a:p>
            <a:pPr marL="0" indent="0">
              <a:buNone/>
            </a:pPr>
            <a:r>
              <a:rPr lang="en-US" dirty="0"/>
              <a:t>Networks enjoyed a privileged position of being able to observe:</a:t>
            </a:r>
          </a:p>
          <a:p>
            <a:pPr lvl="1"/>
            <a:r>
              <a:rPr lang="en-US" dirty="0"/>
              <a:t>Who is communicating with whom</a:t>
            </a:r>
          </a:p>
          <a:p>
            <a:pPr lvl="1"/>
            <a:r>
              <a:rPr lang="en-US" dirty="0"/>
              <a:t>What they are saying to each other</a:t>
            </a:r>
          </a:p>
        </p:txBody>
      </p:sp>
    </p:spTree>
    <p:extLst>
      <p:ext uri="{BB962C8B-B14F-4D97-AF65-F5344CB8AC3E}">
        <p14:creationId xmlns:p14="http://schemas.microsoft.com/office/powerpoint/2010/main" val="2398805374"/>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xmlns:p14="http://schemas.microsoft.com/office/powerpoint/2010/main" spd="slow" advTm="278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7FD2-5082-AAA6-0D2B-17D7E3965229}"/>
              </a:ext>
            </a:extLst>
          </p:cNvPr>
          <p:cNvSpPr>
            <a:spLocks noGrp="1"/>
          </p:cNvSpPr>
          <p:nvPr>
            <p:ph type="title"/>
          </p:nvPr>
        </p:nvSpPr>
        <p:spPr/>
        <p:txBody>
          <a:bodyPr/>
          <a:lstStyle/>
          <a:p>
            <a:r>
              <a:rPr lang="en-US" dirty="0"/>
              <a:t>If not users, then whom?</a:t>
            </a:r>
          </a:p>
        </p:txBody>
      </p:sp>
      <p:sp>
        <p:nvSpPr>
          <p:cNvPr id="6" name="Content Placeholder 5">
            <a:extLst>
              <a:ext uri="{FF2B5EF4-FFF2-40B4-BE49-F238E27FC236}">
                <a16:creationId xmlns:a16="http://schemas.microsoft.com/office/drawing/2014/main" id="{004D1827-D35A-C8E0-161B-3863718E693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8146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7FD2-5082-AAA6-0D2B-17D7E3965229}"/>
              </a:ext>
            </a:extLst>
          </p:cNvPr>
          <p:cNvSpPr>
            <a:spLocks noGrp="1"/>
          </p:cNvSpPr>
          <p:nvPr>
            <p:ph type="title"/>
          </p:nvPr>
        </p:nvSpPr>
        <p:spPr/>
        <p:txBody>
          <a:bodyPr/>
          <a:lstStyle/>
          <a:p>
            <a:r>
              <a:rPr lang="en-US" dirty="0"/>
              <a:t>If not users, then whom?</a:t>
            </a:r>
          </a:p>
        </p:txBody>
      </p:sp>
      <p:sp>
        <p:nvSpPr>
          <p:cNvPr id="3" name="Content Placeholder 2">
            <a:extLst>
              <a:ext uri="{FF2B5EF4-FFF2-40B4-BE49-F238E27FC236}">
                <a16:creationId xmlns:a16="http://schemas.microsoft.com/office/drawing/2014/main" id="{8702B7B4-C06B-ADDF-221B-98C7689388B5}"/>
              </a:ext>
            </a:extLst>
          </p:cNvPr>
          <p:cNvSpPr>
            <a:spLocks noGrp="1"/>
          </p:cNvSpPr>
          <p:nvPr>
            <p:ph idx="1"/>
          </p:nvPr>
        </p:nvSpPr>
        <p:spPr/>
        <p:txBody>
          <a:bodyPr/>
          <a:lstStyle/>
          <a:p>
            <a:pPr marL="0" indent="0">
              <a:buNone/>
            </a:pPr>
            <a:r>
              <a:rPr lang="en-US" dirty="0"/>
              <a:t>The folk with the most to lose!</a:t>
            </a:r>
          </a:p>
        </p:txBody>
      </p:sp>
      <p:pic>
        <p:nvPicPr>
          <p:cNvPr id="5" name="Picture 4" descr="A screenshot of a computer screen&#10;&#10;Description automatically generated">
            <a:extLst>
              <a:ext uri="{FF2B5EF4-FFF2-40B4-BE49-F238E27FC236}">
                <a16:creationId xmlns:a16="http://schemas.microsoft.com/office/drawing/2014/main" id="{F72529D2-82A6-8CB8-6876-1063F206119B}"/>
              </a:ext>
            </a:extLst>
          </p:cNvPr>
          <p:cNvPicPr>
            <a:picLocks noChangeAspect="1"/>
          </p:cNvPicPr>
          <p:nvPr/>
        </p:nvPicPr>
        <p:blipFill>
          <a:blip r:embed="rId2"/>
          <a:stretch>
            <a:fillRect/>
          </a:stretch>
        </p:blipFill>
        <p:spPr>
          <a:xfrm>
            <a:off x="1843088" y="1620535"/>
            <a:ext cx="4286182" cy="3522965"/>
          </a:xfrm>
          <a:prstGeom prst="rect">
            <a:avLst/>
          </a:prstGeom>
        </p:spPr>
      </p:pic>
      <p:sp>
        <p:nvSpPr>
          <p:cNvPr id="6" name="Freeform 5">
            <a:extLst>
              <a:ext uri="{FF2B5EF4-FFF2-40B4-BE49-F238E27FC236}">
                <a16:creationId xmlns:a16="http://schemas.microsoft.com/office/drawing/2014/main" id="{B9315870-057A-77F0-99E4-979784C578DC}"/>
              </a:ext>
            </a:extLst>
          </p:cNvPr>
          <p:cNvSpPr/>
          <p:nvPr/>
        </p:nvSpPr>
        <p:spPr>
          <a:xfrm>
            <a:off x="3973355" y="2195097"/>
            <a:ext cx="1228261" cy="1229177"/>
          </a:xfrm>
          <a:custGeom>
            <a:avLst/>
            <a:gdLst>
              <a:gd name="connsiteX0" fmla="*/ 1076317 w 1228261"/>
              <a:gd name="connsiteY0" fmla="*/ 131846 h 1229177"/>
              <a:gd name="connsiteX1" fmla="*/ 707827 w 1228261"/>
              <a:gd name="connsiteY1" fmla="*/ 9016 h 1229177"/>
              <a:gd name="connsiteX2" fmla="*/ 236979 w 1228261"/>
              <a:gd name="connsiteY2" fmla="*/ 63607 h 1229177"/>
              <a:gd name="connsiteX3" fmla="*/ 18615 w 1228261"/>
              <a:gd name="connsiteY3" fmla="*/ 493512 h 1229177"/>
              <a:gd name="connsiteX4" fmla="*/ 134621 w 1228261"/>
              <a:gd name="connsiteY4" fmla="*/ 1114485 h 1229177"/>
              <a:gd name="connsiteX5" fmla="*/ 1103612 w 1228261"/>
              <a:gd name="connsiteY5" fmla="*/ 1141781 h 1229177"/>
              <a:gd name="connsiteX6" fmla="*/ 1185499 w 1228261"/>
              <a:gd name="connsiteY6" fmla="*/ 200085 h 122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261" h="1229177">
                <a:moveTo>
                  <a:pt x="1076317" y="131846"/>
                </a:moveTo>
                <a:cubicBezTo>
                  <a:pt x="962017" y="76117"/>
                  <a:pt x="847717" y="20389"/>
                  <a:pt x="707827" y="9016"/>
                </a:cubicBezTo>
                <a:cubicBezTo>
                  <a:pt x="567937" y="-2357"/>
                  <a:pt x="351848" y="-17142"/>
                  <a:pt x="236979" y="63607"/>
                </a:cubicBezTo>
                <a:cubicBezTo>
                  <a:pt x="122110" y="144356"/>
                  <a:pt x="35675" y="318366"/>
                  <a:pt x="18615" y="493512"/>
                </a:cubicBezTo>
                <a:cubicBezTo>
                  <a:pt x="1555" y="668658"/>
                  <a:pt x="-46212" y="1006440"/>
                  <a:pt x="134621" y="1114485"/>
                </a:cubicBezTo>
                <a:cubicBezTo>
                  <a:pt x="315454" y="1222530"/>
                  <a:pt x="928466" y="1294181"/>
                  <a:pt x="1103612" y="1141781"/>
                </a:cubicBezTo>
                <a:cubicBezTo>
                  <a:pt x="1278758" y="989381"/>
                  <a:pt x="1232128" y="594733"/>
                  <a:pt x="1185499" y="20008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686DAE30-C249-95B4-3BF9-C88AB4F17CEF}"/>
              </a:ext>
            </a:extLst>
          </p:cNvPr>
          <p:cNvSpPr/>
          <p:nvPr/>
        </p:nvSpPr>
        <p:spPr>
          <a:xfrm>
            <a:off x="4036890" y="3874610"/>
            <a:ext cx="1210674" cy="382923"/>
          </a:xfrm>
          <a:custGeom>
            <a:avLst/>
            <a:gdLst>
              <a:gd name="connsiteX0" fmla="*/ 1101492 w 1210674"/>
              <a:gd name="connsiteY0" fmla="*/ 90065 h 382923"/>
              <a:gd name="connsiteX1" fmla="*/ 521462 w 1210674"/>
              <a:gd name="connsiteY1" fmla="*/ 8178 h 382923"/>
              <a:gd name="connsiteX2" fmla="*/ 30143 w 1210674"/>
              <a:gd name="connsiteY2" fmla="*/ 42297 h 382923"/>
              <a:gd name="connsiteX3" fmla="*/ 146149 w 1210674"/>
              <a:gd name="connsiteY3" fmla="*/ 356196 h 382923"/>
              <a:gd name="connsiteX4" fmla="*/ 903600 w 1210674"/>
              <a:gd name="connsiteY4" fmla="*/ 335724 h 382923"/>
              <a:gd name="connsiteX5" fmla="*/ 1210674 w 1210674"/>
              <a:gd name="connsiteY5" fmla="*/ 90065 h 38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74" h="382923">
                <a:moveTo>
                  <a:pt x="1101492" y="90065"/>
                </a:moveTo>
                <a:cubicBezTo>
                  <a:pt x="900756" y="53102"/>
                  <a:pt x="700020" y="16139"/>
                  <a:pt x="521462" y="8178"/>
                </a:cubicBezTo>
                <a:cubicBezTo>
                  <a:pt x="342904" y="217"/>
                  <a:pt x="92695" y="-15706"/>
                  <a:pt x="30143" y="42297"/>
                </a:cubicBezTo>
                <a:cubicBezTo>
                  <a:pt x="-32409" y="100300"/>
                  <a:pt x="573" y="307292"/>
                  <a:pt x="146149" y="356196"/>
                </a:cubicBezTo>
                <a:cubicBezTo>
                  <a:pt x="291725" y="405101"/>
                  <a:pt x="726179" y="380079"/>
                  <a:pt x="903600" y="335724"/>
                </a:cubicBezTo>
                <a:cubicBezTo>
                  <a:pt x="1081021" y="291369"/>
                  <a:pt x="1145847" y="190717"/>
                  <a:pt x="1210674" y="9006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67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lage of several books&#10;&#10;Description automatically generated">
            <a:extLst>
              <a:ext uri="{FF2B5EF4-FFF2-40B4-BE49-F238E27FC236}">
                <a16:creationId xmlns:a16="http://schemas.microsoft.com/office/drawing/2014/main" id="{241F76A9-6441-D230-F3CE-DD28D441E30D}"/>
              </a:ext>
            </a:extLst>
          </p:cNvPr>
          <p:cNvPicPr>
            <a:picLocks noGrp="1" noChangeAspect="1"/>
          </p:cNvPicPr>
          <p:nvPr>
            <p:ph idx="1"/>
          </p:nvPr>
        </p:nvPicPr>
        <p:blipFill>
          <a:blip r:embed="rId2"/>
          <a:stretch>
            <a:fillRect/>
          </a:stretch>
        </p:blipFill>
        <p:spPr>
          <a:xfrm>
            <a:off x="1905000" y="1221581"/>
            <a:ext cx="5334000" cy="3365500"/>
          </a:xfrm>
        </p:spPr>
      </p:pic>
      <p:pic>
        <p:nvPicPr>
          <p:cNvPr id="7" name="Picture 6" descr="A white oval with black text&#10;&#10;Description automatically generated">
            <a:extLst>
              <a:ext uri="{FF2B5EF4-FFF2-40B4-BE49-F238E27FC236}">
                <a16:creationId xmlns:a16="http://schemas.microsoft.com/office/drawing/2014/main" id="{C4AEF21A-816E-7B96-CFC2-329050877CB1}"/>
              </a:ext>
            </a:extLst>
          </p:cNvPr>
          <p:cNvPicPr>
            <a:picLocks noChangeAspect="1"/>
          </p:cNvPicPr>
          <p:nvPr/>
        </p:nvPicPr>
        <p:blipFill>
          <a:blip r:embed="rId3"/>
          <a:stretch>
            <a:fillRect/>
          </a:stretch>
        </p:blipFill>
        <p:spPr>
          <a:xfrm>
            <a:off x="5193505" y="3217996"/>
            <a:ext cx="2228699" cy="1118260"/>
          </a:xfrm>
          <a:prstGeom prst="rect">
            <a:avLst/>
          </a:prstGeom>
        </p:spPr>
      </p:pic>
    </p:spTree>
    <p:extLst>
      <p:ext uri="{BB962C8B-B14F-4D97-AF65-F5344CB8AC3E}">
        <p14:creationId xmlns:p14="http://schemas.microsoft.com/office/powerpoint/2010/main" val="345355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80D3-0428-439E-2013-A6F6D5166476}"/>
              </a:ext>
            </a:extLst>
          </p:cNvPr>
          <p:cNvSpPr>
            <a:spLocks noGrp="1"/>
          </p:cNvSpPr>
          <p:nvPr>
            <p:ph type="title"/>
          </p:nvPr>
        </p:nvSpPr>
        <p:spPr/>
        <p:txBody>
          <a:bodyPr/>
          <a:lstStyle/>
          <a:p>
            <a:r>
              <a:rPr lang="en-US" dirty="0"/>
              <a:t>Who cares about privacy?</a:t>
            </a:r>
          </a:p>
        </p:txBody>
      </p:sp>
      <p:sp>
        <p:nvSpPr>
          <p:cNvPr id="3" name="Content Placeholder 2">
            <a:extLst>
              <a:ext uri="{FF2B5EF4-FFF2-40B4-BE49-F238E27FC236}">
                <a16:creationId xmlns:a16="http://schemas.microsoft.com/office/drawing/2014/main" id="{8353AA1C-3853-8F62-D51D-D2C7349CB892}"/>
              </a:ext>
            </a:extLst>
          </p:cNvPr>
          <p:cNvSpPr>
            <a:spLocks noGrp="1"/>
          </p:cNvSpPr>
          <p:nvPr>
            <p:ph idx="1"/>
          </p:nvPr>
        </p:nvSpPr>
        <p:spPr/>
        <p:txBody>
          <a:bodyPr>
            <a:normAutofit lnSpcReduction="10000"/>
          </a:bodyPr>
          <a:lstStyle/>
          <a:p>
            <a:r>
              <a:rPr lang="en-US" dirty="0"/>
              <a:t>None of the entities who spend large sums to assemble detailed profiles of users want to leak that data to their competitors</a:t>
            </a:r>
          </a:p>
          <a:p>
            <a:r>
              <a:rPr lang="en-US" dirty="0"/>
              <a:t>So, privacy is about protecting the core asset of gathering individual profiles of users from:</a:t>
            </a:r>
          </a:p>
          <a:p>
            <a:pPr lvl="1"/>
            <a:r>
              <a:rPr lang="en-US" dirty="0"/>
              <a:t>Other services</a:t>
            </a:r>
          </a:p>
          <a:p>
            <a:pPr lvl="1"/>
            <a:r>
              <a:rPr lang="en-US" dirty="0"/>
              <a:t>The common host platform</a:t>
            </a:r>
          </a:p>
          <a:p>
            <a:pPr lvl="1"/>
            <a:r>
              <a:rPr lang="en-US" dirty="0"/>
              <a:t>Common Infrastructure services</a:t>
            </a:r>
          </a:p>
          <a:p>
            <a:pPr lvl="1"/>
            <a:r>
              <a:rPr lang="en-US" dirty="0"/>
              <a:t>The network</a:t>
            </a:r>
          </a:p>
        </p:txBody>
      </p:sp>
    </p:spTree>
    <p:extLst>
      <p:ext uri="{BB962C8B-B14F-4D97-AF65-F5344CB8AC3E}">
        <p14:creationId xmlns:p14="http://schemas.microsoft.com/office/powerpoint/2010/main" val="135664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CBFE-DAC8-9974-CD00-92FD062C37E6}"/>
              </a:ext>
            </a:extLst>
          </p:cNvPr>
          <p:cNvSpPr>
            <a:spLocks noGrp="1"/>
          </p:cNvSpPr>
          <p:nvPr>
            <p:ph type="title"/>
          </p:nvPr>
        </p:nvSpPr>
        <p:spPr/>
        <p:txBody>
          <a:bodyPr/>
          <a:lstStyle/>
          <a:p>
            <a:r>
              <a:rPr lang="en-US" dirty="0"/>
              <a:t>Let me rephrase that:</a:t>
            </a:r>
          </a:p>
        </p:txBody>
      </p:sp>
      <p:sp>
        <p:nvSpPr>
          <p:cNvPr id="3" name="Content Placeholder 2">
            <a:extLst>
              <a:ext uri="{FF2B5EF4-FFF2-40B4-BE49-F238E27FC236}">
                <a16:creationId xmlns:a16="http://schemas.microsoft.com/office/drawing/2014/main" id="{7051EA8D-AA50-230B-03DD-7561F0FAC670}"/>
              </a:ext>
            </a:extLst>
          </p:cNvPr>
          <p:cNvSpPr>
            <a:spLocks noGrp="1"/>
          </p:cNvSpPr>
          <p:nvPr>
            <p:ph idx="1"/>
          </p:nvPr>
        </p:nvSpPr>
        <p:spPr/>
        <p:txBody>
          <a:bodyPr/>
          <a:lstStyle/>
          <a:p>
            <a:pPr marL="0" indent="0">
              <a:buNone/>
            </a:pPr>
            <a:r>
              <a:rPr lang="en-US" dirty="0"/>
              <a:t>We want to allow </a:t>
            </a:r>
            <a:r>
              <a:rPr lang="en-US" b="1" dirty="0"/>
              <a:t>the application </a:t>
            </a:r>
            <a:r>
              <a:rPr lang="en-US" dirty="0"/>
              <a:t>to operate in a mode that obscures its </a:t>
            </a:r>
            <a:r>
              <a:rPr lang="en-US" dirty="0" err="1"/>
              <a:t>behaviour</a:t>
            </a:r>
            <a:r>
              <a:rPr lang="en-US" dirty="0"/>
              <a:t> from:</a:t>
            </a:r>
          </a:p>
          <a:p>
            <a:pPr lvl="1"/>
            <a:r>
              <a:rPr lang="en-US" dirty="0"/>
              <a:t>Other services</a:t>
            </a:r>
          </a:p>
          <a:p>
            <a:pPr lvl="1"/>
            <a:r>
              <a:rPr lang="en-US" dirty="0"/>
              <a:t>The common host platform</a:t>
            </a:r>
          </a:p>
          <a:p>
            <a:pPr lvl="1"/>
            <a:r>
              <a:rPr lang="en-US" dirty="0"/>
              <a:t>Common Infrastructure services</a:t>
            </a:r>
          </a:p>
          <a:p>
            <a:pPr lvl="1"/>
            <a:r>
              <a:rPr lang="en-US" dirty="0"/>
              <a:t>The network</a:t>
            </a:r>
          </a:p>
          <a:p>
            <a:endParaRPr lang="en-US" dirty="0"/>
          </a:p>
        </p:txBody>
      </p:sp>
    </p:spTree>
    <p:extLst>
      <p:ext uri="{BB962C8B-B14F-4D97-AF65-F5344CB8AC3E}">
        <p14:creationId xmlns:p14="http://schemas.microsoft.com/office/powerpoint/2010/main" val="306698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4493-5600-2277-F892-ADED9FCEAFDE}"/>
              </a:ext>
            </a:extLst>
          </p:cNvPr>
          <p:cNvSpPr>
            <a:spLocks noGrp="1"/>
          </p:cNvSpPr>
          <p:nvPr>
            <p:ph type="title"/>
          </p:nvPr>
        </p:nvSpPr>
        <p:spPr/>
        <p:txBody>
          <a:bodyPr/>
          <a:lstStyle/>
          <a:p>
            <a:r>
              <a:rPr lang="en-US" dirty="0"/>
              <a:t>How do you do that?</a:t>
            </a:r>
          </a:p>
        </p:txBody>
      </p:sp>
      <p:sp>
        <p:nvSpPr>
          <p:cNvPr id="3" name="Content Placeholder 2">
            <a:extLst>
              <a:ext uri="{FF2B5EF4-FFF2-40B4-BE49-F238E27FC236}">
                <a16:creationId xmlns:a16="http://schemas.microsoft.com/office/drawing/2014/main" id="{A547B4E2-63BF-37B0-D455-4D1B44409D17}"/>
              </a:ext>
            </a:extLst>
          </p:cNvPr>
          <p:cNvSpPr>
            <a:spLocks noGrp="1"/>
          </p:cNvSpPr>
          <p:nvPr>
            <p:ph idx="1"/>
          </p:nvPr>
        </p:nvSpPr>
        <p:spPr/>
        <p:txBody>
          <a:bodyPr/>
          <a:lstStyle/>
          <a:p>
            <a:pPr marL="0" indent="0">
              <a:buNone/>
            </a:pPr>
            <a:r>
              <a:rPr lang="en-US" dirty="0"/>
              <a:t>By lifting out as much as you can from the lower levels of the protocol stack that are managed by common services and performing it within the application</a:t>
            </a:r>
          </a:p>
        </p:txBody>
      </p:sp>
    </p:spTree>
    <p:extLst>
      <p:ext uri="{BB962C8B-B14F-4D97-AF65-F5344CB8AC3E}">
        <p14:creationId xmlns:p14="http://schemas.microsoft.com/office/powerpoint/2010/main" val="1553668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4F13-8818-DBC5-6E84-9D62F6E87F21}"/>
              </a:ext>
            </a:extLst>
          </p:cNvPr>
          <p:cNvSpPr>
            <a:spLocks noGrp="1"/>
          </p:cNvSpPr>
          <p:nvPr>
            <p:ph type="title"/>
          </p:nvPr>
        </p:nvSpPr>
        <p:spPr/>
        <p:txBody>
          <a:bodyPr/>
          <a:lstStyle/>
          <a:p>
            <a:r>
              <a:rPr lang="en-US" dirty="0"/>
              <a:t>So, how do you do that?</a:t>
            </a:r>
          </a:p>
        </p:txBody>
      </p:sp>
      <p:sp>
        <p:nvSpPr>
          <p:cNvPr id="3" name="Content Placeholder 2">
            <a:extLst>
              <a:ext uri="{FF2B5EF4-FFF2-40B4-BE49-F238E27FC236}">
                <a16:creationId xmlns:a16="http://schemas.microsoft.com/office/drawing/2014/main" id="{9238AD4E-0FC3-8E6C-B055-FD0185FD31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1975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B73-B874-CC6B-4E76-FF97BCF7F7C7}"/>
              </a:ext>
            </a:extLst>
          </p:cNvPr>
          <p:cNvSpPr>
            <a:spLocks noGrp="1"/>
          </p:cNvSpPr>
          <p:nvPr>
            <p:ph type="title"/>
          </p:nvPr>
        </p:nvSpPr>
        <p:spPr/>
        <p:txBody>
          <a:bodyPr/>
          <a:lstStyle/>
          <a:p>
            <a:r>
              <a:rPr lang="en-US" dirty="0"/>
              <a:t>Transport Privacy</a:t>
            </a:r>
          </a:p>
        </p:txBody>
      </p:sp>
      <p:sp>
        <p:nvSpPr>
          <p:cNvPr id="3" name="Content Placeholder 2">
            <a:extLst>
              <a:ext uri="{FF2B5EF4-FFF2-40B4-BE49-F238E27FC236}">
                <a16:creationId xmlns:a16="http://schemas.microsoft.com/office/drawing/2014/main" id="{1A009E96-319F-C46C-0C78-108301D7E6BC}"/>
              </a:ext>
            </a:extLst>
          </p:cNvPr>
          <p:cNvSpPr>
            <a:spLocks noGrp="1"/>
          </p:cNvSpPr>
          <p:nvPr>
            <p:ph idx="1"/>
          </p:nvPr>
        </p:nvSpPr>
        <p:spPr/>
        <p:txBody>
          <a:bodyPr>
            <a:normAutofit/>
          </a:bodyPr>
          <a:lstStyle/>
          <a:p>
            <a:pPr marL="0" indent="0">
              <a:buNone/>
            </a:pPr>
            <a:r>
              <a:rPr lang="en-US" dirty="0"/>
              <a:t>Which means we are looking at how to lift TCP out of the common parts of the host platform and and shift it across to the application </a:t>
            </a:r>
          </a:p>
          <a:p>
            <a:pPr marL="0" indent="0">
              <a:buNone/>
            </a:pPr>
            <a:r>
              <a:rPr lang="en-US" dirty="0"/>
              <a:t>We need to change TCP!</a:t>
            </a:r>
          </a:p>
          <a:p>
            <a:pPr lvl="1"/>
            <a:endParaRPr lang="en-US" dirty="0"/>
          </a:p>
          <a:p>
            <a:pPr marL="342900" lvl="1" indent="0">
              <a:buNone/>
            </a:pPr>
            <a:endParaRPr lang="en-US" dirty="0"/>
          </a:p>
          <a:p>
            <a:pPr lvl="1"/>
            <a:endParaRPr lang="en-US" dirty="0"/>
          </a:p>
        </p:txBody>
      </p:sp>
    </p:spTree>
    <p:extLst>
      <p:ext uri="{BB962C8B-B14F-4D97-AF65-F5344CB8AC3E}">
        <p14:creationId xmlns:p14="http://schemas.microsoft.com/office/powerpoint/2010/main" val="37920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B73-B874-CC6B-4E76-FF97BCF7F7C7}"/>
              </a:ext>
            </a:extLst>
          </p:cNvPr>
          <p:cNvSpPr>
            <a:spLocks noGrp="1"/>
          </p:cNvSpPr>
          <p:nvPr>
            <p:ph type="title"/>
          </p:nvPr>
        </p:nvSpPr>
        <p:spPr/>
        <p:txBody>
          <a:bodyPr/>
          <a:lstStyle/>
          <a:p>
            <a:r>
              <a:rPr lang="en-US" dirty="0"/>
              <a:t>Transport Surgery</a:t>
            </a:r>
          </a:p>
        </p:txBody>
      </p:sp>
      <p:sp>
        <p:nvSpPr>
          <p:cNvPr id="3" name="Content Placeholder 2">
            <a:extLst>
              <a:ext uri="{FF2B5EF4-FFF2-40B4-BE49-F238E27FC236}">
                <a16:creationId xmlns:a16="http://schemas.microsoft.com/office/drawing/2014/main" id="{1A009E96-319F-C46C-0C78-108301D7E6BC}"/>
              </a:ext>
            </a:extLst>
          </p:cNvPr>
          <p:cNvSpPr>
            <a:spLocks noGrp="1"/>
          </p:cNvSpPr>
          <p:nvPr>
            <p:ph idx="1"/>
          </p:nvPr>
        </p:nvSpPr>
        <p:spPr/>
        <p:txBody>
          <a:bodyPr>
            <a:normAutofit fontScale="92500"/>
          </a:bodyPr>
          <a:lstStyle/>
          <a:p>
            <a:pPr marL="0" indent="0">
              <a:buNone/>
            </a:pPr>
            <a:r>
              <a:rPr lang="en-US" dirty="0"/>
              <a:t>How do you change TCP?</a:t>
            </a:r>
          </a:p>
          <a:p>
            <a:pPr lvl="1"/>
            <a:r>
              <a:rPr lang="en-US" dirty="0"/>
              <a:t>TCP is a kernel function that is defined at the platform level</a:t>
            </a:r>
          </a:p>
          <a:p>
            <a:pPr lvl="1"/>
            <a:r>
              <a:rPr lang="en-US" dirty="0"/>
              <a:t>Applications have no intrinsic ability to alter the TCP characteristics for the application on a customized basis</a:t>
            </a:r>
          </a:p>
          <a:p>
            <a:pPr lvl="1"/>
            <a:r>
              <a:rPr lang="en-US" dirty="0"/>
              <a:t>You could try to define a new transport protocol (such as SCTP)</a:t>
            </a:r>
          </a:p>
          <a:p>
            <a:pPr lvl="1"/>
            <a:r>
              <a:rPr lang="en-US" dirty="0"/>
              <a:t>But the deployed infrastructure (NATs) tends to discard all packets that are not protocol 6 (TCP) or protocol 17 (UDP)</a:t>
            </a:r>
          </a:p>
          <a:p>
            <a:pPr lvl="1"/>
            <a:r>
              <a:rPr lang="en-US" dirty="0"/>
              <a:t>If you want to bypass kernel handling of TCP and get through existing network filters and middleware then you're forced into using UDP</a:t>
            </a:r>
          </a:p>
          <a:p>
            <a:pPr lvl="1"/>
            <a:r>
              <a:rPr lang="en-US" dirty="0"/>
              <a:t>So you change TCP by using QUIC!</a:t>
            </a:r>
          </a:p>
          <a:p>
            <a:pPr lvl="1"/>
            <a:endParaRPr lang="en-US" dirty="0"/>
          </a:p>
          <a:p>
            <a:pPr marL="342900" lvl="1" indent="0">
              <a:buNone/>
            </a:pPr>
            <a:endParaRPr lang="en-US" dirty="0"/>
          </a:p>
          <a:p>
            <a:pPr lvl="1"/>
            <a:endParaRPr lang="en-US" dirty="0"/>
          </a:p>
        </p:txBody>
      </p:sp>
    </p:spTree>
    <p:extLst>
      <p:ext uri="{BB962C8B-B14F-4D97-AF65-F5344CB8AC3E}">
        <p14:creationId xmlns:p14="http://schemas.microsoft.com/office/powerpoint/2010/main" val="4012197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2361770" y="4311173"/>
            <a:ext cx="4612244" cy="531495"/>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Rounded Rectangle 13">
            <a:extLst>
              <a:ext uri="{FF2B5EF4-FFF2-40B4-BE49-F238E27FC236}">
                <a16:creationId xmlns:a16="http://schemas.microsoft.com/office/drawing/2014/main" id="{13CC49EE-F70E-D170-5CF2-77504B5FAC8F}"/>
              </a:ext>
            </a:extLst>
          </p:cNvPr>
          <p:cNvSpPr/>
          <p:nvPr/>
        </p:nvSpPr>
        <p:spPr>
          <a:xfrm>
            <a:off x="2361771" y="3442132"/>
            <a:ext cx="2077903" cy="809033"/>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Rounded Rectangle 14">
            <a:extLst>
              <a:ext uri="{FF2B5EF4-FFF2-40B4-BE49-F238E27FC236}">
                <a16:creationId xmlns:a16="http://schemas.microsoft.com/office/drawing/2014/main" id="{5D7D58C9-EBE2-A811-203E-1767C5B99528}"/>
              </a:ext>
            </a:extLst>
          </p:cNvPr>
          <p:cNvSpPr/>
          <p:nvPr/>
        </p:nvSpPr>
        <p:spPr>
          <a:xfrm>
            <a:off x="2361771" y="2716687"/>
            <a:ext cx="2077903" cy="687682"/>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Rounded Rectangle 15">
            <a:extLst>
              <a:ext uri="{FF2B5EF4-FFF2-40B4-BE49-F238E27FC236}">
                <a16:creationId xmlns:a16="http://schemas.microsoft.com/office/drawing/2014/main" id="{17EA5946-D210-5619-C029-0F47A22BB448}"/>
              </a:ext>
            </a:extLst>
          </p:cNvPr>
          <p:cNvSpPr/>
          <p:nvPr/>
        </p:nvSpPr>
        <p:spPr>
          <a:xfrm>
            <a:off x="2361770" y="2059366"/>
            <a:ext cx="2077903" cy="619557"/>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7" name="Rounded Rectangle 16">
            <a:extLst>
              <a:ext uri="{FF2B5EF4-FFF2-40B4-BE49-F238E27FC236}">
                <a16:creationId xmlns:a16="http://schemas.microsoft.com/office/drawing/2014/main" id="{5847BED6-33C4-716D-1981-81A6336E6C3D}"/>
              </a:ext>
            </a:extLst>
          </p:cNvPr>
          <p:cNvSpPr/>
          <p:nvPr/>
        </p:nvSpPr>
        <p:spPr>
          <a:xfrm>
            <a:off x="4896111" y="2061866"/>
            <a:ext cx="2077903" cy="619557"/>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Rounded Rectangle 17">
            <a:extLst>
              <a:ext uri="{FF2B5EF4-FFF2-40B4-BE49-F238E27FC236}">
                <a16:creationId xmlns:a16="http://schemas.microsoft.com/office/drawing/2014/main" id="{B870916F-E8FE-FA73-B308-9515698ABF2A}"/>
              </a:ext>
            </a:extLst>
          </p:cNvPr>
          <p:cNvSpPr/>
          <p:nvPr/>
        </p:nvSpPr>
        <p:spPr>
          <a:xfrm>
            <a:off x="4896111" y="3851019"/>
            <a:ext cx="2077903" cy="411295"/>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Rounded Rectangle 18">
            <a:extLst>
              <a:ext uri="{FF2B5EF4-FFF2-40B4-BE49-F238E27FC236}">
                <a16:creationId xmlns:a16="http://schemas.microsoft.com/office/drawing/2014/main" id="{BF429012-A6B2-FAB5-A575-F1BFEC093F9E}"/>
              </a:ext>
            </a:extLst>
          </p:cNvPr>
          <p:cNvSpPr/>
          <p:nvPr/>
        </p:nvSpPr>
        <p:spPr>
          <a:xfrm>
            <a:off x="4896111" y="2704639"/>
            <a:ext cx="2077903" cy="1125905"/>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a:xfrm>
            <a:off x="628650" y="273844"/>
            <a:ext cx="8098270" cy="994172"/>
          </a:xfrm>
        </p:spPr>
        <p:txBody>
          <a:bodyPr/>
          <a:lstStyle/>
          <a:p>
            <a:r>
              <a:rPr lang="en-AU" dirty="0"/>
              <a:t>QUIC is the new TCP</a:t>
            </a:r>
          </a:p>
        </p:txBody>
      </p:sp>
      <p:sp>
        <p:nvSpPr>
          <p:cNvPr id="6" name="TextBox 5">
            <a:extLst>
              <a:ext uri="{FF2B5EF4-FFF2-40B4-BE49-F238E27FC236}">
                <a16:creationId xmlns:a16="http://schemas.microsoft.com/office/drawing/2014/main" id="{B45E6F15-56A2-A81F-524C-47AFC8B64730}"/>
              </a:ext>
            </a:extLst>
          </p:cNvPr>
          <p:cNvSpPr txBox="1"/>
          <p:nvPr/>
        </p:nvSpPr>
        <p:spPr>
          <a:xfrm>
            <a:off x="2787432" y="2106113"/>
            <a:ext cx="1103764" cy="507831"/>
          </a:xfrm>
          <a:prstGeom prst="rect">
            <a:avLst/>
          </a:prstGeom>
          <a:noFill/>
        </p:spPr>
        <p:txBody>
          <a:bodyPr wrap="none" rtlCol="0">
            <a:spAutoFit/>
          </a:bodyPr>
          <a:lstStyle/>
          <a:p>
            <a:pPr algn="ctr"/>
            <a:r>
              <a:rPr lang="en-AU" sz="1350" dirty="0">
                <a:solidFill>
                  <a:schemeClr val="bg1"/>
                </a:solidFill>
              </a:rPr>
              <a:t>HTTP</a:t>
            </a:r>
          </a:p>
          <a:p>
            <a:pPr algn="ctr"/>
            <a:r>
              <a:rPr lang="en-AU" sz="1350" dirty="0">
                <a:solidFill>
                  <a:schemeClr val="bg1"/>
                </a:solidFill>
              </a:rPr>
              <a:t>Multi-stream</a:t>
            </a:r>
          </a:p>
        </p:txBody>
      </p:sp>
      <p:sp>
        <p:nvSpPr>
          <p:cNvPr id="7" name="TextBox 6">
            <a:extLst>
              <a:ext uri="{FF2B5EF4-FFF2-40B4-BE49-F238E27FC236}">
                <a16:creationId xmlns:a16="http://schemas.microsoft.com/office/drawing/2014/main" id="{99BDF7FB-7BE3-81A6-BEB7-7227B92678FE}"/>
              </a:ext>
            </a:extLst>
          </p:cNvPr>
          <p:cNvSpPr txBox="1"/>
          <p:nvPr/>
        </p:nvSpPr>
        <p:spPr>
          <a:xfrm>
            <a:off x="2584909" y="2799272"/>
            <a:ext cx="1508811" cy="507831"/>
          </a:xfrm>
          <a:prstGeom prst="rect">
            <a:avLst/>
          </a:prstGeom>
          <a:noFill/>
        </p:spPr>
        <p:txBody>
          <a:bodyPr wrap="none" rtlCol="0">
            <a:spAutoFit/>
          </a:bodyPr>
          <a:lstStyle/>
          <a:p>
            <a:pPr algn="ctr"/>
            <a:r>
              <a:rPr lang="en-AU" sz="1350" dirty="0">
                <a:solidFill>
                  <a:schemeClr val="bg1"/>
                </a:solidFill>
              </a:rPr>
              <a:t>TLS</a:t>
            </a:r>
          </a:p>
          <a:p>
            <a:pPr algn="ctr"/>
            <a:r>
              <a:rPr lang="en-AU" sz="1350"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2504887" y="3492431"/>
            <a:ext cx="1668855" cy="715581"/>
          </a:xfrm>
          <a:prstGeom prst="rect">
            <a:avLst/>
          </a:prstGeom>
          <a:noFill/>
        </p:spPr>
        <p:txBody>
          <a:bodyPr wrap="none" rtlCol="0">
            <a:spAutoFit/>
          </a:bodyPr>
          <a:lstStyle/>
          <a:p>
            <a:pPr algn="ctr"/>
            <a:r>
              <a:rPr lang="en-AU" sz="1350" dirty="0">
                <a:solidFill>
                  <a:schemeClr val="bg1"/>
                </a:solidFill>
              </a:rPr>
              <a:t>TCP</a:t>
            </a:r>
          </a:p>
          <a:p>
            <a:pPr algn="ctr"/>
            <a:r>
              <a:rPr lang="en-AU" sz="1350" dirty="0">
                <a:solidFill>
                  <a:schemeClr val="bg1"/>
                </a:solidFill>
              </a:rPr>
              <a:t>Data stream integrity</a:t>
            </a:r>
          </a:p>
          <a:p>
            <a:pPr algn="ctr"/>
            <a:r>
              <a:rPr lang="en-AU" sz="1350"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5703353" y="2217554"/>
            <a:ext cx="554126" cy="300082"/>
          </a:xfrm>
          <a:prstGeom prst="rect">
            <a:avLst/>
          </a:prstGeom>
          <a:noFill/>
        </p:spPr>
        <p:txBody>
          <a:bodyPr wrap="none" rtlCol="0">
            <a:spAutoFit/>
          </a:bodyPr>
          <a:lstStyle/>
          <a:p>
            <a:pPr algn="ctr"/>
            <a:r>
              <a:rPr lang="en-AU" sz="1350"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5145988" y="2704639"/>
            <a:ext cx="1668855" cy="1131079"/>
          </a:xfrm>
          <a:prstGeom prst="rect">
            <a:avLst/>
          </a:prstGeom>
          <a:noFill/>
        </p:spPr>
        <p:txBody>
          <a:bodyPr wrap="none" rtlCol="0">
            <a:spAutoFit/>
          </a:bodyPr>
          <a:lstStyle/>
          <a:p>
            <a:pPr algn="ctr"/>
            <a:r>
              <a:rPr lang="en-AU" sz="1350" dirty="0"/>
              <a:t>QUIC</a:t>
            </a:r>
          </a:p>
          <a:p>
            <a:pPr algn="ctr"/>
            <a:r>
              <a:rPr lang="en-AU" sz="1350" dirty="0"/>
              <a:t>Multi-stream</a:t>
            </a:r>
          </a:p>
          <a:p>
            <a:pPr algn="ctr"/>
            <a:r>
              <a:rPr lang="en-AU" sz="1350" dirty="0"/>
              <a:t>Encryption</a:t>
            </a:r>
          </a:p>
          <a:p>
            <a:pPr algn="ctr"/>
            <a:r>
              <a:rPr lang="en-AU" sz="1350" dirty="0"/>
              <a:t>Data stream integrity</a:t>
            </a:r>
          </a:p>
          <a:p>
            <a:pPr algn="ctr"/>
            <a:r>
              <a:rPr lang="en-AU" sz="1350"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5757878" y="3907929"/>
            <a:ext cx="490840" cy="300082"/>
          </a:xfrm>
          <a:prstGeom prst="rect">
            <a:avLst/>
          </a:prstGeom>
          <a:noFill/>
        </p:spPr>
        <p:txBody>
          <a:bodyPr wrap="none" rtlCol="0">
            <a:spAutoFit/>
          </a:bodyPr>
          <a:lstStyle/>
          <a:p>
            <a:r>
              <a:rPr lang="en-AU" sz="1350"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4532900" y="4456905"/>
            <a:ext cx="317716" cy="300082"/>
          </a:xfrm>
          <a:prstGeom prst="rect">
            <a:avLst/>
          </a:prstGeom>
          <a:noFill/>
        </p:spPr>
        <p:txBody>
          <a:bodyPr wrap="none" rtlCol="0">
            <a:spAutoFit/>
          </a:bodyPr>
          <a:lstStyle/>
          <a:p>
            <a:r>
              <a:rPr lang="en-AU" sz="1350"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2904347" y="1613863"/>
            <a:ext cx="700513" cy="300082"/>
          </a:xfrm>
          <a:prstGeom prst="rect">
            <a:avLst/>
          </a:prstGeom>
          <a:noFill/>
        </p:spPr>
        <p:txBody>
          <a:bodyPr wrap="none" rtlCol="0">
            <a:spAutoFit/>
          </a:bodyPr>
          <a:lstStyle/>
          <a:p>
            <a:r>
              <a:rPr lang="en-AU" sz="1350"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5685739" y="1382917"/>
            <a:ext cx="700513" cy="507831"/>
          </a:xfrm>
          <a:prstGeom prst="rect">
            <a:avLst/>
          </a:prstGeom>
          <a:noFill/>
        </p:spPr>
        <p:txBody>
          <a:bodyPr wrap="none" rtlCol="0">
            <a:spAutoFit/>
          </a:bodyPr>
          <a:lstStyle/>
          <a:p>
            <a:pPr algn="ctr"/>
            <a:r>
              <a:rPr lang="en-AU" sz="1350" dirty="0"/>
              <a:t>QUIC</a:t>
            </a:r>
          </a:p>
          <a:p>
            <a:pPr algn="ctr"/>
            <a:r>
              <a:rPr lang="en-AU" sz="1350" dirty="0"/>
              <a:t>HTTP/3</a:t>
            </a:r>
          </a:p>
        </p:txBody>
      </p:sp>
      <p:sp>
        <p:nvSpPr>
          <p:cNvPr id="3" name="Right Arrow 2">
            <a:extLst>
              <a:ext uri="{FF2B5EF4-FFF2-40B4-BE49-F238E27FC236}">
                <a16:creationId xmlns:a16="http://schemas.microsoft.com/office/drawing/2014/main" id="{23510919-A626-3810-62A0-F35A819556F2}"/>
              </a:ext>
            </a:extLst>
          </p:cNvPr>
          <p:cNvSpPr/>
          <p:nvPr/>
        </p:nvSpPr>
        <p:spPr>
          <a:xfrm>
            <a:off x="4506570" y="2590861"/>
            <a:ext cx="363212" cy="1389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cxnSp>
        <p:nvCxnSpPr>
          <p:cNvPr id="5" name="Straight Connector 4">
            <a:extLst>
              <a:ext uri="{FF2B5EF4-FFF2-40B4-BE49-F238E27FC236}">
                <a16:creationId xmlns:a16="http://schemas.microsoft.com/office/drawing/2014/main" id="{850ABD75-DC5B-09A2-A7F7-B924F9035071}"/>
              </a:ext>
            </a:extLst>
          </p:cNvPr>
          <p:cNvCxnSpPr/>
          <p:nvPr/>
        </p:nvCxnSpPr>
        <p:spPr>
          <a:xfrm flipH="1">
            <a:off x="772510" y="3442133"/>
            <a:ext cx="13400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A74D21-2C4C-171F-7E28-4C9BE7B85A6F}"/>
              </a:ext>
            </a:extLst>
          </p:cNvPr>
          <p:cNvCxnSpPr/>
          <p:nvPr/>
        </p:nvCxnSpPr>
        <p:spPr>
          <a:xfrm flipH="1">
            <a:off x="7175281" y="3823973"/>
            <a:ext cx="134006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3F3134-7F77-A9F6-7F66-CB1258F9C1C5}"/>
              </a:ext>
            </a:extLst>
          </p:cNvPr>
          <p:cNvSpPr txBox="1"/>
          <p:nvPr/>
        </p:nvSpPr>
        <p:spPr>
          <a:xfrm>
            <a:off x="908687" y="3145520"/>
            <a:ext cx="1200778" cy="300082"/>
          </a:xfrm>
          <a:prstGeom prst="rect">
            <a:avLst/>
          </a:prstGeom>
          <a:noFill/>
        </p:spPr>
        <p:txBody>
          <a:bodyPr wrap="none" rtlCol="0">
            <a:spAutoFit/>
          </a:bodyPr>
          <a:lstStyle/>
          <a:p>
            <a:r>
              <a:rPr lang="en-AU" sz="1350" dirty="0"/>
              <a:t>e2e encrypted</a:t>
            </a:r>
          </a:p>
        </p:txBody>
      </p:sp>
      <p:cxnSp>
        <p:nvCxnSpPr>
          <p:cNvPr id="25" name="Straight Arrow Connector 24">
            <a:extLst>
              <a:ext uri="{FF2B5EF4-FFF2-40B4-BE49-F238E27FC236}">
                <a16:creationId xmlns:a16="http://schemas.microsoft.com/office/drawing/2014/main" id="{5A4FA07A-26DD-32C8-5262-EB1E39B64876}"/>
              </a:ext>
            </a:extLst>
          </p:cNvPr>
          <p:cNvCxnSpPr/>
          <p:nvPr/>
        </p:nvCxnSpPr>
        <p:spPr>
          <a:xfrm flipV="1">
            <a:off x="2089557" y="2126770"/>
            <a:ext cx="0" cy="1345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D2DB8E-703F-F4D0-B45D-B1D9703F6CBB}"/>
              </a:ext>
            </a:extLst>
          </p:cNvPr>
          <p:cNvCxnSpPr/>
          <p:nvPr/>
        </p:nvCxnSpPr>
        <p:spPr>
          <a:xfrm flipV="1">
            <a:off x="7175282" y="2467632"/>
            <a:ext cx="0" cy="1345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85CC8E-8C37-CE3D-06A1-8AAB05103E07}"/>
              </a:ext>
            </a:extLst>
          </p:cNvPr>
          <p:cNvSpPr txBox="1"/>
          <p:nvPr/>
        </p:nvSpPr>
        <p:spPr>
          <a:xfrm>
            <a:off x="7175281" y="3530608"/>
            <a:ext cx="1200778" cy="300082"/>
          </a:xfrm>
          <a:prstGeom prst="rect">
            <a:avLst/>
          </a:prstGeom>
          <a:noFill/>
        </p:spPr>
        <p:txBody>
          <a:bodyPr wrap="none" rtlCol="0">
            <a:spAutoFit/>
          </a:bodyPr>
          <a:lstStyle/>
          <a:p>
            <a:r>
              <a:rPr lang="en-AU" sz="1350" dirty="0"/>
              <a:t>e2e encrypted</a:t>
            </a:r>
          </a:p>
        </p:txBody>
      </p:sp>
    </p:spTree>
    <p:extLst>
      <p:ext uri="{BB962C8B-B14F-4D97-AF65-F5344CB8AC3E}">
        <p14:creationId xmlns:p14="http://schemas.microsoft.com/office/powerpoint/2010/main" val="197103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latin typeface="Powderfinger Type"/>
                <a:cs typeface="Powderfinger Type"/>
              </a:rPr>
              <a:t>The Trusted Network</a:t>
            </a:r>
          </a:p>
        </p:txBody>
      </p:sp>
      <p:sp>
        <p:nvSpPr>
          <p:cNvPr id="7" name="Content Placeholder 6">
            <a:extLst>
              <a:ext uri="{FF2B5EF4-FFF2-40B4-BE49-F238E27FC236}">
                <a16:creationId xmlns:a16="http://schemas.microsoft.com/office/drawing/2014/main" id="{8453F45E-F2BE-57B5-4C9B-513FD97F7F58}"/>
              </a:ext>
            </a:extLst>
          </p:cNvPr>
          <p:cNvSpPr>
            <a:spLocks noGrp="1"/>
          </p:cNvSpPr>
          <p:nvPr>
            <p:ph idx="1"/>
          </p:nvPr>
        </p:nvSpPr>
        <p:spPr/>
        <p:txBody>
          <a:bodyPr/>
          <a:lstStyle/>
          <a:p>
            <a:pPr marL="0" indent="0">
              <a:buNone/>
            </a:pPr>
            <a:r>
              <a:rPr lang="en-US" dirty="0"/>
              <a:t>Users have an expectation of privacy in their communications</a:t>
            </a:r>
          </a:p>
          <a:p>
            <a:pPr lvl="1"/>
            <a:r>
              <a:rPr lang="en-US" dirty="0"/>
              <a:t>This expectation was often reinforced through regulatory measures intended to constrain public network operators from  disclosing knowledge gained through network operation</a:t>
            </a:r>
          </a:p>
        </p:txBody>
      </p:sp>
    </p:spTree>
    <p:extLst>
      <p:ext uri="{BB962C8B-B14F-4D97-AF65-F5344CB8AC3E}">
        <p14:creationId xmlns:p14="http://schemas.microsoft.com/office/powerpoint/2010/main" val="1105470248"/>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spd="slow" advTm="278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9BAE-CB4F-1D6B-F6CF-8B6D43B67738}"/>
              </a:ext>
            </a:extLst>
          </p:cNvPr>
          <p:cNvSpPr>
            <a:spLocks noGrp="1"/>
          </p:cNvSpPr>
          <p:nvPr>
            <p:ph type="title"/>
          </p:nvPr>
        </p:nvSpPr>
        <p:spPr/>
        <p:txBody>
          <a:bodyPr/>
          <a:lstStyle/>
          <a:p>
            <a:r>
              <a:rPr lang="en-AU" dirty="0"/>
              <a:t>TCP is..</a:t>
            </a:r>
          </a:p>
        </p:txBody>
      </p:sp>
      <p:sp>
        <p:nvSpPr>
          <p:cNvPr id="3" name="Content Placeholder 2">
            <a:extLst>
              <a:ext uri="{FF2B5EF4-FFF2-40B4-BE49-F238E27FC236}">
                <a16:creationId xmlns:a16="http://schemas.microsoft.com/office/drawing/2014/main" id="{25990238-064E-BD29-AD37-23FB73D5949E}"/>
              </a:ext>
            </a:extLst>
          </p:cNvPr>
          <p:cNvSpPr>
            <a:spLocks noGrp="1"/>
          </p:cNvSpPr>
          <p:nvPr>
            <p:ph idx="1"/>
          </p:nvPr>
        </p:nvSpPr>
        <p:spPr/>
        <p:txBody>
          <a:bodyPr/>
          <a:lstStyle/>
          <a:p>
            <a:pPr marL="0" indent="0">
              <a:buNone/>
            </a:pPr>
            <a:r>
              <a:rPr lang="en-AU" dirty="0"/>
              <a:t>A transport protocol that constructs a reliable full duplex adaptive streaming service on top of an unreliable IP datagram service</a:t>
            </a:r>
          </a:p>
          <a:p>
            <a:pPr lvl="1"/>
            <a:r>
              <a:rPr lang="en-AU" dirty="0"/>
              <a:t>Uses a coordinated state between the two end systems without any network intervention or mediation</a:t>
            </a:r>
          </a:p>
          <a:p>
            <a:pPr lvl="1"/>
            <a:r>
              <a:rPr lang="en-AU" dirty="0"/>
              <a:t>Uses a sliding window to allow lost data to be resent</a:t>
            </a:r>
          </a:p>
          <a:p>
            <a:pPr lvl="1"/>
            <a:r>
              <a:rPr lang="en-AU" dirty="0"/>
              <a:t>Uses ACK-clocking to regulate the sending behaviour to match network path capacity estimate</a:t>
            </a:r>
          </a:p>
        </p:txBody>
      </p:sp>
    </p:spTree>
    <p:extLst>
      <p:ext uri="{BB962C8B-B14F-4D97-AF65-F5344CB8AC3E}">
        <p14:creationId xmlns:p14="http://schemas.microsoft.com/office/powerpoint/2010/main" val="4071988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E892-5832-FA08-17D3-E40102F74E64}"/>
              </a:ext>
            </a:extLst>
          </p:cNvPr>
          <p:cNvSpPr>
            <a:spLocks noGrp="1"/>
          </p:cNvSpPr>
          <p:nvPr>
            <p:ph type="title"/>
          </p:nvPr>
        </p:nvSpPr>
        <p:spPr/>
        <p:txBody>
          <a:bodyPr/>
          <a:lstStyle/>
          <a:p>
            <a:r>
              <a:rPr lang="en-AU" dirty="0"/>
              <a:t>TCP isn’t…</a:t>
            </a:r>
          </a:p>
        </p:txBody>
      </p:sp>
      <p:sp>
        <p:nvSpPr>
          <p:cNvPr id="3" name="Content Placeholder 2">
            <a:extLst>
              <a:ext uri="{FF2B5EF4-FFF2-40B4-BE49-F238E27FC236}">
                <a16:creationId xmlns:a16="http://schemas.microsoft.com/office/drawing/2014/main" id="{D09F86A7-0B41-CFF0-F586-89BBAEEEC81F}"/>
              </a:ext>
            </a:extLst>
          </p:cNvPr>
          <p:cNvSpPr>
            <a:spLocks noGrp="1"/>
          </p:cNvSpPr>
          <p:nvPr>
            <p:ph idx="1"/>
          </p:nvPr>
        </p:nvSpPr>
        <p:spPr/>
        <p:txBody>
          <a:bodyPr>
            <a:normAutofit fontScale="92500" lnSpcReduction="10000"/>
          </a:bodyPr>
          <a:lstStyle/>
          <a:p>
            <a:r>
              <a:rPr lang="en-AU" dirty="0"/>
              <a:t>Fully independent of the underlying platform’s transport services</a:t>
            </a:r>
          </a:p>
          <a:p>
            <a:r>
              <a:rPr lang="en-AU" dirty="0"/>
              <a:t>Fully multi-stream (it has head-of-line blocking)</a:t>
            </a:r>
          </a:p>
          <a:p>
            <a:r>
              <a:rPr lang="en-AU" dirty="0"/>
              <a:t>Fully multi-path</a:t>
            </a:r>
            <a:r>
              <a:rPr lang="en-AU" sz="1500" dirty="0"/>
              <a:t> (yes, MP-TCP exists, but there are some  outstanding issues here!)</a:t>
            </a:r>
          </a:p>
          <a:p>
            <a:r>
              <a:rPr lang="en-AU" dirty="0"/>
              <a:t>Address agile</a:t>
            </a:r>
          </a:p>
          <a:p>
            <a:r>
              <a:rPr lang="en-AU" dirty="0"/>
              <a:t>Free from on-the-wire network intervention (TCP control parameters are sent in the clear)</a:t>
            </a:r>
          </a:p>
          <a:p>
            <a:r>
              <a:rPr lang="en-AU" dirty="0"/>
              <a:t>Has e2e encryption as a second step / afterthought</a:t>
            </a:r>
          </a:p>
          <a:p>
            <a:r>
              <a:rPr lang="en-AU" dirty="0"/>
              <a:t>Everything for everyone – it relies on the application to perform data framing and in-band control</a:t>
            </a:r>
          </a:p>
        </p:txBody>
      </p:sp>
    </p:spTree>
    <p:extLst>
      <p:ext uri="{BB962C8B-B14F-4D97-AF65-F5344CB8AC3E}">
        <p14:creationId xmlns:p14="http://schemas.microsoft.com/office/powerpoint/2010/main" val="1396741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628650" y="273844"/>
            <a:ext cx="8170480" cy="994172"/>
          </a:xfrm>
        </p:spPr>
        <p:txBody>
          <a:bodyPr/>
          <a:lstStyle/>
          <a:p>
            <a:r>
              <a:rPr lang="en-AU" dirty="0"/>
              <a:t>QUIC is…</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526175" y="1369219"/>
            <a:ext cx="8381343" cy="3683630"/>
          </a:xfrm>
        </p:spPr>
        <p:txBody>
          <a:bodyPr>
            <a:normAutofit/>
          </a:bodyPr>
          <a:lstStyle/>
          <a:p>
            <a:pPr marL="0" indent="0">
              <a:buNone/>
            </a:pPr>
            <a:r>
              <a:rPr lang="en-AU" dirty="0"/>
              <a:t>Constructed upon a transport level framing protocol that offers applications access to the basic IP datagram services offered by IP through the use of UDP</a:t>
            </a:r>
          </a:p>
          <a:p>
            <a:pPr marL="342900" lvl="1" indent="0">
              <a:buNone/>
            </a:pPr>
            <a:r>
              <a:rPr lang="en-AU" dirty="0"/>
              <a:t>All other transport services (data integrity, session control, congestion control, encryption) are shifted upwards in the protocol stack towards the application. A host platform may provide a QUIC API as part of the host library, but the application can also provide its own QUIC service independent of the host</a:t>
            </a:r>
          </a:p>
          <a:p>
            <a:pPr marL="0" indent="0">
              <a:buNone/>
            </a:pPr>
            <a:endParaRPr lang="en-AU" dirty="0"/>
          </a:p>
        </p:txBody>
      </p:sp>
    </p:spTree>
    <p:extLst>
      <p:ext uri="{BB962C8B-B14F-4D97-AF65-F5344CB8AC3E}">
        <p14:creationId xmlns:p14="http://schemas.microsoft.com/office/powerpoint/2010/main" val="1758568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AAC7-5675-A564-866A-F8BB902413AC}"/>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A605ACA9-9B7D-B246-0AFF-692BF457240A}"/>
              </a:ext>
            </a:extLst>
          </p:cNvPr>
          <p:cNvSpPr>
            <a:spLocks noGrp="1"/>
          </p:cNvSpPr>
          <p:nvPr>
            <p:ph idx="1"/>
          </p:nvPr>
        </p:nvSpPr>
        <p:spPr/>
        <p:txBody>
          <a:bodyPr>
            <a:normAutofit fontScale="92500" lnSpcReduction="10000"/>
          </a:bodyPr>
          <a:lstStyle/>
          <a:p>
            <a:pPr marL="0" indent="0">
              <a:buNone/>
            </a:pPr>
            <a:r>
              <a:rPr lang="en-AU" dirty="0"/>
              <a:t>So much more than “</a:t>
            </a:r>
            <a:r>
              <a:rPr lang="en-AU" i="1" dirty="0"/>
              <a:t>encrypted TCP over UDP</a:t>
            </a:r>
            <a:r>
              <a:rPr lang="en-AU" dirty="0"/>
              <a:t>”</a:t>
            </a:r>
          </a:p>
          <a:p>
            <a:pPr lvl="1"/>
            <a:r>
              <a:rPr lang="en-AU" dirty="0"/>
              <a:t>Support for multi-stream multiplexing that avoids head-of-line blocking and exploits a shared congestion and encryption state</a:t>
            </a:r>
          </a:p>
          <a:p>
            <a:pPr lvl="1"/>
            <a:r>
              <a:rPr lang="en-AU" dirty="0"/>
              <a:t>Faster - Combines transport and encryption setup exchange in a single 3-way exchange at session start, and supports fast reopen</a:t>
            </a:r>
          </a:p>
          <a:p>
            <a:pPr lvl="1"/>
            <a:r>
              <a:rPr lang="en-AU" dirty="0"/>
              <a:t>Customisable - QUIC implementations can use individual flow controllers per flow</a:t>
            </a:r>
          </a:p>
          <a:p>
            <a:pPr lvl="1"/>
            <a:r>
              <a:rPr lang="en-AU" dirty="0"/>
              <a:t>QUIC places its transport control fields inside the encryption envelope, so QUIC features minimal exposure to the network</a:t>
            </a:r>
          </a:p>
          <a:p>
            <a:pPr lvl="1"/>
            <a:r>
              <a:rPr lang="en-AU" dirty="0"/>
              <a:t>Supports record and Remote Procedure Call service models as well as bit-streaming and datagram services</a:t>
            </a:r>
          </a:p>
          <a:p>
            <a:pPr marL="0" indent="0">
              <a:buNone/>
            </a:pPr>
            <a:endParaRPr lang="en-AU" dirty="0"/>
          </a:p>
          <a:p>
            <a:endParaRPr lang="en-AU" dirty="0"/>
          </a:p>
        </p:txBody>
      </p:sp>
    </p:spTree>
    <p:extLst>
      <p:ext uri="{BB962C8B-B14F-4D97-AF65-F5344CB8AC3E}">
        <p14:creationId xmlns:p14="http://schemas.microsoft.com/office/powerpoint/2010/main" val="2868397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77D5-0E86-F5FA-3769-699D99A8614E}"/>
              </a:ext>
            </a:extLst>
          </p:cNvPr>
          <p:cNvSpPr>
            <a:spLocks noGrp="1"/>
          </p:cNvSpPr>
          <p:nvPr>
            <p:ph type="title"/>
          </p:nvPr>
        </p:nvSpPr>
        <p:spPr/>
        <p:txBody>
          <a:bodyPr/>
          <a:lstStyle/>
          <a:p>
            <a:r>
              <a:rPr lang="en-AU" dirty="0"/>
              <a:t>QUIC is address agile</a:t>
            </a:r>
          </a:p>
        </p:txBody>
      </p:sp>
      <p:sp>
        <p:nvSpPr>
          <p:cNvPr id="3" name="Content Placeholder 2">
            <a:extLst>
              <a:ext uri="{FF2B5EF4-FFF2-40B4-BE49-F238E27FC236}">
                <a16:creationId xmlns:a16="http://schemas.microsoft.com/office/drawing/2014/main" id="{0912DC13-0806-4635-8E45-D1187D81C8AC}"/>
              </a:ext>
            </a:extLst>
          </p:cNvPr>
          <p:cNvSpPr>
            <a:spLocks noGrp="1"/>
          </p:cNvSpPr>
          <p:nvPr>
            <p:ph idx="1"/>
          </p:nvPr>
        </p:nvSpPr>
        <p:spPr/>
        <p:txBody>
          <a:bodyPr>
            <a:normAutofit fontScale="92500" lnSpcReduction="10000"/>
          </a:bodyPr>
          <a:lstStyle/>
          <a:p>
            <a:r>
              <a:rPr lang="en-AU" dirty="0"/>
              <a:t>NATs are potentially hostile to QUIC because of the outer UDP wrapper</a:t>
            </a:r>
          </a:p>
          <a:p>
            <a:pPr lvl="1"/>
            <a:r>
              <a:rPr lang="en-AU" dirty="0"/>
              <a:t>A NAT may rebind a QUIC session (shift the externally visible address/port of a host during a session), as NATs are not generally aware of UDP streaming states </a:t>
            </a:r>
          </a:p>
          <a:p>
            <a:r>
              <a:rPr lang="en-AU" dirty="0"/>
              <a:t>QUIC uses a persistent “connection ID”</a:t>
            </a:r>
          </a:p>
          <a:p>
            <a:pPr lvl="1"/>
            <a:r>
              <a:rPr lang="en-AU" dirty="0"/>
              <a:t>If a host receives a QUIC frame with the same connection ID and a new source IP address / port it will send a challenge by way of a random value that should be echoed back. This is all performed within the e2e encryption envelope. That way a QUIC e2e session can map into new address/port associations on the fly</a:t>
            </a:r>
          </a:p>
          <a:p>
            <a:pPr marL="0" indent="0">
              <a:buNone/>
            </a:pPr>
            <a:endParaRPr lang="en-AU" dirty="0"/>
          </a:p>
        </p:txBody>
      </p:sp>
    </p:spTree>
    <p:extLst>
      <p:ext uri="{BB962C8B-B14F-4D97-AF65-F5344CB8AC3E}">
        <p14:creationId xmlns:p14="http://schemas.microsoft.com/office/powerpoint/2010/main" val="3900501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E2F0-1F2C-7189-FAC0-A7F0119AEA54}"/>
              </a:ext>
            </a:extLst>
          </p:cNvPr>
          <p:cNvSpPr>
            <a:spLocks noGrp="1"/>
          </p:cNvSpPr>
          <p:nvPr>
            <p:ph type="title"/>
          </p:nvPr>
        </p:nvSpPr>
        <p:spPr/>
        <p:txBody>
          <a:bodyPr/>
          <a:lstStyle/>
          <a:p>
            <a:r>
              <a:rPr lang="en-AU" dirty="0"/>
              <a:t>QUIC also…</a:t>
            </a:r>
          </a:p>
        </p:txBody>
      </p:sp>
      <p:sp>
        <p:nvSpPr>
          <p:cNvPr id="3" name="Content Placeholder 2">
            <a:extLst>
              <a:ext uri="{FF2B5EF4-FFF2-40B4-BE49-F238E27FC236}">
                <a16:creationId xmlns:a16="http://schemas.microsoft.com/office/drawing/2014/main" id="{10EB3205-2F57-B0D0-F75D-69C593003FAB}"/>
              </a:ext>
            </a:extLst>
          </p:cNvPr>
          <p:cNvSpPr>
            <a:spLocks noGrp="1"/>
          </p:cNvSpPr>
          <p:nvPr>
            <p:ph idx="1"/>
          </p:nvPr>
        </p:nvSpPr>
        <p:spPr/>
        <p:txBody>
          <a:bodyPr>
            <a:normAutofit fontScale="92500" lnSpcReduction="10000"/>
          </a:bodyPr>
          <a:lstStyle/>
          <a:p>
            <a:r>
              <a:rPr lang="en-AU" dirty="0"/>
              <a:t>Is IP </a:t>
            </a:r>
            <a:r>
              <a:rPr lang="en-AU" b="1" dirty="0"/>
              <a:t>fragmentation intolerant </a:t>
            </a:r>
            <a:r>
              <a:rPr lang="en-AU" dirty="0"/>
              <a:t>– QUIC uses PMTUD, or defaults to 1,200 octet UDP payloads</a:t>
            </a:r>
          </a:p>
          <a:p>
            <a:r>
              <a:rPr lang="en-AU" b="1" dirty="0"/>
              <a:t>Never retransmits a QUIC packet </a:t>
            </a:r>
            <a:r>
              <a:rPr lang="en-AU" dirty="0"/>
              <a:t>– retransmitted data is sent in the next QUIC packet number – this avoids ambiguity about packet retransmission</a:t>
            </a:r>
          </a:p>
          <a:p>
            <a:r>
              <a:rPr lang="en-AU" dirty="0"/>
              <a:t>Extends TCP SACK to </a:t>
            </a:r>
            <a:r>
              <a:rPr lang="en-AU" b="1" dirty="0"/>
              <a:t>256 packet number ranges </a:t>
            </a:r>
            <a:r>
              <a:rPr lang="en-AU" dirty="0"/>
              <a:t>(up from 3 in TCP SACK)</a:t>
            </a:r>
          </a:p>
          <a:p>
            <a:r>
              <a:rPr lang="en-AU" dirty="0"/>
              <a:t>Separately encrypts each QUIC packet – no inter-packet dependencies on decryption</a:t>
            </a:r>
          </a:p>
          <a:p>
            <a:r>
              <a:rPr lang="en-AU" dirty="0"/>
              <a:t>May load multiple QUIC packets in a single UDP frame</a:t>
            </a:r>
          </a:p>
        </p:txBody>
      </p:sp>
    </p:spTree>
    <p:extLst>
      <p:ext uri="{BB962C8B-B14F-4D97-AF65-F5344CB8AC3E}">
        <p14:creationId xmlns:p14="http://schemas.microsoft.com/office/powerpoint/2010/main" val="1941935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367C-94D8-399F-8A51-D5BDD3654280}"/>
              </a:ext>
            </a:extLst>
          </p:cNvPr>
          <p:cNvSpPr>
            <a:spLocks noGrp="1"/>
          </p:cNvSpPr>
          <p:nvPr>
            <p:ph type="title"/>
          </p:nvPr>
        </p:nvSpPr>
        <p:spPr/>
        <p:txBody>
          <a:bodyPr/>
          <a:lstStyle/>
          <a:p>
            <a:r>
              <a:rPr lang="en-AU" dirty="0"/>
              <a:t>QUIC flow structuring</a:t>
            </a:r>
          </a:p>
        </p:txBody>
      </p:sp>
      <p:pic>
        <p:nvPicPr>
          <p:cNvPr id="5" name="Content Placeholder 4">
            <a:extLst>
              <a:ext uri="{FF2B5EF4-FFF2-40B4-BE49-F238E27FC236}">
                <a16:creationId xmlns:a16="http://schemas.microsoft.com/office/drawing/2014/main" id="{79C68C94-4421-C8F8-1E86-D221F59EDE81}"/>
              </a:ext>
            </a:extLst>
          </p:cNvPr>
          <p:cNvPicPr>
            <a:picLocks noGrp="1" noChangeAspect="1"/>
          </p:cNvPicPr>
          <p:nvPr>
            <p:ph idx="1"/>
          </p:nvPr>
        </p:nvPicPr>
        <p:blipFill>
          <a:blip r:embed="rId2"/>
          <a:stretch>
            <a:fillRect/>
          </a:stretch>
        </p:blipFill>
        <p:spPr>
          <a:xfrm>
            <a:off x="628650" y="1914628"/>
            <a:ext cx="4352925" cy="1857375"/>
          </a:xfrm>
        </p:spPr>
      </p:pic>
      <p:sp>
        <p:nvSpPr>
          <p:cNvPr id="6" name="TextBox 5">
            <a:extLst>
              <a:ext uri="{FF2B5EF4-FFF2-40B4-BE49-F238E27FC236}">
                <a16:creationId xmlns:a16="http://schemas.microsoft.com/office/drawing/2014/main" id="{CC82AE40-7A1D-3391-9285-5FC5EE75E83E}"/>
              </a:ext>
            </a:extLst>
          </p:cNvPr>
          <p:cNvSpPr txBox="1"/>
          <p:nvPr/>
        </p:nvSpPr>
        <p:spPr>
          <a:xfrm>
            <a:off x="4776952" y="1914628"/>
            <a:ext cx="3957145" cy="2585323"/>
          </a:xfrm>
          <a:prstGeom prst="rect">
            <a:avLst/>
          </a:prstGeom>
          <a:noFill/>
        </p:spPr>
        <p:txBody>
          <a:bodyPr wrap="square" rtlCol="0">
            <a:spAutoFit/>
          </a:bodyPr>
          <a:lstStyle/>
          <a:p>
            <a:r>
              <a:rPr lang="en-AU" dirty="0"/>
              <a:t>A QUIC connection is broken into “streams” which are reliable data flows – each stream performs stream-based loss recovery, congestion control, and relative stream scheduling for bandwidth allocation</a:t>
            </a:r>
          </a:p>
          <a:p>
            <a:endParaRPr lang="en-AU" dirty="0"/>
          </a:p>
          <a:p>
            <a:r>
              <a:rPr lang="en-AU" dirty="0"/>
              <a:t>QUIC also supports unreliable encrypted datagram delivery</a:t>
            </a:r>
          </a:p>
        </p:txBody>
      </p:sp>
    </p:spTree>
    <p:extLst>
      <p:ext uri="{BB962C8B-B14F-4D97-AF65-F5344CB8AC3E}">
        <p14:creationId xmlns:p14="http://schemas.microsoft.com/office/powerpoint/2010/main" val="3984037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70C1-8C06-5898-654E-858576EF1B20}"/>
              </a:ext>
            </a:extLst>
          </p:cNvPr>
          <p:cNvSpPr>
            <a:spLocks noGrp="1"/>
          </p:cNvSpPr>
          <p:nvPr>
            <p:ph type="title"/>
          </p:nvPr>
        </p:nvSpPr>
        <p:spPr>
          <a:xfrm>
            <a:off x="628650" y="273844"/>
            <a:ext cx="8061640" cy="994172"/>
          </a:xfrm>
        </p:spPr>
        <p:txBody>
          <a:bodyPr/>
          <a:lstStyle/>
          <a:p>
            <a:r>
              <a:rPr lang="en-AU" dirty="0"/>
              <a:t>QUIC and Remote Procedure Calls</a:t>
            </a:r>
          </a:p>
        </p:txBody>
      </p:sp>
      <p:sp>
        <p:nvSpPr>
          <p:cNvPr id="3" name="Content Placeholder 2">
            <a:extLst>
              <a:ext uri="{FF2B5EF4-FFF2-40B4-BE49-F238E27FC236}">
                <a16:creationId xmlns:a16="http://schemas.microsoft.com/office/drawing/2014/main" id="{6CB47F64-113F-72AC-E556-C0474CCCA2E6}"/>
              </a:ext>
            </a:extLst>
          </p:cNvPr>
          <p:cNvSpPr>
            <a:spLocks noGrp="1"/>
          </p:cNvSpPr>
          <p:nvPr>
            <p:ph idx="1"/>
          </p:nvPr>
        </p:nvSpPr>
        <p:spPr/>
        <p:txBody>
          <a:bodyPr/>
          <a:lstStyle/>
          <a:p>
            <a:r>
              <a:rPr lang="en-AU" dirty="0"/>
              <a:t>By associating each RPC request/reply with a new stream, QUIC can support asynchronous RPC transactions using reliable messaging</a:t>
            </a:r>
          </a:p>
          <a:p>
            <a:pPr lvl="1"/>
            <a:r>
              <a:rPr lang="en-AU" dirty="0"/>
              <a:t>This can handle lost, mis-ordered and duplicated RPC messages without common blocking or throttling</a:t>
            </a:r>
          </a:p>
        </p:txBody>
      </p:sp>
    </p:spTree>
    <p:extLst>
      <p:ext uri="{BB962C8B-B14F-4D97-AF65-F5344CB8AC3E}">
        <p14:creationId xmlns:p14="http://schemas.microsoft.com/office/powerpoint/2010/main" val="972738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p:txBody>
          <a:bodyPr/>
          <a:lstStyle/>
          <a:p>
            <a:r>
              <a:rPr lang="en-AU" dirty="0"/>
              <a:t>QUIC and Load Balancing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fontScale="77500" lnSpcReduction="20000"/>
          </a:bodyPr>
          <a:lstStyle/>
          <a:p>
            <a:r>
              <a:rPr lang="en-AU" dirty="0"/>
              <a:t>This assumes that a  front-end load balancer is capable of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r>
              <a:rPr lang="en-AU" b="0" i="0" u="none" strike="noStrike" dirty="0">
                <a:solidFill>
                  <a:srgbClr val="000000"/>
                </a:solidFill>
                <a:effectLst/>
              </a:rPr>
              <a:t>Using UDP to carry sustained high-volume streams may not match the internal optimisations used in server content delivery networks</a:t>
            </a:r>
          </a:p>
          <a:p>
            <a:endParaRPr lang="en-AU" dirty="0">
              <a:solidFill>
                <a:srgbClr val="000000"/>
              </a:solidFill>
            </a:endParaRPr>
          </a:p>
          <a:p>
            <a:pPr marL="0" indent="0">
              <a:buNone/>
            </a:pPr>
            <a:r>
              <a:rPr lang="en-AU" b="1" dirty="0">
                <a:solidFill>
                  <a:srgbClr val="000000"/>
                </a:solidFill>
              </a:rPr>
              <a:t>  </a:t>
            </a:r>
          </a:p>
          <a:p>
            <a:pPr marL="0" indent="0">
              <a:buNone/>
            </a:pPr>
            <a:r>
              <a:rPr lang="en-AU" b="1" dirty="0">
                <a:solidFill>
                  <a:srgbClr val="000000"/>
                </a:solidFill>
              </a:rPr>
              <a:t>  </a:t>
            </a:r>
          </a:p>
          <a:p>
            <a:pPr marL="0" indent="0">
              <a:buNone/>
            </a:pPr>
            <a:r>
              <a:rPr lang="en-AU" b="1" dirty="0">
                <a:solidFill>
                  <a:srgbClr val="000000"/>
                </a:solidFill>
              </a:rPr>
              <a:t>  </a:t>
            </a:r>
          </a:p>
          <a:p>
            <a:pPr marL="0" indent="0">
              <a:buNone/>
            </a:pPr>
            <a:r>
              <a:rPr lang="en-AU" b="1" dirty="0">
                <a:solidFill>
                  <a:srgbClr val="000000"/>
                </a:solidFill>
              </a:rPr>
              <a:t>   </a:t>
            </a:r>
          </a:p>
        </p:txBody>
      </p:sp>
      <p:sp>
        <p:nvSpPr>
          <p:cNvPr id="4" name="Freeform 3">
            <a:extLst>
              <a:ext uri="{FF2B5EF4-FFF2-40B4-BE49-F238E27FC236}">
                <a16:creationId xmlns:a16="http://schemas.microsoft.com/office/drawing/2014/main" id="{6A4A18DF-63AC-EB4E-AEBB-8BC1BEBEE591}"/>
              </a:ext>
            </a:extLst>
          </p:cNvPr>
          <p:cNvSpPr/>
          <p:nvPr/>
        </p:nvSpPr>
        <p:spPr>
          <a:xfrm>
            <a:off x="1067943" y="4177622"/>
            <a:ext cx="277505" cy="434520"/>
          </a:xfrm>
          <a:custGeom>
            <a:avLst/>
            <a:gdLst>
              <a:gd name="connsiteX0" fmla="*/ 132650 w 370006"/>
              <a:gd name="connsiteY0" fmla="*/ 0 h 579360"/>
              <a:gd name="connsiteX1" fmla="*/ 167551 w 370006"/>
              <a:gd name="connsiteY1" fmla="*/ 349007 h 579360"/>
              <a:gd name="connsiteX2" fmla="*/ 27 w 370006"/>
              <a:gd name="connsiteY2" fmla="*/ 579353 h 579360"/>
              <a:gd name="connsiteX3" fmla="*/ 181511 w 370006"/>
              <a:gd name="connsiteY3" fmla="*/ 342027 h 579360"/>
              <a:gd name="connsiteX4" fmla="*/ 369975 w 370006"/>
              <a:gd name="connsiteY4" fmla="*/ 523511 h 579360"/>
              <a:gd name="connsiteX5" fmla="*/ 167551 w 370006"/>
              <a:gd name="connsiteY5" fmla="*/ 307127 h 57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06" h="579360">
                <a:moveTo>
                  <a:pt x="132650" y="0"/>
                </a:moveTo>
                <a:cubicBezTo>
                  <a:pt x="161152" y="126224"/>
                  <a:pt x="189655" y="252448"/>
                  <a:pt x="167551" y="349007"/>
                </a:cubicBezTo>
                <a:cubicBezTo>
                  <a:pt x="145447" y="445566"/>
                  <a:pt x="-2300" y="580516"/>
                  <a:pt x="27" y="579353"/>
                </a:cubicBezTo>
                <a:cubicBezTo>
                  <a:pt x="2354" y="578190"/>
                  <a:pt x="119853" y="351334"/>
                  <a:pt x="181511" y="342027"/>
                </a:cubicBezTo>
                <a:cubicBezTo>
                  <a:pt x="243169" y="332720"/>
                  <a:pt x="372302" y="529328"/>
                  <a:pt x="369975" y="523511"/>
                </a:cubicBezTo>
                <a:cubicBezTo>
                  <a:pt x="367648" y="517694"/>
                  <a:pt x="267599" y="412410"/>
                  <a:pt x="167551" y="30712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56C96767-3696-DDA7-FB4C-B91BDAD9972B}"/>
              </a:ext>
            </a:extLst>
          </p:cNvPr>
          <p:cNvSpPr/>
          <p:nvPr/>
        </p:nvSpPr>
        <p:spPr>
          <a:xfrm>
            <a:off x="1020848" y="4171122"/>
            <a:ext cx="282696" cy="142613"/>
          </a:xfrm>
          <a:custGeom>
            <a:avLst/>
            <a:gdLst>
              <a:gd name="connsiteX0" fmla="*/ 0 w 376928"/>
              <a:gd name="connsiteY0" fmla="*/ 190150 h 190150"/>
              <a:gd name="connsiteX1" fmla="*/ 153563 w 376928"/>
              <a:gd name="connsiteY1" fmla="*/ 1686 h 190150"/>
              <a:gd name="connsiteX2" fmla="*/ 376928 w 376928"/>
              <a:gd name="connsiteY2" fmla="*/ 113368 h 190150"/>
            </a:gdLst>
            <a:ahLst/>
            <a:cxnLst>
              <a:cxn ang="0">
                <a:pos x="connsiteX0" y="connsiteY0"/>
              </a:cxn>
              <a:cxn ang="0">
                <a:pos x="connsiteX1" y="connsiteY1"/>
              </a:cxn>
              <a:cxn ang="0">
                <a:pos x="connsiteX2" y="connsiteY2"/>
              </a:cxn>
            </a:cxnLst>
            <a:rect l="l" t="t" r="r" b="b"/>
            <a:pathLst>
              <a:path w="376928" h="190150">
                <a:moveTo>
                  <a:pt x="0" y="190150"/>
                </a:moveTo>
                <a:cubicBezTo>
                  <a:pt x="45371" y="102316"/>
                  <a:pt x="90742" y="14483"/>
                  <a:pt x="153563" y="1686"/>
                </a:cubicBezTo>
                <a:cubicBezTo>
                  <a:pt x="216384" y="-11111"/>
                  <a:pt x="296656" y="51128"/>
                  <a:pt x="376928" y="11336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Freeform 5">
            <a:extLst>
              <a:ext uri="{FF2B5EF4-FFF2-40B4-BE49-F238E27FC236}">
                <a16:creationId xmlns:a16="http://schemas.microsoft.com/office/drawing/2014/main" id="{6174D9AE-9FF5-D2B9-1662-E88AC4ED603F}"/>
              </a:ext>
            </a:extLst>
          </p:cNvPr>
          <p:cNvSpPr/>
          <p:nvPr/>
        </p:nvSpPr>
        <p:spPr>
          <a:xfrm>
            <a:off x="1067827" y="3973452"/>
            <a:ext cx="157349" cy="193858"/>
          </a:xfrm>
          <a:custGeom>
            <a:avLst/>
            <a:gdLst>
              <a:gd name="connsiteX0" fmla="*/ 90924 w 209799"/>
              <a:gd name="connsiteY0" fmla="*/ 0 h 258477"/>
              <a:gd name="connsiteX1" fmla="*/ 182 w 209799"/>
              <a:gd name="connsiteY1" fmla="*/ 125643 h 258477"/>
              <a:gd name="connsiteX2" fmla="*/ 111865 w 209799"/>
              <a:gd name="connsiteY2" fmla="*/ 258266 h 258477"/>
              <a:gd name="connsiteX3" fmla="*/ 209587 w 209799"/>
              <a:gd name="connsiteY3" fmla="*/ 153563 h 258477"/>
              <a:gd name="connsiteX4" fmla="*/ 132805 w 209799"/>
              <a:gd name="connsiteY4" fmla="*/ 41881 h 25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99" h="258477">
                <a:moveTo>
                  <a:pt x="90924" y="0"/>
                </a:moveTo>
                <a:cubicBezTo>
                  <a:pt x="43808" y="41299"/>
                  <a:pt x="-3308" y="82599"/>
                  <a:pt x="182" y="125643"/>
                </a:cubicBezTo>
                <a:cubicBezTo>
                  <a:pt x="3672" y="168687"/>
                  <a:pt x="76964" y="253613"/>
                  <a:pt x="111865" y="258266"/>
                </a:cubicBezTo>
                <a:cubicBezTo>
                  <a:pt x="146766" y="262919"/>
                  <a:pt x="206097" y="189627"/>
                  <a:pt x="209587" y="153563"/>
                </a:cubicBezTo>
                <a:cubicBezTo>
                  <a:pt x="213077" y="117499"/>
                  <a:pt x="172941" y="79690"/>
                  <a:pt x="132805" y="4188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TextBox 6">
            <a:extLst>
              <a:ext uri="{FF2B5EF4-FFF2-40B4-BE49-F238E27FC236}">
                <a16:creationId xmlns:a16="http://schemas.microsoft.com/office/drawing/2014/main" id="{E4362FB6-7492-7B47-46B7-7B33105FB211}"/>
              </a:ext>
            </a:extLst>
          </p:cNvPr>
          <p:cNvSpPr txBox="1"/>
          <p:nvPr/>
        </p:nvSpPr>
        <p:spPr>
          <a:xfrm>
            <a:off x="2031226" y="4028810"/>
            <a:ext cx="607859" cy="300082"/>
          </a:xfrm>
          <a:prstGeom prst="rect">
            <a:avLst/>
          </a:prstGeom>
          <a:noFill/>
        </p:spPr>
        <p:txBody>
          <a:bodyPr wrap="none" rtlCol="0">
            <a:spAutoFit/>
          </a:bodyPr>
          <a:lstStyle/>
          <a:p>
            <a:r>
              <a:rPr lang="en-AU" sz="1350" dirty="0">
                <a:latin typeface="AhnbergHand" pitchFamily="2" charset="0"/>
              </a:rPr>
              <a:t>NAT</a:t>
            </a:r>
          </a:p>
        </p:txBody>
      </p:sp>
      <p:sp>
        <p:nvSpPr>
          <p:cNvPr id="8" name="TextBox 7">
            <a:extLst>
              <a:ext uri="{FF2B5EF4-FFF2-40B4-BE49-F238E27FC236}">
                <a16:creationId xmlns:a16="http://schemas.microsoft.com/office/drawing/2014/main" id="{1B0469E7-3A53-9544-520B-8E21FFF8D86F}"/>
              </a:ext>
            </a:extLst>
          </p:cNvPr>
          <p:cNvSpPr txBox="1"/>
          <p:nvPr/>
        </p:nvSpPr>
        <p:spPr>
          <a:xfrm>
            <a:off x="4667784" y="3911251"/>
            <a:ext cx="1478290" cy="300082"/>
          </a:xfrm>
          <a:prstGeom prst="rect">
            <a:avLst/>
          </a:prstGeom>
          <a:noFill/>
        </p:spPr>
        <p:txBody>
          <a:bodyPr wrap="none" rtlCol="0">
            <a:spAutoFit/>
          </a:bodyPr>
          <a:lstStyle/>
          <a:p>
            <a:r>
              <a:rPr lang="en-AU" sz="1350" dirty="0">
                <a:latin typeface="AhnbergHand" pitchFamily="2" charset="0"/>
              </a:rPr>
              <a:t>Load Balancer</a:t>
            </a:r>
          </a:p>
        </p:txBody>
      </p:sp>
      <p:sp>
        <p:nvSpPr>
          <p:cNvPr id="9" name="TextBox 8">
            <a:extLst>
              <a:ext uri="{FF2B5EF4-FFF2-40B4-BE49-F238E27FC236}">
                <a16:creationId xmlns:a16="http://schemas.microsoft.com/office/drawing/2014/main" id="{9C26BFAD-1FB0-FE88-0939-1099D26B677C}"/>
              </a:ext>
            </a:extLst>
          </p:cNvPr>
          <p:cNvSpPr txBox="1"/>
          <p:nvPr/>
        </p:nvSpPr>
        <p:spPr>
          <a:xfrm>
            <a:off x="6399736" y="3486335"/>
            <a:ext cx="994183" cy="300082"/>
          </a:xfrm>
          <a:prstGeom prst="rect">
            <a:avLst/>
          </a:prstGeom>
          <a:noFill/>
        </p:spPr>
        <p:txBody>
          <a:bodyPr wrap="none" rtlCol="0">
            <a:spAutoFit/>
          </a:bodyPr>
          <a:lstStyle/>
          <a:p>
            <a:r>
              <a:rPr lang="en-AU" sz="1350" dirty="0">
                <a:latin typeface="AhnbergHand" pitchFamily="2" charset="0"/>
              </a:rPr>
              <a:t>Server A</a:t>
            </a:r>
          </a:p>
        </p:txBody>
      </p:sp>
      <p:sp>
        <p:nvSpPr>
          <p:cNvPr id="10" name="TextBox 9">
            <a:extLst>
              <a:ext uri="{FF2B5EF4-FFF2-40B4-BE49-F238E27FC236}">
                <a16:creationId xmlns:a16="http://schemas.microsoft.com/office/drawing/2014/main" id="{47F7D210-9D30-4974-934A-6DCB29621FB3}"/>
              </a:ext>
            </a:extLst>
          </p:cNvPr>
          <p:cNvSpPr txBox="1"/>
          <p:nvPr/>
        </p:nvSpPr>
        <p:spPr>
          <a:xfrm>
            <a:off x="6440744" y="4117882"/>
            <a:ext cx="1061509" cy="300082"/>
          </a:xfrm>
          <a:prstGeom prst="rect">
            <a:avLst/>
          </a:prstGeom>
          <a:noFill/>
        </p:spPr>
        <p:txBody>
          <a:bodyPr wrap="none" rtlCol="0">
            <a:spAutoFit/>
          </a:bodyPr>
          <a:lstStyle/>
          <a:p>
            <a:r>
              <a:rPr lang="en-AU" sz="1350" dirty="0">
                <a:latin typeface="AhnbergHand" pitchFamily="2" charset="0"/>
              </a:rPr>
              <a:t>Server B</a:t>
            </a:r>
          </a:p>
        </p:txBody>
      </p:sp>
      <p:sp>
        <p:nvSpPr>
          <p:cNvPr id="11" name="Freeform 10">
            <a:extLst>
              <a:ext uri="{FF2B5EF4-FFF2-40B4-BE49-F238E27FC236}">
                <a16:creationId xmlns:a16="http://schemas.microsoft.com/office/drawing/2014/main" id="{538E9A74-C211-D039-3B82-68A8D10BC836}"/>
              </a:ext>
            </a:extLst>
          </p:cNvPr>
          <p:cNvSpPr/>
          <p:nvPr/>
        </p:nvSpPr>
        <p:spPr>
          <a:xfrm>
            <a:off x="1444892" y="3669700"/>
            <a:ext cx="4983829" cy="418925"/>
          </a:xfrm>
          <a:custGeom>
            <a:avLst/>
            <a:gdLst>
              <a:gd name="connsiteX0" fmla="*/ 0 w 6645105"/>
              <a:gd name="connsiteY0" fmla="*/ 558566 h 558566"/>
              <a:gd name="connsiteX1" fmla="*/ 202425 w 6645105"/>
              <a:gd name="connsiteY1" fmla="*/ 293320 h 558566"/>
              <a:gd name="connsiteX2" fmla="*/ 1144745 w 6645105"/>
              <a:gd name="connsiteY2" fmla="*/ 453864 h 558566"/>
              <a:gd name="connsiteX3" fmla="*/ 1696177 w 6645105"/>
              <a:gd name="connsiteY3" fmla="*/ 300301 h 558566"/>
              <a:gd name="connsiteX4" fmla="*/ 2910724 w 6645105"/>
              <a:gd name="connsiteY4" fmla="*/ 154 h 558566"/>
              <a:gd name="connsiteX5" fmla="*/ 5137393 w 6645105"/>
              <a:gd name="connsiteY5" fmla="*/ 342182 h 558566"/>
              <a:gd name="connsiteX6" fmla="*/ 6645105 w 6645105"/>
              <a:gd name="connsiteY6" fmla="*/ 28075 h 55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5105" h="558566">
                <a:moveTo>
                  <a:pt x="0" y="558566"/>
                </a:moveTo>
                <a:cubicBezTo>
                  <a:pt x="5817" y="434668"/>
                  <a:pt x="11634" y="310770"/>
                  <a:pt x="202425" y="293320"/>
                </a:cubicBezTo>
                <a:cubicBezTo>
                  <a:pt x="393216" y="275870"/>
                  <a:pt x="895786" y="452700"/>
                  <a:pt x="1144745" y="453864"/>
                </a:cubicBezTo>
                <a:cubicBezTo>
                  <a:pt x="1393704" y="455027"/>
                  <a:pt x="1696177" y="300301"/>
                  <a:pt x="1696177" y="300301"/>
                </a:cubicBezTo>
                <a:cubicBezTo>
                  <a:pt x="1990507" y="224683"/>
                  <a:pt x="2337188" y="-6826"/>
                  <a:pt x="2910724" y="154"/>
                </a:cubicBezTo>
                <a:cubicBezTo>
                  <a:pt x="3484260" y="7134"/>
                  <a:pt x="4514996" y="337529"/>
                  <a:pt x="5137393" y="342182"/>
                </a:cubicBezTo>
                <a:cubicBezTo>
                  <a:pt x="5759790" y="346835"/>
                  <a:pt x="6202447" y="187455"/>
                  <a:pt x="6645105" y="2807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87E2371B-7F77-2D43-4294-5323400FF619}"/>
              </a:ext>
            </a:extLst>
          </p:cNvPr>
          <p:cNvSpPr/>
          <p:nvPr/>
        </p:nvSpPr>
        <p:spPr>
          <a:xfrm>
            <a:off x="2559971" y="4125270"/>
            <a:ext cx="3837339" cy="280154"/>
          </a:xfrm>
          <a:custGeom>
            <a:avLst/>
            <a:gdLst>
              <a:gd name="connsiteX0" fmla="*/ 0 w 5116452"/>
              <a:gd name="connsiteY0" fmla="*/ 0 h 373538"/>
              <a:gd name="connsiteX1" fmla="*/ 621233 w 5116452"/>
              <a:gd name="connsiteY1" fmla="*/ 216385 h 373538"/>
              <a:gd name="connsiteX2" fmla="*/ 2128946 w 5116452"/>
              <a:gd name="connsiteY2" fmla="*/ 369948 h 373538"/>
              <a:gd name="connsiteX3" fmla="*/ 3573838 w 5116452"/>
              <a:gd name="connsiteY3" fmla="*/ 62822 h 373538"/>
              <a:gd name="connsiteX4" fmla="*/ 5116452 w 5116452"/>
              <a:gd name="connsiteY4" fmla="*/ 146584 h 37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52" h="373538">
                <a:moveTo>
                  <a:pt x="0" y="0"/>
                </a:moveTo>
                <a:cubicBezTo>
                  <a:pt x="133204" y="77363"/>
                  <a:pt x="266409" y="154727"/>
                  <a:pt x="621233" y="216385"/>
                </a:cubicBezTo>
                <a:cubicBezTo>
                  <a:pt x="976057" y="278043"/>
                  <a:pt x="1636845" y="395542"/>
                  <a:pt x="2128946" y="369948"/>
                </a:cubicBezTo>
                <a:cubicBezTo>
                  <a:pt x="2621047" y="344354"/>
                  <a:pt x="3075920" y="100049"/>
                  <a:pt x="3573838" y="62822"/>
                </a:cubicBezTo>
                <a:cubicBezTo>
                  <a:pt x="4071756" y="25595"/>
                  <a:pt x="4594104" y="86089"/>
                  <a:pt x="5116452" y="14658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6F8BBC77-FD97-54E4-2A58-2FBFFE093310}"/>
              </a:ext>
            </a:extLst>
          </p:cNvPr>
          <p:cNvSpPr/>
          <p:nvPr/>
        </p:nvSpPr>
        <p:spPr>
          <a:xfrm>
            <a:off x="6282137" y="3664581"/>
            <a:ext cx="175079" cy="115172"/>
          </a:xfrm>
          <a:custGeom>
            <a:avLst/>
            <a:gdLst>
              <a:gd name="connsiteX0" fmla="*/ 0 w 233438"/>
              <a:gd name="connsiteY0" fmla="*/ 0 h 153563"/>
              <a:gd name="connsiteX1" fmla="*/ 230345 w 233438"/>
              <a:gd name="connsiteY1" fmla="*/ 41881 h 153563"/>
              <a:gd name="connsiteX2" fmla="*/ 111683 w 233438"/>
              <a:gd name="connsiteY2" fmla="*/ 153563 h 153563"/>
            </a:gdLst>
            <a:ahLst/>
            <a:cxnLst>
              <a:cxn ang="0">
                <a:pos x="connsiteX0" y="connsiteY0"/>
              </a:cxn>
              <a:cxn ang="0">
                <a:pos x="connsiteX1" y="connsiteY1"/>
              </a:cxn>
              <a:cxn ang="0">
                <a:pos x="connsiteX2" y="connsiteY2"/>
              </a:cxn>
            </a:cxnLst>
            <a:rect l="l" t="t" r="r" b="b"/>
            <a:pathLst>
              <a:path w="233438" h="153563">
                <a:moveTo>
                  <a:pt x="0" y="0"/>
                </a:moveTo>
                <a:cubicBezTo>
                  <a:pt x="105865" y="8143"/>
                  <a:pt x="211731" y="16287"/>
                  <a:pt x="230345" y="41881"/>
                </a:cubicBezTo>
                <a:cubicBezTo>
                  <a:pt x="248959" y="67475"/>
                  <a:pt x="180321" y="110519"/>
                  <a:pt x="111683" y="1535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Freeform 14">
            <a:extLst>
              <a:ext uri="{FF2B5EF4-FFF2-40B4-BE49-F238E27FC236}">
                <a16:creationId xmlns:a16="http://schemas.microsoft.com/office/drawing/2014/main" id="{6228F30F-749D-F2A6-80AE-BFE149634E78}"/>
              </a:ext>
            </a:extLst>
          </p:cNvPr>
          <p:cNvSpPr/>
          <p:nvPr/>
        </p:nvSpPr>
        <p:spPr>
          <a:xfrm>
            <a:off x="6282138" y="4140976"/>
            <a:ext cx="131384" cy="167524"/>
          </a:xfrm>
          <a:custGeom>
            <a:avLst/>
            <a:gdLst>
              <a:gd name="connsiteX0" fmla="*/ 0 w 175179"/>
              <a:gd name="connsiteY0" fmla="*/ 0 h 223365"/>
              <a:gd name="connsiteX1" fmla="*/ 174504 w 175179"/>
              <a:gd name="connsiteY1" fmla="*/ 104702 h 223365"/>
              <a:gd name="connsiteX2" fmla="*/ 48861 w 175179"/>
              <a:gd name="connsiteY2" fmla="*/ 223365 h 223365"/>
            </a:gdLst>
            <a:ahLst/>
            <a:cxnLst>
              <a:cxn ang="0">
                <a:pos x="connsiteX0" y="connsiteY0"/>
              </a:cxn>
              <a:cxn ang="0">
                <a:pos x="connsiteX1" y="connsiteY1"/>
              </a:cxn>
              <a:cxn ang="0">
                <a:pos x="connsiteX2" y="connsiteY2"/>
              </a:cxn>
            </a:cxnLst>
            <a:rect l="l" t="t" r="r" b="b"/>
            <a:pathLst>
              <a:path w="175179" h="223365">
                <a:moveTo>
                  <a:pt x="0" y="0"/>
                </a:moveTo>
                <a:cubicBezTo>
                  <a:pt x="83180" y="33737"/>
                  <a:pt x="166361" y="67475"/>
                  <a:pt x="174504" y="104702"/>
                </a:cubicBezTo>
                <a:cubicBezTo>
                  <a:pt x="182647" y="141929"/>
                  <a:pt x="115754" y="182647"/>
                  <a:pt x="48861" y="22336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TextBox 15">
            <a:extLst>
              <a:ext uri="{FF2B5EF4-FFF2-40B4-BE49-F238E27FC236}">
                <a16:creationId xmlns:a16="http://schemas.microsoft.com/office/drawing/2014/main" id="{922A4A15-EE29-09D1-26FD-14B16912190A}"/>
              </a:ext>
            </a:extLst>
          </p:cNvPr>
          <p:cNvSpPr txBox="1"/>
          <p:nvPr/>
        </p:nvSpPr>
        <p:spPr>
          <a:xfrm>
            <a:off x="2229581" y="3494554"/>
            <a:ext cx="1079142" cy="300082"/>
          </a:xfrm>
          <a:prstGeom prst="rect">
            <a:avLst/>
          </a:prstGeom>
          <a:noFill/>
        </p:spPr>
        <p:txBody>
          <a:bodyPr wrap="none" rtlCol="0">
            <a:spAutoFit/>
          </a:bodyPr>
          <a:lstStyle/>
          <a:p>
            <a:r>
              <a:rPr lang="en-AU" sz="1350" dirty="0">
                <a:latin typeface="Max's Handwritin" pitchFamily="2" charset="0"/>
              </a:rPr>
              <a:t>Source Address A</a:t>
            </a:r>
          </a:p>
        </p:txBody>
      </p:sp>
      <p:sp>
        <p:nvSpPr>
          <p:cNvPr id="17" name="TextBox 16">
            <a:extLst>
              <a:ext uri="{FF2B5EF4-FFF2-40B4-BE49-F238E27FC236}">
                <a16:creationId xmlns:a16="http://schemas.microsoft.com/office/drawing/2014/main" id="{9714891A-BD23-8139-0354-726A4EBC6B08}"/>
              </a:ext>
            </a:extLst>
          </p:cNvPr>
          <p:cNvSpPr txBox="1"/>
          <p:nvPr/>
        </p:nvSpPr>
        <p:spPr>
          <a:xfrm>
            <a:off x="2312071" y="4345852"/>
            <a:ext cx="1080745" cy="300082"/>
          </a:xfrm>
          <a:prstGeom prst="rect">
            <a:avLst/>
          </a:prstGeom>
          <a:noFill/>
        </p:spPr>
        <p:txBody>
          <a:bodyPr wrap="none" rtlCol="0">
            <a:spAutoFit/>
          </a:bodyPr>
          <a:lstStyle/>
          <a:p>
            <a:r>
              <a:rPr lang="en-AU" sz="1350" dirty="0">
                <a:latin typeface="Max's Handwritin" pitchFamily="2" charset="0"/>
              </a:rPr>
              <a:t>Source Address B</a:t>
            </a:r>
          </a:p>
        </p:txBody>
      </p:sp>
      <p:sp>
        <p:nvSpPr>
          <p:cNvPr id="18" name="Freeform 17">
            <a:extLst>
              <a:ext uri="{FF2B5EF4-FFF2-40B4-BE49-F238E27FC236}">
                <a16:creationId xmlns:a16="http://schemas.microsoft.com/office/drawing/2014/main" id="{523FD5DC-71CD-9E43-956A-30C488675F00}"/>
              </a:ext>
            </a:extLst>
          </p:cNvPr>
          <p:cNvSpPr/>
          <p:nvPr/>
        </p:nvSpPr>
        <p:spPr>
          <a:xfrm>
            <a:off x="2748435" y="3910631"/>
            <a:ext cx="146583" cy="277359"/>
          </a:xfrm>
          <a:custGeom>
            <a:avLst/>
            <a:gdLst>
              <a:gd name="connsiteX0" fmla="*/ 34901 w 195444"/>
              <a:gd name="connsiteY0" fmla="*/ 0 h 369812"/>
              <a:gd name="connsiteX1" fmla="*/ 153564 w 195444"/>
              <a:gd name="connsiteY1" fmla="*/ 167524 h 369812"/>
              <a:gd name="connsiteX2" fmla="*/ 34901 w 195444"/>
              <a:gd name="connsiteY2" fmla="*/ 342028 h 369812"/>
              <a:gd name="connsiteX3" fmla="*/ 0 w 195444"/>
              <a:gd name="connsiteY3" fmla="*/ 237325 h 369812"/>
              <a:gd name="connsiteX4" fmla="*/ 34901 w 195444"/>
              <a:gd name="connsiteY4" fmla="*/ 362968 h 369812"/>
              <a:gd name="connsiteX5" fmla="*/ 195444 w 195444"/>
              <a:gd name="connsiteY5" fmla="*/ 342028 h 36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44" h="369812">
                <a:moveTo>
                  <a:pt x="34901" y="0"/>
                </a:moveTo>
                <a:cubicBezTo>
                  <a:pt x="94232" y="55259"/>
                  <a:pt x="153564" y="110519"/>
                  <a:pt x="153564" y="167524"/>
                </a:cubicBezTo>
                <a:cubicBezTo>
                  <a:pt x="153564" y="224529"/>
                  <a:pt x="60495" y="330395"/>
                  <a:pt x="34901" y="342028"/>
                </a:cubicBezTo>
                <a:cubicBezTo>
                  <a:pt x="9307" y="353661"/>
                  <a:pt x="0" y="233835"/>
                  <a:pt x="0" y="237325"/>
                </a:cubicBezTo>
                <a:cubicBezTo>
                  <a:pt x="0" y="240815"/>
                  <a:pt x="2327" y="345518"/>
                  <a:pt x="34901" y="362968"/>
                </a:cubicBezTo>
                <a:cubicBezTo>
                  <a:pt x="67475" y="380418"/>
                  <a:pt x="131459" y="361223"/>
                  <a:pt x="195444" y="34202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TextBox 18">
            <a:extLst>
              <a:ext uri="{FF2B5EF4-FFF2-40B4-BE49-F238E27FC236}">
                <a16:creationId xmlns:a16="http://schemas.microsoft.com/office/drawing/2014/main" id="{08A40945-80AB-8735-FBAC-CC40E8B58630}"/>
              </a:ext>
            </a:extLst>
          </p:cNvPr>
          <p:cNvSpPr txBox="1"/>
          <p:nvPr/>
        </p:nvSpPr>
        <p:spPr>
          <a:xfrm>
            <a:off x="2855382" y="3883759"/>
            <a:ext cx="894797" cy="300082"/>
          </a:xfrm>
          <a:prstGeom prst="rect">
            <a:avLst/>
          </a:prstGeom>
          <a:noFill/>
        </p:spPr>
        <p:txBody>
          <a:bodyPr wrap="none" rtlCol="0">
            <a:spAutoFit/>
          </a:bodyPr>
          <a:lstStyle/>
          <a:p>
            <a:r>
              <a:rPr lang="en-AU" sz="1350" dirty="0">
                <a:latin typeface="Max's Handwritin" pitchFamily="2" charset="0"/>
              </a:rPr>
              <a:t>NAT re-binding</a:t>
            </a:r>
          </a:p>
        </p:txBody>
      </p:sp>
      <p:sp>
        <p:nvSpPr>
          <p:cNvPr id="21" name="Freeform 20">
            <a:extLst>
              <a:ext uri="{FF2B5EF4-FFF2-40B4-BE49-F238E27FC236}">
                <a16:creationId xmlns:a16="http://schemas.microsoft.com/office/drawing/2014/main" id="{D5D43936-108F-554D-C0CA-5B0DB8AE7DB3}"/>
              </a:ext>
            </a:extLst>
          </p:cNvPr>
          <p:cNvSpPr/>
          <p:nvPr/>
        </p:nvSpPr>
        <p:spPr>
          <a:xfrm>
            <a:off x="2036460" y="3942041"/>
            <a:ext cx="555596" cy="355988"/>
          </a:xfrm>
          <a:custGeom>
            <a:avLst/>
            <a:gdLst>
              <a:gd name="connsiteX0" fmla="*/ 0 w 740795"/>
              <a:gd name="connsiteY0" fmla="*/ 0 h 474650"/>
              <a:gd name="connsiteX1" fmla="*/ 55842 w 740795"/>
              <a:gd name="connsiteY1" fmla="*/ 390889 h 474650"/>
              <a:gd name="connsiteX2" fmla="*/ 55842 w 740795"/>
              <a:gd name="connsiteY2" fmla="*/ 460690 h 474650"/>
              <a:gd name="connsiteX3" fmla="*/ 167524 w 740795"/>
              <a:gd name="connsiteY3" fmla="*/ 474650 h 474650"/>
              <a:gd name="connsiteX4" fmla="*/ 642174 w 740795"/>
              <a:gd name="connsiteY4" fmla="*/ 467670 h 474650"/>
              <a:gd name="connsiteX5" fmla="*/ 732916 w 740795"/>
              <a:gd name="connsiteY5" fmla="*/ 460690 h 474650"/>
              <a:gd name="connsiteX6" fmla="*/ 732916 w 740795"/>
              <a:gd name="connsiteY6" fmla="*/ 404849 h 474650"/>
              <a:gd name="connsiteX7" fmla="*/ 704996 w 740795"/>
              <a:gd name="connsiteY7" fmla="*/ 48861 h 474650"/>
              <a:gd name="connsiteX8" fmla="*/ 593313 w 740795"/>
              <a:gd name="connsiteY8" fmla="*/ 6980 h 474650"/>
              <a:gd name="connsiteX9" fmla="*/ 244306 w 740795"/>
              <a:gd name="connsiteY9" fmla="*/ 27921 h 474650"/>
              <a:gd name="connsiteX10" fmla="*/ 69802 w 740795"/>
              <a:gd name="connsiteY10" fmla="*/ 27921 h 4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0795" h="474650">
                <a:moveTo>
                  <a:pt x="0" y="0"/>
                </a:moveTo>
                <a:cubicBezTo>
                  <a:pt x="23267" y="157053"/>
                  <a:pt x="46535" y="314107"/>
                  <a:pt x="55842" y="390889"/>
                </a:cubicBezTo>
                <a:cubicBezTo>
                  <a:pt x="65149" y="467671"/>
                  <a:pt x="37228" y="446730"/>
                  <a:pt x="55842" y="460690"/>
                </a:cubicBezTo>
                <a:cubicBezTo>
                  <a:pt x="74456" y="474650"/>
                  <a:pt x="167524" y="474650"/>
                  <a:pt x="167524" y="474650"/>
                </a:cubicBezTo>
                <a:lnTo>
                  <a:pt x="642174" y="467670"/>
                </a:lnTo>
                <a:cubicBezTo>
                  <a:pt x="736406" y="465343"/>
                  <a:pt x="717792" y="471160"/>
                  <a:pt x="732916" y="460690"/>
                </a:cubicBezTo>
                <a:cubicBezTo>
                  <a:pt x="748040" y="450220"/>
                  <a:pt x="737569" y="473487"/>
                  <a:pt x="732916" y="404849"/>
                </a:cubicBezTo>
                <a:cubicBezTo>
                  <a:pt x="728263" y="336211"/>
                  <a:pt x="728263" y="115172"/>
                  <a:pt x="704996" y="48861"/>
                </a:cubicBezTo>
                <a:cubicBezTo>
                  <a:pt x="681729" y="-17450"/>
                  <a:pt x="670095" y="10470"/>
                  <a:pt x="593313" y="6980"/>
                </a:cubicBezTo>
                <a:cubicBezTo>
                  <a:pt x="516531" y="3490"/>
                  <a:pt x="331558" y="24431"/>
                  <a:pt x="244306" y="27921"/>
                </a:cubicBezTo>
                <a:cubicBezTo>
                  <a:pt x="157054" y="31411"/>
                  <a:pt x="113428" y="29666"/>
                  <a:pt x="69802" y="27921"/>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2" name="Freeform 21">
            <a:extLst>
              <a:ext uri="{FF2B5EF4-FFF2-40B4-BE49-F238E27FC236}">
                <a16:creationId xmlns:a16="http://schemas.microsoft.com/office/drawing/2014/main" id="{E6D9DC67-E2C5-23D3-EA03-FF0AEC6C5DF4}"/>
              </a:ext>
            </a:extLst>
          </p:cNvPr>
          <p:cNvSpPr/>
          <p:nvPr/>
        </p:nvSpPr>
        <p:spPr>
          <a:xfrm>
            <a:off x="4512669" y="3841241"/>
            <a:ext cx="1632686" cy="391845"/>
          </a:xfrm>
          <a:custGeom>
            <a:avLst/>
            <a:gdLst>
              <a:gd name="connsiteX0" fmla="*/ 0 w 2176914"/>
              <a:gd name="connsiteY0" fmla="*/ 43658 h 522460"/>
              <a:gd name="connsiteX1" fmla="*/ 48861 w 2176914"/>
              <a:gd name="connsiteY1" fmla="*/ 315884 h 522460"/>
              <a:gd name="connsiteX2" fmla="*/ 62821 w 2176914"/>
              <a:gd name="connsiteY2" fmla="*/ 434547 h 522460"/>
              <a:gd name="connsiteX3" fmla="*/ 153563 w 2176914"/>
              <a:gd name="connsiteY3" fmla="*/ 469447 h 522460"/>
              <a:gd name="connsiteX4" fmla="*/ 1123804 w 2176914"/>
              <a:gd name="connsiteY4" fmla="*/ 476427 h 522460"/>
              <a:gd name="connsiteX5" fmla="*/ 1933502 w 2176914"/>
              <a:gd name="connsiteY5" fmla="*/ 518308 h 522460"/>
              <a:gd name="connsiteX6" fmla="*/ 2156867 w 2176914"/>
              <a:gd name="connsiteY6" fmla="*/ 504348 h 522460"/>
              <a:gd name="connsiteX7" fmla="*/ 2163847 w 2176914"/>
              <a:gd name="connsiteY7" fmla="*/ 371725 h 522460"/>
              <a:gd name="connsiteX8" fmla="*/ 2135926 w 2176914"/>
              <a:gd name="connsiteY8" fmla="*/ 36678 h 522460"/>
              <a:gd name="connsiteX9" fmla="*/ 1961423 w 2176914"/>
              <a:gd name="connsiteY9" fmla="*/ 8757 h 522460"/>
              <a:gd name="connsiteX10" fmla="*/ 893459 w 2176914"/>
              <a:gd name="connsiteY10" fmla="*/ 22718 h 522460"/>
              <a:gd name="connsiteX11" fmla="*/ 139603 w 2176914"/>
              <a:gd name="connsiteY11" fmla="*/ 50638 h 5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14" h="522460">
                <a:moveTo>
                  <a:pt x="0" y="43658"/>
                </a:moveTo>
                <a:cubicBezTo>
                  <a:pt x="19195" y="147197"/>
                  <a:pt x="38391" y="250736"/>
                  <a:pt x="48861" y="315884"/>
                </a:cubicBezTo>
                <a:cubicBezTo>
                  <a:pt x="59331" y="381032"/>
                  <a:pt x="45371" y="408953"/>
                  <a:pt x="62821" y="434547"/>
                </a:cubicBezTo>
                <a:cubicBezTo>
                  <a:pt x="80271" y="460141"/>
                  <a:pt x="-23268" y="462467"/>
                  <a:pt x="153563" y="469447"/>
                </a:cubicBezTo>
                <a:cubicBezTo>
                  <a:pt x="330394" y="476427"/>
                  <a:pt x="827148" y="468284"/>
                  <a:pt x="1123804" y="476427"/>
                </a:cubicBezTo>
                <a:cubicBezTo>
                  <a:pt x="1420460" y="484570"/>
                  <a:pt x="1761325" y="513655"/>
                  <a:pt x="1933502" y="518308"/>
                </a:cubicBezTo>
                <a:cubicBezTo>
                  <a:pt x="2105679" y="522961"/>
                  <a:pt x="2118476" y="528778"/>
                  <a:pt x="2156867" y="504348"/>
                </a:cubicBezTo>
                <a:cubicBezTo>
                  <a:pt x="2195258" y="479918"/>
                  <a:pt x="2167337" y="449670"/>
                  <a:pt x="2163847" y="371725"/>
                </a:cubicBezTo>
                <a:cubicBezTo>
                  <a:pt x="2160357" y="293780"/>
                  <a:pt x="2169663" y="97172"/>
                  <a:pt x="2135926" y="36678"/>
                </a:cubicBezTo>
                <a:cubicBezTo>
                  <a:pt x="2102189" y="-23816"/>
                  <a:pt x="1961423" y="8757"/>
                  <a:pt x="1961423" y="8757"/>
                </a:cubicBezTo>
                <a:lnTo>
                  <a:pt x="893459" y="22718"/>
                </a:lnTo>
                <a:cubicBezTo>
                  <a:pt x="589822" y="29698"/>
                  <a:pt x="364712" y="40168"/>
                  <a:pt x="139603" y="50638"/>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Freeform 13">
            <a:extLst>
              <a:ext uri="{FF2B5EF4-FFF2-40B4-BE49-F238E27FC236}">
                <a16:creationId xmlns:a16="http://schemas.microsoft.com/office/drawing/2014/main" id="{3DAC1A44-B9AD-5491-C1CC-B1F7E0E6934D}"/>
              </a:ext>
            </a:extLst>
          </p:cNvPr>
          <p:cNvSpPr/>
          <p:nvPr/>
        </p:nvSpPr>
        <p:spPr>
          <a:xfrm>
            <a:off x="7632798" y="3784988"/>
            <a:ext cx="341059" cy="384859"/>
          </a:xfrm>
          <a:custGeom>
            <a:avLst/>
            <a:gdLst>
              <a:gd name="connsiteX0" fmla="*/ 0 w 454745"/>
              <a:gd name="connsiteY0" fmla="*/ 0 h 513145"/>
              <a:gd name="connsiteX1" fmla="*/ 446729 w 454745"/>
              <a:gd name="connsiteY1" fmla="*/ 502571 h 513145"/>
              <a:gd name="connsiteX2" fmla="*/ 244305 w 454745"/>
              <a:gd name="connsiteY2" fmla="*/ 293167 h 513145"/>
            </a:gdLst>
            <a:ahLst/>
            <a:cxnLst>
              <a:cxn ang="0">
                <a:pos x="connsiteX0" y="connsiteY0"/>
              </a:cxn>
              <a:cxn ang="0">
                <a:pos x="connsiteX1" y="connsiteY1"/>
              </a:cxn>
              <a:cxn ang="0">
                <a:pos x="connsiteX2" y="connsiteY2"/>
              </a:cxn>
            </a:cxnLst>
            <a:rect l="l" t="t" r="r" b="b"/>
            <a:pathLst>
              <a:path w="454745" h="513145">
                <a:moveTo>
                  <a:pt x="0" y="0"/>
                </a:moveTo>
                <a:lnTo>
                  <a:pt x="446729" y="502571"/>
                </a:lnTo>
                <a:cubicBezTo>
                  <a:pt x="487446" y="551432"/>
                  <a:pt x="365875" y="422299"/>
                  <a:pt x="244305" y="293167"/>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0" name="Freeform 19">
            <a:extLst>
              <a:ext uri="{FF2B5EF4-FFF2-40B4-BE49-F238E27FC236}">
                <a16:creationId xmlns:a16="http://schemas.microsoft.com/office/drawing/2014/main" id="{8D2638E7-AC41-26F1-7E8D-5EE77C0EF193}"/>
              </a:ext>
            </a:extLst>
          </p:cNvPr>
          <p:cNvSpPr/>
          <p:nvPr/>
        </p:nvSpPr>
        <p:spPr>
          <a:xfrm>
            <a:off x="7543240" y="3743107"/>
            <a:ext cx="521866" cy="444883"/>
          </a:xfrm>
          <a:custGeom>
            <a:avLst/>
            <a:gdLst>
              <a:gd name="connsiteX0" fmla="*/ 635940 w 635940"/>
              <a:gd name="connsiteY0" fmla="*/ 0 h 595422"/>
              <a:gd name="connsiteX1" fmla="*/ 91488 w 635940"/>
              <a:gd name="connsiteY1" fmla="*/ 516531 h 595422"/>
              <a:gd name="connsiteX2" fmla="*/ 746 w 635940"/>
              <a:gd name="connsiteY2" fmla="*/ 593313 h 595422"/>
              <a:gd name="connsiteX3" fmla="*/ 517277 w 635940"/>
              <a:gd name="connsiteY3" fmla="*/ 132623 h 595422"/>
            </a:gdLst>
            <a:ahLst/>
            <a:cxnLst>
              <a:cxn ang="0">
                <a:pos x="connsiteX0" y="connsiteY0"/>
              </a:cxn>
              <a:cxn ang="0">
                <a:pos x="connsiteX1" y="connsiteY1"/>
              </a:cxn>
              <a:cxn ang="0">
                <a:pos x="connsiteX2" y="connsiteY2"/>
              </a:cxn>
              <a:cxn ang="0">
                <a:pos x="connsiteX3" y="connsiteY3"/>
              </a:cxn>
            </a:cxnLst>
            <a:rect l="l" t="t" r="r" b="b"/>
            <a:pathLst>
              <a:path w="635940" h="595422">
                <a:moveTo>
                  <a:pt x="635940" y="0"/>
                </a:moveTo>
                <a:lnTo>
                  <a:pt x="91488" y="516531"/>
                </a:lnTo>
                <a:cubicBezTo>
                  <a:pt x="-14378" y="615417"/>
                  <a:pt x="746" y="593313"/>
                  <a:pt x="746" y="593313"/>
                </a:cubicBezTo>
                <a:lnTo>
                  <a:pt x="517277" y="132623"/>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55422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p:txBody>
          <a:bodyPr/>
          <a:lstStyle/>
          <a:p>
            <a:r>
              <a:rPr lang="en-AU" dirty="0"/>
              <a:t>QUIC and Load Balancing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fontScale="77500" lnSpcReduction="20000"/>
          </a:bodyPr>
          <a:lstStyle/>
          <a:p>
            <a:r>
              <a:rPr lang="en-AU" dirty="0"/>
              <a:t>This assumes that a  front-end load balancer is capable of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r>
              <a:rPr lang="en-AU" b="0" i="0" u="none" strike="noStrike" dirty="0">
                <a:solidFill>
                  <a:srgbClr val="000000"/>
                </a:solidFill>
                <a:effectLst/>
              </a:rPr>
              <a:t>Using UDP to carry sustained high-volume streams may not match the internal optimisations used in server content delivery networks</a:t>
            </a:r>
          </a:p>
          <a:p>
            <a:endParaRPr lang="en-AU" dirty="0">
              <a:solidFill>
                <a:srgbClr val="000000"/>
              </a:solidFill>
            </a:endParaRPr>
          </a:p>
          <a:p>
            <a:r>
              <a:rPr lang="en-AU" b="1" dirty="0">
                <a:solidFill>
                  <a:srgbClr val="000000"/>
                </a:solidFill>
              </a:rPr>
              <a:t>If we really want large scale QUIC with front-end load balancing and if we still need to tolerate NATs then we will need to think about how the end point can share the connection ID state with its front-end load balancer, or how to terminate the QUIC session in the front-end and use a second session to a selected server</a:t>
            </a:r>
            <a:endParaRPr lang="en-AU" b="1" dirty="0"/>
          </a:p>
        </p:txBody>
      </p:sp>
    </p:spTree>
    <p:extLst>
      <p:ext uri="{BB962C8B-B14F-4D97-AF65-F5344CB8AC3E}">
        <p14:creationId xmlns:p14="http://schemas.microsoft.com/office/powerpoint/2010/main" val="147777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B769-C480-0D1D-1896-EBCE1467B5BA}"/>
              </a:ext>
            </a:extLst>
          </p:cNvPr>
          <p:cNvSpPr>
            <a:spLocks noGrp="1"/>
          </p:cNvSpPr>
          <p:nvPr>
            <p:ph type="title"/>
          </p:nvPr>
        </p:nvSpPr>
        <p:spPr/>
        <p:txBody>
          <a:bodyPr/>
          <a:lstStyle/>
          <a:p>
            <a:r>
              <a:rPr lang="en-US" dirty="0"/>
              <a:t>The Erosion of Trust</a:t>
            </a:r>
          </a:p>
        </p:txBody>
      </p:sp>
      <p:sp>
        <p:nvSpPr>
          <p:cNvPr id="3" name="Content Placeholder 2">
            <a:extLst>
              <a:ext uri="{FF2B5EF4-FFF2-40B4-BE49-F238E27FC236}">
                <a16:creationId xmlns:a16="http://schemas.microsoft.com/office/drawing/2014/main" id="{5EF89496-0E2D-F8F9-E6B4-4C903E888D66}"/>
              </a:ext>
            </a:extLst>
          </p:cNvPr>
          <p:cNvSpPr>
            <a:spLocks noGrp="1"/>
          </p:cNvSpPr>
          <p:nvPr>
            <p:ph idx="1"/>
          </p:nvPr>
        </p:nvSpPr>
        <p:spPr/>
        <p:txBody>
          <a:bodyPr>
            <a:normAutofit/>
          </a:bodyPr>
          <a:lstStyle/>
          <a:p>
            <a:pPr marL="0" indent="0">
              <a:buNone/>
            </a:pPr>
            <a:r>
              <a:rPr lang="en-US" dirty="0"/>
              <a:t>Trust has been eroded by intrusive middleware that collects aggregate (and sometimes specific) data on user </a:t>
            </a:r>
            <a:r>
              <a:rPr lang="en-US" dirty="0" err="1"/>
              <a:t>behaviours</a:t>
            </a:r>
            <a:endParaRPr lang="en-US" dirty="0"/>
          </a:p>
          <a:p>
            <a:pPr lvl="1"/>
            <a:r>
              <a:rPr lang="en-US" dirty="0"/>
              <a:t>The general adoption of advertising revenue as a means of funding for service platforms act as a major incentive to assemble detailed profiles of individual users: age, gender, location, educational level, marital status, income, interest, purchase history,…</a:t>
            </a:r>
          </a:p>
          <a:p>
            <a:pPr lvl="1"/>
            <a:r>
              <a:rPr lang="en-US" dirty="0"/>
              <a:t>The better the profile the higher the value of the user to the advertiser</a:t>
            </a:r>
          </a:p>
        </p:txBody>
      </p:sp>
    </p:spTree>
    <p:extLst>
      <p:ext uri="{BB962C8B-B14F-4D97-AF65-F5344CB8AC3E}">
        <p14:creationId xmlns:p14="http://schemas.microsoft.com/office/powerpoint/2010/main" val="796897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E77A-36DF-AA97-B610-E1F7B8F29BE2}"/>
              </a:ext>
            </a:extLst>
          </p:cNvPr>
          <p:cNvSpPr>
            <a:spLocks noGrp="1"/>
          </p:cNvSpPr>
          <p:nvPr>
            <p:ph type="title"/>
          </p:nvPr>
        </p:nvSpPr>
        <p:spPr/>
        <p:txBody>
          <a:bodyPr/>
          <a:lstStyle/>
          <a:p>
            <a:r>
              <a:rPr lang="en-AU" dirty="0"/>
              <a:t>QUIC and DOS</a:t>
            </a:r>
          </a:p>
        </p:txBody>
      </p:sp>
      <p:sp>
        <p:nvSpPr>
          <p:cNvPr id="3" name="Content Placeholder 2">
            <a:extLst>
              <a:ext uri="{FF2B5EF4-FFF2-40B4-BE49-F238E27FC236}">
                <a16:creationId xmlns:a16="http://schemas.microsoft.com/office/drawing/2014/main" id="{42C8789E-151C-C129-C1F8-3FA2C7A01546}"/>
              </a:ext>
            </a:extLst>
          </p:cNvPr>
          <p:cNvSpPr>
            <a:spLocks noGrp="1"/>
          </p:cNvSpPr>
          <p:nvPr>
            <p:ph idx="1"/>
          </p:nvPr>
        </p:nvSpPr>
        <p:spPr/>
        <p:txBody>
          <a:bodyPr/>
          <a:lstStyle/>
          <a:p>
            <a:r>
              <a:rPr lang="en-AU" dirty="0"/>
              <a:t>Very little lies outside the encryption envelope in QUIC</a:t>
            </a:r>
          </a:p>
          <a:p>
            <a:r>
              <a:rPr lang="en-AU" dirty="0"/>
              <a:t>Which means all incoming packets addressed to the QUIC port need to be decrypted</a:t>
            </a:r>
          </a:p>
          <a:p>
            <a:r>
              <a:rPr lang="en-AU" dirty="0"/>
              <a:t>But the QUIC session uses symmetric crypto so the packet decode overhead is far smaller than an asymmetric crypto load for the same packet rate</a:t>
            </a:r>
          </a:p>
          <a:p>
            <a:endParaRPr lang="en-AU" dirty="0"/>
          </a:p>
          <a:p>
            <a:r>
              <a:rPr lang="en-AU" dirty="0"/>
              <a:t>It’s not the best answer, but it’s not disastrous either!</a:t>
            </a:r>
          </a:p>
        </p:txBody>
      </p:sp>
    </p:spTree>
    <p:extLst>
      <p:ext uri="{BB962C8B-B14F-4D97-AF65-F5344CB8AC3E}">
        <p14:creationId xmlns:p14="http://schemas.microsoft.com/office/powerpoint/2010/main" val="3344909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28D3-227F-7E34-BAFA-4278C6BDBEAF}"/>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EA1A292B-840A-BCF8-7EEB-3648DD9B7EDD}"/>
              </a:ext>
            </a:extLst>
          </p:cNvPr>
          <p:cNvSpPr>
            <a:spLocks noGrp="1"/>
          </p:cNvSpPr>
          <p:nvPr>
            <p:ph idx="1"/>
          </p:nvPr>
        </p:nvSpPr>
        <p:spPr/>
        <p:txBody>
          <a:bodyPr/>
          <a:lstStyle/>
          <a:p>
            <a:r>
              <a:rPr lang="en-AU" dirty="0"/>
              <a:t>A logical evolutionary step for transport services, providing more flexibility, faster connection setup, and a larger set of transport services</a:t>
            </a:r>
          </a:p>
          <a:p>
            <a:endParaRPr lang="en-AU" dirty="0"/>
          </a:p>
          <a:p>
            <a:r>
              <a:rPr lang="en-AU" dirty="0"/>
              <a:t>It’s what we should expect from a capable modern transport protocol!</a:t>
            </a:r>
          </a:p>
        </p:txBody>
      </p:sp>
    </p:spTree>
    <p:extLst>
      <p:ext uri="{BB962C8B-B14F-4D97-AF65-F5344CB8AC3E}">
        <p14:creationId xmlns:p14="http://schemas.microsoft.com/office/powerpoint/2010/main" val="467218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Triggering QUIC in HTTP</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pPr marL="0" indent="0">
              <a:buNone/>
            </a:pPr>
            <a:r>
              <a:rPr lang="en-AU" dirty="0"/>
              <a:t>Use the DNS to trigger QUIC:</a:t>
            </a:r>
          </a:p>
          <a:p>
            <a:pPr lvl="1"/>
            <a:r>
              <a:rPr lang="en-AU" dirty="0"/>
              <a:t>Set up an HTTPS record for each server name, with value: </a:t>
            </a:r>
            <a:r>
              <a:rPr lang="en-AU" b="1" dirty="0" err="1">
                <a:latin typeface="Courier" pitchFamily="2" charset="0"/>
              </a:rPr>
              <a:t>alpn</a:t>
            </a:r>
            <a:r>
              <a:rPr lang="en-AU" b="1" dirty="0">
                <a:latin typeface="Courier" pitchFamily="2" charset="0"/>
              </a:rPr>
              <a:t>=“h3”</a:t>
            </a:r>
            <a:endParaRPr lang="en-AU" dirty="0"/>
          </a:p>
          <a:p>
            <a:pPr marL="0" indent="0">
              <a:buNone/>
            </a:pPr>
            <a:r>
              <a:rPr lang="en-AU" dirty="0"/>
              <a:t>Use content-level controls to trigger QUIC:</a:t>
            </a:r>
          </a:p>
          <a:p>
            <a:pPr lvl="1"/>
            <a:r>
              <a:rPr lang="en-AU" dirty="0"/>
              <a:t>Add </a:t>
            </a:r>
            <a:r>
              <a:rPr lang="en-AU" b="1" dirty="0">
                <a:latin typeface="Courier" pitchFamily="2" charset="0"/>
              </a:rPr>
              <a:t>Alt-Svc: h3=“:443”</a:t>
            </a:r>
            <a:r>
              <a:rPr lang="en-AU" dirty="0"/>
              <a:t> to the HTML headers</a:t>
            </a:r>
            <a:endParaRPr lang="en-AU" b="1" dirty="0"/>
          </a:p>
          <a:p>
            <a:pPr marL="342900" lvl="1" indent="0">
              <a:buNone/>
            </a:pPr>
            <a:endParaRPr lang="en-AU" dirty="0"/>
          </a:p>
          <a:p>
            <a:pPr marL="342900" lvl="1" indent="0">
              <a:buNone/>
            </a:pPr>
            <a:r>
              <a:rPr lang="en-AU" sz="1500" dirty="0"/>
              <a:t>(This second method requires a subsequent query in a distinct HTTP session to allow the client to use the Alt-Svc capability.)</a:t>
            </a:r>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Tree>
    <p:extLst>
      <p:ext uri="{BB962C8B-B14F-4D97-AF65-F5344CB8AC3E}">
        <p14:creationId xmlns:p14="http://schemas.microsoft.com/office/powerpoint/2010/main" val="3028555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Triggering QUIC in HTTP</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a:xfrm>
            <a:off x="457199" y="1200151"/>
            <a:ext cx="8322469" cy="3394472"/>
          </a:xfrm>
        </p:spPr>
        <p:txBody>
          <a:bodyPr>
            <a:normAutofit/>
          </a:bodyPr>
          <a:lstStyle/>
          <a:p>
            <a:pPr marL="0" indent="0">
              <a:buNone/>
            </a:pPr>
            <a:r>
              <a:rPr lang="en-AU" dirty="0"/>
              <a:t>Use the DNS to trigger QUIC:</a:t>
            </a:r>
          </a:p>
          <a:p>
            <a:pPr lvl="1"/>
            <a:r>
              <a:rPr lang="en-AU" dirty="0"/>
              <a:t>Set up an HTTPS record for each server name, with value: </a:t>
            </a:r>
            <a:r>
              <a:rPr lang="en-AU" b="1" dirty="0" err="1">
                <a:latin typeface="Courier" pitchFamily="2" charset="0"/>
              </a:rPr>
              <a:t>alpn</a:t>
            </a:r>
            <a:r>
              <a:rPr lang="en-AU" b="1" dirty="0">
                <a:latin typeface="Courier" pitchFamily="2" charset="0"/>
              </a:rPr>
              <a:t>=“h3”</a:t>
            </a:r>
            <a:endParaRPr lang="en-AU" dirty="0"/>
          </a:p>
          <a:p>
            <a:pPr marL="0" indent="0">
              <a:buNone/>
            </a:pPr>
            <a:r>
              <a:rPr lang="en-AU" dirty="0"/>
              <a:t>Use content-level controls to trigger QUIC:</a:t>
            </a:r>
          </a:p>
          <a:p>
            <a:pPr lvl="1"/>
            <a:r>
              <a:rPr lang="en-AU" dirty="0"/>
              <a:t>Add </a:t>
            </a:r>
            <a:r>
              <a:rPr lang="en-AU" b="1" dirty="0">
                <a:latin typeface="Courier" pitchFamily="2" charset="0"/>
              </a:rPr>
              <a:t>Alt-Svc: h3=“:443”</a:t>
            </a:r>
            <a:r>
              <a:rPr lang="en-AU" dirty="0"/>
              <a:t> to the HTML headers</a:t>
            </a:r>
            <a:endParaRPr lang="en-AU" b="1" dirty="0"/>
          </a:p>
          <a:p>
            <a:pPr marL="342900" lvl="1" indent="0">
              <a:buNone/>
            </a:pPr>
            <a:endParaRPr lang="en-AU" dirty="0"/>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
        <p:nvSpPr>
          <p:cNvPr id="4" name="TextBox 3">
            <a:extLst>
              <a:ext uri="{FF2B5EF4-FFF2-40B4-BE49-F238E27FC236}">
                <a16:creationId xmlns:a16="http://schemas.microsoft.com/office/drawing/2014/main" id="{10CD212A-D935-0FE7-99E5-42C14BEF3AAE}"/>
              </a:ext>
            </a:extLst>
          </p:cNvPr>
          <p:cNvSpPr txBox="1"/>
          <p:nvPr/>
        </p:nvSpPr>
        <p:spPr>
          <a:xfrm>
            <a:off x="2938703" y="1951241"/>
            <a:ext cx="1816523" cy="415498"/>
          </a:xfrm>
          <a:prstGeom prst="rect">
            <a:avLst/>
          </a:prstGeom>
          <a:noFill/>
        </p:spPr>
        <p:txBody>
          <a:bodyPr wrap="none" rtlCol="0">
            <a:spAutoFit/>
          </a:bodyPr>
          <a:lstStyle/>
          <a:p>
            <a:r>
              <a:rPr lang="en-AU" sz="2100" b="1" dirty="0">
                <a:solidFill>
                  <a:schemeClr val="accent4">
                    <a:lumMod val="50000"/>
                  </a:schemeClr>
                </a:solidFill>
                <a:latin typeface="AhnbergHand" pitchFamily="2" charset="0"/>
              </a:rPr>
              <a:t>First Fetch</a:t>
            </a:r>
          </a:p>
        </p:txBody>
      </p:sp>
      <p:sp>
        <p:nvSpPr>
          <p:cNvPr id="5" name="TextBox 4">
            <a:extLst>
              <a:ext uri="{FF2B5EF4-FFF2-40B4-BE49-F238E27FC236}">
                <a16:creationId xmlns:a16="http://schemas.microsoft.com/office/drawing/2014/main" id="{1EE74409-A9D7-87CA-BA64-C753541BA9BC}"/>
              </a:ext>
            </a:extLst>
          </p:cNvPr>
          <p:cNvSpPr txBox="1"/>
          <p:nvPr/>
        </p:nvSpPr>
        <p:spPr>
          <a:xfrm>
            <a:off x="1767549" y="3168348"/>
            <a:ext cx="2079415" cy="415498"/>
          </a:xfrm>
          <a:prstGeom prst="rect">
            <a:avLst/>
          </a:prstGeom>
          <a:noFill/>
        </p:spPr>
        <p:txBody>
          <a:bodyPr wrap="none" rtlCol="0">
            <a:spAutoFit/>
          </a:bodyPr>
          <a:lstStyle/>
          <a:p>
            <a:r>
              <a:rPr lang="en-AU" sz="2100" b="1" dirty="0">
                <a:solidFill>
                  <a:schemeClr val="accent4">
                    <a:lumMod val="50000"/>
                  </a:schemeClr>
                </a:solidFill>
                <a:latin typeface="AhnbergHand" pitchFamily="2" charset="0"/>
              </a:rPr>
              <a:t>Second Fetch</a:t>
            </a:r>
          </a:p>
        </p:txBody>
      </p:sp>
    </p:spTree>
    <p:extLst>
      <p:ext uri="{BB962C8B-B14F-4D97-AF65-F5344CB8AC3E}">
        <p14:creationId xmlns:p14="http://schemas.microsoft.com/office/powerpoint/2010/main" val="3966534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Setting Expectations</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628650" y="1284376"/>
            <a:ext cx="8349812" cy="3263504"/>
          </a:xfrm>
        </p:spPr>
        <p:txBody>
          <a:bodyPr/>
          <a:lstStyle/>
          <a:p>
            <a:r>
              <a:rPr lang="en-AU" dirty="0"/>
              <a:t>Chrome has a dominant share of browser instances  - roughly, some 65%*</a:t>
            </a:r>
          </a:p>
          <a:p>
            <a:r>
              <a:rPr lang="en-AU" dirty="0"/>
              <a:t>And Chrome has been supporting a switch to QUIC via the Alt-Svc directive since 2020</a:t>
            </a:r>
          </a:p>
        </p:txBody>
      </p:sp>
      <p:pic>
        <p:nvPicPr>
          <p:cNvPr id="5" name="Picture 4">
            <a:extLst>
              <a:ext uri="{FF2B5EF4-FFF2-40B4-BE49-F238E27FC236}">
                <a16:creationId xmlns:a16="http://schemas.microsoft.com/office/drawing/2014/main" id="{71930ECE-7F2A-4504-8F8C-66C2FA50CDEC}"/>
              </a:ext>
            </a:extLst>
          </p:cNvPr>
          <p:cNvPicPr>
            <a:picLocks noChangeAspect="1"/>
          </p:cNvPicPr>
          <p:nvPr/>
        </p:nvPicPr>
        <p:blipFill>
          <a:blip r:embed="rId2"/>
          <a:stretch>
            <a:fillRect/>
          </a:stretch>
        </p:blipFill>
        <p:spPr>
          <a:xfrm>
            <a:off x="4258697" y="2656886"/>
            <a:ext cx="3689837" cy="2730830"/>
          </a:xfrm>
          <a:prstGeom prst="rect">
            <a:avLst/>
          </a:prstGeom>
        </p:spPr>
      </p:pic>
      <p:sp>
        <p:nvSpPr>
          <p:cNvPr id="4" name="TextBox 3">
            <a:extLst>
              <a:ext uri="{FF2B5EF4-FFF2-40B4-BE49-F238E27FC236}">
                <a16:creationId xmlns:a16="http://schemas.microsoft.com/office/drawing/2014/main" id="{0BE29279-5584-97C4-1831-4EC43BD87269}"/>
              </a:ext>
            </a:extLst>
          </p:cNvPr>
          <p:cNvSpPr txBox="1"/>
          <p:nvPr/>
        </p:nvSpPr>
        <p:spPr>
          <a:xfrm flipH="1">
            <a:off x="8348131" y="4915015"/>
            <a:ext cx="1260662" cy="207749"/>
          </a:xfrm>
          <a:prstGeom prst="rect">
            <a:avLst/>
          </a:prstGeom>
          <a:noFill/>
        </p:spPr>
        <p:txBody>
          <a:bodyPr wrap="square" rtlCol="0">
            <a:spAutoFit/>
          </a:bodyPr>
          <a:lstStyle/>
          <a:p>
            <a:r>
              <a:rPr lang="en-AU" sz="750" i="1" dirty="0"/>
              <a:t>* </a:t>
            </a:r>
            <a:r>
              <a:rPr lang="en-AU" sz="750" i="1" dirty="0" err="1"/>
              <a:t>Oberlo.com</a:t>
            </a:r>
            <a:endParaRPr lang="en-AU" sz="750" i="1" dirty="0"/>
          </a:p>
        </p:txBody>
      </p:sp>
    </p:spTree>
    <p:extLst>
      <p:ext uri="{BB962C8B-B14F-4D97-AF65-F5344CB8AC3E}">
        <p14:creationId xmlns:p14="http://schemas.microsoft.com/office/powerpoint/2010/main" val="3467233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Setting Expectations</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628650" y="1369219"/>
            <a:ext cx="8349812" cy="3263504"/>
          </a:xfrm>
        </p:spPr>
        <p:txBody>
          <a:bodyPr>
            <a:normAutofit lnSpcReduction="10000"/>
          </a:bodyPr>
          <a:lstStyle/>
          <a:p>
            <a:r>
              <a:rPr lang="en-AU" dirty="0"/>
              <a:t>Chrome has a dominant share of browser instances  - roughly, some 65%*</a:t>
            </a:r>
          </a:p>
          <a:p>
            <a:r>
              <a:rPr lang="en-AU" dirty="0"/>
              <a:t>And Chrome has been supporting a switch to QUIC via the Alt-Svc directive since 2020</a:t>
            </a:r>
          </a:p>
          <a:p>
            <a:r>
              <a:rPr lang="en-AU" dirty="0"/>
              <a:t>And Apple Safari is now supporting QUIC, using the DNS SVCB </a:t>
            </a:r>
            <a:r>
              <a:rPr lang="en-AU" b="1" dirty="0" err="1">
                <a:latin typeface="Courier New" panose="02070309020205020404" pitchFamily="49" charset="0"/>
                <a:cs typeface="Courier New" panose="02070309020205020404" pitchFamily="49" charset="0"/>
              </a:rPr>
              <a:t>apln</a:t>
            </a:r>
            <a:r>
              <a:rPr lang="en-AU" sz="2700" dirty="0"/>
              <a:t> </a:t>
            </a:r>
            <a:r>
              <a:rPr lang="en-AU" dirty="0"/>
              <a:t>directive</a:t>
            </a:r>
          </a:p>
          <a:p>
            <a:r>
              <a:rPr lang="en-AU" dirty="0"/>
              <a:t>So a QUIC-aware server platform should be seeing some 85% of its sessions using QUIC – right?</a:t>
            </a:r>
          </a:p>
        </p:txBody>
      </p:sp>
      <p:sp>
        <p:nvSpPr>
          <p:cNvPr id="4" name="TextBox 3">
            <a:extLst>
              <a:ext uri="{FF2B5EF4-FFF2-40B4-BE49-F238E27FC236}">
                <a16:creationId xmlns:a16="http://schemas.microsoft.com/office/drawing/2014/main" id="{0BE29279-5584-97C4-1831-4EC43BD87269}"/>
              </a:ext>
            </a:extLst>
          </p:cNvPr>
          <p:cNvSpPr txBox="1"/>
          <p:nvPr/>
        </p:nvSpPr>
        <p:spPr>
          <a:xfrm flipH="1">
            <a:off x="6957467" y="4915015"/>
            <a:ext cx="2651325" cy="207749"/>
          </a:xfrm>
          <a:prstGeom prst="rect">
            <a:avLst/>
          </a:prstGeom>
          <a:noFill/>
        </p:spPr>
        <p:txBody>
          <a:bodyPr wrap="square" rtlCol="0">
            <a:spAutoFit/>
          </a:bodyPr>
          <a:lstStyle/>
          <a:p>
            <a:r>
              <a:rPr lang="en-AU" sz="750" i="1" dirty="0"/>
              <a:t>* https://</a:t>
            </a:r>
            <a:r>
              <a:rPr lang="en-AU" sz="750" i="1" dirty="0" err="1"/>
              <a:t>gs.statcounter.com</a:t>
            </a:r>
            <a:r>
              <a:rPr lang="en-AU" sz="750" i="1" dirty="0"/>
              <a:t>/browser-market-share</a:t>
            </a:r>
          </a:p>
        </p:txBody>
      </p:sp>
      <p:sp>
        <p:nvSpPr>
          <p:cNvPr id="5" name="Freeform 4">
            <a:extLst>
              <a:ext uri="{FF2B5EF4-FFF2-40B4-BE49-F238E27FC236}">
                <a16:creationId xmlns:a16="http://schemas.microsoft.com/office/drawing/2014/main" id="{63EEE0AC-BE50-3F8F-8962-5982BFD3FBB5}"/>
              </a:ext>
            </a:extLst>
          </p:cNvPr>
          <p:cNvSpPr/>
          <p:nvPr/>
        </p:nvSpPr>
        <p:spPr>
          <a:xfrm>
            <a:off x="628650" y="3000971"/>
            <a:ext cx="1322274" cy="7676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755171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CD04E-7463-BE27-090C-A01207B44133}"/>
              </a:ext>
            </a:extLst>
          </p:cNvPr>
          <p:cNvPicPr>
            <a:picLocks noChangeAspect="1"/>
          </p:cNvPicPr>
          <p:nvPr/>
        </p:nvPicPr>
        <p:blipFill>
          <a:blip r:embed="rId2"/>
          <a:stretch>
            <a:fillRect/>
          </a:stretch>
        </p:blipFill>
        <p:spPr>
          <a:xfrm>
            <a:off x="2392910" y="2012074"/>
            <a:ext cx="5829300" cy="2971925"/>
          </a:xfrm>
          <a:prstGeom prst="rect">
            <a:avLst/>
          </a:prstGeom>
        </p:spPr>
      </p:pic>
      <p:sp>
        <p:nvSpPr>
          <p:cNvPr id="2" name="Title 1">
            <a:extLst>
              <a:ext uri="{FF2B5EF4-FFF2-40B4-BE49-F238E27FC236}">
                <a16:creationId xmlns:a16="http://schemas.microsoft.com/office/drawing/2014/main" id="{C4B9D127-31EE-3BC5-5944-591D6C31C14B}"/>
              </a:ext>
            </a:extLst>
          </p:cNvPr>
          <p:cNvSpPr>
            <a:spLocks noGrp="1"/>
          </p:cNvSpPr>
          <p:nvPr>
            <p:ph type="title"/>
          </p:nvPr>
        </p:nvSpPr>
        <p:spPr/>
        <p:txBody>
          <a:bodyPr/>
          <a:lstStyle/>
          <a:p>
            <a:r>
              <a:rPr lang="en-AU" dirty="0"/>
              <a:t>Cloudflare’s Numbers</a:t>
            </a:r>
          </a:p>
        </p:txBody>
      </p:sp>
      <p:sp>
        <p:nvSpPr>
          <p:cNvPr id="3" name="Content Placeholder 2">
            <a:extLst>
              <a:ext uri="{FF2B5EF4-FFF2-40B4-BE49-F238E27FC236}">
                <a16:creationId xmlns:a16="http://schemas.microsoft.com/office/drawing/2014/main" id="{5BF58928-918C-4336-19C6-77709F6C727A}"/>
              </a:ext>
            </a:extLst>
          </p:cNvPr>
          <p:cNvSpPr>
            <a:spLocks noGrp="1"/>
          </p:cNvSpPr>
          <p:nvPr>
            <p:ph idx="1"/>
          </p:nvPr>
        </p:nvSpPr>
        <p:spPr>
          <a:xfrm>
            <a:off x="583266" y="1192726"/>
            <a:ext cx="7886700" cy="3263504"/>
          </a:xfrm>
        </p:spPr>
        <p:txBody>
          <a:bodyPr/>
          <a:lstStyle/>
          <a:p>
            <a:pPr marL="0" indent="0">
              <a:buNone/>
            </a:pPr>
            <a:r>
              <a:rPr lang="en-AU" dirty="0"/>
              <a:t>Cloudflare reports a far lower level of QUIC use</a:t>
            </a:r>
            <a:br>
              <a:rPr lang="en-AU" dirty="0"/>
            </a:br>
            <a:endParaRPr lang="en-AU" dirty="0"/>
          </a:p>
        </p:txBody>
      </p:sp>
      <p:pic>
        <p:nvPicPr>
          <p:cNvPr id="8" name="Picture 7">
            <a:extLst>
              <a:ext uri="{FF2B5EF4-FFF2-40B4-BE49-F238E27FC236}">
                <a16:creationId xmlns:a16="http://schemas.microsoft.com/office/drawing/2014/main" id="{6633B1B5-BABC-ABD9-AEAD-5FB748F7B789}"/>
              </a:ext>
            </a:extLst>
          </p:cNvPr>
          <p:cNvPicPr>
            <a:picLocks noChangeAspect="1"/>
          </p:cNvPicPr>
          <p:nvPr/>
        </p:nvPicPr>
        <p:blipFill>
          <a:blip r:embed="rId3"/>
          <a:stretch>
            <a:fillRect/>
          </a:stretch>
        </p:blipFill>
        <p:spPr>
          <a:xfrm>
            <a:off x="192635" y="1783474"/>
            <a:ext cx="2200275" cy="457200"/>
          </a:xfrm>
          <a:prstGeom prst="rect">
            <a:avLst/>
          </a:prstGeom>
        </p:spPr>
      </p:pic>
      <p:sp>
        <p:nvSpPr>
          <p:cNvPr id="4" name="Freeform 3">
            <a:extLst>
              <a:ext uri="{FF2B5EF4-FFF2-40B4-BE49-F238E27FC236}">
                <a16:creationId xmlns:a16="http://schemas.microsoft.com/office/drawing/2014/main" id="{5127A183-71BC-16F5-09BA-CBE59BCC0139}"/>
              </a:ext>
            </a:extLst>
          </p:cNvPr>
          <p:cNvSpPr/>
          <p:nvPr/>
        </p:nvSpPr>
        <p:spPr>
          <a:xfrm>
            <a:off x="4058768" y="2478274"/>
            <a:ext cx="1322274" cy="7676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745659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5792-F07D-EE3B-86C8-03054F60A822}"/>
              </a:ext>
            </a:extLst>
          </p:cNvPr>
          <p:cNvSpPr>
            <a:spLocks noGrp="1"/>
          </p:cNvSpPr>
          <p:nvPr>
            <p:ph type="title"/>
          </p:nvPr>
        </p:nvSpPr>
        <p:spPr/>
        <p:txBody>
          <a:bodyPr/>
          <a:lstStyle/>
          <a:p>
            <a:r>
              <a:rPr lang="en-AU" dirty="0"/>
              <a:t>APNIC’s QUIC measurement</a:t>
            </a:r>
          </a:p>
        </p:txBody>
      </p:sp>
      <p:sp>
        <p:nvSpPr>
          <p:cNvPr id="3" name="Content Placeholder 2">
            <a:extLst>
              <a:ext uri="{FF2B5EF4-FFF2-40B4-BE49-F238E27FC236}">
                <a16:creationId xmlns:a16="http://schemas.microsoft.com/office/drawing/2014/main" id="{79F431A1-0CF6-18AB-1877-DE252277B648}"/>
              </a:ext>
            </a:extLst>
          </p:cNvPr>
          <p:cNvSpPr>
            <a:spLocks noGrp="1"/>
          </p:cNvSpPr>
          <p:nvPr>
            <p:ph idx="1"/>
          </p:nvPr>
        </p:nvSpPr>
        <p:spPr/>
        <p:txBody>
          <a:bodyPr/>
          <a:lstStyle/>
          <a:p>
            <a:r>
              <a:rPr lang="en-AU" dirty="0"/>
              <a:t>We have configured a server to support QUIC sessions</a:t>
            </a:r>
          </a:p>
          <a:p>
            <a:r>
              <a:rPr lang="en-AU" dirty="0"/>
              <a:t>We support both DNS and content triggers</a:t>
            </a:r>
          </a:p>
          <a:p>
            <a:r>
              <a:rPr lang="en-AU" dirty="0"/>
              <a:t>The content trigger requires us to measure across multiple fetches within each measurement </a:t>
            </a:r>
          </a:p>
          <a:p>
            <a:pPr lvl="1"/>
            <a:r>
              <a:rPr lang="en-AU" dirty="0"/>
              <a:t>Which means that we need to carefully set the HTTP/2 session keepalive timer to make this work as intended</a:t>
            </a:r>
          </a:p>
        </p:txBody>
      </p:sp>
    </p:spTree>
    <p:extLst>
      <p:ext uri="{BB962C8B-B14F-4D97-AF65-F5344CB8AC3E}">
        <p14:creationId xmlns:p14="http://schemas.microsoft.com/office/powerpoint/2010/main" val="1754056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C49F-721F-139C-D21D-A2BF64595DA0}"/>
              </a:ext>
            </a:extLst>
          </p:cNvPr>
          <p:cNvSpPr>
            <a:spLocks noGrp="1"/>
          </p:cNvSpPr>
          <p:nvPr>
            <p:ph type="title"/>
          </p:nvPr>
        </p:nvSpPr>
        <p:spPr>
          <a:xfrm>
            <a:off x="628650" y="273844"/>
            <a:ext cx="8187359" cy="994172"/>
          </a:xfrm>
        </p:spPr>
        <p:txBody>
          <a:bodyPr/>
          <a:lstStyle/>
          <a:p>
            <a:r>
              <a:rPr lang="en-AU" dirty="0"/>
              <a:t>Server Session Keepalive Timers</a:t>
            </a:r>
          </a:p>
        </p:txBody>
      </p:sp>
      <p:sp>
        <p:nvSpPr>
          <p:cNvPr id="3" name="Content Placeholder 2">
            <a:extLst>
              <a:ext uri="{FF2B5EF4-FFF2-40B4-BE49-F238E27FC236}">
                <a16:creationId xmlns:a16="http://schemas.microsoft.com/office/drawing/2014/main" id="{516DD3A6-025F-2371-0600-F7BF9941E9AD}"/>
              </a:ext>
            </a:extLst>
          </p:cNvPr>
          <p:cNvSpPr>
            <a:spLocks noGrp="1"/>
          </p:cNvSpPr>
          <p:nvPr>
            <p:ph idx="1"/>
          </p:nvPr>
        </p:nvSpPr>
        <p:spPr/>
        <p:txBody>
          <a:bodyPr>
            <a:normAutofit/>
          </a:bodyPr>
          <a:lstStyle/>
          <a:p>
            <a:r>
              <a:rPr lang="en-AU" dirty="0"/>
              <a:t>After much searching under many rocks we were advised that a </a:t>
            </a:r>
            <a:r>
              <a:rPr lang="en-AU" b="1" dirty="0"/>
              <a:t>server keepalive </a:t>
            </a:r>
            <a:r>
              <a:rPr lang="en-AU" dirty="0"/>
              <a:t>timer value of 1 second is too small, as the server drops the QUIC connection too aggressively and the browser client then drops back to using HTTP/2</a:t>
            </a:r>
          </a:p>
          <a:p>
            <a:r>
              <a:rPr lang="en-AU" dirty="0"/>
              <a:t>The default value of 65 seconds for the server keepalive interval seems to be too long</a:t>
            </a:r>
          </a:p>
          <a:p>
            <a:r>
              <a:rPr lang="en-AU" dirty="0"/>
              <a:t>So we used a </a:t>
            </a:r>
            <a:r>
              <a:rPr lang="en-AU" b="1" dirty="0"/>
              <a:t>server keepalive </a:t>
            </a:r>
            <a:r>
              <a:rPr lang="en-AU" dirty="0"/>
              <a:t>value of 20 seconds…</a:t>
            </a:r>
          </a:p>
          <a:p>
            <a:endParaRPr lang="en-AU" dirty="0"/>
          </a:p>
          <a:p>
            <a:endParaRPr lang="en-AU" dirty="0"/>
          </a:p>
        </p:txBody>
      </p:sp>
    </p:spTree>
    <p:extLst>
      <p:ext uri="{BB962C8B-B14F-4D97-AF65-F5344CB8AC3E}">
        <p14:creationId xmlns:p14="http://schemas.microsoft.com/office/powerpoint/2010/main" val="338520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00F8BE-B9F0-EE1E-350E-9765DE682640}"/>
              </a:ext>
            </a:extLst>
          </p:cNvPr>
          <p:cNvPicPr>
            <a:picLocks noChangeAspect="1"/>
          </p:cNvPicPr>
          <p:nvPr/>
        </p:nvPicPr>
        <p:blipFill>
          <a:blip r:embed="rId2"/>
          <a:stretch>
            <a:fillRect/>
          </a:stretch>
        </p:blipFill>
        <p:spPr>
          <a:xfrm>
            <a:off x="1200148" y="1485921"/>
            <a:ext cx="7003763" cy="3238381"/>
          </a:xfrm>
          <a:prstGeom prst="rect">
            <a:avLst/>
          </a:prstGeom>
        </p:spPr>
      </p:pic>
      <p:sp>
        <p:nvSpPr>
          <p:cNvPr id="2" name="Title 1">
            <a:extLst>
              <a:ext uri="{FF2B5EF4-FFF2-40B4-BE49-F238E27FC236}">
                <a16:creationId xmlns:a16="http://schemas.microsoft.com/office/drawing/2014/main" id="{714F7637-6C07-A00E-7CA2-8A9DE4D4BC94}"/>
              </a:ext>
            </a:extLst>
          </p:cNvPr>
          <p:cNvSpPr>
            <a:spLocks noGrp="1"/>
          </p:cNvSpPr>
          <p:nvPr>
            <p:ph type="title"/>
          </p:nvPr>
        </p:nvSpPr>
        <p:spPr/>
        <p:txBody>
          <a:bodyPr/>
          <a:lstStyle/>
          <a:p>
            <a:r>
              <a:rPr lang="en-AU" dirty="0"/>
              <a:t>QUIC Use </a:t>
            </a:r>
          </a:p>
        </p:txBody>
      </p:sp>
      <p:sp>
        <p:nvSpPr>
          <p:cNvPr id="3" name="TextBox 2">
            <a:extLst>
              <a:ext uri="{FF2B5EF4-FFF2-40B4-BE49-F238E27FC236}">
                <a16:creationId xmlns:a16="http://schemas.microsoft.com/office/drawing/2014/main" id="{E0019BCE-FD3D-04D6-E102-FCE2E31A2D9F}"/>
              </a:ext>
            </a:extLst>
          </p:cNvPr>
          <p:cNvSpPr txBox="1"/>
          <p:nvPr/>
        </p:nvSpPr>
        <p:spPr>
          <a:xfrm>
            <a:off x="1001948" y="4767687"/>
            <a:ext cx="1240491" cy="369332"/>
          </a:xfrm>
          <a:prstGeom prst="rect">
            <a:avLst/>
          </a:prstGeom>
          <a:noFill/>
        </p:spPr>
        <p:txBody>
          <a:bodyPr wrap="square" rtlCol="0">
            <a:spAutoFit/>
          </a:bodyPr>
          <a:lstStyle/>
          <a:p>
            <a:r>
              <a:rPr lang="en-AU" sz="900" dirty="0"/>
              <a:t>Playing with keepalive parameters!</a:t>
            </a:r>
          </a:p>
        </p:txBody>
      </p:sp>
      <p:sp>
        <p:nvSpPr>
          <p:cNvPr id="5" name="TextBox 4">
            <a:extLst>
              <a:ext uri="{FF2B5EF4-FFF2-40B4-BE49-F238E27FC236}">
                <a16:creationId xmlns:a16="http://schemas.microsoft.com/office/drawing/2014/main" id="{02326868-AE7E-B31F-0717-B10829320ACC}"/>
              </a:ext>
            </a:extLst>
          </p:cNvPr>
          <p:cNvSpPr txBox="1"/>
          <p:nvPr/>
        </p:nvSpPr>
        <p:spPr>
          <a:xfrm>
            <a:off x="3827908" y="3920308"/>
            <a:ext cx="2748242" cy="300082"/>
          </a:xfrm>
          <a:prstGeom prst="rect">
            <a:avLst/>
          </a:prstGeom>
          <a:noFill/>
        </p:spPr>
        <p:txBody>
          <a:bodyPr wrap="square" rtlCol="0">
            <a:spAutoFit/>
          </a:bodyPr>
          <a:lstStyle/>
          <a:p>
            <a:r>
              <a:rPr lang="en-AU" sz="1350" dirty="0"/>
              <a:t>First Fetch – mainly Safari clients</a:t>
            </a:r>
          </a:p>
        </p:txBody>
      </p:sp>
      <p:sp>
        <p:nvSpPr>
          <p:cNvPr id="6" name="TextBox 5">
            <a:extLst>
              <a:ext uri="{FF2B5EF4-FFF2-40B4-BE49-F238E27FC236}">
                <a16:creationId xmlns:a16="http://schemas.microsoft.com/office/drawing/2014/main" id="{5A1181CB-56B1-B377-3485-9A0DB5E1A5B9}"/>
              </a:ext>
            </a:extLst>
          </p:cNvPr>
          <p:cNvSpPr txBox="1"/>
          <p:nvPr/>
        </p:nvSpPr>
        <p:spPr>
          <a:xfrm>
            <a:off x="2613914" y="2564615"/>
            <a:ext cx="4268951" cy="300082"/>
          </a:xfrm>
          <a:prstGeom prst="rect">
            <a:avLst/>
          </a:prstGeom>
          <a:noFill/>
        </p:spPr>
        <p:txBody>
          <a:bodyPr wrap="square" rtlCol="0">
            <a:spAutoFit/>
          </a:bodyPr>
          <a:lstStyle/>
          <a:p>
            <a:r>
              <a:rPr lang="en-AU" sz="1350" dirty="0"/>
              <a:t>Subsequent Fetches – mainly Chrome clients</a:t>
            </a:r>
          </a:p>
        </p:txBody>
      </p:sp>
      <p:sp>
        <p:nvSpPr>
          <p:cNvPr id="7" name="Freeform 6">
            <a:extLst>
              <a:ext uri="{FF2B5EF4-FFF2-40B4-BE49-F238E27FC236}">
                <a16:creationId xmlns:a16="http://schemas.microsoft.com/office/drawing/2014/main" id="{5A5F91F9-C6D8-480B-DF90-CF1D7E20D339}"/>
              </a:ext>
            </a:extLst>
          </p:cNvPr>
          <p:cNvSpPr/>
          <p:nvPr/>
        </p:nvSpPr>
        <p:spPr>
          <a:xfrm>
            <a:off x="940090" y="3267190"/>
            <a:ext cx="1534793" cy="1500497"/>
          </a:xfrm>
          <a:custGeom>
            <a:avLst/>
            <a:gdLst>
              <a:gd name="connsiteX0" fmla="*/ 668112 w 2046391"/>
              <a:gd name="connsiteY0" fmla="*/ 540425 h 2000663"/>
              <a:gd name="connsiteX1" fmla="*/ 25382 w 2046391"/>
              <a:gd name="connsiteY1" fmla="*/ 1037382 h 2000663"/>
              <a:gd name="connsiteX2" fmla="*/ 290425 w 2046391"/>
              <a:gd name="connsiteY2" fmla="*/ 1918651 h 2000663"/>
              <a:gd name="connsiteX3" fmla="*/ 1741538 w 2046391"/>
              <a:gd name="connsiteY3" fmla="*/ 1872269 h 2000663"/>
              <a:gd name="connsiteX4" fmla="*/ 2046338 w 2046391"/>
              <a:gd name="connsiteY4" fmla="*/ 1123521 h 2000663"/>
              <a:gd name="connsiteX5" fmla="*/ 1734912 w 2046391"/>
              <a:gd name="connsiteY5" fmla="*/ 43469 h 2000663"/>
              <a:gd name="connsiteX6" fmla="*/ 469330 w 2046391"/>
              <a:gd name="connsiteY6" fmla="*/ 315138 h 200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391" h="2000663">
                <a:moveTo>
                  <a:pt x="668112" y="540425"/>
                </a:moveTo>
                <a:cubicBezTo>
                  <a:pt x="378221" y="674051"/>
                  <a:pt x="88330" y="807678"/>
                  <a:pt x="25382" y="1037382"/>
                </a:cubicBezTo>
                <a:cubicBezTo>
                  <a:pt x="-37566" y="1267086"/>
                  <a:pt x="4399" y="1779503"/>
                  <a:pt x="290425" y="1918651"/>
                </a:cubicBezTo>
                <a:cubicBezTo>
                  <a:pt x="576451" y="2057799"/>
                  <a:pt x="1448886" y="2004791"/>
                  <a:pt x="1741538" y="1872269"/>
                </a:cubicBezTo>
                <a:cubicBezTo>
                  <a:pt x="2034190" y="1739747"/>
                  <a:pt x="2047442" y="1428321"/>
                  <a:pt x="2046338" y="1123521"/>
                </a:cubicBezTo>
                <a:cubicBezTo>
                  <a:pt x="2045234" y="818721"/>
                  <a:pt x="1997747" y="178199"/>
                  <a:pt x="1734912" y="43469"/>
                </a:cubicBezTo>
                <a:cubicBezTo>
                  <a:pt x="1472077" y="-91261"/>
                  <a:pt x="970703" y="111938"/>
                  <a:pt x="469330" y="3151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166056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B769-C480-0D1D-1896-EBCE1467B5BA}"/>
              </a:ext>
            </a:extLst>
          </p:cNvPr>
          <p:cNvSpPr>
            <a:spLocks noGrp="1"/>
          </p:cNvSpPr>
          <p:nvPr>
            <p:ph type="title"/>
          </p:nvPr>
        </p:nvSpPr>
        <p:spPr/>
        <p:txBody>
          <a:bodyPr/>
          <a:lstStyle/>
          <a:p>
            <a:r>
              <a:rPr lang="en-US" dirty="0"/>
              <a:t>The Erosion of Trust</a:t>
            </a:r>
          </a:p>
        </p:txBody>
      </p:sp>
      <p:sp>
        <p:nvSpPr>
          <p:cNvPr id="3" name="Content Placeholder 2">
            <a:extLst>
              <a:ext uri="{FF2B5EF4-FFF2-40B4-BE49-F238E27FC236}">
                <a16:creationId xmlns:a16="http://schemas.microsoft.com/office/drawing/2014/main" id="{5EF89496-0E2D-F8F9-E6B4-4C903E888D66}"/>
              </a:ext>
            </a:extLst>
          </p:cNvPr>
          <p:cNvSpPr>
            <a:spLocks noGrp="1"/>
          </p:cNvSpPr>
          <p:nvPr>
            <p:ph idx="1"/>
          </p:nvPr>
        </p:nvSpPr>
        <p:spPr/>
        <p:txBody>
          <a:bodyPr/>
          <a:lstStyle/>
          <a:p>
            <a:pPr marL="0" indent="0">
              <a:buNone/>
            </a:pPr>
            <a:r>
              <a:rPr lang="en-US" dirty="0"/>
              <a:t>This network position of trust was further eroded by leakage of the activities of US state-based actors performing various forms of mass surveillance on network users</a:t>
            </a:r>
          </a:p>
          <a:p>
            <a:pPr lvl="1"/>
            <a:r>
              <a:rPr lang="en-US" dirty="0"/>
              <a:t>The Snowden Papers was a watershed moment for the Internet</a:t>
            </a:r>
          </a:p>
          <a:p>
            <a:pPr lvl="1"/>
            <a:r>
              <a:rPr lang="en-US" dirty="0"/>
              <a:t>But it was by no means the first time, nor was it the last</a:t>
            </a:r>
          </a:p>
          <a:p>
            <a:pPr lvl="1"/>
            <a:r>
              <a:rPr lang="en-US" dirty="0"/>
              <a:t>Large scale state-sponsored surveillance continues </a:t>
            </a:r>
          </a:p>
        </p:txBody>
      </p:sp>
    </p:spTree>
    <p:extLst>
      <p:ext uri="{BB962C8B-B14F-4D97-AF65-F5344CB8AC3E}">
        <p14:creationId xmlns:p14="http://schemas.microsoft.com/office/powerpoint/2010/main" val="2118365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A9D28-6530-8DEE-D6D8-981759F76D9E}"/>
              </a:ext>
            </a:extLst>
          </p:cNvPr>
          <p:cNvPicPr>
            <a:picLocks noChangeAspect="1"/>
          </p:cNvPicPr>
          <p:nvPr/>
        </p:nvPicPr>
        <p:blipFill>
          <a:blip r:embed="rId2"/>
          <a:stretch>
            <a:fillRect/>
          </a:stretch>
        </p:blipFill>
        <p:spPr>
          <a:xfrm>
            <a:off x="297018" y="1410794"/>
            <a:ext cx="7801706" cy="3444393"/>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QUIC Use – July 2023</a:t>
            </a:r>
          </a:p>
        </p:txBody>
      </p:sp>
      <p:sp>
        <p:nvSpPr>
          <p:cNvPr id="6" name="Rectangle 5">
            <a:extLst>
              <a:ext uri="{FF2B5EF4-FFF2-40B4-BE49-F238E27FC236}">
                <a16:creationId xmlns:a16="http://schemas.microsoft.com/office/drawing/2014/main" id="{1365BDC5-B2F6-A0B7-38CB-06CDA9DC2D62}"/>
              </a:ext>
            </a:extLst>
          </p:cNvPr>
          <p:cNvSpPr/>
          <p:nvPr/>
        </p:nvSpPr>
        <p:spPr>
          <a:xfrm>
            <a:off x="5448580" y="4697923"/>
            <a:ext cx="2359742" cy="95864"/>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2788799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A0F508-80C4-FBFE-E0D5-4FE7C1C38132}"/>
              </a:ext>
            </a:extLst>
          </p:cNvPr>
          <p:cNvPicPr>
            <a:picLocks noChangeAspect="1"/>
          </p:cNvPicPr>
          <p:nvPr/>
        </p:nvPicPr>
        <p:blipFill>
          <a:blip r:embed="rId2"/>
          <a:stretch>
            <a:fillRect/>
          </a:stretch>
        </p:blipFill>
        <p:spPr>
          <a:xfrm>
            <a:off x="689650" y="1290384"/>
            <a:ext cx="7801706" cy="3444393"/>
          </a:xfrm>
          <a:prstGeom prst="rect">
            <a:avLst/>
          </a:prstGeom>
        </p:spPr>
      </p:pic>
      <p:pic>
        <p:nvPicPr>
          <p:cNvPr id="15" name="Picture 14">
            <a:extLst>
              <a:ext uri="{FF2B5EF4-FFF2-40B4-BE49-F238E27FC236}">
                <a16:creationId xmlns:a16="http://schemas.microsoft.com/office/drawing/2014/main" id="{F76BFC7F-1398-A056-084B-1F1F6DBFCB34}"/>
              </a:ext>
            </a:extLst>
          </p:cNvPr>
          <p:cNvPicPr>
            <a:picLocks noChangeAspect="1"/>
          </p:cNvPicPr>
          <p:nvPr/>
        </p:nvPicPr>
        <p:blipFill>
          <a:blip r:embed="rId3"/>
          <a:stretch>
            <a:fillRect/>
          </a:stretch>
        </p:blipFill>
        <p:spPr>
          <a:xfrm>
            <a:off x="5680100" y="3188137"/>
            <a:ext cx="3243183" cy="1657769"/>
          </a:xfrm>
          <a:prstGeom prst="rect">
            <a:avLst/>
          </a:prstGeom>
        </p:spPr>
      </p:pic>
      <p:pic>
        <p:nvPicPr>
          <p:cNvPr id="13" name="Picture 12">
            <a:extLst>
              <a:ext uri="{FF2B5EF4-FFF2-40B4-BE49-F238E27FC236}">
                <a16:creationId xmlns:a16="http://schemas.microsoft.com/office/drawing/2014/main" id="{9CFB0591-19F4-537C-F556-69E0CEFA51B9}"/>
              </a:ext>
            </a:extLst>
          </p:cNvPr>
          <p:cNvPicPr>
            <a:picLocks noChangeAspect="1"/>
          </p:cNvPicPr>
          <p:nvPr/>
        </p:nvPicPr>
        <p:blipFill>
          <a:blip r:embed="rId4"/>
          <a:stretch>
            <a:fillRect/>
          </a:stretch>
        </p:blipFill>
        <p:spPr>
          <a:xfrm>
            <a:off x="579561" y="3044620"/>
            <a:ext cx="3539357" cy="1823234"/>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National Filtering of QUIC?</a:t>
            </a:r>
          </a:p>
        </p:txBody>
      </p:sp>
      <p:sp>
        <p:nvSpPr>
          <p:cNvPr id="5" name="Freeform 4">
            <a:extLst>
              <a:ext uri="{FF2B5EF4-FFF2-40B4-BE49-F238E27FC236}">
                <a16:creationId xmlns:a16="http://schemas.microsoft.com/office/drawing/2014/main" id="{3273C287-859C-114D-2F00-8DB1B220CA55}"/>
              </a:ext>
            </a:extLst>
          </p:cNvPr>
          <p:cNvSpPr/>
          <p:nvPr/>
        </p:nvSpPr>
        <p:spPr>
          <a:xfrm>
            <a:off x="4255243" y="3264320"/>
            <a:ext cx="928741" cy="603828"/>
          </a:xfrm>
          <a:custGeom>
            <a:avLst/>
            <a:gdLst>
              <a:gd name="connsiteX0" fmla="*/ 0 w 1238321"/>
              <a:gd name="connsiteY0" fmla="*/ 805104 h 805104"/>
              <a:gd name="connsiteX1" fmla="*/ 1114097 w 1238321"/>
              <a:gd name="connsiteY1" fmla="*/ 79890 h 805104"/>
              <a:gd name="connsiteX2" fmla="*/ 924911 w 1238321"/>
              <a:gd name="connsiteY2" fmla="*/ 37849 h 805104"/>
              <a:gd name="connsiteX3" fmla="*/ 1229711 w 1238321"/>
              <a:gd name="connsiteY3" fmla="*/ 16828 h 805104"/>
              <a:gd name="connsiteX4" fmla="*/ 1124607 w 1238321"/>
              <a:gd name="connsiteY4" fmla="*/ 300608 h 805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321" h="805104">
                <a:moveTo>
                  <a:pt x="0" y="805104"/>
                </a:moveTo>
                <a:cubicBezTo>
                  <a:pt x="479972" y="506435"/>
                  <a:pt x="959945" y="207766"/>
                  <a:pt x="1114097" y="79890"/>
                </a:cubicBezTo>
                <a:cubicBezTo>
                  <a:pt x="1268249" y="-47986"/>
                  <a:pt x="905642" y="48359"/>
                  <a:pt x="924911" y="37849"/>
                </a:cubicBezTo>
                <a:cubicBezTo>
                  <a:pt x="944180" y="27339"/>
                  <a:pt x="1196428" y="-26965"/>
                  <a:pt x="1229711" y="16828"/>
                </a:cubicBezTo>
                <a:cubicBezTo>
                  <a:pt x="1262994" y="60621"/>
                  <a:pt x="1193800" y="180614"/>
                  <a:pt x="1124607" y="3006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Freeform 9">
            <a:extLst>
              <a:ext uri="{FF2B5EF4-FFF2-40B4-BE49-F238E27FC236}">
                <a16:creationId xmlns:a16="http://schemas.microsoft.com/office/drawing/2014/main" id="{11549148-C49B-4D1B-B0E2-F0E766B3DEA1}"/>
              </a:ext>
            </a:extLst>
          </p:cNvPr>
          <p:cNvSpPr/>
          <p:nvPr/>
        </p:nvSpPr>
        <p:spPr>
          <a:xfrm>
            <a:off x="5790369" y="2776814"/>
            <a:ext cx="794984" cy="353130"/>
          </a:xfrm>
          <a:custGeom>
            <a:avLst/>
            <a:gdLst>
              <a:gd name="connsiteX0" fmla="*/ 1059978 w 1059978"/>
              <a:gd name="connsiteY0" fmla="*/ 470840 h 470840"/>
              <a:gd name="connsiteX1" fmla="*/ 19454 w 1059978"/>
              <a:gd name="connsiteY1" fmla="*/ 29406 h 470840"/>
              <a:gd name="connsiteX2" fmla="*/ 355785 w 1059978"/>
              <a:gd name="connsiteY2" fmla="*/ 39916 h 470840"/>
              <a:gd name="connsiteX3" fmla="*/ 29964 w 1059978"/>
              <a:gd name="connsiteY3" fmla="*/ 29406 h 470840"/>
              <a:gd name="connsiteX4" fmla="*/ 208640 w 1059978"/>
              <a:gd name="connsiteY4" fmla="*/ 323695 h 47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978" h="470840">
                <a:moveTo>
                  <a:pt x="1059978" y="470840"/>
                </a:moveTo>
                <a:cubicBezTo>
                  <a:pt x="598398" y="286033"/>
                  <a:pt x="136819" y="101227"/>
                  <a:pt x="19454" y="29406"/>
                </a:cubicBezTo>
                <a:cubicBezTo>
                  <a:pt x="-97911" y="-42415"/>
                  <a:pt x="354033" y="39916"/>
                  <a:pt x="355785" y="39916"/>
                </a:cubicBezTo>
                <a:cubicBezTo>
                  <a:pt x="357537" y="39916"/>
                  <a:pt x="54488" y="-17890"/>
                  <a:pt x="29964" y="29406"/>
                </a:cubicBezTo>
                <a:cubicBezTo>
                  <a:pt x="5440" y="76702"/>
                  <a:pt x="107040" y="200198"/>
                  <a:pt x="208640" y="3236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236611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E0FD94-990D-DB14-06FF-2DB3C0301D16}"/>
              </a:ext>
            </a:extLst>
          </p:cNvPr>
          <p:cNvPicPr>
            <a:picLocks noChangeAspect="1"/>
          </p:cNvPicPr>
          <p:nvPr/>
        </p:nvPicPr>
        <p:blipFill>
          <a:blip r:embed="rId2"/>
          <a:stretch>
            <a:fillRect/>
          </a:stretch>
        </p:blipFill>
        <p:spPr>
          <a:xfrm>
            <a:off x="456953" y="1212455"/>
            <a:ext cx="8053494" cy="3731918"/>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National Filtering of QUIC?</a:t>
            </a:r>
          </a:p>
        </p:txBody>
      </p:sp>
      <p:sp>
        <p:nvSpPr>
          <p:cNvPr id="5" name="Freeform 4">
            <a:extLst>
              <a:ext uri="{FF2B5EF4-FFF2-40B4-BE49-F238E27FC236}">
                <a16:creationId xmlns:a16="http://schemas.microsoft.com/office/drawing/2014/main" id="{3273C287-859C-114D-2F00-8DB1B220CA55}"/>
              </a:ext>
            </a:extLst>
          </p:cNvPr>
          <p:cNvSpPr/>
          <p:nvPr/>
        </p:nvSpPr>
        <p:spPr>
          <a:xfrm>
            <a:off x="4255243" y="3264320"/>
            <a:ext cx="928741" cy="603828"/>
          </a:xfrm>
          <a:custGeom>
            <a:avLst/>
            <a:gdLst>
              <a:gd name="connsiteX0" fmla="*/ 0 w 1238321"/>
              <a:gd name="connsiteY0" fmla="*/ 805104 h 805104"/>
              <a:gd name="connsiteX1" fmla="*/ 1114097 w 1238321"/>
              <a:gd name="connsiteY1" fmla="*/ 79890 h 805104"/>
              <a:gd name="connsiteX2" fmla="*/ 924911 w 1238321"/>
              <a:gd name="connsiteY2" fmla="*/ 37849 h 805104"/>
              <a:gd name="connsiteX3" fmla="*/ 1229711 w 1238321"/>
              <a:gd name="connsiteY3" fmla="*/ 16828 h 805104"/>
              <a:gd name="connsiteX4" fmla="*/ 1124607 w 1238321"/>
              <a:gd name="connsiteY4" fmla="*/ 300608 h 805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321" h="805104">
                <a:moveTo>
                  <a:pt x="0" y="805104"/>
                </a:moveTo>
                <a:cubicBezTo>
                  <a:pt x="479972" y="506435"/>
                  <a:pt x="959945" y="207766"/>
                  <a:pt x="1114097" y="79890"/>
                </a:cubicBezTo>
                <a:cubicBezTo>
                  <a:pt x="1268249" y="-47986"/>
                  <a:pt x="905642" y="48359"/>
                  <a:pt x="924911" y="37849"/>
                </a:cubicBezTo>
                <a:cubicBezTo>
                  <a:pt x="944180" y="27339"/>
                  <a:pt x="1196428" y="-26965"/>
                  <a:pt x="1229711" y="16828"/>
                </a:cubicBezTo>
                <a:cubicBezTo>
                  <a:pt x="1262994" y="60621"/>
                  <a:pt x="1193800" y="180614"/>
                  <a:pt x="1124607" y="3006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Freeform 9">
            <a:extLst>
              <a:ext uri="{FF2B5EF4-FFF2-40B4-BE49-F238E27FC236}">
                <a16:creationId xmlns:a16="http://schemas.microsoft.com/office/drawing/2014/main" id="{11549148-C49B-4D1B-B0E2-F0E766B3DEA1}"/>
              </a:ext>
            </a:extLst>
          </p:cNvPr>
          <p:cNvSpPr/>
          <p:nvPr/>
        </p:nvSpPr>
        <p:spPr>
          <a:xfrm>
            <a:off x="5790369" y="2776814"/>
            <a:ext cx="794984" cy="353130"/>
          </a:xfrm>
          <a:custGeom>
            <a:avLst/>
            <a:gdLst>
              <a:gd name="connsiteX0" fmla="*/ 1059978 w 1059978"/>
              <a:gd name="connsiteY0" fmla="*/ 470840 h 470840"/>
              <a:gd name="connsiteX1" fmla="*/ 19454 w 1059978"/>
              <a:gd name="connsiteY1" fmla="*/ 29406 h 470840"/>
              <a:gd name="connsiteX2" fmla="*/ 355785 w 1059978"/>
              <a:gd name="connsiteY2" fmla="*/ 39916 h 470840"/>
              <a:gd name="connsiteX3" fmla="*/ 29964 w 1059978"/>
              <a:gd name="connsiteY3" fmla="*/ 29406 h 470840"/>
              <a:gd name="connsiteX4" fmla="*/ 208640 w 1059978"/>
              <a:gd name="connsiteY4" fmla="*/ 323695 h 47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978" h="470840">
                <a:moveTo>
                  <a:pt x="1059978" y="470840"/>
                </a:moveTo>
                <a:cubicBezTo>
                  <a:pt x="598398" y="286033"/>
                  <a:pt x="136819" y="101227"/>
                  <a:pt x="19454" y="29406"/>
                </a:cubicBezTo>
                <a:cubicBezTo>
                  <a:pt x="-97911" y="-42415"/>
                  <a:pt x="354033" y="39916"/>
                  <a:pt x="355785" y="39916"/>
                </a:cubicBezTo>
                <a:cubicBezTo>
                  <a:pt x="357537" y="39916"/>
                  <a:pt x="54488" y="-17890"/>
                  <a:pt x="29964" y="29406"/>
                </a:cubicBezTo>
                <a:cubicBezTo>
                  <a:pt x="5440" y="76702"/>
                  <a:pt x="107040" y="200198"/>
                  <a:pt x="208640" y="3236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4" name="Picture 3">
            <a:extLst>
              <a:ext uri="{FF2B5EF4-FFF2-40B4-BE49-F238E27FC236}">
                <a16:creationId xmlns:a16="http://schemas.microsoft.com/office/drawing/2014/main" id="{CE953CE6-0E3D-4D1E-337B-A09CDFB2F276}"/>
              </a:ext>
            </a:extLst>
          </p:cNvPr>
          <p:cNvPicPr>
            <a:picLocks noChangeAspect="1"/>
          </p:cNvPicPr>
          <p:nvPr/>
        </p:nvPicPr>
        <p:blipFill>
          <a:blip r:embed="rId3"/>
          <a:stretch>
            <a:fillRect/>
          </a:stretch>
        </p:blipFill>
        <p:spPr>
          <a:xfrm>
            <a:off x="579561" y="3012581"/>
            <a:ext cx="3539357" cy="1787009"/>
          </a:xfrm>
          <a:prstGeom prst="rect">
            <a:avLst/>
          </a:prstGeom>
        </p:spPr>
      </p:pic>
      <p:pic>
        <p:nvPicPr>
          <p:cNvPr id="8" name="Picture 7">
            <a:extLst>
              <a:ext uri="{FF2B5EF4-FFF2-40B4-BE49-F238E27FC236}">
                <a16:creationId xmlns:a16="http://schemas.microsoft.com/office/drawing/2014/main" id="{DADA421F-74DE-2969-DBA3-55BF3DF8BC63}"/>
              </a:ext>
            </a:extLst>
          </p:cNvPr>
          <p:cNvPicPr>
            <a:picLocks noChangeAspect="1"/>
          </p:cNvPicPr>
          <p:nvPr/>
        </p:nvPicPr>
        <p:blipFill>
          <a:blip r:embed="rId4"/>
          <a:stretch>
            <a:fillRect/>
          </a:stretch>
        </p:blipFill>
        <p:spPr>
          <a:xfrm>
            <a:off x="5727216" y="3137237"/>
            <a:ext cx="3243183" cy="1662353"/>
          </a:xfrm>
          <a:prstGeom prst="rect">
            <a:avLst/>
          </a:prstGeom>
        </p:spPr>
      </p:pic>
      <p:pic>
        <p:nvPicPr>
          <p:cNvPr id="6" name="Picture 5">
            <a:extLst>
              <a:ext uri="{FF2B5EF4-FFF2-40B4-BE49-F238E27FC236}">
                <a16:creationId xmlns:a16="http://schemas.microsoft.com/office/drawing/2014/main" id="{7D5A98DB-1B90-0AFD-F81C-5C7966B1051D}"/>
              </a:ext>
            </a:extLst>
          </p:cNvPr>
          <p:cNvPicPr>
            <a:picLocks noChangeAspect="1"/>
          </p:cNvPicPr>
          <p:nvPr/>
        </p:nvPicPr>
        <p:blipFill>
          <a:blip r:embed="rId5"/>
          <a:stretch>
            <a:fillRect/>
          </a:stretch>
        </p:blipFill>
        <p:spPr>
          <a:xfrm>
            <a:off x="5694412" y="3310961"/>
            <a:ext cx="3341396" cy="1561263"/>
          </a:xfrm>
          <a:prstGeom prst="rect">
            <a:avLst/>
          </a:prstGeom>
        </p:spPr>
      </p:pic>
    </p:spTree>
    <p:extLst>
      <p:ext uri="{BB962C8B-B14F-4D97-AF65-F5344CB8AC3E}">
        <p14:creationId xmlns:p14="http://schemas.microsoft.com/office/powerpoint/2010/main" val="10531410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p:txBody>
          <a:bodyPr>
            <a:normAutofit fontScale="90000"/>
          </a:bodyPr>
          <a:lstStyle/>
          <a:p>
            <a:r>
              <a:rPr lang="en-AU" dirty="0"/>
              <a:t>Other Measures: Network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2330471" y="1369219"/>
            <a:ext cx="4483059" cy="3263504"/>
          </a:xfrm>
        </p:spPr>
      </p:pic>
      <p:sp>
        <p:nvSpPr>
          <p:cNvPr id="6" name="TextBox 5">
            <a:extLst>
              <a:ext uri="{FF2B5EF4-FFF2-40B4-BE49-F238E27FC236}">
                <a16:creationId xmlns:a16="http://schemas.microsoft.com/office/drawing/2014/main" id="{8F830CEA-1994-1518-D046-00131E7D0F82}"/>
              </a:ext>
            </a:extLst>
          </p:cNvPr>
          <p:cNvSpPr txBox="1"/>
          <p:nvPr/>
        </p:nvSpPr>
        <p:spPr>
          <a:xfrm>
            <a:off x="3757916" y="4869656"/>
            <a:ext cx="5312673" cy="230832"/>
          </a:xfrm>
          <a:prstGeom prst="rect">
            <a:avLst/>
          </a:prstGeom>
          <a:noFill/>
        </p:spPr>
        <p:txBody>
          <a:bodyPr wrap="none" rtlCol="0">
            <a:spAutoFit/>
          </a:bodyPr>
          <a:lstStyle/>
          <a:p>
            <a:r>
              <a:rPr lang="en-AU" sz="900" dirty="0"/>
              <a:t>Presentation to RIPE 86: The New Encrypted Protocol Stack and How to Deal with it – Bart van de Velde, Cisco</a:t>
            </a:r>
          </a:p>
        </p:txBody>
      </p:sp>
    </p:spTree>
    <p:extLst>
      <p:ext uri="{BB962C8B-B14F-4D97-AF65-F5344CB8AC3E}">
        <p14:creationId xmlns:p14="http://schemas.microsoft.com/office/powerpoint/2010/main" val="556972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p:txBody>
          <a:bodyPr/>
          <a:lstStyle/>
          <a:p>
            <a:r>
              <a:rPr lang="en-AU" dirty="0"/>
              <a:t>Network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2330471" y="1369219"/>
            <a:ext cx="4483059" cy="3263504"/>
          </a:xfrm>
        </p:spPr>
      </p:pic>
      <p:sp>
        <p:nvSpPr>
          <p:cNvPr id="6" name="TextBox 5">
            <a:extLst>
              <a:ext uri="{FF2B5EF4-FFF2-40B4-BE49-F238E27FC236}">
                <a16:creationId xmlns:a16="http://schemas.microsoft.com/office/drawing/2014/main" id="{8F830CEA-1994-1518-D046-00131E7D0F82}"/>
              </a:ext>
            </a:extLst>
          </p:cNvPr>
          <p:cNvSpPr txBox="1"/>
          <p:nvPr/>
        </p:nvSpPr>
        <p:spPr>
          <a:xfrm>
            <a:off x="3757916" y="4869656"/>
            <a:ext cx="5312673" cy="230832"/>
          </a:xfrm>
          <a:prstGeom prst="rect">
            <a:avLst/>
          </a:prstGeom>
          <a:noFill/>
        </p:spPr>
        <p:txBody>
          <a:bodyPr wrap="none" rtlCol="0">
            <a:spAutoFit/>
          </a:bodyPr>
          <a:lstStyle/>
          <a:p>
            <a:r>
              <a:rPr lang="en-AU" sz="900" dirty="0"/>
              <a:t>Presentation to RIPE 86: The New Encrypted Protocol Stack and How to Deal with it – Bart van de Velde, Cisco</a:t>
            </a:r>
          </a:p>
        </p:txBody>
      </p:sp>
    </p:spTree>
    <p:extLst>
      <p:ext uri="{BB962C8B-B14F-4D97-AF65-F5344CB8AC3E}">
        <p14:creationId xmlns:p14="http://schemas.microsoft.com/office/powerpoint/2010/main" val="1362305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3143-D297-F249-23C6-4AA365AE1F45}"/>
              </a:ext>
            </a:extLst>
          </p:cNvPr>
          <p:cNvSpPr>
            <a:spLocks noGrp="1"/>
          </p:cNvSpPr>
          <p:nvPr>
            <p:ph type="title"/>
          </p:nvPr>
        </p:nvSpPr>
        <p:spPr/>
        <p:txBody>
          <a:bodyPr/>
          <a:lstStyle/>
          <a:p>
            <a:r>
              <a:rPr lang="en-AU" dirty="0"/>
              <a:t>Measuring QUIC Performance</a:t>
            </a:r>
          </a:p>
        </p:txBody>
      </p:sp>
      <p:pic>
        <p:nvPicPr>
          <p:cNvPr id="6" name="Content Placeholder 5">
            <a:extLst>
              <a:ext uri="{FF2B5EF4-FFF2-40B4-BE49-F238E27FC236}">
                <a16:creationId xmlns:a16="http://schemas.microsoft.com/office/drawing/2014/main" id="{9A968BD6-F987-5434-FEDC-8CA04A163BDF}"/>
              </a:ext>
            </a:extLst>
          </p:cNvPr>
          <p:cNvPicPr>
            <a:picLocks noGrp="1" noChangeAspect="1"/>
          </p:cNvPicPr>
          <p:nvPr>
            <p:ph idx="1"/>
          </p:nvPr>
        </p:nvPicPr>
        <p:blipFill>
          <a:blip r:embed="rId2"/>
          <a:stretch>
            <a:fillRect/>
          </a:stretch>
        </p:blipFill>
        <p:spPr>
          <a:xfrm>
            <a:off x="628650" y="1268016"/>
            <a:ext cx="4648020" cy="3263504"/>
          </a:xfrm>
        </p:spPr>
      </p:pic>
      <p:sp>
        <p:nvSpPr>
          <p:cNvPr id="7" name="TextBox 6">
            <a:extLst>
              <a:ext uri="{FF2B5EF4-FFF2-40B4-BE49-F238E27FC236}">
                <a16:creationId xmlns:a16="http://schemas.microsoft.com/office/drawing/2014/main" id="{D7EDA566-3D5D-D3A3-B1CD-697E120F8747}"/>
              </a:ext>
            </a:extLst>
          </p:cNvPr>
          <p:cNvSpPr txBox="1"/>
          <p:nvPr/>
        </p:nvSpPr>
        <p:spPr>
          <a:xfrm>
            <a:off x="5688106" y="2138021"/>
            <a:ext cx="2043953" cy="1546577"/>
          </a:xfrm>
          <a:prstGeom prst="rect">
            <a:avLst/>
          </a:prstGeom>
          <a:noFill/>
        </p:spPr>
        <p:txBody>
          <a:bodyPr wrap="square" rtlCol="0">
            <a:spAutoFit/>
          </a:bodyPr>
          <a:lstStyle/>
          <a:p>
            <a:r>
              <a:rPr lang="en-AU" sz="1350" dirty="0"/>
              <a:t>In this test (between the same endpoints) over a </a:t>
            </a:r>
            <a:r>
              <a:rPr lang="en-AU" sz="1350" dirty="0" err="1"/>
              <a:t>Starlink</a:t>
            </a:r>
            <a:r>
              <a:rPr lang="en-AU" sz="1350" dirty="0"/>
              <a:t> circuit, TCP CUBIC underperforms badly, while TCP BBR and QUIC both perform reasonably well </a:t>
            </a:r>
          </a:p>
        </p:txBody>
      </p:sp>
    </p:spTree>
    <p:extLst>
      <p:ext uri="{BB962C8B-B14F-4D97-AF65-F5344CB8AC3E}">
        <p14:creationId xmlns:p14="http://schemas.microsoft.com/office/powerpoint/2010/main" val="2354657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57B0-0093-6FB0-CA2D-F530C336820A}"/>
              </a:ext>
            </a:extLst>
          </p:cNvPr>
          <p:cNvSpPr>
            <a:spLocks noGrp="1"/>
          </p:cNvSpPr>
          <p:nvPr>
            <p:ph type="title"/>
          </p:nvPr>
        </p:nvSpPr>
        <p:spPr/>
        <p:txBody>
          <a:bodyPr/>
          <a:lstStyle/>
          <a:p>
            <a:r>
              <a:rPr lang="en-AU" dirty="0"/>
              <a:t>Why is QUIC important?</a:t>
            </a:r>
          </a:p>
        </p:txBody>
      </p:sp>
      <p:sp>
        <p:nvSpPr>
          <p:cNvPr id="3" name="Content Placeholder 2">
            <a:extLst>
              <a:ext uri="{FF2B5EF4-FFF2-40B4-BE49-F238E27FC236}">
                <a16:creationId xmlns:a16="http://schemas.microsoft.com/office/drawing/2014/main" id="{87FDA770-370D-6C60-B86C-27FCD1526D2C}"/>
              </a:ext>
            </a:extLst>
          </p:cNvPr>
          <p:cNvSpPr>
            <a:spLocks noGrp="1"/>
          </p:cNvSpPr>
          <p:nvPr>
            <p:ph idx="1"/>
          </p:nvPr>
        </p:nvSpPr>
        <p:spPr/>
        <p:txBody>
          <a:bodyPr>
            <a:normAutofit fontScale="92500" lnSpcReduction="10000"/>
          </a:bodyPr>
          <a:lstStyle/>
          <a:p>
            <a:pPr marL="0" indent="0">
              <a:buNone/>
            </a:pPr>
            <a:r>
              <a:rPr lang="en-AU" dirty="0"/>
              <a:t>Because QUIC is fast</a:t>
            </a:r>
          </a:p>
          <a:p>
            <a:pPr marL="0" indent="0">
              <a:buNone/>
            </a:pPr>
            <a:r>
              <a:rPr lang="en-AU" dirty="0"/>
              <a:t>Because QUIC encrypts everything</a:t>
            </a:r>
          </a:p>
          <a:p>
            <a:pPr lvl="1"/>
            <a:r>
              <a:rPr lang="en-AU" dirty="0"/>
              <a:t>No visible transport control settings</a:t>
            </a:r>
          </a:p>
          <a:p>
            <a:pPr lvl="1"/>
            <a:r>
              <a:rPr lang="en-AU" dirty="0"/>
              <a:t>No visible Server Name Indication in the crypto-setup</a:t>
            </a:r>
          </a:p>
          <a:p>
            <a:pPr lvl="1"/>
            <a:r>
              <a:rPr lang="en-AU" dirty="0"/>
              <a:t>No visible traffic profile other than inter-packet timing</a:t>
            </a:r>
          </a:p>
          <a:p>
            <a:pPr lvl="1"/>
            <a:r>
              <a:rPr lang="en-AU" dirty="0"/>
              <a:t>And if you use a MASQUE-based VPN then there no residual visibility!</a:t>
            </a:r>
          </a:p>
          <a:p>
            <a:pPr marL="0" indent="0">
              <a:buNone/>
            </a:pPr>
            <a:r>
              <a:rPr lang="en-AU" dirty="0"/>
              <a:t>Because QUIC is an application capability</a:t>
            </a:r>
          </a:p>
          <a:p>
            <a:pPr lvl="1"/>
            <a:r>
              <a:rPr lang="en-AU" dirty="0"/>
              <a:t>QUIC can interact with the platform through the UDP API, so all of QUIC can be implemented within the application. This gives the application more control over its service outcomes and reduces external dependencies</a:t>
            </a:r>
          </a:p>
          <a:p>
            <a:pPr marL="0" indent="0">
              <a:buNone/>
            </a:pPr>
            <a:endParaRPr lang="en-AU" dirty="0"/>
          </a:p>
        </p:txBody>
      </p:sp>
    </p:spTree>
    <p:extLst>
      <p:ext uri="{BB962C8B-B14F-4D97-AF65-F5344CB8AC3E}">
        <p14:creationId xmlns:p14="http://schemas.microsoft.com/office/powerpoint/2010/main" val="2856104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lstStyle/>
          <a:p>
            <a:pPr marL="0" indent="0">
              <a:buNone/>
            </a:pPr>
            <a:r>
              <a:rPr lang="en-AU" dirty="0"/>
              <a:t>It’s not looking all that good for TCP’s prospects</a:t>
            </a:r>
          </a:p>
          <a:p>
            <a:r>
              <a:rPr lang="en-AU" dirty="0"/>
              <a:t>QUIC not only does faster start up, but it supports multi-channel in a frictionless manner</a:t>
            </a:r>
          </a:p>
          <a:p>
            <a:r>
              <a:rPr lang="en-AU" dirty="0"/>
              <a:t>QUIC resists network operator efforts to perform traffic shaping through direct manipulation of TCP control parameters</a:t>
            </a:r>
          </a:p>
          <a:p>
            <a:r>
              <a:rPr lang="en-AU" dirty="0"/>
              <a:t>QUIC allows the application service provider to control the congestion behaviour of its sessions</a:t>
            </a:r>
          </a:p>
          <a:p>
            <a:endParaRPr lang="en-AU" dirty="0"/>
          </a:p>
        </p:txBody>
      </p:sp>
    </p:spTree>
    <p:extLst>
      <p:ext uri="{BB962C8B-B14F-4D97-AF65-F5344CB8AC3E}">
        <p14:creationId xmlns:p14="http://schemas.microsoft.com/office/powerpoint/2010/main" val="3093690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normAutofit fontScale="85000" lnSpcReduction="10000"/>
          </a:bodyPr>
          <a:lstStyle/>
          <a:p>
            <a:pPr marL="0" indent="0">
              <a:buNone/>
            </a:pPr>
            <a:r>
              <a:rPr lang="en-AU" dirty="0"/>
              <a:t>Normally you would expect any  transition from TCP to QUIC to take forever</a:t>
            </a:r>
          </a:p>
          <a:p>
            <a:pPr marL="0" indent="0">
              <a:buNone/>
            </a:pPr>
            <a:r>
              <a:rPr lang="en-AU" dirty="0"/>
              <a:t>BUT:</a:t>
            </a:r>
          </a:p>
          <a:p>
            <a:r>
              <a:rPr lang="en-AU" dirty="0"/>
              <a:t>QUIC gives benefit to adopters through more responsive web services</a:t>
            </a:r>
          </a:p>
          <a:p>
            <a:r>
              <a:rPr lang="en-AU" dirty="0"/>
              <a:t>QUIC does a better job of hiding content, which is a benefit to the service operator</a:t>
            </a:r>
          </a:p>
          <a:p>
            <a:r>
              <a:rPr lang="en-AU" dirty="0"/>
              <a:t>QUIC has fewer external dependencies</a:t>
            </a:r>
          </a:p>
          <a:p>
            <a:r>
              <a:rPr lang="en-AU" dirty="0"/>
              <a:t>QUIC can be deployed on a piecemeal basis</a:t>
            </a:r>
          </a:p>
          <a:p>
            <a:pPr marL="0" indent="0">
              <a:buNone/>
            </a:pPr>
            <a:endParaRPr lang="en-AU" dirty="0"/>
          </a:p>
          <a:p>
            <a:pPr marL="0" indent="0">
              <a:buNone/>
            </a:pPr>
            <a:r>
              <a:rPr lang="en-AU" dirty="0"/>
              <a:t>So it all may be over for TCP in a very small number of years!</a:t>
            </a:r>
          </a:p>
          <a:p>
            <a:pPr marL="0" indent="0">
              <a:buNone/>
            </a:pPr>
            <a:endParaRPr lang="en-AU" dirty="0"/>
          </a:p>
        </p:txBody>
      </p:sp>
    </p:spTree>
    <p:extLst>
      <p:ext uri="{BB962C8B-B14F-4D97-AF65-F5344CB8AC3E}">
        <p14:creationId xmlns:p14="http://schemas.microsoft.com/office/powerpoint/2010/main" val="1845230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a:xfrm>
            <a:off x="241905" y="235634"/>
            <a:ext cx="8660190" cy="994172"/>
          </a:xfrm>
        </p:spPr>
        <p:txBody>
          <a:bodyPr>
            <a:normAutofit fontScale="90000"/>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a:xfrm>
            <a:off x="430688" y="1153107"/>
            <a:ext cx="6520787" cy="3263504"/>
          </a:xfrm>
        </p:spPr>
        <p:txBody>
          <a:bodyPr>
            <a:normAutofit fontScale="92500" lnSpcReduction="10000"/>
          </a:bodyPr>
          <a:lstStyle/>
          <a:p>
            <a:r>
              <a:rPr lang="en-AU" sz="1800" dirty="0"/>
              <a:t>IP was a </a:t>
            </a:r>
            <a:r>
              <a:rPr lang="en-AU" sz="1800" b="1" i="1" dirty="0"/>
              <a:t>network</a:t>
            </a:r>
            <a:r>
              <a:rPr lang="en-AU" sz="1800" i="1" dirty="0"/>
              <a:t> protocol</a:t>
            </a:r>
            <a:r>
              <a:rPr lang="en-AU" sz="1800" dirty="0"/>
              <a:t> that provided services to attached devices</a:t>
            </a:r>
          </a:p>
          <a:p>
            <a:r>
              <a:rPr lang="en-AU" sz="1800" dirty="0"/>
              <a:t>The network service model used by IP was minimal</a:t>
            </a:r>
          </a:p>
          <a:p>
            <a:pPr lvl="1"/>
            <a:r>
              <a:rPr lang="en-AU" sz="1600" dirty="0"/>
              <a:t>Packets may be dropped, fragmented, duplicated, corrupted and/or reordered on their path through the network </a:t>
            </a:r>
          </a:p>
          <a:p>
            <a:pPr lvl="1"/>
            <a:r>
              <a:rPr lang="en-AU" sz="1600" dirty="0"/>
              <a:t>It’s left to the edge systems to recover from this network behaviour.</a:t>
            </a:r>
          </a:p>
          <a:p>
            <a:r>
              <a:rPr lang="en-AU" sz="1800" dirty="0"/>
              <a:t>Efforts to expand the network’s role have foundered</a:t>
            </a:r>
          </a:p>
          <a:p>
            <a:pPr lvl="1"/>
            <a:r>
              <a:rPr lang="en-AU" sz="1600" dirty="0"/>
              <a:t>QoS has just got nowhere!</a:t>
            </a:r>
          </a:p>
          <a:p>
            <a:pPr lvl="1"/>
            <a:r>
              <a:rPr lang="en-AU" sz="1600" dirty="0"/>
              <a:t>Various forms of source-directed forwarding are resisted by network operators who want control over traffic engineering</a:t>
            </a:r>
          </a:p>
          <a:p>
            <a:r>
              <a:rPr lang="en-AU" sz="1800" dirty="0"/>
              <a:t>Networks took up a role of defending the network resource against aggressive application behaviour</a:t>
            </a:r>
          </a:p>
          <a:p>
            <a:r>
              <a:rPr lang="en-AU" sz="1800" dirty="0"/>
              <a:t>Some networks enabled user surveillance</a:t>
            </a:r>
          </a:p>
        </p:txBody>
      </p:sp>
      <p:sp>
        <p:nvSpPr>
          <p:cNvPr id="4" name="Freeform 3">
            <a:extLst>
              <a:ext uri="{FF2B5EF4-FFF2-40B4-BE49-F238E27FC236}">
                <a16:creationId xmlns:a16="http://schemas.microsoft.com/office/drawing/2014/main" id="{8DBE68AE-1F15-9782-E6E0-3B5049DDFB89}"/>
              </a:ext>
            </a:extLst>
          </p:cNvPr>
          <p:cNvSpPr/>
          <p:nvPr/>
        </p:nvSpPr>
        <p:spPr>
          <a:xfrm>
            <a:off x="7586313" y="1902464"/>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AA57B774-D644-8559-F46B-E5BFCE591956}"/>
              </a:ext>
            </a:extLst>
          </p:cNvPr>
          <p:cNvSpPr/>
          <p:nvPr/>
        </p:nvSpPr>
        <p:spPr>
          <a:xfrm>
            <a:off x="8515350" y="1855667"/>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TextBox 5">
            <a:extLst>
              <a:ext uri="{FF2B5EF4-FFF2-40B4-BE49-F238E27FC236}">
                <a16:creationId xmlns:a16="http://schemas.microsoft.com/office/drawing/2014/main" id="{BCACB244-C591-752E-1A21-9A6DC4664900}"/>
              </a:ext>
            </a:extLst>
          </p:cNvPr>
          <p:cNvSpPr txBox="1"/>
          <p:nvPr/>
        </p:nvSpPr>
        <p:spPr>
          <a:xfrm>
            <a:off x="7830215" y="3305678"/>
            <a:ext cx="433132" cy="300082"/>
          </a:xfrm>
          <a:prstGeom prst="rect">
            <a:avLst/>
          </a:prstGeom>
          <a:noFill/>
        </p:spPr>
        <p:txBody>
          <a:bodyPr wrap="none" rtlCol="0">
            <a:spAutoFit/>
          </a:bodyPr>
          <a:lstStyle/>
          <a:p>
            <a:r>
              <a:rPr lang="en-AU" sz="1350" b="1" dirty="0">
                <a:latin typeface="Max's Handwritin" pitchFamily="2" charset="0"/>
              </a:rPr>
              <a:t>media</a:t>
            </a:r>
          </a:p>
        </p:txBody>
      </p:sp>
      <p:sp>
        <p:nvSpPr>
          <p:cNvPr id="7" name="TextBox 6">
            <a:extLst>
              <a:ext uri="{FF2B5EF4-FFF2-40B4-BE49-F238E27FC236}">
                <a16:creationId xmlns:a16="http://schemas.microsoft.com/office/drawing/2014/main" id="{E68C88DB-E5D9-5918-48B7-AD01B7242B9F}"/>
              </a:ext>
            </a:extLst>
          </p:cNvPr>
          <p:cNvSpPr txBox="1"/>
          <p:nvPr/>
        </p:nvSpPr>
        <p:spPr>
          <a:xfrm>
            <a:off x="7638712" y="2554027"/>
            <a:ext cx="971741" cy="461665"/>
          </a:xfrm>
          <a:prstGeom prst="rect">
            <a:avLst/>
          </a:prstGeom>
          <a:noFill/>
        </p:spPr>
        <p:txBody>
          <a:bodyPr wrap="none" rtlCol="0">
            <a:spAutoFit/>
          </a:bodyPr>
          <a:lstStyle/>
          <a:p>
            <a:r>
              <a:rPr lang="en-AU" sz="24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05F61673-4146-DF6E-F6E2-B21D166D9A9A}"/>
              </a:ext>
            </a:extLst>
          </p:cNvPr>
          <p:cNvSpPr txBox="1"/>
          <p:nvPr/>
        </p:nvSpPr>
        <p:spPr>
          <a:xfrm>
            <a:off x="7648202" y="2199944"/>
            <a:ext cx="917239" cy="300082"/>
          </a:xfrm>
          <a:prstGeom prst="rect">
            <a:avLst/>
          </a:prstGeom>
          <a:noFill/>
        </p:spPr>
        <p:txBody>
          <a:bodyPr wrap="none" rtlCol="0">
            <a:spAutoFit/>
          </a:bodyPr>
          <a:lstStyle/>
          <a:p>
            <a:r>
              <a:rPr lang="en-AU" sz="1350"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5989186A-0E5C-CE1C-CC47-5F07310B9CFA}"/>
              </a:ext>
            </a:extLst>
          </p:cNvPr>
          <p:cNvSpPr txBox="1"/>
          <p:nvPr/>
        </p:nvSpPr>
        <p:spPr>
          <a:xfrm>
            <a:off x="7825181" y="1880248"/>
            <a:ext cx="417102" cy="300082"/>
          </a:xfrm>
          <a:prstGeom prst="rect">
            <a:avLst/>
          </a:prstGeom>
          <a:noFill/>
        </p:spPr>
        <p:txBody>
          <a:bodyPr wrap="none" rtlCol="0">
            <a:spAutoFit/>
          </a:bodyPr>
          <a:lstStyle/>
          <a:p>
            <a:r>
              <a:rPr lang="en-AU" sz="1350"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AD16921A-0ABB-9C34-FEC0-82AEA2398E88}"/>
              </a:ext>
            </a:extLst>
          </p:cNvPr>
          <p:cNvSpPr/>
          <p:nvPr/>
        </p:nvSpPr>
        <p:spPr>
          <a:xfrm>
            <a:off x="7658955" y="1875013"/>
            <a:ext cx="816678" cy="1047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a:extLst>
              <a:ext uri="{FF2B5EF4-FFF2-40B4-BE49-F238E27FC236}">
                <a16:creationId xmlns:a16="http://schemas.microsoft.com/office/drawing/2014/main" id="{2E5EFC9A-8A7A-6DC3-662D-F8A8EE7BC549}"/>
              </a:ext>
            </a:extLst>
          </p:cNvPr>
          <p:cNvSpPr/>
          <p:nvPr/>
        </p:nvSpPr>
        <p:spPr>
          <a:xfrm>
            <a:off x="7674661" y="2215891"/>
            <a:ext cx="785267" cy="264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C545B9CF-257D-EF26-6600-40F91729267C}"/>
              </a:ext>
            </a:extLst>
          </p:cNvPr>
          <p:cNvSpPr/>
          <p:nvPr/>
        </p:nvSpPr>
        <p:spPr>
          <a:xfrm>
            <a:off x="7727012" y="2409590"/>
            <a:ext cx="717211" cy="28694"/>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CF3B2657-6141-9D04-B720-C23FFF600D99}"/>
              </a:ext>
            </a:extLst>
          </p:cNvPr>
          <p:cNvSpPr/>
          <p:nvPr/>
        </p:nvSpPr>
        <p:spPr>
          <a:xfrm>
            <a:off x="7611840" y="3241973"/>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1AF97E56-AF7E-049F-24B3-D6145675C291}"/>
              </a:ext>
            </a:extLst>
          </p:cNvPr>
          <p:cNvSpPr txBox="1"/>
          <p:nvPr/>
        </p:nvSpPr>
        <p:spPr>
          <a:xfrm>
            <a:off x="6774735" y="2533609"/>
            <a:ext cx="530915" cy="507831"/>
          </a:xfrm>
          <a:prstGeom prst="rect">
            <a:avLst/>
          </a:prstGeom>
          <a:noFill/>
        </p:spPr>
        <p:txBody>
          <a:bodyPr wrap="none" rtlCol="0">
            <a:spAutoFit/>
          </a:bodyPr>
          <a:lstStyle/>
          <a:p>
            <a:r>
              <a:rPr lang="en-AU" sz="2700" b="1" dirty="0">
                <a:solidFill>
                  <a:srgbClr val="FF0000"/>
                </a:solidFill>
                <a:latin typeface="Max's Handwritin" pitchFamily="2" charset="0"/>
              </a:rPr>
              <a:t>$$$</a:t>
            </a:r>
          </a:p>
        </p:txBody>
      </p:sp>
      <p:sp>
        <p:nvSpPr>
          <p:cNvPr id="15" name="Freeform 14">
            <a:extLst>
              <a:ext uri="{FF2B5EF4-FFF2-40B4-BE49-F238E27FC236}">
                <a16:creationId xmlns:a16="http://schemas.microsoft.com/office/drawing/2014/main" id="{BB96C195-DCE5-AD07-BC67-62133F06D26B}"/>
              </a:ext>
            </a:extLst>
          </p:cNvPr>
          <p:cNvSpPr/>
          <p:nvPr/>
        </p:nvSpPr>
        <p:spPr>
          <a:xfrm>
            <a:off x="7611840" y="3598015"/>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Freeform 15">
            <a:extLst>
              <a:ext uri="{FF2B5EF4-FFF2-40B4-BE49-F238E27FC236}">
                <a16:creationId xmlns:a16="http://schemas.microsoft.com/office/drawing/2014/main" id="{1B108EE7-3734-0D59-17AC-D1BBC09E9BA1}"/>
              </a:ext>
            </a:extLst>
          </p:cNvPr>
          <p:cNvSpPr/>
          <p:nvPr/>
        </p:nvSpPr>
        <p:spPr>
          <a:xfrm>
            <a:off x="7312288" y="2682641"/>
            <a:ext cx="201706" cy="290140"/>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42188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1606-846E-B683-8398-D1A9A58C8758}"/>
              </a:ext>
            </a:extLst>
          </p:cNvPr>
          <p:cNvSpPr>
            <a:spLocks noGrp="1"/>
          </p:cNvSpPr>
          <p:nvPr>
            <p:ph type="title"/>
          </p:nvPr>
        </p:nvSpPr>
        <p:spPr/>
        <p:txBody>
          <a:bodyPr/>
          <a:lstStyle/>
          <a:p>
            <a:r>
              <a:rPr lang="en-US" dirty="0"/>
              <a:t>So how did we react?</a:t>
            </a:r>
          </a:p>
        </p:txBody>
      </p:sp>
      <p:sp>
        <p:nvSpPr>
          <p:cNvPr id="3" name="Content Placeholder 2">
            <a:extLst>
              <a:ext uri="{FF2B5EF4-FFF2-40B4-BE49-F238E27FC236}">
                <a16:creationId xmlns:a16="http://schemas.microsoft.com/office/drawing/2014/main" id="{BEB92CC4-19D8-4A5F-EE4A-8631FFB663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0472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Networking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a:xfrm>
            <a:off x="628650" y="1081290"/>
            <a:ext cx="7886700" cy="3263504"/>
          </a:xfrm>
        </p:spPr>
        <p:txBody>
          <a:bodyPr>
            <a:normAutofit/>
          </a:bodyPr>
          <a:lstStyle/>
          <a:p>
            <a:pPr marL="0" indent="0">
              <a:lnSpc>
                <a:spcPct val="90000"/>
              </a:lnSpc>
              <a:spcBef>
                <a:spcPct val="30000"/>
              </a:spcBef>
              <a:spcAft>
                <a:spcPct val="30000"/>
              </a:spcAft>
              <a:buNone/>
            </a:pPr>
            <a:r>
              <a:rPr lang="en-US" altLang="en-US" sz="2000" dirty="0"/>
              <a:t>And this is why QUIC is so interesting – it is pushing both network carriage and host platform into commodity roles in networking and allowing applications to effectively customize the way in which they want to deliver services and dominating the entire networked environment</a:t>
            </a:r>
          </a:p>
          <a:p>
            <a:pPr marL="0" indent="0">
              <a:lnSpc>
                <a:spcPct val="90000"/>
              </a:lnSpc>
              <a:spcBef>
                <a:spcPct val="30000"/>
              </a:spcBef>
              <a:spcAft>
                <a:spcPct val="30000"/>
              </a:spcAft>
              <a:buNone/>
            </a:pPr>
            <a:r>
              <a:rPr lang="en-US" altLang="en-US" sz="2000" dirty="0"/>
              <a:t>QUIC is the application’s view of what Transport should be!</a:t>
            </a:r>
          </a:p>
          <a:p>
            <a:pPr marL="0" indent="0">
              <a:buNone/>
            </a:pPr>
            <a:endParaRPr lang="en-AU" sz="2000" dirty="0"/>
          </a:p>
        </p:txBody>
      </p:sp>
      <p:sp>
        <p:nvSpPr>
          <p:cNvPr id="4" name="Freeform 3">
            <a:extLst>
              <a:ext uri="{FF2B5EF4-FFF2-40B4-BE49-F238E27FC236}">
                <a16:creationId xmlns:a16="http://schemas.microsoft.com/office/drawing/2014/main" id="{834947FD-B0AE-58AD-1689-C60005CB71F0}"/>
              </a:ext>
            </a:extLst>
          </p:cNvPr>
          <p:cNvSpPr/>
          <p:nvPr/>
        </p:nvSpPr>
        <p:spPr>
          <a:xfrm>
            <a:off x="1927172" y="3220276"/>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45AD6635-7466-B4CF-2359-1821559F8359}"/>
              </a:ext>
            </a:extLst>
          </p:cNvPr>
          <p:cNvSpPr/>
          <p:nvPr/>
        </p:nvSpPr>
        <p:spPr>
          <a:xfrm>
            <a:off x="2856209" y="3173479"/>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TextBox 5">
            <a:extLst>
              <a:ext uri="{FF2B5EF4-FFF2-40B4-BE49-F238E27FC236}">
                <a16:creationId xmlns:a16="http://schemas.microsoft.com/office/drawing/2014/main" id="{25F03984-0028-2207-3FE7-DF8ECA95F054}"/>
              </a:ext>
            </a:extLst>
          </p:cNvPr>
          <p:cNvSpPr txBox="1"/>
          <p:nvPr/>
        </p:nvSpPr>
        <p:spPr>
          <a:xfrm>
            <a:off x="2171074" y="4623490"/>
            <a:ext cx="433132" cy="300082"/>
          </a:xfrm>
          <a:prstGeom prst="rect">
            <a:avLst/>
          </a:prstGeom>
          <a:noFill/>
        </p:spPr>
        <p:txBody>
          <a:bodyPr wrap="none" rtlCol="0">
            <a:spAutoFit/>
          </a:bodyPr>
          <a:lstStyle/>
          <a:p>
            <a:r>
              <a:rPr lang="en-AU" sz="1350" b="1" dirty="0">
                <a:latin typeface="Max's Handwritin" pitchFamily="2" charset="0"/>
              </a:rPr>
              <a:t>media</a:t>
            </a:r>
          </a:p>
        </p:txBody>
      </p:sp>
      <p:sp>
        <p:nvSpPr>
          <p:cNvPr id="7" name="TextBox 6">
            <a:extLst>
              <a:ext uri="{FF2B5EF4-FFF2-40B4-BE49-F238E27FC236}">
                <a16:creationId xmlns:a16="http://schemas.microsoft.com/office/drawing/2014/main" id="{AC2314A7-5727-D9BD-3ABA-24158DF53BA2}"/>
              </a:ext>
            </a:extLst>
          </p:cNvPr>
          <p:cNvSpPr txBox="1"/>
          <p:nvPr/>
        </p:nvSpPr>
        <p:spPr>
          <a:xfrm>
            <a:off x="1989280" y="4087710"/>
            <a:ext cx="744114" cy="369332"/>
          </a:xfrm>
          <a:prstGeom prst="rect">
            <a:avLst/>
          </a:prstGeom>
          <a:noFill/>
        </p:spPr>
        <p:txBody>
          <a:bodyPr wrap="none" rtlCol="0">
            <a:spAutoFit/>
          </a:bodyPr>
          <a:lstStyle/>
          <a:p>
            <a:r>
              <a:rPr lang="en-AU"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C1C17AAC-892F-D685-144C-FF618AF8705D}"/>
              </a:ext>
            </a:extLst>
          </p:cNvPr>
          <p:cNvSpPr txBox="1"/>
          <p:nvPr/>
        </p:nvSpPr>
        <p:spPr>
          <a:xfrm>
            <a:off x="1989061" y="3517756"/>
            <a:ext cx="917239" cy="300082"/>
          </a:xfrm>
          <a:prstGeom prst="rect">
            <a:avLst/>
          </a:prstGeom>
          <a:noFill/>
        </p:spPr>
        <p:txBody>
          <a:bodyPr wrap="none" rtlCol="0">
            <a:spAutoFit/>
          </a:bodyPr>
          <a:lstStyle/>
          <a:p>
            <a:r>
              <a:rPr lang="en-AU" sz="1350"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A7FB1CB9-A558-9DFB-8BF2-A7649CB03D86}"/>
              </a:ext>
            </a:extLst>
          </p:cNvPr>
          <p:cNvSpPr txBox="1"/>
          <p:nvPr/>
        </p:nvSpPr>
        <p:spPr>
          <a:xfrm>
            <a:off x="2166040" y="3198059"/>
            <a:ext cx="417102" cy="300082"/>
          </a:xfrm>
          <a:prstGeom prst="rect">
            <a:avLst/>
          </a:prstGeom>
          <a:noFill/>
        </p:spPr>
        <p:txBody>
          <a:bodyPr wrap="none" rtlCol="0">
            <a:spAutoFit/>
          </a:bodyPr>
          <a:lstStyle/>
          <a:p>
            <a:r>
              <a:rPr lang="en-AU" sz="1350"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6CF28DB1-143B-7C78-DEF6-2A304A360240}"/>
              </a:ext>
            </a:extLst>
          </p:cNvPr>
          <p:cNvSpPr/>
          <p:nvPr/>
        </p:nvSpPr>
        <p:spPr>
          <a:xfrm>
            <a:off x="1999814" y="3192824"/>
            <a:ext cx="816678" cy="1047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a:extLst>
              <a:ext uri="{FF2B5EF4-FFF2-40B4-BE49-F238E27FC236}">
                <a16:creationId xmlns:a16="http://schemas.microsoft.com/office/drawing/2014/main" id="{B45061F5-5F0E-CBD5-DA75-648DC7FE69A0}"/>
              </a:ext>
            </a:extLst>
          </p:cNvPr>
          <p:cNvSpPr/>
          <p:nvPr/>
        </p:nvSpPr>
        <p:spPr>
          <a:xfrm>
            <a:off x="2015520" y="3533702"/>
            <a:ext cx="785267" cy="264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A90761DC-105A-878B-F92B-1DD8570EE6E9}"/>
              </a:ext>
            </a:extLst>
          </p:cNvPr>
          <p:cNvSpPr/>
          <p:nvPr/>
        </p:nvSpPr>
        <p:spPr>
          <a:xfrm>
            <a:off x="2067870" y="3727402"/>
            <a:ext cx="717211" cy="28694"/>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0B799197-443C-631B-749B-0A3994CB8214}"/>
              </a:ext>
            </a:extLst>
          </p:cNvPr>
          <p:cNvSpPr/>
          <p:nvPr/>
        </p:nvSpPr>
        <p:spPr>
          <a:xfrm>
            <a:off x="1952698" y="4559785"/>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Freeform 14">
            <a:extLst>
              <a:ext uri="{FF2B5EF4-FFF2-40B4-BE49-F238E27FC236}">
                <a16:creationId xmlns:a16="http://schemas.microsoft.com/office/drawing/2014/main" id="{2060419F-36AE-4956-E507-44451024673E}"/>
              </a:ext>
            </a:extLst>
          </p:cNvPr>
          <p:cNvSpPr/>
          <p:nvPr/>
        </p:nvSpPr>
        <p:spPr>
          <a:xfrm>
            <a:off x="1952698" y="4915826"/>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Freeform 15">
            <a:extLst>
              <a:ext uri="{FF2B5EF4-FFF2-40B4-BE49-F238E27FC236}">
                <a16:creationId xmlns:a16="http://schemas.microsoft.com/office/drawing/2014/main" id="{65B7CD38-D818-54CF-E537-CFC13A85D3C3}"/>
              </a:ext>
            </a:extLst>
          </p:cNvPr>
          <p:cNvSpPr/>
          <p:nvPr/>
        </p:nvSpPr>
        <p:spPr>
          <a:xfrm>
            <a:off x="3230066" y="3568510"/>
            <a:ext cx="985494" cy="740636"/>
          </a:xfrm>
          <a:custGeom>
            <a:avLst/>
            <a:gdLst>
              <a:gd name="connsiteX0" fmla="*/ 0 w 1313992"/>
              <a:gd name="connsiteY0" fmla="*/ 253737 h 987514"/>
              <a:gd name="connsiteX1" fmla="*/ 656135 w 1313992"/>
              <a:gd name="connsiteY1" fmla="*/ 253737 h 987514"/>
              <a:gd name="connsiteX2" fmla="*/ 509551 w 1313992"/>
              <a:gd name="connsiteY2" fmla="*/ 2451 h 987514"/>
              <a:gd name="connsiteX3" fmla="*/ 1312269 w 1313992"/>
              <a:gd name="connsiteY3" fmla="*/ 428240 h 987514"/>
              <a:gd name="connsiteX4" fmla="*/ 725936 w 1313992"/>
              <a:gd name="connsiteY4" fmla="*/ 979672 h 987514"/>
              <a:gd name="connsiteX5" fmla="*/ 823658 w 1313992"/>
              <a:gd name="connsiteY5" fmla="*/ 749327 h 987514"/>
              <a:gd name="connsiteX6" fmla="*/ 62822 w 1313992"/>
              <a:gd name="connsiteY6" fmla="*/ 693486 h 9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992" h="987514">
                <a:moveTo>
                  <a:pt x="0" y="253737"/>
                </a:moveTo>
                <a:cubicBezTo>
                  <a:pt x="285605" y="274677"/>
                  <a:pt x="571210" y="295618"/>
                  <a:pt x="656135" y="253737"/>
                </a:cubicBezTo>
                <a:cubicBezTo>
                  <a:pt x="741060" y="211856"/>
                  <a:pt x="400195" y="-26633"/>
                  <a:pt x="509551" y="2451"/>
                </a:cubicBezTo>
                <a:cubicBezTo>
                  <a:pt x="618907" y="31535"/>
                  <a:pt x="1276205" y="265370"/>
                  <a:pt x="1312269" y="428240"/>
                </a:cubicBezTo>
                <a:cubicBezTo>
                  <a:pt x="1348333" y="591110"/>
                  <a:pt x="807371" y="926157"/>
                  <a:pt x="725936" y="979672"/>
                </a:cubicBezTo>
                <a:cubicBezTo>
                  <a:pt x="644501" y="1033187"/>
                  <a:pt x="934177" y="797025"/>
                  <a:pt x="823658" y="749327"/>
                </a:cubicBezTo>
                <a:cubicBezTo>
                  <a:pt x="713139" y="701629"/>
                  <a:pt x="387980" y="697557"/>
                  <a:pt x="62822" y="693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7" name="Freeform 16">
            <a:extLst>
              <a:ext uri="{FF2B5EF4-FFF2-40B4-BE49-F238E27FC236}">
                <a16:creationId xmlns:a16="http://schemas.microsoft.com/office/drawing/2014/main" id="{C1F10490-D6C2-E464-B697-27B5ED487684}"/>
              </a:ext>
            </a:extLst>
          </p:cNvPr>
          <p:cNvSpPr/>
          <p:nvPr/>
        </p:nvSpPr>
        <p:spPr>
          <a:xfrm>
            <a:off x="4578947" y="3239621"/>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Freeform 17">
            <a:extLst>
              <a:ext uri="{FF2B5EF4-FFF2-40B4-BE49-F238E27FC236}">
                <a16:creationId xmlns:a16="http://schemas.microsoft.com/office/drawing/2014/main" id="{984EF175-F0D7-4B31-0746-D7025FDA7804}"/>
              </a:ext>
            </a:extLst>
          </p:cNvPr>
          <p:cNvSpPr/>
          <p:nvPr/>
        </p:nvSpPr>
        <p:spPr>
          <a:xfrm>
            <a:off x="5507984" y="3192824"/>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TextBox 18">
            <a:extLst>
              <a:ext uri="{FF2B5EF4-FFF2-40B4-BE49-F238E27FC236}">
                <a16:creationId xmlns:a16="http://schemas.microsoft.com/office/drawing/2014/main" id="{46F47860-F441-1340-6A15-581A2AA69A34}"/>
              </a:ext>
            </a:extLst>
          </p:cNvPr>
          <p:cNvSpPr txBox="1"/>
          <p:nvPr/>
        </p:nvSpPr>
        <p:spPr>
          <a:xfrm>
            <a:off x="4822849" y="4700420"/>
            <a:ext cx="433132" cy="300082"/>
          </a:xfrm>
          <a:prstGeom prst="rect">
            <a:avLst/>
          </a:prstGeom>
          <a:noFill/>
        </p:spPr>
        <p:txBody>
          <a:bodyPr wrap="none" rtlCol="0">
            <a:spAutoFit/>
          </a:bodyPr>
          <a:lstStyle/>
          <a:p>
            <a:r>
              <a:rPr lang="en-AU" sz="1350" b="1" dirty="0">
                <a:latin typeface="Max's Handwritin" pitchFamily="2" charset="0"/>
              </a:rPr>
              <a:t>media</a:t>
            </a:r>
          </a:p>
        </p:txBody>
      </p:sp>
      <p:sp>
        <p:nvSpPr>
          <p:cNvPr id="20" name="TextBox 19">
            <a:extLst>
              <a:ext uri="{FF2B5EF4-FFF2-40B4-BE49-F238E27FC236}">
                <a16:creationId xmlns:a16="http://schemas.microsoft.com/office/drawing/2014/main" id="{57CB447C-3D85-D166-E9FC-61658F7E5179}"/>
              </a:ext>
            </a:extLst>
          </p:cNvPr>
          <p:cNvSpPr txBox="1"/>
          <p:nvPr/>
        </p:nvSpPr>
        <p:spPr>
          <a:xfrm>
            <a:off x="4702761" y="4484990"/>
            <a:ext cx="604653" cy="300082"/>
          </a:xfrm>
          <a:prstGeom prst="rect">
            <a:avLst/>
          </a:prstGeom>
          <a:noFill/>
        </p:spPr>
        <p:txBody>
          <a:bodyPr wrap="none" rtlCol="0">
            <a:spAutoFit/>
          </a:bodyPr>
          <a:lstStyle/>
          <a:p>
            <a:r>
              <a:rPr lang="en-AU" sz="1350" b="1" dirty="0">
                <a:solidFill>
                  <a:srgbClr val="FF0000"/>
                </a:solidFill>
                <a:latin typeface="Max's Handwritin" pitchFamily="2" charset="0"/>
              </a:rPr>
              <a:t>network</a:t>
            </a:r>
          </a:p>
        </p:txBody>
      </p:sp>
      <p:sp>
        <p:nvSpPr>
          <p:cNvPr id="21" name="TextBox 20">
            <a:extLst>
              <a:ext uri="{FF2B5EF4-FFF2-40B4-BE49-F238E27FC236}">
                <a16:creationId xmlns:a16="http://schemas.microsoft.com/office/drawing/2014/main" id="{EB676823-5E8B-9F39-4048-DF66675B8771}"/>
              </a:ext>
            </a:extLst>
          </p:cNvPr>
          <p:cNvSpPr txBox="1"/>
          <p:nvPr/>
        </p:nvSpPr>
        <p:spPr>
          <a:xfrm>
            <a:off x="4617064" y="4288673"/>
            <a:ext cx="928459" cy="300082"/>
          </a:xfrm>
          <a:prstGeom prst="rect">
            <a:avLst/>
          </a:prstGeom>
          <a:noFill/>
        </p:spPr>
        <p:txBody>
          <a:bodyPr wrap="none" rtlCol="0">
            <a:spAutoFit/>
          </a:bodyPr>
          <a:lstStyle/>
          <a:p>
            <a:r>
              <a:rPr lang="en-AU" sz="1350" b="1" dirty="0">
                <a:solidFill>
                  <a:schemeClr val="accent1">
                    <a:lumMod val="75000"/>
                  </a:schemeClr>
                </a:solidFill>
                <a:latin typeface="Max's Handwritin" pitchFamily="2" charset="0"/>
              </a:rPr>
              <a:t>UDP Transport</a:t>
            </a:r>
          </a:p>
        </p:txBody>
      </p:sp>
      <p:sp>
        <p:nvSpPr>
          <p:cNvPr id="22" name="TextBox 21">
            <a:extLst>
              <a:ext uri="{FF2B5EF4-FFF2-40B4-BE49-F238E27FC236}">
                <a16:creationId xmlns:a16="http://schemas.microsoft.com/office/drawing/2014/main" id="{F9E44FB2-40BC-9F95-3FD1-FD83AF7DD483}"/>
              </a:ext>
            </a:extLst>
          </p:cNvPr>
          <p:cNvSpPr txBox="1"/>
          <p:nvPr/>
        </p:nvSpPr>
        <p:spPr>
          <a:xfrm>
            <a:off x="4650964" y="3252298"/>
            <a:ext cx="732893" cy="553998"/>
          </a:xfrm>
          <a:prstGeom prst="rect">
            <a:avLst/>
          </a:prstGeom>
          <a:noFill/>
        </p:spPr>
        <p:txBody>
          <a:bodyPr wrap="none" rtlCol="0">
            <a:spAutoFit/>
          </a:bodyPr>
          <a:lstStyle/>
          <a:p>
            <a:r>
              <a:rPr lang="en-AU" sz="3000" b="1" dirty="0">
                <a:solidFill>
                  <a:schemeClr val="accent6">
                    <a:lumMod val="75000"/>
                  </a:schemeClr>
                </a:solidFill>
                <a:latin typeface="Max's Handwritin" pitchFamily="2" charset="0"/>
              </a:rPr>
              <a:t>apps</a:t>
            </a:r>
          </a:p>
        </p:txBody>
      </p:sp>
      <p:sp>
        <p:nvSpPr>
          <p:cNvPr id="23" name="Freeform 22">
            <a:extLst>
              <a:ext uri="{FF2B5EF4-FFF2-40B4-BE49-F238E27FC236}">
                <a16:creationId xmlns:a16="http://schemas.microsoft.com/office/drawing/2014/main" id="{A374E0B7-3955-E938-BC08-B20EEF3F9024}"/>
              </a:ext>
            </a:extLst>
          </p:cNvPr>
          <p:cNvSpPr/>
          <p:nvPr/>
        </p:nvSpPr>
        <p:spPr>
          <a:xfrm>
            <a:off x="4651589" y="3212170"/>
            <a:ext cx="816678" cy="1047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4" name="Freeform 23">
            <a:extLst>
              <a:ext uri="{FF2B5EF4-FFF2-40B4-BE49-F238E27FC236}">
                <a16:creationId xmlns:a16="http://schemas.microsoft.com/office/drawing/2014/main" id="{E2FF8571-34C6-2BF8-E5DB-2B5A3A5E4723}"/>
              </a:ext>
            </a:extLst>
          </p:cNvPr>
          <p:cNvSpPr/>
          <p:nvPr/>
        </p:nvSpPr>
        <p:spPr>
          <a:xfrm>
            <a:off x="4672530" y="4295945"/>
            <a:ext cx="785267" cy="264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5" name="Freeform 24">
            <a:extLst>
              <a:ext uri="{FF2B5EF4-FFF2-40B4-BE49-F238E27FC236}">
                <a16:creationId xmlns:a16="http://schemas.microsoft.com/office/drawing/2014/main" id="{80683F60-D691-A790-BC22-868B7DCEBFC4}"/>
              </a:ext>
            </a:extLst>
          </p:cNvPr>
          <p:cNvSpPr/>
          <p:nvPr/>
        </p:nvSpPr>
        <p:spPr>
          <a:xfrm>
            <a:off x="4666603" y="4541595"/>
            <a:ext cx="717211" cy="28694"/>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6" name="Freeform 25">
            <a:extLst>
              <a:ext uri="{FF2B5EF4-FFF2-40B4-BE49-F238E27FC236}">
                <a16:creationId xmlns:a16="http://schemas.microsoft.com/office/drawing/2014/main" id="{31B56517-2D2C-04DB-63B6-536B5EE8D298}"/>
              </a:ext>
            </a:extLst>
          </p:cNvPr>
          <p:cNvSpPr/>
          <p:nvPr/>
        </p:nvSpPr>
        <p:spPr>
          <a:xfrm>
            <a:off x="4609708" y="4720480"/>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7" name="Freeform 26">
            <a:extLst>
              <a:ext uri="{FF2B5EF4-FFF2-40B4-BE49-F238E27FC236}">
                <a16:creationId xmlns:a16="http://schemas.microsoft.com/office/drawing/2014/main" id="{58232701-B59D-E35D-DCC2-802CE7D0CD1F}"/>
              </a:ext>
            </a:extLst>
          </p:cNvPr>
          <p:cNvSpPr/>
          <p:nvPr/>
        </p:nvSpPr>
        <p:spPr>
          <a:xfrm>
            <a:off x="4604473" y="4935172"/>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8" name="TextBox 27">
            <a:extLst>
              <a:ext uri="{FF2B5EF4-FFF2-40B4-BE49-F238E27FC236}">
                <a16:creationId xmlns:a16="http://schemas.microsoft.com/office/drawing/2014/main" id="{1596E24B-0CC6-12C3-1808-2029703F373A}"/>
              </a:ext>
            </a:extLst>
          </p:cNvPr>
          <p:cNvSpPr txBox="1"/>
          <p:nvPr/>
        </p:nvSpPr>
        <p:spPr>
          <a:xfrm>
            <a:off x="4724052" y="3811840"/>
            <a:ext cx="643125" cy="456087"/>
          </a:xfrm>
          <a:prstGeom prst="rect">
            <a:avLst/>
          </a:prstGeom>
          <a:noFill/>
        </p:spPr>
        <p:txBody>
          <a:bodyPr wrap="none" rtlCol="0">
            <a:spAutoFit/>
          </a:bodyPr>
          <a:lstStyle/>
          <a:p>
            <a:r>
              <a:rPr lang="en-AU" sz="788" b="1" dirty="0">
                <a:solidFill>
                  <a:schemeClr val="accent1">
                    <a:lumMod val="75000"/>
                  </a:schemeClr>
                </a:solidFill>
                <a:latin typeface="Max's Handwritin" pitchFamily="2" charset="0"/>
              </a:rPr>
              <a:t>Internal</a:t>
            </a:r>
          </a:p>
          <a:p>
            <a:r>
              <a:rPr lang="en-AU" sz="788" b="1" dirty="0">
                <a:solidFill>
                  <a:schemeClr val="accent1">
                    <a:lumMod val="75000"/>
                  </a:schemeClr>
                </a:solidFill>
                <a:latin typeface="Max's Handwritin" pitchFamily="2" charset="0"/>
              </a:rPr>
              <a:t>Transport + </a:t>
            </a:r>
          </a:p>
          <a:p>
            <a:r>
              <a:rPr lang="en-AU" sz="788" b="1" dirty="0">
                <a:solidFill>
                  <a:schemeClr val="accent1">
                    <a:lumMod val="75000"/>
                  </a:schemeClr>
                </a:solidFill>
                <a:latin typeface="Max's Handwritin" pitchFamily="2" charset="0"/>
              </a:rPr>
              <a:t>session security</a:t>
            </a:r>
          </a:p>
        </p:txBody>
      </p:sp>
      <p:sp>
        <p:nvSpPr>
          <p:cNvPr id="29" name="TextBox 28">
            <a:extLst>
              <a:ext uri="{FF2B5EF4-FFF2-40B4-BE49-F238E27FC236}">
                <a16:creationId xmlns:a16="http://schemas.microsoft.com/office/drawing/2014/main" id="{1A6CC7C7-4972-14E4-6B74-40352ED0680A}"/>
              </a:ext>
            </a:extLst>
          </p:cNvPr>
          <p:cNvSpPr txBox="1"/>
          <p:nvPr/>
        </p:nvSpPr>
        <p:spPr>
          <a:xfrm>
            <a:off x="3966992" y="3228676"/>
            <a:ext cx="593432" cy="553998"/>
          </a:xfrm>
          <a:prstGeom prst="rect">
            <a:avLst/>
          </a:prstGeom>
          <a:noFill/>
        </p:spPr>
        <p:txBody>
          <a:bodyPr wrap="none" rtlCol="0">
            <a:spAutoFit/>
          </a:bodyPr>
          <a:lstStyle/>
          <a:p>
            <a:r>
              <a:rPr lang="en-AU" sz="3000" b="1" dirty="0">
                <a:solidFill>
                  <a:schemeClr val="accent6">
                    <a:lumMod val="75000"/>
                  </a:schemeClr>
                </a:solidFill>
                <a:latin typeface="Max's Handwritin" pitchFamily="2" charset="0"/>
              </a:rPr>
              <a:t>$$$</a:t>
            </a:r>
          </a:p>
        </p:txBody>
      </p:sp>
      <p:sp>
        <p:nvSpPr>
          <p:cNvPr id="30" name="TextBox 29">
            <a:extLst>
              <a:ext uri="{FF2B5EF4-FFF2-40B4-BE49-F238E27FC236}">
                <a16:creationId xmlns:a16="http://schemas.microsoft.com/office/drawing/2014/main" id="{BDD362F1-5FCF-ABA3-2F51-B0497174998E}"/>
              </a:ext>
            </a:extLst>
          </p:cNvPr>
          <p:cNvSpPr txBox="1"/>
          <p:nvPr/>
        </p:nvSpPr>
        <p:spPr>
          <a:xfrm>
            <a:off x="5701039" y="3741749"/>
            <a:ext cx="1619354" cy="507831"/>
          </a:xfrm>
          <a:prstGeom prst="rect">
            <a:avLst/>
          </a:prstGeom>
          <a:noFill/>
        </p:spPr>
        <p:txBody>
          <a:bodyPr wrap="none" rtlCol="0">
            <a:spAutoFit/>
          </a:bodyPr>
          <a:lstStyle/>
          <a:p>
            <a:r>
              <a:rPr lang="en-AU" sz="1350" b="1" dirty="0">
                <a:latin typeface="Max's Handwritin" pitchFamily="2" charset="0"/>
              </a:rPr>
              <a:t>QUIC and value transform </a:t>
            </a:r>
          </a:p>
          <a:p>
            <a:r>
              <a:rPr lang="en-AU" sz="1350" b="1" dirty="0">
                <a:latin typeface="Max's Handwritin" pitchFamily="2" charset="0"/>
              </a:rPr>
              <a:t>in the network stack</a:t>
            </a:r>
          </a:p>
        </p:txBody>
      </p:sp>
    </p:spTree>
    <p:extLst>
      <p:ext uri="{BB962C8B-B14F-4D97-AF65-F5344CB8AC3E}">
        <p14:creationId xmlns:p14="http://schemas.microsoft.com/office/powerpoint/2010/main" val="38339773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p:txBody>
          <a:bodyPr>
            <a:normAutofit fontScale="90000"/>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p:txBody>
          <a:bodyPr>
            <a:normAutofit lnSpcReduction="10000"/>
          </a:bodyPr>
          <a:lstStyle/>
          <a:p>
            <a:r>
              <a:rPr lang="en-AU" dirty="0"/>
              <a:t>The relationship between applications, hosts and networks has soured into mutual distrust and suspicion</a:t>
            </a:r>
          </a:p>
          <a:p>
            <a:r>
              <a:rPr lang="en-AU" dirty="0"/>
              <a:t>The application now defends its integrity by wrapping up as much of the service transaction with encryption and indirection</a:t>
            </a:r>
          </a:p>
          <a:p>
            <a:r>
              <a:rPr lang="en-AU" dirty="0"/>
              <a:t>QUIC (and MASQUE) is an intrinsic part of this process of wrapping up traffic in encryption and redirection</a:t>
            </a:r>
          </a:p>
          <a:p>
            <a:r>
              <a:rPr lang="en-AU" dirty="0"/>
              <a:t>For the network operator there is little left to see</a:t>
            </a:r>
          </a:p>
          <a:p>
            <a:r>
              <a:rPr lang="en-AU" dirty="0"/>
              <a:t>And I suspect that there is no coming back from here!</a:t>
            </a:r>
          </a:p>
        </p:txBody>
      </p:sp>
    </p:spTree>
    <p:extLst>
      <p:ext uri="{BB962C8B-B14F-4D97-AF65-F5344CB8AC3E}">
        <p14:creationId xmlns:p14="http://schemas.microsoft.com/office/powerpoint/2010/main" val="2295975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EE56-42CE-96C1-A992-46D72FAFE965}"/>
              </a:ext>
            </a:extLst>
          </p:cNvPr>
          <p:cNvSpPr>
            <a:spLocks noGrp="1"/>
          </p:cNvSpPr>
          <p:nvPr>
            <p:ph type="title"/>
          </p:nvPr>
        </p:nvSpPr>
        <p:spPr>
          <a:xfrm>
            <a:off x="628650" y="273844"/>
            <a:ext cx="8433707" cy="994172"/>
          </a:xfrm>
        </p:spPr>
        <p:txBody>
          <a:bodyPr/>
          <a:lstStyle/>
          <a:p>
            <a:r>
              <a:rPr lang="en-AU" dirty="0"/>
              <a:t>What can a Network Operator Do?</a:t>
            </a:r>
          </a:p>
        </p:txBody>
      </p:sp>
      <p:sp>
        <p:nvSpPr>
          <p:cNvPr id="3" name="Content Placeholder 2">
            <a:extLst>
              <a:ext uri="{FF2B5EF4-FFF2-40B4-BE49-F238E27FC236}">
                <a16:creationId xmlns:a16="http://schemas.microsoft.com/office/drawing/2014/main" id="{42A4B9BF-CD83-E5BB-0520-6DCA83DE21CC}"/>
              </a:ext>
            </a:extLst>
          </p:cNvPr>
          <p:cNvSpPr>
            <a:spLocks noGrp="1"/>
          </p:cNvSpPr>
          <p:nvPr>
            <p:ph idx="1"/>
          </p:nvPr>
        </p:nvSpPr>
        <p:spPr/>
        <p:txBody>
          <a:bodyPr/>
          <a:lstStyle/>
          <a:p>
            <a:r>
              <a:rPr lang="en-AU" dirty="0"/>
              <a:t>When </a:t>
            </a:r>
            <a:r>
              <a:rPr lang="en-AU" b="1" dirty="0"/>
              <a:t>all</a:t>
            </a:r>
            <a:r>
              <a:rPr lang="en-AU" dirty="0"/>
              <a:t> customer traffic is completely obscured and encrypted?</a:t>
            </a:r>
          </a:p>
          <a:p>
            <a:pPr lvl="1"/>
            <a:r>
              <a:rPr lang="en-AU" dirty="0"/>
              <a:t>Traffic Shaping?</a:t>
            </a:r>
          </a:p>
          <a:p>
            <a:pPr lvl="1"/>
            <a:r>
              <a:rPr lang="en-AU" dirty="0"/>
              <a:t>Regulatory Requirements for traffic interception?</a:t>
            </a:r>
          </a:p>
          <a:p>
            <a:pPr lvl="1"/>
            <a:r>
              <a:rPr lang="en-AU" dirty="0"/>
              <a:t>Load Balancing / ECMP</a:t>
            </a:r>
          </a:p>
          <a:p>
            <a:pPr lvl="1"/>
            <a:endParaRPr lang="en-AU" dirty="0"/>
          </a:p>
        </p:txBody>
      </p:sp>
    </p:spTree>
    <p:extLst>
      <p:ext uri="{BB962C8B-B14F-4D97-AF65-F5344CB8AC3E}">
        <p14:creationId xmlns:p14="http://schemas.microsoft.com/office/powerpoint/2010/main" val="37587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Internet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p:txBody>
          <a:bodyPr>
            <a:normAutofit fontScale="85000" lnSpcReduction="10000"/>
          </a:bodyPr>
          <a:lstStyle/>
          <a:p>
            <a:pPr marL="0" indent="0">
              <a:buNone/>
            </a:pPr>
            <a:r>
              <a:rPr lang="en-AU" dirty="0"/>
              <a:t>“What you can’t dominate, you commoditise*”</a:t>
            </a:r>
          </a:p>
          <a:p>
            <a:pPr marL="0" indent="0">
              <a:buNone/>
            </a:pPr>
            <a:endParaRPr lang="en-AU" dirty="0"/>
          </a:p>
          <a:p>
            <a:pPr>
              <a:lnSpc>
                <a:spcPct val="90000"/>
              </a:lnSpc>
              <a:spcBef>
                <a:spcPct val="30000"/>
              </a:spcBef>
              <a:spcAft>
                <a:spcPct val="30000"/>
              </a:spcAft>
            </a:pPr>
            <a:r>
              <a:rPr lang="en-US" altLang="en-US" dirty="0"/>
              <a:t>Vertically integrated service providers have faded away into history - the deregulated competitive service industry continues to specialize rather than generalize at every level</a:t>
            </a:r>
          </a:p>
          <a:p>
            <a:pPr>
              <a:lnSpc>
                <a:spcPct val="90000"/>
              </a:lnSpc>
              <a:spcBef>
                <a:spcPct val="30000"/>
              </a:spcBef>
              <a:spcAft>
                <a:spcPct val="30000"/>
              </a:spcAft>
            </a:pPr>
            <a:r>
              <a:rPr lang="en-US" altLang="en-US" dirty="0"/>
              <a:t>Carriage is no longer an inescapable monopoly - massively replicated content can be used as a substitute for many carriage service elements</a:t>
            </a:r>
          </a:p>
          <a:p>
            <a:pPr>
              <a:lnSpc>
                <a:spcPct val="90000"/>
              </a:lnSpc>
              <a:spcBef>
                <a:spcPct val="30000"/>
              </a:spcBef>
              <a:spcAft>
                <a:spcPct val="30000"/>
              </a:spcAft>
            </a:pPr>
            <a:r>
              <a:rPr lang="en-US" altLang="en-US" dirty="0"/>
              <a:t>Control over the platform is no longer control over the user. Operating systems have been pushed back into a basic task scheduling role, while functions are being absorbed into the application space</a:t>
            </a:r>
          </a:p>
          <a:p>
            <a:pPr marL="0" indent="0">
              <a:buNone/>
            </a:pPr>
            <a:endParaRPr lang="en-AU" dirty="0"/>
          </a:p>
        </p:txBody>
      </p:sp>
      <p:sp>
        <p:nvSpPr>
          <p:cNvPr id="4" name="TextBox 3">
            <a:extLst>
              <a:ext uri="{FF2B5EF4-FFF2-40B4-BE49-F238E27FC236}">
                <a16:creationId xmlns:a16="http://schemas.microsoft.com/office/drawing/2014/main" id="{DAFB0803-3F4F-F38A-3E76-E33EA999E619}"/>
              </a:ext>
            </a:extLst>
          </p:cNvPr>
          <p:cNvSpPr txBox="1"/>
          <p:nvPr/>
        </p:nvSpPr>
        <p:spPr>
          <a:xfrm>
            <a:off x="5724169" y="4869656"/>
            <a:ext cx="3477234" cy="253916"/>
          </a:xfrm>
          <a:prstGeom prst="rect">
            <a:avLst/>
          </a:prstGeom>
          <a:noFill/>
        </p:spPr>
        <p:txBody>
          <a:bodyPr wrap="none" rtlCol="0">
            <a:spAutoFit/>
          </a:bodyPr>
          <a:lstStyle/>
          <a:p>
            <a:r>
              <a:rPr lang="en-AU" sz="1050" dirty="0"/>
              <a:t>* A related quote is Peter </a:t>
            </a:r>
            <a:r>
              <a:rPr lang="en-AU" sz="1050" dirty="0" err="1"/>
              <a:t>Thiel’s</a:t>
            </a:r>
            <a:r>
              <a:rPr lang="en-AU" sz="1050" dirty="0"/>
              <a:t> “Competition is for Losers!”</a:t>
            </a:r>
            <a:endParaRPr lang="en-AU" sz="1350" dirty="0"/>
          </a:p>
        </p:txBody>
      </p:sp>
    </p:spTree>
    <p:extLst>
      <p:ext uri="{BB962C8B-B14F-4D97-AF65-F5344CB8AC3E}">
        <p14:creationId xmlns:p14="http://schemas.microsoft.com/office/powerpoint/2010/main" val="3500633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DE14-CCC2-3150-C30A-F8F41AD23666}"/>
              </a:ext>
            </a:extLst>
          </p:cNvPr>
          <p:cNvSpPr>
            <a:spLocks noGrp="1"/>
          </p:cNvSpPr>
          <p:nvPr>
            <p:ph type="title"/>
          </p:nvPr>
        </p:nvSpPr>
        <p:spPr/>
        <p:txBody>
          <a:bodyPr/>
          <a:lstStyle/>
          <a:p>
            <a:r>
              <a:rPr lang="en-US" dirty="0"/>
              <a:t>The new Internet Space</a:t>
            </a:r>
          </a:p>
        </p:txBody>
      </p:sp>
      <p:sp>
        <p:nvSpPr>
          <p:cNvPr id="3" name="Content Placeholder 2">
            <a:extLst>
              <a:ext uri="{FF2B5EF4-FFF2-40B4-BE49-F238E27FC236}">
                <a16:creationId xmlns:a16="http://schemas.microsoft.com/office/drawing/2014/main" id="{1FE43351-0F31-8AEF-3C0F-2B7DFBC5F871}"/>
              </a:ext>
            </a:extLst>
          </p:cNvPr>
          <p:cNvSpPr>
            <a:spLocks noGrp="1"/>
          </p:cNvSpPr>
          <p:nvPr>
            <p:ph idx="1"/>
          </p:nvPr>
        </p:nvSpPr>
        <p:spPr/>
        <p:txBody>
          <a:bodyPr>
            <a:normAutofit fontScale="92500" lnSpcReduction="10000"/>
          </a:bodyPr>
          <a:lstStyle/>
          <a:p>
            <a:r>
              <a:rPr lang="en-US" dirty="0"/>
              <a:t>Each service has an ability to define its own operational </a:t>
            </a:r>
            <a:r>
              <a:rPr lang="en-US" dirty="0" err="1"/>
              <a:t>behaviours</a:t>
            </a:r>
            <a:r>
              <a:rPr lang="en-US" dirty="0"/>
              <a:t> that are intrinsic to that service</a:t>
            </a:r>
          </a:p>
          <a:p>
            <a:pPr lvl="1"/>
            <a:r>
              <a:rPr lang="en-US" dirty="0"/>
              <a:t>Which is the anti-definition of “interoperability”</a:t>
            </a:r>
          </a:p>
          <a:p>
            <a:r>
              <a:rPr lang="en-US" dirty="0"/>
              <a:t>We have managed to minimize and commoditize the common parts of the Internet and push the valued functionality and service delivery up into each application</a:t>
            </a:r>
          </a:p>
          <a:p>
            <a:r>
              <a:rPr lang="en-US" dirty="0"/>
              <a:t>Which means:</a:t>
            </a:r>
          </a:p>
          <a:p>
            <a:pPr lvl="1"/>
            <a:r>
              <a:rPr lang="en-US" dirty="0"/>
              <a:t>Standards for Interoperability is dead!</a:t>
            </a:r>
          </a:p>
          <a:p>
            <a:pPr lvl="1"/>
            <a:r>
              <a:rPr lang="en-US" dirty="0"/>
              <a:t>Open is historic!</a:t>
            </a:r>
          </a:p>
          <a:p>
            <a:pPr lvl="1"/>
            <a:r>
              <a:rPr lang="en-US" dirty="0"/>
              <a:t>The </a:t>
            </a:r>
            <a:r>
              <a:rPr lang="en-US" dirty="0" err="1"/>
              <a:t>hyperscalers</a:t>
            </a:r>
            <a:r>
              <a:rPr lang="en-US" dirty="0"/>
              <a:t> have won everything!</a:t>
            </a:r>
          </a:p>
        </p:txBody>
      </p:sp>
    </p:spTree>
    <p:extLst>
      <p:ext uri="{BB962C8B-B14F-4D97-AF65-F5344CB8AC3E}">
        <p14:creationId xmlns:p14="http://schemas.microsoft.com/office/powerpoint/2010/main" val="18096557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57638">
            <a:off x="2101115" y="1905124"/>
            <a:ext cx="3686175" cy="994172"/>
          </a:xfrm>
        </p:spPr>
        <p:txBody>
          <a:bodyPr>
            <a:normAutofit fontScale="90000"/>
          </a:bodyPr>
          <a:lstStyle/>
          <a:p>
            <a:r>
              <a:rPr lang="en-US" sz="6000" dirty="0">
                <a:latin typeface="Max's Handwritin" charset="0"/>
                <a:ea typeface="Max's Handwritin" charset="0"/>
                <a:cs typeface="Max's Handwritin" charset="0"/>
              </a:rPr>
              <a:t>Thanks!</a:t>
            </a:r>
          </a:p>
        </p:txBody>
      </p:sp>
    </p:spTree>
    <p:extLst>
      <p:ext uri="{BB962C8B-B14F-4D97-AF65-F5344CB8AC3E}">
        <p14:creationId xmlns:p14="http://schemas.microsoft.com/office/powerpoint/2010/main" val="313306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5885-9622-5A37-5E73-1D8C4E77DADC}"/>
              </a:ext>
            </a:extLst>
          </p:cNvPr>
          <p:cNvSpPr>
            <a:spLocks noGrp="1"/>
          </p:cNvSpPr>
          <p:nvPr>
            <p:ph type="title"/>
          </p:nvPr>
        </p:nvSpPr>
        <p:spPr/>
        <p:txBody>
          <a:bodyPr/>
          <a:lstStyle/>
          <a:p>
            <a:r>
              <a:rPr lang="en-US" dirty="0"/>
              <a:t>RFC 7258</a:t>
            </a:r>
          </a:p>
        </p:txBody>
      </p:sp>
      <p:sp>
        <p:nvSpPr>
          <p:cNvPr id="3" name="Content Placeholder 2">
            <a:extLst>
              <a:ext uri="{FF2B5EF4-FFF2-40B4-BE49-F238E27FC236}">
                <a16:creationId xmlns:a16="http://schemas.microsoft.com/office/drawing/2014/main" id="{7E5A1348-3BAA-5C89-414D-025B0C37C9D5}"/>
              </a:ext>
            </a:extLst>
          </p:cNvPr>
          <p:cNvSpPr>
            <a:spLocks noGrp="1"/>
          </p:cNvSpPr>
          <p:nvPr>
            <p:ph idx="1"/>
          </p:nvPr>
        </p:nvSpPr>
        <p:spPr/>
        <p:txBody>
          <a:bodyPr/>
          <a:lstStyle/>
          <a:p>
            <a:pPr marL="0" indent="0">
              <a:buNone/>
            </a:pPr>
            <a:r>
              <a:rPr lang="en-US" dirty="0"/>
              <a:t>Pervasive Monitoring is an attack on privacy</a:t>
            </a:r>
          </a:p>
          <a:p>
            <a:pPr marL="342900" lvl="1" indent="0">
              <a:buNone/>
            </a:pPr>
            <a:r>
              <a:rPr lang="en-AU" dirty="0"/>
              <a:t>“The IETF community's technical assessment is that PM is an attack on the privacy of Internet users and organisations. The IETF community has expressed strong agreement that PM is an attack that needs to be mitigated where possible, via the design of protocols that make PM significantly more expensive or infeasible.”</a:t>
            </a:r>
            <a:endParaRPr lang="en-US" dirty="0"/>
          </a:p>
        </p:txBody>
      </p:sp>
      <p:sp>
        <p:nvSpPr>
          <p:cNvPr id="4" name="TextBox 3">
            <a:extLst>
              <a:ext uri="{FF2B5EF4-FFF2-40B4-BE49-F238E27FC236}">
                <a16:creationId xmlns:a16="http://schemas.microsoft.com/office/drawing/2014/main" id="{CC07E401-232B-2E05-7888-B7B160C8AD35}"/>
              </a:ext>
            </a:extLst>
          </p:cNvPr>
          <p:cNvSpPr txBox="1"/>
          <p:nvPr/>
        </p:nvSpPr>
        <p:spPr>
          <a:xfrm>
            <a:off x="6046237" y="4229878"/>
            <a:ext cx="2207720" cy="369332"/>
          </a:xfrm>
          <a:prstGeom prst="rect">
            <a:avLst/>
          </a:prstGeom>
          <a:noFill/>
        </p:spPr>
        <p:txBody>
          <a:bodyPr wrap="none" rtlCol="0">
            <a:spAutoFit/>
          </a:bodyPr>
          <a:lstStyle/>
          <a:p>
            <a:r>
              <a:rPr lang="en-US" dirty="0"/>
              <a:t>RFC 7258 – May 2014</a:t>
            </a:r>
          </a:p>
        </p:txBody>
      </p:sp>
    </p:spTree>
    <p:extLst>
      <p:ext uri="{BB962C8B-B14F-4D97-AF65-F5344CB8AC3E}">
        <p14:creationId xmlns:p14="http://schemas.microsoft.com/office/powerpoint/2010/main" val="109138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9DE2-847B-0CAF-AC6E-53E4947A1971}"/>
              </a:ext>
            </a:extLst>
          </p:cNvPr>
          <p:cNvSpPr>
            <a:spLocks noGrp="1"/>
          </p:cNvSpPr>
          <p:nvPr>
            <p:ph type="title"/>
          </p:nvPr>
        </p:nvSpPr>
        <p:spPr/>
        <p:txBody>
          <a:bodyPr/>
          <a:lstStyle/>
          <a:p>
            <a:r>
              <a:rPr lang="en-US" dirty="0"/>
              <a:t>What did this mean?</a:t>
            </a:r>
          </a:p>
        </p:txBody>
      </p:sp>
      <p:sp>
        <p:nvSpPr>
          <p:cNvPr id="3" name="Content Placeholder 2">
            <a:extLst>
              <a:ext uri="{FF2B5EF4-FFF2-40B4-BE49-F238E27FC236}">
                <a16:creationId xmlns:a16="http://schemas.microsoft.com/office/drawing/2014/main" id="{0CD5B3CF-CE8C-D7E4-1C88-EEA92EB032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530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C81-AF1D-4E03-D720-DC3D56A553CE}"/>
              </a:ext>
            </a:extLst>
          </p:cNvPr>
          <p:cNvSpPr>
            <a:spLocks noGrp="1"/>
          </p:cNvSpPr>
          <p:nvPr>
            <p:ph type="title"/>
          </p:nvPr>
        </p:nvSpPr>
        <p:spPr/>
        <p:txBody>
          <a:bodyPr/>
          <a:lstStyle/>
          <a:p>
            <a:r>
              <a:rPr lang="en-US" dirty="0"/>
              <a:t>Changes to the Applications</a:t>
            </a:r>
          </a:p>
        </p:txBody>
      </p:sp>
      <p:sp>
        <p:nvSpPr>
          <p:cNvPr id="3" name="Content Placeholder 2">
            <a:extLst>
              <a:ext uri="{FF2B5EF4-FFF2-40B4-BE49-F238E27FC236}">
                <a16:creationId xmlns:a16="http://schemas.microsoft.com/office/drawing/2014/main" id="{247B6184-DEC9-0B3A-6873-7FEA1167B93C}"/>
              </a:ext>
            </a:extLst>
          </p:cNvPr>
          <p:cNvSpPr>
            <a:spLocks noGrp="1"/>
          </p:cNvSpPr>
          <p:nvPr>
            <p:ph idx="1"/>
          </p:nvPr>
        </p:nvSpPr>
        <p:spPr>
          <a:xfrm>
            <a:off x="457200" y="1543049"/>
            <a:ext cx="8229600" cy="3394472"/>
          </a:xfrm>
        </p:spPr>
        <p:txBody>
          <a:bodyPr/>
          <a:lstStyle/>
          <a:p>
            <a:pPr marL="0" indent="0">
              <a:buNone/>
            </a:pPr>
            <a:r>
              <a:rPr lang="en-AU" sz="3600" b="1" dirty="0"/>
              <a:t>Hiding the Web</a:t>
            </a:r>
          </a:p>
          <a:p>
            <a:r>
              <a:rPr lang="en-AU" dirty="0"/>
              <a:t>Shift to use TLS for all web transactions – HTTPS </a:t>
            </a:r>
          </a:p>
          <a:p>
            <a:pPr lvl="1"/>
            <a:r>
              <a:rPr lang="en-AU" dirty="0"/>
              <a:t>TLS authenticates the identity of the server to the client</a:t>
            </a:r>
          </a:p>
          <a:p>
            <a:pPr lvl="2"/>
            <a:r>
              <a:rPr lang="en-AU" dirty="0"/>
              <a:t>Is this service name authentic? Can the service operator demonstrate to the client that is has knowledge of the private part of the key pair that is associated with this DNS service name?</a:t>
            </a:r>
          </a:p>
          <a:p>
            <a:pPr lvl="1"/>
            <a:r>
              <a:rPr lang="en-AU" dirty="0"/>
              <a:t>Service transactions are encrypted</a:t>
            </a:r>
          </a:p>
          <a:p>
            <a:pPr lvl="2"/>
            <a:r>
              <a:rPr lang="en-AU" dirty="0"/>
              <a:t>TLS generates a session key used to encrypt all subsequent on-the-wire data</a:t>
            </a:r>
          </a:p>
        </p:txBody>
      </p:sp>
    </p:spTree>
    <p:extLst>
      <p:ext uri="{BB962C8B-B14F-4D97-AF65-F5344CB8AC3E}">
        <p14:creationId xmlns:p14="http://schemas.microsoft.com/office/powerpoint/2010/main" val="2028862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8674</TotalTime>
  <Words>3335</Words>
  <Application>Microsoft Macintosh PowerPoint</Application>
  <PresentationFormat>On-screen Show (16:9)</PresentationFormat>
  <Paragraphs>334</Paragraphs>
  <Slides>65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AhnbergHand</vt:lpstr>
      <vt:lpstr>Arial</vt:lpstr>
      <vt:lpstr>Calibri</vt:lpstr>
      <vt:lpstr>Courier</vt:lpstr>
      <vt:lpstr>Courier New</vt:lpstr>
      <vt:lpstr>Max's Handwritin</vt:lpstr>
      <vt:lpstr>Powderfinger Type</vt:lpstr>
      <vt:lpstr>Office Theme</vt:lpstr>
      <vt:lpstr>Networking in the Penumbra</vt:lpstr>
      <vt:lpstr>The Trusted Network</vt:lpstr>
      <vt:lpstr>The Trusted Network</vt:lpstr>
      <vt:lpstr>The Erosion of Trust</vt:lpstr>
      <vt:lpstr>The Erosion of Trust</vt:lpstr>
      <vt:lpstr>So how did we react?</vt:lpstr>
      <vt:lpstr>RFC 7258</vt:lpstr>
      <vt:lpstr>What did this mean?</vt:lpstr>
      <vt:lpstr>Changes to the Applications</vt:lpstr>
      <vt:lpstr>HTTPS Today</vt:lpstr>
      <vt:lpstr>Changes to the Applications</vt:lpstr>
      <vt:lpstr>DoH, DOT Today</vt:lpstr>
      <vt:lpstr>Can we go further?</vt:lpstr>
      <vt:lpstr>MASQUE and Relays</vt:lpstr>
      <vt:lpstr>Apple Private Relay</vt:lpstr>
      <vt:lpstr>Sealing up the Peepholes</vt:lpstr>
      <vt:lpstr>Sealing up the Peepholes</vt:lpstr>
      <vt:lpstr>Why are we doing this?</vt:lpstr>
      <vt:lpstr>Who wants privacy? </vt:lpstr>
      <vt:lpstr>If not users, then whom?</vt:lpstr>
      <vt:lpstr>If not users, then whom?</vt:lpstr>
      <vt:lpstr>PowerPoint Presentation</vt:lpstr>
      <vt:lpstr>Who cares about privacy?</vt:lpstr>
      <vt:lpstr>Let me rephrase that:</vt:lpstr>
      <vt:lpstr>How do you do that?</vt:lpstr>
      <vt:lpstr>So, how do you do that?</vt:lpstr>
      <vt:lpstr>Transport Privacy</vt:lpstr>
      <vt:lpstr>Transport Surgery</vt:lpstr>
      <vt:lpstr>QUIC is the new TCP</vt:lpstr>
      <vt:lpstr>TCP is..</vt:lpstr>
      <vt:lpstr>TCP isn’t…</vt:lpstr>
      <vt:lpstr>QUIC is…</vt:lpstr>
      <vt:lpstr>QUIC is…</vt:lpstr>
      <vt:lpstr>QUIC is address agile</vt:lpstr>
      <vt:lpstr>QUIC also…</vt:lpstr>
      <vt:lpstr>QUIC flow structuring</vt:lpstr>
      <vt:lpstr>QUIC and Remote Procedure Calls</vt:lpstr>
      <vt:lpstr>QUIC and Load Balancing</vt:lpstr>
      <vt:lpstr>QUIC and Load Balancing</vt:lpstr>
      <vt:lpstr>QUIC and DOS</vt:lpstr>
      <vt:lpstr>QUIC is:</vt:lpstr>
      <vt:lpstr>Triggering QUIC in HTTP</vt:lpstr>
      <vt:lpstr>Triggering QUIC in HTTP</vt:lpstr>
      <vt:lpstr>Setting Expectations</vt:lpstr>
      <vt:lpstr>Setting Expectations</vt:lpstr>
      <vt:lpstr>Cloudflare’s Numbers</vt:lpstr>
      <vt:lpstr>APNIC’s QUIC measurement</vt:lpstr>
      <vt:lpstr>Server Session Keepalive Timers</vt:lpstr>
      <vt:lpstr>QUIC Use </vt:lpstr>
      <vt:lpstr>QUIC Use – July 2023</vt:lpstr>
      <vt:lpstr>National Filtering of QUIC?</vt:lpstr>
      <vt:lpstr>National Filtering of QUIC?</vt:lpstr>
      <vt:lpstr>Other Measures: Network Traffic Volume</vt:lpstr>
      <vt:lpstr>Network Traffic Volume</vt:lpstr>
      <vt:lpstr>Measuring QUIC Performance</vt:lpstr>
      <vt:lpstr>Why is QUIC important?</vt:lpstr>
      <vt:lpstr>What does this mean for TCP?</vt:lpstr>
      <vt:lpstr>What does this mean for TCP?</vt:lpstr>
      <vt:lpstr>What does this mean for the Internet?</vt:lpstr>
      <vt:lpstr>The new Networking Space</vt:lpstr>
      <vt:lpstr>What does this mean for the Internet?</vt:lpstr>
      <vt:lpstr>What can a Network Operator Do?</vt:lpstr>
      <vt:lpstr>The new Internet Space</vt:lpstr>
      <vt:lpstr>The new Internet Space</vt:lpstr>
      <vt:lpstr>Thanks!</vt:lpstr>
    </vt:vector>
  </TitlesOfParts>
  <Company>APNIC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right choice: An analysis of Dual Stack behaviour</dc:title>
  <dc:creator>Geoff Huston</dc:creator>
  <cp:lastModifiedBy>Geoff Huston</cp:lastModifiedBy>
  <cp:revision>145</cp:revision>
  <dcterms:created xsi:type="dcterms:W3CDTF">2012-02-22T23:57:34Z</dcterms:created>
  <dcterms:modified xsi:type="dcterms:W3CDTF">2023-12-12T06:25:12Z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2023-12-04T00:40:55Z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62b4ea33-9d94-4eca-97e3-307b15a144d4</vt:lpwstr>
  </property>
  <property fmtid="{D5CDD505-2E9C-101B-9397-08002B2CF9AE}" pid="8" name="MSIP_Label_66ca7b2a-4f6d-4766-806a-1a0c76ea1c59_ContentBits">
    <vt:lpwstr>0</vt:lpwstr>
  </property>
</Properties>
</file>