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9" r:id="rId2"/>
    <p:sldId id="275" r:id="rId3"/>
    <p:sldId id="316" r:id="rId4"/>
    <p:sldId id="300" r:id="rId5"/>
    <p:sldId id="436" r:id="rId6"/>
    <p:sldId id="435" r:id="rId7"/>
    <p:sldId id="451" r:id="rId8"/>
    <p:sldId id="450" r:id="rId9"/>
    <p:sldId id="445" r:id="rId10"/>
    <p:sldId id="446" r:id="rId11"/>
    <p:sldId id="447" r:id="rId12"/>
    <p:sldId id="449" r:id="rId13"/>
    <p:sldId id="320" r:id="rId14"/>
    <p:sldId id="443" r:id="rId15"/>
    <p:sldId id="444" r:id="rId16"/>
    <p:sldId id="278" r:id="rId17"/>
    <p:sldId id="438" r:id="rId18"/>
    <p:sldId id="441" r:id="rId19"/>
    <p:sldId id="440" r:id="rId20"/>
    <p:sldId id="442" r:id="rId21"/>
    <p:sldId id="323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3"/>
    <p:restoredTop sz="94694"/>
  </p:normalViewPr>
  <p:slideViewPr>
    <p:cSldViewPr snapToGrid="0">
      <p:cViewPr varScale="1">
        <p:scale>
          <a:sx n="121" d="100"/>
          <a:sy n="121" d="100"/>
        </p:scale>
        <p:origin x="1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324C-96E2-624D-B096-BEA17FEC24EE}" type="datetimeFigureOut">
              <a:rPr lang="en-AU" smtClean="0"/>
              <a:t>5/11/2023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C318-25C0-CA42-9D47-BEE207B03E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88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440D-2EF7-8FA8-63CD-8F10C58B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C374-F70E-938F-EC59-9C741408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4235-915B-D2D2-709D-B173B4B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4024D-EB5B-FA4E-BC65-55C82DB9EEE0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694-F984-5D4C-D169-84452DC3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447A-CD85-0DBE-E4BF-3FCF153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Page #</a:t>
            </a:r>
          </a:p>
        </p:txBody>
      </p:sp>
    </p:spTree>
    <p:extLst>
      <p:ext uri="{BB962C8B-B14F-4D97-AF65-F5344CB8AC3E}">
        <p14:creationId xmlns:p14="http://schemas.microsoft.com/office/powerpoint/2010/main" val="18411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4EA0-D804-762B-F437-6C94EA3A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D9BB-670C-C6AC-6C85-35CCE6FD1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563-3C01-1C11-0814-53BFC4F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45BD1-6C81-094D-BC92-C3FBDF81B2A6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6583-983F-4C85-4979-F0F77CD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4C52-C3A2-E3E7-D14D-97A55344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7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3CB76-855C-F6AD-43A6-5BC9982C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4B0FA-3DD1-B65E-F5C7-D1F3B114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5866-4BCC-CEF6-C95E-5C42EAD6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F2EB-118A-1A44-B890-34447E1007CF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5907-7418-4D31-94CF-FF381159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D4F0-70FD-B345-36D7-B8412479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6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BA9-29B2-FD54-117A-53F49BE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93CF-FE9F-333F-3622-4ACC575E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E243-C011-F727-CA0C-1BC0CA9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74E0-5727-3147-9872-A3720F9F883A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1CA5-086D-2A73-E92C-0D3EEB32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F3FC-A866-8EC2-C924-5AC25AE0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3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E458-94F7-E7C4-ECE1-A234C013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E800-C041-9C87-47E7-6804DE64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9E32-AB2D-D598-874E-F797B13D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2E76-82FB-3940-A7D4-2F63365A6D83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FDD-4AC1-4F8B-3420-495B8406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A814-E11E-CE31-FACE-477E1A6B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4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8A59-401C-A7B5-B86A-DE56770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5E7D-664E-AAF4-1D86-6F5EDD90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DB65-089F-5655-DD2B-990AF6E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F69-BCEE-CF9C-F524-8281C57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1058-B326-6046-A46E-7211FA9F9471}" type="datetime1">
              <a:rPr lang="en-AU" smtClean="0"/>
              <a:t>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9C3E3-7845-023B-DDB3-9B5FA0C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AA85-0BE4-547F-1143-FA8F01F9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1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3A89-040B-08E8-62B6-5ED9A089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D576-0346-BC80-4C5C-F7A16D7F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EDE-3B16-C5DB-23AB-D9A36EA6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AA4D-BCF7-CF07-0AED-64DD236EE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D2403-E1CD-AF48-C65D-BF2928AD1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7E9B-D9C2-FCBD-E7E2-47C001FE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D683-E108-234F-8845-D0F5F09DA016}" type="datetime1">
              <a:rPr lang="en-AU" smtClean="0"/>
              <a:t>5/11/2023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E3C4-B364-4CDC-8C38-FAE371D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FA26-4F24-9D59-F996-00413462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1DD-D94A-B708-1295-051A040E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9BDDC-AD5D-5EED-3BAA-6303A670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45E7F-8C53-2B4E-81DD-0537AC97FD68}" type="datetime1">
              <a:rPr lang="en-AU" smtClean="0"/>
              <a:t>5/11/2023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08B3A-25C9-E9FB-66DC-FABB4B8F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B1949-3F82-4327-B978-9A35038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2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7B9E6-9501-8B5A-A633-CD11B0FB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F16B6-4E7C-894D-A098-26904CEF279F}" type="datetime1">
              <a:rPr lang="en-AU" smtClean="0"/>
              <a:t>5/11/2023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812C4-9DBD-285E-6B66-B9F4294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6830-CBF5-780A-13F1-D5CC6FC2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73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EEEB-6B02-93C2-B86A-89D6BB9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3871-B6CE-6C2C-2046-E4DE0922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1873-E55A-0B45-FE5F-6C2C511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8DB-7F3C-9300-E414-0B2AB85A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C92E-647C-6D42-BEB0-D8DB86463D7E}" type="datetime1">
              <a:rPr lang="en-AU" smtClean="0"/>
              <a:t>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22837-AA4D-9DA1-923F-F1218D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031C-6DEB-F3DC-A34D-105F356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99A1-718B-8478-E492-202B31FE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3EF3-D929-9693-70CC-91E444ED1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81A3-3D98-F6C8-DAF3-FB473FEC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56C77-8DA0-4CB4-2468-8FE0FE49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CB71-68CB-1641-92A4-AA4AAE89C874}" type="datetime1">
              <a:rPr lang="en-AU" smtClean="0"/>
              <a:t>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7102-3CB0-EDC3-F0AC-AEE7A3D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62BA7-687B-73A7-3944-EA24A0AA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40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D5A8A-A244-BEDF-06F5-CEBE14F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322F-AE9C-0024-56FE-2D7DC2E6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9A92-7B1D-8504-803F-55E8C9735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2CAC-1049-6040-971F-61A210BCC135}" type="datetime1">
              <a:rPr lang="en-AU" smtClean="0"/>
              <a:t>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9022-9BDE-FAF5-4469-DF876A93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62CD-D1C3-D456-18B9-9162DD10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1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 err="1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Starlink</a:t>
            </a:r>
            <a:r>
              <a:rPr lang="en-AU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 Protocol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latin typeface="AhnbergHand" pitchFamily="2" charset="0"/>
              </a:rPr>
              <a:t>Geoff Huston</a:t>
            </a:r>
          </a:p>
          <a:p>
            <a:pPr algn="r"/>
            <a:r>
              <a:rPr lang="en-AU" sz="2133" dirty="0">
                <a:latin typeface="AhnbergHand" pitchFamily="2" charset="0"/>
              </a:rPr>
              <a:t>APNIC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9E81B-7128-86C3-5E25-B8D27469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828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a blue line&#10;&#10;Description automatically generated">
            <a:extLst>
              <a:ext uri="{FF2B5EF4-FFF2-40B4-BE49-F238E27FC236}">
                <a16:creationId xmlns:a16="http://schemas.microsoft.com/office/drawing/2014/main" id="{E1156F7A-0E2C-4F9D-4A1B-F1815CB8C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1"/>
          <a:stretch/>
        </p:blipFill>
        <p:spPr>
          <a:xfrm>
            <a:off x="6129868" y="2079172"/>
            <a:ext cx="5982239" cy="4177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7" name="Content Placeholder 6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B007DDD-3C76-301B-632F-330DDEA72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71691"/>
            <a:ext cx="6211961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07533-1F25-BBCB-93FE-5347102B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460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Reported Capacity &amp; Latency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B35D3-EF04-0A46-2662-ACC49F552E4B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This is going to present some interesting issues for conventional TCP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TCP uses ACK pacing which means it attempts to optimize its sending rate over multiple RTT intervals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The variation in latency and capacity occurs at high frequency, which means that TCP control is going to struggle to </a:t>
            </a:r>
            <a:r>
              <a:rPr lang="en-US" sz="1500" dirty="0" err="1"/>
              <a:t>optimise</a:t>
            </a:r>
            <a:endParaRPr lang="en-US" sz="1500" dirty="0"/>
          </a:p>
        </p:txBody>
      </p:sp>
      <p:pic>
        <p:nvPicPr>
          <p:cNvPr id="4" name="Picture 3" descr="A graph with blue lines&#10;&#10;Description automatically generated">
            <a:extLst>
              <a:ext uri="{FF2B5EF4-FFF2-40B4-BE49-F238E27FC236}">
                <a16:creationId xmlns:a16="http://schemas.microsoft.com/office/drawing/2014/main" id="{3C8CE96C-9ED2-7A72-22D4-E22A32FF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51" y="3031236"/>
            <a:ext cx="5293432" cy="3678936"/>
          </a:xfrm>
          <a:prstGeom prst="rect">
            <a:avLst/>
          </a:prstGeom>
        </p:spPr>
      </p:pic>
      <p:pic>
        <p:nvPicPr>
          <p:cNvPr id="6" name="Content Placeholder 5" descr="A graph with purple lines&#10;&#10;Description automatically generated">
            <a:extLst>
              <a:ext uri="{FF2B5EF4-FFF2-40B4-BE49-F238E27FC236}">
                <a16:creationId xmlns:a16="http://schemas.microsoft.com/office/drawing/2014/main" id="{A0009BDE-199E-AEC2-6F35-8BCB9F29F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920" y="3031236"/>
            <a:ext cx="5293432" cy="3678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98B81-6FA9-7B7B-F73F-0EB39240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723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082A-10BF-289C-7A4B-B648812C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06" y="2422478"/>
            <a:ext cx="7021772" cy="40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 should be able to get ~120Mbps out of a </a:t>
            </a:r>
            <a:r>
              <a:rPr lang="en-AU" dirty="0" err="1">
                <a:latin typeface="AhnbergHand" pitchFamily="2" charset="0"/>
              </a:rPr>
              <a:t>starlink</a:t>
            </a:r>
            <a:r>
              <a:rPr lang="en-AU" dirty="0">
                <a:latin typeface="AhnbergHand" pitchFamily="2" charset="0"/>
              </a:rPr>
              <a:t> connection. Right?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97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Latency:</a:t>
            </a:r>
          </a:p>
          <a:p>
            <a:pPr lvl="1"/>
            <a:endParaRPr lang="en-A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298B04-56A1-0FBA-B4ED-9FA4DC77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269" y="1825625"/>
            <a:ext cx="8024884" cy="45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A8281-E0FF-8DEF-E773-3FCE809C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41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E564-4DC0-0EFF-7E8C-96D493C8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C3F1-9EA2-D689-1D24-EBA0EC53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8" y="1690688"/>
            <a:ext cx="7408005" cy="433215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1-second ping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3DB8AC-7202-CAB5-D566-F5ACDCD4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1" y="3016251"/>
            <a:ext cx="8698173" cy="23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D7C4E-583C-3C26-03A2-0A2C3140F13B}"/>
              </a:ext>
            </a:extLst>
          </p:cNvPr>
          <p:cNvSpPr txBox="1"/>
          <p:nvPr/>
        </p:nvSpPr>
        <p:spPr>
          <a:xfrm>
            <a:off x="761707" y="501342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Micro-drops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49A2E3-BB21-E470-C36A-51463C39FE49}"/>
              </a:ext>
            </a:extLst>
          </p:cNvPr>
          <p:cNvSpPr/>
          <p:nvPr/>
        </p:nvSpPr>
        <p:spPr>
          <a:xfrm>
            <a:off x="2105285" y="5117231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E6DC3-6D83-3E6B-9E96-DA665F27DE17}"/>
              </a:ext>
            </a:extLst>
          </p:cNvPr>
          <p:cNvSpPr txBox="1"/>
          <p:nvPr/>
        </p:nvSpPr>
        <p:spPr>
          <a:xfrm>
            <a:off x="176057" y="332513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Highly unstable jitter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04188BA-BFF3-1A3A-56C2-ED1672CC5465}"/>
              </a:ext>
            </a:extLst>
          </p:cNvPr>
          <p:cNvSpPr/>
          <p:nvPr/>
        </p:nvSpPr>
        <p:spPr>
          <a:xfrm>
            <a:off x="2105285" y="3569825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EC759-127F-275E-415C-4B5D06FC8ADF}"/>
              </a:ext>
            </a:extLst>
          </p:cNvPr>
          <p:cNvSpPr txBox="1"/>
          <p:nvPr/>
        </p:nvSpPr>
        <p:spPr>
          <a:xfrm>
            <a:off x="6615866" y="5663966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24 Hours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22E7A7-AB04-8B6D-A80A-D9CAD74CA525}"/>
              </a:ext>
            </a:extLst>
          </p:cNvPr>
          <p:cNvSpPr/>
          <p:nvPr/>
        </p:nvSpPr>
        <p:spPr>
          <a:xfrm>
            <a:off x="7786048" y="5683826"/>
            <a:ext cx="3527963" cy="171064"/>
          </a:xfrm>
          <a:custGeom>
            <a:avLst/>
            <a:gdLst>
              <a:gd name="connsiteX0" fmla="*/ 0 w 3527963"/>
              <a:gd name="connsiteY0" fmla="*/ 171064 h 171064"/>
              <a:gd name="connsiteX1" fmla="*/ 3166280 w 3527963"/>
              <a:gd name="connsiteY1" fmla="*/ 75529 h 171064"/>
              <a:gd name="connsiteX2" fmla="*/ 3411940 w 3527963"/>
              <a:gd name="connsiteY2" fmla="*/ 467 h 171064"/>
              <a:gd name="connsiteX3" fmla="*/ 3527946 w 3527963"/>
              <a:gd name="connsiteY3" fmla="*/ 48234 h 171064"/>
              <a:gd name="connsiteX4" fmla="*/ 3418764 w 3527963"/>
              <a:gd name="connsiteY4" fmla="*/ 136944 h 17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7963" h="171064">
                <a:moveTo>
                  <a:pt x="0" y="171064"/>
                </a:moveTo>
                <a:lnTo>
                  <a:pt x="3166280" y="75529"/>
                </a:lnTo>
                <a:cubicBezTo>
                  <a:pt x="3734937" y="47096"/>
                  <a:pt x="3351662" y="5016"/>
                  <a:pt x="3411940" y="467"/>
                </a:cubicBezTo>
                <a:cubicBezTo>
                  <a:pt x="3472218" y="-4082"/>
                  <a:pt x="3526809" y="25488"/>
                  <a:pt x="3527946" y="48234"/>
                </a:cubicBezTo>
                <a:cubicBezTo>
                  <a:pt x="3529083" y="70980"/>
                  <a:pt x="3473923" y="103962"/>
                  <a:pt x="3418764" y="1369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E52AC7F-B698-1C8D-37DA-6BA2E7155D1B}"/>
              </a:ext>
            </a:extLst>
          </p:cNvPr>
          <p:cNvSpPr/>
          <p:nvPr/>
        </p:nvSpPr>
        <p:spPr>
          <a:xfrm>
            <a:off x="3384506" y="5725236"/>
            <a:ext cx="3023118" cy="143301"/>
          </a:xfrm>
          <a:custGeom>
            <a:avLst/>
            <a:gdLst>
              <a:gd name="connsiteX0" fmla="*/ 3023118 w 3023118"/>
              <a:gd name="connsiteY0" fmla="*/ 88710 h 143301"/>
              <a:gd name="connsiteX1" fmla="*/ 1439978 w 3023118"/>
              <a:gd name="connsiteY1" fmla="*/ 75063 h 143301"/>
              <a:gd name="connsiteX2" fmla="*/ 177560 w 3023118"/>
              <a:gd name="connsiteY2" fmla="*/ 75063 h 143301"/>
              <a:gd name="connsiteX3" fmla="*/ 136616 w 3023118"/>
              <a:gd name="connsiteY3" fmla="*/ 0 h 143301"/>
              <a:gd name="connsiteX4" fmla="*/ 139 w 3023118"/>
              <a:gd name="connsiteY4" fmla="*/ 75063 h 143301"/>
              <a:gd name="connsiteX5" fmla="*/ 116145 w 3023118"/>
              <a:gd name="connsiteY5" fmla="*/ 143301 h 1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3118" h="143301">
                <a:moveTo>
                  <a:pt x="3023118" y="88710"/>
                </a:moveTo>
                <a:lnTo>
                  <a:pt x="1439978" y="75063"/>
                </a:lnTo>
                <a:cubicBezTo>
                  <a:pt x="965718" y="72788"/>
                  <a:pt x="394787" y="87573"/>
                  <a:pt x="177560" y="75063"/>
                </a:cubicBezTo>
                <a:cubicBezTo>
                  <a:pt x="-39667" y="62553"/>
                  <a:pt x="166186" y="0"/>
                  <a:pt x="136616" y="0"/>
                </a:cubicBezTo>
                <a:cubicBezTo>
                  <a:pt x="107046" y="0"/>
                  <a:pt x="3551" y="51180"/>
                  <a:pt x="139" y="75063"/>
                </a:cubicBezTo>
                <a:cubicBezTo>
                  <a:pt x="-3273" y="98946"/>
                  <a:pt x="56436" y="121123"/>
                  <a:pt x="116145" y="14330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3E0C1C-93A3-9509-11E5-094FEEA2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800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406759" y="3941379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50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BB68B-7A97-B4BD-C78F-1BBDB292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09" y="1562067"/>
            <a:ext cx="7772400" cy="5295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60 seconds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C53B0-2F5D-A737-9F36-A5DCBDDC20DA}"/>
              </a:ext>
            </a:extLst>
          </p:cNvPr>
          <p:cNvSpPr txBox="1"/>
          <p:nvPr/>
        </p:nvSpPr>
        <p:spPr>
          <a:xfrm>
            <a:off x="5544968" y="3627051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5265E-CAD3-1DE7-9EAC-C0D28452A4E2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925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D189A-09F8-3273-39D2-47A057D5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"/>
          <a:stretch/>
        </p:blipFill>
        <p:spPr>
          <a:xfrm>
            <a:off x="1869260" y="1504553"/>
            <a:ext cx="7718956" cy="529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1358" cy="1367362"/>
          </a:xfrm>
        </p:spPr>
        <p:txBody>
          <a:bodyPr/>
          <a:lstStyle/>
          <a:p>
            <a:r>
              <a:rPr lang="en-AU" dirty="0" err="1"/>
              <a:t>Qperf</a:t>
            </a:r>
            <a:r>
              <a:rPr lang="en-AU" dirty="0"/>
              <a:t> – </a:t>
            </a:r>
            <a:r>
              <a:rPr lang="en-AU" dirty="0" err="1"/>
              <a:t>quic</a:t>
            </a:r>
            <a:r>
              <a:rPr lang="en-AU" dirty="0"/>
              <a:t> (with cubic)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93733-7A01-12BA-3F98-E8AB181D6459}"/>
              </a:ext>
            </a:extLst>
          </p:cNvPr>
          <p:cNvSpPr txBox="1"/>
          <p:nvPr/>
        </p:nvSpPr>
        <p:spPr>
          <a:xfrm>
            <a:off x="5544968" y="3627051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QUIC/CUBIC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88B92-FEA7-DFF8-6CFB-F797F207DF8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522-7EFB-F897-1D15-D5AD7A93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84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1B9270-B354-72D9-8995-FD4CECA7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33" y="1518759"/>
            <a:ext cx="7772400" cy="5339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38AB1-B599-1426-7B23-567ED72AF2D1}"/>
              </a:ext>
            </a:extLst>
          </p:cNvPr>
          <p:cNvSpPr txBox="1"/>
          <p:nvPr/>
        </p:nvSpPr>
        <p:spPr>
          <a:xfrm>
            <a:off x="5530541" y="2568506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BBR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CB045-3062-33B6-2424-E2CF3533B1E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77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76" y="1688065"/>
            <a:ext cx="11500625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stationed between 160km and 2,000km in altitude </a:t>
            </a:r>
          </a:p>
          <a:p>
            <a:r>
              <a:rPr lang="en-AU" sz="2000" dirty="0"/>
              <a:t>High enough to stop them slowing down by “grazing” the denser parts of the earth’s ionosphere</a:t>
            </a:r>
          </a:p>
          <a:p>
            <a:r>
              <a:rPr lang="en-AU" sz="2000" dirty="0"/>
              <a:t>Not so high that they lose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and at the horizon its 18ms, and at 25</a:t>
            </a:r>
            <a:r>
              <a:rPr lang="en-AU" sz="2000" baseline="30000" dirty="0"/>
              <a:t>o</a:t>
            </a:r>
            <a:r>
              <a:rPr lang="en-AU" sz="2000" dirty="0"/>
              <a:t> its7.5ms </a:t>
            </a: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B1E82-6DD3-6347-B544-CA7C0306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494A-7D50-3956-139E-3105A2DB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Cubic, </a:t>
            </a:r>
            <a:r>
              <a:rPr lang="en-AU" dirty="0" err="1"/>
              <a:t>Quic</a:t>
            </a:r>
            <a:r>
              <a:rPr lang="en-AU" dirty="0"/>
              <a:t>/Cubic, BBR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950A5-F480-D8A3-EBE9-6AA04C99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322" y="1825624"/>
            <a:ext cx="7123881" cy="49555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01DDA-EBE1-D344-5582-5878333E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93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/>
              <a:t>Starlink</a:t>
            </a:r>
            <a:r>
              <a:rPr lang="en-AU" dirty="0"/>
              <a:t> services have two issues for transport protocols:</a:t>
            </a:r>
          </a:p>
          <a:p>
            <a:pPr lvl="1"/>
            <a:r>
              <a:rPr lang="en-AU" dirty="0"/>
              <a:t>Very high jitter rates</a:t>
            </a:r>
          </a:p>
          <a:p>
            <a:pPr lvl="1"/>
            <a:r>
              <a:rPr lang="en-AU" dirty="0"/>
              <a:t>High levels of micro-loss</a:t>
            </a:r>
          </a:p>
          <a:p>
            <a:r>
              <a:rPr lang="en-AU" dirty="0"/>
              <a:t>Loss-based flow control algorithms will over-react and pull back the sending rate</a:t>
            </a:r>
          </a:p>
          <a:p>
            <a:pPr lvl="1"/>
            <a:r>
              <a:rPr lang="en-AU" dirty="0"/>
              <a:t>Short transactions work well</a:t>
            </a:r>
          </a:p>
          <a:p>
            <a:pPr lvl="1"/>
            <a:r>
              <a:rPr lang="en-AU" dirty="0"/>
              <a:t>Paced connections (voice, zoom) tend to work well most of the time</a:t>
            </a:r>
          </a:p>
          <a:p>
            <a:pPr lvl="1"/>
            <a:r>
              <a:rPr lang="en-AU" dirty="0"/>
              <a:t>Bulk data transfer not so much</a:t>
            </a:r>
          </a:p>
          <a:p>
            <a:r>
              <a:rPr lang="en-AU" dirty="0"/>
              <a:t>It’s better to use a conventional TCP control with a large SACK window or use loss-insensitive flow control algorithms, such as BBR, to get high transfer rate performance out of this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545ED-47BB-3297-27A7-BA163D26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481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46" y="-482191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6E4F5-1ADC-153B-845D-B24D9679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809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~900Km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541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4,276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C1BB9-8822-4179-CD7E-B803E924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22" y="2870947"/>
            <a:ext cx="7026095" cy="273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B9F70-4878-B5C1-DF6E-E81625CE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24" y="2262423"/>
            <a:ext cx="4313625" cy="39475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59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15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11</a:t>
            </a:r>
            <a:r>
              <a:rPr lang="en-AU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2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62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31A56-6A91-06C8-36BE-7EE85DDC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86" y="1183592"/>
            <a:ext cx="7772400" cy="54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9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8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53223"/>
            <a:ext cx="7772400" cy="2529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424046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5254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9445</TotalTime>
  <Words>841</Words>
  <Application>Microsoft Macintosh PowerPoint</Application>
  <PresentationFormat>Widescreen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AhnbergHand</vt:lpstr>
      <vt:lpstr>Arial</vt:lpstr>
      <vt:lpstr>Calibri</vt:lpstr>
      <vt:lpstr>Calibri Light</vt:lpstr>
      <vt:lpstr>Lucida Console</vt:lpstr>
      <vt:lpstr>Powderfinger Type</vt:lpstr>
      <vt:lpstr>verdana</vt:lpstr>
      <vt:lpstr>Office Theme</vt:lpstr>
      <vt:lpstr>Starlink Protocol Performance</vt:lpstr>
      <vt:lpstr>Low Earth Orbit</vt:lpstr>
      <vt:lpstr>Starlink Constellation</vt:lpstr>
      <vt:lpstr>Starlink Constellation</vt:lpstr>
      <vt:lpstr>Looking Up</vt:lpstr>
      <vt:lpstr>Starlink Scheduling</vt:lpstr>
      <vt:lpstr>Starlink Scheduling</vt:lpstr>
      <vt:lpstr>Starlink Spot Beams</vt:lpstr>
      <vt:lpstr>Starlink’s reports</vt:lpstr>
      <vt:lpstr>Reported Capacity &amp; Latency</vt:lpstr>
      <vt:lpstr>Reported Capacity &amp; Latency</vt:lpstr>
      <vt:lpstr>Reported Capacity &amp; Latency</vt:lpstr>
      <vt:lpstr>How well does all this work?</vt:lpstr>
      <vt:lpstr>Link Characteristics</vt:lpstr>
      <vt:lpstr>Link Characteristics</vt:lpstr>
      <vt:lpstr>TCP Flow Control Algorithms</vt:lpstr>
      <vt:lpstr>iperf3 – cubic, 60 seconds</vt:lpstr>
      <vt:lpstr>Qperf – quic (with cubic)</vt:lpstr>
      <vt:lpstr>iperf3 - bbr</vt:lpstr>
      <vt:lpstr>Cubic, Quic/Cubic, BBR</vt:lpstr>
      <vt:lpstr>Protocol Considerations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LEOs and GEOs</dc:title>
  <dc:creator>Geoff Huston</dc:creator>
  <cp:lastModifiedBy>Geoff Huston</cp:lastModifiedBy>
  <cp:revision>27</cp:revision>
  <dcterms:created xsi:type="dcterms:W3CDTF">2023-06-18T20:52:38Z</dcterms:created>
  <dcterms:modified xsi:type="dcterms:W3CDTF">2023-11-05T15:18:36Z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2023-11-03T11:01:09Z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54d1b53a-46a7-49cb-9f4f-47341a7717bb</vt:lpwstr>
  </property>
  <property fmtid="{D5CDD505-2E9C-101B-9397-08002B2CF9AE}" pid="8" name="MSIP_Label_66ca7b2a-4f6d-4766-806a-1a0c76ea1c59_ContentBits">
    <vt:lpwstr>0</vt:lpwstr>
  </property>
</Properties>
</file>