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36" r:id="rId3"/>
    <p:sldId id="463" r:id="rId4"/>
    <p:sldId id="464" r:id="rId5"/>
    <p:sldId id="465" r:id="rId6"/>
    <p:sldId id="352" r:id="rId7"/>
    <p:sldId id="418" r:id="rId8"/>
    <p:sldId id="420" r:id="rId9"/>
    <p:sldId id="419" r:id="rId10"/>
    <p:sldId id="421" r:id="rId11"/>
    <p:sldId id="423" r:id="rId12"/>
    <p:sldId id="437" r:id="rId13"/>
    <p:sldId id="422" r:id="rId14"/>
    <p:sldId id="424" r:id="rId15"/>
    <p:sldId id="425" r:id="rId16"/>
    <p:sldId id="438" r:id="rId17"/>
    <p:sldId id="426" r:id="rId18"/>
    <p:sldId id="427" r:id="rId19"/>
    <p:sldId id="428" r:id="rId20"/>
    <p:sldId id="429" r:id="rId21"/>
    <p:sldId id="430" r:id="rId22"/>
    <p:sldId id="439" r:id="rId23"/>
    <p:sldId id="445" r:id="rId24"/>
    <p:sldId id="466" r:id="rId25"/>
    <p:sldId id="467" r:id="rId26"/>
    <p:sldId id="431" r:id="rId27"/>
    <p:sldId id="432" r:id="rId28"/>
    <p:sldId id="444" r:id="rId29"/>
    <p:sldId id="434" r:id="rId30"/>
    <p:sldId id="433" r:id="rId31"/>
    <p:sldId id="435" r:id="rId32"/>
    <p:sldId id="440" r:id="rId33"/>
    <p:sldId id="441" r:id="rId34"/>
    <p:sldId id="462" r:id="rId35"/>
    <p:sldId id="442" r:id="rId36"/>
    <p:sldId id="443" r:id="rId37"/>
    <p:sldId id="448" r:id="rId38"/>
    <p:sldId id="34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F7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524"/>
    <p:restoredTop sz="94694"/>
  </p:normalViewPr>
  <p:slideViewPr>
    <p:cSldViewPr snapToGrid="0" snapToObjects="1">
      <p:cViewPr>
        <p:scale>
          <a:sx n="133" d="100"/>
          <a:sy n="133" d="100"/>
        </p:scale>
        <p:origin x="832" y="-28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02B6-D89C-4637-8350-CF50E5031C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21CC85C6-E1AA-E3EB-6800-D98CA252CA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8528000B-7179-CFCC-FE70-CF81615596A8}"/>
              </a:ext>
            </a:extLst>
          </p:cNvPr>
          <p:cNvSpPr>
            <a:spLocks noGrp="1"/>
          </p:cNvSpPr>
          <p:nvPr>
            <p:ph type="dt" sz="half" idx="10"/>
          </p:nvPr>
        </p:nvSpPr>
        <p:spPr/>
        <p:txBody>
          <a:bodyPr/>
          <a:lstStyle/>
          <a:p>
            <a:fld id="{2FCD1CFC-07BE-2744-B418-CE57E5BCB26E}" type="datetimeFigureOut">
              <a:rPr lang="en-AU" smtClean="0"/>
              <a:t>30/8/2023</a:t>
            </a:fld>
            <a:endParaRPr lang="en-AU"/>
          </a:p>
        </p:txBody>
      </p:sp>
      <p:sp>
        <p:nvSpPr>
          <p:cNvPr id="5" name="Footer Placeholder 4">
            <a:extLst>
              <a:ext uri="{FF2B5EF4-FFF2-40B4-BE49-F238E27FC236}">
                <a16:creationId xmlns:a16="http://schemas.microsoft.com/office/drawing/2014/main" id="{F67ECEDC-9329-3508-71DE-E5556A1270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62B12EC-5F0B-26F6-F8B9-567ED185A63A}"/>
              </a:ext>
            </a:extLst>
          </p:cNvPr>
          <p:cNvSpPr>
            <a:spLocks noGrp="1"/>
          </p:cNvSpPr>
          <p:nvPr>
            <p:ph type="sldNum" sz="quarter" idx="12"/>
          </p:nvPr>
        </p:nvSpPr>
        <p:spPr/>
        <p:txBody>
          <a:bodyPr/>
          <a:lstStyle/>
          <a:p>
            <a:fld id="{73686B9F-E445-3546-86FA-FF914FB955D5}" type="slidenum">
              <a:rPr lang="en-AU" smtClean="0"/>
              <a:t>‹#›</a:t>
            </a:fld>
            <a:endParaRPr lang="en-AU"/>
          </a:p>
        </p:txBody>
      </p:sp>
    </p:spTree>
    <p:extLst>
      <p:ext uri="{BB962C8B-B14F-4D97-AF65-F5344CB8AC3E}">
        <p14:creationId xmlns:p14="http://schemas.microsoft.com/office/powerpoint/2010/main" val="220453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C3EA7-3B24-D194-0500-E340329F8874}"/>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7691DB0-04D8-67C5-160A-0B89C75AF7A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16A05F9-D241-F012-9FE4-7008BA9A7661}"/>
              </a:ext>
            </a:extLst>
          </p:cNvPr>
          <p:cNvSpPr>
            <a:spLocks noGrp="1"/>
          </p:cNvSpPr>
          <p:nvPr>
            <p:ph type="dt" sz="half" idx="10"/>
          </p:nvPr>
        </p:nvSpPr>
        <p:spPr/>
        <p:txBody>
          <a:bodyPr/>
          <a:lstStyle/>
          <a:p>
            <a:fld id="{2FCD1CFC-07BE-2744-B418-CE57E5BCB26E}" type="datetimeFigureOut">
              <a:rPr lang="en-AU" smtClean="0"/>
              <a:t>30/8/2023</a:t>
            </a:fld>
            <a:endParaRPr lang="en-AU"/>
          </a:p>
        </p:txBody>
      </p:sp>
      <p:sp>
        <p:nvSpPr>
          <p:cNvPr id="5" name="Footer Placeholder 4">
            <a:extLst>
              <a:ext uri="{FF2B5EF4-FFF2-40B4-BE49-F238E27FC236}">
                <a16:creationId xmlns:a16="http://schemas.microsoft.com/office/drawing/2014/main" id="{43182D27-D9D1-CAF8-031F-2A7D8A5E00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468E24-ACC7-B020-55A5-E867B3D82E47}"/>
              </a:ext>
            </a:extLst>
          </p:cNvPr>
          <p:cNvSpPr>
            <a:spLocks noGrp="1"/>
          </p:cNvSpPr>
          <p:nvPr>
            <p:ph type="sldNum" sz="quarter" idx="12"/>
          </p:nvPr>
        </p:nvSpPr>
        <p:spPr/>
        <p:txBody>
          <a:bodyPr/>
          <a:lstStyle/>
          <a:p>
            <a:fld id="{73686B9F-E445-3546-86FA-FF914FB955D5}" type="slidenum">
              <a:rPr lang="en-AU" smtClean="0"/>
              <a:t>‹#›</a:t>
            </a:fld>
            <a:endParaRPr lang="en-AU"/>
          </a:p>
        </p:txBody>
      </p:sp>
    </p:spTree>
    <p:extLst>
      <p:ext uri="{BB962C8B-B14F-4D97-AF65-F5344CB8AC3E}">
        <p14:creationId xmlns:p14="http://schemas.microsoft.com/office/powerpoint/2010/main" val="33956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45A903-2F5A-BE08-025B-E414547E5E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8530BA9-78C8-1402-C831-A1FBA44D2E0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34B5FDC3-4F7E-99FA-82E7-9DAD6BA0E271}"/>
              </a:ext>
            </a:extLst>
          </p:cNvPr>
          <p:cNvSpPr>
            <a:spLocks noGrp="1"/>
          </p:cNvSpPr>
          <p:nvPr>
            <p:ph type="dt" sz="half" idx="10"/>
          </p:nvPr>
        </p:nvSpPr>
        <p:spPr/>
        <p:txBody>
          <a:bodyPr/>
          <a:lstStyle/>
          <a:p>
            <a:fld id="{2FCD1CFC-07BE-2744-B418-CE57E5BCB26E}" type="datetimeFigureOut">
              <a:rPr lang="en-AU" smtClean="0"/>
              <a:t>30/8/2023</a:t>
            </a:fld>
            <a:endParaRPr lang="en-AU"/>
          </a:p>
        </p:txBody>
      </p:sp>
      <p:sp>
        <p:nvSpPr>
          <p:cNvPr id="5" name="Footer Placeholder 4">
            <a:extLst>
              <a:ext uri="{FF2B5EF4-FFF2-40B4-BE49-F238E27FC236}">
                <a16:creationId xmlns:a16="http://schemas.microsoft.com/office/drawing/2014/main" id="{F35A2379-8966-1B82-7F88-2F1B2E7626C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E9EFDD-78C0-6D9A-0B85-6E1A3D5230FA}"/>
              </a:ext>
            </a:extLst>
          </p:cNvPr>
          <p:cNvSpPr>
            <a:spLocks noGrp="1"/>
          </p:cNvSpPr>
          <p:nvPr>
            <p:ph type="sldNum" sz="quarter" idx="12"/>
          </p:nvPr>
        </p:nvSpPr>
        <p:spPr/>
        <p:txBody>
          <a:bodyPr/>
          <a:lstStyle/>
          <a:p>
            <a:fld id="{73686B9F-E445-3546-86FA-FF914FB955D5}" type="slidenum">
              <a:rPr lang="en-AU" smtClean="0"/>
              <a:t>‹#›</a:t>
            </a:fld>
            <a:endParaRPr lang="en-AU"/>
          </a:p>
        </p:txBody>
      </p:sp>
    </p:spTree>
    <p:extLst>
      <p:ext uri="{BB962C8B-B14F-4D97-AF65-F5344CB8AC3E}">
        <p14:creationId xmlns:p14="http://schemas.microsoft.com/office/powerpoint/2010/main" val="164565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C499D-94EB-ACDC-434E-A17F829F3BD7}"/>
              </a:ext>
            </a:extLst>
          </p:cNvPr>
          <p:cNvSpPr>
            <a:spLocks noGrp="1"/>
          </p:cNvSpPr>
          <p:nvPr>
            <p:ph type="title"/>
          </p:nvPr>
        </p:nvSpPr>
        <p:spPr/>
        <p:txBody>
          <a:bodyPr/>
          <a:lstStyle>
            <a:lvl1pPr>
              <a:defRPr baseline="0">
                <a:solidFill>
                  <a:schemeClr val="accent2">
                    <a:lumMod val="50000"/>
                  </a:schemeClr>
                </a:solidFill>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F4F03762-3E0B-A5CA-2361-6761F198AC7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89E49F6F-4D4B-019B-66EC-279F3C7A22EE}"/>
              </a:ext>
            </a:extLst>
          </p:cNvPr>
          <p:cNvSpPr>
            <a:spLocks noGrp="1"/>
          </p:cNvSpPr>
          <p:nvPr>
            <p:ph type="dt" sz="half" idx="10"/>
          </p:nvPr>
        </p:nvSpPr>
        <p:spPr/>
        <p:txBody>
          <a:bodyPr/>
          <a:lstStyle/>
          <a:p>
            <a:fld id="{2FCD1CFC-07BE-2744-B418-CE57E5BCB26E}" type="datetimeFigureOut">
              <a:rPr lang="en-AU" smtClean="0"/>
              <a:t>30/8/2023</a:t>
            </a:fld>
            <a:endParaRPr lang="en-AU"/>
          </a:p>
        </p:txBody>
      </p:sp>
      <p:sp>
        <p:nvSpPr>
          <p:cNvPr id="5" name="Footer Placeholder 4">
            <a:extLst>
              <a:ext uri="{FF2B5EF4-FFF2-40B4-BE49-F238E27FC236}">
                <a16:creationId xmlns:a16="http://schemas.microsoft.com/office/drawing/2014/main" id="{EE3F89CE-D800-C1A7-FF88-8FF0590FB3D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7F01DAF-EBBB-3896-10B9-672A2BAB1B32}"/>
              </a:ext>
            </a:extLst>
          </p:cNvPr>
          <p:cNvSpPr>
            <a:spLocks noGrp="1"/>
          </p:cNvSpPr>
          <p:nvPr>
            <p:ph type="sldNum" sz="quarter" idx="12"/>
          </p:nvPr>
        </p:nvSpPr>
        <p:spPr/>
        <p:txBody>
          <a:bodyPr/>
          <a:lstStyle/>
          <a:p>
            <a:fld id="{73686B9F-E445-3546-86FA-FF914FB955D5}" type="slidenum">
              <a:rPr lang="en-AU" smtClean="0"/>
              <a:t>‹#›</a:t>
            </a:fld>
            <a:endParaRPr lang="en-AU"/>
          </a:p>
        </p:txBody>
      </p:sp>
    </p:spTree>
    <p:extLst>
      <p:ext uri="{BB962C8B-B14F-4D97-AF65-F5344CB8AC3E}">
        <p14:creationId xmlns:p14="http://schemas.microsoft.com/office/powerpoint/2010/main" val="353971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A3F2-D96E-067B-B865-23B13EBD03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1E489CC8-B2AC-04CB-EB12-989EC6F06B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8B2D58-C3B2-DDA1-6ABB-1C69E17C2FDF}"/>
              </a:ext>
            </a:extLst>
          </p:cNvPr>
          <p:cNvSpPr>
            <a:spLocks noGrp="1"/>
          </p:cNvSpPr>
          <p:nvPr>
            <p:ph type="dt" sz="half" idx="10"/>
          </p:nvPr>
        </p:nvSpPr>
        <p:spPr/>
        <p:txBody>
          <a:bodyPr/>
          <a:lstStyle/>
          <a:p>
            <a:fld id="{2FCD1CFC-07BE-2744-B418-CE57E5BCB26E}" type="datetimeFigureOut">
              <a:rPr lang="en-AU" smtClean="0"/>
              <a:t>30/8/2023</a:t>
            </a:fld>
            <a:endParaRPr lang="en-AU"/>
          </a:p>
        </p:txBody>
      </p:sp>
      <p:sp>
        <p:nvSpPr>
          <p:cNvPr id="5" name="Footer Placeholder 4">
            <a:extLst>
              <a:ext uri="{FF2B5EF4-FFF2-40B4-BE49-F238E27FC236}">
                <a16:creationId xmlns:a16="http://schemas.microsoft.com/office/drawing/2014/main" id="{3DFB7E48-A875-6A4A-9108-ADCD778425D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0A3C214-6922-4F0D-0B33-00105702A778}"/>
              </a:ext>
            </a:extLst>
          </p:cNvPr>
          <p:cNvSpPr>
            <a:spLocks noGrp="1"/>
          </p:cNvSpPr>
          <p:nvPr>
            <p:ph type="sldNum" sz="quarter" idx="12"/>
          </p:nvPr>
        </p:nvSpPr>
        <p:spPr/>
        <p:txBody>
          <a:bodyPr/>
          <a:lstStyle/>
          <a:p>
            <a:fld id="{73686B9F-E445-3546-86FA-FF914FB955D5}" type="slidenum">
              <a:rPr lang="en-AU" smtClean="0"/>
              <a:t>‹#›</a:t>
            </a:fld>
            <a:endParaRPr lang="en-AU"/>
          </a:p>
        </p:txBody>
      </p:sp>
    </p:spTree>
    <p:extLst>
      <p:ext uri="{BB962C8B-B14F-4D97-AF65-F5344CB8AC3E}">
        <p14:creationId xmlns:p14="http://schemas.microsoft.com/office/powerpoint/2010/main" val="100819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376E-D5C3-8FAA-E699-8D32A4BF2F83}"/>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5CD026E9-851F-9C39-721A-7F05CEC144E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FA9731DA-6B5C-51B7-D674-3F8E5B7CAC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EE98C856-85DC-A64D-FF8C-1882CD918A9D}"/>
              </a:ext>
            </a:extLst>
          </p:cNvPr>
          <p:cNvSpPr>
            <a:spLocks noGrp="1"/>
          </p:cNvSpPr>
          <p:nvPr>
            <p:ph type="dt" sz="half" idx="10"/>
          </p:nvPr>
        </p:nvSpPr>
        <p:spPr/>
        <p:txBody>
          <a:bodyPr/>
          <a:lstStyle/>
          <a:p>
            <a:fld id="{2FCD1CFC-07BE-2744-B418-CE57E5BCB26E}" type="datetimeFigureOut">
              <a:rPr lang="en-AU" smtClean="0"/>
              <a:t>30/8/2023</a:t>
            </a:fld>
            <a:endParaRPr lang="en-AU"/>
          </a:p>
        </p:txBody>
      </p:sp>
      <p:sp>
        <p:nvSpPr>
          <p:cNvPr id="6" name="Footer Placeholder 5">
            <a:extLst>
              <a:ext uri="{FF2B5EF4-FFF2-40B4-BE49-F238E27FC236}">
                <a16:creationId xmlns:a16="http://schemas.microsoft.com/office/drawing/2014/main" id="{0DE7BE24-33E3-E2C7-35F9-A121B1BCFD7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B6F803C-92ED-23E5-E1E2-5B46477B1D82}"/>
              </a:ext>
            </a:extLst>
          </p:cNvPr>
          <p:cNvSpPr>
            <a:spLocks noGrp="1"/>
          </p:cNvSpPr>
          <p:nvPr>
            <p:ph type="sldNum" sz="quarter" idx="12"/>
          </p:nvPr>
        </p:nvSpPr>
        <p:spPr/>
        <p:txBody>
          <a:bodyPr/>
          <a:lstStyle/>
          <a:p>
            <a:fld id="{73686B9F-E445-3546-86FA-FF914FB955D5}" type="slidenum">
              <a:rPr lang="en-AU" smtClean="0"/>
              <a:t>‹#›</a:t>
            </a:fld>
            <a:endParaRPr lang="en-AU"/>
          </a:p>
        </p:txBody>
      </p:sp>
    </p:spTree>
    <p:extLst>
      <p:ext uri="{BB962C8B-B14F-4D97-AF65-F5344CB8AC3E}">
        <p14:creationId xmlns:p14="http://schemas.microsoft.com/office/powerpoint/2010/main" val="3846058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A622-7FD5-218E-484A-043FE6EC1E68}"/>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84886053-B637-0AF7-2432-A8FF84549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20A6342-F39F-8F94-A50E-194FDB3DEF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F613940E-3F17-3169-F9DA-E4C202C4E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90B946-BD6E-9D73-9566-4D9A2A73F18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F8A7997B-BA1F-2BEA-C715-50BE3F0188BD}"/>
              </a:ext>
            </a:extLst>
          </p:cNvPr>
          <p:cNvSpPr>
            <a:spLocks noGrp="1"/>
          </p:cNvSpPr>
          <p:nvPr>
            <p:ph type="dt" sz="half" idx="10"/>
          </p:nvPr>
        </p:nvSpPr>
        <p:spPr/>
        <p:txBody>
          <a:bodyPr/>
          <a:lstStyle/>
          <a:p>
            <a:fld id="{2FCD1CFC-07BE-2744-B418-CE57E5BCB26E}" type="datetimeFigureOut">
              <a:rPr lang="en-AU" smtClean="0"/>
              <a:t>30/8/2023</a:t>
            </a:fld>
            <a:endParaRPr lang="en-AU"/>
          </a:p>
        </p:txBody>
      </p:sp>
      <p:sp>
        <p:nvSpPr>
          <p:cNvPr id="8" name="Footer Placeholder 7">
            <a:extLst>
              <a:ext uri="{FF2B5EF4-FFF2-40B4-BE49-F238E27FC236}">
                <a16:creationId xmlns:a16="http://schemas.microsoft.com/office/drawing/2014/main" id="{E08BAE81-4098-1A2A-3839-AAF57391D85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983B1F2-9ED5-ED84-F094-2D333AE8D8D7}"/>
              </a:ext>
            </a:extLst>
          </p:cNvPr>
          <p:cNvSpPr>
            <a:spLocks noGrp="1"/>
          </p:cNvSpPr>
          <p:nvPr>
            <p:ph type="sldNum" sz="quarter" idx="12"/>
          </p:nvPr>
        </p:nvSpPr>
        <p:spPr/>
        <p:txBody>
          <a:bodyPr/>
          <a:lstStyle/>
          <a:p>
            <a:fld id="{73686B9F-E445-3546-86FA-FF914FB955D5}" type="slidenum">
              <a:rPr lang="en-AU" smtClean="0"/>
              <a:t>‹#›</a:t>
            </a:fld>
            <a:endParaRPr lang="en-AU"/>
          </a:p>
        </p:txBody>
      </p:sp>
    </p:spTree>
    <p:extLst>
      <p:ext uri="{BB962C8B-B14F-4D97-AF65-F5344CB8AC3E}">
        <p14:creationId xmlns:p14="http://schemas.microsoft.com/office/powerpoint/2010/main" val="308369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1E3E-EBE7-6411-A0B4-ED9F3E1B58A6}"/>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DBFF4FC3-3C39-C345-AB32-4584F5B2C2ED}"/>
              </a:ext>
            </a:extLst>
          </p:cNvPr>
          <p:cNvSpPr>
            <a:spLocks noGrp="1"/>
          </p:cNvSpPr>
          <p:nvPr>
            <p:ph type="dt" sz="half" idx="10"/>
          </p:nvPr>
        </p:nvSpPr>
        <p:spPr/>
        <p:txBody>
          <a:bodyPr/>
          <a:lstStyle/>
          <a:p>
            <a:fld id="{2FCD1CFC-07BE-2744-B418-CE57E5BCB26E}" type="datetimeFigureOut">
              <a:rPr lang="en-AU" smtClean="0"/>
              <a:t>30/8/2023</a:t>
            </a:fld>
            <a:endParaRPr lang="en-AU"/>
          </a:p>
        </p:txBody>
      </p:sp>
      <p:sp>
        <p:nvSpPr>
          <p:cNvPr id="4" name="Footer Placeholder 3">
            <a:extLst>
              <a:ext uri="{FF2B5EF4-FFF2-40B4-BE49-F238E27FC236}">
                <a16:creationId xmlns:a16="http://schemas.microsoft.com/office/drawing/2014/main" id="{25AF5343-43F4-225F-C896-423875210CF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84ECAF1-A537-884C-7FDD-31BA1EDCA089}"/>
              </a:ext>
            </a:extLst>
          </p:cNvPr>
          <p:cNvSpPr>
            <a:spLocks noGrp="1"/>
          </p:cNvSpPr>
          <p:nvPr>
            <p:ph type="sldNum" sz="quarter" idx="12"/>
          </p:nvPr>
        </p:nvSpPr>
        <p:spPr/>
        <p:txBody>
          <a:bodyPr/>
          <a:lstStyle/>
          <a:p>
            <a:fld id="{73686B9F-E445-3546-86FA-FF914FB955D5}" type="slidenum">
              <a:rPr lang="en-AU" smtClean="0"/>
              <a:t>‹#›</a:t>
            </a:fld>
            <a:endParaRPr lang="en-AU"/>
          </a:p>
        </p:txBody>
      </p:sp>
    </p:spTree>
    <p:extLst>
      <p:ext uri="{BB962C8B-B14F-4D97-AF65-F5344CB8AC3E}">
        <p14:creationId xmlns:p14="http://schemas.microsoft.com/office/powerpoint/2010/main" val="309647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A5D848-48E5-99A6-F66E-B8CD52CE61D7}"/>
              </a:ext>
            </a:extLst>
          </p:cNvPr>
          <p:cNvSpPr>
            <a:spLocks noGrp="1"/>
          </p:cNvSpPr>
          <p:nvPr>
            <p:ph type="dt" sz="half" idx="10"/>
          </p:nvPr>
        </p:nvSpPr>
        <p:spPr/>
        <p:txBody>
          <a:bodyPr/>
          <a:lstStyle/>
          <a:p>
            <a:fld id="{2FCD1CFC-07BE-2744-B418-CE57E5BCB26E}" type="datetimeFigureOut">
              <a:rPr lang="en-AU" smtClean="0"/>
              <a:t>30/8/2023</a:t>
            </a:fld>
            <a:endParaRPr lang="en-AU"/>
          </a:p>
        </p:txBody>
      </p:sp>
      <p:sp>
        <p:nvSpPr>
          <p:cNvPr id="3" name="Footer Placeholder 2">
            <a:extLst>
              <a:ext uri="{FF2B5EF4-FFF2-40B4-BE49-F238E27FC236}">
                <a16:creationId xmlns:a16="http://schemas.microsoft.com/office/drawing/2014/main" id="{602F2F89-383D-C355-1157-C048853542F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EF349DB-B6DD-674D-9610-E378EC3D07A2}"/>
              </a:ext>
            </a:extLst>
          </p:cNvPr>
          <p:cNvSpPr>
            <a:spLocks noGrp="1"/>
          </p:cNvSpPr>
          <p:nvPr>
            <p:ph type="sldNum" sz="quarter" idx="12"/>
          </p:nvPr>
        </p:nvSpPr>
        <p:spPr/>
        <p:txBody>
          <a:bodyPr/>
          <a:lstStyle/>
          <a:p>
            <a:fld id="{73686B9F-E445-3546-86FA-FF914FB955D5}" type="slidenum">
              <a:rPr lang="en-AU" smtClean="0"/>
              <a:t>‹#›</a:t>
            </a:fld>
            <a:endParaRPr lang="en-AU"/>
          </a:p>
        </p:txBody>
      </p:sp>
    </p:spTree>
    <p:extLst>
      <p:ext uri="{BB962C8B-B14F-4D97-AF65-F5344CB8AC3E}">
        <p14:creationId xmlns:p14="http://schemas.microsoft.com/office/powerpoint/2010/main" val="275603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DA98B-85D0-C886-C636-CC70AF6E5BE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101B7ECA-3408-25A0-7FE8-D3782D558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49C0CA0D-E689-AFC5-35F1-BD4AD6FA0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911A19-6305-4158-6AE6-D0392ADD6D6D}"/>
              </a:ext>
            </a:extLst>
          </p:cNvPr>
          <p:cNvSpPr>
            <a:spLocks noGrp="1"/>
          </p:cNvSpPr>
          <p:nvPr>
            <p:ph type="dt" sz="half" idx="10"/>
          </p:nvPr>
        </p:nvSpPr>
        <p:spPr/>
        <p:txBody>
          <a:bodyPr/>
          <a:lstStyle/>
          <a:p>
            <a:fld id="{2FCD1CFC-07BE-2744-B418-CE57E5BCB26E}" type="datetimeFigureOut">
              <a:rPr lang="en-AU" smtClean="0"/>
              <a:t>30/8/2023</a:t>
            </a:fld>
            <a:endParaRPr lang="en-AU"/>
          </a:p>
        </p:txBody>
      </p:sp>
      <p:sp>
        <p:nvSpPr>
          <p:cNvPr id="6" name="Footer Placeholder 5">
            <a:extLst>
              <a:ext uri="{FF2B5EF4-FFF2-40B4-BE49-F238E27FC236}">
                <a16:creationId xmlns:a16="http://schemas.microsoft.com/office/drawing/2014/main" id="{B205D207-6523-C757-1B15-C96507C5D09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3AEE06C-4C36-B1FC-1A1B-9E00E1350628}"/>
              </a:ext>
            </a:extLst>
          </p:cNvPr>
          <p:cNvSpPr>
            <a:spLocks noGrp="1"/>
          </p:cNvSpPr>
          <p:nvPr>
            <p:ph type="sldNum" sz="quarter" idx="12"/>
          </p:nvPr>
        </p:nvSpPr>
        <p:spPr/>
        <p:txBody>
          <a:bodyPr/>
          <a:lstStyle/>
          <a:p>
            <a:fld id="{73686B9F-E445-3546-86FA-FF914FB955D5}" type="slidenum">
              <a:rPr lang="en-AU" smtClean="0"/>
              <a:t>‹#›</a:t>
            </a:fld>
            <a:endParaRPr lang="en-AU"/>
          </a:p>
        </p:txBody>
      </p:sp>
    </p:spTree>
    <p:extLst>
      <p:ext uri="{BB962C8B-B14F-4D97-AF65-F5344CB8AC3E}">
        <p14:creationId xmlns:p14="http://schemas.microsoft.com/office/powerpoint/2010/main" val="357054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B57D-7922-030A-1457-8DAFD50B26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9728840E-1B1C-CE5A-EF36-67FBC1D42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D7E9065-4CA6-9A37-6D4A-41C56D23A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DC42522-22CD-85D4-4CBF-91BB13D9C0FD}"/>
              </a:ext>
            </a:extLst>
          </p:cNvPr>
          <p:cNvSpPr>
            <a:spLocks noGrp="1"/>
          </p:cNvSpPr>
          <p:nvPr>
            <p:ph type="dt" sz="half" idx="10"/>
          </p:nvPr>
        </p:nvSpPr>
        <p:spPr/>
        <p:txBody>
          <a:bodyPr/>
          <a:lstStyle/>
          <a:p>
            <a:fld id="{2FCD1CFC-07BE-2744-B418-CE57E5BCB26E}" type="datetimeFigureOut">
              <a:rPr lang="en-AU" smtClean="0"/>
              <a:t>30/8/2023</a:t>
            </a:fld>
            <a:endParaRPr lang="en-AU"/>
          </a:p>
        </p:txBody>
      </p:sp>
      <p:sp>
        <p:nvSpPr>
          <p:cNvPr id="6" name="Footer Placeholder 5">
            <a:extLst>
              <a:ext uri="{FF2B5EF4-FFF2-40B4-BE49-F238E27FC236}">
                <a16:creationId xmlns:a16="http://schemas.microsoft.com/office/drawing/2014/main" id="{BAEC2FCC-FF16-0BFC-A705-6ECA8E4F72A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12C68F7-0F89-9FF8-12BB-52A9C532021D}"/>
              </a:ext>
            </a:extLst>
          </p:cNvPr>
          <p:cNvSpPr>
            <a:spLocks noGrp="1"/>
          </p:cNvSpPr>
          <p:nvPr>
            <p:ph type="sldNum" sz="quarter" idx="12"/>
          </p:nvPr>
        </p:nvSpPr>
        <p:spPr/>
        <p:txBody>
          <a:bodyPr/>
          <a:lstStyle/>
          <a:p>
            <a:fld id="{73686B9F-E445-3546-86FA-FF914FB955D5}" type="slidenum">
              <a:rPr lang="en-AU" smtClean="0"/>
              <a:t>‹#›</a:t>
            </a:fld>
            <a:endParaRPr lang="en-AU"/>
          </a:p>
        </p:txBody>
      </p:sp>
    </p:spTree>
    <p:extLst>
      <p:ext uri="{BB962C8B-B14F-4D97-AF65-F5344CB8AC3E}">
        <p14:creationId xmlns:p14="http://schemas.microsoft.com/office/powerpoint/2010/main" val="183518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3DCE3-4164-2035-BFFC-373959040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AU" dirty="0"/>
          </a:p>
        </p:txBody>
      </p:sp>
      <p:sp>
        <p:nvSpPr>
          <p:cNvPr id="3" name="Text Placeholder 2">
            <a:extLst>
              <a:ext uri="{FF2B5EF4-FFF2-40B4-BE49-F238E27FC236}">
                <a16:creationId xmlns:a16="http://schemas.microsoft.com/office/drawing/2014/main" id="{12EA665A-3479-D861-F6A5-54277F18AF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EC0050C5-9C89-0CC3-82F4-13BC66AD4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D1CFC-07BE-2744-B418-CE57E5BCB26E}" type="datetimeFigureOut">
              <a:rPr lang="en-AU" smtClean="0"/>
              <a:t>30/8/2023</a:t>
            </a:fld>
            <a:endParaRPr lang="en-AU"/>
          </a:p>
        </p:txBody>
      </p:sp>
      <p:sp>
        <p:nvSpPr>
          <p:cNvPr id="5" name="Footer Placeholder 4">
            <a:extLst>
              <a:ext uri="{FF2B5EF4-FFF2-40B4-BE49-F238E27FC236}">
                <a16:creationId xmlns:a16="http://schemas.microsoft.com/office/drawing/2014/main" id="{14EDCF48-36F2-6E18-7613-3B303B6F22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A238869-CA30-A579-0351-DA39D54FE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86B9F-E445-3546-86FA-FF914FB955D5}" type="slidenum">
              <a:rPr lang="en-AU" smtClean="0"/>
              <a:t>‹#›</a:t>
            </a:fld>
            <a:endParaRPr lang="en-AU"/>
          </a:p>
        </p:txBody>
      </p:sp>
    </p:spTree>
    <p:extLst>
      <p:ext uri="{BB962C8B-B14F-4D97-AF65-F5344CB8AC3E}">
        <p14:creationId xmlns:p14="http://schemas.microsoft.com/office/powerpoint/2010/main" val="2488391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tx1"/>
          </a:solidFill>
          <a:latin typeface="Powderfinger Type" panose="02020709070000000403" pitchFamily="49"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83BDB-5A3C-06EB-D888-2C96F0474613}"/>
              </a:ext>
            </a:extLst>
          </p:cNvPr>
          <p:cNvSpPr>
            <a:spLocks noGrp="1"/>
          </p:cNvSpPr>
          <p:nvPr>
            <p:ph type="ctrTitle"/>
          </p:nvPr>
        </p:nvSpPr>
        <p:spPr>
          <a:xfrm>
            <a:off x="1534510" y="1942168"/>
            <a:ext cx="9144000" cy="2387600"/>
          </a:xfrm>
        </p:spPr>
        <p:txBody>
          <a:bodyPr>
            <a:normAutofit/>
          </a:bodyPr>
          <a:lstStyle/>
          <a:p>
            <a:r>
              <a:rPr lang="en-AU" dirty="0"/>
              <a:t>Goodbye TCP?</a:t>
            </a:r>
            <a:br>
              <a:rPr lang="en-AU" dirty="0"/>
            </a:br>
            <a:endParaRPr lang="en-AU" dirty="0"/>
          </a:p>
        </p:txBody>
      </p:sp>
      <p:sp>
        <p:nvSpPr>
          <p:cNvPr id="3" name="Subtitle 2">
            <a:extLst>
              <a:ext uri="{FF2B5EF4-FFF2-40B4-BE49-F238E27FC236}">
                <a16:creationId xmlns:a16="http://schemas.microsoft.com/office/drawing/2014/main" id="{9E5AC68C-2F3C-433B-6FAC-BBBAC8181992}"/>
              </a:ext>
            </a:extLst>
          </p:cNvPr>
          <p:cNvSpPr>
            <a:spLocks noGrp="1"/>
          </p:cNvSpPr>
          <p:nvPr>
            <p:ph type="subTitle" idx="1"/>
          </p:nvPr>
        </p:nvSpPr>
        <p:spPr>
          <a:xfrm>
            <a:off x="1534510" y="4421843"/>
            <a:ext cx="9144000" cy="1655762"/>
          </a:xfrm>
        </p:spPr>
        <p:txBody>
          <a:bodyPr>
            <a:normAutofit/>
          </a:bodyPr>
          <a:lstStyle/>
          <a:p>
            <a:pPr lvl="1" algn="r"/>
            <a:r>
              <a:rPr lang="en-AU" sz="2400" dirty="0">
                <a:solidFill>
                  <a:schemeClr val="bg1">
                    <a:lumMod val="65000"/>
                  </a:schemeClr>
                </a:solidFill>
                <a:latin typeface="AhnbergHand" pitchFamily="2" charset="0"/>
              </a:rPr>
              <a:t>Geoff Huston AM</a:t>
            </a:r>
          </a:p>
          <a:p>
            <a:pPr lvl="1" algn="r"/>
            <a:r>
              <a:rPr lang="en-AU" sz="2400" dirty="0">
                <a:solidFill>
                  <a:schemeClr val="bg1">
                    <a:lumMod val="65000"/>
                  </a:schemeClr>
                </a:solidFill>
                <a:latin typeface="AhnbergHand" pitchFamily="2" charset="0"/>
              </a:rPr>
              <a:t>APNIC Labs</a:t>
            </a:r>
          </a:p>
        </p:txBody>
      </p:sp>
    </p:spTree>
    <p:extLst>
      <p:ext uri="{BB962C8B-B14F-4D97-AF65-F5344CB8AC3E}">
        <p14:creationId xmlns:p14="http://schemas.microsoft.com/office/powerpoint/2010/main" val="327805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94D72-EDF5-22DD-5554-CD38C6514372}"/>
              </a:ext>
            </a:extLst>
          </p:cNvPr>
          <p:cNvSpPr>
            <a:spLocks noGrp="1"/>
          </p:cNvSpPr>
          <p:nvPr>
            <p:ph type="title"/>
          </p:nvPr>
        </p:nvSpPr>
        <p:spPr/>
        <p:txBody>
          <a:bodyPr/>
          <a:lstStyle/>
          <a:p>
            <a:r>
              <a:rPr lang="en-AU" dirty="0"/>
              <a:t>TCP is flexible</a:t>
            </a:r>
          </a:p>
        </p:txBody>
      </p:sp>
      <p:sp>
        <p:nvSpPr>
          <p:cNvPr id="3" name="Content Placeholder 2">
            <a:extLst>
              <a:ext uri="{FF2B5EF4-FFF2-40B4-BE49-F238E27FC236}">
                <a16:creationId xmlns:a16="http://schemas.microsoft.com/office/drawing/2014/main" id="{FAF7495E-9660-156C-3FB7-6D15F31274A2}"/>
              </a:ext>
            </a:extLst>
          </p:cNvPr>
          <p:cNvSpPr>
            <a:spLocks noGrp="1"/>
          </p:cNvSpPr>
          <p:nvPr>
            <p:ph idx="1"/>
          </p:nvPr>
        </p:nvSpPr>
        <p:spPr/>
        <p:txBody>
          <a:bodyPr/>
          <a:lstStyle/>
          <a:p>
            <a:r>
              <a:rPr lang="en-AU" dirty="0"/>
              <a:t>TCP behaviour is controlled by the server, not the client</a:t>
            </a:r>
          </a:p>
          <a:p>
            <a:r>
              <a:rPr lang="en-AU" dirty="0"/>
              <a:t>The same client TCP engine can be used for a variety of server-side congestion control algorithms</a:t>
            </a:r>
          </a:p>
          <a:p>
            <a:pPr lvl="1"/>
            <a:r>
              <a:rPr lang="en-AU" dirty="0"/>
              <a:t>Reno – classic AIMD</a:t>
            </a:r>
          </a:p>
          <a:p>
            <a:pPr lvl="1"/>
            <a:r>
              <a:rPr lang="en-AU" dirty="0"/>
              <a:t>CUBIC</a:t>
            </a:r>
          </a:p>
          <a:p>
            <a:pPr lvl="1"/>
            <a:r>
              <a:rPr lang="en-AU" dirty="0"/>
              <a:t>BBR</a:t>
            </a:r>
          </a:p>
          <a:p>
            <a:pPr lvl="1"/>
            <a:r>
              <a:rPr lang="en-AU" dirty="0" err="1"/>
              <a:t>MulTCP</a:t>
            </a:r>
            <a:endParaRPr lang="en-AU" dirty="0"/>
          </a:p>
          <a:p>
            <a:pPr lvl="1"/>
            <a:r>
              <a:rPr lang="en-AU" dirty="0"/>
              <a:t>…</a:t>
            </a:r>
          </a:p>
          <a:p>
            <a:r>
              <a:rPr lang="en-AU" dirty="0"/>
              <a:t>Different servers can use different TCP behaviours to achieve different service outcomes</a:t>
            </a:r>
          </a:p>
        </p:txBody>
      </p:sp>
    </p:spTree>
    <p:extLst>
      <p:ext uri="{BB962C8B-B14F-4D97-AF65-F5344CB8AC3E}">
        <p14:creationId xmlns:p14="http://schemas.microsoft.com/office/powerpoint/2010/main" val="4158489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D331-8272-1FAC-647A-B028F2D97D30}"/>
              </a:ext>
            </a:extLst>
          </p:cNvPr>
          <p:cNvSpPr>
            <a:spLocks noGrp="1"/>
          </p:cNvSpPr>
          <p:nvPr>
            <p:ph type="title"/>
          </p:nvPr>
        </p:nvSpPr>
        <p:spPr/>
        <p:txBody>
          <a:bodyPr/>
          <a:lstStyle/>
          <a:p>
            <a:r>
              <a:rPr lang="en-AU" dirty="0"/>
              <a:t>Pushing TCP harder</a:t>
            </a:r>
          </a:p>
        </p:txBody>
      </p:sp>
      <p:sp>
        <p:nvSpPr>
          <p:cNvPr id="3" name="Content Placeholder 2">
            <a:extLst>
              <a:ext uri="{FF2B5EF4-FFF2-40B4-BE49-F238E27FC236}">
                <a16:creationId xmlns:a16="http://schemas.microsoft.com/office/drawing/2014/main" id="{93C08A4F-A673-F3CC-E7D7-F49B83A7E2D2}"/>
              </a:ext>
            </a:extLst>
          </p:cNvPr>
          <p:cNvSpPr>
            <a:spLocks noGrp="1"/>
          </p:cNvSpPr>
          <p:nvPr>
            <p:ph idx="1"/>
          </p:nvPr>
        </p:nvSpPr>
        <p:spPr/>
        <p:txBody>
          <a:bodyPr>
            <a:normAutofit lnSpcReduction="10000"/>
          </a:bodyPr>
          <a:lstStyle/>
          <a:p>
            <a:pPr marL="0" indent="0">
              <a:buNone/>
            </a:pPr>
            <a:r>
              <a:rPr lang="en-AU" dirty="0"/>
              <a:t>We have been prodding and poking at TCP for decades:</a:t>
            </a:r>
          </a:p>
          <a:p>
            <a:pPr lvl="1"/>
            <a:r>
              <a:rPr lang="en-AU" b="1" dirty="0"/>
              <a:t>T/TCP </a:t>
            </a:r>
            <a:r>
              <a:rPr lang="en-AU" dirty="0"/>
              <a:t>– TCP for Transactions which attempted to stash the payload and the response into the TCP handshake </a:t>
            </a:r>
            <a:r>
              <a:rPr lang="en-AU" sz="1600" dirty="0"/>
              <a:t>(since discarded due to its truly woeful security model!)</a:t>
            </a:r>
            <a:endParaRPr lang="en-AU" dirty="0"/>
          </a:p>
          <a:p>
            <a:pPr lvl="1"/>
            <a:r>
              <a:rPr lang="en-AU" b="1" dirty="0"/>
              <a:t>Multipath TCP </a:t>
            </a:r>
            <a:r>
              <a:rPr lang="en-AU" dirty="0"/>
              <a:t>– spread TCP session traffic across multiple outbound interfaces to allow for host-based load sharing and session resiliency </a:t>
            </a:r>
            <a:r>
              <a:rPr lang="en-AU" sz="1600" dirty="0"/>
              <a:t>(largely abandoned after just one large scale implementation)</a:t>
            </a:r>
            <a:endParaRPr lang="en-AU" dirty="0"/>
          </a:p>
          <a:p>
            <a:pPr lvl="1"/>
            <a:r>
              <a:rPr lang="en-AU" b="1" dirty="0"/>
              <a:t>Initial Window inflation</a:t>
            </a:r>
            <a:r>
              <a:rPr lang="en-AU" dirty="0"/>
              <a:t> – improve short flow performance by commencing the flow with a larger initial window size</a:t>
            </a:r>
            <a:endParaRPr lang="en-AU" b="1" dirty="0"/>
          </a:p>
          <a:p>
            <a:pPr lvl="1"/>
            <a:r>
              <a:rPr lang="en-AU" b="1" dirty="0"/>
              <a:t>Cached TCP performance</a:t>
            </a:r>
            <a:r>
              <a:rPr lang="en-AU" dirty="0"/>
              <a:t> – cache the achieved TCP performance to a server and start the next TCP session in congestion avoidance, bypassing initial slow start</a:t>
            </a:r>
          </a:p>
          <a:p>
            <a:pPr lvl="1"/>
            <a:r>
              <a:rPr lang="en-AU" b="1" dirty="0"/>
              <a:t>ECN signalling </a:t>
            </a:r>
            <a:r>
              <a:rPr lang="en-AU" dirty="0"/>
              <a:t>– have the network mark packets when queries are forming in the network path, allowing hosts to react prior to packet loss events </a:t>
            </a:r>
          </a:p>
          <a:p>
            <a:endParaRPr lang="en-AU" dirty="0"/>
          </a:p>
        </p:txBody>
      </p:sp>
    </p:spTree>
    <p:extLst>
      <p:ext uri="{BB962C8B-B14F-4D97-AF65-F5344CB8AC3E}">
        <p14:creationId xmlns:p14="http://schemas.microsoft.com/office/powerpoint/2010/main" val="157554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A7AA-0DE5-D7A2-EAC4-F824FAFE76E2}"/>
              </a:ext>
            </a:extLst>
          </p:cNvPr>
          <p:cNvSpPr>
            <a:spLocks noGrp="1"/>
          </p:cNvSpPr>
          <p:nvPr>
            <p:ph type="title"/>
          </p:nvPr>
        </p:nvSpPr>
        <p:spPr/>
        <p:txBody>
          <a:bodyPr/>
          <a:lstStyle/>
          <a:p>
            <a:r>
              <a:rPr lang="en-AU" dirty="0"/>
              <a:t>But</a:t>
            </a:r>
          </a:p>
        </p:txBody>
      </p:sp>
      <p:sp>
        <p:nvSpPr>
          <p:cNvPr id="3" name="Content Placeholder 2">
            <a:extLst>
              <a:ext uri="{FF2B5EF4-FFF2-40B4-BE49-F238E27FC236}">
                <a16:creationId xmlns:a16="http://schemas.microsoft.com/office/drawing/2014/main" id="{0AB5C1B2-1204-75FF-695F-B07B8C77DD09}"/>
              </a:ext>
            </a:extLst>
          </p:cNvPr>
          <p:cNvSpPr>
            <a:spLocks noGrp="1"/>
          </p:cNvSpPr>
          <p:nvPr>
            <p:ph idx="1"/>
          </p:nvPr>
        </p:nvSpPr>
        <p:spPr/>
        <p:txBody>
          <a:bodyPr/>
          <a:lstStyle/>
          <a:p>
            <a:r>
              <a:rPr lang="en-AU" dirty="0"/>
              <a:t>There are some performance behaviours that you just can’t fix using TCP tweaking</a:t>
            </a:r>
          </a:p>
        </p:txBody>
      </p:sp>
    </p:spTree>
    <p:extLst>
      <p:ext uri="{BB962C8B-B14F-4D97-AF65-F5344CB8AC3E}">
        <p14:creationId xmlns:p14="http://schemas.microsoft.com/office/powerpoint/2010/main" val="24721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E892-5832-FA08-17D3-E40102F74E64}"/>
              </a:ext>
            </a:extLst>
          </p:cNvPr>
          <p:cNvSpPr>
            <a:spLocks noGrp="1"/>
          </p:cNvSpPr>
          <p:nvPr>
            <p:ph type="title"/>
          </p:nvPr>
        </p:nvSpPr>
        <p:spPr/>
        <p:txBody>
          <a:bodyPr/>
          <a:lstStyle/>
          <a:p>
            <a:r>
              <a:rPr lang="en-AU" dirty="0"/>
              <a:t>TCP isn’t…</a:t>
            </a:r>
          </a:p>
        </p:txBody>
      </p:sp>
      <p:sp>
        <p:nvSpPr>
          <p:cNvPr id="3" name="Content Placeholder 2">
            <a:extLst>
              <a:ext uri="{FF2B5EF4-FFF2-40B4-BE49-F238E27FC236}">
                <a16:creationId xmlns:a16="http://schemas.microsoft.com/office/drawing/2014/main" id="{D09F86A7-0B41-CFF0-F586-89BBAEEEC81F}"/>
              </a:ext>
            </a:extLst>
          </p:cNvPr>
          <p:cNvSpPr>
            <a:spLocks noGrp="1"/>
          </p:cNvSpPr>
          <p:nvPr>
            <p:ph idx="1"/>
          </p:nvPr>
        </p:nvSpPr>
        <p:spPr/>
        <p:txBody>
          <a:bodyPr>
            <a:normAutofit/>
          </a:bodyPr>
          <a:lstStyle/>
          <a:p>
            <a:r>
              <a:rPr lang="en-AU" dirty="0"/>
              <a:t>Fully independent of the underlying platform’s transport services</a:t>
            </a:r>
          </a:p>
          <a:p>
            <a:r>
              <a:rPr lang="en-AU" dirty="0"/>
              <a:t>Fully multi-stream (TCP has head-of-line blocking)</a:t>
            </a:r>
          </a:p>
          <a:p>
            <a:r>
              <a:rPr lang="en-AU" dirty="0"/>
              <a:t>Free from on-the-wire network intervention (TCP control parameters are sent in the clear)</a:t>
            </a:r>
          </a:p>
          <a:p>
            <a:r>
              <a:rPr lang="en-AU" dirty="0"/>
              <a:t>Has e2e encryption as a second step / afterthought</a:t>
            </a:r>
          </a:p>
          <a:p>
            <a:r>
              <a:rPr lang="en-AU" dirty="0"/>
              <a:t>Can’t support reliable datagram behaviour only with full session support</a:t>
            </a:r>
          </a:p>
          <a:p>
            <a:r>
              <a:rPr lang="en-AU" dirty="0"/>
              <a:t>Relies on the application to perform data framing and in-band control </a:t>
            </a:r>
          </a:p>
          <a:p>
            <a:r>
              <a:rPr lang="en-AU" b="1" dirty="0"/>
              <a:t>TCP isn’t everything for everyone </a:t>
            </a:r>
          </a:p>
        </p:txBody>
      </p:sp>
    </p:spTree>
    <p:extLst>
      <p:ext uri="{BB962C8B-B14F-4D97-AF65-F5344CB8AC3E}">
        <p14:creationId xmlns:p14="http://schemas.microsoft.com/office/powerpoint/2010/main" val="139674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21AA-EFC4-AC55-932E-21B7F07343F1}"/>
              </a:ext>
            </a:extLst>
          </p:cNvPr>
          <p:cNvSpPr>
            <a:spLocks noGrp="1"/>
          </p:cNvSpPr>
          <p:nvPr>
            <p:ph type="title"/>
          </p:nvPr>
        </p:nvSpPr>
        <p:spPr/>
        <p:txBody>
          <a:bodyPr/>
          <a:lstStyle/>
          <a:p>
            <a:r>
              <a:rPr lang="en-AU" dirty="0"/>
              <a:t>Choices:</a:t>
            </a:r>
          </a:p>
        </p:txBody>
      </p:sp>
      <p:sp>
        <p:nvSpPr>
          <p:cNvPr id="3" name="Content Placeholder 2">
            <a:extLst>
              <a:ext uri="{FF2B5EF4-FFF2-40B4-BE49-F238E27FC236}">
                <a16:creationId xmlns:a16="http://schemas.microsoft.com/office/drawing/2014/main" id="{94224EF1-35AE-9C9A-FE2A-2DA00AFF02AE}"/>
              </a:ext>
            </a:extLst>
          </p:cNvPr>
          <p:cNvSpPr>
            <a:spLocks noGrp="1"/>
          </p:cNvSpPr>
          <p:nvPr>
            <p:ph idx="1"/>
          </p:nvPr>
        </p:nvSpPr>
        <p:spPr/>
        <p:txBody>
          <a:bodyPr/>
          <a:lstStyle/>
          <a:p>
            <a:r>
              <a:rPr lang="en-AU" dirty="0"/>
              <a:t>Keep adjusting TCP at the edges and leave the basic TCP behaviour alone</a:t>
            </a:r>
          </a:p>
          <a:p>
            <a:pPr marL="0" indent="0">
              <a:buNone/>
            </a:pPr>
            <a:r>
              <a:rPr lang="en-AU" dirty="0"/>
              <a:t>or</a:t>
            </a:r>
          </a:p>
          <a:p>
            <a:r>
              <a:rPr lang="en-AU" dirty="0"/>
              <a:t>Pull TCP functionality up into the application and implement more radical changes to the transport behaviour at the application level</a:t>
            </a:r>
          </a:p>
        </p:txBody>
      </p:sp>
    </p:spTree>
    <p:extLst>
      <p:ext uri="{BB962C8B-B14F-4D97-AF65-F5344CB8AC3E}">
        <p14:creationId xmlns:p14="http://schemas.microsoft.com/office/powerpoint/2010/main" val="362632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C38-421B-3541-A6B1-3C0ABC0E75EE}"/>
              </a:ext>
            </a:extLst>
          </p:cNvPr>
          <p:cNvSpPr>
            <a:spLocks noGrp="1"/>
          </p:cNvSpPr>
          <p:nvPr>
            <p:ph type="title"/>
          </p:nvPr>
        </p:nvSpPr>
        <p:spPr>
          <a:xfrm>
            <a:off x="838199" y="365125"/>
            <a:ext cx="10893973" cy="1325563"/>
          </a:xfrm>
        </p:spPr>
        <p:txBody>
          <a:bodyPr/>
          <a:lstStyle/>
          <a:p>
            <a:r>
              <a:rPr lang="en-AU" dirty="0"/>
              <a:t>QUIC is…</a:t>
            </a:r>
          </a:p>
        </p:txBody>
      </p:sp>
      <p:sp>
        <p:nvSpPr>
          <p:cNvPr id="3" name="Content Placeholder 2">
            <a:extLst>
              <a:ext uri="{FF2B5EF4-FFF2-40B4-BE49-F238E27FC236}">
                <a16:creationId xmlns:a16="http://schemas.microsoft.com/office/drawing/2014/main" id="{FDB94866-E1D4-4A49-BEE6-AF3E701A12EF}"/>
              </a:ext>
            </a:extLst>
          </p:cNvPr>
          <p:cNvSpPr>
            <a:spLocks noGrp="1"/>
          </p:cNvSpPr>
          <p:nvPr>
            <p:ph idx="1"/>
          </p:nvPr>
        </p:nvSpPr>
        <p:spPr>
          <a:xfrm>
            <a:off x="701566" y="1825625"/>
            <a:ext cx="11175124" cy="4911506"/>
          </a:xfrm>
        </p:spPr>
        <p:txBody>
          <a:bodyPr>
            <a:normAutofit/>
          </a:bodyPr>
          <a:lstStyle/>
          <a:p>
            <a:pPr marL="0" indent="0">
              <a:buNone/>
            </a:pPr>
            <a:r>
              <a:rPr lang="en-AU" dirty="0"/>
              <a:t>The second path!</a:t>
            </a:r>
          </a:p>
          <a:p>
            <a:pPr marL="0" indent="0">
              <a:buNone/>
            </a:pPr>
            <a:r>
              <a:rPr lang="en-AU" dirty="0"/>
              <a:t>Constructed upon a base datagram framing protocol through the use of UDP, placing all transport functions into the UDP payload</a:t>
            </a:r>
          </a:p>
          <a:p>
            <a:pPr marL="457200" lvl="1" indent="0">
              <a:buNone/>
            </a:pPr>
            <a:r>
              <a:rPr lang="en-AU" dirty="0"/>
              <a:t>All end-to-end transport services (data integrity, session control, congestion control, encryption) are shifted towards the application.</a:t>
            </a:r>
          </a:p>
          <a:p>
            <a:pPr marL="457200" lvl="1" indent="0">
              <a:buNone/>
            </a:pPr>
            <a:r>
              <a:rPr lang="en-AU" dirty="0"/>
              <a:t>A platform may provide a QUIC API, but the application can also provide its own service</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758568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F01F-06EA-AC62-A751-2348F940C36D}"/>
              </a:ext>
            </a:extLst>
          </p:cNvPr>
          <p:cNvSpPr>
            <a:spLocks noGrp="1"/>
          </p:cNvSpPr>
          <p:nvPr>
            <p:ph type="title"/>
          </p:nvPr>
        </p:nvSpPr>
        <p:spPr/>
        <p:txBody>
          <a:bodyPr/>
          <a:lstStyle/>
          <a:p>
            <a:r>
              <a:rPr lang="en-AU" dirty="0"/>
              <a:t>QUIC is…</a:t>
            </a:r>
          </a:p>
        </p:txBody>
      </p:sp>
      <p:sp>
        <p:nvSpPr>
          <p:cNvPr id="3" name="Content Placeholder 2">
            <a:extLst>
              <a:ext uri="{FF2B5EF4-FFF2-40B4-BE49-F238E27FC236}">
                <a16:creationId xmlns:a16="http://schemas.microsoft.com/office/drawing/2014/main" id="{36271CD6-31FF-D32E-F583-0CFF87B14C53}"/>
              </a:ext>
            </a:extLst>
          </p:cNvPr>
          <p:cNvSpPr>
            <a:spLocks noGrp="1"/>
          </p:cNvSpPr>
          <p:nvPr>
            <p:ph idx="1"/>
          </p:nvPr>
        </p:nvSpPr>
        <p:spPr>
          <a:xfrm>
            <a:off x="838200" y="1646329"/>
            <a:ext cx="10515600" cy="4351338"/>
          </a:xfrm>
        </p:spPr>
        <p:txBody>
          <a:bodyPr/>
          <a:lstStyle/>
          <a:p>
            <a:r>
              <a:rPr lang="en-AU" dirty="0"/>
              <a:t>TLS transport layered over a UDP substrate</a:t>
            </a:r>
          </a:p>
        </p:txBody>
      </p:sp>
      <p:sp>
        <p:nvSpPr>
          <p:cNvPr id="4" name="Rounded Rectangle 3">
            <a:extLst>
              <a:ext uri="{FF2B5EF4-FFF2-40B4-BE49-F238E27FC236}">
                <a16:creationId xmlns:a16="http://schemas.microsoft.com/office/drawing/2014/main" id="{A70FABFD-C24D-9C51-D2AE-11EA2B8CE671}"/>
              </a:ext>
            </a:extLst>
          </p:cNvPr>
          <p:cNvSpPr/>
          <p:nvPr/>
        </p:nvSpPr>
        <p:spPr>
          <a:xfrm>
            <a:off x="3149026" y="5908363"/>
            <a:ext cx="6149659" cy="708660"/>
          </a:xfrm>
          <a:prstGeom prst="roundRect">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ounded Rectangle 4">
            <a:extLst>
              <a:ext uri="{FF2B5EF4-FFF2-40B4-BE49-F238E27FC236}">
                <a16:creationId xmlns:a16="http://schemas.microsoft.com/office/drawing/2014/main" id="{2D9FD20C-F0E7-0C13-334B-7EC73C99873A}"/>
              </a:ext>
            </a:extLst>
          </p:cNvPr>
          <p:cNvSpPr/>
          <p:nvPr/>
        </p:nvSpPr>
        <p:spPr>
          <a:xfrm>
            <a:off x="3149027" y="4749643"/>
            <a:ext cx="2770537" cy="1078710"/>
          </a:xfrm>
          <a:prstGeom prst="roundRect">
            <a:avLst/>
          </a:prstGeom>
          <a:solidFill>
            <a:srgbClr val="C885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ounded Rectangle 5">
            <a:extLst>
              <a:ext uri="{FF2B5EF4-FFF2-40B4-BE49-F238E27FC236}">
                <a16:creationId xmlns:a16="http://schemas.microsoft.com/office/drawing/2014/main" id="{196A48A7-E2CD-3B5C-B1F3-C59E78D3F463}"/>
              </a:ext>
            </a:extLst>
          </p:cNvPr>
          <p:cNvSpPr/>
          <p:nvPr/>
        </p:nvSpPr>
        <p:spPr>
          <a:xfrm>
            <a:off x="3149027" y="3782382"/>
            <a:ext cx="2770537" cy="916909"/>
          </a:xfrm>
          <a:prstGeom prst="roundRect">
            <a:avLst/>
          </a:prstGeom>
          <a:solidFill>
            <a:srgbClr val="B66DC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ounded Rectangle 6">
            <a:extLst>
              <a:ext uri="{FF2B5EF4-FFF2-40B4-BE49-F238E27FC236}">
                <a16:creationId xmlns:a16="http://schemas.microsoft.com/office/drawing/2014/main" id="{53E97EDD-B813-257F-FC3F-639B41AD2AEF}"/>
              </a:ext>
            </a:extLst>
          </p:cNvPr>
          <p:cNvSpPr/>
          <p:nvPr/>
        </p:nvSpPr>
        <p:spPr>
          <a:xfrm>
            <a:off x="3149026" y="2905954"/>
            <a:ext cx="2770537" cy="826076"/>
          </a:xfrm>
          <a:prstGeom prst="roundRect">
            <a:avLst/>
          </a:prstGeom>
          <a:solidFill>
            <a:srgbClr val="00BC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ounded Rectangle 7">
            <a:extLst>
              <a:ext uri="{FF2B5EF4-FFF2-40B4-BE49-F238E27FC236}">
                <a16:creationId xmlns:a16="http://schemas.microsoft.com/office/drawing/2014/main" id="{232939CB-D3E7-1DDD-51A4-FE0923134490}"/>
              </a:ext>
            </a:extLst>
          </p:cNvPr>
          <p:cNvSpPr/>
          <p:nvPr/>
        </p:nvSpPr>
        <p:spPr>
          <a:xfrm>
            <a:off x="6528148" y="2909288"/>
            <a:ext cx="2770537" cy="826076"/>
          </a:xfrm>
          <a:prstGeom prst="round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ounded Rectangle 8">
            <a:extLst>
              <a:ext uri="{FF2B5EF4-FFF2-40B4-BE49-F238E27FC236}">
                <a16:creationId xmlns:a16="http://schemas.microsoft.com/office/drawing/2014/main" id="{7B194100-7E92-9986-004C-7672E92B416C}"/>
              </a:ext>
            </a:extLst>
          </p:cNvPr>
          <p:cNvSpPr/>
          <p:nvPr/>
        </p:nvSpPr>
        <p:spPr>
          <a:xfrm>
            <a:off x="6528148" y="5294824"/>
            <a:ext cx="2770537" cy="548393"/>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ounded Rectangle 9">
            <a:extLst>
              <a:ext uri="{FF2B5EF4-FFF2-40B4-BE49-F238E27FC236}">
                <a16:creationId xmlns:a16="http://schemas.microsoft.com/office/drawing/2014/main" id="{23F502D5-A385-41C3-4384-223258268258}"/>
              </a:ext>
            </a:extLst>
          </p:cNvPr>
          <p:cNvSpPr/>
          <p:nvPr/>
        </p:nvSpPr>
        <p:spPr>
          <a:xfrm>
            <a:off x="6528148" y="3766318"/>
            <a:ext cx="2770537" cy="1501207"/>
          </a:xfrm>
          <a:prstGeom prst="round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058CAF5-E71E-5B08-7E72-69597EA5AFE1}"/>
              </a:ext>
            </a:extLst>
          </p:cNvPr>
          <p:cNvSpPr txBox="1"/>
          <p:nvPr/>
        </p:nvSpPr>
        <p:spPr>
          <a:xfrm>
            <a:off x="3748123" y="2968283"/>
            <a:ext cx="1408591" cy="646331"/>
          </a:xfrm>
          <a:prstGeom prst="rect">
            <a:avLst/>
          </a:prstGeom>
          <a:noFill/>
        </p:spPr>
        <p:txBody>
          <a:bodyPr wrap="none" rtlCol="0">
            <a:spAutoFit/>
          </a:bodyPr>
          <a:lstStyle/>
          <a:p>
            <a:pPr algn="ctr"/>
            <a:r>
              <a:rPr lang="en-AU" dirty="0">
                <a:solidFill>
                  <a:schemeClr val="bg1"/>
                </a:solidFill>
              </a:rPr>
              <a:t>HTTP</a:t>
            </a:r>
          </a:p>
          <a:p>
            <a:pPr algn="ctr"/>
            <a:r>
              <a:rPr lang="en-AU" dirty="0">
                <a:solidFill>
                  <a:schemeClr val="bg1"/>
                </a:solidFill>
              </a:rPr>
              <a:t>Multi-stream</a:t>
            </a:r>
          </a:p>
        </p:txBody>
      </p:sp>
      <p:sp>
        <p:nvSpPr>
          <p:cNvPr id="12" name="TextBox 11">
            <a:extLst>
              <a:ext uri="{FF2B5EF4-FFF2-40B4-BE49-F238E27FC236}">
                <a16:creationId xmlns:a16="http://schemas.microsoft.com/office/drawing/2014/main" id="{FE93A05E-4AED-E9AA-EF96-A0BE4F4FBD24}"/>
              </a:ext>
            </a:extLst>
          </p:cNvPr>
          <p:cNvSpPr txBox="1"/>
          <p:nvPr/>
        </p:nvSpPr>
        <p:spPr>
          <a:xfrm>
            <a:off x="3479171" y="3892495"/>
            <a:ext cx="1946495" cy="646331"/>
          </a:xfrm>
          <a:prstGeom prst="rect">
            <a:avLst/>
          </a:prstGeom>
          <a:noFill/>
        </p:spPr>
        <p:txBody>
          <a:bodyPr wrap="none" rtlCol="0">
            <a:spAutoFit/>
          </a:bodyPr>
          <a:lstStyle/>
          <a:p>
            <a:pPr algn="ctr"/>
            <a:r>
              <a:rPr lang="en-AU" dirty="0">
                <a:solidFill>
                  <a:schemeClr val="bg1"/>
                </a:solidFill>
              </a:rPr>
              <a:t>TLS</a:t>
            </a:r>
          </a:p>
          <a:p>
            <a:pPr algn="ctr"/>
            <a:r>
              <a:rPr lang="en-AU" dirty="0">
                <a:solidFill>
                  <a:schemeClr val="bg1"/>
                </a:solidFill>
              </a:rPr>
              <a:t>Session Encryption</a:t>
            </a:r>
          </a:p>
        </p:txBody>
      </p:sp>
      <p:sp>
        <p:nvSpPr>
          <p:cNvPr id="13" name="TextBox 12">
            <a:extLst>
              <a:ext uri="{FF2B5EF4-FFF2-40B4-BE49-F238E27FC236}">
                <a16:creationId xmlns:a16="http://schemas.microsoft.com/office/drawing/2014/main" id="{E71BBFE2-BF2E-C564-1CD8-ECEB2B47039E}"/>
              </a:ext>
            </a:extLst>
          </p:cNvPr>
          <p:cNvSpPr txBox="1"/>
          <p:nvPr/>
        </p:nvSpPr>
        <p:spPr>
          <a:xfrm>
            <a:off x="3370584" y="4816707"/>
            <a:ext cx="2163669" cy="923330"/>
          </a:xfrm>
          <a:prstGeom prst="rect">
            <a:avLst/>
          </a:prstGeom>
          <a:noFill/>
        </p:spPr>
        <p:txBody>
          <a:bodyPr wrap="none" rtlCol="0">
            <a:spAutoFit/>
          </a:bodyPr>
          <a:lstStyle/>
          <a:p>
            <a:pPr algn="ctr"/>
            <a:r>
              <a:rPr lang="en-AU" dirty="0">
                <a:solidFill>
                  <a:schemeClr val="bg1"/>
                </a:solidFill>
              </a:rPr>
              <a:t>TCP</a:t>
            </a:r>
          </a:p>
          <a:p>
            <a:pPr algn="ctr"/>
            <a:r>
              <a:rPr lang="en-AU" dirty="0">
                <a:solidFill>
                  <a:schemeClr val="bg1"/>
                </a:solidFill>
              </a:rPr>
              <a:t>Data stream integrity</a:t>
            </a:r>
          </a:p>
          <a:p>
            <a:pPr algn="ctr"/>
            <a:r>
              <a:rPr lang="en-AU" dirty="0">
                <a:solidFill>
                  <a:schemeClr val="bg1"/>
                </a:solidFill>
              </a:rPr>
              <a:t>Congestion Control</a:t>
            </a:r>
          </a:p>
        </p:txBody>
      </p:sp>
      <p:sp>
        <p:nvSpPr>
          <p:cNvPr id="14" name="TextBox 13">
            <a:extLst>
              <a:ext uri="{FF2B5EF4-FFF2-40B4-BE49-F238E27FC236}">
                <a16:creationId xmlns:a16="http://schemas.microsoft.com/office/drawing/2014/main" id="{3DF60FBC-6419-2C94-859F-3597A17A29E6}"/>
              </a:ext>
            </a:extLst>
          </p:cNvPr>
          <p:cNvSpPr txBox="1"/>
          <p:nvPr/>
        </p:nvSpPr>
        <p:spPr>
          <a:xfrm>
            <a:off x="7636327" y="3116872"/>
            <a:ext cx="675121" cy="369332"/>
          </a:xfrm>
          <a:prstGeom prst="rect">
            <a:avLst/>
          </a:prstGeom>
          <a:noFill/>
        </p:spPr>
        <p:txBody>
          <a:bodyPr wrap="none" rtlCol="0">
            <a:spAutoFit/>
          </a:bodyPr>
          <a:lstStyle/>
          <a:p>
            <a:pPr algn="ctr"/>
            <a:r>
              <a:rPr lang="en-AU" dirty="0"/>
              <a:t>HTTP</a:t>
            </a:r>
          </a:p>
        </p:txBody>
      </p:sp>
      <p:sp>
        <p:nvSpPr>
          <p:cNvPr id="15" name="TextBox 14">
            <a:extLst>
              <a:ext uri="{FF2B5EF4-FFF2-40B4-BE49-F238E27FC236}">
                <a16:creationId xmlns:a16="http://schemas.microsoft.com/office/drawing/2014/main" id="{7A7157B6-FC63-1846-7FAD-84F09CEDD10C}"/>
              </a:ext>
            </a:extLst>
          </p:cNvPr>
          <p:cNvSpPr txBox="1"/>
          <p:nvPr/>
        </p:nvSpPr>
        <p:spPr>
          <a:xfrm>
            <a:off x="6892052" y="3766318"/>
            <a:ext cx="2163670" cy="1477328"/>
          </a:xfrm>
          <a:prstGeom prst="rect">
            <a:avLst/>
          </a:prstGeom>
          <a:noFill/>
        </p:spPr>
        <p:txBody>
          <a:bodyPr wrap="none" rtlCol="0">
            <a:spAutoFit/>
          </a:bodyPr>
          <a:lstStyle/>
          <a:p>
            <a:pPr algn="ctr"/>
            <a:r>
              <a:rPr lang="en-AU" dirty="0"/>
              <a:t>QUIC</a:t>
            </a:r>
          </a:p>
          <a:p>
            <a:pPr algn="ctr"/>
            <a:r>
              <a:rPr lang="en-AU" dirty="0"/>
              <a:t>Multi-stream</a:t>
            </a:r>
          </a:p>
          <a:p>
            <a:pPr algn="ctr"/>
            <a:r>
              <a:rPr lang="en-AU" dirty="0"/>
              <a:t>Encryption</a:t>
            </a:r>
          </a:p>
          <a:p>
            <a:pPr algn="ctr"/>
            <a:r>
              <a:rPr lang="en-AU" dirty="0"/>
              <a:t>Data stream integrity</a:t>
            </a:r>
          </a:p>
          <a:p>
            <a:pPr algn="ctr"/>
            <a:r>
              <a:rPr lang="en-AU" dirty="0"/>
              <a:t>Congestion Control</a:t>
            </a:r>
          </a:p>
        </p:txBody>
      </p:sp>
      <p:sp>
        <p:nvSpPr>
          <p:cNvPr id="16" name="TextBox 15">
            <a:extLst>
              <a:ext uri="{FF2B5EF4-FFF2-40B4-BE49-F238E27FC236}">
                <a16:creationId xmlns:a16="http://schemas.microsoft.com/office/drawing/2014/main" id="{CF8905F3-13AD-FD79-546F-78838F0AA32D}"/>
              </a:ext>
            </a:extLst>
          </p:cNvPr>
          <p:cNvSpPr txBox="1"/>
          <p:nvPr/>
        </p:nvSpPr>
        <p:spPr>
          <a:xfrm>
            <a:off x="7677171" y="5370705"/>
            <a:ext cx="593432" cy="369332"/>
          </a:xfrm>
          <a:prstGeom prst="rect">
            <a:avLst/>
          </a:prstGeom>
          <a:noFill/>
        </p:spPr>
        <p:txBody>
          <a:bodyPr wrap="none" rtlCol="0">
            <a:spAutoFit/>
          </a:bodyPr>
          <a:lstStyle/>
          <a:p>
            <a:r>
              <a:rPr lang="en-AU" dirty="0"/>
              <a:t>UDP</a:t>
            </a:r>
          </a:p>
        </p:txBody>
      </p:sp>
      <p:sp>
        <p:nvSpPr>
          <p:cNvPr id="17" name="TextBox 16">
            <a:extLst>
              <a:ext uri="{FF2B5EF4-FFF2-40B4-BE49-F238E27FC236}">
                <a16:creationId xmlns:a16="http://schemas.microsoft.com/office/drawing/2014/main" id="{2CED9B89-396D-C21F-8131-B72297376D51}"/>
              </a:ext>
            </a:extLst>
          </p:cNvPr>
          <p:cNvSpPr txBox="1"/>
          <p:nvPr/>
        </p:nvSpPr>
        <p:spPr>
          <a:xfrm>
            <a:off x="6043866" y="6102673"/>
            <a:ext cx="360996" cy="369332"/>
          </a:xfrm>
          <a:prstGeom prst="rect">
            <a:avLst/>
          </a:prstGeom>
          <a:noFill/>
        </p:spPr>
        <p:txBody>
          <a:bodyPr wrap="none" rtlCol="0">
            <a:spAutoFit/>
          </a:bodyPr>
          <a:lstStyle/>
          <a:p>
            <a:r>
              <a:rPr lang="en-AU" dirty="0">
                <a:solidFill>
                  <a:schemeClr val="bg1"/>
                </a:solidFill>
              </a:rPr>
              <a:t>IP</a:t>
            </a:r>
          </a:p>
        </p:txBody>
      </p:sp>
      <p:sp>
        <p:nvSpPr>
          <p:cNvPr id="18" name="TextBox 17">
            <a:extLst>
              <a:ext uri="{FF2B5EF4-FFF2-40B4-BE49-F238E27FC236}">
                <a16:creationId xmlns:a16="http://schemas.microsoft.com/office/drawing/2014/main" id="{42333C26-CC3A-875E-C2AB-2737F5FE54D4}"/>
              </a:ext>
            </a:extLst>
          </p:cNvPr>
          <p:cNvSpPr txBox="1"/>
          <p:nvPr/>
        </p:nvSpPr>
        <p:spPr>
          <a:xfrm>
            <a:off x="3872462" y="2311951"/>
            <a:ext cx="869725" cy="369332"/>
          </a:xfrm>
          <a:prstGeom prst="rect">
            <a:avLst/>
          </a:prstGeom>
          <a:noFill/>
        </p:spPr>
        <p:txBody>
          <a:bodyPr wrap="none" rtlCol="0">
            <a:spAutoFit/>
          </a:bodyPr>
          <a:lstStyle/>
          <a:p>
            <a:r>
              <a:rPr lang="en-AU" dirty="0"/>
              <a:t>HTTP/2</a:t>
            </a:r>
          </a:p>
        </p:txBody>
      </p:sp>
      <p:sp>
        <p:nvSpPr>
          <p:cNvPr id="19" name="TextBox 18">
            <a:extLst>
              <a:ext uri="{FF2B5EF4-FFF2-40B4-BE49-F238E27FC236}">
                <a16:creationId xmlns:a16="http://schemas.microsoft.com/office/drawing/2014/main" id="{7A1165FB-010F-85FC-F489-2FE452627AE2}"/>
              </a:ext>
            </a:extLst>
          </p:cNvPr>
          <p:cNvSpPr txBox="1"/>
          <p:nvPr/>
        </p:nvSpPr>
        <p:spPr>
          <a:xfrm>
            <a:off x="7613131" y="2004022"/>
            <a:ext cx="869725" cy="646331"/>
          </a:xfrm>
          <a:prstGeom prst="rect">
            <a:avLst/>
          </a:prstGeom>
          <a:noFill/>
        </p:spPr>
        <p:txBody>
          <a:bodyPr wrap="none" rtlCol="0">
            <a:spAutoFit/>
          </a:bodyPr>
          <a:lstStyle/>
          <a:p>
            <a:pPr algn="ctr"/>
            <a:r>
              <a:rPr lang="en-AU" dirty="0"/>
              <a:t>QUIC</a:t>
            </a:r>
          </a:p>
          <a:p>
            <a:pPr algn="ctr"/>
            <a:r>
              <a:rPr lang="en-AU" dirty="0"/>
              <a:t>HTTP/3</a:t>
            </a:r>
          </a:p>
        </p:txBody>
      </p:sp>
      <p:sp>
        <p:nvSpPr>
          <p:cNvPr id="20" name="Right Arrow 19">
            <a:extLst>
              <a:ext uri="{FF2B5EF4-FFF2-40B4-BE49-F238E27FC236}">
                <a16:creationId xmlns:a16="http://schemas.microsoft.com/office/drawing/2014/main" id="{A0F1D4B2-6495-A697-8968-7E4E8C60214D}"/>
              </a:ext>
            </a:extLst>
          </p:cNvPr>
          <p:cNvSpPr/>
          <p:nvPr/>
        </p:nvSpPr>
        <p:spPr>
          <a:xfrm>
            <a:off x="6008760" y="3614614"/>
            <a:ext cx="484282" cy="1853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813F2DCF-5BF1-96DE-A788-9B87BF9135F5}"/>
              </a:ext>
            </a:extLst>
          </p:cNvPr>
          <p:cNvCxnSpPr/>
          <p:nvPr/>
        </p:nvCxnSpPr>
        <p:spPr>
          <a:xfrm flipH="1">
            <a:off x="1030014" y="4749643"/>
            <a:ext cx="17867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2C5353-5CE4-8FED-82AD-70A090524285}"/>
              </a:ext>
            </a:extLst>
          </p:cNvPr>
          <p:cNvCxnSpPr/>
          <p:nvPr/>
        </p:nvCxnSpPr>
        <p:spPr>
          <a:xfrm flipH="1">
            <a:off x="9567042" y="5258763"/>
            <a:ext cx="1786758"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395981E-8DEF-6017-1013-7E451D3ABB9F}"/>
              </a:ext>
            </a:extLst>
          </p:cNvPr>
          <p:cNvSpPr txBox="1"/>
          <p:nvPr/>
        </p:nvSpPr>
        <p:spPr>
          <a:xfrm>
            <a:off x="1211583" y="4354160"/>
            <a:ext cx="1538434" cy="369332"/>
          </a:xfrm>
          <a:prstGeom prst="rect">
            <a:avLst/>
          </a:prstGeom>
          <a:noFill/>
        </p:spPr>
        <p:txBody>
          <a:bodyPr wrap="none" rtlCol="0">
            <a:spAutoFit/>
          </a:bodyPr>
          <a:lstStyle/>
          <a:p>
            <a:r>
              <a:rPr lang="en-AU" dirty="0"/>
              <a:t>e2e encrypted</a:t>
            </a:r>
          </a:p>
        </p:txBody>
      </p:sp>
      <p:cxnSp>
        <p:nvCxnSpPr>
          <p:cNvPr id="24" name="Straight Arrow Connector 23">
            <a:extLst>
              <a:ext uri="{FF2B5EF4-FFF2-40B4-BE49-F238E27FC236}">
                <a16:creationId xmlns:a16="http://schemas.microsoft.com/office/drawing/2014/main" id="{04E0731D-68D0-C554-F486-98137A01A328}"/>
              </a:ext>
            </a:extLst>
          </p:cNvPr>
          <p:cNvCxnSpPr/>
          <p:nvPr/>
        </p:nvCxnSpPr>
        <p:spPr>
          <a:xfrm flipV="1">
            <a:off x="2786076" y="2995826"/>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2C8BA14-94B3-C249-2E46-319AC54350E0}"/>
              </a:ext>
            </a:extLst>
          </p:cNvPr>
          <p:cNvCxnSpPr/>
          <p:nvPr/>
        </p:nvCxnSpPr>
        <p:spPr>
          <a:xfrm flipV="1">
            <a:off x="9567042" y="3450309"/>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CEDAB8B-AA0D-A691-FA64-2F5262915F83}"/>
              </a:ext>
            </a:extLst>
          </p:cNvPr>
          <p:cNvSpPr txBox="1"/>
          <p:nvPr/>
        </p:nvSpPr>
        <p:spPr>
          <a:xfrm>
            <a:off x="9567042" y="4867610"/>
            <a:ext cx="1538434" cy="369332"/>
          </a:xfrm>
          <a:prstGeom prst="rect">
            <a:avLst/>
          </a:prstGeom>
          <a:noFill/>
        </p:spPr>
        <p:txBody>
          <a:bodyPr wrap="none" rtlCol="0">
            <a:spAutoFit/>
          </a:bodyPr>
          <a:lstStyle/>
          <a:p>
            <a:r>
              <a:rPr lang="en-AU" dirty="0"/>
              <a:t>e2e encrypted</a:t>
            </a:r>
          </a:p>
        </p:txBody>
      </p:sp>
    </p:spTree>
    <p:extLst>
      <p:ext uri="{BB962C8B-B14F-4D97-AF65-F5344CB8AC3E}">
        <p14:creationId xmlns:p14="http://schemas.microsoft.com/office/powerpoint/2010/main" val="215563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C38-421B-3541-A6B1-3C0ABC0E75EE}"/>
              </a:ext>
            </a:extLst>
          </p:cNvPr>
          <p:cNvSpPr>
            <a:spLocks noGrp="1"/>
          </p:cNvSpPr>
          <p:nvPr>
            <p:ph type="title"/>
          </p:nvPr>
        </p:nvSpPr>
        <p:spPr>
          <a:xfrm>
            <a:off x="838199" y="365125"/>
            <a:ext cx="10893973" cy="1325563"/>
          </a:xfrm>
        </p:spPr>
        <p:txBody>
          <a:bodyPr/>
          <a:lstStyle/>
          <a:p>
            <a:r>
              <a:rPr lang="en-AU" dirty="0"/>
              <a:t>QUIC is…</a:t>
            </a:r>
          </a:p>
        </p:txBody>
      </p:sp>
      <p:sp>
        <p:nvSpPr>
          <p:cNvPr id="3" name="Content Placeholder 2">
            <a:extLst>
              <a:ext uri="{FF2B5EF4-FFF2-40B4-BE49-F238E27FC236}">
                <a16:creationId xmlns:a16="http://schemas.microsoft.com/office/drawing/2014/main" id="{FDB94866-E1D4-4A49-BEE6-AF3E701A12EF}"/>
              </a:ext>
            </a:extLst>
          </p:cNvPr>
          <p:cNvSpPr>
            <a:spLocks noGrp="1"/>
          </p:cNvSpPr>
          <p:nvPr>
            <p:ph idx="1"/>
          </p:nvPr>
        </p:nvSpPr>
        <p:spPr>
          <a:xfrm>
            <a:off x="701566" y="1825625"/>
            <a:ext cx="11175124" cy="4911506"/>
          </a:xfrm>
        </p:spPr>
        <p:txBody>
          <a:bodyPr>
            <a:normAutofit/>
          </a:bodyPr>
          <a:lstStyle/>
          <a:p>
            <a:pPr marL="0" indent="0">
              <a:buNone/>
            </a:pPr>
            <a:r>
              <a:rPr lang="en-AU" dirty="0"/>
              <a:t>So much more than just “encrypted TCP over UDP”:</a:t>
            </a:r>
          </a:p>
          <a:p>
            <a:pPr lvl="1"/>
            <a:r>
              <a:rPr lang="en-AU" dirty="0"/>
              <a:t>More Flexible - Support for multi-stream multiplexing that avoids head-of-line blocking and exploits a shared congestion and encryption state</a:t>
            </a:r>
          </a:p>
          <a:p>
            <a:pPr lvl="1"/>
            <a:r>
              <a:rPr lang="en-AU" dirty="0"/>
              <a:t>Faster - Combines transport and encryption setup exchange in a single 3-way exchange</a:t>
            </a:r>
          </a:p>
          <a:p>
            <a:pPr lvl="1"/>
            <a:r>
              <a:rPr lang="en-AU" dirty="0"/>
              <a:t>Customisable - QUIC implementations can use individual flow controllers per flow</a:t>
            </a:r>
          </a:p>
          <a:p>
            <a:pPr lvl="1"/>
            <a:r>
              <a:rPr lang="en-AU" dirty="0"/>
              <a:t>QUIC places its transport control fields inside the encryption envelope, so QUIC has minimal exposure to the network</a:t>
            </a:r>
          </a:p>
          <a:p>
            <a:pPr lvl="1"/>
            <a:r>
              <a:rPr lang="en-AU" dirty="0"/>
              <a:t>Supports record and RPC service models as well as streaming and datagram</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3261659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77D5-0E86-F5FA-3769-699D99A8614E}"/>
              </a:ext>
            </a:extLst>
          </p:cNvPr>
          <p:cNvSpPr>
            <a:spLocks noGrp="1"/>
          </p:cNvSpPr>
          <p:nvPr>
            <p:ph type="title"/>
          </p:nvPr>
        </p:nvSpPr>
        <p:spPr/>
        <p:txBody>
          <a:bodyPr/>
          <a:lstStyle/>
          <a:p>
            <a:r>
              <a:rPr lang="en-AU" dirty="0"/>
              <a:t>QUIC is…</a:t>
            </a:r>
          </a:p>
        </p:txBody>
      </p:sp>
      <p:sp>
        <p:nvSpPr>
          <p:cNvPr id="3" name="Content Placeholder 2">
            <a:extLst>
              <a:ext uri="{FF2B5EF4-FFF2-40B4-BE49-F238E27FC236}">
                <a16:creationId xmlns:a16="http://schemas.microsoft.com/office/drawing/2014/main" id="{0912DC13-0806-4635-8E45-D1187D81C8AC}"/>
              </a:ext>
            </a:extLst>
          </p:cNvPr>
          <p:cNvSpPr>
            <a:spLocks noGrp="1"/>
          </p:cNvSpPr>
          <p:nvPr>
            <p:ph idx="1"/>
          </p:nvPr>
        </p:nvSpPr>
        <p:spPr/>
        <p:txBody>
          <a:bodyPr>
            <a:normAutofit lnSpcReduction="10000"/>
          </a:bodyPr>
          <a:lstStyle/>
          <a:p>
            <a:pPr marL="0" indent="0">
              <a:buNone/>
            </a:pPr>
            <a:r>
              <a:rPr lang="en-AU" sz="3200" dirty="0"/>
              <a:t>Endpoint address agile</a:t>
            </a:r>
          </a:p>
          <a:p>
            <a:r>
              <a:rPr lang="en-AU" dirty="0"/>
              <a:t>NATs are potentially hostile to QUIC because of the outer UDP wrapper</a:t>
            </a:r>
          </a:p>
          <a:p>
            <a:pPr lvl="1"/>
            <a:r>
              <a:rPr lang="en-AU" dirty="0"/>
              <a:t>A NAT may rebind (shift the externally visible address/port of a host during a session), as NATs are not generally aware of UDP streaming states </a:t>
            </a:r>
          </a:p>
          <a:p>
            <a:r>
              <a:rPr lang="en-AU" dirty="0"/>
              <a:t>QUIC uses a persistent “connection ID”</a:t>
            </a:r>
          </a:p>
          <a:p>
            <a:pPr lvl="1"/>
            <a:r>
              <a:rPr lang="en-AU" dirty="0"/>
              <a:t>If a host receives a QUIC frame with the same connection ID and a new IP address / port it will send a challenge by way of a random value that should be echoed back. This is all performed within the e2e encryption envelope. That way a QUIC e2e session can map into new address/port associations on the fly</a:t>
            </a:r>
          </a:p>
          <a:p>
            <a:pPr marL="0" indent="0">
              <a:buNone/>
            </a:pPr>
            <a:endParaRPr lang="en-AU" dirty="0"/>
          </a:p>
        </p:txBody>
      </p:sp>
    </p:spTree>
    <p:extLst>
      <p:ext uri="{BB962C8B-B14F-4D97-AF65-F5344CB8AC3E}">
        <p14:creationId xmlns:p14="http://schemas.microsoft.com/office/powerpoint/2010/main" val="3900501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E2F0-1F2C-7189-FAC0-A7F0119AEA54}"/>
              </a:ext>
            </a:extLst>
          </p:cNvPr>
          <p:cNvSpPr>
            <a:spLocks noGrp="1"/>
          </p:cNvSpPr>
          <p:nvPr>
            <p:ph type="title"/>
          </p:nvPr>
        </p:nvSpPr>
        <p:spPr/>
        <p:txBody>
          <a:bodyPr/>
          <a:lstStyle/>
          <a:p>
            <a:r>
              <a:rPr lang="en-AU" dirty="0"/>
              <a:t>QUIC is…</a:t>
            </a:r>
          </a:p>
        </p:txBody>
      </p:sp>
      <p:sp>
        <p:nvSpPr>
          <p:cNvPr id="3" name="Content Placeholder 2">
            <a:extLst>
              <a:ext uri="{FF2B5EF4-FFF2-40B4-BE49-F238E27FC236}">
                <a16:creationId xmlns:a16="http://schemas.microsoft.com/office/drawing/2014/main" id="{10EB3205-2F57-B0D0-F75D-69C593003FAB}"/>
              </a:ext>
            </a:extLst>
          </p:cNvPr>
          <p:cNvSpPr>
            <a:spLocks noGrp="1"/>
          </p:cNvSpPr>
          <p:nvPr>
            <p:ph idx="1"/>
          </p:nvPr>
        </p:nvSpPr>
        <p:spPr/>
        <p:txBody>
          <a:bodyPr/>
          <a:lstStyle/>
          <a:p>
            <a:r>
              <a:rPr lang="en-AU" dirty="0"/>
              <a:t>IP fragmentation intolerant – QUIC uses PMTUD, or defaults to 1,200 octet UDP payloads</a:t>
            </a:r>
          </a:p>
          <a:p>
            <a:r>
              <a:rPr lang="en-AU" dirty="0"/>
              <a:t>Never retransmits a QUIC packet – retransmitted data is sent in the next QUIC packet number – this avoids ambiguity about packet retransmission</a:t>
            </a:r>
          </a:p>
          <a:p>
            <a:r>
              <a:rPr lang="en-AU" dirty="0"/>
              <a:t>Extends TCP SACK to 256 packet number ranges (up from 3)</a:t>
            </a:r>
          </a:p>
          <a:p>
            <a:r>
              <a:rPr lang="en-AU" dirty="0"/>
              <a:t>Separately encrypts each QUIC packet</a:t>
            </a:r>
          </a:p>
          <a:p>
            <a:r>
              <a:rPr lang="en-AU" dirty="0"/>
              <a:t>May load multiple QUIC packets in a single UDP frame (countering some forms of network level packet fingerprinting efforts)</a:t>
            </a:r>
          </a:p>
        </p:txBody>
      </p:sp>
    </p:spTree>
    <p:extLst>
      <p:ext uri="{BB962C8B-B14F-4D97-AF65-F5344CB8AC3E}">
        <p14:creationId xmlns:p14="http://schemas.microsoft.com/office/powerpoint/2010/main" val="194193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F886-567E-7C59-E992-FAC970876672}"/>
              </a:ext>
            </a:extLst>
          </p:cNvPr>
          <p:cNvSpPr>
            <a:spLocks noGrp="1"/>
          </p:cNvSpPr>
          <p:nvPr>
            <p:ph type="title"/>
          </p:nvPr>
        </p:nvSpPr>
        <p:spPr>
          <a:xfrm>
            <a:off x="838199" y="365125"/>
            <a:ext cx="11190767" cy="1325563"/>
          </a:xfrm>
        </p:spPr>
        <p:txBody>
          <a:bodyPr>
            <a:normAutofit/>
          </a:bodyPr>
          <a:lstStyle/>
          <a:p>
            <a:r>
              <a:rPr lang="en-AU" sz="4000" dirty="0"/>
              <a:t>What have we done to the Internet?</a:t>
            </a:r>
          </a:p>
        </p:txBody>
      </p:sp>
      <p:sp>
        <p:nvSpPr>
          <p:cNvPr id="3" name="Content Placeholder 2">
            <a:extLst>
              <a:ext uri="{FF2B5EF4-FFF2-40B4-BE49-F238E27FC236}">
                <a16:creationId xmlns:a16="http://schemas.microsoft.com/office/drawing/2014/main" id="{B88330A0-4001-3F70-98D9-50463F4D8B61}"/>
              </a:ext>
            </a:extLst>
          </p:cNvPr>
          <p:cNvSpPr>
            <a:spLocks noGrp="1"/>
          </p:cNvSpPr>
          <p:nvPr>
            <p:ph idx="1"/>
          </p:nvPr>
        </p:nvSpPr>
        <p:spPr>
          <a:xfrm>
            <a:off x="838200" y="1858963"/>
            <a:ext cx="10515600" cy="4351338"/>
          </a:xfrm>
        </p:spPr>
        <p:txBody>
          <a:bodyPr/>
          <a:lstStyle/>
          <a:p>
            <a:pPr marL="0" indent="0">
              <a:buNone/>
            </a:pPr>
            <a:r>
              <a:rPr lang="en-AU" dirty="0"/>
              <a:t>More than 90% of all Internet traffic uses encrypted payloads</a:t>
            </a:r>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p:txBody>
      </p:sp>
      <p:grpSp>
        <p:nvGrpSpPr>
          <p:cNvPr id="10" name="Group 9">
            <a:extLst>
              <a:ext uri="{FF2B5EF4-FFF2-40B4-BE49-F238E27FC236}">
                <a16:creationId xmlns:a16="http://schemas.microsoft.com/office/drawing/2014/main" id="{E56D34B4-F758-CF4C-1CFA-EC48DFEA7B32}"/>
              </a:ext>
            </a:extLst>
          </p:cNvPr>
          <p:cNvGrpSpPr/>
          <p:nvPr/>
        </p:nvGrpSpPr>
        <p:grpSpPr>
          <a:xfrm>
            <a:off x="1681876" y="3610623"/>
            <a:ext cx="1659054" cy="1651934"/>
            <a:chOff x="3136900" y="482600"/>
            <a:chExt cx="5918200" cy="5892800"/>
          </a:xfrm>
        </p:grpSpPr>
        <p:pic>
          <p:nvPicPr>
            <p:cNvPr id="6" name="Picture 5">
              <a:extLst>
                <a:ext uri="{FF2B5EF4-FFF2-40B4-BE49-F238E27FC236}">
                  <a16:creationId xmlns:a16="http://schemas.microsoft.com/office/drawing/2014/main" id="{B40EEA53-AA07-5FAB-EF9D-E715F23C22C1}"/>
                </a:ext>
              </a:extLst>
            </p:cNvPr>
            <p:cNvPicPr>
              <a:picLocks noChangeAspect="1"/>
            </p:cNvPicPr>
            <p:nvPr/>
          </p:nvPicPr>
          <p:blipFill>
            <a:blip r:embed="rId2"/>
            <a:stretch>
              <a:fillRect/>
            </a:stretch>
          </p:blipFill>
          <p:spPr>
            <a:xfrm>
              <a:off x="3136900" y="482600"/>
              <a:ext cx="5918200" cy="5892800"/>
            </a:xfrm>
            <a:prstGeom prst="rect">
              <a:avLst/>
            </a:prstGeom>
            <a:solidFill>
              <a:schemeClr val="bg1"/>
            </a:solidFill>
            <a:ln>
              <a:noFill/>
            </a:ln>
          </p:spPr>
        </p:pic>
        <p:sp>
          <p:nvSpPr>
            <p:cNvPr id="7" name="Oval 6">
              <a:extLst>
                <a:ext uri="{FF2B5EF4-FFF2-40B4-BE49-F238E27FC236}">
                  <a16:creationId xmlns:a16="http://schemas.microsoft.com/office/drawing/2014/main" id="{76F3FBBF-1E88-2607-15AC-77276C688BA7}"/>
                </a:ext>
              </a:extLst>
            </p:cNvPr>
            <p:cNvSpPr/>
            <p:nvPr/>
          </p:nvSpPr>
          <p:spPr>
            <a:xfrm>
              <a:off x="4565930" y="1808163"/>
              <a:ext cx="3060140" cy="30601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descr="Lock with solid fill">
              <a:extLst>
                <a:ext uri="{FF2B5EF4-FFF2-40B4-BE49-F238E27FC236}">
                  <a16:creationId xmlns:a16="http://schemas.microsoft.com/office/drawing/2014/main" id="{40F0C818-5FEC-4DCD-777D-6C13600300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6776" y="2469776"/>
              <a:ext cx="1792942" cy="1792942"/>
            </a:xfrm>
            <a:prstGeom prst="rect">
              <a:avLst/>
            </a:prstGeom>
          </p:spPr>
        </p:pic>
      </p:grpSp>
    </p:spTree>
    <p:extLst>
      <p:ext uri="{BB962C8B-B14F-4D97-AF65-F5344CB8AC3E}">
        <p14:creationId xmlns:p14="http://schemas.microsoft.com/office/powerpoint/2010/main" val="3837288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367C-94D8-399F-8A51-D5BDD3654280}"/>
              </a:ext>
            </a:extLst>
          </p:cNvPr>
          <p:cNvSpPr>
            <a:spLocks noGrp="1"/>
          </p:cNvSpPr>
          <p:nvPr>
            <p:ph type="title"/>
          </p:nvPr>
        </p:nvSpPr>
        <p:spPr/>
        <p:txBody>
          <a:bodyPr/>
          <a:lstStyle/>
          <a:p>
            <a:r>
              <a:rPr lang="en-AU" dirty="0"/>
              <a:t>QUIC flow structuring</a:t>
            </a:r>
          </a:p>
        </p:txBody>
      </p:sp>
      <p:pic>
        <p:nvPicPr>
          <p:cNvPr id="5" name="Content Placeholder 4">
            <a:extLst>
              <a:ext uri="{FF2B5EF4-FFF2-40B4-BE49-F238E27FC236}">
                <a16:creationId xmlns:a16="http://schemas.microsoft.com/office/drawing/2014/main" id="{79C68C94-4421-C8F8-1E86-D221F59EDE81}"/>
              </a:ext>
            </a:extLst>
          </p:cNvPr>
          <p:cNvPicPr>
            <a:picLocks noGrp="1" noChangeAspect="1"/>
          </p:cNvPicPr>
          <p:nvPr>
            <p:ph idx="1"/>
          </p:nvPr>
        </p:nvPicPr>
        <p:blipFill>
          <a:blip r:embed="rId2"/>
          <a:stretch>
            <a:fillRect/>
          </a:stretch>
        </p:blipFill>
        <p:spPr>
          <a:xfrm>
            <a:off x="838200" y="2552837"/>
            <a:ext cx="5803900" cy="2476500"/>
          </a:xfrm>
        </p:spPr>
      </p:pic>
      <p:sp>
        <p:nvSpPr>
          <p:cNvPr id="6" name="TextBox 5">
            <a:extLst>
              <a:ext uri="{FF2B5EF4-FFF2-40B4-BE49-F238E27FC236}">
                <a16:creationId xmlns:a16="http://schemas.microsoft.com/office/drawing/2014/main" id="{CC82AE40-7A1D-3391-9285-5FC5EE75E83E}"/>
              </a:ext>
            </a:extLst>
          </p:cNvPr>
          <p:cNvSpPr txBox="1"/>
          <p:nvPr/>
        </p:nvSpPr>
        <p:spPr>
          <a:xfrm>
            <a:off x="6369269" y="2552837"/>
            <a:ext cx="5276193" cy="2031325"/>
          </a:xfrm>
          <a:prstGeom prst="rect">
            <a:avLst/>
          </a:prstGeom>
          <a:noFill/>
        </p:spPr>
        <p:txBody>
          <a:bodyPr wrap="square" rtlCol="0">
            <a:spAutoFit/>
          </a:bodyPr>
          <a:lstStyle/>
          <a:p>
            <a:r>
              <a:rPr lang="en-AU" dirty="0"/>
              <a:t>A QUIC connection is broken into “streams” which are reliable data flows – each stream performs stream-based loss recovery, congestion control, and relative stream scheduling for bandwidth allocation</a:t>
            </a:r>
          </a:p>
          <a:p>
            <a:endParaRPr lang="en-AU" dirty="0"/>
          </a:p>
          <a:p>
            <a:r>
              <a:rPr lang="en-AU" dirty="0"/>
              <a:t>QUIC also supports unreliable encrypted datagram delivery</a:t>
            </a:r>
          </a:p>
        </p:txBody>
      </p:sp>
    </p:spTree>
    <p:extLst>
      <p:ext uri="{BB962C8B-B14F-4D97-AF65-F5344CB8AC3E}">
        <p14:creationId xmlns:p14="http://schemas.microsoft.com/office/powerpoint/2010/main" val="398403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9508-B124-7DB3-E2B2-10FE27FA2569}"/>
              </a:ext>
            </a:extLst>
          </p:cNvPr>
          <p:cNvSpPr>
            <a:spLocks noGrp="1"/>
          </p:cNvSpPr>
          <p:nvPr>
            <p:ph type="title"/>
          </p:nvPr>
        </p:nvSpPr>
        <p:spPr/>
        <p:txBody>
          <a:bodyPr/>
          <a:lstStyle/>
          <a:p>
            <a:r>
              <a:rPr lang="en-AU" dirty="0"/>
              <a:t>Where can we see QUIC capability today?</a:t>
            </a:r>
          </a:p>
        </p:txBody>
      </p:sp>
      <p:sp>
        <p:nvSpPr>
          <p:cNvPr id="3" name="Content Placeholder 2">
            <a:extLst>
              <a:ext uri="{FF2B5EF4-FFF2-40B4-BE49-F238E27FC236}">
                <a16:creationId xmlns:a16="http://schemas.microsoft.com/office/drawing/2014/main" id="{A8A795F8-AC4D-26A3-BE33-B9F8F4D9E475}"/>
              </a:ext>
            </a:extLst>
          </p:cNvPr>
          <p:cNvSpPr>
            <a:spLocks noGrp="1"/>
          </p:cNvSpPr>
          <p:nvPr>
            <p:ph idx="1"/>
          </p:nvPr>
        </p:nvSpPr>
        <p:spPr/>
        <p:txBody>
          <a:bodyPr/>
          <a:lstStyle/>
          <a:p>
            <a:pPr marL="0" indent="0">
              <a:buNone/>
            </a:pPr>
            <a:endParaRPr lang="en-AU" dirty="0"/>
          </a:p>
        </p:txBody>
      </p:sp>
      <p:pic>
        <p:nvPicPr>
          <p:cNvPr id="5" name="Picture 4">
            <a:extLst>
              <a:ext uri="{FF2B5EF4-FFF2-40B4-BE49-F238E27FC236}">
                <a16:creationId xmlns:a16="http://schemas.microsoft.com/office/drawing/2014/main" id="{9622514A-3770-8A47-7FD7-D86DA7A4755D}"/>
              </a:ext>
            </a:extLst>
          </p:cNvPr>
          <p:cNvPicPr>
            <a:picLocks noChangeAspect="1"/>
          </p:cNvPicPr>
          <p:nvPr/>
        </p:nvPicPr>
        <p:blipFill>
          <a:blip r:embed="rId2"/>
          <a:stretch>
            <a:fillRect/>
          </a:stretch>
        </p:blipFill>
        <p:spPr>
          <a:xfrm>
            <a:off x="1552073" y="2538474"/>
            <a:ext cx="7772400" cy="3520830"/>
          </a:xfrm>
          <a:prstGeom prst="rect">
            <a:avLst/>
          </a:prstGeom>
        </p:spPr>
      </p:pic>
      <p:sp>
        <p:nvSpPr>
          <p:cNvPr id="6" name="Rectangle 5">
            <a:extLst>
              <a:ext uri="{FF2B5EF4-FFF2-40B4-BE49-F238E27FC236}">
                <a16:creationId xmlns:a16="http://schemas.microsoft.com/office/drawing/2014/main" id="{B290C84B-D762-7C2C-08B5-B13423373A8C}"/>
              </a:ext>
            </a:extLst>
          </p:cNvPr>
          <p:cNvSpPr/>
          <p:nvPr/>
        </p:nvSpPr>
        <p:spPr>
          <a:xfrm>
            <a:off x="6689558" y="5835316"/>
            <a:ext cx="2388268" cy="126331"/>
          </a:xfrm>
          <a:prstGeom prst="rect">
            <a:avLst/>
          </a:prstGeom>
          <a:gradFill>
            <a:gsLst>
              <a:gs pos="52000">
                <a:srgbClr val="FFFF00"/>
              </a:gs>
              <a:gs pos="0">
                <a:srgbClr val="FF0000"/>
              </a:gs>
              <a:gs pos="100000">
                <a:srgbClr val="6AF70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FD1DE2BC-1670-F1FE-6965-88D44487AB26}"/>
              </a:ext>
            </a:extLst>
          </p:cNvPr>
          <p:cNvSpPr/>
          <p:nvPr/>
        </p:nvSpPr>
        <p:spPr>
          <a:xfrm>
            <a:off x="9077826" y="5835316"/>
            <a:ext cx="314267" cy="12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889869F7-93D6-D2E4-275B-C37A89815B22}"/>
              </a:ext>
            </a:extLst>
          </p:cNvPr>
          <p:cNvSpPr txBox="1"/>
          <p:nvPr/>
        </p:nvSpPr>
        <p:spPr>
          <a:xfrm>
            <a:off x="9015187" y="5771886"/>
            <a:ext cx="439544" cy="230832"/>
          </a:xfrm>
          <a:prstGeom prst="rect">
            <a:avLst/>
          </a:prstGeom>
          <a:noFill/>
        </p:spPr>
        <p:txBody>
          <a:bodyPr wrap="none" rtlCol="0">
            <a:spAutoFit/>
          </a:bodyPr>
          <a:lstStyle/>
          <a:p>
            <a:r>
              <a:rPr lang="en-AU" sz="900" dirty="0"/>
              <a:t>100%</a:t>
            </a:r>
          </a:p>
        </p:txBody>
      </p:sp>
      <p:sp>
        <p:nvSpPr>
          <p:cNvPr id="4" name="TextBox 3">
            <a:extLst>
              <a:ext uri="{FF2B5EF4-FFF2-40B4-BE49-F238E27FC236}">
                <a16:creationId xmlns:a16="http://schemas.microsoft.com/office/drawing/2014/main" id="{E7227D9A-2CEF-AE68-9F19-3E8E639891A6}"/>
              </a:ext>
            </a:extLst>
          </p:cNvPr>
          <p:cNvSpPr txBox="1"/>
          <p:nvPr/>
        </p:nvSpPr>
        <p:spPr>
          <a:xfrm>
            <a:off x="9454731" y="6411310"/>
            <a:ext cx="1058303" cy="369332"/>
          </a:xfrm>
          <a:prstGeom prst="rect">
            <a:avLst/>
          </a:prstGeom>
          <a:noFill/>
        </p:spPr>
        <p:txBody>
          <a:bodyPr wrap="none" rtlCol="0">
            <a:spAutoFit/>
          </a:bodyPr>
          <a:lstStyle/>
          <a:p>
            <a:r>
              <a:rPr lang="en-AU" dirty="0"/>
              <a:t>July 2023</a:t>
            </a:r>
          </a:p>
        </p:txBody>
      </p:sp>
      <p:sp>
        <p:nvSpPr>
          <p:cNvPr id="10" name="TextBox 9">
            <a:extLst>
              <a:ext uri="{FF2B5EF4-FFF2-40B4-BE49-F238E27FC236}">
                <a16:creationId xmlns:a16="http://schemas.microsoft.com/office/drawing/2014/main" id="{9E60D4E4-2203-5260-5C38-8D0E106BF643}"/>
              </a:ext>
            </a:extLst>
          </p:cNvPr>
          <p:cNvSpPr txBox="1"/>
          <p:nvPr/>
        </p:nvSpPr>
        <p:spPr>
          <a:xfrm>
            <a:off x="1040524" y="6311900"/>
            <a:ext cx="6096000" cy="369332"/>
          </a:xfrm>
          <a:prstGeom prst="rect">
            <a:avLst/>
          </a:prstGeom>
          <a:noFill/>
        </p:spPr>
        <p:txBody>
          <a:bodyPr wrap="square">
            <a:spAutoFit/>
          </a:bodyPr>
          <a:lstStyle/>
          <a:p>
            <a:r>
              <a:rPr lang="en-AU" dirty="0"/>
              <a:t>https://</a:t>
            </a:r>
            <a:r>
              <a:rPr lang="en-AU" dirty="0" err="1"/>
              <a:t>stats.labs.apnic.net</a:t>
            </a:r>
            <a:r>
              <a:rPr lang="en-AU" dirty="0"/>
              <a:t>/</a:t>
            </a:r>
            <a:r>
              <a:rPr lang="en-AU" dirty="0" err="1"/>
              <a:t>quic</a:t>
            </a:r>
            <a:endParaRPr lang="en-AU" dirty="0"/>
          </a:p>
        </p:txBody>
      </p:sp>
    </p:spTree>
    <p:extLst>
      <p:ext uri="{BB962C8B-B14F-4D97-AF65-F5344CB8AC3E}">
        <p14:creationId xmlns:p14="http://schemas.microsoft.com/office/powerpoint/2010/main" val="417956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4AEF-F4AC-D9DC-181B-ACBC5F6D9A6A}"/>
              </a:ext>
            </a:extLst>
          </p:cNvPr>
          <p:cNvSpPr>
            <a:spLocks noGrp="1"/>
          </p:cNvSpPr>
          <p:nvPr>
            <p:ph type="title"/>
          </p:nvPr>
        </p:nvSpPr>
        <p:spPr/>
        <p:txBody>
          <a:bodyPr/>
          <a:lstStyle/>
          <a:p>
            <a:r>
              <a:rPr lang="en-AU" dirty="0"/>
              <a:t>Almost Everywhere</a:t>
            </a:r>
          </a:p>
        </p:txBody>
      </p:sp>
      <p:pic>
        <p:nvPicPr>
          <p:cNvPr id="4" name="Picture 3">
            <a:extLst>
              <a:ext uri="{FF2B5EF4-FFF2-40B4-BE49-F238E27FC236}">
                <a16:creationId xmlns:a16="http://schemas.microsoft.com/office/drawing/2014/main" id="{F4376661-BE4A-DF0F-D0BE-E33EC2EA3026}"/>
              </a:ext>
            </a:extLst>
          </p:cNvPr>
          <p:cNvPicPr>
            <a:picLocks noChangeAspect="1"/>
          </p:cNvPicPr>
          <p:nvPr/>
        </p:nvPicPr>
        <p:blipFill>
          <a:blip r:embed="rId2"/>
          <a:stretch>
            <a:fillRect/>
          </a:stretch>
        </p:blipFill>
        <p:spPr>
          <a:xfrm>
            <a:off x="259977" y="1552388"/>
            <a:ext cx="5681166" cy="2885141"/>
          </a:xfrm>
          <a:prstGeom prst="rect">
            <a:avLst/>
          </a:prstGeom>
        </p:spPr>
      </p:pic>
      <p:pic>
        <p:nvPicPr>
          <p:cNvPr id="8" name="Picture 7">
            <a:extLst>
              <a:ext uri="{FF2B5EF4-FFF2-40B4-BE49-F238E27FC236}">
                <a16:creationId xmlns:a16="http://schemas.microsoft.com/office/drawing/2014/main" id="{85C370AB-B31C-B6BA-76C6-0CD6A03EA156}"/>
              </a:ext>
            </a:extLst>
          </p:cNvPr>
          <p:cNvPicPr>
            <a:picLocks noChangeAspect="1"/>
          </p:cNvPicPr>
          <p:nvPr/>
        </p:nvPicPr>
        <p:blipFill>
          <a:blip r:embed="rId3"/>
          <a:stretch>
            <a:fillRect/>
          </a:stretch>
        </p:blipFill>
        <p:spPr>
          <a:xfrm>
            <a:off x="5333999" y="2994958"/>
            <a:ext cx="6364941" cy="3232293"/>
          </a:xfrm>
          <a:prstGeom prst="rect">
            <a:avLst/>
          </a:prstGeom>
        </p:spPr>
      </p:pic>
    </p:spTree>
    <p:extLst>
      <p:ext uri="{BB962C8B-B14F-4D97-AF65-F5344CB8AC3E}">
        <p14:creationId xmlns:p14="http://schemas.microsoft.com/office/powerpoint/2010/main" val="724984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4AEF-F4AC-D9DC-181B-ACBC5F6D9A6A}"/>
              </a:ext>
            </a:extLst>
          </p:cNvPr>
          <p:cNvSpPr>
            <a:spLocks noGrp="1"/>
          </p:cNvSpPr>
          <p:nvPr>
            <p:ph type="title"/>
          </p:nvPr>
        </p:nvSpPr>
        <p:spPr/>
        <p:txBody>
          <a:bodyPr/>
          <a:lstStyle/>
          <a:p>
            <a:r>
              <a:rPr lang="en-AU" dirty="0"/>
              <a:t>Almost Everywhere</a:t>
            </a:r>
          </a:p>
        </p:txBody>
      </p:sp>
      <p:pic>
        <p:nvPicPr>
          <p:cNvPr id="4" name="Picture 3">
            <a:extLst>
              <a:ext uri="{FF2B5EF4-FFF2-40B4-BE49-F238E27FC236}">
                <a16:creationId xmlns:a16="http://schemas.microsoft.com/office/drawing/2014/main" id="{F4376661-BE4A-DF0F-D0BE-E33EC2EA3026}"/>
              </a:ext>
            </a:extLst>
          </p:cNvPr>
          <p:cNvPicPr>
            <a:picLocks noChangeAspect="1"/>
          </p:cNvPicPr>
          <p:nvPr/>
        </p:nvPicPr>
        <p:blipFill>
          <a:blip r:embed="rId2"/>
          <a:stretch>
            <a:fillRect/>
          </a:stretch>
        </p:blipFill>
        <p:spPr>
          <a:xfrm>
            <a:off x="259977" y="1552388"/>
            <a:ext cx="5681166" cy="2885141"/>
          </a:xfrm>
          <a:prstGeom prst="rect">
            <a:avLst/>
          </a:prstGeom>
        </p:spPr>
      </p:pic>
      <p:pic>
        <p:nvPicPr>
          <p:cNvPr id="5" name="Picture 4">
            <a:extLst>
              <a:ext uri="{FF2B5EF4-FFF2-40B4-BE49-F238E27FC236}">
                <a16:creationId xmlns:a16="http://schemas.microsoft.com/office/drawing/2014/main" id="{E142E6F9-18F9-DC63-728E-B39C384160CA}"/>
              </a:ext>
            </a:extLst>
          </p:cNvPr>
          <p:cNvPicPr>
            <a:picLocks noChangeAspect="1"/>
          </p:cNvPicPr>
          <p:nvPr/>
        </p:nvPicPr>
        <p:blipFill>
          <a:blip r:embed="rId3"/>
          <a:stretch>
            <a:fillRect/>
          </a:stretch>
        </p:blipFill>
        <p:spPr>
          <a:xfrm>
            <a:off x="5335783" y="2958029"/>
            <a:ext cx="6461854" cy="3262568"/>
          </a:xfrm>
          <a:prstGeom prst="rect">
            <a:avLst/>
          </a:prstGeom>
        </p:spPr>
      </p:pic>
    </p:spTree>
    <p:extLst>
      <p:ext uri="{BB962C8B-B14F-4D97-AF65-F5344CB8AC3E}">
        <p14:creationId xmlns:p14="http://schemas.microsoft.com/office/powerpoint/2010/main" val="1006108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4AEF-F4AC-D9DC-181B-ACBC5F6D9A6A}"/>
              </a:ext>
            </a:extLst>
          </p:cNvPr>
          <p:cNvSpPr>
            <a:spLocks noGrp="1"/>
          </p:cNvSpPr>
          <p:nvPr>
            <p:ph type="title"/>
          </p:nvPr>
        </p:nvSpPr>
        <p:spPr/>
        <p:txBody>
          <a:bodyPr/>
          <a:lstStyle/>
          <a:p>
            <a:r>
              <a:rPr lang="en-AU" dirty="0"/>
              <a:t>Almost Everywhere</a:t>
            </a:r>
          </a:p>
        </p:txBody>
      </p:sp>
      <p:pic>
        <p:nvPicPr>
          <p:cNvPr id="4" name="Picture 3">
            <a:extLst>
              <a:ext uri="{FF2B5EF4-FFF2-40B4-BE49-F238E27FC236}">
                <a16:creationId xmlns:a16="http://schemas.microsoft.com/office/drawing/2014/main" id="{F4376661-BE4A-DF0F-D0BE-E33EC2EA3026}"/>
              </a:ext>
            </a:extLst>
          </p:cNvPr>
          <p:cNvPicPr>
            <a:picLocks noChangeAspect="1"/>
          </p:cNvPicPr>
          <p:nvPr/>
        </p:nvPicPr>
        <p:blipFill>
          <a:blip r:embed="rId2"/>
          <a:stretch>
            <a:fillRect/>
          </a:stretch>
        </p:blipFill>
        <p:spPr>
          <a:xfrm>
            <a:off x="259977" y="1552388"/>
            <a:ext cx="5681166" cy="2885141"/>
          </a:xfrm>
          <a:prstGeom prst="rect">
            <a:avLst/>
          </a:prstGeom>
        </p:spPr>
      </p:pic>
      <p:pic>
        <p:nvPicPr>
          <p:cNvPr id="5" name="Picture 4">
            <a:extLst>
              <a:ext uri="{FF2B5EF4-FFF2-40B4-BE49-F238E27FC236}">
                <a16:creationId xmlns:a16="http://schemas.microsoft.com/office/drawing/2014/main" id="{E142E6F9-18F9-DC63-728E-B39C384160CA}"/>
              </a:ext>
            </a:extLst>
          </p:cNvPr>
          <p:cNvPicPr>
            <a:picLocks noChangeAspect="1"/>
          </p:cNvPicPr>
          <p:nvPr/>
        </p:nvPicPr>
        <p:blipFill>
          <a:blip r:embed="rId3"/>
          <a:stretch>
            <a:fillRect/>
          </a:stretch>
        </p:blipFill>
        <p:spPr>
          <a:xfrm>
            <a:off x="5335783" y="2958029"/>
            <a:ext cx="6461854" cy="3262568"/>
          </a:xfrm>
          <a:prstGeom prst="rect">
            <a:avLst/>
          </a:prstGeom>
        </p:spPr>
      </p:pic>
      <p:pic>
        <p:nvPicPr>
          <p:cNvPr id="6" name="Picture 5">
            <a:extLst>
              <a:ext uri="{FF2B5EF4-FFF2-40B4-BE49-F238E27FC236}">
                <a16:creationId xmlns:a16="http://schemas.microsoft.com/office/drawing/2014/main" id="{79932C5D-2C35-E33B-634D-2FB75D5B6ED3}"/>
              </a:ext>
            </a:extLst>
          </p:cNvPr>
          <p:cNvPicPr>
            <a:picLocks noChangeAspect="1"/>
          </p:cNvPicPr>
          <p:nvPr/>
        </p:nvPicPr>
        <p:blipFill>
          <a:blip r:embed="rId4"/>
          <a:stretch>
            <a:fillRect/>
          </a:stretch>
        </p:blipFill>
        <p:spPr>
          <a:xfrm>
            <a:off x="298450" y="1552388"/>
            <a:ext cx="5643686" cy="2886748"/>
          </a:xfrm>
          <a:prstGeom prst="rect">
            <a:avLst/>
          </a:prstGeom>
        </p:spPr>
      </p:pic>
    </p:spTree>
    <p:extLst>
      <p:ext uri="{BB962C8B-B14F-4D97-AF65-F5344CB8AC3E}">
        <p14:creationId xmlns:p14="http://schemas.microsoft.com/office/powerpoint/2010/main" val="710062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4AEF-F4AC-D9DC-181B-ACBC5F6D9A6A}"/>
              </a:ext>
            </a:extLst>
          </p:cNvPr>
          <p:cNvSpPr>
            <a:spLocks noGrp="1"/>
          </p:cNvSpPr>
          <p:nvPr>
            <p:ph type="title"/>
          </p:nvPr>
        </p:nvSpPr>
        <p:spPr/>
        <p:txBody>
          <a:bodyPr/>
          <a:lstStyle/>
          <a:p>
            <a:r>
              <a:rPr lang="en-AU" dirty="0"/>
              <a:t>Almost Everywhere</a:t>
            </a:r>
          </a:p>
        </p:txBody>
      </p:sp>
      <p:pic>
        <p:nvPicPr>
          <p:cNvPr id="7" name="Picture 6">
            <a:extLst>
              <a:ext uri="{FF2B5EF4-FFF2-40B4-BE49-F238E27FC236}">
                <a16:creationId xmlns:a16="http://schemas.microsoft.com/office/drawing/2014/main" id="{BEC46C8D-7982-8271-D25B-5E74DCD6E4AF}"/>
              </a:ext>
            </a:extLst>
          </p:cNvPr>
          <p:cNvPicPr>
            <a:picLocks noChangeAspect="1"/>
          </p:cNvPicPr>
          <p:nvPr/>
        </p:nvPicPr>
        <p:blipFill>
          <a:blip r:embed="rId2"/>
          <a:stretch>
            <a:fillRect/>
          </a:stretch>
        </p:blipFill>
        <p:spPr>
          <a:xfrm>
            <a:off x="1587062" y="2003875"/>
            <a:ext cx="7772400" cy="3612726"/>
          </a:xfrm>
          <a:prstGeom prst="rect">
            <a:avLst/>
          </a:prstGeom>
        </p:spPr>
      </p:pic>
      <p:sp>
        <p:nvSpPr>
          <p:cNvPr id="8" name="Rectangle 7">
            <a:extLst>
              <a:ext uri="{FF2B5EF4-FFF2-40B4-BE49-F238E27FC236}">
                <a16:creationId xmlns:a16="http://schemas.microsoft.com/office/drawing/2014/main" id="{2D146F0D-CE1D-7630-AF9F-9DF947E6354A}"/>
              </a:ext>
            </a:extLst>
          </p:cNvPr>
          <p:cNvSpPr/>
          <p:nvPr/>
        </p:nvSpPr>
        <p:spPr>
          <a:xfrm>
            <a:off x="6594289" y="5351841"/>
            <a:ext cx="2388268" cy="126331"/>
          </a:xfrm>
          <a:prstGeom prst="rect">
            <a:avLst/>
          </a:prstGeom>
          <a:gradFill>
            <a:gsLst>
              <a:gs pos="52000">
                <a:srgbClr val="FFFF00"/>
              </a:gs>
              <a:gs pos="0">
                <a:srgbClr val="FF0000"/>
              </a:gs>
              <a:gs pos="100000">
                <a:srgbClr val="6AF70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6FCBAFB-CDD4-241C-4CC8-C5BA466C2AF6}"/>
              </a:ext>
            </a:extLst>
          </p:cNvPr>
          <p:cNvSpPr/>
          <p:nvPr/>
        </p:nvSpPr>
        <p:spPr>
          <a:xfrm>
            <a:off x="8982557" y="5351841"/>
            <a:ext cx="314267" cy="126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459896DD-5ED9-C707-6DC8-AE584B63F065}"/>
              </a:ext>
            </a:extLst>
          </p:cNvPr>
          <p:cNvSpPr txBox="1"/>
          <p:nvPr/>
        </p:nvSpPr>
        <p:spPr>
          <a:xfrm>
            <a:off x="8919918" y="5288411"/>
            <a:ext cx="439544" cy="230832"/>
          </a:xfrm>
          <a:prstGeom prst="rect">
            <a:avLst/>
          </a:prstGeom>
          <a:noFill/>
        </p:spPr>
        <p:txBody>
          <a:bodyPr wrap="none" rtlCol="0">
            <a:spAutoFit/>
          </a:bodyPr>
          <a:lstStyle/>
          <a:p>
            <a:r>
              <a:rPr lang="en-AU" sz="900" dirty="0"/>
              <a:t>100%</a:t>
            </a:r>
          </a:p>
        </p:txBody>
      </p:sp>
      <p:sp>
        <p:nvSpPr>
          <p:cNvPr id="11" name="TextBox 10">
            <a:extLst>
              <a:ext uri="{FF2B5EF4-FFF2-40B4-BE49-F238E27FC236}">
                <a16:creationId xmlns:a16="http://schemas.microsoft.com/office/drawing/2014/main" id="{A2AD1102-56CC-7D55-0C8A-003FD5EC3A87}"/>
              </a:ext>
            </a:extLst>
          </p:cNvPr>
          <p:cNvSpPr txBox="1"/>
          <p:nvPr/>
        </p:nvSpPr>
        <p:spPr>
          <a:xfrm>
            <a:off x="8271641" y="6169572"/>
            <a:ext cx="1739259" cy="369332"/>
          </a:xfrm>
          <a:prstGeom prst="rect">
            <a:avLst/>
          </a:prstGeom>
          <a:noFill/>
        </p:spPr>
        <p:txBody>
          <a:bodyPr wrap="none" rtlCol="0">
            <a:spAutoFit/>
          </a:bodyPr>
          <a:lstStyle/>
          <a:p>
            <a:r>
              <a:rPr lang="en-AU" dirty="0"/>
              <a:t>September 2023</a:t>
            </a:r>
          </a:p>
        </p:txBody>
      </p:sp>
      <p:sp>
        <p:nvSpPr>
          <p:cNvPr id="12" name="TextBox 11">
            <a:extLst>
              <a:ext uri="{FF2B5EF4-FFF2-40B4-BE49-F238E27FC236}">
                <a16:creationId xmlns:a16="http://schemas.microsoft.com/office/drawing/2014/main" id="{5FEC6947-5DFA-F7EB-D4AC-4A16367B0E09}"/>
              </a:ext>
            </a:extLst>
          </p:cNvPr>
          <p:cNvSpPr txBox="1"/>
          <p:nvPr/>
        </p:nvSpPr>
        <p:spPr>
          <a:xfrm>
            <a:off x="1271752" y="6190593"/>
            <a:ext cx="3188693" cy="369332"/>
          </a:xfrm>
          <a:prstGeom prst="rect">
            <a:avLst/>
          </a:prstGeom>
          <a:noFill/>
        </p:spPr>
        <p:txBody>
          <a:bodyPr wrap="none" rtlCol="0">
            <a:spAutoFit/>
          </a:bodyPr>
          <a:lstStyle/>
          <a:p>
            <a:r>
              <a:rPr lang="en-AU" dirty="0"/>
              <a:t>https://</a:t>
            </a:r>
            <a:r>
              <a:rPr lang="en-AU" dirty="0" err="1"/>
              <a:t>stats.labs.apnic.net</a:t>
            </a:r>
            <a:r>
              <a:rPr lang="en-AU" dirty="0"/>
              <a:t>/</a:t>
            </a:r>
            <a:r>
              <a:rPr lang="en-AU" dirty="0" err="1"/>
              <a:t>quic</a:t>
            </a:r>
            <a:endParaRPr lang="en-AU" dirty="0"/>
          </a:p>
        </p:txBody>
      </p:sp>
    </p:spTree>
    <p:extLst>
      <p:ext uri="{BB962C8B-B14F-4D97-AF65-F5344CB8AC3E}">
        <p14:creationId xmlns:p14="http://schemas.microsoft.com/office/powerpoint/2010/main" val="1373243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E084-C575-59F9-016D-745FCEF5039C}"/>
              </a:ext>
            </a:extLst>
          </p:cNvPr>
          <p:cNvSpPr>
            <a:spLocks noGrp="1"/>
          </p:cNvSpPr>
          <p:nvPr>
            <p:ph type="title"/>
          </p:nvPr>
        </p:nvSpPr>
        <p:spPr/>
        <p:txBody>
          <a:bodyPr/>
          <a:lstStyle/>
          <a:p>
            <a:r>
              <a:rPr lang="en-AU" dirty="0"/>
              <a:t>Overall Uptake</a:t>
            </a:r>
          </a:p>
        </p:txBody>
      </p:sp>
      <p:pic>
        <p:nvPicPr>
          <p:cNvPr id="4" name="Picture 3">
            <a:extLst>
              <a:ext uri="{FF2B5EF4-FFF2-40B4-BE49-F238E27FC236}">
                <a16:creationId xmlns:a16="http://schemas.microsoft.com/office/drawing/2014/main" id="{168B7191-C4A1-CD6A-58E1-40EDDA98DC8B}"/>
              </a:ext>
            </a:extLst>
          </p:cNvPr>
          <p:cNvPicPr>
            <a:picLocks noChangeAspect="1"/>
          </p:cNvPicPr>
          <p:nvPr/>
        </p:nvPicPr>
        <p:blipFill>
          <a:blip r:embed="rId2"/>
          <a:stretch>
            <a:fillRect/>
          </a:stretch>
        </p:blipFill>
        <p:spPr>
          <a:xfrm>
            <a:off x="838200" y="1690688"/>
            <a:ext cx="10619562" cy="4949598"/>
          </a:xfrm>
          <a:prstGeom prst="rect">
            <a:avLst/>
          </a:prstGeom>
        </p:spPr>
      </p:pic>
    </p:spTree>
    <p:extLst>
      <p:ext uri="{BB962C8B-B14F-4D97-AF65-F5344CB8AC3E}">
        <p14:creationId xmlns:p14="http://schemas.microsoft.com/office/powerpoint/2010/main" val="4019379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B34A-CB00-9352-1A39-BA4595B03D57}"/>
              </a:ext>
            </a:extLst>
          </p:cNvPr>
          <p:cNvSpPr>
            <a:spLocks noGrp="1"/>
          </p:cNvSpPr>
          <p:nvPr>
            <p:ph type="title"/>
          </p:nvPr>
        </p:nvSpPr>
        <p:spPr/>
        <p:txBody>
          <a:bodyPr/>
          <a:lstStyle/>
          <a:p>
            <a:r>
              <a:rPr lang="en-AU" dirty="0"/>
              <a:t>Measuring QUIC Use</a:t>
            </a:r>
          </a:p>
        </p:txBody>
      </p:sp>
      <p:sp>
        <p:nvSpPr>
          <p:cNvPr id="3" name="Content Placeholder 2">
            <a:extLst>
              <a:ext uri="{FF2B5EF4-FFF2-40B4-BE49-F238E27FC236}">
                <a16:creationId xmlns:a16="http://schemas.microsoft.com/office/drawing/2014/main" id="{968B3299-8E88-83D6-1056-847945A6F242}"/>
              </a:ext>
            </a:extLst>
          </p:cNvPr>
          <p:cNvSpPr>
            <a:spLocks noGrp="1"/>
          </p:cNvSpPr>
          <p:nvPr>
            <p:ph idx="1"/>
          </p:nvPr>
        </p:nvSpPr>
        <p:spPr/>
        <p:txBody>
          <a:bodyPr/>
          <a:lstStyle/>
          <a:p>
            <a:r>
              <a:rPr lang="en-AU" dirty="0"/>
              <a:t>This is a </a:t>
            </a:r>
            <a:r>
              <a:rPr lang="en-AU" b="1" dirty="0"/>
              <a:t>capability</a:t>
            </a:r>
            <a:r>
              <a:rPr lang="en-AU" dirty="0"/>
              <a:t> measure – how many users can use QUIC is the server advertises that is can serve web content using QUIC (HTTP/3)?</a:t>
            </a:r>
          </a:p>
          <a:p>
            <a:r>
              <a:rPr lang="en-AU" dirty="0"/>
              <a:t>The measurement uses both HTTPS capability in the DNS (used by Apple Safari clients) and content-tagging with Alt-Svc directive (used by Chrome clients)</a:t>
            </a:r>
          </a:p>
        </p:txBody>
      </p:sp>
    </p:spTree>
    <p:extLst>
      <p:ext uri="{BB962C8B-B14F-4D97-AF65-F5344CB8AC3E}">
        <p14:creationId xmlns:p14="http://schemas.microsoft.com/office/powerpoint/2010/main" val="371724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4FE-8FFF-0B2A-C843-74C85A95A0E6}"/>
              </a:ext>
            </a:extLst>
          </p:cNvPr>
          <p:cNvSpPr>
            <a:spLocks noGrp="1"/>
          </p:cNvSpPr>
          <p:nvPr>
            <p:ph type="title"/>
          </p:nvPr>
        </p:nvSpPr>
        <p:spPr/>
        <p:txBody>
          <a:bodyPr/>
          <a:lstStyle/>
          <a:p>
            <a:r>
              <a:rPr lang="en-AU" dirty="0"/>
              <a:t>Other Measures: Network Traffic Volume</a:t>
            </a:r>
          </a:p>
        </p:txBody>
      </p:sp>
      <p:pic>
        <p:nvPicPr>
          <p:cNvPr id="5" name="Content Placeholder 4">
            <a:extLst>
              <a:ext uri="{FF2B5EF4-FFF2-40B4-BE49-F238E27FC236}">
                <a16:creationId xmlns:a16="http://schemas.microsoft.com/office/drawing/2014/main" id="{0BDC527C-0713-09F0-DC71-6DB4414A2E54}"/>
              </a:ext>
            </a:extLst>
          </p:cNvPr>
          <p:cNvPicPr>
            <a:picLocks noGrp="1" noChangeAspect="1"/>
          </p:cNvPicPr>
          <p:nvPr>
            <p:ph idx="1"/>
          </p:nvPr>
        </p:nvPicPr>
        <p:blipFill>
          <a:blip r:embed="rId2"/>
          <a:stretch>
            <a:fillRect/>
          </a:stretch>
        </p:blipFill>
        <p:spPr>
          <a:xfrm>
            <a:off x="3107294" y="1825625"/>
            <a:ext cx="5977412" cy="4351338"/>
          </a:xfrm>
        </p:spPr>
      </p:pic>
      <p:sp>
        <p:nvSpPr>
          <p:cNvPr id="6" name="TextBox 5">
            <a:extLst>
              <a:ext uri="{FF2B5EF4-FFF2-40B4-BE49-F238E27FC236}">
                <a16:creationId xmlns:a16="http://schemas.microsoft.com/office/drawing/2014/main" id="{8F830CEA-1994-1518-D046-00131E7D0F82}"/>
              </a:ext>
            </a:extLst>
          </p:cNvPr>
          <p:cNvSpPr txBox="1"/>
          <p:nvPr/>
        </p:nvSpPr>
        <p:spPr>
          <a:xfrm>
            <a:off x="5010554" y="6492875"/>
            <a:ext cx="7020961" cy="276999"/>
          </a:xfrm>
          <a:prstGeom prst="rect">
            <a:avLst/>
          </a:prstGeom>
          <a:noFill/>
        </p:spPr>
        <p:txBody>
          <a:bodyPr wrap="none" rtlCol="0">
            <a:spAutoFit/>
          </a:bodyPr>
          <a:lstStyle/>
          <a:p>
            <a:r>
              <a:rPr lang="en-AU" sz="1200" dirty="0"/>
              <a:t>Presentation to RIPE 86: The New Encrypted Protocol Stack and How to Deal with it – Bart van de Velde, Cisco</a:t>
            </a:r>
          </a:p>
        </p:txBody>
      </p:sp>
    </p:spTree>
    <p:extLst>
      <p:ext uri="{BB962C8B-B14F-4D97-AF65-F5344CB8AC3E}">
        <p14:creationId xmlns:p14="http://schemas.microsoft.com/office/powerpoint/2010/main" val="556972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3143-D297-F249-23C6-4AA365AE1F45}"/>
              </a:ext>
            </a:extLst>
          </p:cNvPr>
          <p:cNvSpPr>
            <a:spLocks noGrp="1"/>
          </p:cNvSpPr>
          <p:nvPr>
            <p:ph type="title"/>
          </p:nvPr>
        </p:nvSpPr>
        <p:spPr/>
        <p:txBody>
          <a:bodyPr/>
          <a:lstStyle/>
          <a:p>
            <a:r>
              <a:rPr lang="en-AU" dirty="0"/>
              <a:t>Measuring QUIC Performance</a:t>
            </a:r>
          </a:p>
        </p:txBody>
      </p:sp>
      <p:pic>
        <p:nvPicPr>
          <p:cNvPr id="6" name="Content Placeholder 5">
            <a:extLst>
              <a:ext uri="{FF2B5EF4-FFF2-40B4-BE49-F238E27FC236}">
                <a16:creationId xmlns:a16="http://schemas.microsoft.com/office/drawing/2014/main" id="{9A968BD6-F987-5434-FEDC-8CA04A163BDF}"/>
              </a:ext>
            </a:extLst>
          </p:cNvPr>
          <p:cNvPicPr>
            <a:picLocks noGrp="1" noChangeAspect="1"/>
          </p:cNvPicPr>
          <p:nvPr>
            <p:ph idx="1"/>
          </p:nvPr>
        </p:nvPicPr>
        <p:blipFill>
          <a:blip r:embed="rId2"/>
          <a:stretch>
            <a:fillRect/>
          </a:stretch>
        </p:blipFill>
        <p:spPr>
          <a:xfrm>
            <a:off x="838200" y="1690688"/>
            <a:ext cx="6197360" cy="4351338"/>
          </a:xfrm>
        </p:spPr>
      </p:pic>
      <p:sp>
        <p:nvSpPr>
          <p:cNvPr id="7" name="TextBox 6">
            <a:extLst>
              <a:ext uri="{FF2B5EF4-FFF2-40B4-BE49-F238E27FC236}">
                <a16:creationId xmlns:a16="http://schemas.microsoft.com/office/drawing/2014/main" id="{D7EDA566-3D5D-D3A3-B1CD-697E120F8747}"/>
              </a:ext>
            </a:extLst>
          </p:cNvPr>
          <p:cNvSpPr txBox="1"/>
          <p:nvPr/>
        </p:nvSpPr>
        <p:spPr>
          <a:xfrm>
            <a:off x="7584141" y="2850694"/>
            <a:ext cx="2725271" cy="2031325"/>
          </a:xfrm>
          <a:prstGeom prst="rect">
            <a:avLst/>
          </a:prstGeom>
          <a:noFill/>
        </p:spPr>
        <p:txBody>
          <a:bodyPr wrap="square" rtlCol="0">
            <a:spAutoFit/>
          </a:bodyPr>
          <a:lstStyle/>
          <a:p>
            <a:r>
              <a:rPr lang="en-AU" dirty="0"/>
              <a:t>In this test (between the same endpoints) over a </a:t>
            </a:r>
            <a:r>
              <a:rPr lang="en-AU" dirty="0" err="1"/>
              <a:t>Starlink</a:t>
            </a:r>
            <a:r>
              <a:rPr lang="en-AU" dirty="0"/>
              <a:t> circuit, TCP CUBIC underperforms badly, while TCP BBR and QUIC both perform reasonably well </a:t>
            </a:r>
          </a:p>
        </p:txBody>
      </p:sp>
    </p:spTree>
    <p:extLst>
      <p:ext uri="{BB962C8B-B14F-4D97-AF65-F5344CB8AC3E}">
        <p14:creationId xmlns:p14="http://schemas.microsoft.com/office/powerpoint/2010/main" val="235465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F886-567E-7C59-E992-FAC970876672}"/>
              </a:ext>
            </a:extLst>
          </p:cNvPr>
          <p:cNvSpPr>
            <a:spLocks noGrp="1"/>
          </p:cNvSpPr>
          <p:nvPr>
            <p:ph type="title"/>
          </p:nvPr>
        </p:nvSpPr>
        <p:spPr>
          <a:xfrm>
            <a:off x="838199" y="365125"/>
            <a:ext cx="11190767" cy="1325563"/>
          </a:xfrm>
        </p:spPr>
        <p:txBody>
          <a:bodyPr>
            <a:normAutofit/>
          </a:bodyPr>
          <a:lstStyle/>
          <a:p>
            <a:r>
              <a:rPr lang="en-AU" sz="4000" dirty="0"/>
              <a:t>What have we done to the Internet?</a:t>
            </a:r>
          </a:p>
        </p:txBody>
      </p:sp>
      <p:sp>
        <p:nvSpPr>
          <p:cNvPr id="3" name="Content Placeholder 2">
            <a:extLst>
              <a:ext uri="{FF2B5EF4-FFF2-40B4-BE49-F238E27FC236}">
                <a16:creationId xmlns:a16="http://schemas.microsoft.com/office/drawing/2014/main" id="{B88330A0-4001-3F70-98D9-50463F4D8B61}"/>
              </a:ext>
            </a:extLst>
          </p:cNvPr>
          <p:cNvSpPr>
            <a:spLocks noGrp="1"/>
          </p:cNvSpPr>
          <p:nvPr>
            <p:ph idx="1"/>
          </p:nvPr>
        </p:nvSpPr>
        <p:spPr>
          <a:xfrm>
            <a:off x="838200" y="1858963"/>
            <a:ext cx="10515600" cy="4351338"/>
          </a:xfrm>
        </p:spPr>
        <p:txBody>
          <a:bodyPr/>
          <a:lstStyle/>
          <a:p>
            <a:pPr marL="0" indent="0">
              <a:buNone/>
            </a:pPr>
            <a:r>
              <a:rPr lang="en-AU" dirty="0"/>
              <a:t>More than 90% of all Internet traffic uses encrypted payloads</a:t>
            </a:r>
          </a:p>
          <a:p>
            <a:pPr marL="0" indent="0">
              <a:buNone/>
            </a:pPr>
            <a:r>
              <a:rPr lang="en-AU" dirty="0"/>
              <a:t>More than 70% of all Internet traffic is sourced from Cloud servers</a:t>
            </a:r>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p:txBody>
      </p:sp>
      <p:grpSp>
        <p:nvGrpSpPr>
          <p:cNvPr id="10" name="Group 9">
            <a:extLst>
              <a:ext uri="{FF2B5EF4-FFF2-40B4-BE49-F238E27FC236}">
                <a16:creationId xmlns:a16="http://schemas.microsoft.com/office/drawing/2014/main" id="{E56D34B4-F758-CF4C-1CFA-EC48DFEA7B32}"/>
              </a:ext>
            </a:extLst>
          </p:cNvPr>
          <p:cNvGrpSpPr/>
          <p:nvPr/>
        </p:nvGrpSpPr>
        <p:grpSpPr>
          <a:xfrm>
            <a:off x="1681876" y="3610623"/>
            <a:ext cx="1659054" cy="1651934"/>
            <a:chOff x="3136900" y="482600"/>
            <a:chExt cx="5918200" cy="5892800"/>
          </a:xfrm>
        </p:grpSpPr>
        <p:pic>
          <p:nvPicPr>
            <p:cNvPr id="6" name="Picture 5">
              <a:extLst>
                <a:ext uri="{FF2B5EF4-FFF2-40B4-BE49-F238E27FC236}">
                  <a16:creationId xmlns:a16="http://schemas.microsoft.com/office/drawing/2014/main" id="{B40EEA53-AA07-5FAB-EF9D-E715F23C22C1}"/>
                </a:ext>
              </a:extLst>
            </p:cNvPr>
            <p:cNvPicPr>
              <a:picLocks noChangeAspect="1"/>
            </p:cNvPicPr>
            <p:nvPr/>
          </p:nvPicPr>
          <p:blipFill>
            <a:blip r:embed="rId2"/>
            <a:stretch>
              <a:fillRect/>
            </a:stretch>
          </p:blipFill>
          <p:spPr>
            <a:xfrm>
              <a:off x="3136900" y="482600"/>
              <a:ext cx="5918200" cy="5892800"/>
            </a:xfrm>
            <a:prstGeom prst="rect">
              <a:avLst/>
            </a:prstGeom>
            <a:solidFill>
              <a:schemeClr val="bg1"/>
            </a:solidFill>
            <a:ln>
              <a:noFill/>
            </a:ln>
          </p:spPr>
        </p:pic>
        <p:sp>
          <p:nvSpPr>
            <p:cNvPr id="7" name="Oval 6">
              <a:extLst>
                <a:ext uri="{FF2B5EF4-FFF2-40B4-BE49-F238E27FC236}">
                  <a16:creationId xmlns:a16="http://schemas.microsoft.com/office/drawing/2014/main" id="{76F3FBBF-1E88-2607-15AC-77276C688BA7}"/>
                </a:ext>
              </a:extLst>
            </p:cNvPr>
            <p:cNvSpPr/>
            <p:nvPr/>
          </p:nvSpPr>
          <p:spPr>
            <a:xfrm>
              <a:off x="4565930" y="1808163"/>
              <a:ext cx="3060140" cy="30601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descr="Lock with solid fill">
              <a:extLst>
                <a:ext uri="{FF2B5EF4-FFF2-40B4-BE49-F238E27FC236}">
                  <a16:creationId xmlns:a16="http://schemas.microsoft.com/office/drawing/2014/main" id="{40F0C818-5FEC-4DCD-777D-6C13600300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6776" y="2469776"/>
              <a:ext cx="1792942" cy="1792942"/>
            </a:xfrm>
            <a:prstGeom prst="rect">
              <a:avLst/>
            </a:prstGeom>
          </p:spPr>
        </p:pic>
      </p:grpSp>
      <p:grpSp>
        <p:nvGrpSpPr>
          <p:cNvPr id="16" name="Group 15">
            <a:extLst>
              <a:ext uri="{FF2B5EF4-FFF2-40B4-BE49-F238E27FC236}">
                <a16:creationId xmlns:a16="http://schemas.microsoft.com/office/drawing/2014/main" id="{5F5FB083-5002-3F99-A823-D4EA1D85872E}"/>
              </a:ext>
            </a:extLst>
          </p:cNvPr>
          <p:cNvGrpSpPr/>
          <p:nvPr/>
        </p:nvGrpSpPr>
        <p:grpSpPr>
          <a:xfrm>
            <a:off x="4192312" y="3610623"/>
            <a:ext cx="1753369" cy="1651934"/>
            <a:chOff x="2986740" y="533400"/>
            <a:chExt cx="6146800" cy="5791200"/>
          </a:xfrm>
        </p:grpSpPr>
        <p:pic>
          <p:nvPicPr>
            <p:cNvPr id="12" name="Picture 11">
              <a:extLst>
                <a:ext uri="{FF2B5EF4-FFF2-40B4-BE49-F238E27FC236}">
                  <a16:creationId xmlns:a16="http://schemas.microsoft.com/office/drawing/2014/main" id="{37206460-559F-23DF-4FE0-A359CDF96837}"/>
                </a:ext>
              </a:extLst>
            </p:cNvPr>
            <p:cNvPicPr>
              <a:picLocks noChangeAspect="1"/>
            </p:cNvPicPr>
            <p:nvPr/>
          </p:nvPicPr>
          <p:blipFill>
            <a:blip r:embed="rId5"/>
            <a:stretch>
              <a:fillRect/>
            </a:stretch>
          </p:blipFill>
          <p:spPr>
            <a:xfrm>
              <a:off x="2986740" y="533400"/>
              <a:ext cx="6146800" cy="5791200"/>
            </a:xfrm>
            <a:prstGeom prst="rect">
              <a:avLst/>
            </a:prstGeom>
          </p:spPr>
        </p:pic>
        <p:sp>
          <p:nvSpPr>
            <p:cNvPr id="13" name="Oval 12">
              <a:extLst>
                <a:ext uri="{FF2B5EF4-FFF2-40B4-BE49-F238E27FC236}">
                  <a16:creationId xmlns:a16="http://schemas.microsoft.com/office/drawing/2014/main" id="{BFE7E76C-7215-3F04-2865-ADDBD84EDABE}"/>
                </a:ext>
              </a:extLst>
            </p:cNvPr>
            <p:cNvSpPr/>
            <p:nvPr/>
          </p:nvSpPr>
          <p:spPr>
            <a:xfrm>
              <a:off x="4437533" y="1715873"/>
              <a:ext cx="3360052" cy="33600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4" descr="Cloud with solid fill">
              <a:extLst>
                <a:ext uri="{FF2B5EF4-FFF2-40B4-BE49-F238E27FC236}">
                  <a16:creationId xmlns:a16="http://schemas.microsoft.com/office/drawing/2014/main" id="{487A0F0E-7CD4-252B-215C-83A9457A44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97630" y="2371165"/>
              <a:ext cx="1640541" cy="1640541"/>
            </a:xfrm>
            <a:prstGeom prst="rect">
              <a:avLst/>
            </a:prstGeom>
          </p:spPr>
        </p:pic>
      </p:grpSp>
    </p:spTree>
    <p:extLst>
      <p:ext uri="{BB962C8B-B14F-4D97-AF65-F5344CB8AC3E}">
        <p14:creationId xmlns:p14="http://schemas.microsoft.com/office/powerpoint/2010/main" val="227499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57B0-0093-6FB0-CA2D-F530C336820A}"/>
              </a:ext>
            </a:extLst>
          </p:cNvPr>
          <p:cNvSpPr>
            <a:spLocks noGrp="1"/>
          </p:cNvSpPr>
          <p:nvPr>
            <p:ph type="title"/>
          </p:nvPr>
        </p:nvSpPr>
        <p:spPr/>
        <p:txBody>
          <a:bodyPr/>
          <a:lstStyle/>
          <a:p>
            <a:r>
              <a:rPr lang="en-AU" dirty="0"/>
              <a:t>Why is QUIC important?</a:t>
            </a:r>
          </a:p>
        </p:txBody>
      </p:sp>
      <p:sp>
        <p:nvSpPr>
          <p:cNvPr id="3" name="Content Placeholder 2">
            <a:extLst>
              <a:ext uri="{FF2B5EF4-FFF2-40B4-BE49-F238E27FC236}">
                <a16:creationId xmlns:a16="http://schemas.microsoft.com/office/drawing/2014/main" id="{87FDA770-370D-6C60-B86C-27FCD1526D2C}"/>
              </a:ext>
            </a:extLst>
          </p:cNvPr>
          <p:cNvSpPr>
            <a:spLocks noGrp="1"/>
          </p:cNvSpPr>
          <p:nvPr>
            <p:ph idx="1"/>
          </p:nvPr>
        </p:nvSpPr>
        <p:spPr/>
        <p:txBody>
          <a:bodyPr/>
          <a:lstStyle/>
          <a:p>
            <a:pPr marL="0" indent="0">
              <a:buNone/>
            </a:pPr>
            <a:r>
              <a:rPr lang="en-AU" dirty="0"/>
              <a:t>Because QUIC encrypts everything</a:t>
            </a:r>
          </a:p>
          <a:p>
            <a:pPr lvl="1"/>
            <a:r>
              <a:rPr lang="en-AU" dirty="0"/>
              <a:t>No visible transport control settings</a:t>
            </a:r>
          </a:p>
          <a:p>
            <a:pPr lvl="1"/>
            <a:r>
              <a:rPr lang="en-AU" dirty="0"/>
              <a:t>No visible Server Name Indication in the crypto-setup</a:t>
            </a:r>
          </a:p>
          <a:p>
            <a:pPr lvl="1"/>
            <a:r>
              <a:rPr lang="en-AU" dirty="0"/>
              <a:t>No visible traffic profile other than inter-packet timing</a:t>
            </a:r>
          </a:p>
          <a:p>
            <a:pPr lvl="1"/>
            <a:r>
              <a:rPr lang="en-AU" dirty="0"/>
              <a:t>And if you use a MASQUE-based VPN then there no residual visibility!</a:t>
            </a:r>
          </a:p>
          <a:p>
            <a:pPr marL="0" indent="0">
              <a:buNone/>
            </a:pPr>
            <a:r>
              <a:rPr lang="en-AU" dirty="0"/>
              <a:t>Because QUIC is an application capability</a:t>
            </a:r>
          </a:p>
          <a:p>
            <a:pPr lvl="1"/>
            <a:r>
              <a:rPr lang="en-AU" dirty="0"/>
              <a:t>QUIC can interact with the platform through the UDP API, so all of QUIC can be implemented within the application. This gives the application more control over its service outcomes and reduces external dependencies</a:t>
            </a:r>
          </a:p>
          <a:p>
            <a:pPr marL="0" indent="0">
              <a:buNone/>
            </a:pPr>
            <a:endParaRPr lang="en-AU" dirty="0"/>
          </a:p>
        </p:txBody>
      </p:sp>
    </p:spTree>
    <p:extLst>
      <p:ext uri="{BB962C8B-B14F-4D97-AF65-F5344CB8AC3E}">
        <p14:creationId xmlns:p14="http://schemas.microsoft.com/office/powerpoint/2010/main" val="2856104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lstStyle/>
          <a:p>
            <a:pPr marL="0" indent="0">
              <a:buNone/>
            </a:pPr>
            <a:r>
              <a:rPr lang="en-AU" dirty="0"/>
              <a:t>It’s not looking all that good for TCP’s prospects</a:t>
            </a:r>
          </a:p>
          <a:p>
            <a:r>
              <a:rPr lang="en-AU" dirty="0"/>
              <a:t>QUIC not only does faster start up, but it supports multi-channel in a frictionless manner</a:t>
            </a:r>
          </a:p>
          <a:p>
            <a:r>
              <a:rPr lang="en-AU" dirty="0"/>
              <a:t>QUIC resists network operator efforts to perform traffic shaping through direct manipulation of TCP control parameters</a:t>
            </a:r>
          </a:p>
          <a:p>
            <a:r>
              <a:rPr lang="en-AU" dirty="0"/>
              <a:t>QUIC allows the application service provider to control the congestion behaviour of its sessions</a:t>
            </a:r>
          </a:p>
          <a:p>
            <a:endParaRPr lang="en-AU" dirty="0"/>
          </a:p>
        </p:txBody>
      </p:sp>
    </p:spTree>
    <p:extLst>
      <p:ext uri="{BB962C8B-B14F-4D97-AF65-F5344CB8AC3E}">
        <p14:creationId xmlns:p14="http://schemas.microsoft.com/office/powerpoint/2010/main" val="3093690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normAutofit fontScale="92500"/>
          </a:bodyPr>
          <a:lstStyle/>
          <a:p>
            <a:pPr marL="0" indent="0">
              <a:buNone/>
            </a:pPr>
            <a:r>
              <a:rPr lang="en-AU" dirty="0"/>
              <a:t>Normally you would expect any  transition from TCP to QUIC to take forever</a:t>
            </a:r>
          </a:p>
          <a:p>
            <a:pPr marL="0" indent="0">
              <a:buNone/>
            </a:pPr>
            <a:r>
              <a:rPr lang="en-AU" dirty="0"/>
              <a:t>BUT:</a:t>
            </a:r>
          </a:p>
          <a:p>
            <a:r>
              <a:rPr lang="en-AU" dirty="0"/>
              <a:t>QUIC gives benefit to adopters through more responsive web services</a:t>
            </a:r>
          </a:p>
          <a:p>
            <a:r>
              <a:rPr lang="en-AU" dirty="0"/>
              <a:t>QUIC does a better job of hiding content, which is a benefit to the service operator</a:t>
            </a:r>
          </a:p>
          <a:p>
            <a:r>
              <a:rPr lang="en-AU" dirty="0"/>
              <a:t>QUIC has fewer external dependencies</a:t>
            </a:r>
          </a:p>
          <a:p>
            <a:r>
              <a:rPr lang="en-AU" dirty="0"/>
              <a:t>QUIC can be deployed on a piecemeal basis</a:t>
            </a:r>
          </a:p>
          <a:p>
            <a:pPr marL="0" indent="0">
              <a:buNone/>
            </a:pPr>
            <a:endParaRPr lang="en-AU" dirty="0"/>
          </a:p>
          <a:p>
            <a:pPr marL="0" indent="0">
              <a:buNone/>
            </a:pPr>
            <a:r>
              <a:rPr lang="en-AU" dirty="0"/>
              <a:t>So it all may be over for TCP in a very small number of years!</a:t>
            </a:r>
          </a:p>
          <a:p>
            <a:pPr marL="0" indent="0">
              <a:buNone/>
            </a:pPr>
            <a:endParaRPr lang="en-AU" dirty="0"/>
          </a:p>
        </p:txBody>
      </p:sp>
    </p:spTree>
    <p:extLst>
      <p:ext uri="{BB962C8B-B14F-4D97-AF65-F5344CB8AC3E}">
        <p14:creationId xmlns:p14="http://schemas.microsoft.com/office/powerpoint/2010/main" val="1845230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a:xfrm>
            <a:off x="921960" y="365125"/>
            <a:ext cx="11546920" cy="1325563"/>
          </a:xfrm>
        </p:spPr>
        <p:txBody>
          <a:bodyPr/>
          <a:lstStyle/>
          <a:p>
            <a:r>
              <a:rPr lang="en-AU" dirty="0"/>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a:xfrm>
            <a:off x="838200" y="1825625"/>
            <a:ext cx="8694383" cy="4351338"/>
          </a:xfrm>
        </p:spPr>
        <p:txBody>
          <a:bodyPr>
            <a:normAutofit fontScale="85000" lnSpcReduction="20000"/>
          </a:bodyPr>
          <a:lstStyle/>
          <a:p>
            <a:r>
              <a:rPr lang="en-AU" dirty="0"/>
              <a:t>IP was a </a:t>
            </a:r>
            <a:r>
              <a:rPr lang="en-AU" b="1" i="1" dirty="0"/>
              <a:t>network</a:t>
            </a:r>
            <a:r>
              <a:rPr lang="en-AU" i="1" dirty="0"/>
              <a:t> protocol</a:t>
            </a:r>
            <a:r>
              <a:rPr lang="en-AU" dirty="0"/>
              <a:t> that provided services to attached devices</a:t>
            </a:r>
          </a:p>
          <a:p>
            <a:r>
              <a:rPr lang="en-AU" dirty="0"/>
              <a:t>The network service model used by IP was minimal</a:t>
            </a:r>
          </a:p>
          <a:p>
            <a:pPr lvl="1"/>
            <a:r>
              <a:rPr lang="en-AU" dirty="0"/>
              <a:t>Packets may be dropped, fragmented, duplicated, corrupted and/or reordered on their path through the network </a:t>
            </a:r>
          </a:p>
          <a:p>
            <a:pPr lvl="1"/>
            <a:r>
              <a:rPr lang="en-AU" dirty="0"/>
              <a:t>Its left to the edge systems to recover from this network behaviour.</a:t>
            </a:r>
          </a:p>
          <a:p>
            <a:r>
              <a:rPr lang="en-AU" dirty="0"/>
              <a:t>Efforts to expand the network’s role have foundered</a:t>
            </a:r>
          </a:p>
          <a:p>
            <a:pPr lvl="1"/>
            <a:r>
              <a:rPr lang="en-AU" dirty="0"/>
              <a:t>QoS has just got nowhere!</a:t>
            </a:r>
          </a:p>
          <a:p>
            <a:pPr lvl="1"/>
            <a:r>
              <a:rPr lang="en-AU" dirty="0"/>
              <a:t>Various forms of source-directed forwarding are resisted by network operators who want control over traffic engineering</a:t>
            </a:r>
          </a:p>
          <a:p>
            <a:r>
              <a:rPr lang="en-AU" dirty="0"/>
              <a:t>Networks took up a role of defending the network resource against aggressive application behaviour</a:t>
            </a:r>
          </a:p>
          <a:p>
            <a:r>
              <a:rPr lang="en-AU" dirty="0"/>
              <a:t>Some networks enabled user surveillance</a:t>
            </a:r>
          </a:p>
        </p:txBody>
      </p:sp>
      <p:sp>
        <p:nvSpPr>
          <p:cNvPr id="4" name="Freeform 3">
            <a:extLst>
              <a:ext uri="{FF2B5EF4-FFF2-40B4-BE49-F238E27FC236}">
                <a16:creationId xmlns:a16="http://schemas.microsoft.com/office/drawing/2014/main" id="{8DBE68AE-1F15-9782-E6E0-3B5049DDFB89}"/>
              </a:ext>
            </a:extLst>
          </p:cNvPr>
          <p:cNvSpPr/>
          <p:nvPr/>
        </p:nvSpPr>
        <p:spPr>
          <a:xfrm>
            <a:off x="10115084" y="2536619"/>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AA57B774-D644-8559-F46B-E5BFCE591956}"/>
              </a:ext>
            </a:extLst>
          </p:cNvPr>
          <p:cNvSpPr/>
          <p:nvPr/>
        </p:nvSpPr>
        <p:spPr>
          <a:xfrm>
            <a:off x="11353800" y="2474223"/>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BCACB244-C591-752E-1A21-9A6DC4664900}"/>
              </a:ext>
            </a:extLst>
          </p:cNvPr>
          <p:cNvSpPr txBox="1"/>
          <p:nvPr/>
        </p:nvSpPr>
        <p:spPr>
          <a:xfrm>
            <a:off x="10440287" y="4407571"/>
            <a:ext cx="514885" cy="369332"/>
          </a:xfrm>
          <a:prstGeom prst="rect">
            <a:avLst/>
          </a:prstGeom>
          <a:noFill/>
        </p:spPr>
        <p:txBody>
          <a:bodyPr wrap="none" rtlCol="0">
            <a:spAutoFit/>
          </a:bodyPr>
          <a:lstStyle/>
          <a:p>
            <a:r>
              <a:rPr lang="en-AU" b="1" dirty="0">
                <a:latin typeface="Max's Handwritin" pitchFamily="2" charset="0"/>
              </a:rPr>
              <a:t>media</a:t>
            </a:r>
          </a:p>
        </p:txBody>
      </p:sp>
      <p:sp>
        <p:nvSpPr>
          <p:cNvPr id="7" name="TextBox 6">
            <a:extLst>
              <a:ext uri="{FF2B5EF4-FFF2-40B4-BE49-F238E27FC236}">
                <a16:creationId xmlns:a16="http://schemas.microsoft.com/office/drawing/2014/main" id="{E68C88DB-E5D9-5918-48B7-AD01B7242B9F}"/>
              </a:ext>
            </a:extLst>
          </p:cNvPr>
          <p:cNvSpPr txBox="1"/>
          <p:nvPr/>
        </p:nvSpPr>
        <p:spPr>
          <a:xfrm>
            <a:off x="10184949" y="3405369"/>
            <a:ext cx="1234633" cy="584775"/>
          </a:xfrm>
          <a:prstGeom prst="rect">
            <a:avLst/>
          </a:prstGeom>
          <a:noFill/>
        </p:spPr>
        <p:txBody>
          <a:bodyPr wrap="none" rtlCol="0">
            <a:spAutoFit/>
          </a:bodyPr>
          <a:lstStyle/>
          <a:p>
            <a:r>
              <a:rPr lang="en-AU" sz="3200"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05F61673-4146-DF6E-F6E2-B21D166D9A9A}"/>
              </a:ext>
            </a:extLst>
          </p:cNvPr>
          <p:cNvSpPr txBox="1"/>
          <p:nvPr/>
        </p:nvSpPr>
        <p:spPr>
          <a:xfrm>
            <a:off x="10197602" y="2933259"/>
            <a:ext cx="116089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5989186A-0E5C-CE1C-CC47-5F07310B9CFA}"/>
              </a:ext>
            </a:extLst>
          </p:cNvPr>
          <p:cNvSpPr txBox="1"/>
          <p:nvPr/>
        </p:nvSpPr>
        <p:spPr>
          <a:xfrm>
            <a:off x="10433575" y="2506997"/>
            <a:ext cx="494046" cy="369332"/>
          </a:xfrm>
          <a:prstGeom prst="rect">
            <a:avLst/>
          </a:prstGeom>
          <a:noFill/>
        </p:spPr>
        <p:txBody>
          <a:bodyPr wrap="none" rtlCol="0">
            <a:spAutoFit/>
          </a:bodyPr>
          <a:lstStyle/>
          <a:p>
            <a:r>
              <a:rPr lang="en-AU"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AD16921A-0ABB-9C34-FEC0-82AEA2398E88}"/>
              </a:ext>
            </a:extLst>
          </p:cNvPr>
          <p:cNvSpPr/>
          <p:nvPr/>
        </p:nvSpPr>
        <p:spPr>
          <a:xfrm>
            <a:off x="10211940" y="2500017"/>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2E5EFC9A-8A7A-6DC3-662D-F8A8EE7BC549}"/>
              </a:ext>
            </a:extLst>
          </p:cNvPr>
          <p:cNvSpPr/>
          <p:nvPr/>
        </p:nvSpPr>
        <p:spPr>
          <a:xfrm>
            <a:off x="10232881" y="2954521"/>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C545B9CF-257D-EF26-6600-40F91729267C}"/>
              </a:ext>
            </a:extLst>
          </p:cNvPr>
          <p:cNvSpPr/>
          <p:nvPr/>
        </p:nvSpPr>
        <p:spPr>
          <a:xfrm>
            <a:off x="10302682" y="3212787"/>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CF3B2657-6141-9D04-B720-C23FFF600D99}"/>
              </a:ext>
            </a:extLst>
          </p:cNvPr>
          <p:cNvSpPr/>
          <p:nvPr/>
        </p:nvSpPr>
        <p:spPr>
          <a:xfrm>
            <a:off x="10149119" y="4322631"/>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1AF97E56-AF7E-049F-24B3-D6145675C291}"/>
              </a:ext>
            </a:extLst>
          </p:cNvPr>
          <p:cNvSpPr txBox="1"/>
          <p:nvPr/>
        </p:nvSpPr>
        <p:spPr>
          <a:xfrm>
            <a:off x="9032979" y="3378144"/>
            <a:ext cx="646331" cy="646331"/>
          </a:xfrm>
          <a:prstGeom prst="rect">
            <a:avLst/>
          </a:prstGeom>
          <a:noFill/>
        </p:spPr>
        <p:txBody>
          <a:bodyPr wrap="none" rtlCol="0">
            <a:spAutoFit/>
          </a:bodyPr>
          <a:lstStyle/>
          <a:p>
            <a:r>
              <a:rPr lang="en-AU" sz="3600" b="1" dirty="0">
                <a:solidFill>
                  <a:srgbClr val="FF0000"/>
                </a:solidFill>
                <a:latin typeface="Max's Handwritin" pitchFamily="2" charset="0"/>
              </a:rPr>
              <a:t>$$$</a:t>
            </a:r>
          </a:p>
        </p:txBody>
      </p:sp>
      <p:sp>
        <p:nvSpPr>
          <p:cNvPr id="15" name="Freeform 14">
            <a:extLst>
              <a:ext uri="{FF2B5EF4-FFF2-40B4-BE49-F238E27FC236}">
                <a16:creationId xmlns:a16="http://schemas.microsoft.com/office/drawing/2014/main" id="{BB96C195-DCE5-AD07-BC67-62133F06D26B}"/>
              </a:ext>
            </a:extLst>
          </p:cNvPr>
          <p:cNvSpPr/>
          <p:nvPr/>
        </p:nvSpPr>
        <p:spPr>
          <a:xfrm>
            <a:off x="10149119" y="479735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1B108EE7-3734-0D59-17AC-D1BBC09E9BA1}"/>
              </a:ext>
            </a:extLst>
          </p:cNvPr>
          <p:cNvSpPr/>
          <p:nvPr/>
        </p:nvSpPr>
        <p:spPr>
          <a:xfrm>
            <a:off x="9950824" y="3576854"/>
            <a:ext cx="268941" cy="386853"/>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21881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t>The new </a:t>
            </a:r>
            <a:r>
              <a:rPr lang="en-AU"/>
              <a:t>Network Space</a:t>
            </a:r>
            <a:endParaRPr lang="en-AU" dirty="0"/>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p:txBody>
          <a:bodyPr>
            <a:normAutofit/>
          </a:bodyPr>
          <a:lstStyle/>
          <a:p>
            <a:pPr marL="0" indent="0">
              <a:lnSpc>
                <a:spcPct val="90000"/>
              </a:lnSpc>
              <a:spcBef>
                <a:spcPct val="30000"/>
              </a:spcBef>
              <a:spcAft>
                <a:spcPct val="30000"/>
              </a:spcAft>
              <a:buNone/>
            </a:pPr>
            <a:r>
              <a:rPr lang="en-US" altLang="en-US" dirty="0"/>
              <a:t>And this is why QUIC is so interesting – it is pushing both carriage and platform into commodity roles in networking and allowing applications to effectively customize the way in which they want to deliver services and dominating the entire networked environment</a:t>
            </a:r>
          </a:p>
          <a:p>
            <a:pPr marL="0" indent="0">
              <a:lnSpc>
                <a:spcPct val="90000"/>
              </a:lnSpc>
              <a:spcBef>
                <a:spcPct val="30000"/>
              </a:spcBef>
              <a:spcAft>
                <a:spcPct val="30000"/>
              </a:spcAft>
              <a:buNone/>
            </a:pPr>
            <a:r>
              <a:rPr lang="en-US" altLang="en-US" dirty="0"/>
              <a:t>QUIC is the application’s view of what Transport should be!</a:t>
            </a:r>
          </a:p>
          <a:p>
            <a:pPr marL="0" indent="0">
              <a:buNone/>
            </a:pPr>
            <a:endParaRPr lang="en-AU" dirty="0"/>
          </a:p>
        </p:txBody>
      </p:sp>
      <p:sp>
        <p:nvSpPr>
          <p:cNvPr id="4" name="Freeform 3">
            <a:extLst>
              <a:ext uri="{FF2B5EF4-FFF2-40B4-BE49-F238E27FC236}">
                <a16:creationId xmlns:a16="http://schemas.microsoft.com/office/drawing/2014/main" id="{834947FD-B0AE-58AD-1689-C60005CB71F0}"/>
              </a:ext>
            </a:extLst>
          </p:cNvPr>
          <p:cNvSpPr/>
          <p:nvPr/>
        </p:nvSpPr>
        <p:spPr>
          <a:xfrm>
            <a:off x="2569562" y="4293701"/>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45AD6635-7466-B4CF-2359-1821559F8359}"/>
              </a:ext>
            </a:extLst>
          </p:cNvPr>
          <p:cNvSpPr/>
          <p:nvPr/>
        </p:nvSpPr>
        <p:spPr>
          <a:xfrm>
            <a:off x="3808278" y="4231305"/>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25F03984-0028-2207-3FE7-DF8ECA95F054}"/>
              </a:ext>
            </a:extLst>
          </p:cNvPr>
          <p:cNvSpPr txBox="1"/>
          <p:nvPr/>
        </p:nvSpPr>
        <p:spPr>
          <a:xfrm>
            <a:off x="2894765" y="6164653"/>
            <a:ext cx="514885" cy="369332"/>
          </a:xfrm>
          <a:prstGeom prst="rect">
            <a:avLst/>
          </a:prstGeom>
          <a:noFill/>
        </p:spPr>
        <p:txBody>
          <a:bodyPr wrap="none" rtlCol="0">
            <a:spAutoFit/>
          </a:bodyPr>
          <a:lstStyle/>
          <a:p>
            <a:r>
              <a:rPr lang="en-AU" b="1" dirty="0">
                <a:latin typeface="Max's Handwritin" pitchFamily="2" charset="0"/>
              </a:rPr>
              <a:t>media</a:t>
            </a:r>
          </a:p>
        </p:txBody>
      </p:sp>
      <p:sp>
        <p:nvSpPr>
          <p:cNvPr id="7" name="TextBox 6">
            <a:extLst>
              <a:ext uri="{FF2B5EF4-FFF2-40B4-BE49-F238E27FC236}">
                <a16:creationId xmlns:a16="http://schemas.microsoft.com/office/drawing/2014/main" id="{AC2314A7-5727-D9BD-3ABA-24158DF53BA2}"/>
              </a:ext>
            </a:extLst>
          </p:cNvPr>
          <p:cNvSpPr txBox="1"/>
          <p:nvPr/>
        </p:nvSpPr>
        <p:spPr>
          <a:xfrm>
            <a:off x="2652373" y="5450280"/>
            <a:ext cx="971741" cy="461665"/>
          </a:xfrm>
          <a:prstGeom prst="rect">
            <a:avLst/>
          </a:prstGeom>
          <a:noFill/>
        </p:spPr>
        <p:txBody>
          <a:bodyPr wrap="none" rtlCol="0">
            <a:spAutoFit/>
          </a:bodyPr>
          <a:lstStyle/>
          <a:p>
            <a:r>
              <a:rPr lang="en-AU" sz="2400"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C1C17AAC-892F-D685-144C-FF618AF8705D}"/>
              </a:ext>
            </a:extLst>
          </p:cNvPr>
          <p:cNvSpPr txBox="1"/>
          <p:nvPr/>
        </p:nvSpPr>
        <p:spPr>
          <a:xfrm>
            <a:off x="2652080" y="4690341"/>
            <a:ext cx="116089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A7FB1CB9-A558-9DFB-8BF2-A7649CB03D86}"/>
              </a:ext>
            </a:extLst>
          </p:cNvPr>
          <p:cNvSpPr txBox="1"/>
          <p:nvPr/>
        </p:nvSpPr>
        <p:spPr>
          <a:xfrm>
            <a:off x="2888053" y="4264079"/>
            <a:ext cx="494046" cy="369332"/>
          </a:xfrm>
          <a:prstGeom prst="rect">
            <a:avLst/>
          </a:prstGeom>
          <a:noFill/>
        </p:spPr>
        <p:txBody>
          <a:bodyPr wrap="none" rtlCol="0">
            <a:spAutoFit/>
          </a:bodyPr>
          <a:lstStyle/>
          <a:p>
            <a:r>
              <a:rPr lang="en-AU"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6CF28DB1-143B-7C78-DEF6-2A304A360240}"/>
              </a:ext>
            </a:extLst>
          </p:cNvPr>
          <p:cNvSpPr/>
          <p:nvPr/>
        </p:nvSpPr>
        <p:spPr>
          <a:xfrm>
            <a:off x="2666418" y="4257099"/>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B45061F5-5F0E-CBD5-DA75-648DC7FE69A0}"/>
              </a:ext>
            </a:extLst>
          </p:cNvPr>
          <p:cNvSpPr/>
          <p:nvPr/>
        </p:nvSpPr>
        <p:spPr>
          <a:xfrm>
            <a:off x="2687359" y="4711603"/>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A90761DC-105A-878B-F92B-1DD8570EE6E9}"/>
              </a:ext>
            </a:extLst>
          </p:cNvPr>
          <p:cNvSpPr/>
          <p:nvPr/>
        </p:nvSpPr>
        <p:spPr>
          <a:xfrm>
            <a:off x="2757160" y="4969869"/>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0B799197-443C-631B-749B-0A3994CB8214}"/>
              </a:ext>
            </a:extLst>
          </p:cNvPr>
          <p:cNvSpPr/>
          <p:nvPr/>
        </p:nvSpPr>
        <p:spPr>
          <a:xfrm>
            <a:off x="2603597" y="607971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2060419F-36AE-4956-E507-44451024673E}"/>
              </a:ext>
            </a:extLst>
          </p:cNvPr>
          <p:cNvSpPr/>
          <p:nvPr/>
        </p:nvSpPr>
        <p:spPr>
          <a:xfrm>
            <a:off x="2603597" y="6554435"/>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65B7CD38-D818-54CF-E537-CFC13A85D3C3}"/>
              </a:ext>
            </a:extLst>
          </p:cNvPr>
          <p:cNvSpPr/>
          <p:nvPr/>
        </p:nvSpPr>
        <p:spPr>
          <a:xfrm>
            <a:off x="4306754" y="4758013"/>
            <a:ext cx="1313992" cy="987514"/>
          </a:xfrm>
          <a:custGeom>
            <a:avLst/>
            <a:gdLst>
              <a:gd name="connsiteX0" fmla="*/ 0 w 1313992"/>
              <a:gd name="connsiteY0" fmla="*/ 253737 h 987514"/>
              <a:gd name="connsiteX1" fmla="*/ 656135 w 1313992"/>
              <a:gd name="connsiteY1" fmla="*/ 253737 h 987514"/>
              <a:gd name="connsiteX2" fmla="*/ 509551 w 1313992"/>
              <a:gd name="connsiteY2" fmla="*/ 2451 h 987514"/>
              <a:gd name="connsiteX3" fmla="*/ 1312269 w 1313992"/>
              <a:gd name="connsiteY3" fmla="*/ 428240 h 987514"/>
              <a:gd name="connsiteX4" fmla="*/ 725936 w 1313992"/>
              <a:gd name="connsiteY4" fmla="*/ 979672 h 987514"/>
              <a:gd name="connsiteX5" fmla="*/ 823658 w 1313992"/>
              <a:gd name="connsiteY5" fmla="*/ 749327 h 987514"/>
              <a:gd name="connsiteX6" fmla="*/ 62822 w 1313992"/>
              <a:gd name="connsiteY6" fmla="*/ 693486 h 98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992" h="987514">
                <a:moveTo>
                  <a:pt x="0" y="253737"/>
                </a:moveTo>
                <a:cubicBezTo>
                  <a:pt x="285605" y="274677"/>
                  <a:pt x="571210" y="295618"/>
                  <a:pt x="656135" y="253737"/>
                </a:cubicBezTo>
                <a:cubicBezTo>
                  <a:pt x="741060" y="211856"/>
                  <a:pt x="400195" y="-26633"/>
                  <a:pt x="509551" y="2451"/>
                </a:cubicBezTo>
                <a:cubicBezTo>
                  <a:pt x="618907" y="31535"/>
                  <a:pt x="1276205" y="265370"/>
                  <a:pt x="1312269" y="428240"/>
                </a:cubicBezTo>
                <a:cubicBezTo>
                  <a:pt x="1348333" y="591110"/>
                  <a:pt x="807371" y="926157"/>
                  <a:pt x="725936" y="979672"/>
                </a:cubicBezTo>
                <a:cubicBezTo>
                  <a:pt x="644501" y="1033187"/>
                  <a:pt x="934177" y="797025"/>
                  <a:pt x="823658" y="749327"/>
                </a:cubicBezTo>
                <a:cubicBezTo>
                  <a:pt x="713139" y="701629"/>
                  <a:pt x="387980" y="697557"/>
                  <a:pt x="62822" y="69348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C1F10490-D6C2-E464-B697-27B5ED487684}"/>
              </a:ext>
            </a:extLst>
          </p:cNvPr>
          <p:cNvSpPr/>
          <p:nvPr/>
        </p:nvSpPr>
        <p:spPr>
          <a:xfrm>
            <a:off x="6105262" y="4319495"/>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984EF175-F0D7-4B31-0746-D7025FDA7804}"/>
              </a:ext>
            </a:extLst>
          </p:cNvPr>
          <p:cNvSpPr/>
          <p:nvPr/>
        </p:nvSpPr>
        <p:spPr>
          <a:xfrm>
            <a:off x="7343978" y="4257099"/>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46F47860-F441-1340-6A15-581A2AA69A34}"/>
              </a:ext>
            </a:extLst>
          </p:cNvPr>
          <p:cNvSpPr txBox="1"/>
          <p:nvPr/>
        </p:nvSpPr>
        <p:spPr>
          <a:xfrm>
            <a:off x="6430465" y="6267227"/>
            <a:ext cx="514885" cy="369332"/>
          </a:xfrm>
          <a:prstGeom prst="rect">
            <a:avLst/>
          </a:prstGeom>
          <a:noFill/>
        </p:spPr>
        <p:txBody>
          <a:bodyPr wrap="none" rtlCol="0">
            <a:spAutoFit/>
          </a:bodyPr>
          <a:lstStyle/>
          <a:p>
            <a:r>
              <a:rPr lang="en-AU" b="1" dirty="0">
                <a:latin typeface="Max's Handwritin" pitchFamily="2" charset="0"/>
              </a:rPr>
              <a:t>media</a:t>
            </a:r>
          </a:p>
        </p:txBody>
      </p:sp>
      <p:sp>
        <p:nvSpPr>
          <p:cNvPr id="20" name="TextBox 19">
            <a:extLst>
              <a:ext uri="{FF2B5EF4-FFF2-40B4-BE49-F238E27FC236}">
                <a16:creationId xmlns:a16="http://schemas.microsoft.com/office/drawing/2014/main" id="{57CB447C-3D85-D166-E9FC-61658F7E5179}"/>
              </a:ext>
            </a:extLst>
          </p:cNvPr>
          <p:cNvSpPr txBox="1"/>
          <p:nvPr/>
        </p:nvSpPr>
        <p:spPr>
          <a:xfrm>
            <a:off x="6270348" y="5979987"/>
            <a:ext cx="742511" cy="369332"/>
          </a:xfrm>
          <a:prstGeom prst="rect">
            <a:avLst/>
          </a:prstGeom>
          <a:noFill/>
        </p:spPr>
        <p:txBody>
          <a:bodyPr wrap="none" rtlCol="0">
            <a:spAutoFit/>
          </a:bodyPr>
          <a:lstStyle/>
          <a:p>
            <a:r>
              <a:rPr lang="en-AU" b="1" dirty="0">
                <a:solidFill>
                  <a:srgbClr val="FF0000"/>
                </a:solidFill>
                <a:latin typeface="Max's Handwritin" pitchFamily="2" charset="0"/>
              </a:rPr>
              <a:t>network</a:t>
            </a:r>
          </a:p>
        </p:txBody>
      </p:sp>
      <p:sp>
        <p:nvSpPr>
          <p:cNvPr id="21" name="TextBox 20">
            <a:extLst>
              <a:ext uri="{FF2B5EF4-FFF2-40B4-BE49-F238E27FC236}">
                <a16:creationId xmlns:a16="http://schemas.microsoft.com/office/drawing/2014/main" id="{EB676823-5E8B-9F39-4048-DF66675B8771}"/>
              </a:ext>
            </a:extLst>
          </p:cNvPr>
          <p:cNvSpPr txBox="1"/>
          <p:nvPr/>
        </p:nvSpPr>
        <p:spPr>
          <a:xfrm>
            <a:off x="6156084" y="5718231"/>
            <a:ext cx="1175322"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UDP Transport</a:t>
            </a:r>
          </a:p>
        </p:txBody>
      </p:sp>
      <p:sp>
        <p:nvSpPr>
          <p:cNvPr id="22" name="TextBox 21">
            <a:extLst>
              <a:ext uri="{FF2B5EF4-FFF2-40B4-BE49-F238E27FC236}">
                <a16:creationId xmlns:a16="http://schemas.microsoft.com/office/drawing/2014/main" id="{F9E44FB2-40BC-9F95-3FD1-FD83AF7DD483}"/>
              </a:ext>
            </a:extLst>
          </p:cNvPr>
          <p:cNvSpPr txBox="1"/>
          <p:nvPr/>
        </p:nvSpPr>
        <p:spPr>
          <a:xfrm>
            <a:off x="6201285" y="4336398"/>
            <a:ext cx="917239" cy="707886"/>
          </a:xfrm>
          <a:prstGeom prst="rect">
            <a:avLst/>
          </a:prstGeom>
          <a:noFill/>
        </p:spPr>
        <p:txBody>
          <a:bodyPr wrap="none" rtlCol="0">
            <a:spAutoFit/>
          </a:bodyPr>
          <a:lstStyle/>
          <a:p>
            <a:r>
              <a:rPr lang="en-AU" sz="4000" b="1" dirty="0">
                <a:solidFill>
                  <a:schemeClr val="accent6">
                    <a:lumMod val="75000"/>
                  </a:schemeClr>
                </a:solidFill>
                <a:latin typeface="Max's Handwritin" pitchFamily="2" charset="0"/>
              </a:rPr>
              <a:t>apps</a:t>
            </a:r>
          </a:p>
        </p:txBody>
      </p:sp>
      <p:sp>
        <p:nvSpPr>
          <p:cNvPr id="23" name="Freeform 22">
            <a:extLst>
              <a:ext uri="{FF2B5EF4-FFF2-40B4-BE49-F238E27FC236}">
                <a16:creationId xmlns:a16="http://schemas.microsoft.com/office/drawing/2014/main" id="{A374E0B7-3955-E938-BC08-B20EEF3F9024}"/>
              </a:ext>
            </a:extLst>
          </p:cNvPr>
          <p:cNvSpPr/>
          <p:nvPr/>
        </p:nvSpPr>
        <p:spPr>
          <a:xfrm>
            <a:off x="6202118" y="4282893"/>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a:extLst>
              <a:ext uri="{FF2B5EF4-FFF2-40B4-BE49-F238E27FC236}">
                <a16:creationId xmlns:a16="http://schemas.microsoft.com/office/drawing/2014/main" id="{E2FF8571-34C6-2BF8-E5DB-2B5A3A5E4723}"/>
              </a:ext>
            </a:extLst>
          </p:cNvPr>
          <p:cNvSpPr/>
          <p:nvPr/>
        </p:nvSpPr>
        <p:spPr>
          <a:xfrm>
            <a:off x="6230039" y="5727927"/>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a:extLst>
              <a:ext uri="{FF2B5EF4-FFF2-40B4-BE49-F238E27FC236}">
                <a16:creationId xmlns:a16="http://schemas.microsoft.com/office/drawing/2014/main" id="{80683F60-D691-A790-BC22-868B7DCEBFC4}"/>
              </a:ext>
            </a:extLst>
          </p:cNvPr>
          <p:cNvSpPr/>
          <p:nvPr/>
        </p:nvSpPr>
        <p:spPr>
          <a:xfrm>
            <a:off x="6222137" y="6055460"/>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25">
            <a:extLst>
              <a:ext uri="{FF2B5EF4-FFF2-40B4-BE49-F238E27FC236}">
                <a16:creationId xmlns:a16="http://schemas.microsoft.com/office/drawing/2014/main" id="{31B56517-2D2C-04DB-63B6-536B5EE8D298}"/>
              </a:ext>
            </a:extLst>
          </p:cNvPr>
          <p:cNvSpPr/>
          <p:nvPr/>
        </p:nvSpPr>
        <p:spPr>
          <a:xfrm>
            <a:off x="6146277" y="629397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26">
            <a:extLst>
              <a:ext uri="{FF2B5EF4-FFF2-40B4-BE49-F238E27FC236}">
                <a16:creationId xmlns:a16="http://schemas.microsoft.com/office/drawing/2014/main" id="{58232701-B59D-E35D-DCC2-802CE7D0CD1F}"/>
              </a:ext>
            </a:extLst>
          </p:cNvPr>
          <p:cNvSpPr/>
          <p:nvPr/>
        </p:nvSpPr>
        <p:spPr>
          <a:xfrm>
            <a:off x="6139297" y="6580229"/>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1596E24B-0CC6-12C3-1808-2029703F373A}"/>
              </a:ext>
            </a:extLst>
          </p:cNvPr>
          <p:cNvSpPr txBox="1"/>
          <p:nvPr/>
        </p:nvSpPr>
        <p:spPr>
          <a:xfrm>
            <a:off x="6298735" y="5082452"/>
            <a:ext cx="825867" cy="577081"/>
          </a:xfrm>
          <a:prstGeom prst="rect">
            <a:avLst/>
          </a:prstGeom>
          <a:noFill/>
        </p:spPr>
        <p:txBody>
          <a:bodyPr wrap="none" rtlCol="0">
            <a:spAutoFit/>
          </a:bodyPr>
          <a:lstStyle/>
          <a:p>
            <a:r>
              <a:rPr lang="en-AU" sz="1050" b="1" dirty="0">
                <a:solidFill>
                  <a:schemeClr val="accent1">
                    <a:lumMod val="75000"/>
                  </a:schemeClr>
                </a:solidFill>
                <a:latin typeface="Max's Handwritin" pitchFamily="2" charset="0"/>
              </a:rPr>
              <a:t>Internal</a:t>
            </a:r>
          </a:p>
          <a:p>
            <a:r>
              <a:rPr lang="en-AU" sz="1050" b="1" dirty="0">
                <a:solidFill>
                  <a:schemeClr val="accent1">
                    <a:lumMod val="75000"/>
                  </a:schemeClr>
                </a:solidFill>
                <a:latin typeface="Max's Handwritin" pitchFamily="2" charset="0"/>
              </a:rPr>
              <a:t>Transport + </a:t>
            </a:r>
          </a:p>
          <a:p>
            <a:r>
              <a:rPr lang="en-AU" sz="1050" b="1" dirty="0">
                <a:solidFill>
                  <a:schemeClr val="accent1">
                    <a:lumMod val="75000"/>
                  </a:schemeClr>
                </a:solidFill>
                <a:latin typeface="Max's Handwritin" pitchFamily="2" charset="0"/>
              </a:rPr>
              <a:t>session security</a:t>
            </a:r>
          </a:p>
        </p:txBody>
      </p:sp>
      <p:sp>
        <p:nvSpPr>
          <p:cNvPr id="29" name="TextBox 28">
            <a:extLst>
              <a:ext uri="{FF2B5EF4-FFF2-40B4-BE49-F238E27FC236}">
                <a16:creationId xmlns:a16="http://schemas.microsoft.com/office/drawing/2014/main" id="{1A6CC7C7-4972-14E4-6B74-40352ED0680A}"/>
              </a:ext>
            </a:extLst>
          </p:cNvPr>
          <p:cNvSpPr txBox="1"/>
          <p:nvPr/>
        </p:nvSpPr>
        <p:spPr>
          <a:xfrm>
            <a:off x="5289322" y="4304901"/>
            <a:ext cx="728084" cy="707886"/>
          </a:xfrm>
          <a:prstGeom prst="rect">
            <a:avLst/>
          </a:prstGeom>
          <a:noFill/>
        </p:spPr>
        <p:txBody>
          <a:bodyPr wrap="none" rtlCol="0">
            <a:spAutoFit/>
          </a:bodyPr>
          <a:lstStyle/>
          <a:p>
            <a:r>
              <a:rPr lang="en-AU" sz="4000" b="1" dirty="0">
                <a:solidFill>
                  <a:schemeClr val="accent6">
                    <a:lumMod val="75000"/>
                  </a:schemeClr>
                </a:solidFill>
                <a:latin typeface="Max's Handwritin" pitchFamily="2" charset="0"/>
              </a:rPr>
              <a:t>$$$</a:t>
            </a:r>
          </a:p>
        </p:txBody>
      </p:sp>
      <p:sp>
        <p:nvSpPr>
          <p:cNvPr id="30" name="TextBox 29">
            <a:extLst>
              <a:ext uri="{FF2B5EF4-FFF2-40B4-BE49-F238E27FC236}">
                <a16:creationId xmlns:a16="http://schemas.microsoft.com/office/drawing/2014/main" id="{BDD362F1-5FCF-ABA3-2F51-B0497174998E}"/>
              </a:ext>
            </a:extLst>
          </p:cNvPr>
          <p:cNvSpPr txBox="1"/>
          <p:nvPr/>
        </p:nvSpPr>
        <p:spPr>
          <a:xfrm>
            <a:off x="7601386" y="4988998"/>
            <a:ext cx="2090637" cy="646331"/>
          </a:xfrm>
          <a:prstGeom prst="rect">
            <a:avLst/>
          </a:prstGeom>
          <a:noFill/>
        </p:spPr>
        <p:txBody>
          <a:bodyPr wrap="none" rtlCol="0">
            <a:spAutoFit/>
          </a:bodyPr>
          <a:lstStyle/>
          <a:p>
            <a:r>
              <a:rPr lang="en-AU" b="1" dirty="0">
                <a:latin typeface="Max's Handwritin" pitchFamily="2" charset="0"/>
              </a:rPr>
              <a:t>QUIC and value transform </a:t>
            </a:r>
          </a:p>
          <a:p>
            <a:r>
              <a:rPr lang="en-AU" b="1" dirty="0">
                <a:latin typeface="Max's Handwritin" pitchFamily="2" charset="0"/>
              </a:rPr>
              <a:t>in the network stack</a:t>
            </a:r>
          </a:p>
        </p:txBody>
      </p:sp>
    </p:spTree>
    <p:extLst>
      <p:ext uri="{BB962C8B-B14F-4D97-AF65-F5344CB8AC3E}">
        <p14:creationId xmlns:p14="http://schemas.microsoft.com/office/powerpoint/2010/main" val="3548049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p:txBody>
          <a:bodyPr/>
          <a:lstStyle/>
          <a:p>
            <a:r>
              <a:rPr lang="en-AU" dirty="0"/>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p:txBody>
          <a:bodyPr>
            <a:normAutofit/>
          </a:bodyPr>
          <a:lstStyle/>
          <a:p>
            <a:r>
              <a:rPr lang="en-AU" dirty="0"/>
              <a:t>The relationship between hosts and networks has soured into mutual distrust and suspicion</a:t>
            </a:r>
          </a:p>
          <a:p>
            <a:r>
              <a:rPr lang="en-AU" dirty="0"/>
              <a:t>The application now defends its integrity by wrapping up as much of the service transaction with encryption and indirection</a:t>
            </a:r>
          </a:p>
          <a:p>
            <a:r>
              <a:rPr lang="en-AU" dirty="0"/>
              <a:t>QUIC (and MASQUE) is an intrinsic part of this process of wrapping up traffic in encryption and redirection</a:t>
            </a:r>
          </a:p>
          <a:p>
            <a:r>
              <a:rPr lang="en-AU" dirty="0"/>
              <a:t>For the network operator there is little left to see</a:t>
            </a:r>
          </a:p>
          <a:p>
            <a:r>
              <a:rPr lang="en-AU" dirty="0"/>
              <a:t>And I suspect that there is no coming back from here!</a:t>
            </a:r>
          </a:p>
        </p:txBody>
      </p:sp>
    </p:spTree>
    <p:extLst>
      <p:ext uri="{BB962C8B-B14F-4D97-AF65-F5344CB8AC3E}">
        <p14:creationId xmlns:p14="http://schemas.microsoft.com/office/powerpoint/2010/main" val="2295975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EE56-42CE-96C1-A992-46D72FAFE965}"/>
              </a:ext>
            </a:extLst>
          </p:cNvPr>
          <p:cNvSpPr>
            <a:spLocks noGrp="1"/>
          </p:cNvSpPr>
          <p:nvPr>
            <p:ph type="title"/>
          </p:nvPr>
        </p:nvSpPr>
        <p:spPr>
          <a:xfrm>
            <a:off x="838199" y="365125"/>
            <a:ext cx="11244943" cy="1325563"/>
          </a:xfrm>
        </p:spPr>
        <p:txBody>
          <a:bodyPr/>
          <a:lstStyle/>
          <a:p>
            <a:r>
              <a:rPr lang="en-AU" dirty="0"/>
              <a:t>What can a Network Operator Do?</a:t>
            </a:r>
          </a:p>
        </p:txBody>
      </p:sp>
      <p:sp>
        <p:nvSpPr>
          <p:cNvPr id="3" name="Content Placeholder 2">
            <a:extLst>
              <a:ext uri="{FF2B5EF4-FFF2-40B4-BE49-F238E27FC236}">
                <a16:creationId xmlns:a16="http://schemas.microsoft.com/office/drawing/2014/main" id="{42A4B9BF-CD83-E5BB-0520-6DCA83DE21CC}"/>
              </a:ext>
            </a:extLst>
          </p:cNvPr>
          <p:cNvSpPr>
            <a:spLocks noGrp="1"/>
          </p:cNvSpPr>
          <p:nvPr>
            <p:ph idx="1"/>
          </p:nvPr>
        </p:nvSpPr>
        <p:spPr/>
        <p:txBody>
          <a:bodyPr/>
          <a:lstStyle/>
          <a:p>
            <a:r>
              <a:rPr lang="en-AU" dirty="0"/>
              <a:t>When </a:t>
            </a:r>
            <a:r>
              <a:rPr lang="en-AU" b="1" dirty="0"/>
              <a:t>all</a:t>
            </a:r>
            <a:r>
              <a:rPr lang="en-AU" dirty="0"/>
              <a:t> customer traffic is completely obscured and encrypted?</a:t>
            </a:r>
          </a:p>
          <a:p>
            <a:pPr lvl="1"/>
            <a:r>
              <a:rPr lang="en-AU" dirty="0"/>
              <a:t>Traffic Shaping?</a:t>
            </a:r>
          </a:p>
          <a:p>
            <a:pPr lvl="1"/>
            <a:r>
              <a:rPr lang="en-AU" dirty="0"/>
              <a:t>Regulatory Requirements for traffic interception?</a:t>
            </a:r>
          </a:p>
          <a:p>
            <a:pPr lvl="1"/>
            <a:r>
              <a:rPr lang="en-AU" dirty="0"/>
              <a:t>Load Balancing / ECMP</a:t>
            </a:r>
          </a:p>
          <a:p>
            <a:pPr lvl="1"/>
            <a:endParaRPr lang="en-AU" dirty="0"/>
          </a:p>
        </p:txBody>
      </p:sp>
    </p:spTree>
    <p:extLst>
      <p:ext uri="{BB962C8B-B14F-4D97-AF65-F5344CB8AC3E}">
        <p14:creationId xmlns:p14="http://schemas.microsoft.com/office/powerpoint/2010/main" val="37587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t>The new Internet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p:txBody>
          <a:bodyPr>
            <a:normAutofit fontScale="92500" lnSpcReduction="10000"/>
          </a:bodyPr>
          <a:lstStyle/>
          <a:p>
            <a:pPr marL="0" indent="0">
              <a:buNone/>
            </a:pPr>
            <a:r>
              <a:rPr lang="en-AU" dirty="0"/>
              <a:t>“What you can’t dominate, you commoditise*”</a:t>
            </a:r>
          </a:p>
          <a:p>
            <a:pPr marL="0" indent="0">
              <a:buNone/>
            </a:pPr>
            <a:endParaRPr lang="en-AU" dirty="0"/>
          </a:p>
          <a:p>
            <a:pPr>
              <a:lnSpc>
                <a:spcPct val="90000"/>
              </a:lnSpc>
              <a:spcBef>
                <a:spcPct val="30000"/>
              </a:spcBef>
              <a:spcAft>
                <a:spcPct val="30000"/>
              </a:spcAft>
            </a:pPr>
            <a:r>
              <a:rPr lang="en-US" altLang="en-US" dirty="0"/>
              <a:t>Vertically integrated service providers have faded away into history - the deregulated competitive service industry continues to specialize rather than generalize at every level</a:t>
            </a:r>
          </a:p>
          <a:p>
            <a:pPr>
              <a:lnSpc>
                <a:spcPct val="90000"/>
              </a:lnSpc>
              <a:spcBef>
                <a:spcPct val="30000"/>
              </a:spcBef>
              <a:spcAft>
                <a:spcPct val="30000"/>
              </a:spcAft>
            </a:pPr>
            <a:r>
              <a:rPr lang="en-US" altLang="en-US" dirty="0"/>
              <a:t>Carriage is no longer an inescapable monopoly - massively replicated content can be used as a substitute for many carriage service elements</a:t>
            </a:r>
          </a:p>
          <a:p>
            <a:pPr>
              <a:lnSpc>
                <a:spcPct val="90000"/>
              </a:lnSpc>
              <a:spcBef>
                <a:spcPct val="30000"/>
              </a:spcBef>
              <a:spcAft>
                <a:spcPct val="30000"/>
              </a:spcAft>
            </a:pPr>
            <a:r>
              <a:rPr lang="en-US" altLang="en-US" dirty="0"/>
              <a:t>Control over the platform is no longer control over the user. Operating systems have been pushed back into a basic task scheduling role, while functions are being absorbed into the application space</a:t>
            </a:r>
          </a:p>
          <a:p>
            <a:pPr marL="0" indent="0">
              <a:buNone/>
            </a:pPr>
            <a:endParaRPr lang="en-AU" dirty="0"/>
          </a:p>
        </p:txBody>
      </p:sp>
      <p:sp>
        <p:nvSpPr>
          <p:cNvPr id="4" name="TextBox 3">
            <a:extLst>
              <a:ext uri="{FF2B5EF4-FFF2-40B4-BE49-F238E27FC236}">
                <a16:creationId xmlns:a16="http://schemas.microsoft.com/office/drawing/2014/main" id="{DAFB0803-3F4F-F38A-3E76-E33EA999E619}"/>
              </a:ext>
            </a:extLst>
          </p:cNvPr>
          <p:cNvSpPr txBox="1"/>
          <p:nvPr/>
        </p:nvSpPr>
        <p:spPr>
          <a:xfrm>
            <a:off x="7632226" y="6492875"/>
            <a:ext cx="4559774" cy="307777"/>
          </a:xfrm>
          <a:prstGeom prst="rect">
            <a:avLst/>
          </a:prstGeom>
          <a:noFill/>
        </p:spPr>
        <p:txBody>
          <a:bodyPr wrap="none" rtlCol="0">
            <a:spAutoFit/>
          </a:bodyPr>
          <a:lstStyle/>
          <a:p>
            <a:r>
              <a:rPr lang="en-AU" sz="1400" dirty="0"/>
              <a:t>* A related quote is Peter </a:t>
            </a:r>
            <a:r>
              <a:rPr lang="en-AU" sz="1400" dirty="0" err="1"/>
              <a:t>Thiel’s</a:t>
            </a:r>
            <a:r>
              <a:rPr lang="en-AU" sz="1400" dirty="0"/>
              <a:t> “Competition is for losers!”</a:t>
            </a:r>
            <a:endParaRPr lang="en-AU" dirty="0"/>
          </a:p>
        </p:txBody>
      </p:sp>
    </p:spTree>
    <p:extLst>
      <p:ext uri="{BB962C8B-B14F-4D97-AF65-F5344CB8AC3E}">
        <p14:creationId xmlns:p14="http://schemas.microsoft.com/office/powerpoint/2010/main" val="3500633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58C930-2ED6-1D60-11A9-5C551642807B}"/>
              </a:ext>
            </a:extLst>
          </p:cNvPr>
          <p:cNvSpPr txBox="1"/>
          <p:nvPr/>
        </p:nvSpPr>
        <p:spPr>
          <a:xfrm>
            <a:off x="1963274" y="3313635"/>
            <a:ext cx="7269939" cy="769441"/>
          </a:xfrm>
          <a:prstGeom prst="rect">
            <a:avLst/>
          </a:prstGeom>
          <a:noFill/>
        </p:spPr>
        <p:txBody>
          <a:bodyPr wrap="none" rtlCol="0">
            <a:spAutoFit/>
          </a:bodyPr>
          <a:lstStyle/>
          <a:p>
            <a:r>
              <a:rPr lang="en-AU" sz="4400" dirty="0">
                <a:latin typeface="AhnbergHand" pitchFamily="2" charset="0"/>
              </a:rPr>
              <a:t>Comments / Questions?</a:t>
            </a:r>
          </a:p>
        </p:txBody>
      </p:sp>
    </p:spTree>
    <p:extLst>
      <p:ext uri="{BB962C8B-B14F-4D97-AF65-F5344CB8AC3E}">
        <p14:creationId xmlns:p14="http://schemas.microsoft.com/office/powerpoint/2010/main" val="412030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F886-567E-7C59-E992-FAC970876672}"/>
              </a:ext>
            </a:extLst>
          </p:cNvPr>
          <p:cNvSpPr>
            <a:spLocks noGrp="1"/>
          </p:cNvSpPr>
          <p:nvPr>
            <p:ph type="title"/>
          </p:nvPr>
        </p:nvSpPr>
        <p:spPr>
          <a:xfrm>
            <a:off x="838199" y="365125"/>
            <a:ext cx="11190767" cy="1325563"/>
          </a:xfrm>
        </p:spPr>
        <p:txBody>
          <a:bodyPr>
            <a:normAutofit/>
          </a:bodyPr>
          <a:lstStyle/>
          <a:p>
            <a:r>
              <a:rPr lang="en-AU" sz="4000" dirty="0"/>
              <a:t>What have we done to the Internet?</a:t>
            </a:r>
          </a:p>
        </p:txBody>
      </p:sp>
      <p:sp>
        <p:nvSpPr>
          <p:cNvPr id="3" name="Content Placeholder 2">
            <a:extLst>
              <a:ext uri="{FF2B5EF4-FFF2-40B4-BE49-F238E27FC236}">
                <a16:creationId xmlns:a16="http://schemas.microsoft.com/office/drawing/2014/main" id="{B88330A0-4001-3F70-98D9-50463F4D8B61}"/>
              </a:ext>
            </a:extLst>
          </p:cNvPr>
          <p:cNvSpPr>
            <a:spLocks noGrp="1"/>
          </p:cNvSpPr>
          <p:nvPr>
            <p:ph idx="1"/>
          </p:nvPr>
        </p:nvSpPr>
        <p:spPr>
          <a:xfrm>
            <a:off x="838200" y="1858963"/>
            <a:ext cx="10515600" cy="4351338"/>
          </a:xfrm>
        </p:spPr>
        <p:txBody>
          <a:bodyPr/>
          <a:lstStyle/>
          <a:p>
            <a:pPr marL="0" indent="0">
              <a:buNone/>
            </a:pPr>
            <a:r>
              <a:rPr lang="en-AU" dirty="0"/>
              <a:t>More than 90% of all Internet traffic uses encrypted payloads</a:t>
            </a:r>
          </a:p>
          <a:p>
            <a:pPr marL="0" indent="0">
              <a:buNone/>
            </a:pPr>
            <a:r>
              <a:rPr lang="en-AU" dirty="0"/>
              <a:t>More than 70% of all Internet traffic is sourced from Cloud servers</a:t>
            </a:r>
          </a:p>
          <a:p>
            <a:pPr marL="0" indent="0">
              <a:buNone/>
            </a:pPr>
            <a:r>
              <a:rPr lang="en-AU" dirty="0"/>
              <a:t>More than 20% of all traffic by volume uses QUIC</a:t>
            </a:r>
          </a:p>
          <a:p>
            <a:pPr marL="0" indent="0">
              <a:buNone/>
            </a:pPr>
            <a:endParaRPr lang="en-AU" dirty="0"/>
          </a:p>
          <a:p>
            <a:pPr marL="0" indent="0">
              <a:buNone/>
            </a:pPr>
            <a:endParaRPr lang="en-AU" dirty="0"/>
          </a:p>
          <a:p>
            <a:pPr marL="0" indent="0">
              <a:buNone/>
            </a:pPr>
            <a:endParaRPr lang="en-AU" dirty="0"/>
          </a:p>
          <a:p>
            <a:pPr marL="0" indent="0">
              <a:buNone/>
            </a:pPr>
            <a:endParaRPr lang="en-AU" dirty="0"/>
          </a:p>
        </p:txBody>
      </p:sp>
      <p:sp>
        <p:nvSpPr>
          <p:cNvPr id="4" name="TextBox 3">
            <a:extLst>
              <a:ext uri="{FF2B5EF4-FFF2-40B4-BE49-F238E27FC236}">
                <a16:creationId xmlns:a16="http://schemas.microsoft.com/office/drawing/2014/main" id="{DDDB2689-2CB4-218D-6908-E7D7B0ED316A}"/>
              </a:ext>
            </a:extLst>
          </p:cNvPr>
          <p:cNvSpPr txBox="1"/>
          <p:nvPr/>
        </p:nvSpPr>
        <p:spPr>
          <a:xfrm>
            <a:off x="6117901" y="6492875"/>
            <a:ext cx="6074099" cy="261610"/>
          </a:xfrm>
          <a:prstGeom prst="rect">
            <a:avLst/>
          </a:prstGeom>
          <a:noFill/>
        </p:spPr>
        <p:txBody>
          <a:bodyPr wrap="none" rtlCol="0">
            <a:spAutoFit/>
          </a:bodyPr>
          <a:lstStyle/>
          <a:p>
            <a:r>
              <a:rPr lang="en-AU" sz="1100" dirty="0"/>
              <a:t>* https://ripe86.ripe.net/wp-content/uploads/presentations/49-The_New_Encyrpyted_Stack_RIPE.pdf</a:t>
            </a:r>
          </a:p>
        </p:txBody>
      </p:sp>
      <p:grpSp>
        <p:nvGrpSpPr>
          <p:cNvPr id="10" name="Group 9">
            <a:extLst>
              <a:ext uri="{FF2B5EF4-FFF2-40B4-BE49-F238E27FC236}">
                <a16:creationId xmlns:a16="http://schemas.microsoft.com/office/drawing/2014/main" id="{E56D34B4-F758-CF4C-1CFA-EC48DFEA7B32}"/>
              </a:ext>
            </a:extLst>
          </p:cNvPr>
          <p:cNvGrpSpPr/>
          <p:nvPr/>
        </p:nvGrpSpPr>
        <p:grpSpPr>
          <a:xfrm>
            <a:off x="1681876" y="3610623"/>
            <a:ext cx="1659054" cy="1651934"/>
            <a:chOff x="3136900" y="482600"/>
            <a:chExt cx="5918200" cy="5892800"/>
          </a:xfrm>
        </p:grpSpPr>
        <p:pic>
          <p:nvPicPr>
            <p:cNvPr id="6" name="Picture 5">
              <a:extLst>
                <a:ext uri="{FF2B5EF4-FFF2-40B4-BE49-F238E27FC236}">
                  <a16:creationId xmlns:a16="http://schemas.microsoft.com/office/drawing/2014/main" id="{B40EEA53-AA07-5FAB-EF9D-E715F23C22C1}"/>
                </a:ext>
              </a:extLst>
            </p:cNvPr>
            <p:cNvPicPr>
              <a:picLocks noChangeAspect="1"/>
            </p:cNvPicPr>
            <p:nvPr/>
          </p:nvPicPr>
          <p:blipFill>
            <a:blip r:embed="rId2"/>
            <a:stretch>
              <a:fillRect/>
            </a:stretch>
          </p:blipFill>
          <p:spPr>
            <a:xfrm>
              <a:off x="3136900" y="482600"/>
              <a:ext cx="5918200" cy="5892800"/>
            </a:xfrm>
            <a:prstGeom prst="rect">
              <a:avLst/>
            </a:prstGeom>
            <a:solidFill>
              <a:schemeClr val="bg1"/>
            </a:solidFill>
            <a:ln>
              <a:noFill/>
            </a:ln>
          </p:spPr>
        </p:pic>
        <p:sp>
          <p:nvSpPr>
            <p:cNvPr id="7" name="Oval 6">
              <a:extLst>
                <a:ext uri="{FF2B5EF4-FFF2-40B4-BE49-F238E27FC236}">
                  <a16:creationId xmlns:a16="http://schemas.microsoft.com/office/drawing/2014/main" id="{76F3FBBF-1E88-2607-15AC-77276C688BA7}"/>
                </a:ext>
              </a:extLst>
            </p:cNvPr>
            <p:cNvSpPr/>
            <p:nvPr/>
          </p:nvSpPr>
          <p:spPr>
            <a:xfrm>
              <a:off x="4565930" y="1808163"/>
              <a:ext cx="3060140" cy="30601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descr="Lock with solid fill">
              <a:extLst>
                <a:ext uri="{FF2B5EF4-FFF2-40B4-BE49-F238E27FC236}">
                  <a16:creationId xmlns:a16="http://schemas.microsoft.com/office/drawing/2014/main" id="{40F0C818-5FEC-4DCD-777D-6C13600300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6776" y="2469776"/>
              <a:ext cx="1792942" cy="1792942"/>
            </a:xfrm>
            <a:prstGeom prst="rect">
              <a:avLst/>
            </a:prstGeom>
          </p:spPr>
        </p:pic>
      </p:grpSp>
      <p:grpSp>
        <p:nvGrpSpPr>
          <p:cNvPr id="16" name="Group 15">
            <a:extLst>
              <a:ext uri="{FF2B5EF4-FFF2-40B4-BE49-F238E27FC236}">
                <a16:creationId xmlns:a16="http://schemas.microsoft.com/office/drawing/2014/main" id="{5F5FB083-5002-3F99-A823-D4EA1D85872E}"/>
              </a:ext>
            </a:extLst>
          </p:cNvPr>
          <p:cNvGrpSpPr/>
          <p:nvPr/>
        </p:nvGrpSpPr>
        <p:grpSpPr>
          <a:xfrm>
            <a:off x="4192312" y="3610623"/>
            <a:ext cx="1753369" cy="1651934"/>
            <a:chOff x="2986740" y="533400"/>
            <a:chExt cx="6146800" cy="5791200"/>
          </a:xfrm>
        </p:grpSpPr>
        <p:pic>
          <p:nvPicPr>
            <p:cNvPr id="12" name="Picture 11">
              <a:extLst>
                <a:ext uri="{FF2B5EF4-FFF2-40B4-BE49-F238E27FC236}">
                  <a16:creationId xmlns:a16="http://schemas.microsoft.com/office/drawing/2014/main" id="{37206460-559F-23DF-4FE0-A359CDF96837}"/>
                </a:ext>
              </a:extLst>
            </p:cNvPr>
            <p:cNvPicPr>
              <a:picLocks noChangeAspect="1"/>
            </p:cNvPicPr>
            <p:nvPr/>
          </p:nvPicPr>
          <p:blipFill>
            <a:blip r:embed="rId5"/>
            <a:stretch>
              <a:fillRect/>
            </a:stretch>
          </p:blipFill>
          <p:spPr>
            <a:xfrm>
              <a:off x="2986740" y="533400"/>
              <a:ext cx="6146800" cy="5791200"/>
            </a:xfrm>
            <a:prstGeom prst="rect">
              <a:avLst/>
            </a:prstGeom>
          </p:spPr>
        </p:pic>
        <p:sp>
          <p:nvSpPr>
            <p:cNvPr id="13" name="Oval 12">
              <a:extLst>
                <a:ext uri="{FF2B5EF4-FFF2-40B4-BE49-F238E27FC236}">
                  <a16:creationId xmlns:a16="http://schemas.microsoft.com/office/drawing/2014/main" id="{BFE7E76C-7215-3F04-2865-ADDBD84EDABE}"/>
                </a:ext>
              </a:extLst>
            </p:cNvPr>
            <p:cNvSpPr/>
            <p:nvPr/>
          </p:nvSpPr>
          <p:spPr>
            <a:xfrm>
              <a:off x="4437533" y="1715873"/>
              <a:ext cx="3360052" cy="33600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4" descr="Cloud with solid fill">
              <a:extLst>
                <a:ext uri="{FF2B5EF4-FFF2-40B4-BE49-F238E27FC236}">
                  <a16:creationId xmlns:a16="http://schemas.microsoft.com/office/drawing/2014/main" id="{487A0F0E-7CD4-252B-215C-83A9457A44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97630" y="2371165"/>
              <a:ext cx="1640541" cy="1640541"/>
            </a:xfrm>
            <a:prstGeom prst="rect">
              <a:avLst/>
            </a:prstGeom>
          </p:spPr>
        </p:pic>
      </p:grpSp>
      <p:grpSp>
        <p:nvGrpSpPr>
          <p:cNvPr id="20" name="Group 19">
            <a:extLst>
              <a:ext uri="{FF2B5EF4-FFF2-40B4-BE49-F238E27FC236}">
                <a16:creationId xmlns:a16="http://schemas.microsoft.com/office/drawing/2014/main" id="{77557864-AA05-AD01-7BF1-F400C919EEEC}"/>
              </a:ext>
            </a:extLst>
          </p:cNvPr>
          <p:cNvGrpSpPr/>
          <p:nvPr/>
        </p:nvGrpSpPr>
        <p:grpSpPr>
          <a:xfrm>
            <a:off x="6713300" y="3445653"/>
            <a:ext cx="1754788" cy="1816904"/>
            <a:chOff x="3225800" y="457200"/>
            <a:chExt cx="5740400" cy="5943600"/>
          </a:xfrm>
        </p:grpSpPr>
        <p:pic>
          <p:nvPicPr>
            <p:cNvPr id="18" name="Picture 17">
              <a:extLst>
                <a:ext uri="{FF2B5EF4-FFF2-40B4-BE49-F238E27FC236}">
                  <a16:creationId xmlns:a16="http://schemas.microsoft.com/office/drawing/2014/main" id="{FF019E1B-5588-BE2A-1CE0-DE542C4090F2}"/>
                </a:ext>
              </a:extLst>
            </p:cNvPr>
            <p:cNvPicPr>
              <a:picLocks noChangeAspect="1"/>
            </p:cNvPicPr>
            <p:nvPr/>
          </p:nvPicPr>
          <p:blipFill>
            <a:blip r:embed="rId8"/>
            <a:stretch>
              <a:fillRect/>
            </a:stretch>
          </p:blipFill>
          <p:spPr>
            <a:xfrm>
              <a:off x="3225800" y="457200"/>
              <a:ext cx="5740400" cy="5943600"/>
            </a:xfrm>
            <a:prstGeom prst="rect">
              <a:avLst/>
            </a:prstGeom>
          </p:spPr>
        </p:pic>
        <p:sp>
          <p:nvSpPr>
            <p:cNvPr id="19" name="Oval 18">
              <a:extLst>
                <a:ext uri="{FF2B5EF4-FFF2-40B4-BE49-F238E27FC236}">
                  <a16:creationId xmlns:a16="http://schemas.microsoft.com/office/drawing/2014/main" id="{CA6E9C04-96AC-3AF5-2950-FFEC356868FD}"/>
                </a:ext>
              </a:extLst>
            </p:cNvPr>
            <p:cNvSpPr/>
            <p:nvPr/>
          </p:nvSpPr>
          <p:spPr>
            <a:xfrm>
              <a:off x="4437531" y="1771374"/>
              <a:ext cx="3379695" cy="334349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400" b="1" dirty="0">
                  <a:solidFill>
                    <a:schemeClr val="tx1"/>
                  </a:solidFill>
                </a:rPr>
                <a:t>Q</a:t>
              </a:r>
              <a:endParaRPr lang="en-AU" b="1" dirty="0">
                <a:solidFill>
                  <a:schemeClr val="tx1"/>
                </a:solidFill>
              </a:endParaRPr>
            </a:p>
          </p:txBody>
        </p:sp>
      </p:grpSp>
    </p:spTree>
    <p:extLst>
      <p:ext uri="{BB962C8B-B14F-4D97-AF65-F5344CB8AC3E}">
        <p14:creationId xmlns:p14="http://schemas.microsoft.com/office/powerpoint/2010/main" val="254169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F886-567E-7C59-E992-FAC970876672}"/>
              </a:ext>
            </a:extLst>
          </p:cNvPr>
          <p:cNvSpPr>
            <a:spLocks noGrp="1"/>
          </p:cNvSpPr>
          <p:nvPr>
            <p:ph type="title"/>
          </p:nvPr>
        </p:nvSpPr>
        <p:spPr>
          <a:xfrm>
            <a:off x="838199" y="365125"/>
            <a:ext cx="11190767" cy="1325563"/>
          </a:xfrm>
        </p:spPr>
        <p:txBody>
          <a:bodyPr>
            <a:normAutofit/>
          </a:bodyPr>
          <a:lstStyle/>
          <a:p>
            <a:r>
              <a:rPr lang="en-AU" sz="4000" dirty="0"/>
              <a:t>What have we done to the Internet?</a:t>
            </a:r>
          </a:p>
        </p:txBody>
      </p:sp>
      <p:sp>
        <p:nvSpPr>
          <p:cNvPr id="3" name="Content Placeholder 2">
            <a:extLst>
              <a:ext uri="{FF2B5EF4-FFF2-40B4-BE49-F238E27FC236}">
                <a16:creationId xmlns:a16="http://schemas.microsoft.com/office/drawing/2014/main" id="{B88330A0-4001-3F70-98D9-50463F4D8B61}"/>
              </a:ext>
            </a:extLst>
          </p:cNvPr>
          <p:cNvSpPr>
            <a:spLocks noGrp="1"/>
          </p:cNvSpPr>
          <p:nvPr>
            <p:ph idx="1"/>
          </p:nvPr>
        </p:nvSpPr>
        <p:spPr>
          <a:xfrm>
            <a:off x="838200" y="1858963"/>
            <a:ext cx="10515600" cy="4351338"/>
          </a:xfrm>
        </p:spPr>
        <p:txBody>
          <a:bodyPr/>
          <a:lstStyle/>
          <a:p>
            <a:pPr marL="0" indent="0">
              <a:buNone/>
            </a:pPr>
            <a:r>
              <a:rPr lang="en-AU" dirty="0"/>
              <a:t>More than 90% of all Internet traffic uses encrypted payloads</a:t>
            </a:r>
          </a:p>
          <a:p>
            <a:pPr marL="0" indent="0">
              <a:buNone/>
            </a:pPr>
            <a:r>
              <a:rPr lang="en-AU" dirty="0"/>
              <a:t>More than 70% of all Internet traffic is sourced from Cloud servers</a:t>
            </a:r>
          </a:p>
          <a:p>
            <a:pPr marL="0" indent="0">
              <a:buNone/>
            </a:pPr>
            <a:r>
              <a:rPr lang="en-AU" dirty="0"/>
              <a:t>More than 20% of all traffic by volume uses QUIC</a:t>
            </a:r>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r>
              <a:rPr lang="en-AU" dirty="0"/>
              <a:t>Whatever is happening to TCP on the Internet?</a:t>
            </a:r>
          </a:p>
        </p:txBody>
      </p:sp>
      <p:sp>
        <p:nvSpPr>
          <p:cNvPr id="4" name="TextBox 3">
            <a:extLst>
              <a:ext uri="{FF2B5EF4-FFF2-40B4-BE49-F238E27FC236}">
                <a16:creationId xmlns:a16="http://schemas.microsoft.com/office/drawing/2014/main" id="{DDDB2689-2CB4-218D-6908-E7D7B0ED316A}"/>
              </a:ext>
            </a:extLst>
          </p:cNvPr>
          <p:cNvSpPr txBox="1"/>
          <p:nvPr/>
        </p:nvSpPr>
        <p:spPr>
          <a:xfrm>
            <a:off x="6117901" y="6492875"/>
            <a:ext cx="6074099" cy="261610"/>
          </a:xfrm>
          <a:prstGeom prst="rect">
            <a:avLst/>
          </a:prstGeom>
          <a:noFill/>
        </p:spPr>
        <p:txBody>
          <a:bodyPr wrap="none" rtlCol="0">
            <a:spAutoFit/>
          </a:bodyPr>
          <a:lstStyle/>
          <a:p>
            <a:r>
              <a:rPr lang="en-AU" sz="1100" dirty="0"/>
              <a:t>* https://ripe86.ripe.net/wp-content/uploads/presentations/49-The_New_Encyrpyted_Stack_RIPE.pdf</a:t>
            </a:r>
          </a:p>
        </p:txBody>
      </p:sp>
      <p:grpSp>
        <p:nvGrpSpPr>
          <p:cNvPr id="10" name="Group 9">
            <a:extLst>
              <a:ext uri="{FF2B5EF4-FFF2-40B4-BE49-F238E27FC236}">
                <a16:creationId xmlns:a16="http://schemas.microsoft.com/office/drawing/2014/main" id="{E56D34B4-F758-CF4C-1CFA-EC48DFEA7B32}"/>
              </a:ext>
            </a:extLst>
          </p:cNvPr>
          <p:cNvGrpSpPr/>
          <p:nvPr/>
        </p:nvGrpSpPr>
        <p:grpSpPr>
          <a:xfrm>
            <a:off x="1681876" y="3610623"/>
            <a:ext cx="1659054" cy="1651934"/>
            <a:chOff x="3136900" y="482600"/>
            <a:chExt cx="5918200" cy="5892800"/>
          </a:xfrm>
        </p:grpSpPr>
        <p:pic>
          <p:nvPicPr>
            <p:cNvPr id="6" name="Picture 5">
              <a:extLst>
                <a:ext uri="{FF2B5EF4-FFF2-40B4-BE49-F238E27FC236}">
                  <a16:creationId xmlns:a16="http://schemas.microsoft.com/office/drawing/2014/main" id="{B40EEA53-AA07-5FAB-EF9D-E715F23C22C1}"/>
                </a:ext>
              </a:extLst>
            </p:cNvPr>
            <p:cNvPicPr>
              <a:picLocks noChangeAspect="1"/>
            </p:cNvPicPr>
            <p:nvPr/>
          </p:nvPicPr>
          <p:blipFill>
            <a:blip r:embed="rId2"/>
            <a:stretch>
              <a:fillRect/>
            </a:stretch>
          </p:blipFill>
          <p:spPr>
            <a:xfrm>
              <a:off x="3136900" y="482600"/>
              <a:ext cx="5918200" cy="5892800"/>
            </a:xfrm>
            <a:prstGeom prst="rect">
              <a:avLst/>
            </a:prstGeom>
            <a:solidFill>
              <a:schemeClr val="bg1"/>
            </a:solidFill>
            <a:ln>
              <a:noFill/>
            </a:ln>
          </p:spPr>
        </p:pic>
        <p:sp>
          <p:nvSpPr>
            <p:cNvPr id="7" name="Oval 6">
              <a:extLst>
                <a:ext uri="{FF2B5EF4-FFF2-40B4-BE49-F238E27FC236}">
                  <a16:creationId xmlns:a16="http://schemas.microsoft.com/office/drawing/2014/main" id="{76F3FBBF-1E88-2607-15AC-77276C688BA7}"/>
                </a:ext>
              </a:extLst>
            </p:cNvPr>
            <p:cNvSpPr/>
            <p:nvPr/>
          </p:nvSpPr>
          <p:spPr>
            <a:xfrm>
              <a:off x="4565930" y="1808163"/>
              <a:ext cx="3060140" cy="30601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descr="Lock with solid fill">
              <a:extLst>
                <a:ext uri="{FF2B5EF4-FFF2-40B4-BE49-F238E27FC236}">
                  <a16:creationId xmlns:a16="http://schemas.microsoft.com/office/drawing/2014/main" id="{40F0C818-5FEC-4DCD-777D-6C13600300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6776" y="2469776"/>
              <a:ext cx="1792942" cy="1792942"/>
            </a:xfrm>
            <a:prstGeom prst="rect">
              <a:avLst/>
            </a:prstGeom>
          </p:spPr>
        </p:pic>
      </p:grpSp>
      <p:grpSp>
        <p:nvGrpSpPr>
          <p:cNvPr id="16" name="Group 15">
            <a:extLst>
              <a:ext uri="{FF2B5EF4-FFF2-40B4-BE49-F238E27FC236}">
                <a16:creationId xmlns:a16="http://schemas.microsoft.com/office/drawing/2014/main" id="{5F5FB083-5002-3F99-A823-D4EA1D85872E}"/>
              </a:ext>
            </a:extLst>
          </p:cNvPr>
          <p:cNvGrpSpPr/>
          <p:nvPr/>
        </p:nvGrpSpPr>
        <p:grpSpPr>
          <a:xfrm>
            <a:off x="4192312" y="3610623"/>
            <a:ext cx="1753369" cy="1651934"/>
            <a:chOff x="2986740" y="533400"/>
            <a:chExt cx="6146800" cy="5791200"/>
          </a:xfrm>
        </p:grpSpPr>
        <p:pic>
          <p:nvPicPr>
            <p:cNvPr id="12" name="Picture 11">
              <a:extLst>
                <a:ext uri="{FF2B5EF4-FFF2-40B4-BE49-F238E27FC236}">
                  <a16:creationId xmlns:a16="http://schemas.microsoft.com/office/drawing/2014/main" id="{37206460-559F-23DF-4FE0-A359CDF96837}"/>
                </a:ext>
              </a:extLst>
            </p:cNvPr>
            <p:cNvPicPr>
              <a:picLocks noChangeAspect="1"/>
            </p:cNvPicPr>
            <p:nvPr/>
          </p:nvPicPr>
          <p:blipFill>
            <a:blip r:embed="rId5"/>
            <a:stretch>
              <a:fillRect/>
            </a:stretch>
          </p:blipFill>
          <p:spPr>
            <a:xfrm>
              <a:off x="2986740" y="533400"/>
              <a:ext cx="6146800" cy="5791200"/>
            </a:xfrm>
            <a:prstGeom prst="rect">
              <a:avLst/>
            </a:prstGeom>
          </p:spPr>
        </p:pic>
        <p:sp>
          <p:nvSpPr>
            <p:cNvPr id="13" name="Oval 12">
              <a:extLst>
                <a:ext uri="{FF2B5EF4-FFF2-40B4-BE49-F238E27FC236}">
                  <a16:creationId xmlns:a16="http://schemas.microsoft.com/office/drawing/2014/main" id="{BFE7E76C-7215-3F04-2865-ADDBD84EDABE}"/>
                </a:ext>
              </a:extLst>
            </p:cNvPr>
            <p:cNvSpPr/>
            <p:nvPr/>
          </p:nvSpPr>
          <p:spPr>
            <a:xfrm>
              <a:off x="4437533" y="1715873"/>
              <a:ext cx="3360052" cy="33600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4" descr="Cloud with solid fill">
              <a:extLst>
                <a:ext uri="{FF2B5EF4-FFF2-40B4-BE49-F238E27FC236}">
                  <a16:creationId xmlns:a16="http://schemas.microsoft.com/office/drawing/2014/main" id="{487A0F0E-7CD4-252B-215C-83A9457A44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97630" y="2371165"/>
              <a:ext cx="1640541" cy="1640541"/>
            </a:xfrm>
            <a:prstGeom prst="rect">
              <a:avLst/>
            </a:prstGeom>
          </p:spPr>
        </p:pic>
      </p:grpSp>
      <p:grpSp>
        <p:nvGrpSpPr>
          <p:cNvPr id="20" name="Group 19">
            <a:extLst>
              <a:ext uri="{FF2B5EF4-FFF2-40B4-BE49-F238E27FC236}">
                <a16:creationId xmlns:a16="http://schemas.microsoft.com/office/drawing/2014/main" id="{77557864-AA05-AD01-7BF1-F400C919EEEC}"/>
              </a:ext>
            </a:extLst>
          </p:cNvPr>
          <p:cNvGrpSpPr/>
          <p:nvPr/>
        </p:nvGrpSpPr>
        <p:grpSpPr>
          <a:xfrm>
            <a:off x="6713300" y="3445653"/>
            <a:ext cx="1754788" cy="1816904"/>
            <a:chOff x="3225800" y="457200"/>
            <a:chExt cx="5740400" cy="5943600"/>
          </a:xfrm>
        </p:grpSpPr>
        <p:pic>
          <p:nvPicPr>
            <p:cNvPr id="18" name="Picture 17">
              <a:extLst>
                <a:ext uri="{FF2B5EF4-FFF2-40B4-BE49-F238E27FC236}">
                  <a16:creationId xmlns:a16="http://schemas.microsoft.com/office/drawing/2014/main" id="{FF019E1B-5588-BE2A-1CE0-DE542C4090F2}"/>
                </a:ext>
              </a:extLst>
            </p:cNvPr>
            <p:cNvPicPr>
              <a:picLocks noChangeAspect="1"/>
            </p:cNvPicPr>
            <p:nvPr/>
          </p:nvPicPr>
          <p:blipFill>
            <a:blip r:embed="rId8"/>
            <a:stretch>
              <a:fillRect/>
            </a:stretch>
          </p:blipFill>
          <p:spPr>
            <a:xfrm>
              <a:off x="3225800" y="457200"/>
              <a:ext cx="5740400" cy="5943600"/>
            </a:xfrm>
            <a:prstGeom prst="rect">
              <a:avLst/>
            </a:prstGeom>
          </p:spPr>
        </p:pic>
        <p:sp>
          <p:nvSpPr>
            <p:cNvPr id="19" name="Oval 18">
              <a:extLst>
                <a:ext uri="{FF2B5EF4-FFF2-40B4-BE49-F238E27FC236}">
                  <a16:creationId xmlns:a16="http://schemas.microsoft.com/office/drawing/2014/main" id="{CA6E9C04-96AC-3AF5-2950-FFEC356868FD}"/>
                </a:ext>
              </a:extLst>
            </p:cNvPr>
            <p:cNvSpPr/>
            <p:nvPr/>
          </p:nvSpPr>
          <p:spPr>
            <a:xfrm>
              <a:off x="4437531" y="1771374"/>
              <a:ext cx="3379695" cy="334349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400" b="1" dirty="0">
                  <a:solidFill>
                    <a:schemeClr val="tx1"/>
                  </a:solidFill>
                </a:rPr>
                <a:t>Q</a:t>
              </a:r>
              <a:endParaRPr lang="en-AU" b="1" dirty="0">
                <a:solidFill>
                  <a:schemeClr val="tx1"/>
                </a:solidFill>
              </a:endParaRPr>
            </a:p>
          </p:txBody>
        </p:sp>
      </p:grpSp>
    </p:spTree>
    <p:extLst>
      <p:ext uri="{BB962C8B-B14F-4D97-AF65-F5344CB8AC3E}">
        <p14:creationId xmlns:p14="http://schemas.microsoft.com/office/powerpoint/2010/main" val="236473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817D-6E7B-EA80-74D9-8D168BC59363}"/>
              </a:ext>
            </a:extLst>
          </p:cNvPr>
          <p:cNvSpPr>
            <a:spLocks noGrp="1"/>
          </p:cNvSpPr>
          <p:nvPr>
            <p:ph type="title"/>
          </p:nvPr>
        </p:nvSpPr>
        <p:spPr/>
        <p:txBody>
          <a:bodyPr/>
          <a:lstStyle/>
          <a:p>
            <a:r>
              <a:rPr lang="en-AU" dirty="0"/>
              <a:t>Why was the Internet Protocol so special?</a:t>
            </a:r>
          </a:p>
        </p:txBody>
      </p:sp>
      <p:sp>
        <p:nvSpPr>
          <p:cNvPr id="3" name="Content Placeholder 2">
            <a:extLst>
              <a:ext uri="{FF2B5EF4-FFF2-40B4-BE49-F238E27FC236}">
                <a16:creationId xmlns:a16="http://schemas.microsoft.com/office/drawing/2014/main" id="{E7A41C1D-29E1-7846-29D5-79F26F0EAE21}"/>
              </a:ext>
            </a:extLst>
          </p:cNvPr>
          <p:cNvSpPr>
            <a:spLocks noGrp="1"/>
          </p:cNvSpPr>
          <p:nvPr>
            <p:ph idx="1"/>
          </p:nvPr>
        </p:nvSpPr>
        <p:spPr/>
        <p:txBody>
          <a:bodyPr/>
          <a:lstStyle/>
          <a:p>
            <a:r>
              <a:rPr lang="en-AU" dirty="0"/>
              <a:t>What made it so radically different from other network protocols of the 1980’s?</a:t>
            </a:r>
          </a:p>
          <a:p>
            <a:r>
              <a:rPr lang="en-AU" dirty="0"/>
              <a:t>Why are we still using IP today?</a:t>
            </a:r>
          </a:p>
          <a:p>
            <a:endParaRPr lang="en-AU" dirty="0"/>
          </a:p>
          <a:p>
            <a:r>
              <a:rPr lang="en-AU" dirty="0"/>
              <a:t>The answer is </a:t>
            </a:r>
            <a:r>
              <a:rPr lang="en-AU" b="1" dirty="0"/>
              <a:t>TCP</a:t>
            </a:r>
            <a:r>
              <a:rPr lang="en-AU" dirty="0"/>
              <a:t>!</a:t>
            </a:r>
          </a:p>
          <a:p>
            <a:endParaRPr lang="en-AU" dirty="0"/>
          </a:p>
        </p:txBody>
      </p:sp>
    </p:spTree>
    <p:extLst>
      <p:ext uri="{BB962C8B-B14F-4D97-AF65-F5344CB8AC3E}">
        <p14:creationId xmlns:p14="http://schemas.microsoft.com/office/powerpoint/2010/main" val="396960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9BAE-CB4F-1D6B-F6CF-8B6D43B67738}"/>
              </a:ext>
            </a:extLst>
          </p:cNvPr>
          <p:cNvSpPr>
            <a:spLocks noGrp="1"/>
          </p:cNvSpPr>
          <p:nvPr>
            <p:ph type="title"/>
          </p:nvPr>
        </p:nvSpPr>
        <p:spPr/>
        <p:txBody>
          <a:bodyPr/>
          <a:lstStyle/>
          <a:p>
            <a:r>
              <a:rPr lang="en-AU" dirty="0"/>
              <a:t>TCP is..</a:t>
            </a:r>
          </a:p>
        </p:txBody>
      </p:sp>
      <p:sp>
        <p:nvSpPr>
          <p:cNvPr id="3" name="Content Placeholder 2">
            <a:extLst>
              <a:ext uri="{FF2B5EF4-FFF2-40B4-BE49-F238E27FC236}">
                <a16:creationId xmlns:a16="http://schemas.microsoft.com/office/drawing/2014/main" id="{25990238-064E-BD29-AD37-23FB73D5949E}"/>
              </a:ext>
            </a:extLst>
          </p:cNvPr>
          <p:cNvSpPr>
            <a:spLocks noGrp="1"/>
          </p:cNvSpPr>
          <p:nvPr>
            <p:ph idx="1"/>
          </p:nvPr>
        </p:nvSpPr>
        <p:spPr/>
        <p:txBody>
          <a:bodyPr/>
          <a:lstStyle/>
          <a:p>
            <a:pPr marL="0" indent="0">
              <a:buNone/>
            </a:pPr>
            <a:r>
              <a:rPr lang="en-AU" dirty="0"/>
              <a:t>A transport protocol that constructs a reliable full duplex adaptive streaming service constructed on top of an unreliable IP datagram service</a:t>
            </a:r>
          </a:p>
          <a:p>
            <a:pPr lvl="1"/>
            <a:r>
              <a:rPr lang="en-AU" dirty="0"/>
              <a:t>Uses a coordinated state between the two end systems without any network intervention or mediation</a:t>
            </a:r>
          </a:p>
          <a:p>
            <a:pPr lvl="1"/>
            <a:r>
              <a:rPr lang="en-AU" dirty="0"/>
              <a:t>Uses a sliding window to allow lost data to be resent</a:t>
            </a:r>
          </a:p>
          <a:p>
            <a:pPr lvl="1"/>
            <a:r>
              <a:rPr lang="en-AU" dirty="0"/>
              <a:t>Uses ACK-clocking to regulate the sending behaviour to match network path capacity estimate</a:t>
            </a:r>
          </a:p>
          <a:p>
            <a:pPr lvl="1"/>
            <a:r>
              <a:rPr lang="en-AU" dirty="0"/>
              <a:t>Has been tweaked to support</a:t>
            </a:r>
            <a:r>
              <a:rPr lang="en-AU" dirty="0">
                <a:solidFill>
                  <a:schemeClr val="bg1">
                    <a:lumMod val="75000"/>
                  </a:schemeClr>
                </a:solidFill>
              </a:rPr>
              <a:t>*</a:t>
            </a:r>
            <a:r>
              <a:rPr lang="en-AU" dirty="0"/>
              <a:t> multi-stream and RPC transport models</a:t>
            </a:r>
          </a:p>
        </p:txBody>
      </p:sp>
      <p:sp>
        <p:nvSpPr>
          <p:cNvPr id="4" name="TextBox 3">
            <a:extLst>
              <a:ext uri="{FF2B5EF4-FFF2-40B4-BE49-F238E27FC236}">
                <a16:creationId xmlns:a16="http://schemas.microsoft.com/office/drawing/2014/main" id="{18DD9579-4B0F-C4BA-D508-D57C67840BC2}"/>
              </a:ext>
            </a:extLst>
          </p:cNvPr>
          <p:cNvSpPr txBox="1"/>
          <p:nvPr/>
        </p:nvSpPr>
        <p:spPr>
          <a:xfrm>
            <a:off x="9980429" y="6326003"/>
            <a:ext cx="1512658" cy="307777"/>
          </a:xfrm>
          <a:prstGeom prst="rect">
            <a:avLst/>
          </a:prstGeom>
          <a:noFill/>
        </p:spPr>
        <p:txBody>
          <a:bodyPr wrap="none" rtlCol="0">
            <a:spAutoFit/>
          </a:bodyPr>
          <a:lstStyle/>
          <a:p>
            <a:r>
              <a:rPr lang="en-AU" sz="1400" dirty="0">
                <a:solidFill>
                  <a:schemeClr val="bg1">
                    <a:lumMod val="75000"/>
                  </a:schemeClr>
                </a:solidFill>
              </a:rPr>
              <a:t>*</a:t>
            </a:r>
            <a:r>
              <a:rPr lang="en-AU" sz="1400" dirty="0"/>
              <a:t> to some degree!</a:t>
            </a:r>
          </a:p>
        </p:txBody>
      </p:sp>
    </p:spTree>
    <p:extLst>
      <p:ext uri="{BB962C8B-B14F-4D97-AF65-F5344CB8AC3E}">
        <p14:creationId xmlns:p14="http://schemas.microsoft.com/office/powerpoint/2010/main" val="4071988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3551-B3EE-121F-6FFE-2CC216B88C5E}"/>
              </a:ext>
            </a:extLst>
          </p:cNvPr>
          <p:cNvSpPr>
            <a:spLocks noGrp="1"/>
          </p:cNvSpPr>
          <p:nvPr>
            <p:ph type="title"/>
          </p:nvPr>
        </p:nvSpPr>
        <p:spPr/>
        <p:txBody>
          <a:bodyPr/>
          <a:lstStyle/>
          <a:p>
            <a:r>
              <a:rPr lang="en-AU" dirty="0"/>
              <a:t>TCP is highly efficient</a:t>
            </a:r>
          </a:p>
        </p:txBody>
      </p:sp>
      <p:sp>
        <p:nvSpPr>
          <p:cNvPr id="3" name="Content Placeholder 2">
            <a:extLst>
              <a:ext uri="{FF2B5EF4-FFF2-40B4-BE49-F238E27FC236}">
                <a16:creationId xmlns:a16="http://schemas.microsoft.com/office/drawing/2014/main" id="{77B04EFA-C23C-8F0A-25B2-BA998192F4E1}"/>
              </a:ext>
            </a:extLst>
          </p:cNvPr>
          <p:cNvSpPr>
            <a:spLocks noGrp="1"/>
          </p:cNvSpPr>
          <p:nvPr>
            <p:ph idx="1"/>
          </p:nvPr>
        </p:nvSpPr>
        <p:spPr>
          <a:xfrm>
            <a:off x="838200" y="1825625"/>
            <a:ext cx="10515600" cy="1260475"/>
          </a:xfrm>
        </p:spPr>
        <p:txBody>
          <a:bodyPr/>
          <a:lstStyle/>
          <a:p>
            <a:r>
              <a:rPr lang="en-AU" dirty="0"/>
              <a:t>TCP will attempt to use all available network bandwidth</a:t>
            </a:r>
          </a:p>
        </p:txBody>
      </p:sp>
      <p:pic>
        <p:nvPicPr>
          <p:cNvPr id="6" name="Picture 5">
            <a:extLst>
              <a:ext uri="{FF2B5EF4-FFF2-40B4-BE49-F238E27FC236}">
                <a16:creationId xmlns:a16="http://schemas.microsoft.com/office/drawing/2014/main" id="{6601C42C-DAAA-D4B7-1A6F-6463B8667B10}"/>
              </a:ext>
            </a:extLst>
          </p:cNvPr>
          <p:cNvPicPr>
            <a:picLocks noChangeAspect="1"/>
          </p:cNvPicPr>
          <p:nvPr/>
        </p:nvPicPr>
        <p:blipFill>
          <a:blip r:embed="rId2"/>
          <a:stretch>
            <a:fillRect/>
          </a:stretch>
        </p:blipFill>
        <p:spPr>
          <a:xfrm>
            <a:off x="1048870" y="2345224"/>
            <a:ext cx="6449926" cy="4441058"/>
          </a:xfrm>
          <a:prstGeom prst="rect">
            <a:avLst/>
          </a:prstGeom>
        </p:spPr>
      </p:pic>
      <p:sp>
        <p:nvSpPr>
          <p:cNvPr id="7" name="TextBox 6">
            <a:extLst>
              <a:ext uri="{FF2B5EF4-FFF2-40B4-BE49-F238E27FC236}">
                <a16:creationId xmlns:a16="http://schemas.microsoft.com/office/drawing/2014/main" id="{39BABDE8-C05D-2E74-557D-A166C6BDF213}"/>
              </a:ext>
            </a:extLst>
          </p:cNvPr>
          <p:cNvSpPr txBox="1"/>
          <p:nvPr/>
        </p:nvSpPr>
        <p:spPr>
          <a:xfrm>
            <a:off x="8050306" y="2955686"/>
            <a:ext cx="1031116" cy="276999"/>
          </a:xfrm>
          <a:prstGeom prst="rect">
            <a:avLst/>
          </a:prstGeom>
          <a:noFill/>
        </p:spPr>
        <p:txBody>
          <a:bodyPr wrap="none" rtlCol="0">
            <a:spAutoFit/>
          </a:bodyPr>
          <a:lstStyle/>
          <a:p>
            <a:r>
              <a:rPr lang="en-AU" sz="1200" dirty="0"/>
              <a:t>Path Capacity</a:t>
            </a:r>
          </a:p>
        </p:txBody>
      </p:sp>
      <p:cxnSp>
        <p:nvCxnSpPr>
          <p:cNvPr id="9" name="Straight Connector 8">
            <a:extLst>
              <a:ext uri="{FF2B5EF4-FFF2-40B4-BE49-F238E27FC236}">
                <a16:creationId xmlns:a16="http://schemas.microsoft.com/office/drawing/2014/main" id="{0D013B0A-3C6C-1061-4448-5071BBF79834}"/>
              </a:ext>
            </a:extLst>
          </p:cNvPr>
          <p:cNvCxnSpPr/>
          <p:nvPr/>
        </p:nvCxnSpPr>
        <p:spPr>
          <a:xfrm>
            <a:off x="1568824" y="3140352"/>
            <a:ext cx="64814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56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DDC5-1C7E-7042-3F99-79CF90E59D02}"/>
              </a:ext>
            </a:extLst>
          </p:cNvPr>
          <p:cNvSpPr>
            <a:spLocks noGrp="1"/>
          </p:cNvSpPr>
          <p:nvPr>
            <p:ph type="title"/>
          </p:nvPr>
        </p:nvSpPr>
        <p:spPr/>
        <p:txBody>
          <a:bodyPr/>
          <a:lstStyle/>
          <a:p>
            <a:r>
              <a:rPr lang="en-AU" dirty="0"/>
              <a:t>TCP is friendly!</a:t>
            </a:r>
          </a:p>
        </p:txBody>
      </p:sp>
      <p:sp>
        <p:nvSpPr>
          <p:cNvPr id="3" name="Content Placeholder 2">
            <a:extLst>
              <a:ext uri="{FF2B5EF4-FFF2-40B4-BE49-F238E27FC236}">
                <a16:creationId xmlns:a16="http://schemas.microsoft.com/office/drawing/2014/main" id="{222E1743-9193-461A-075B-2320D42D6BB8}"/>
              </a:ext>
            </a:extLst>
          </p:cNvPr>
          <p:cNvSpPr>
            <a:spLocks noGrp="1"/>
          </p:cNvSpPr>
          <p:nvPr>
            <p:ph idx="1"/>
          </p:nvPr>
        </p:nvSpPr>
        <p:spPr/>
        <p:txBody>
          <a:bodyPr/>
          <a:lstStyle/>
          <a:p>
            <a:r>
              <a:rPr lang="en-AU" dirty="0"/>
              <a:t>TCP performs self-moderation to share available network capacity fairly across active TCP sessions</a:t>
            </a:r>
          </a:p>
        </p:txBody>
      </p:sp>
      <p:pic>
        <p:nvPicPr>
          <p:cNvPr id="6" name="Picture 5">
            <a:extLst>
              <a:ext uri="{FF2B5EF4-FFF2-40B4-BE49-F238E27FC236}">
                <a16:creationId xmlns:a16="http://schemas.microsoft.com/office/drawing/2014/main" id="{488CBAD0-7145-7647-193D-55979D50F163}"/>
              </a:ext>
            </a:extLst>
          </p:cNvPr>
          <p:cNvPicPr>
            <a:picLocks noChangeAspect="1"/>
          </p:cNvPicPr>
          <p:nvPr/>
        </p:nvPicPr>
        <p:blipFill>
          <a:blip r:embed="rId2"/>
          <a:stretch>
            <a:fillRect/>
          </a:stretch>
        </p:blipFill>
        <p:spPr>
          <a:xfrm>
            <a:off x="2393575" y="2929721"/>
            <a:ext cx="5499847" cy="3805049"/>
          </a:xfrm>
          <a:prstGeom prst="rect">
            <a:avLst/>
          </a:prstGeom>
        </p:spPr>
      </p:pic>
    </p:spTree>
    <p:extLst>
      <p:ext uri="{BB962C8B-B14F-4D97-AF65-F5344CB8AC3E}">
        <p14:creationId xmlns:p14="http://schemas.microsoft.com/office/powerpoint/2010/main" val="3719787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7831</TotalTime>
  <Words>1918</Words>
  <Application>Microsoft Macintosh PowerPoint</Application>
  <PresentationFormat>Widescreen</PresentationFormat>
  <Paragraphs>223</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AhnbergHand</vt:lpstr>
      <vt:lpstr>Arial</vt:lpstr>
      <vt:lpstr>Calibri</vt:lpstr>
      <vt:lpstr>Max's Handwritin</vt:lpstr>
      <vt:lpstr>Powderfinger Type</vt:lpstr>
      <vt:lpstr>Office Theme</vt:lpstr>
      <vt:lpstr>Goodbye TCP? </vt:lpstr>
      <vt:lpstr>What have we done to the Internet?</vt:lpstr>
      <vt:lpstr>What have we done to the Internet?</vt:lpstr>
      <vt:lpstr>What have we done to the Internet?</vt:lpstr>
      <vt:lpstr>What have we done to the Internet?</vt:lpstr>
      <vt:lpstr>Why was the Internet Protocol so special?</vt:lpstr>
      <vt:lpstr>TCP is..</vt:lpstr>
      <vt:lpstr>TCP is highly efficient</vt:lpstr>
      <vt:lpstr>TCP is friendly!</vt:lpstr>
      <vt:lpstr>TCP is flexible</vt:lpstr>
      <vt:lpstr>Pushing TCP harder</vt:lpstr>
      <vt:lpstr>But</vt:lpstr>
      <vt:lpstr>TCP isn’t…</vt:lpstr>
      <vt:lpstr>Choices:</vt:lpstr>
      <vt:lpstr>QUIC is…</vt:lpstr>
      <vt:lpstr>QUIC is…</vt:lpstr>
      <vt:lpstr>QUIC is…</vt:lpstr>
      <vt:lpstr>QUIC is…</vt:lpstr>
      <vt:lpstr>QUIC is…</vt:lpstr>
      <vt:lpstr>QUIC flow structuring</vt:lpstr>
      <vt:lpstr>Where can we see QUIC capability today?</vt:lpstr>
      <vt:lpstr>Almost Everywhere</vt:lpstr>
      <vt:lpstr>Almost Everywhere</vt:lpstr>
      <vt:lpstr>Almost Everywhere</vt:lpstr>
      <vt:lpstr>Almost Everywhere</vt:lpstr>
      <vt:lpstr>Overall Uptake</vt:lpstr>
      <vt:lpstr>Measuring QUIC Use</vt:lpstr>
      <vt:lpstr>Other Measures: Network Traffic Volume</vt:lpstr>
      <vt:lpstr>Measuring QUIC Performance</vt:lpstr>
      <vt:lpstr>Why is QUIC important?</vt:lpstr>
      <vt:lpstr>What does this mean for TCP?</vt:lpstr>
      <vt:lpstr>What does this mean for TCP?</vt:lpstr>
      <vt:lpstr>What does this mean for the Internet?</vt:lpstr>
      <vt:lpstr>The new Network Space</vt:lpstr>
      <vt:lpstr>What does this mean for the Internet?</vt:lpstr>
      <vt:lpstr>What can a Network Operator Do?</vt:lpstr>
      <vt:lpstr>The new Internet Space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Huston</dc:creator>
  <cp:lastModifiedBy>Geoff Huston</cp:lastModifiedBy>
  <cp:revision>21</cp:revision>
  <dcterms:created xsi:type="dcterms:W3CDTF">2022-05-22T23:17:53Z</dcterms:created>
  <dcterms:modified xsi:type="dcterms:W3CDTF">2023-08-30T19:04:29Z</dcterms:modified>
</cp:coreProperties>
</file>