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49" r:id="rId3"/>
    <p:sldId id="458" r:id="rId4"/>
    <p:sldId id="417" r:id="rId5"/>
    <p:sldId id="418" r:id="rId6"/>
    <p:sldId id="419" r:id="rId7"/>
    <p:sldId id="420" r:id="rId8"/>
    <p:sldId id="450" r:id="rId9"/>
    <p:sldId id="421" r:id="rId10"/>
    <p:sldId id="422" r:id="rId11"/>
    <p:sldId id="423" r:id="rId12"/>
    <p:sldId id="424" r:id="rId13"/>
    <p:sldId id="425" r:id="rId14"/>
    <p:sldId id="459" r:id="rId15"/>
    <p:sldId id="426" r:id="rId16"/>
    <p:sldId id="456" r:id="rId17"/>
    <p:sldId id="451" r:id="rId18"/>
    <p:sldId id="428" r:id="rId19"/>
    <p:sldId id="460" r:id="rId20"/>
    <p:sldId id="403" r:id="rId21"/>
    <p:sldId id="453" r:id="rId22"/>
    <p:sldId id="394" r:id="rId23"/>
    <p:sldId id="454" r:id="rId24"/>
    <p:sldId id="414" r:id="rId25"/>
    <p:sldId id="416" r:id="rId26"/>
    <p:sldId id="429" r:id="rId27"/>
    <p:sldId id="430" r:id="rId28"/>
    <p:sldId id="463" r:id="rId29"/>
    <p:sldId id="444" r:id="rId30"/>
    <p:sldId id="455" r:id="rId31"/>
    <p:sldId id="464" r:id="rId32"/>
    <p:sldId id="434" r:id="rId33"/>
    <p:sldId id="433" r:id="rId34"/>
    <p:sldId id="435" r:id="rId35"/>
    <p:sldId id="440" r:id="rId36"/>
    <p:sldId id="441" r:id="rId37"/>
    <p:sldId id="465" r:id="rId38"/>
    <p:sldId id="442" r:id="rId39"/>
    <p:sldId id="443" r:id="rId40"/>
    <p:sldId id="448" r:id="rId41"/>
    <p:sldId id="37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50"/>
    <a:srgbClr val="C8858F"/>
    <a:srgbClr val="B66DC3"/>
    <a:srgbClr val="00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66"/>
    <p:restoredTop sz="94664"/>
  </p:normalViewPr>
  <p:slideViewPr>
    <p:cSldViewPr snapToGrid="0" snapToObjects="1">
      <p:cViewPr varScale="1">
        <p:scale>
          <a:sx n="183" d="100"/>
          <a:sy n="183" d="100"/>
        </p:scale>
        <p:origin x="608"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7B28-1296-6548-9B89-27D4446846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69438A36-A77A-4945-B803-E6115922CB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8F9E3010-6FD9-DF4A-8325-5FF470F67A51}"/>
              </a:ext>
            </a:extLst>
          </p:cNvPr>
          <p:cNvSpPr>
            <a:spLocks noGrp="1"/>
          </p:cNvSpPr>
          <p:nvPr>
            <p:ph type="dt" sz="half" idx="10"/>
          </p:nvPr>
        </p:nvSpPr>
        <p:spPr/>
        <p:txBody>
          <a:bodyPr/>
          <a:lstStyle/>
          <a:p>
            <a:fld id="{62076E35-D370-114C-BB3B-D11A1FC67AB0}" type="datetimeFigureOut">
              <a:rPr lang="en-AU" smtClean="0"/>
              <a:t>30/8/2023</a:t>
            </a:fld>
            <a:endParaRPr lang="en-AU"/>
          </a:p>
        </p:txBody>
      </p:sp>
      <p:sp>
        <p:nvSpPr>
          <p:cNvPr id="5" name="Footer Placeholder 4">
            <a:extLst>
              <a:ext uri="{FF2B5EF4-FFF2-40B4-BE49-F238E27FC236}">
                <a16:creationId xmlns:a16="http://schemas.microsoft.com/office/drawing/2014/main" id="{99C5A044-5E23-4347-8374-6CEB613032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53BAC1-1B4C-554F-B355-1B56B1D41958}"/>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1118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EC98-C687-C74E-BBA9-B96D1B7CFB67}"/>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3CAE2EB-B2C2-FA48-9557-304BD0AFED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1032678-68D2-1E47-982C-8A597F51DBA6}"/>
              </a:ext>
            </a:extLst>
          </p:cNvPr>
          <p:cNvSpPr>
            <a:spLocks noGrp="1"/>
          </p:cNvSpPr>
          <p:nvPr>
            <p:ph type="dt" sz="half" idx="10"/>
          </p:nvPr>
        </p:nvSpPr>
        <p:spPr/>
        <p:txBody>
          <a:bodyPr/>
          <a:lstStyle/>
          <a:p>
            <a:fld id="{62076E35-D370-114C-BB3B-D11A1FC67AB0}" type="datetimeFigureOut">
              <a:rPr lang="en-AU" smtClean="0"/>
              <a:t>30/8/2023</a:t>
            </a:fld>
            <a:endParaRPr lang="en-AU"/>
          </a:p>
        </p:txBody>
      </p:sp>
      <p:sp>
        <p:nvSpPr>
          <p:cNvPr id="5" name="Footer Placeholder 4">
            <a:extLst>
              <a:ext uri="{FF2B5EF4-FFF2-40B4-BE49-F238E27FC236}">
                <a16:creationId xmlns:a16="http://schemas.microsoft.com/office/drawing/2014/main" id="{97476928-E846-8449-9A67-605FBF5136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FD88D0-337E-6248-AFD9-E6A512E92B41}"/>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8845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53FAC-00DC-C64C-9FD0-3BB1F3F02E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CBAD4CA-277F-5A4E-96F8-6314F00CD8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1F7D2E8-B0AA-F443-B002-68B9D0584FC1}"/>
              </a:ext>
            </a:extLst>
          </p:cNvPr>
          <p:cNvSpPr>
            <a:spLocks noGrp="1"/>
          </p:cNvSpPr>
          <p:nvPr>
            <p:ph type="dt" sz="half" idx="10"/>
          </p:nvPr>
        </p:nvSpPr>
        <p:spPr/>
        <p:txBody>
          <a:bodyPr/>
          <a:lstStyle/>
          <a:p>
            <a:fld id="{62076E35-D370-114C-BB3B-D11A1FC67AB0}" type="datetimeFigureOut">
              <a:rPr lang="en-AU" smtClean="0"/>
              <a:t>30/8/2023</a:t>
            </a:fld>
            <a:endParaRPr lang="en-AU"/>
          </a:p>
        </p:txBody>
      </p:sp>
      <p:sp>
        <p:nvSpPr>
          <p:cNvPr id="5" name="Footer Placeholder 4">
            <a:extLst>
              <a:ext uri="{FF2B5EF4-FFF2-40B4-BE49-F238E27FC236}">
                <a16:creationId xmlns:a16="http://schemas.microsoft.com/office/drawing/2014/main" id="{8827E0FA-DE0F-BF4C-97CC-D78247D0F0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A833C5-0163-8740-9064-70164426A399}"/>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403152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F88B-2C8E-FA4F-B7FE-C42ED3EFF6F3}"/>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21EE3A2C-6432-4A4D-AA2B-7CD2A91D37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9AFF56E-BB79-A443-A600-F9B15F82A042}"/>
              </a:ext>
            </a:extLst>
          </p:cNvPr>
          <p:cNvSpPr>
            <a:spLocks noGrp="1"/>
          </p:cNvSpPr>
          <p:nvPr>
            <p:ph type="dt" sz="half" idx="10"/>
          </p:nvPr>
        </p:nvSpPr>
        <p:spPr/>
        <p:txBody>
          <a:bodyPr/>
          <a:lstStyle/>
          <a:p>
            <a:fld id="{62076E35-D370-114C-BB3B-D11A1FC67AB0}" type="datetimeFigureOut">
              <a:rPr lang="en-AU" smtClean="0"/>
              <a:t>30/8/2023</a:t>
            </a:fld>
            <a:endParaRPr lang="en-AU"/>
          </a:p>
        </p:txBody>
      </p:sp>
      <p:sp>
        <p:nvSpPr>
          <p:cNvPr id="5" name="Footer Placeholder 4">
            <a:extLst>
              <a:ext uri="{FF2B5EF4-FFF2-40B4-BE49-F238E27FC236}">
                <a16:creationId xmlns:a16="http://schemas.microsoft.com/office/drawing/2014/main" id="{696ECDB2-E20B-C944-9BF3-3AB881BF8E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BECF92-0316-D446-B898-2A375652ECCB}"/>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5963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6587-C5A6-9942-A3EE-54A3285766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10A765E5-E748-AA4E-9271-D35B67271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C8429B-F492-9149-BC96-454D102C3099}"/>
              </a:ext>
            </a:extLst>
          </p:cNvPr>
          <p:cNvSpPr>
            <a:spLocks noGrp="1"/>
          </p:cNvSpPr>
          <p:nvPr>
            <p:ph type="dt" sz="half" idx="10"/>
          </p:nvPr>
        </p:nvSpPr>
        <p:spPr/>
        <p:txBody>
          <a:bodyPr/>
          <a:lstStyle/>
          <a:p>
            <a:fld id="{62076E35-D370-114C-BB3B-D11A1FC67AB0}" type="datetimeFigureOut">
              <a:rPr lang="en-AU" smtClean="0"/>
              <a:t>30/8/2023</a:t>
            </a:fld>
            <a:endParaRPr lang="en-AU"/>
          </a:p>
        </p:txBody>
      </p:sp>
      <p:sp>
        <p:nvSpPr>
          <p:cNvPr id="5" name="Footer Placeholder 4">
            <a:extLst>
              <a:ext uri="{FF2B5EF4-FFF2-40B4-BE49-F238E27FC236}">
                <a16:creationId xmlns:a16="http://schemas.microsoft.com/office/drawing/2014/main" id="{F78AB944-EEA4-B747-86CD-FAE6DB72D5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58B122-F2C8-5E4C-92C7-78D064F6DAA5}"/>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05964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20D9-848D-E148-A2E1-FAA96F54E565}"/>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40B76FE-3EBB-DE46-916A-A5AEC946B3A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B94C563C-91FE-4D4E-A6FF-3ABBB3452F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9117514-9626-2D43-B4FE-79A6420A8920}"/>
              </a:ext>
            </a:extLst>
          </p:cNvPr>
          <p:cNvSpPr>
            <a:spLocks noGrp="1"/>
          </p:cNvSpPr>
          <p:nvPr>
            <p:ph type="dt" sz="half" idx="10"/>
          </p:nvPr>
        </p:nvSpPr>
        <p:spPr/>
        <p:txBody>
          <a:bodyPr/>
          <a:lstStyle/>
          <a:p>
            <a:fld id="{62076E35-D370-114C-BB3B-D11A1FC67AB0}" type="datetimeFigureOut">
              <a:rPr lang="en-AU" smtClean="0"/>
              <a:t>30/8/2023</a:t>
            </a:fld>
            <a:endParaRPr lang="en-AU"/>
          </a:p>
        </p:txBody>
      </p:sp>
      <p:sp>
        <p:nvSpPr>
          <p:cNvPr id="6" name="Footer Placeholder 5">
            <a:extLst>
              <a:ext uri="{FF2B5EF4-FFF2-40B4-BE49-F238E27FC236}">
                <a16:creationId xmlns:a16="http://schemas.microsoft.com/office/drawing/2014/main" id="{BFA3723F-08FD-8E45-AC68-3D707F061E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660B8F-1EAC-D84C-92B7-B64633AA6EED}"/>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64601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6939-B693-3647-8C8C-BC9C0E29E97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6F31AAD-661D-F943-847A-1063B14A0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4AADFB-F09A-BE4B-93AC-6A30C98ED0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6E60DE0-E0AE-FE4F-9642-88345DAC9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32CABE-E4CC-C642-9043-759001E7A5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23B9FC09-852D-E04B-AD22-F253BF98B446}"/>
              </a:ext>
            </a:extLst>
          </p:cNvPr>
          <p:cNvSpPr>
            <a:spLocks noGrp="1"/>
          </p:cNvSpPr>
          <p:nvPr>
            <p:ph type="dt" sz="half" idx="10"/>
          </p:nvPr>
        </p:nvSpPr>
        <p:spPr/>
        <p:txBody>
          <a:bodyPr/>
          <a:lstStyle/>
          <a:p>
            <a:fld id="{62076E35-D370-114C-BB3B-D11A1FC67AB0}" type="datetimeFigureOut">
              <a:rPr lang="en-AU" smtClean="0"/>
              <a:t>30/8/2023</a:t>
            </a:fld>
            <a:endParaRPr lang="en-AU"/>
          </a:p>
        </p:txBody>
      </p:sp>
      <p:sp>
        <p:nvSpPr>
          <p:cNvPr id="8" name="Footer Placeholder 7">
            <a:extLst>
              <a:ext uri="{FF2B5EF4-FFF2-40B4-BE49-F238E27FC236}">
                <a16:creationId xmlns:a16="http://schemas.microsoft.com/office/drawing/2014/main" id="{F1CC467B-1C12-8149-95A5-5A66EFBA367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3DFE1AC-63B7-9840-8C8F-D7D52FA47F2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37867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64A0-87C9-8149-80C2-66FE1447767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8AC1CEB-4E6A-0745-A062-194FB7529844}"/>
              </a:ext>
            </a:extLst>
          </p:cNvPr>
          <p:cNvSpPr>
            <a:spLocks noGrp="1"/>
          </p:cNvSpPr>
          <p:nvPr>
            <p:ph type="dt" sz="half" idx="10"/>
          </p:nvPr>
        </p:nvSpPr>
        <p:spPr/>
        <p:txBody>
          <a:bodyPr/>
          <a:lstStyle/>
          <a:p>
            <a:fld id="{62076E35-D370-114C-BB3B-D11A1FC67AB0}" type="datetimeFigureOut">
              <a:rPr lang="en-AU" smtClean="0"/>
              <a:t>30/8/2023</a:t>
            </a:fld>
            <a:endParaRPr lang="en-AU"/>
          </a:p>
        </p:txBody>
      </p:sp>
      <p:sp>
        <p:nvSpPr>
          <p:cNvPr id="4" name="Footer Placeholder 3">
            <a:extLst>
              <a:ext uri="{FF2B5EF4-FFF2-40B4-BE49-F238E27FC236}">
                <a16:creationId xmlns:a16="http://schemas.microsoft.com/office/drawing/2014/main" id="{B773F8AD-9CEA-404C-A17C-2F300FEF505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0DD413B-1A12-2246-A1B9-BC8497D6F5EA}"/>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5316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A19E2-FB27-E146-8F90-8C5524736975}"/>
              </a:ext>
            </a:extLst>
          </p:cNvPr>
          <p:cNvSpPr>
            <a:spLocks noGrp="1"/>
          </p:cNvSpPr>
          <p:nvPr>
            <p:ph type="dt" sz="half" idx="10"/>
          </p:nvPr>
        </p:nvSpPr>
        <p:spPr/>
        <p:txBody>
          <a:bodyPr/>
          <a:lstStyle/>
          <a:p>
            <a:fld id="{62076E35-D370-114C-BB3B-D11A1FC67AB0}" type="datetimeFigureOut">
              <a:rPr lang="en-AU" smtClean="0"/>
              <a:t>30/8/2023</a:t>
            </a:fld>
            <a:endParaRPr lang="en-AU"/>
          </a:p>
        </p:txBody>
      </p:sp>
      <p:sp>
        <p:nvSpPr>
          <p:cNvPr id="3" name="Footer Placeholder 2">
            <a:extLst>
              <a:ext uri="{FF2B5EF4-FFF2-40B4-BE49-F238E27FC236}">
                <a16:creationId xmlns:a16="http://schemas.microsoft.com/office/drawing/2014/main" id="{13BCA5D3-F394-144F-91B4-1C52E985DD4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B32239-0437-8A4C-BABF-A9B867E2C4F3}"/>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127472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6463-0A5C-9140-A822-70595B6D3E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50515A0D-F3E8-5A41-80EB-10D4324BFE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4C68A137-908B-374E-941E-0C56C30A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3567E4-2451-F24C-8161-986C9EEFF324}"/>
              </a:ext>
            </a:extLst>
          </p:cNvPr>
          <p:cNvSpPr>
            <a:spLocks noGrp="1"/>
          </p:cNvSpPr>
          <p:nvPr>
            <p:ph type="dt" sz="half" idx="10"/>
          </p:nvPr>
        </p:nvSpPr>
        <p:spPr/>
        <p:txBody>
          <a:bodyPr/>
          <a:lstStyle/>
          <a:p>
            <a:fld id="{62076E35-D370-114C-BB3B-D11A1FC67AB0}" type="datetimeFigureOut">
              <a:rPr lang="en-AU" smtClean="0"/>
              <a:t>30/8/2023</a:t>
            </a:fld>
            <a:endParaRPr lang="en-AU"/>
          </a:p>
        </p:txBody>
      </p:sp>
      <p:sp>
        <p:nvSpPr>
          <p:cNvPr id="6" name="Footer Placeholder 5">
            <a:extLst>
              <a:ext uri="{FF2B5EF4-FFF2-40B4-BE49-F238E27FC236}">
                <a16:creationId xmlns:a16="http://schemas.microsoft.com/office/drawing/2014/main" id="{CE203F3B-91FE-354D-9CB8-CF51169BF6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8BF41E-1F7C-8748-BA7E-20192F10BAD2}"/>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8832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007E-0918-CD40-A3E9-9ADA7626B9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DA31E413-979A-A645-A79E-A1F1CEF1F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3226981-6313-CD4A-BDDC-5054F4F95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08929A-CDF8-A24F-869B-87A20445FE7F}"/>
              </a:ext>
            </a:extLst>
          </p:cNvPr>
          <p:cNvSpPr>
            <a:spLocks noGrp="1"/>
          </p:cNvSpPr>
          <p:nvPr>
            <p:ph type="dt" sz="half" idx="10"/>
          </p:nvPr>
        </p:nvSpPr>
        <p:spPr/>
        <p:txBody>
          <a:bodyPr/>
          <a:lstStyle/>
          <a:p>
            <a:fld id="{62076E35-D370-114C-BB3B-D11A1FC67AB0}" type="datetimeFigureOut">
              <a:rPr lang="en-AU" smtClean="0"/>
              <a:t>30/8/2023</a:t>
            </a:fld>
            <a:endParaRPr lang="en-AU"/>
          </a:p>
        </p:txBody>
      </p:sp>
      <p:sp>
        <p:nvSpPr>
          <p:cNvPr id="6" name="Footer Placeholder 5">
            <a:extLst>
              <a:ext uri="{FF2B5EF4-FFF2-40B4-BE49-F238E27FC236}">
                <a16:creationId xmlns:a16="http://schemas.microsoft.com/office/drawing/2014/main" id="{E3404166-7C84-6543-AD24-0DECC66F4F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48EFCD-230F-A744-9EA0-5A9AA9B5F21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41692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1781F-AA7F-1D40-83A7-09F7684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1011BEE-6572-8742-A443-4105C68A7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A0DB11-BD18-FC4A-97B0-0A75EB2E4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76E35-D370-114C-BB3B-D11A1FC67AB0}" type="datetimeFigureOut">
              <a:rPr lang="en-AU" smtClean="0"/>
              <a:t>30/8/2023</a:t>
            </a:fld>
            <a:endParaRPr lang="en-AU"/>
          </a:p>
        </p:txBody>
      </p:sp>
      <p:sp>
        <p:nvSpPr>
          <p:cNvPr id="5" name="Footer Placeholder 4">
            <a:extLst>
              <a:ext uri="{FF2B5EF4-FFF2-40B4-BE49-F238E27FC236}">
                <a16:creationId xmlns:a16="http://schemas.microsoft.com/office/drawing/2014/main" id="{7B4442B4-33FE-B844-89A5-2294B467F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9C3A02B-B818-544F-A426-1D5B786DC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2187E-5A0E-7C47-958A-8DF8BF0EDC04}" type="slidenum">
              <a:rPr lang="en-AU" smtClean="0"/>
              <a:t>‹#›</a:t>
            </a:fld>
            <a:endParaRPr lang="en-AU"/>
          </a:p>
        </p:txBody>
      </p:sp>
    </p:spTree>
    <p:extLst>
      <p:ext uri="{BB962C8B-B14F-4D97-AF65-F5344CB8AC3E}">
        <p14:creationId xmlns:p14="http://schemas.microsoft.com/office/powerpoint/2010/main" val="195731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9828-49EB-7344-A072-4DFE5F9AC8D0}"/>
              </a:ext>
            </a:extLst>
          </p:cNvPr>
          <p:cNvSpPr>
            <a:spLocks noGrp="1"/>
          </p:cNvSpPr>
          <p:nvPr>
            <p:ph type="ctrTitle"/>
          </p:nvPr>
        </p:nvSpPr>
        <p:spPr/>
        <p:txBody>
          <a:bodyPr>
            <a:normAutofit fontScale="90000"/>
          </a:bodyPr>
          <a:lstStyle/>
          <a:p>
            <a:r>
              <a:rPr lang="en-AU" dirty="0">
                <a:solidFill>
                  <a:schemeClr val="accent4">
                    <a:lumMod val="50000"/>
                  </a:schemeClr>
                </a:solidFill>
                <a:latin typeface="Powderfinger Type" panose="02020709070000000403" pitchFamily="49" charset="77"/>
              </a:rPr>
              <a:t>A quick look at QUIC</a:t>
            </a:r>
            <a:br>
              <a:rPr lang="en-AU" dirty="0">
                <a:solidFill>
                  <a:schemeClr val="accent4">
                    <a:lumMod val="50000"/>
                  </a:schemeClr>
                </a:solidFill>
                <a:latin typeface="Powderfinger Type" panose="02020709070000000403" pitchFamily="49" charset="77"/>
              </a:rPr>
            </a:br>
            <a:endParaRPr lang="en-AU" dirty="0">
              <a:solidFill>
                <a:schemeClr val="accent4">
                  <a:lumMod val="50000"/>
                </a:schemeClr>
              </a:solidFill>
              <a:latin typeface="Powderfinger Type" panose="02020709070000000403" pitchFamily="49" charset="77"/>
            </a:endParaRPr>
          </a:p>
        </p:txBody>
      </p:sp>
      <p:sp>
        <p:nvSpPr>
          <p:cNvPr id="3" name="Subtitle 2">
            <a:extLst>
              <a:ext uri="{FF2B5EF4-FFF2-40B4-BE49-F238E27FC236}">
                <a16:creationId xmlns:a16="http://schemas.microsoft.com/office/drawing/2014/main" id="{EC76BC36-FED5-FB45-B909-31F0A51E23F8}"/>
              </a:ext>
            </a:extLst>
          </p:cNvPr>
          <p:cNvSpPr>
            <a:spLocks noGrp="1"/>
          </p:cNvSpPr>
          <p:nvPr>
            <p:ph type="subTitle" idx="1"/>
          </p:nvPr>
        </p:nvSpPr>
        <p:spPr>
          <a:xfrm>
            <a:off x="1524000" y="5260258"/>
            <a:ext cx="9144000" cy="1010266"/>
          </a:xfrm>
        </p:spPr>
        <p:txBody>
          <a:bodyPr>
            <a:normAutofit/>
          </a:bodyPr>
          <a:lstStyle/>
          <a:p>
            <a:pPr algn="r"/>
            <a:r>
              <a:rPr lang="en-AU" sz="2800" dirty="0">
                <a:solidFill>
                  <a:schemeClr val="bg1">
                    <a:lumMod val="75000"/>
                  </a:schemeClr>
                </a:solidFill>
                <a:latin typeface="Max's Handwritin" pitchFamily="2" charset="0"/>
              </a:rPr>
              <a:t>Geoff Huston AM </a:t>
            </a:r>
          </a:p>
          <a:p>
            <a:pPr algn="r"/>
            <a:r>
              <a:rPr lang="en-AU" sz="2800" dirty="0">
                <a:solidFill>
                  <a:schemeClr val="bg1">
                    <a:lumMod val="75000"/>
                  </a:schemeClr>
                </a:solidFill>
                <a:latin typeface="Max's Handwritin" pitchFamily="2" charset="0"/>
              </a:rPr>
              <a:t>APNIC Labs</a:t>
            </a:r>
          </a:p>
        </p:txBody>
      </p:sp>
    </p:spTree>
    <p:extLst>
      <p:ext uri="{BB962C8B-B14F-4D97-AF65-F5344CB8AC3E}">
        <p14:creationId xmlns:p14="http://schemas.microsoft.com/office/powerpoint/2010/main" val="417054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E2F0-1F2C-7189-FAC0-A7F0119AEA54}"/>
              </a:ext>
            </a:extLst>
          </p:cNvPr>
          <p:cNvSpPr>
            <a:spLocks noGrp="1"/>
          </p:cNvSpPr>
          <p:nvPr>
            <p:ph type="title"/>
          </p:nvPr>
        </p:nvSpPr>
        <p:spPr/>
        <p:txBody>
          <a:bodyPr/>
          <a:lstStyle/>
          <a:p>
            <a:r>
              <a:rPr lang="en-AU" dirty="0"/>
              <a:t>QUIC also…</a:t>
            </a:r>
          </a:p>
        </p:txBody>
      </p:sp>
      <p:sp>
        <p:nvSpPr>
          <p:cNvPr id="3" name="Content Placeholder 2">
            <a:extLst>
              <a:ext uri="{FF2B5EF4-FFF2-40B4-BE49-F238E27FC236}">
                <a16:creationId xmlns:a16="http://schemas.microsoft.com/office/drawing/2014/main" id="{10EB3205-2F57-B0D0-F75D-69C593003FAB}"/>
              </a:ext>
            </a:extLst>
          </p:cNvPr>
          <p:cNvSpPr>
            <a:spLocks noGrp="1"/>
          </p:cNvSpPr>
          <p:nvPr>
            <p:ph idx="1"/>
          </p:nvPr>
        </p:nvSpPr>
        <p:spPr/>
        <p:txBody>
          <a:bodyPr>
            <a:normAutofit lnSpcReduction="10000"/>
          </a:bodyPr>
          <a:lstStyle/>
          <a:p>
            <a:r>
              <a:rPr lang="en-AU" dirty="0"/>
              <a:t>Is IP </a:t>
            </a:r>
            <a:r>
              <a:rPr lang="en-AU" b="1" dirty="0"/>
              <a:t>fragmentation intolerant </a:t>
            </a:r>
            <a:r>
              <a:rPr lang="en-AU" dirty="0"/>
              <a:t>– QUIC uses PMTUD, or defaults to 1,200 octet UDP payloads</a:t>
            </a:r>
          </a:p>
          <a:p>
            <a:r>
              <a:rPr lang="en-AU" b="1" dirty="0"/>
              <a:t>Never retransmits a QUIC packet </a:t>
            </a:r>
            <a:r>
              <a:rPr lang="en-AU" dirty="0"/>
              <a:t>– retransmitted data is sent in the next QUIC packet number – this avoids ambiguity about packet retransmission</a:t>
            </a:r>
          </a:p>
          <a:p>
            <a:r>
              <a:rPr lang="en-AU" dirty="0"/>
              <a:t>Extends TCP SACK to </a:t>
            </a:r>
            <a:r>
              <a:rPr lang="en-AU" b="1" dirty="0"/>
              <a:t>256 packet number ranges </a:t>
            </a:r>
            <a:r>
              <a:rPr lang="en-AU" dirty="0"/>
              <a:t>(up from 3 in TCP SACK)</a:t>
            </a:r>
          </a:p>
          <a:p>
            <a:r>
              <a:rPr lang="en-AU" dirty="0"/>
              <a:t>Separately encrypts each QUIC packet – no inter-packet dependencies on decryption</a:t>
            </a:r>
          </a:p>
          <a:p>
            <a:r>
              <a:rPr lang="en-AU" dirty="0"/>
              <a:t>May load multiple QUIC packets in a single UDP frame</a:t>
            </a:r>
          </a:p>
        </p:txBody>
      </p:sp>
    </p:spTree>
    <p:extLst>
      <p:ext uri="{BB962C8B-B14F-4D97-AF65-F5344CB8AC3E}">
        <p14:creationId xmlns:p14="http://schemas.microsoft.com/office/powerpoint/2010/main" val="1941935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367C-94D8-399F-8A51-D5BDD3654280}"/>
              </a:ext>
            </a:extLst>
          </p:cNvPr>
          <p:cNvSpPr>
            <a:spLocks noGrp="1"/>
          </p:cNvSpPr>
          <p:nvPr>
            <p:ph type="title"/>
          </p:nvPr>
        </p:nvSpPr>
        <p:spPr/>
        <p:txBody>
          <a:bodyPr/>
          <a:lstStyle/>
          <a:p>
            <a:r>
              <a:rPr lang="en-AU" dirty="0"/>
              <a:t>QUIC flow structuring</a:t>
            </a:r>
          </a:p>
        </p:txBody>
      </p:sp>
      <p:pic>
        <p:nvPicPr>
          <p:cNvPr id="5" name="Content Placeholder 4">
            <a:extLst>
              <a:ext uri="{FF2B5EF4-FFF2-40B4-BE49-F238E27FC236}">
                <a16:creationId xmlns:a16="http://schemas.microsoft.com/office/drawing/2014/main" id="{79C68C94-4421-C8F8-1E86-D221F59EDE81}"/>
              </a:ext>
            </a:extLst>
          </p:cNvPr>
          <p:cNvPicPr>
            <a:picLocks noGrp="1" noChangeAspect="1"/>
          </p:cNvPicPr>
          <p:nvPr>
            <p:ph idx="1"/>
          </p:nvPr>
        </p:nvPicPr>
        <p:blipFill>
          <a:blip r:embed="rId2"/>
          <a:stretch>
            <a:fillRect/>
          </a:stretch>
        </p:blipFill>
        <p:spPr>
          <a:xfrm>
            <a:off x="838200" y="2552837"/>
            <a:ext cx="5803900" cy="2476500"/>
          </a:xfrm>
        </p:spPr>
      </p:pic>
      <p:sp>
        <p:nvSpPr>
          <p:cNvPr id="6" name="TextBox 5">
            <a:extLst>
              <a:ext uri="{FF2B5EF4-FFF2-40B4-BE49-F238E27FC236}">
                <a16:creationId xmlns:a16="http://schemas.microsoft.com/office/drawing/2014/main" id="{CC82AE40-7A1D-3391-9285-5FC5EE75E83E}"/>
              </a:ext>
            </a:extLst>
          </p:cNvPr>
          <p:cNvSpPr txBox="1"/>
          <p:nvPr/>
        </p:nvSpPr>
        <p:spPr>
          <a:xfrm>
            <a:off x="6369269" y="2552837"/>
            <a:ext cx="5276193" cy="3416320"/>
          </a:xfrm>
          <a:prstGeom prst="rect">
            <a:avLst/>
          </a:prstGeom>
          <a:noFill/>
        </p:spPr>
        <p:txBody>
          <a:bodyPr wrap="square" rtlCol="0">
            <a:spAutoFit/>
          </a:bodyPr>
          <a:lstStyle/>
          <a:p>
            <a:r>
              <a:rPr lang="en-AU" sz="2400" dirty="0"/>
              <a:t>A QUIC connection is broken into “streams” which are reliable data flows – each stream performs stream-based loss recovery, congestion control, and relative stream scheduling for bandwidth allocation</a:t>
            </a:r>
          </a:p>
          <a:p>
            <a:endParaRPr lang="en-AU" sz="2400" dirty="0"/>
          </a:p>
          <a:p>
            <a:r>
              <a:rPr lang="en-AU" sz="2400" dirty="0"/>
              <a:t>QUIC also supports unreliable encrypted datagram delivery</a:t>
            </a:r>
          </a:p>
        </p:txBody>
      </p:sp>
    </p:spTree>
    <p:extLst>
      <p:ext uri="{BB962C8B-B14F-4D97-AF65-F5344CB8AC3E}">
        <p14:creationId xmlns:p14="http://schemas.microsoft.com/office/powerpoint/2010/main" val="398403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70C1-8C06-5898-654E-858576EF1B20}"/>
              </a:ext>
            </a:extLst>
          </p:cNvPr>
          <p:cNvSpPr>
            <a:spLocks noGrp="1"/>
          </p:cNvSpPr>
          <p:nvPr>
            <p:ph type="title"/>
          </p:nvPr>
        </p:nvSpPr>
        <p:spPr>
          <a:xfrm>
            <a:off x="838199" y="365125"/>
            <a:ext cx="10748853" cy="1325563"/>
          </a:xfrm>
        </p:spPr>
        <p:txBody>
          <a:bodyPr/>
          <a:lstStyle/>
          <a:p>
            <a:r>
              <a:rPr lang="en-AU" dirty="0"/>
              <a:t>QUIC and Remote Procedure Calls</a:t>
            </a:r>
          </a:p>
        </p:txBody>
      </p:sp>
      <p:sp>
        <p:nvSpPr>
          <p:cNvPr id="3" name="Content Placeholder 2">
            <a:extLst>
              <a:ext uri="{FF2B5EF4-FFF2-40B4-BE49-F238E27FC236}">
                <a16:creationId xmlns:a16="http://schemas.microsoft.com/office/drawing/2014/main" id="{6CB47F64-113F-72AC-E556-C0474CCCA2E6}"/>
              </a:ext>
            </a:extLst>
          </p:cNvPr>
          <p:cNvSpPr>
            <a:spLocks noGrp="1"/>
          </p:cNvSpPr>
          <p:nvPr>
            <p:ph idx="1"/>
          </p:nvPr>
        </p:nvSpPr>
        <p:spPr/>
        <p:txBody>
          <a:bodyPr/>
          <a:lstStyle/>
          <a:p>
            <a:r>
              <a:rPr lang="en-AU" dirty="0"/>
              <a:t>By associating each RPC request/reply with a new stream, QUIC can support asynchronous RPC transactions using reliable messaging</a:t>
            </a:r>
          </a:p>
          <a:p>
            <a:pPr lvl="1"/>
            <a:r>
              <a:rPr lang="en-AU" dirty="0"/>
              <a:t>This can handle lost, mis-ordered and duplicated RPC messages without common blocking or throttling</a:t>
            </a:r>
          </a:p>
        </p:txBody>
      </p:sp>
    </p:spTree>
    <p:extLst>
      <p:ext uri="{BB962C8B-B14F-4D97-AF65-F5344CB8AC3E}">
        <p14:creationId xmlns:p14="http://schemas.microsoft.com/office/powerpoint/2010/main" val="97273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C29-0380-EA85-E1E1-F9C8D42B0CF5}"/>
              </a:ext>
            </a:extLst>
          </p:cNvPr>
          <p:cNvSpPr>
            <a:spLocks noGrp="1"/>
          </p:cNvSpPr>
          <p:nvPr>
            <p:ph type="title"/>
          </p:nvPr>
        </p:nvSpPr>
        <p:spPr/>
        <p:txBody>
          <a:bodyPr/>
          <a:lstStyle/>
          <a:p>
            <a:r>
              <a:rPr lang="en-AU" dirty="0"/>
              <a:t>QUIC and Load Balancing</a:t>
            </a:r>
          </a:p>
        </p:txBody>
      </p:sp>
      <p:sp>
        <p:nvSpPr>
          <p:cNvPr id="3" name="Content Placeholder 2">
            <a:extLst>
              <a:ext uri="{FF2B5EF4-FFF2-40B4-BE49-F238E27FC236}">
                <a16:creationId xmlns:a16="http://schemas.microsoft.com/office/drawing/2014/main" id="{ADC3BA27-772D-083F-54A5-EDE262079EC5}"/>
              </a:ext>
            </a:extLst>
          </p:cNvPr>
          <p:cNvSpPr>
            <a:spLocks noGrp="1"/>
          </p:cNvSpPr>
          <p:nvPr>
            <p:ph idx="1"/>
          </p:nvPr>
        </p:nvSpPr>
        <p:spPr/>
        <p:txBody>
          <a:bodyPr>
            <a:normAutofit fontScale="92500" lnSpcReduction="20000"/>
          </a:bodyPr>
          <a:lstStyle/>
          <a:p>
            <a:r>
              <a:rPr lang="en-AU" dirty="0"/>
              <a:t>This assumes that a  front-end load balancer is capable of performing load balancing on UDP flows using the UDP connection 5-tuple</a:t>
            </a:r>
          </a:p>
          <a:p>
            <a:r>
              <a:rPr lang="en-AU" dirty="0"/>
              <a:t>If the remote end performs NAT rebinding the load balancer will be thrown by this shift, and it has no direct visibility into the e2e session to uncover the connection ID</a:t>
            </a:r>
          </a:p>
          <a:p>
            <a:r>
              <a:rPr lang="en-AU" b="0" i="0" u="none" strike="noStrike" dirty="0">
                <a:solidFill>
                  <a:srgbClr val="000000"/>
                </a:solidFill>
                <a:effectLst/>
              </a:rPr>
              <a:t>Using UDP to carry sustained high-volume streams may not match the internal optimisations used in server content delivery networks</a:t>
            </a:r>
          </a:p>
          <a:p>
            <a:endParaRPr lang="en-AU" dirty="0">
              <a:solidFill>
                <a:srgbClr val="000000"/>
              </a:solidFill>
            </a:endParaRPr>
          </a:p>
          <a:p>
            <a:pPr marL="0" indent="0">
              <a:buNone/>
            </a:pPr>
            <a:r>
              <a:rPr lang="en-AU" b="1" dirty="0">
                <a:solidFill>
                  <a:srgbClr val="000000"/>
                </a:solidFill>
              </a:rPr>
              <a:t>  </a:t>
            </a:r>
          </a:p>
          <a:p>
            <a:pPr marL="0" indent="0">
              <a:buNone/>
            </a:pPr>
            <a:r>
              <a:rPr lang="en-AU" b="1" dirty="0">
                <a:solidFill>
                  <a:srgbClr val="000000"/>
                </a:solidFill>
              </a:rPr>
              <a:t>  </a:t>
            </a:r>
          </a:p>
          <a:p>
            <a:pPr marL="0" indent="0">
              <a:buNone/>
            </a:pPr>
            <a:r>
              <a:rPr lang="en-AU" b="1" dirty="0">
                <a:solidFill>
                  <a:srgbClr val="000000"/>
                </a:solidFill>
              </a:rPr>
              <a:t>  </a:t>
            </a:r>
          </a:p>
          <a:p>
            <a:pPr marL="0" indent="0">
              <a:buNone/>
            </a:pPr>
            <a:r>
              <a:rPr lang="en-AU" b="1" dirty="0">
                <a:solidFill>
                  <a:srgbClr val="000000"/>
                </a:solidFill>
              </a:rPr>
              <a:t>   </a:t>
            </a:r>
          </a:p>
        </p:txBody>
      </p:sp>
      <p:sp>
        <p:nvSpPr>
          <p:cNvPr id="4" name="Freeform 3">
            <a:extLst>
              <a:ext uri="{FF2B5EF4-FFF2-40B4-BE49-F238E27FC236}">
                <a16:creationId xmlns:a16="http://schemas.microsoft.com/office/drawing/2014/main" id="{6A4A18DF-63AC-EB4E-AEBB-8BC1BEBEE591}"/>
              </a:ext>
            </a:extLst>
          </p:cNvPr>
          <p:cNvSpPr/>
          <p:nvPr/>
        </p:nvSpPr>
        <p:spPr>
          <a:xfrm>
            <a:off x="1423924" y="5570162"/>
            <a:ext cx="370006" cy="579360"/>
          </a:xfrm>
          <a:custGeom>
            <a:avLst/>
            <a:gdLst>
              <a:gd name="connsiteX0" fmla="*/ 132650 w 370006"/>
              <a:gd name="connsiteY0" fmla="*/ 0 h 579360"/>
              <a:gd name="connsiteX1" fmla="*/ 167551 w 370006"/>
              <a:gd name="connsiteY1" fmla="*/ 349007 h 579360"/>
              <a:gd name="connsiteX2" fmla="*/ 27 w 370006"/>
              <a:gd name="connsiteY2" fmla="*/ 579353 h 579360"/>
              <a:gd name="connsiteX3" fmla="*/ 181511 w 370006"/>
              <a:gd name="connsiteY3" fmla="*/ 342027 h 579360"/>
              <a:gd name="connsiteX4" fmla="*/ 369975 w 370006"/>
              <a:gd name="connsiteY4" fmla="*/ 523511 h 579360"/>
              <a:gd name="connsiteX5" fmla="*/ 167551 w 370006"/>
              <a:gd name="connsiteY5" fmla="*/ 307127 h 57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06" h="579360">
                <a:moveTo>
                  <a:pt x="132650" y="0"/>
                </a:moveTo>
                <a:cubicBezTo>
                  <a:pt x="161152" y="126224"/>
                  <a:pt x="189655" y="252448"/>
                  <a:pt x="167551" y="349007"/>
                </a:cubicBezTo>
                <a:cubicBezTo>
                  <a:pt x="145447" y="445566"/>
                  <a:pt x="-2300" y="580516"/>
                  <a:pt x="27" y="579353"/>
                </a:cubicBezTo>
                <a:cubicBezTo>
                  <a:pt x="2354" y="578190"/>
                  <a:pt x="119853" y="351334"/>
                  <a:pt x="181511" y="342027"/>
                </a:cubicBezTo>
                <a:cubicBezTo>
                  <a:pt x="243169" y="332720"/>
                  <a:pt x="372302" y="529328"/>
                  <a:pt x="369975" y="523511"/>
                </a:cubicBezTo>
                <a:cubicBezTo>
                  <a:pt x="367648" y="517694"/>
                  <a:pt x="267599" y="412410"/>
                  <a:pt x="167551" y="30712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56C96767-3696-DDA7-FB4C-B91BDAD9972B}"/>
              </a:ext>
            </a:extLst>
          </p:cNvPr>
          <p:cNvSpPr/>
          <p:nvPr/>
        </p:nvSpPr>
        <p:spPr>
          <a:xfrm>
            <a:off x="1361130" y="5561496"/>
            <a:ext cx="376928" cy="190150"/>
          </a:xfrm>
          <a:custGeom>
            <a:avLst/>
            <a:gdLst>
              <a:gd name="connsiteX0" fmla="*/ 0 w 376928"/>
              <a:gd name="connsiteY0" fmla="*/ 190150 h 190150"/>
              <a:gd name="connsiteX1" fmla="*/ 153563 w 376928"/>
              <a:gd name="connsiteY1" fmla="*/ 1686 h 190150"/>
              <a:gd name="connsiteX2" fmla="*/ 376928 w 376928"/>
              <a:gd name="connsiteY2" fmla="*/ 113368 h 190150"/>
            </a:gdLst>
            <a:ahLst/>
            <a:cxnLst>
              <a:cxn ang="0">
                <a:pos x="connsiteX0" y="connsiteY0"/>
              </a:cxn>
              <a:cxn ang="0">
                <a:pos x="connsiteX1" y="connsiteY1"/>
              </a:cxn>
              <a:cxn ang="0">
                <a:pos x="connsiteX2" y="connsiteY2"/>
              </a:cxn>
            </a:cxnLst>
            <a:rect l="l" t="t" r="r" b="b"/>
            <a:pathLst>
              <a:path w="376928" h="190150">
                <a:moveTo>
                  <a:pt x="0" y="190150"/>
                </a:moveTo>
                <a:cubicBezTo>
                  <a:pt x="45371" y="102316"/>
                  <a:pt x="90742" y="14483"/>
                  <a:pt x="153563" y="1686"/>
                </a:cubicBezTo>
                <a:cubicBezTo>
                  <a:pt x="216384" y="-11111"/>
                  <a:pt x="296656" y="51128"/>
                  <a:pt x="376928" y="11336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6174D9AE-9FF5-D2B9-1662-E88AC4ED603F}"/>
              </a:ext>
            </a:extLst>
          </p:cNvPr>
          <p:cNvSpPr/>
          <p:nvPr/>
        </p:nvSpPr>
        <p:spPr>
          <a:xfrm>
            <a:off x="1423769" y="5297936"/>
            <a:ext cx="209799" cy="258477"/>
          </a:xfrm>
          <a:custGeom>
            <a:avLst/>
            <a:gdLst>
              <a:gd name="connsiteX0" fmla="*/ 90924 w 209799"/>
              <a:gd name="connsiteY0" fmla="*/ 0 h 258477"/>
              <a:gd name="connsiteX1" fmla="*/ 182 w 209799"/>
              <a:gd name="connsiteY1" fmla="*/ 125643 h 258477"/>
              <a:gd name="connsiteX2" fmla="*/ 111865 w 209799"/>
              <a:gd name="connsiteY2" fmla="*/ 258266 h 258477"/>
              <a:gd name="connsiteX3" fmla="*/ 209587 w 209799"/>
              <a:gd name="connsiteY3" fmla="*/ 153563 h 258477"/>
              <a:gd name="connsiteX4" fmla="*/ 132805 w 209799"/>
              <a:gd name="connsiteY4" fmla="*/ 41881 h 25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99" h="258477">
                <a:moveTo>
                  <a:pt x="90924" y="0"/>
                </a:moveTo>
                <a:cubicBezTo>
                  <a:pt x="43808" y="41299"/>
                  <a:pt x="-3308" y="82599"/>
                  <a:pt x="182" y="125643"/>
                </a:cubicBezTo>
                <a:cubicBezTo>
                  <a:pt x="3672" y="168687"/>
                  <a:pt x="76964" y="253613"/>
                  <a:pt x="111865" y="258266"/>
                </a:cubicBezTo>
                <a:cubicBezTo>
                  <a:pt x="146766" y="262919"/>
                  <a:pt x="206097" y="189627"/>
                  <a:pt x="209587" y="153563"/>
                </a:cubicBezTo>
                <a:cubicBezTo>
                  <a:pt x="213077" y="117499"/>
                  <a:pt x="172941" y="79690"/>
                  <a:pt x="132805" y="4188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E4362FB6-7492-7B47-46B7-7B33105FB211}"/>
              </a:ext>
            </a:extLst>
          </p:cNvPr>
          <p:cNvSpPr txBox="1"/>
          <p:nvPr/>
        </p:nvSpPr>
        <p:spPr>
          <a:xfrm>
            <a:off x="2708300" y="5371747"/>
            <a:ext cx="748923" cy="369332"/>
          </a:xfrm>
          <a:prstGeom prst="rect">
            <a:avLst/>
          </a:prstGeom>
          <a:noFill/>
        </p:spPr>
        <p:txBody>
          <a:bodyPr wrap="none" rtlCol="0">
            <a:spAutoFit/>
          </a:bodyPr>
          <a:lstStyle/>
          <a:p>
            <a:r>
              <a:rPr lang="en-AU" dirty="0">
                <a:latin typeface="AhnbergHand" pitchFamily="2" charset="0"/>
              </a:rPr>
              <a:t>NAT</a:t>
            </a:r>
          </a:p>
        </p:txBody>
      </p:sp>
      <p:sp>
        <p:nvSpPr>
          <p:cNvPr id="8" name="TextBox 7">
            <a:extLst>
              <a:ext uri="{FF2B5EF4-FFF2-40B4-BE49-F238E27FC236}">
                <a16:creationId xmlns:a16="http://schemas.microsoft.com/office/drawing/2014/main" id="{1B0469E7-3A53-9544-520B-8E21FFF8D86F}"/>
              </a:ext>
            </a:extLst>
          </p:cNvPr>
          <p:cNvSpPr txBox="1"/>
          <p:nvPr/>
        </p:nvSpPr>
        <p:spPr>
          <a:xfrm>
            <a:off x="6223712" y="5215002"/>
            <a:ext cx="1906291" cy="369332"/>
          </a:xfrm>
          <a:prstGeom prst="rect">
            <a:avLst/>
          </a:prstGeom>
          <a:noFill/>
        </p:spPr>
        <p:txBody>
          <a:bodyPr wrap="none" rtlCol="0">
            <a:spAutoFit/>
          </a:bodyPr>
          <a:lstStyle/>
          <a:p>
            <a:r>
              <a:rPr lang="en-AU" dirty="0">
                <a:latin typeface="AhnbergHand" pitchFamily="2" charset="0"/>
              </a:rPr>
              <a:t>Load Balancer</a:t>
            </a:r>
          </a:p>
        </p:txBody>
      </p:sp>
      <p:sp>
        <p:nvSpPr>
          <p:cNvPr id="9" name="TextBox 8">
            <a:extLst>
              <a:ext uri="{FF2B5EF4-FFF2-40B4-BE49-F238E27FC236}">
                <a16:creationId xmlns:a16="http://schemas.microsoft.com/office/drawing/2014/main" id="{9C26BFAD-1FB0-FE88-0939-1099D26B677C}"/>
              </a:ext>
            </a:extLst>
          </p:cNvPr>
          <p:cNvSpPr txBox="1"/>
          <p:nvPr/>
        </p:nvSpPr>
        <p:spPr>
          <a:xfrm>
            <a:off x="8532980" y="4648447"/>
            <a:ext cx="1263487" cy="369332"/>
          </a:xfrm>
          <a:prstGeom prst="rect">
            <a:avLst/>
          </a:prstGeom>
          <a:noFill/>
        </p:spPr>
        <p:txBody>
          <a:bodyPr wrap="none" rtlCol="0">
            <a:spAutoFit/>
          </a:bodyPr>
          <a:lstStyle/>
          <a:p>
            <a:r>
              <a:rPr lang="en-AU" dirty="0">
                <a:latin typeface="AhnbergHand" pitchFamily="2" charset="0"/>
              </a:rPr>
              <a:t>Server A</a:t>
            </a:r>
          </a:p>
        </p:txBody>
      </p:sp>
      <p:sp>
        <p:nvSpPr>
          <p:cNvPr id="10" name="TextBox 9">
            <a:extLst>
              <a:ext uri="{FF2B5EF4-FFF2-40B4-BE49-F238E27FC236}">
                <a16:creationId xmlns:a16="http://schemas.microsoft.com/office/drawing/2014/main" id="{47F7D210-9D30-4974-934A-6DCB29621FB3}"/>
              </a:ext>
            </a:extLst>
          </p:cNvPr>
          <p:cNvSpPr txBox="1"/>
          <p:nvPr/>
        </p:nvSpPr>
        <p:spPr>
          <a:xfrm>
            <a:off x="8587658" y="5490510"/>
            <a:ext cx="1353256" cy="369332"/>
          </a:xfrm>
          <a:prstGeom prst="rect">
            <a:avLst/>
          </a:prstGeom>
          <a:noFill/>
        </p:spPr>
        <p:txBody>
          <a:bodyPr wrap="none" rtlCol="0">
            <a:spAutoFit/>
          </a:bodyPr>
          <a:lstStyle/>
          <a:p>
            <a:r>
              <a:rPr lang="en-AU" dirty="0">
                <a:latin typeface="AhnbergHand" pitchFamily="2" charset="0"/>
              </a:rPr>
              <a:t>Server B</a:t>
            </a:r>
          </a:p>
        </p:txBody>
      </p:sp>
      <p:sp>
        <p:nvSpPr>
          <p:cNvPr id="11" name="Freeform 10">
            <a:extLst>
              <a:ext uri="{FF2B5EF4-FFF2-40B4-BE49-F238E27FC236}">
                <a16:creationId xmlns:a16="http://schemas.microsoft.com/office/drawing/2014/main" id="{538E9A74-C211-D039-3B82-68A8D10BC836}"/>
              </a:ext>
            </a:extLst>
          </p:cNvPr>
          <p:cNvSpPr/>
          <p:nvPr/>
        </p:nvSpPr>
        <p:spPr>
          <a:xfrm>
            <a:off x="1926522" y="4892933"/>
            <a:ext cx="6645105" cy="558566"/>
          </a:xfrm>
          <a:custGeom>
            <a:avLst/>
            <a:gdLst>
              <a:gd name="connsiteX0" fmla="*/ 0 w 6645105"/>
              <a:gd name="connsiteY0" fmla="*/ 558566 h 558566"/>
              <a:gd name="connsiteX1" fmla="*/ 202425 w 6645105"/>
              <a:gd name="connsiteY1" fmla="*/ 293320 h 558566"/>
              <a:gd name="connsiteX2" fmla="*/ 1144745 w 6645105"/>
              <a:gd name="connsiteY2" fmla="*/ 453864 h 558566"/>
              <a:gd name="connsiteX3" fmla="*/ 1696177 w 6645105"/>
              <a:gd name="connsiteY3" fmla="*/ 300301 h 558566"/>
              <a:gd name="connsiteX4" fmla="*/ 2910724 w 6645105"/>
              <a:gd name="connsiteY4" fmla="*/ 154 h 558566"/>
              <a:gd name="connsiteX5" fmla="*/ 5137393 w 6645105"/>
              <a:gd name="connsiteY5" fmla="*/ 342182 h 558566"/>
              <a:gd name="connsiteX6" fmla="*/ 6645105 w 6645105"/>
              <a:gd name="connsiteY6" fmla="*/ 28075 h 55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5105" h="558566">
                <a:moveTo>
                  <a:pt x="0" y="558566"/>
                </a:moveTo>
                <a:cubicBezTo>
                  <a:pt x="5817" y="434668"/>
                  <a:pt x="11634" y="310770"/>
                  <a:pt x="202425" y="293320"/>
                </a:cubicBezTo>
                <a:cubicBezTo>
                  <a:pt x="393216" y="275870"/>
                  <a:pt x="895786" y="452700"/>
                  <a:pt x="1144745" y="453864"/>
                </a:cubicBezTo>
                <a:cubicBezTo>
                  <a:pt x="1393704" y="455027"/>
                  <a:pt x="1696177" y="300301"/>
                  <a:pt x="1696177" y="300301"/>
                </a:cubicBezTo>
                <a:cubicBezTo>
                  <a:pt x="1990507" y="224683"/>
                  <a:pt x="2337188" y="-6826"/>
                  <a:pt x="2910724" y="154"/>
                </a:cubicBezTo>
                <a:cubicBezTo>
                  <a:pt x="3484260" y="7134"/>
                  <a:pt x="4514996" y="337529"/>
                  <a:pt x="5137393" y="342182"/>
                </a:cubicBezTo>
                <a:cubicBezTo>
                  <a:pt x="5759790" y="346835"/>
                  <a:pt x="6202447" y="187455"/>
                  <a:pt x="6645105" y="2807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87E2371B-7F77-2D43-4294-5323400FF619}"/>
              </a:ext>
            </a:extLst>
          </p:cNvPr>
          <p:cNvSpPr/>
          <p:nvPr/>
        </p:nvSpPr>
        <p:spPr>
          <a:xfrm>
            <a:off x="3413295" y="5500360"/>
            <a:ext cx="5116452" cy="373538"/>
          </a:xfrm>
          <a:custGeom>
            <a:avLst/>
            <a:gdLst>
              <a:gd name="connsiteX0" fmla="*/ 0 w 5116452"/>
              <a:gd name="connsiteY0" fmla="*/ 0 h 373538"/>
              <a:gd name="connsiteX1" fmla="*/ 621233 w 5116452"/>
              <a:gd name="connsiteY1" fmla="*/ 216385 h 373538"/>
              <a:gd name="connsiteX2" fmla="*/ 2128946 w 5116452"/>
              <a:gd name="connsiteY2" fmla="*/ 369948 h 373538"/>
              <a:gd name="connsiteX3" fmla="*/ 3573838 w 5116452"/>
              <a:gd name="connsiteY3" fmla="*/ 62822 h 373538"/>
              <a:gd name="connsiteX4" fmla="*/ 5116452 w 5116452"/>
              <a:gd name="connsiteY4" fmla="*/ 146584 h 37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52" h="373538">
                <a:moveTo>
                  <a:pt x="0" y="0"/>
                </a:moveTo>
                <a:cubicBezTo>
                  <a:pt x="133204" y="77363"/>
                  <a:pt x="266409" y="154727"/>
                  <a:pt x="621233" y="216385"/>
                </a:cubicBezTo>
                <a:cubicBezTo>
                  <a:pt x="976057" y="278043"/>
                  <a:pt x="1636845" y="395542"/>
                  <a:pt x="2128946" y="369948"/>
                </a:cubicBezTo>
                <a:cubicBezTo>
                  <a:pt x="2621047" y="344354"/>
                  <a:pt x="3075920" y="100049"/>
                  <a:pt x="3573838" y="62822"/>
                </a:cubicBezTo>
                <a:cubicBezTo>
                  <a:pt x="4071756" y="25595"/>
                  <a:pt x="4594104" y="86089"/>
                  <a:pt x="5116452" y="14658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6F8BBC77-FD97-54E4-2A58-2FBFFE093310}"/>
              </a:ext>
            </a:extLst>
          </p:cNvPr>
          <p:cNvSpPr/>
          <p:nvPr/>
        </p:nvSpPr>
        <p:spPr>
          <a:xfrm>
            <a:off x="8376183" y="4886107"/>
            <a:ext cx="233438" cy="153563"/>
          </a:xfrm>
          <a:custGeom>
            <a:avLst/>
            <a:gdLst>
              <a:gd name="connsiteX0" fmla="*/ 0 w 233438"/>
              <a:gd name="connsiteY0" fmla="*/ 0 h 153563"/>
              <a:gd name="connsiteX1" fmla="*/ 230345 w 233438"/>
              <a:gd name="connsiteY1" fmla="*/ 41881 h 153563"/>
              <a:gd name="connsiteX2" fmla="*/ 111683 w 233438"/>
              <a:gd name="connsiteY2" fmla="*/ 153563 h 153563"/>
            </a:gdLst>
            <a:ahLst/>
            <a:cxnLst>
              <a:cxn ang="0">
                <a:pos x="connsiteX0" y="connsiteY0"/>
              </a:cxn>
              <a:cxn ang="0">
                <a:pos x="connsiteX1" y="connsiteY1"/>
              </a:cxn>
              <a:cxn ang="0">
                <a:pos x="connsiteX2" y="connsiteY2"/>
              </a:cxn>
            </a:cxnLst>
            <a:rect l="l" t="t" r="r" b="b"/>
            <a:pathLst>
              <a:path w="233438" h="153563">
                <a:moveTo>
                  <a:pt x="0" y="0"/>
                </a:moveTo>
                <a:cubicBezTo>
                  <a:pt x="105865" y="8143"/>
                  <a:pt x="211731" y="16287"/>
                  <a:pt x="230345" y="41881"/>
                </a:cubicBezTo>
                <a:cubicBezTo>
                  <a:pt x="248959" y="67475"/>
                  <a:pt x="180321" y="110519"/>
                  <a:pt x="111683" y="15356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6228F30F-749D-F2A6-80AE-BFE149634E78}"/>
              </a:ext>
            </a:extLst>
          </p:cNvPr>
          <p:cNvSpPr/>
          <p:nvPr/>
        </p:nvSpPr>
        <p:spPr>
          <a:xfrm>
            <a:off x="8376183" y="5521301"/>
            <a:ext cx="175179" cy="223365"/>
          </a:xfrm>
          <a:custGeom>
            <a:avLst/>
            <a:gdLst>
              <a:gd name="connsiteX0" fmla="*/ 0 w 175179"/>
              <a:gd name="connsiteY0" fmla="*/ 0 h 223365"/>
              <a:gd name="connsiteX1" fmla="*/ 174504 w 175179"/>
              <a:gd name="connsiteY1" fmla="*/ 104702 h 223365"/>
              <a:gd name="connsiteX2" fmla="*/ 48861 w 175179"/>
              <a:gd name="connsiteY2" fmla="*/ 223365 h 223365"/>
            </a:gdLst>
            <a:ahLst/>
            <a:cxnLst>
              <a:cxn ang="0">
                <a:pos x="connsiteX0" y="connsiteY0"/>
              </a:cxn>
              <a:cxn ang="0">
                <a:pos x="connsiteX1" y="connsiteY1"/>
              </a:cxn>
              <a:cxn ang="0">
                <a:pos x="connsiteX2" y="connsiteY2"/>
              </a:cxn>
            </a:cxnLst>
            <a:rect l="l" t="t" r="r" b="b"/>
            <a:pathLst>
              <a:path w="175179" h="223365">
                <a:moveTo>
                  <a:pt x="0" y="0"/>
                </a:moveTo>
                <a:cubicBezTo>
                  <a:pt x="83180" y="33737"/>
                  <a:pt x="166361" y="67475"/>
                  <a:pt x="174504" y="104702"/>
                </a:cubicBezTo>
                <a:cubicBezTo>
                  <a:pt x="182647" y="141929"/>
                  <a:pt x="115754" y="182647"/>
                  <a:pt x="48861" y="22336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922A4A15-EE29-09D1-26FD-14B16912190A}"/>
              </a:ext>
            </a:extLst>
          </p:cNvPr>
          <p:cNvSpPr txBox="1"/>
          <p:nvPr/>
        </p:nvSpPr>
        <p:spPr>
          <a:xfrm>
            <a:off x="2972775" y="4659406"/>
            <a:ext cx="1372492" cy="369332"/>
          </a:xfrm>
          <a:prstGeom prst="rect">
            <a:avLst/>
          </a:prstGeom>
          <a:noFill/>
        </p:spPr>
        <p:txBody>
          <a:bodyPr wrap="none" rtlCol="0">
            <a:spAutoFit/>
          </a:bodyPr>
          <a:lstStyle/>
          <a:p>
            <a:r>
              <a:rPr lang="en-AU" dirty="0">
                <a:latin typeface="Max's Handwritin" pitchFamily="2" charset="0"/>
              </a:rPr>
              <a:t>Source Address A</a:t>
            </a:r>
          </a:p>
        </p:txBody>
      </p:sp>
      <p:sp>
        <p:nvSpPr>
          <p:cNvPr id="17" name="TextBox 16">
            <a:extLst>
              <a:ext uri="{FF2B5EF4-FFF2-40B4-BE49-F238E27FC236}">
                <a16:creationId xmlns:a16="http://schemas.microsoft.com/office/drawing/2014/main" id="{9714891A-BD23-8139-0354-726A4EBC6B08}"/>
              </a:ext>
            </a:extLst>
          </p:cNvPr>
          <p:cNvSpPr txBox="1"/>
          <p:nvPr/>
        </p:nvSpPr>
        <p:spPr>
          <a:xfrm>
            <a:off x="3082761" y="5794470"/>
            <a:ext cx="1375698" cy="369332"/>
          </a:xfrm>
          <a:prstGeom prst="rect">
            <a:avLst/>
          </a:prstGeom>
          <a:noFill/>
        </p:spPr>
        <p:txBody>
          <a:bodyPr wrap="none" rtlCol="0">
            <a:spAutoFit/>
          </a:bodyPr>
          <a:lstStyle/>
          <a:p>
            <a:r>
              <a:rPr lang="en-AU" dirty="0">
                <a:latin typeface="Max's Handwritin" pitchFamily="2" charset="0"/>
              </a:rPr>
              <a:t>Source Address B</a:t>
            </a:r>
          </a:p>
        </p:txBody>
      </p:sp>
      <p:sp>
        <p:nvSpPr>
          <p:cNvPr id="18" name="Freeform 17">
            <a:extLst>
              <a:ext uri="{FF2B5EF4-FFF2-40B4-BE49-F238E27FC236}">
                <a16:creationId xmlns:a16="http://schemas.microsoft.com/office/drawing/2014/main" id="{523FD5DC-71CD-9E43-956A-30C488675F00}"/>
              </a:ext>
            </a:extLst>
          </p:cNvPr>
          <p:cNvSpPr/>
          <p:nvPr/>
        </p:nvSpPr>
        <p:spPr>
          <a:xfrm>
            <a:off x="3664580" y="5214174"/>
            <a:ext cx="195444" cy="369812"/>
          </a:xfrm>
          <a:custGeom>
            <a:avLst/>
            <a:gdLst>
              <a:gd name="connsiteX0" fmla="*/ 34901 w 195444"/>
              <a:gd name="connsiteY0" fmla="*/ 0 h 369812"/>
              <a:gd name="connsiteX1" fmla="*/ 153564 w 195444"/>
              <a:gd name="connsiteY1" fmla="*/ 167524 h 369812"/>
              <a:gd name="connsiteX2" fmla="*/ 34901 w 195444"/>
              <a:gd name="connsiteY2" fmla="*/ 342028 h 369812"/>
              <a:gd name="connsiteX3" fmla="*/ 0 w 195444"/>
              <a:gd name="connsiteY3" fmla="*/ 237325 h 369812"/>
              <a:gd name="connsiteX4" fmla="*/ 34901 w 195444"/>
              <a:gd name="connsiteY4" fmla="*/ 362968 h 369812"/>
              <a:gd name="connsiteX5" fmla="*/ 195444 w 195444"/>
              <a:gd name="connsiteY5" fmla="*/ 342028 h 36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44" h="369812">
                <a:moveTo>
                  <a:pt x="34901" y="0"/>
                </a:moveTo>
                <a:cubicBezTo>
                  <a:pt x="94232" y="55259"/>
                  <a:pt x="153564" y="110519"/>
                  <a:pt x="153564" y="167524"/>
                </a:cubicBezTo>
                <a:cubicBezTo>
                  <a:pt x="153564" y="224529"/>
                  <a:pt x="60495" y="330395"/>
                  <a:pt x="34901" y="342028"/>
                </a:cubicBezTo>
                <a:cubicBezTo>
                  <a:pt x="9307" y="353661"/>
                  <a:pt x="0" y="233835"/>
                  <a:pt x="0" y="237325"/>
                </a:cubicBezTo>
                <a:cubicBezTo>
                  <a:pt x="0" y="240815"/>
                  <a:pt x="2327" y="345518"/>
                  <a:pt x="34901" y="362968"/>
                </a:cubicBezTo>
                <a:cubicBezTo>
                  <a:pt x="67475" y="380418"/>
                  <a:pt x="131459" y="361223"/>
                  <a:pt x="195444" y="34202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08A40945-80AB-8735-FBAC-CC40E8B58630}"/>
              </a:ext>
            </a:extLst>
          </p:cNvPr>
          <p:cNvSpPr txBox="1"/>
          <p:nvPr/>
        </p:nvSpPr>
        <p:spPr>
          <a:xfrm>
            <a:off x="3807175" y="5178346"/>
            <a:ext cx="1128835" cy="369332"/>
          </a:xfrm>
          <a:prstGeom prst="rect">
            <a:avLst/>
          </a:prstGeom>
          <a:noFill/>
        </p:spPr>
        <p:txBody>
          <a:bodyPr wrap="none" rtlCol="0">
            <a:spAutoFit/>
          </a:bodyPr>
          <a:lstStyle/>
          <a:p>
            <a:r>
              <a:rPr lang="en-AU" dirty="0">
                <a:latin typeface="Max's Handwritin" pitchFamily="2" charset="0"/>
              </a:rPr>
              <a:t>NAT re-binding</a:t>
            </a:r>
          </a:p>
        </p:txBody>
      </p:sp>
      <p:sp>
        <p:nvSpPr>
          <p:cNvPr id="21" name="Freeform 20">
            <a:extLst>
              <a:ext uri="{FF2B5EF4-FFF2-40B4-BE49-F238E27FC236}">
                <a16:creationId xmlns:a16="http://schemas.microsoft.com/office/drawing/2014/main" id="{D5D43936-108F-554D-C0CA-5B0DB8AE7DB3}"/>
              </a:ext>
            </a:extLst>
          </p:cNvPr>
          <p:cNvSpPr/>
          <p:nvPr/>
        </p:nvSpPr>
        <p:spPr>
          <a:xfrm>
            <a:off x="2715279" y="5256055"/>
            <a:ext cx="740795" cy="474650"/>
          </a:xfrm>
          <a:custGeom>
            <a:avLst/>
            <a:gdLst>
              <a:gd name="connsiteX0" fmla="*/ 0 w 740795"/>
              <a:gd name="connsiteY0" fmla="*/ 0 h 474650"/>
              <a:gd name="connsiteX1" fmla="*/ 55842 w 740795"/>
              <a:gd name="connsiteY1" fmla="*/ 390889 h 474650"/>
              <a:gd name="connsiteX2" fmla="*/ 55842 w 740795"/>
              <a:gd name="connsiteY2" fmla="*/ 460690 h 474650"/>
              <a:gd name="connsiteX3" fmla="*/ 167524 w 740795"/>
              <a:gd name="connsiteY3" fmla="*/ 474650 h 474650"/>
              <a:gd name="connsiteX4" fmla="*/ 642174 w 740795"/>
              <a:gd name="connsiteY4" fmla="*/ 467670 h 474650"/>
              <a:gd name="connsiteX5" fmla="*/ 732916 w 740795"/>
              <a:gd name="connsiteY5" fmla="*/ 460690 h 474650"/>
              <a:gd name="connsiteX6" fmla="*/ 732916 w 740795"/>
              <a:gd name="connsiteY6" fmla="*/ 404849 h 474650"/>
              <a:gd name="connsiteX7" fmla="*/ 704996 w 740795"/>
              <a:gd name="connsiteY7" fmla="*/ 48861 h 474650"/>
              <a:gd name="connsiteX8" fmla="*/ 593313 w 740795"/>
              <a:gd name="connsiteY8" fmla="*/ 6980 h 474650"/>
              <a:gd name="connsiteX9" fmla="*/ 244306 w 740795"/>
              <a:gd name="connsiteY9" fmla="*/ 27921 h 474650"/>
              <a:gd name="connsiteX10" fmla="*/ 69802 w 740795"/>
              <a:gd name="connsiteY10" fmla="*/ 27921 h 4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0795" h="474650">
                <a:moveTo>
                  <a:pt x="0" y="0"/>
                </a:moveTo>
                <a:cubicBezTo>
                  <a:pt x="23267" y="157053"/>
                  <a:pt x="46535" y="314107"/>
                  <a:pt x="55842" y="390889"/>
                </a:cubicBezTo>
                <a:cubicBezTo>
                  <a:pt x="65149" y="467671"/>
                  <a:pt x="37228" y="446730"/>
                  <a:pt x="55842" y="460690"/>
                </a:cubicBezTo>
                <a:cubicBezTo>
                  <a:pt x="74456" y="474650"/>
                  <a:pt x="167524" y="474650"/>
                  <a:pt x="167524" y="474650"/>
                </a:cubicBezTo>
                <a:lnTo>
                  <a:pt x="642174" y="467670"/>
                </a:lnTo>
                <a:cubicBezTo>
                  <a:pt x="736406" y="465343"/>
                  <a:pt x="717792" y="471160"/>
                  <a:pt x="732916" y="460690"/>
                </a:cubicBezTo>
                <a:cubicBezTo>
                  <a:pt x="748040" y="450220"/>
                  <a:pt x="737569" y="473487"/>
                  <a:pt x="732916" y="404849"/>
                </a:cubicBezTo>
                <a:cubicBezTo>
                  <a:pt x="728263" y="336211"/>
                  <a:pt x="728263" y="115172"/>
                  <a:pt x="704996" y="48861"/>
                </a:cubicBezTo>
                <a:cubicBezTo>
                  <a:pt x="681729" y="-17450"/>
                  <a:pt x="670095" y="10470"/>
                  <a:pt x="593313" y="6980"/>
                </a:cubicBezTo>
                <a:cubicBezTo>
                  <a:pt x="516531" y="3490"/>
                  <a:pt x="331558" y="24431"/>
                  <a:pt x="244306" y="27921"/>
                </a:cubicBezTo>
                <a:cubicBezTo>
                  <a:pt x="157054" y="31411"/>
                  <a:pt x="113428" y="29666"/>
                  <a:pt x="69802" y="27921"/>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a:extLst>
              <a:ext uri="{FF2B5EF4-FFF2-40B4-BE49-F238E27FC236}">
                <a16:creationId xmlns:a16="http://schemas.microsoft.com/office/drawing/2014/main" id="{E6D9DC67-E2C5-23D3-EA03-FF0AEC6C5DF4}"/>
              </a:ext>
            </a:extLst>
          </p:cNvPr>
          <p:cNvSpPr/>
          <p:nvPr/>
        </p:nvSpPr>
        <p:spPr>
          <a:xfrm>
            <a:off x="6016892" y="5121655"/>
            <a:ext cx="2176914" cy="522460"/>
          </a:xfrm>
          <a:custGeom>
            <a:avLst/>
            <a:gdLst>
              <a:gd name="connsiteX0" fmla="*/ 0 w 2176914"/>
              <a:gd name="connsiteY0" fmla="*/ 43658 h 522460"/>
              <a:gd name="connsiteX1" fmla="*/ 48861 w 2176914"/>
              <a:gd name="connsiteY1" fmla="*/ 315884 h 522460"/>
              <a:gd name="connsiteX2" fmla="*/ 62821 w 2176914"/>
              <a:gd name="connsiteY2" fmla="*/ 434547 h 522460"/>
              <a:gd name="connsiteX3" fmla="*/ 153563 w 2176914"/>
              <a:gd name="connsiteY3" fmla="*/ 469447 h 522460"/>
              <a:gd name="connsiteX4" fmla="*/ 1123804 w 2176914"/>
              <a:gd name="connsiteY4" fmla="*/ 476427 h 522460"/>
              <a:gd name="connsiteX5" fmla="*/ 1933502 w 2176914"/>
              <a:gd name="connsiteY5" fmla="*/ 518308 h 522460"/>
              <a:gd name="connsiteX6" fmla="*/ 2156867 w 2176914"/>
              <a:gd name="connsiteY6" fmla="*/ 504348 h 522460"/>
              <a:gd name="connsiteX7" fmla="*/ 2163847 w 2176914"/>
              <a:gd name="connsiteY7" fmla="*/ 371725 h 522460"/>
              <a:gd name="connsiteX8" fmla="*/ 2135926 w 2176914"/>
              <a:gd name="connsiteY8" fmla="*/ 36678 h 522460"/>
              <a:gd name="connsiteX9" fmla="*/ 1961423 w 2176914"/>
              <a:gd name="connsiteY9" fmla="*/ 8757 h 522460"/>
              <a:gd name="connsiteX10" fmla="*/ 893459 w 2176914"/>
              <a:gd name="connsiteY10" fmla="*/ 22718 h 522460"/>
              <a:gd name="connsiteX11" fmla="*/ 139603 w 2176914"/>
              <a:gd name="connsiteY11" fmla="*/ 50638 h 52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14" h="522460">
                <a:moveTo>
                  <a:pt x="0" y="43658"/>
                </a:moveTo>
                <a:cubicBezTo>
                  <a:pt x="19195" y="147197"/>
                  <a:pt x="38391" y="250736"/>
                  <a:pt x="48861" y="315884"/>
                </a:cubicBezTo>
                <a:cubicBezTo>
                  <a:pt x="59331" y="381032"/>
                  <a:pt x="45371" y="408953"/>
                  <a:pt x="62821" y="434547"/>
                </a:cubicBezTo>
                <a:cubicBezTo>
                  <a:pt x="80271" y="460141"/>
                  <a:pt x="-23268" y="462467"/>
                  <a:pt x="153563" y="469447"/>
                </a:cubicBezTo>
                <a:cubicBezTo>
                  <a:pt x="330394" y="476427"/>
                  <a:pt x="827148" y="468284"/>
                  <a:pt x="1123804" y="476427"/>
                </a:cubicBezTo>
                <a:cubicBezTo>
                  <a:pt x="1420460" y="484570"/>
                  <a:pt x="1761325" y="513655"/>
                  <a:pt x="1933502" y="518308"/>
                </a:cubicBezTo>
                <a:cubicBezTo>
                  <a:pt x="2105679" y="522961"/>
                  <a:pt x="2118476" y="528778"/>
                  <a:pt x="2156867" y="504348"/>
                </a:cubicBezTo>
                <a:cubicBezTo>
                  <a:pt x="2195258" y="479918"/>
                  <a:pt x="2167337" y="449670"/>
                  <a:pt x="2163847" y="371725"/>
                </a:cubicBezTo>
                <a:cubicBezTo>
                  <a:pt x="2160357" y="293780"/>
                  <a:pt x="2169663" y="97172"/>
                  <a:pt x="2135926" y="36678"/>
                </a:cubicBezTo>
                <a:cubicBezTo>
                  <a:pt x="2102189" y="-23816"/>
                  <a:pt x="1961423" y="8757"/>
                  <a:pt x="1961423" y="8757"/>
                </a:cubicBezTo>
                <a:lnTo>
                  <a:pt x="893459" y="22718"/>
                </a:lnTo>
                <a:cubicBezTo>
                  <a:pt x="589822" y="29698"/>
                  <a:pt x="364712" y="40168"/>
                  <a:pt x="139603" y="50638"/>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3DAC1A44-B9AD-5491-C1CC-B1F7E0E6934D}"/>
              </a:ext>
            </a:extLst>
          </p:cNvPr>
          <p:cNvSpPr/>
          <p:nvPr/>
        </p:nvSpPr>
        <p:spPr>
          <a:xfrm>
            <a:off x="10177063" y="5046650"/>
            <a:ext cx="454745" cy="513145"/>
          </a:xfrm>
          <a:custGeom>
            <a:avLst/>
            <a:gdLst>
              <a:gd name="connsiteX0" fmla="*/ 0 w 454745"/>
              <a:gd name="connsiteY0" fmla="*/ 0 h 513145"/>
              <a:gd name="connsiteX1" fmla="*/ 446729 w 454745"/>
              <a:gd name="connsiteY1" fmla="*/ 502571 h 513145"/>
              <a:gd name="connsiteX2" fmla="*/ 244305 w 454745"/>
              <a:gd name="connsiteY2" fmla="*/ 293167 h 513145"/>
            </a:gdLst>
            <a:ahLst/>
            <a:cxnLst>
              <a:cxn ang="0">
                <a:pos x="connsiteX0" y="connsiteY0"/>
              </a:cxn>
              <a:cxn ang="0">
                <a:pos x="connsiteX1" y="connsiteY1"/>
              </a:cxn>
              <a:cxn ang="0">
                <a:pos x="connsiteX2" y="connsiteY2"/>
              </a:cxn>
            </a:cxnLst>
            <a:rect l="l" t="t" r="r" b="b"/>
            <a:pathLst>
              <a:path w="454745" h="513145">
                <a:moveTo>
                  <a:pt x="0" y="0"/>
                </a:moveTo>
                <a:lnTo>
                  <a:pt x="446729" y="502571"/>
                </a:lnTo>
                <a:cubicBezTo>
                  <a:pt x="487446" y="551432"/>
                  <a:pt x="365875" y="422299"/>
                  <a:pt x="244305" y="293167"/>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8D2638E7-AC41-26F1-7E8D-5EE77C0EF193}"/>
              </a:ext>
            </a:extLst>
          </p:cNvPr>
          <p:cNvSpPr/>
          <p:nvPr/>
        </p:nvSpPr>
        <p:spPr>
          <a:xfrm>
            <a:off x="10057653" y="4990809"/>
            <a:ext cx="695821" cy="593177"/>
          </a:xfrm>
          <a:custGeom>
            <a:avLst/>
            <a:gdLst>
              <a:gd name="connsiteX0" fmla="*/ 635940 w 635940"/>
              <a:gd name="connsiteY0" fmla="*/ 0 h 595422"/>
              <a:gd name="connsiteX1" fmla="*/ 91488 w 635940"/>
              <a:gd name="connsiteY1" fmla="*/ 516531 h 595422"/>
              <a:gd name="connsiteX2" fmla="*/ 746 w 635940"/>
              <a:gd name="connsiteY2" fmla="*/ 593313 h 595422"/>
              <a:gd name="connsiteX3" fmla="*/ 517277 w 635940"/>
              <a:gd name="connsiteY3" fmla="*/ 132623 h 595422"/>
            </a:gdLst>
            <a:ahLst/>
            <a:cxnLst>
              <a:cxn ang="0">
                <a:pos x="connsiteX0" y="connsiteY0"/>
              </a:cxn>
              <a:cxn ang="0">
                <a:pos x="connsiteX1" y="connsiteY1"/>
              </a:cxn>
              <a:cxn ang="0">
                <a:pos x="connsiteX2" y="connsiteY2"/>
              </a:cxn>
              <a:cxn ang="0">
                <a:pos x="connsiteX3" y="connsiteY3"/>
              </a:cxn>
            </a:cxnLst>
            <a:rect l="l" t="t" r="r" b="b"/>
            <a:pathLst>
              <a:path w="635940" h="595422">
                <a:moveTo>
                  <a:pt x="635940" y="0"/>
                </a:moveTo>
                <a:lnTo>
                  <a:pt x="91488" y="516531"/>
                </a:lnTo>
                <a:cubicBezTo>
                  <a:pt x="-14378" y="615417"/>
                  <a:pt x="746" y="593313"/>
                  <a:pt x="746" y="593313"/>
                </a:cubicBezTo>
                <a:lnTo>
                  <a:pt x="517277" y="132623"/>
                </a:ln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5422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C29-0380-EA85-E1E1-F9C8D42B0CF5}"/>
              </a:ext>
            </a:extLst>
          </p:cNvPr>
          <p:cNvSpPr>
            <a:spLocks noGrp="1"/>
          </p:cNvSpPr>
          <p:nvPr>
            <p:ph type="title"/>
          </p:nvPr>
        </p:nvSpPr>
        <p:spPr/>
        <p:txBody>
          <a:bodyPr/>
          <a:lstStyle/>
          <a:p>
            <a:r>
              <a:rPr lang="en-AU" dirty="0"/>
              <a:t>QUIC and Load Balancing</a:t>
            </a:r>
          </a:p>
        </p:txBody>
      </p:sp>
      <p:sp>
        <p:nvSpPr>
          <p:cNvPr id="3" name="Content Placeholder 2">
            <a:extLst>
              <a:ext uri="{FF2B5EF4-FFF2-40B4-BE49-F238E27FC236}">
                <a16:creationId xmlns:a16="http://schemas.microsoft.com/office/drawing/2014/main" id="{ADC3BA27-772D-083F-54A5-EDE262079EC5}"/>
              </a:ext>
            </a:extLst>
          </p:cNvPr>
          <p:cNvSpPr>
            <a:spLocks noGrp="1"/>
          </p:cNvSpPr>
          <p:nvPr>
            <p:ph idx="1"/>
          </p:nvPr>
        </p:nvSpPr>
        <p:spPr/>
        <p:txBody>
          <a:bodyPr>
            <a:normAutofit fontScale="92500" lnSpcReduction="20000"/>
          </a:bodyPr>
          <a:lstStyle/>
          <a:p>
            <a:r>
              <a:rPr lang="en-AU" dirty="0"/>
              <a:t>This assumes that a  front-end load balancer is capable of performing load balancing on UDP flows using the UDP connection 5-tuple</a:t>
            </a:r>
          </a:p>
          <a:p>
            <a:r>
              <a:rPr lang="en-AU" dirty="0"/>
              <a:t>If the remote end performs NAT rebinding the load balancer will be thrown by this shift, and it has no direct visibility into the e2e session to uncover the connection ID</a:t>
            </a:r>
          </a:p>
          <a:p>
            <a:r>
              <a:rPr lang="en-AU" b="0" i="0" u="none" strike="noStrike" dirty="0">
                <a:solidFill>
                  <a:srgbClr val="000000"/>
                </a:solidFill>
                <a:effectLst/>
              </a:rPr>
              <a:t>Using UDP to carry sustained high-volume streams may not match the internal optimisations used in server content delivery networks</a:t>
            </a:r>
          </a:p>
          <a:p>
            <a:endParaRPr lang="en-AU" dirty="0">
              <a:solidFill>
                <a:srgbClr val="000000"/>
              </a:solidFill>
            </a:endParaRPr>
          </a:p>
          <a:p>
            <a:r>
              <a:rPr lang="en-AU" b="1" dirty="0">
                <a:solidFill>
                  <a:srgbClr val="000000"/>
                </a:solidFill>
              </a:rPr>
              <a:t>If we really want large scale QUIC with front-end load balancing and if we still need to tolerate NATs then we will need to think about how the end point can share the connection ID state with its front-end load balancer, or how to terminate the QUIC session in the front-end and use a second session to a selected server</a:t>
            </a:r>
            <a:endParaRPr lang="en-AU" b="1" dirty="0"/>
          </a:p>
        </p:txBody>
      </p:sp>
    </p:spTree>
    <p:extLst>
      <p:ext uri="{BB962C8B-B14F-4D97-AF65-F5344CB8AC3E}">
        <p14:creationId xmlns:p14="http://schemas.microsoft.com/office/powerpoint/2010/main" val="147777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E77A-36DF-AA97-B610-E1F7B8F29BE2}"/>
              </a:ext>
            </a:extLst>
          </p:cNvPr>
          <p:cNvSpPr>
            <a:spLocks noGrp="1"/>
          </p:cNvSpPr>
          <p:nvPr>
            <p:ph type="title"/>
          </p:nvPr>
        </p:nvSpPr>
        <p:spPr/>
        <p:txBody>
          <a:bodyPr/>
          <a:lstStyle/>
          <a:p>
            <a:r>
              <a:rPr lang="en-AU" dirty="0"/>
              <a:t>QUIC and DOS</a:t>
            </a:r>
          </a:p>
        </p:txBody>
      </p:sp>
      <p:sp>
        <p:nvSpPr>
          <p:cNvPr id="3" name="Content Placeholder 2">
            <a:extLst>
              <a:ext uri="{FF2B5EF4-FFF2-40B4-BE49-F238E27FC236}">
                <a16:creationId xmlns:a16="http://schemas.microsoft.com/office/drawing/2014/main" id="{42C8789E-151C-C129-C1F8-3FA2C7A01546}"/>
              </a:ext>
            </a:extLst>
          </p:cNvPr>
          <p:cNvSpPr>
            <a:spLocks noGrp="1"/>
          </p:cNvSpPr>
          <p:nvPr>
            <p:ph idx="1"/>
          </p:nvPr>
        </p:nvSpPr>
        <p:spPr/>
        <p:txBody>
          <a:bodyPr/>
          <a:lstStyle/>
          <a:p>
            <a:r>
              <a:rPr lang="en-AU" dirty="0"/>
              <a:t>Very little lies outside the encryption envelope in QUIC</a:t>
            </a:r>
          </a:p>
          <a:p>
            <a:r>
              <a:rPr lang="en-AU" dirty="0"/>
              <a:t>Which means all incoming packets addressed to the QUIC port need to be decrypted</a:t>
            </a:r>
          </a:p>
          <a:p>
            <a:r>
              <a:rPr lang="en-AU" dirty="0"/>
              <a:t>But the QUIC session uses symmetric crypto so the packet decode overhead is far smaller than an asymmetric crypto load for the same packet rate</a:t>
            </a:r>
          </a:p>
          <a:p>
            <a:endParaRPr lang="en-AU" dirty="0"/>
          </a:p>
          <a:p>
            <a:r>
              <a:rPr lang="en-AU" dirty="0"/>
              <a:t>It’s not the best answer, but it’s not disastrous either!</a:t>
            </a:r>
          </a:p>
        </p:txBody>
      </p:sp>
    </p:spTree>
    <p:extLst>
      <p:ext uri="{BB962C8B-B14F-4D97-AF65-F5344CB8AC3E}">
        <p14:creationId xmlns:p14="http://schemas.microsoft.com/office/powerpoint/2010/main" val="3344909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28D3-227F-7E34-BAFA-4278C6BDBEAF}"/>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EA1A292B-840A-BCF8-7EEB-3648DD9B7EDD}"/>
              </a:ext>
            </a:extLst>
          </p:cNvPr>
          <p:cNvSpPr>
            <a:spLocks noGrp="1"/>
          </p:cNvSpPr>
          <p:nvPr>
            <p:ph idx="1"/>
          </p:nvPr>
        </p:nvSpPr>
        <p:spPr/>
        <p:txBody>
          <a:bodyPr/>
          <a:lstStyle/>
          <a:p>
            <a:r>
              <a:rPr lang="en-AU" dirty="0"/>
              <a:t>A logical evolutionary step for transport services, providing more flexibility, faster connection setup, and a larger set of transport services</a:t>
            </a:r>
          </a:p>
          <a:p>
            <a:endParaRPr lang="en-AU" dirty="0"/>
          </a:p>
          <a:p>
            <a:r>
              <a:rPr lang="en-AU" dirty="0"/>
              <a:t>It’s what we should expect from a capable modern transport protocol!</a:t>
            </a:r>
          </a:p>
        </p:txBody>
      </p:sp>
    </p:spTree>
    <p:extLst>
      <p:ext uri="{BB962C8B-B14F-4D97-AF65-F5344CB8AC3E}">
        <p14:creationId xmlns:p14="http://schemas.microsoft.com/office/powerpoint/2010/main" val="467218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5A8A-BB48-EC59-3893-2026B08BC235}"/>
              </a:ext>
            </a:extLst>
          </p:cNvPr>
          <p:cNvSpPr>
            <a:spLocks noGrp="1"/>
          </p:cNvSpPr>
          <p:nvPr>
            <p:ph type="title"/>
          </p:nvPr>
        </p:nvSpPr>
        <p:spPr/>
        <p:txBody>
          <a:bodyPr/>
          <a:lstStyle/>
          <a:p>
            <a:r>
              <a:rPr lang="en-AU" dirty="0"/>
              <a:t>Today I want to talk about..</a:t>
            </a:r>
          </a:p>
        </p:txBody>
      </p:sp>
      <p:sp>
        <p:nvSpPr>
          <p:cNvPr id="3" name="Content Placeholder 2">
            <a:extLst>
              <a:ext uri="{FF2B5EF4-FFF2-40B4-BE49-F238E27FC236}">
                <a16:creationId xmlns:a16="http://schemas.microsoft.com/office/drawing/2014/main" id="{E105E6E2-A61B-1F8E-1E63-3440376D7807}"/>
              </a:ext>
            </a:extLst>
          </p:cNvPr>
          <p:cNvSpPr>
            <a:spLocks noGrp="1"/>
          </p:cNvSpPr>
          <p:nvPr>
            <p:ph idx="1"/>
          </p:nvPr>
        </p:nvSpPr>
        <p:spPr>
          <a:xfrm>
            <a:off x="3005958" y="1825625"/>
            <a:ext cx="8347841" cy="4351338"/>
          </a:xfrm>
        </p:spPr>
        <p:txBody>
          <a:bodyPr/>
          <a:lstStyle/>
          <a:p>
            <a:r>
              <a:rPr lang="en-AU" dirty="0">
                <a:solidFill>
                  <a:schemeClr val="bg1">
                    <a:lumMod val="75000"/>
                  </a:schemeClr>
                </a:solidFill>
              </a:rPr>
              <a:t>What QUIC is</a:t>
            </a:r>
          </a:p>
          <a:p>
            <a:r>
              <a:rPr lang="en-AU" dirty="0"/>
              <a:t>How much QUIC is out there</a:t>
            </a:r>
          </a:p>
          <a:p>
            <a:r>
              <a:rPr lang="en-AU" dirty="0">
                <a:solidFill>
                  <a:schemeClr val="bg1">
                    <a:lumMod val="65000"/>
                  </a:schemeClr>
                </a:solidFill>
              </a:rPr>
              <a:t>Why QUIC is so interesting (to me)</a:t>
            </a:r>
          </a:p>
        </p:txBody>
      </p:sp>
    </p:spTree>
    <p:extLst>
      <p:ext uri="{BB962C8B-B14F-4D97-AF65-F5344CB8AC3E}">
        <p14:creationId xmlns:p14="http://schemas.microsoft.com/office/powerpoint/2010/main" val="1600752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Triggering QUIC in HTTP</a:t>
            </a:r>
          </a:p>
        </p:txBody>
      </p:sp>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p:txBody>
          <a:bodyPr>
            <a:normAutofit/>
          </a:bodyPr>
          <a:lstStyle/>
          <a:p>
            <a:pPr marL="0" indent="0">
              <a:buNone/>
            </a:pPr>
            <a:r>
              <a:rPr lang="en-AU" dirty="0"/>
              <a:t>Use the DNS to trigger QUIC:</a:t>
            </a:r>
          </a:p>
          <a:p>
            <a:pPr lvl="1"/>
            <a:r>
              <a:rPr lang="en-AU" dirty="0"/>
              <a:t>Set up an HTTPS record for each server name, with value: </a:t>
            </a:r>
            <a:r>
              <a:rPr lang="en-AU" b="1" dirty="0" err="1">
                <a:latin typeface="Courier" pitchFamily="2" charset="0"/>
              </a:rPr>
              <a:t>alpn</a:t>
            </a:r>
            <a:r>
              <a:rPr lang="en-AU" b="1" dirty="0">
                <a:latin typeface="Courier" pitchFamily="2" charset="0"/>
              </a:rPr>
              <a:t>=“h3”</a:t>
            </a:r>
            <a:endParaRPr lang="en-AU" dirty="0"/>
          </a:p>
          <a:p>
            <a:pPr marL="0" indent="0">
              <a:buNone/>
            </a:pPr>
            <a:r>
              <a:rPr lang="en-AU" dirty="0"/>
              <a:t>Use content-level controls to trigger QUIC:</a:t>
            </a:r>
          </a:p>
          <a:p>
            <a:pPr lvl="1"/>
            <a:r>
              <a:rPr lang="en-AU" dirty="0"/>
              <a:t>Add </a:t>
            </a:r>
            <a:r>
              <a:rPr lang="en-AU" b="1" dirty="0">
                <a:latin typeface="Courier" pitchFamily="2" charset="0"/>
              </a:rPr>
              <a:t>Alt-Svc: h3=“:443”</a:t>
            </a:r>
            <a:r>
              <a:rPr lang="en-AU" dirty="0"/>
              <a:t> to the HTML headers</a:t>
            </a:r>
            <a:endParaRPr lang="en-AU" b="1" dirty="0"/>
          </a:p>
          <a:p>
            <a:pPr marL="457200" lvl="1" indent="0">
              <a:buNone/>
            </a:pPr>
            <a:endParaRPr lang="en-AU" dirty="0"/>
          </a:p>
          <a:p>
            <a:pPr marL="457200" lvl="1" indent="0">
              <a:buNone/>
            </a:pPr>
            <a:r>
              <a:rPr lang="en-AU" sz="2000" dirty="0"/>
              <a:t>(This second method requires a subsequent query in a distinct HTTP session to allow the client to use the Alt-Svc capability.)</a:t>
            </a:r>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Tree>
    <p:extLst>
      <p:ext uri="{BB962C8B-B14F-4D97-AF65-F5344CB8AC3E}">
        <p14:creationId xmlns:p14="http://schemas.microsoft.com/office/powerpoint/2010/main" val="3028555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Triggering QUIC in HTTP</a:t>
            </a:r>
          </a:p>
        </p:txBody>
      </p:sp>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p:txBody>
          <a:bodyPr>
            <a:normAutofit/>
          </a:bodyPr>
          <a:lstStyle/>
          <a:p>
            <a:pPr marL="0" indent="0">
              <a:buNone/>
            </a:pPr>
            <a:r>
              <a:rPr lang="en-AU" dirty="0"/>
              <a:t>Use the DNS to trigger QUIC:</a:t>
            </a:r>
          </a:p>
          <a:p>
            <a:pPr lvl="1"/>
            <a:r>
              <a:rPr lang="en-AU" dirty="0"/>
              <a:t>Set up an HTTPS record for each server name, with value: </a:t>
            </a:r>
            <a:r>
              <a:rPr lang="en-AU" b="1" dirty="0" err="1">
                <a:latin typeface="Courier" pitchFamily="2" charset="0"/>
              </a:rPr>
              <a:t>alpn</a:t>
            </a:r>
            <a:r>
              <a:rPr lang="en-AU" b="1" dirty="0">
                <a:latin typeface="Courier" pitchFamily="2" charset="0"/>
              </a:rPr>
              <a:t>=“h3”</a:t>
            </a:r>
            <a:endParaRPr lang="en-AU" dirty="0"/>
          </a:p>
          <a:p>
            <a:pPr marL="0" indent="0">
              <a:buNone/>
            </a:pPr>
            <a:r>
              <a:rPr lang="en-AU" dirty="0"/>
              <a:t>Use content-level controls to trigger QUIC:</a:t>
            </a:r>
          </a:p>
          <a:p>
            <a:pPr lvl="1"/>
            <a:r>
              <a:rPr lang="en-AU" dirty="0"/>
              <a:t>Add </a:t>
            </a:r>
            <a:r>
              <a:rPr lang="en-AU" b="1" dirty="0">
                <a:latin typeface="Courier" pitchFamily="2" charset="0"/>
              </a:rPr>
              <a:t>Alt-Svc: h3=“:443”</a:t>
            </a:r>
            <a:r>
              <a:rPr lang="en-AU" dirty="0"/>
              <a:t> to the HTML headers</a:t>
            </a:r>
            <a:endParaRPr lang="en-AU" b="1" dirty="0"/>
          </a:p>
          <a:p>
            <a:pPr marL="457200" lvl="1" indent="0">
              <a:buNone/>
            </a:pPr>
            <a:endParaRPr lang="en-AU" dirty="0"/>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
        <p:nvSpPr>
          <p:cNvPr id="4" name="TextBox 3">
            <a:extLst>
              <a:ext uri="{FF2B5EF4-FFF2-40B4-BE49-F238E27FC236}">
                <a16:creationId xmlns:a16="http://schemas.microsoft.com/office/drawing/2014/main" id="{10CD212A-D935-0FE7-99E5-42C14BEF3AAE}"/>
              </a:ext>
            </a:extLst>
          </p:cNvPr>
          <p:cNvSpPr txBox="1"/>
          <p:nvPr/>
        </p:nvSpPr>
        <p:spPr>
          <a:xfrm>
            <a:off x="8647200" y="2861784"/>
            <a:ext cx="2292615" cy="523220"/>
          </a:xfrm>
          <a:prstGeom prst="rect">
            <a:avLst/>
          </a:prstGeom>
          <a:noFill/>
        </p:spPr>
        <p:txBody>
          <a:bodyPr wrap="none" rtlCol="0">
            <a:spAutoFit/>
          </a:bodyPr>
          <a:lstStyle/>
          <a:p>
            <a:r>
              <a:rPr lang="en-AU" sz="2800" b="1" dirty="0">
                <a:solidFill>
                  <a:schemeClr val="accent4">
                    <a:lumMod val="50000"/>
                  </a:schemeClr>
                </a:solidFill>
                <a:latin typeface="AhnbergHand" pitchFamily="2" charset="0"/>
              </a:rPr>
              <a:t>First Fetch</a:t>
            </a:r>
          </a:p>
        </p:txBody>
      </p:sp>
      <p:sp>
        <p:nvSpPr>
          <p:cNvPr id="5" name="TextBox 4">
            <a:extLst>
              <a:ext uri="{FF2B5EF4-FFF2-40B4-BE49-F238E27FC236}">
                <a16:creationId xmlns:a16="http://schemas.microsoft.com/office/drawing/2014/main" id="{1EE74409-A9D7-87CA-BA64-C753541BA9BC}"/>
              </a:ext>
            </a:extLst>
          </p:cNvPr>
          <p:cNvSpPr txBox="1"/>
          <p:nvPr/>
        </p:nvSpPr>
        <p:spPr>
          <a:xfrm>
            <a:off x="5451600" y="3726984"/>
            <a:ext cx="2638864" cy="523220"/>
          </a:xfrm>
          <a:prstGeom prst="rect">
            <a:avLst/>
          </a:prstGeom>
          <a:noFill/>
        </p:spPr>
        <p:txBody>
          <a:bodyPr wrap="none" rtlCol="0">
            <a:spAutoFit/>
          </a:bodyPr>
          <a:lstStyle/>
          <a:p>
            <a:r>
              <a:rPr lang="en-AU" sz="2800" b="1" dirty="0">
                <a:solidFill>
                  <a:schemeClr val="accent4">
                    <a:lumMod val="50000"/>
                  </a:schemeClr>
                </a:solidFill>
                <a:latin typeface="AhnbergHand" pitchFamily="2" charset="0"/>
              </a:rPr>
              <a:t>Second Fetch</a:t>
            </a:r>
          </a:p>
        </p:txBody>
      </p:sp>
      <p:sp>
        <p:nvSpPr>
          <p:cNvPr id="6" name="Freeform 5">
            <a:extLst>
              <a:ext uri="{FF2B5EF4-FFF2-40B4-BE49-F238E27FC236}">
                <a16:creationId xmlns:a16="http://schemas.microsoft.com/office/drawing/2014/main" id="{9F48F2BB-C7FF-2441-4C49-768C53CF6078}"/>
              </a:ext>
            </a:extLst>
          </p:cNvPr>
          <p:cNvSpPr/>
          <p:nvPr/>
        </p:nvSpPr>
        <p:spPr>
          <a:xfrm rot="4012270">
            <a:off x="9700850" y="2611709"/>
            <a:ext cx="254949" cy="281157"/>
          </a:xfrm>
          <a:custGeom>
            <a:avLst/>
            <a:gdLst>
              <a:gd name="connsiteX0" fmla="*/ 1574363 w 1574363"/>
              <a:gd name="connsiteY0" fmla="*/ 496800 h 496800"/>
              <a:gd name="connsiteX1" fmla="*/ 1322363 w 1574363"/>
              <a:gd name="connsiteY1" fmla="*/ 396000 h 496800"/>
              <a:gd name="connsiteX2" fmla="*/ 119963 w 1574363"/>
              <a:gd name="connsiteY2" fmla="*/ 115200 h 496800"/>
              <a:gd name="connsiteX3" fmla="*/ 105563 w 1574363"/>
              <a:gd name="connsiteY3" fmla="*/ 216000 h 496800"/>
              <a:gd name="connsiteX4" fmla="*/ 4763 w 1574363"/>
              <a:gd name="connsiteY4" fmla="*/ 79200 h 496800"/>
              <a:gd name="connsiteX5" fmla="*/ 278363 w 1574363"/>
              <a:gd name="connsiteY5" fmla="*/ 0 h 4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363" h="496800">
                <a:moveTo>
                  <a:pt x="1574363" y="496800"/>
                </a:moveTo>
                <a:cubicBezTo>
                  <a:pt x="1569563" y="478200"/>
                  <a:pt x="1564763" y="459600"/>
                  <a:pt x="1322363" y="396000"/>
                </a:cubicBezTo>
                <a:cubicBezTo>
                  <a:pt x="1079963" y="332400"/>
                  <a:pt x="322763" y="145200"/>
                  <a:pt x="119963" y="115200"/>
                </a:cubicBezTo>
                <a:cubicBezTo>
                  <a:pt x="-82837" y="85200"/>
                  <a:pt x="124763" y="222000"/>
                  <a:pt x="105563" y="216000"/>
                </a:cubicBezTo>
                <a:cubicBezTo>
                  <a:pt x="86363" y="210000"/>
                  <a:pt x="-24037" y="115200"/>
                  <a:pt x="4763" y="79200"/>
                </a:cubicBezTo>
                <a:cubicBezTo>
                  <a:pt x="33563" y="43200"/>
                  <a:pt x="155963" y="21600"/>
                  <a:pt x="27836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F01B3E50-D25C-F131-94F8-A04E424F6308}"/>
              </a:ext>
            </a:extLst>
          </p:cNvPr>
          <p:cNvSpPr/>
          <p:nvPr/>
        </p:nvSpPr>
        <p:spPr>
          <a:xfrm>
            <a:off x="4359357" y="3523932"/>
            <a:ext cx="969278" cy="504676"/>
          </a:xfrm>
          <a:custGeom>
            <a:avLst/>
            <a:gdLst>
              <a:gd name="connsiteX0" fmla="*/ 969278 w 969278"/>
              <a:gd name="connsiteY0" fmla="*/ 504676 h 504676"/>
              <a:gd name="connsiteX1" fmla="*/ 904478 w 969278"/>
              <a:gd name="connsiteY1" fmla="*/ 475876 h 504676"/>
              <a:gd name="connsiteX2" fmla="*/ 76478 w 969278"/>
              <a:gd name="connsiteY2" fmla="*/ 22276 h 504676"/>
              <a:gd name="connsiteX3" fmla="*/ 126878 w 969278"/>
              <a:gd name="connsiteY3" fmla="*/ 144676 h 504676"/>
              <a:gd name="connsiteX4" fmla="*/ 4478 w 969278"/>
              <a:gd name="connsiteY4" fmla="*/ 15076 h 504676"/>
              <a:gd name="connsiteX5" fmla="*/ 314078 w 969278"/>
              <a:gd name="connsiteY5" fmla="*/ 7876 h 50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278" h="504676">
                <a:moveTo>
                  <a:pt x="969278" y="504676"/>
                </a:moveTo>
                <a:lnTo>
                  <a:pt x="904478" y="475876"/>
                </a:lnTo>
                <a:cubicBezTo>
                  <a:pt x="755678" y="395476"/>
                  <a:pt x="206078" y="77476"/>
                  <a:pt x="76478" y="22276"/>
                </a:cubicBezTo>
                <a:cubicBezTo>
                  <a:pt x="-53122" y="-32924"/>
                  <a:pt x="138878" y="145876"/>
                  <a:pt x="126878" y="144676"/>
                </a:cubicBezTo>
                <a:cubicBezTo>
                  <a:pt x="114878" y="143476"/>
                  <a:pt x="-26722" y="37876"/>
                  <a:pt x="4478" y="15076"/>
                </a:cubicBezTo>
                <a:cubicBezTo>
                  <a:pt x="35678" y="-7724"/>
                  <a:pt x="174878" y="76"/>
                  <a:pt x="314078" y="78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66534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5A8A-BB48-EC59-3893-2026B08BC235}"/>
              </a:ext>
            </a:extLst>
          </p:cNvPr>
          <p:cNvSpPr>
            <a:spLocks noGrp="1"/>
          </p:cNvSpPr>
          <p:nvPr>
            <p:ph type="title"/>
          </p:nvPr>
        </p:nvSpPr>
        <p:spPr/>
        <p:txBody>
          <a:bodyPr/>
          <a:lstStyle/>
          <a:p>
            <a:r>
              <a:rPr lang="en-AU" dirty="0"/>
              <a:t>Today I want to talk about..</a:t>
            </a:r>
          </a:p>
        </p:txBody>
      </p:sp>
      <p:sp>
        <p:nvSpPr>
          <p:cNvPr id="3" name="Content Placeholder 2">
            <a:extLst>
              <a:ext uri="{FF2B5EF4-FFF2-40B4-BE49-F238E27FC236}">
                <a16:creationId xmlns:a16="http://schemas.microsoft.com/office/drawing/2014/main" id="{E105E6E2-A61B-1F8E-1E63-3440376D7807}"/>
              </a:ext>
            </a:extLst>
          </p:cNvPr>
          <p:cNvSpPr>
            <a:spLocks noGrp="1"/>
          </p:cNvSpPr>
          <p:nvPr>
            <p:ph idx="1"/>
          </p:nvPr>
        </p:nvSpPr>
        <p:spPr>
          <a:xfrm>
            <a:off x="3005958" y="1825625"/>
            <a:ext cx="8347841" cy="4351338"/>
          </a:xfrm>
        </p:spPr>
        <p:txBody>
          <a:bodyPr/>
          <a:lstStyle/>
          <a:p>
            <a:r>
              <a:rPr lang="en-AU" dirty="0"/>
              <a:t>What QUIC is</a:t>
            </a:r>
          </a:p>
          <a:p>
            <a:r>
              <a:rPr lang="en-AU" dirty="0"/>
              <a:t>How much QUIC is out there</a:t>
            </a:r>
          </a:p>
          <a:p>
            <a:r>
              <a:rPr lang="en-AU" dirty="0"/>
              <a:t>Why QUIC is so interesting (to me!)</a:t>
            </a:r>
          </a:p>
        </p:txBody>
      </p:sp>
    </p:spTree>
    <p:extLst>
      <p:ext uri="{BB962C8B-B14F-4D97-AF65-F5344CB8AC3E}">
        <p14:creationId xmlns:p14="http://schemas.microsoft.com/office/powerpoint/2010/main" val="151086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Setting Expectations</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838199" y="1825625"/>
            <a:ext cx="11133083" cy="4351338"/>
          </a:xfrm>
        </p:spPr>
        <p:txBody>
          <a:bodyPr/>
          <a:lstStyle/>
          <a:p>
            <a:r>
              <a:rPr lang="en-AU" dirty="0"/>
              <a:t>Chrome has a dominant share of browser instances  - roughly, some 65%*</a:t>
            </a:r>
          </a:p>
          <a:p>
            <a:r>
              <a:rPr lang="en-AU" dirty="0"/>
              <a:t>And Chrome has been supporting a switch to QUIC via the Alt-Svc directive since 2020</a:t>
            </a:r>
          </a:p>
        </p:txBody>
      </p:sp>
      <p:pic>
        <p:nvPicPr>
          <p:cNvPr id="5" name="Picture 4">
            <a:extLst>
              <a:ext uri="{FF2B5EF4-FFF2-40B4-BE49-F238E27FC236}">
                <a16:creationId xmlns:a16="http://schemas.microsoft.com/office/drawing/2014/main" id="{71930ECE-7F2A-4504-8F8C-66C2FA50CDEC}"/>
              </a:ext>
            </a:extLst>
          </p:cNvPr>
          <p:cNvPicPr>
            <a:picLocks noChangeAspect="1"/>
          </p:cNvPicPr>
          <p:nvPr/>
        </p:nvPicPr>
        <p:blipFill>
          <a:blip r:embed="rId2"/>
          <a:stretch>
            <a:fillRect/>
          </a:stretch>
        </p:blipFill>
        <p:spPr>
          <a:xfrm>
            <a:off x="3880885" y="3102597"/>
            <a:ext cx="4919783" cy="3641107"/>
          </a:xfrm>
          <a:prstGeom prst="rect">
            <a:avLst/>
          </a:prstGeom>
        </p:spPr>
      </p:pic>
      <p:sp>
        <p:nvSpPr>
          <p:cNvPr id="4" name="TextBox 3">
            <a:extLst>
              <a:ext uri="{FF2B5EF4-FFF2-40B4-BE49-F238E27FC236}">
                <a16:creationId xmlns:a16="http://schemas.microsoft.com/office/drawing/2014/main" id="{0BE29279-5584-97C4-1831-4EC43BD87269}"/>
              </a:ext>
            </a:extLst>
          </p:cNvPr>
          <p:cNvSpPr txBox="1"/>
          <p:nvPr/>
        </p:nvSpPr>
        <p:spPr>
          <a:xfrm flipH="1">
            <a:off x="11130841" y="6553353"/>
            <a:ext cx="1680882" cy="246221"/>
          </a:xfrm>
          <a:prstGeom prst="rect">
            <a:avLst/>
          </a:prstGeom>
          <a:noFill/>
        </p:spPr>
        <p:txBody>
          <a:bodyPr wrap="square" rtlCol="0">
            <a:spAutoFit/>
          </a:bodyPr>
          <a:lstStyle/>
          <a:p>
            <a:r>
              <a:rPr lang="en-AU" sz="1000" i="1" dirty="0"/>
              <a:t>* </a:t>
            </a:r>
            <a:r>
              <a:rPr lang="en-AU" sz="1000" i="1" dirty="0" err="1"/>
              <a:t>Oberlo.com</a:t>
            </a:r>
            <a:endParaRPr lang="en-AU" sz="1000" i="1" dirty="0"/>
          </a:p>
        </p:txBody>
      </p:sp>
    </p:spTree>
    <p:extLst>
      <p:ext uri="{BB962C8B-B14F-4D97-AF65-F5344CB8AC3E}">
        <p14:creationId xmlns:p14="http://schemas.microsoft.com/office/powerpoint/2010/main" val="346723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Setting Expectations</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838199" y="1825625"/>
            <a:ext cx="11133083" cy="4351338"/>
          </a:xfrm>
        </p:spPr>
        <p:txBody>
          <a:bodyPr/>
          <a:lstStyle/>
          <a:p>
            <a:r>
              <a:rPr lang="en-AU" dirty="0"/>
              <a:t>Chrome has a dominant share of browser instances  - roughly, some 65%*</a:t>
            </a:r>
          </a:p>
          <a:p>
            <a:r>
              <a:rPr lang="en-AU" dirty="0"/>
              <a:t>And Chrome has been supporting a switch to QUIC via the Alt-Svc directive since 2020</a:t>
            </a:r>
          </a:p>
          <a:p>
            <a:r>
              <a:rPr lang="en-AU" dirty="0"/>
              <a:t>And Apple Safari is now supporting QUIC, using the DNS </a:t>
            </a:r>
            <a:r>
              <a:rPr lang="en-AU" b="1" dirty="0" err="1">
                <a:latin typeface="Courier New" panose="02070309020205020404" pitchFamily="49" charset="0"/>
                <a:cs typeface="Courier New" panose="02070309020205020404" pitchFamily="49" charset="0"/>
              </a:rPr>
              <a:t>apln</a:t>
            </a:r>
            <a:r>
              <a:rPr lang="en-AU" sz="3600" dirty="0"/>
              <a:t> </a:t>
            </a:r>
            <a:r>
              <a:rPr lang="en-AU" dirty="0"/>
              <a:t>directive</a:t>
            </a:r>
          </a:p>
          <a:p>
            <a:r>
              <a:rPr lang="en-AU" dirty="0"/>
              <a:t>So a QUIC-aware server platform should be seeing some 85% of its sessions using QUIC – right?</a:t>
            </a:r>
          </a:p>
        </p:txBody>
      </p:sp>
      <p:sp>
        <p:nvSpPr>
          <p:cNvPr id="4" name="TextBox 3">
            <a:extLst>
              <a:ext uri="{FF2B5EF4-FFF2-40B4-BE49-F238E27FC236}">
                <a16:creationId xmlns:a16="http://schemas.microsoft.com/office/drawing/2014/main" id="{0BE29279-5584-97C4-1831-4EC43BD87269}"/>
              </a:ext>
            </a:extLst>
          </p:cNvPr>
          <p:cNvSpPr txBox="1"/>
          <p:nvPr/>
        </p:nvSpPr>
        <p:spPr>
          <a:xfrm flipH="1">
            <a:off x="9276623" y="6553353"/>
            <a:ext cx="3535100" cy="246221"/>
          </a:xfrm>
          <a:prstGeom prst="rect">
            <a:avLst/>
          </a:prstGeom>
          <a:noFill/>
        </p:spPr>
        <p:txBody>
          <a:bodyPr wrap="square" rtlCol="0">
            <a:spAutoFit/>
          </a:bodyPr>
          <a:lstStyle/>
          <a:p>
            <a:r>
              <a:rPr lang="en-AU" sz="1000" i="1" dirty="0"/>
              <a:t>* https://</a:t>
            </a:r>
            <a:r>
              <a:rPr lang="en-AU" sz="1000" i="1" dirty="0" err="1"/>
              <a:t>gs.statcounter.com</a:t>
            </a:r>
            <a:r>
              <a:rPr lang="en-AU" sz="1000" i="1" dirty="0"/>
              <a:t>/browser-market-share</a:t>
            </a:r>
          </a:p>
        </p:txBody>
      </p:sp>
      <p:sp>
        <p:nvSpPr>
          <p:cNvPr id="5" name="Freeform 4">
            <a:extLst>
              <a:ext uri="{FF2B5EF4-FFF2-40B4-BE49-F238E27FC236}">
                <a16:creationId xmlns:a16="http://schemas.microsoft.com/office/drawing/2014/main" id="{63EEE0AC-BE50-3F8F-8962-5982BFD3FBB5}"/>
              </a:ext>
            </a:extLst>
          </p:cNvPr>
          <p:cNvSpPr/>
          <p:nvPr/>
        </p:nvSpPr>
        <p:spPr>
          <a:xfrm>
            <a:off x="8838955" y="3653367"/>
            <a:ext cx="1763032" cy="1023599"/>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5517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CD04E-7463-BE27-090C-A01207B44133}"/>
              </a:ext>
            </a:extLst>
          </p:cNvPr>
          <p:cNvPicPr>
            <a:picLocks noChangeAspect="1"/>
          </p:cNvPicPr>
          <p:nvPr/>
        </p:nvPicPr>
        <p:blipFill>
          <a:blip r:embed="rId2"/>
          <a:stretch>
            <a:fillRect/>
          </a:stretch>
        </p:blipFill>
        <p:spPr>
          <a:xfrm>
            <a:off x="3190546" y="2682765"/>
            <a:ext cx="7772400" cy="3962566"/>
          </a:xfrm>
          <a:prstGeom prst="rect">
            <a:avLst/>
          </a:prstGeom>
        </p:spPr>
      </p:pic>
      <p:sp>
        <p:nvSpPr>
          <p:cNvPr id="2" name="Title 1">
            <a:extLst>
              <a:ext uri="{FF2B5EF4-FFF2-40B4-BE49-F238E27FC236}">
                <a16:creationId xmlns:a16="http://schemas.microsoft.com/office/drawing/2014/main" id="{C4B9D127-31EE-3BC5-5944-591D6C31C14B}"/>
              </a:ext>
            </a:extLst>
          </p:cNvPr>
          <p:cNvSpPr>
            <a:spLocks noGrp="1"/>
          </p:cNvSpPr>
          <p:nvPr>
            <p:ph type="title"/>
          </p:nvPr>
        </p:nvSpPr>
        <p:spPr/>
        <p:txBody>
          <a:bodyPr/>
          <a:lstStyle/>
          <a:p>
            <a:r>
              <a:rPr lang="en-AU" dirty="0"/>
              <a:t>Cloudflare’s Numbers</a:t>
            </a:r>
          </a:p>
        </p:txBody>
      </p:sp>
      <p:sp>
        <p:nvSpPr>
          <p:cNvPr id="3" name="Content Placeholder 2">
            <a:extLst>
              <a:ext uri="{FF2B5EF4-FFF2-40B4-BE49-F238E27FC236}">
                <a16:creationId xmlns:a16="http://schemas.microsoft.com/office/drawing/2014/main" id="{5BF58928-918C-4336-19C6-77709F6C727A}"/>
              </a:ext>
            </a:extLst>
          </p:cNvPr>
          <p:cNvSpPr>
            <a:spLocks noGrp="1"/>
          </p:cNvSpPr>
          <p:nvPr>
            <p:ph idx="1"/>
          </p:nvPr>
        </p:nvSpPr>
        <p:spPr>
          <a:xfrm>
            <a:off x="777688" y="1590301"/>
            <a:ext cx="10515600" cy="4351338"/>
          </a:xfrm>
        </p:spPr>
        <p:txBody>
          <a:bodyPr/>
          <a:lstStyle/>
          <a:p>
            <a:pPr marL="0" indent="0">
              <a:buNone/>
            </a:pPr>
            <a:r>
              <a:rPr lang="en-AU" dirty="0"/>
              <a:t>Cloudflare reports a far lower level of QUIC use</a:t>
            </a:r>
            <a:br>
              <a:rPr lang="en-AU" dirty="0"/>
            </a:br>
            <a:endParaRPr lang="en-AU" dirty="0"/>
          </a:p>
        </p:txBody>
      </p:sp>
      <p:pic>
        <p:nvPicPr>
          <p:cNvPr id="8" name="Picture 7">
            <a:extLst>
              <a:ext uri="{FF2B5EF4-FFF2-40B4-BE49-F238E27FC236}">
                <a16:creationId xmlns:a16="http://schemas.microsoft.com/office/drawing/2014/main" id="{6633B1B5-BABC-ABD9-AEAD-5FB748F7B789}"/>
              </a:ext>
            </a:extLst>
          </p:cNvPr>
          <p:cNvPicPr>
            <a:picLocks noChangeAspect="1"/>
          </p:cNvPicPr>
          <p:nvPr/>
        </p:nvPicPr>
        <p:blipFill>
          <a:blip r:embed="rId3"/>
          <a:stretch>
            <a:fillRect/>
          </a:stretch>
        </p:blipFill>
        <p:spPr>
          <a:xfrm>
            <a:off x="256846" y="2377965"/>
            <a:ext cx="2933700" cy="609600"/>
          </a:xfrm>
          <a:prstGeom prst="rect">
            <a:avLst/>
          </a:prstGeom>
        </p:spPr>
      </p:pic>
      <p:sp>
        <p:nvSpPr>
          <p:cNvPr id="4" name="Freeform 3">
            <a:extLst>
              <a:ext uri="{FF2B5EF4-FFF2-40B4-BE49-F238E27FC236}">
                <a16:creationId xmlns:a16="http://schemas.microsoft.com/office/drawing/2014/main" id="{5127A183-71BC-16F5-09BA-CBE59BCC0139}"/>
              </a:ext>
            </a:extLst>
          </p:cNvPr>
          <p:cNvSpPr/>
          <p:nvPr/>
        </p:nvSpPr>
        <p:spPr>
          <a:xfrm>
            <a:off x="5411691" y="3304364"/>
            <a:ext cx="1763032" cy="1023599"/>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45659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5792-F07D-EE3B-86C8-03054F60A822}"/>
              </a:ext>
            </a:extLst>
          </p:cNvPr>
          <p:cNvSpPr>
            <a:spLocks noGrp="1"/>
          </p:cNvSpPr>
          <p:nvPr>
            <p:ph type="title"/>
          </p:nvPr>
        </p:nvSpPr>
        <p:spPr/>
        <p:txBody>
          <a:bodyPr/>
          <a:lstStyle/>
          <a:p>
            <a:r>
              <a:rPr lang="en-AU" dirty="0"/>
              <a:t>APNIC’s QUIC measurement</a:t>
            </a:r>
          </a:p>
        </p:txBody>
      </p:sp>
      <p:sp>
        <p:nvSpPr>
          <p:cNvPr id="3" name="Content Placeholder 2">
            <a:extLst>
              <a:ext uri="{FF2B5EF4-FFF2-40B4-BE49-F238E27FC236}">
                <a16:creationId xmlns:a16="http://schemas.microsoft.com/office/drawing/2014/main" id="{79F431A1-0CF6-18AB-1877-DE252277B648}"/>
              </a:ext>
            </a:extLst>
          </p:cNvPr>
          <p:cNvSpPr>
            <a:spLocks noGrp="1"/>
          </p:cNvSpPr>
          <p:nvPr>
            <p:ph idx="1"/>
          </p:nvPr>
        </p:nvSpPr>
        <p:spPr/>
        <p:txBody>
          <a:bodyPr/>
          <a:lstStyle/>
          <a:p>
            <a:r>
              <a:rPr lang="en-AU" dirty="0"/>
              <a:t>We have configured a server to support QUIC sessions</a:t>
            </a:r>
          </a:p>
          <a:p>
            <a:r>
              <a:rPr lang="en-AU" dirty="0"/>
              <a:t>We support both DNS and content triggers</a:t>
            </a:r>
          </a:p>
          <a:p>
            <a:r>
              <a:rPr lang="en-AU" dirty="0"/>
              <a:t>The content trigger requires us to measure across multiple fetches within each measurement </a:t>
            </a:r>
          </a:p>
          <a:p>
            <a:pPr lvl="1"/>
            <a:r>
              <a:rPr lang="en-AU" dirty="0"/>
              <a:t>Which means that we need to carefully set the HTTP/2 session keepalive timer to make this work as intended</a:t>
            </a:r>
          </a:p>
        </p:txBody>
      </p:sp>
    </p:spTree>
    <p:extLst>
      <p:ext uri="{BB962C8B-B14F-4D97-AF65-F5344CB8AC3E}">
        <p14:creationId xmlns:p14="http://schemas.microsoft.com/office/powerpoint/2010/main" val="1754056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C49F-721F-139C-D21D-A2BF64595DA0}"/>
              </a:ext>
            </a:extLst>
          </p:cNvPr>
          <p:cNvSpPr>
            <a:spLocks noGrp="1"/>
          </p:cNvSpPr>
          <p:nvPr>
            <p:ph type="title"/>
          </p:nvPr>
        </p:nvSpPr>
        <p:spPr>
          <a:xfrm>
            <a:off x="838200" y="365125"/>
            <a:ext cx="10916478" cy="1325563"/>
          </a:xfrm>
        </p:spPr>
        <p:txBody>
          <a:bodyPr/>
          <a:lstStyle/>
          <a:p>
            <a:r>
              <a:rPr lang="en-AU" dirty="0"/>
              <a:t>Server Session Keepalive Timers</a:t>
            </a:r>
          </a:p>
        </p:txBody>
      </p:sp>
      <p:sp>
        <p:nvSpPr>
          <p:cNvPr id="3" name="Content Placeholder 2">
            <a:extLst>
              <a:ext uri="{FF2B5EF4-FFF2-40B4-BE49-F238E27FC236}">
                <a16:creationId xmlns:a16="http://schemas.microsoft.com/office/drawing/2014/main" id="{516DD3A6-025F-2371-0600-F7BF9941E9AD}"/>
              </a:ext>
            </a:extLst>
          </p:cNvPr>
          <p:cNvSpPr>
            <a:spLocks noGrp="1"/>
          </p:cNvSpPr>
          <p:nvPr>
            <p:ph idx="1"/>
          </p:nvPr>
        </p:nvSpPr>
        <p:spPr/>
        <p:txBody>
          <a:bodyPr>
            <a:normAutofit/>
          </a:bodyPr>
          <a:lstStyle/>
          <a:p>
            <a:r>
              <a:rPr lang="en-AU" dirty="0"/>
              <a:t>After much searching under many rocks we were advised that a </a:t>
            </a:r>
            <a:r>
              <a:rPr lang="en-AU" b="1" dirty="0"/>
              <a:t>server keepalive </a:t>
            </a:r>
            <a:r>
              <a:rPr lang="en-AU" dirty="0"/>
              <a:t>timer value of 1 second is too small, as the server drops the QUIC connection too aggressively and the browser client then drops back to using HTTP/2</a:t>
            </a:r>
          </a:p>
          <a:p>
            <a:r>
              <a:rPr lang="en-AU" dirty="0"/>
              <a:t>The default value of 65 seconds for the server keepalive interval seems to be too long</a:t>
            </a:r>
          </a:p>
          <a:p>
            <a:r>
              <a:rPr lang="en-AU" dirty="0"/>
              <a:t>So we used a </a:t>
            </a:r>
            <a:r>
              <a:rPr lang="en-AU" b="1" dirty="0"/>
              <a:t>server keepalive </a:t>
            </a:r>
            <a:r>
              <a:rPr lang="en-AU" dirty="0"/>
              <a:t>value of 20 seconds…</a:t>
            </a:r>
          </a:p>
          <a:p>
            <a:endParaRPr lang="en-AU" dirty="0"/>
          </a:p>
          <a:p>
            <a:endParaRPr lang="en-AU" dirty="0"/>
          </a:p>
        </p:txBody>
      </p:sp>
    </p:spTree>
    <p:extLst>
      <p:ext uri="{BB962C8B-B14F-4D97-AF65-F5344CB8AC3E}">
        <p14:creationId xmlns:p14="http://schemas.microsoft.com/office/powerpoint/2010/main" val="338520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00F8BE-B9F0-EE1E-350E-9765DE682640}"/>
              </a:ext>
            </a:extLst>
          </p:cNvPr>
          <p:cNvPicPr>
            <a:picLocks noChangeAspect="1"/>
          </p:cNvPicPr>
          <p:nvPr/>
        </p:nvPicPr>
        <p:blipFill>
          <a:blip r:embed="rId2"/>
          <a:stretch>
            <a:fillRect/>
          </a:stretch>
        </p:blipFill>
        <p:spPr>
          <a:xfrm>
            <a:off x="1600197" y="1981228"/>
            <a:ext cx="9338350" cy="4317841"/>
          </a:xfrm>
          <a:prstGeom prst="rect">
            <a:avLst/>
          </a:prstGeom>
        </p:spPr>
      </p:pic>
      <p:sp>
        <p:nvSpPr>
          <p:cNvPr id="2" name="Title 1">
            <a:extLst>
              <a:ext uri="{FF2B5EF4-FFF2-40B4-BE49-F238E27FC236}">
                <a16:creationId xmlns:a16="http://schemas.microsoft.com/office/drawing/2014/main" id="{714F7637-6C07-A00E-7CA2-8A9DE4D4BC94}"/>
              </a:ext>
            </a:extLst>
          </p:cNvPr>
          <p:cNvSpPr>
            <a:spLocks noGrp="1"/>
          </p:cNvSpPr>
          <p:nvPr>
            <p:ph type="title"/>
          </p:nvPr>
        </p:nvSpPr>
        <p:spPr/>
        <p:txBody>
          <a:bodyPr/>
          <a:lstStyle/>
          <a:p>
            <a:r>
              <a:rPr lang="en-AU" dirty="0"/>
              <a:t>QUIC Use </a:t>
            </a:r>
          </a:p>
        </p:txBody>
      </p:sp>
      <p:sp>
        <p:nvSpPr>
          <p:cNvPr id="3" name="TextBox 2">
            <a:extLst>
              <a:ext uri="{FF2B5EF4-FFF2-40B4-BE49-F238E27FC236}">
                <a16:creationId xmlns:a16="http://schemas.microsoft.com/office/drawing/2014/main" id="{E0019BCE-FD3D-04D6-E102-FCE2E31A2D9F}"/>
              </a:ext>
            </a:extLst>
          </p:cNvPr>
          <p:cNvSpPr txBox="1"/>
          <p:nvPr/>
        </p:nvSpPr>
        <p:spPr>
          <a:xfrm>
            <a:off x="1335930" y="6356916"/>
            <a:ext cx="1653988" cy="461665"/>
          </a:xfrm>
          <a:prstGeom prst="rect">
            <a:avLst/>
          </a:prstGeom>
          <a:noFill/>
        </p:spPr>
        <p:txBody>
          <a:bodyPr wrap="square" rtlCol="0">
            <a:spAutoFit/>
          </a:bodyPr>
          <a:lstStyle/>
          <a:p>
            <a:r>
              <a:rPr lang="en-AU" sz="1200" dirty="0"/>
              <a:t>Playing with keepalive parameters!</a:t>
            </a:r>
          </a:p>
        </p:txBody>
      </p:sp>
      <p:sp>
        <p:nvSpPr>
          <p:cNvPr id="5" name="TextBox 4">
            <a:extLst>
              <a:ext uri="{FF2B5EF4-FFF2-40B4-BE49-F238E27FC236}">
                <a16:creationId xmlns:a16="http://schemas.microsoft.com/office/drawing/2014/main" id="{02326868-AE7E-B31F-0717-B10829320ACC}"/>
              </a:ext>
            </a:extLst>
          </p:cNvPr>
          <p:cNvSpPr txBox="1"/>
          <p:nvPr/>
        </p:nvSpPr>
        <p:spPr>
          <a:xfrm>
            <a:off x="5103877" y="5227078"/>
            <a:ext cx="3664323" cy="369332"/>
          </a:xfrm>
          <a:prstGeom prst="rect">
            <a:avLst/>
          </a:prstGeom>
          <a:noFill/>
        </p:spPr>
        <p:txBody>
          <a:bodyPr wrap="square" rtlCol="0">
            <a:spAutoFit/>
          </a:bodyPr>
          <a:lstStyle/>
          <a:p>
            <a:r>
              <a:rPr lang="en-AU" dirty="0"/>
              <a:t>First Fetch – mainly Safari clients</a:t>
            </a:r>
          </a:p>
        </p:txBody>
      </p:sp>
      <p:sp>
        <p:nvSpPr>
          <p:cNvPr id="6" name="TextBox 5">
            <a:extLst>
              <a:ext uri="{FF2B5EF4-FFF2-40B4-BE49-F238E27FC236}">
                <a16:creationId xmlns:a16="http://schemas.microsoft.com/office/drawing/2014/main" id="{5A1181CB-56B1-B377-3485-9A0DB5E1A5B9}"/>
              </a:ext>
            </a:extLst>
          </p:cNvPr>
          <p:cNvSpPr txBox="1"/>
          <p:nvPr/>
        </p:nvSpPr>
        <p:spPr>
          <a:xfrm>
            <a:off x="3485218" y="3419487"/>
            <a:ext cx="5691935" cy="369332"/>
          </a:xfrm>
          <a:prstGeom prst="rect">
            <a:avLst/>
          </a:prstGeom>
          <a:noFill/>
        </p:spPr>
        <p:txBody>
          <a:bodyPr wrap="square" rtlCol="0">
            <a:spAutoFit/>
          </a:bodyPr>
          <a:lstStyle/>
          <a:p>
            <a:r>
              <a:rPr lang="en-AU" dirty="0"/>
              <a:t>Subsequent Fetches – mainly Chrome clients</a:t>
            </a:r>
          </a:p>
        </p:txBody>
      </p:sp>
      <p:sp>
        <p:nvSpPr>
          <p:cNvPr id="7" name="Freeform 6">
            <a:extLst>
              <a:ext uri="{FF2B5EF4-FFF2-40B4-BE49-F238E27FC236}">
                <a16:creationId xmlns:a16="http://schemas.microsoft.com/office/drawing/2014/main" id="{5A5F91F9-C6D8-480B-DF90-CF1D7E20D339}"/>
              </a:ext>
            </a:extLst>
          </p:cNvPr>
          <p:cNvSpPr/>
          <p:nvPr/>
        </p:nvSpPr>
        <p:spPr>
          <a:xfrm>
            <a:off x="1253453" y="4356253"/>
            <a:ext cx="2046391" cy="2000663"/>
          </a:xfrm>
          <a:custGeom>
            <a:avLst/>
            <a:gdLst>
              <a:gd name="connsiteX0" fmla="*/ 668112 w 2046391"/>
              <a:gd name="connsiteY0" fmla="*/ 540425 h 2000663"/>
              <a:gd name="connsiteX1" fmla="*/ 25382 w 2046391"/>
              <a:gd name="connsiteY1" fmla="*/ 1037382 h 2000663"/>
              <a:gd name="connsiteX2" fmla="*/ 290425 w 2046391"/>
              <a:gd name="connsiteY2" fmla="*/ 1918651 h 2000663"/>
              <a:gd name="connsiteX3" fmla="*/ 1741538 w 2046391"/>
              <a:gd name="connsiteY3" fmla="*/ 1872269 h 2000663"/>
              <a:gd name="connsiteX4" fmla="*/ 2046338 w 2046391"/>
              <a:gd name="connsiteY4" fmla="*/ 1123521 h 2000663"/>
              <a:gd name="connsiteX5" fmla="*/ 1734912 w 2046391"/>
              <a:gd name="connsiteY5" fmla="*/ 43469 h 2000663"/>
              <a:gd name="connsiteX6" fmla="*/ 469330 w 2046391"/>
              <a:gd name="connsiteY6" fmla="*/ 315138 h 200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391" h="2000663">
                <a:moveTo>
                  <a:pt x="668112" y="540425"/>
                </a:moveTo>
                <a:cubicBezTo>
                  <a:pt x="378221" y="674051"/>
                  <a:pt x="88330" y="807678"/>
                  <a:pt x="25382" y="1037382"/>
                </a:cubicBezTo>
                <a:cubicBezTo>
                  <a:pt x="-37566" y="1267086"/>
                  <a:pt x="4399" y="1779503"/>
                  <a:pt x="290425" y="1918651"/>
                </a:cubicBezTo>
                <a:cubicBezTo>
                  <a:pt x="576451" y="2057799"/>
                  <a:pt x="1448886" y="2004791"/>
                  <a:pt x="1741538" y="1872269"/>
                </a:cubicBezTo>
                <a:cubicBezTo>
                  <a:pt x="2034190" y="1739747"/>
                  <a:pt x="2047442" y="1428321"/>
                  <a:pt x="2046338" y="1123521"/>
                </a:cubicBezTo>
                <a:cubicBezTo>
                  <a:pt x="2045234" y="818721"/>
                  <a:pt x="1997747" y="178199"/>
                  <a:pt x="1734912" y="43469"/>
                </a:cubicBezTo>
                <a:cubicBezTo>
                  <a:pt x="1472077" y="-91261"/>
                  <a:pt x="970703" y="111938"/>
                  <a:pt x="469330" y="3151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60566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A9D28-6530-8DEE-D6D8-981759F76D9E}"/>
              </a:ext>
            </a:extLst>
          </p:cNvPr>
          <p:cNvPicPr>
            <a:picLocks noChangeAspect="1"/>
          </p:cNvPicPr>
          <p:nvPr/>
        </p:nvPicPr>
        <p:blipFill>
          <a:blip r:embed="rId2"/>
          <a:stretch>
            <a:fillRect/>
          </a:stretch>
        </p:blipFill>
        <p:spPr>
          <a:xfrm>
            <a:off x="396024" y="1881059"/>
            <a:ext cx="10402274" cy="4592524"/>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a:t>QUIC Use – July 2023</a:t>
            </a:r>
          </a:p>
        </p:txBody>
      </p:sp>
      <p:sp>
        <p:nvSpPr>
          <p:cNvPr id="6" name="Rectangle 5">
            <a:extLst>
              <a:ext uri="{FF2B5EF4-FFF2-40B4-BE49-F238E27FC236}">
                <a16:creationId xmlns:a16="http://schemas.microsoft.com/office/drawing/2014/main" id="{1365BDC5-B2F6-A0B7-38CB-06CDA9DC2D62}"/>
              </a:ext>
            </a:extLst>
          </p:cNvPr>
          <p:cNvSpPr/>
          <p:nvPr/>
        </p:nvSpPr>
        <p:spPr>
          <a:xfrm>
            <a:off x="7264772" y="6263897"/>
            <a:ext cx="3146323" cy="127819"/>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88799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A0F508-80C4-FBFE-E0D5-4FE7C1C38132}"/>
              </a:ext>
            </a:extLst>
          </p:cNvPr>
          <p:cNvPicPr>
            <a:picLocks noChangeAspect="1"/>
          </p:cNvPicPr>
          <p:nvPr/>
        </p:nvPicPr>
        <p:blipFill>
          <a:blip r:embed="rId2"/>
          <a:stretch>
            <a:fillRect/>
          </a:stretch>
        </p:blipFill>
        <p:spPr>
          <a:xfrm>
            <a:off x="919534" y="1720512"/>
            <a:ext cx="10402274" cy="4592524"/>
          </a:xfrm>
          <a:prstGeom prst="rect">
            <a:avLst/>
          </a:prstGeom>
        </p:spPr>
      </p:pic>
      <p:pic>
        <p:nvPicPr>
          <p:cNvPr id="15" name="Picture 14">
            <a:extLst>
              <a:ext uri="{FF2B5EF4-FFF2-40B4-BE49-F238E27FC236}">
                <a16:creationId xmlns:a16="http://schemas.microsoft.com/office/drawing/2014/main" id="{F76BFC7F-1398-A056-084B-1F1F6DBFCB34}"/>
              </a:ext>
            </a:extLst>
          </p:cNvPr>
          <p:cNvPicPr>
            <a:picLocks noChangeAspect="1"/>
          </p:cNvPicPr>
          <p:nvPr/>
        </p:nvPicPr>
        <p:blipFill>
          <a:blip r:embed="rId3"/>
          <a:stretch>
            <a:fillRect/>
          </a:stretch>
        </p:blipFill>
        <p:spPr>
          <a:xfrm>
            <a:off x="7573466" y="4250849"/>
            <a:ext cx="4324244" cy="2210358"/>
          </a:xfrm>
          <a:prstGeom prst="rect">
            <a:avLst/>
          </a:prstGeom>
        </p:spPr>
      </p:pic>
      <p:pic>
        <p:nvPicPr>
          <p:cNvPr id="13" name="Picture 12">
            <a:extLst>
              <a:ext uri="{FF2B5EF4-FFF2-40B4-BE49-F238E27FC236}">
                <a16:creationId xmlns:a16="http://schemas.microsoft.com/office/drawing/2014/main" id="{9CFB0591-19F4-537C-F556-69E0CEFA51B9}"/>
              </a:ext>
            </a:extLst>
          </p:cNvPr>
          <p:cNvPicPr>
            <a:picLocks noChangeAspect="1"/>
          </p:cNvPicPr>
          <p:nvPr/>
        </p:nvPicPr>
        <p:blipFill>
          <a:blip r:embed="rId4"/>
          <a:stretch>
            <a:fillRect/>
          </a:stretch>
        </p:blipFill>
        <p:spPr>
          <a:xfrm>
            <a:off x="772747" y="4059492"/>
            <a:ext cx="4719143" cy="2430979"/>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a:t>National Filtering of QUIC?</a:t>
            </a:r>
          </a:p>
        </p:txBody>
      </p:sp>
      <p:sp>
        <p:nvSpPr>
          <p:cNvPr id="5" name="Freeform 4">
            <a:extLst>
              <a:ext uri="{FF2B5EF4-FFF2-40B4-BE49-F238E27FC236}">
                <a16:creationId xmlns:a16="http://schemas.microsoft.com/office/drawing/2014/main" id="{3273C287-859C-114D-2F00-8DB1B220CA55}"/>
              </a:ext>
            </a:extLst>
          </p:cNvPr>
          <p:cNvSpPr/>
          <p:nvPr/>
        </p:nvSpPr>
        <p:spPr>
          <a:xfrm>
            <a:off x="5673657" y="4352426"/>
            <a:ext cx="1238321" cy="805104"/>
          </a:xfrm>
          <a:custGeom>
            <a:avLst/>
            <a:gdLst>
              <a:gd name="connsiteX0" fmla="*/ 0 w 1238321"/>
              <a:gd name="connsiteY0" fmla="*/ 805104 h 805104"/>
              <a:gd name="connsiteX1" fmla="*/ 1114097 w 1238321"/>
              <a:gd name="connsiteY1" fmla="*/ 79890 h 805104"/>
              <a:gd name="connsiteX2" fmla="*/ 924911 w 1238321"/>
              <a:gd name="connsiteY2" fmla="*/ 37849 h 805104"/>
              <a:gd name="connsiteX3" fmla="*/ 1229711 w 1238321"/>
              <a:gd name="connsiteY3" fmla="*/ 16828 h 805104"/>
              <a:gd name="connsiteX4" fmla="*/ 1124607 w 1238321"/>
              <a:gd name="connsiteY4" fmla="*/ 300608 h 805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321" h="805104">
                <a:moveTo>
                  <a:pt x="0" y="805104"/>
                </a:moveTo>
                <a:cubicBezTo>
                  <a:pt x="479972" y="506435"/>
                  <a:pt x="959945" y="207766"/>
                  <a:pt x="1114097" y="79890"/>
                </a:cubicBezTo>
                <a:cubicBezTo>
                  <a:pt x="1268249" y="-47986"/>
                  <a:pt x="905642" y="48359"/>
                  <a:pt x="924911" y="37849"/>
                </a:cubicBezTo>
                <a:cubicBezTo>
                  <a:pt x="944180" y="27339"/>
                  <a:pt x="1196428" y="-26965"/>
                  <a:pt x="1229711" y="16828"/>
                </a:cubicBezTo>
                <a:cubicBezTo>
                  <a:pt x="1262994" y="60621"/>
                  <a:pt x="1193800" y="180614"/>
                  <a:pt x="1124607" y="3006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11549148-C49B-4D1B-B0E2-F0E766B3DEA1}"/>
              </a:ext>
            </a:extLst>
          </p:cNvPr>
          <p:cNvSpPr/>
          <p:nvPr/>
        </p:nvSpPr>
        <p:spPr>
          <a:xfrm>
            <a:off x="7720492" y="3702419"/>
            <a:ext cx="1059978" cy="470840"/>
          </a:xfrm>
          <a:custGeom>
            <a:avLst/>
            <a:gdLst>
              <a:gd name="connsiteX0" fmla="*/ 1059978 w 1059978"/>
              <a:gd name="connsiteY0" fmla="*/ 470840 h 470840"/>
              <a:gd name="connsiteX1" fmla="*/ 19454 w 1059978"/>
              <a:gd name="connsiteY1" fmla="*/ 29406 h 470840"/>
              <a:gd name="connsiteX2" fmla="*/ 355785 w 1059978"/>
              <a:gd name="connsiteY2" fmla="*/ 39916 h 470840"/>
              <a:gd name="connsiteX3" fmla="*/ 29964 w 1059978"/>
              <a:gd name="connsiteY3" fmla="*/ 29406 h 470840"/>
              <a:gd name="connsiteX4" fmla="*/ 208640 w 1059978"/>
              <a:gd name="connsiteY4" fmla="*/ 323695 h 47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978" h="470840">
                <a:moveTo>
                  <a:pt x="1059978" y="470840"/>
                </a:moveTo>
                <a:cubicBezTo>
                  <a:pt x="598398" y="286033"/>
                  <a:pt x="136819" y="101227"/>
                  <a:pt x="19454" y="29406"/>
                </a:cubicBezTo>
                <a:cubicBezTo>
                  <a:pt x="-97911" y="-42415"/>
                  <a:pt x="354033" y="39916"/>
                  <a:pt x="355785" y="39916"/>
                </a:cubicBezTo>
                <a:cubicBezTo>
                  <a:pt x="357537" y="39916"/>
                  <a:pt x="54488" y="-17890"/>
                  <a:pt x="29964" y="29406"/>
                </a:cubicBezTo>
                <a:cubicBezTo>
                  <a:pt x="5440" y="76702"/>
                  <a:pt x="107040" y="200198"/>
                  <a:pt x="208640" y="3236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36611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E0FD94-990D-DB14-06FF-2DB3C0301D16}"/>
              </a:ext>
            </a:extLst>
          </p:cNvPr>
          <p:cNvPicPr>
            <a:picLocks noChangeAspect="1"/>
          </p:cNvPicPr>
          <p:nvPr/>
        </p:nvPicPr>
        <p:blipFill>
          <a:blip r:embed="rId2"/>
          <a:stretch>
            <a:fillRect/>
          </a:stretch>
        </p:blipFill>
        <p:spPr>
          <a:xfrm>
            <a:off x="609271" y="1616607"/>
            <a:ext cx="10737992" cy="4975890"/>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a:t>National Filtering of QUIC?</a:t>
            </a:r>
          </a:p>
        </p:txBody>
      </p:sp>
      <p:sp>
        <p:nvSpPr>
          <p:cNvPr id="5" name="Freeform 4">
            <a:extLst>
              <a:ext uri="{FF2B5EF4-FFF2-40B4-BE49-F238E27FC236}">
                <a16:creationId xmlns:a16="http://schemas.microsoft.com/office/drawing/2014/main" id="{3273C287-859C-114D-2F00-8DB1B220CA55}"/>
              </a:ext>
            </a:extLst>
          </p:cNvPr>
          <p:cNvSpPr/>
          <p:nvPr/>
        </p:nvSpPr>
        <p:spPr>
          <a:xfrm>
            <a:off x="5673657" y="4352426"/>
            <a:ext cx="1238321" cy="805104"/>
          </a:xfrm>
          <a:custGeom>
            <a:avLst/>
            <a:gdLst>
              <a:gd name="connsiteX0" fmla="*/ 0 w 1238321"/>
              <a:gd name="connsiteY0" fmla="*/ 805104 h 805104"/>
              <a:gd name="connsiteX1" fmla="*/ 1114097 w 1238321"/>
              <a:gd name="connsiteY1" fmla="*/ 79890 h 805104"/>
              <a:gd name="connsiteX2" fmla="*/ 924911 w 1238321"/>
              <a:gd name="connsiteY2" fmla="*/ 37849 h 805104"/>
              <a:gd name="connsiteX3" fmla="*/ 1229711 w 1238321"/>
              <a:gd name="connsiteY3" fmla="*/ 16828 h 805104"/>
              <a:gd name="connsiteX4" fmla="*/ 1124607 w 1238321"/>
              <a:gd name="connsiteY4" fmla="*/ 300608 h 805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321" h="805104">
                <a:moveTo>
                  <a:pt x="0" y="805104"/>
                </a:moveTo>
                <a:cubicBezTo>
                  <a:pt x="479972" y="506435"/>
                  <a:pt x="959945" y="207766"/>
                  <a:pt x="1114097" y="79890"/>
                </a:cubicBezTo>
                <a:cubicBezTo>
                  <a:pt x="1268249" y="-47986"/>
                  <a:pt x="905642" y="48359"/>
                  <a:pt x="924911" y="37849"/>
                </a:cubicBezTo>
                <a:cubicBezTo>
                  <a:pt x="944180" y="27339"/>
                  <a:pt x="1196428" y="-26965"/>
                  <a:pt x="1229711" y="16828"/>
                </a:cubicBezTo>
                <a:cubicBezTo>
                  <a:pt x="1262994" y="60621"/>
                  <a:pt x="1193800" y="180614"/>
                  <a:pt x="1124607" y="3006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11549148-C49B-4D1B-B0E2-F0E766B3DEA1}"/>
              </a:ext>
            </a:extLst>
          </p:cNvPr>
          <p:cNvSpPr/>
          <p:nvPr/>
        </p:nvSpPr>
        <p:spPr>
          <a:xfrm>
            <a:off x="7720492" y="3702419"/>
            <a:ext cx="1059978" cy="470840"/>
          </a:xfrm>
          <a:custGeom>
            <a:avLst/>
            <a:gdLst>
              <a:gd name="connsiteX0" fmla="*/ 1059978 w 1059978"/>
              <a:gd name="connsiteY0" fmla="*/ 470840 h 470840"/>
              <a:gd name="connsiteX1" fmla="*/ 19454 w 1059978"/>
              <a:gd name="connsiteY1" fmla="*/ 29406 h 470840"/>
              <a:gd name="connsiteX2" fmla="*/ 355785 w 1059978"/>
              <a:gd name="connsiteY2" fmla="*/ 39916 h 470840"/>
              <a:gd name="connsiteX3" fmla="*/ 29964 w 1059978"/>
              <a:gd name="connsiteY3" fmla="*/ 29406 h 470840"/>
              <a:gd name="connsiteX4" fmla="*/ 208640 w 1059978"/>
              <a:gd name="connsiteY4" fmla="*/ 323695 h 47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978" h="470840">
                <a:moveTo>
                  <a:pt x="1059978" y="470840"/>
                </a:moveTo>
                <a:cubicBezTo>
                  <a:pt x="598398" y="286033"/>
                  <a:pt x="136819" y="101227"/>
                  <a:pt x="19454" y="29406"/>
                </a:cubicBezTo>
                <a:cubicBezTo>
                  <a:pt x="-97911" y="-42415"/>
                  <a:pt x="354033" y="39916"/>
                  <a:pt x="355785" y="39916"/>
                </a:cubicBezTo>
                <a:cubicBezTo>
                  <a:pt x="357537" y="39916"/>
                  <a:pt x="54488" y="-17890"/>
                  <a:pt x="29964" y="29406"/>
                </a:cubicBezTo>
                <a:cubicBezTo>
                  <a:pt x="5440" y="76702"/>
                  <a:pt x="107040" y="200198"/>
                  <a:pt x="208640" y="3236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CE953CE6-0E3D-4D1E-337B-A09CDFB2F276}"/>
              </a:ext>
            </a:extLst>
          </p:cNvPr>
          <p:cNvPicPr>
            <a:picLocks noChangeAspect="1"/>
          </p:cNvPicPr>
          <p:nvPr/>
        </p:nvPicPr>
        <p:blipFill>
          <a:blip r:embed="rId3"/>
          <a:stretch>
            <a:fillRect/>
          </a:stretch>
        </p:blipFill>
        <p:spPr>
          <a:xfrm>
            <a:off x="772747" y="4016774"/>
            <a:ext cx="4719143" cy="2382679"/>
          </a:xfrm>
          <a:prstGeom prst="rect">
            <a:avLst/>
          </a:prstGeom>
        </p:spPr>
      </p:pic>
      <p:pic>
        <p:nvPicPr>
          <p:cNvPr id="8" name="Picture 7">
            <a:extLst>
              <a:ext uri="{FF2B5EF4-FFF2-40B4-BE49-F238E27FC236}">
                <a16:creationId xmlns:a16="http://schemas.microsoft.com/office/drawing/2014/main" id="{DADA421F-74DE-2969-DBA3-55BF3DF8BC63}"/>
              </a:ext>
            </a:extLst>
          </p:cNvPr>
          <p:cNvPicPr>
            <a:picLocks noChangeAspect="1"/>
          </p:cNvPicPr>
          <p:nvPr/>
        </p:nvPicPr>
        <p:blipFill>
          <a:blip r:embed="rId4"/>
          <a:stretch>
            <a:fillRect/>
          </a:stretch>
        </p:blipFill>
        <p:spPr>
          <a:xfrm>
            <a:off x="7636288" y="4182983"/>
            <a:ext cx="4324244" cy="2216470"/>
          </a:xfrm>
          <a:prstGeom prst="rect">
            <a:avLst/>
          </a:prstGeom>
        </p:spPr>
      </p:pic>
      <p:pic>
        <p:nvPicPr>
          <p:cNvPr id="6" name="Picture 5">
            <a:extLst>
              <a:ext uri="{FF2B5EF4-FFF2-40B4-BE49-F238E27FC236}">
                <a16:creationId xmlns:a16="http://schemas.microsoft.com/office/drawing/2014/main" id="{7D5A98DB-1B90-0AFD-F81C-5C7966B1051D}"/>
              </a:ext>
            </a:extLst>
          </p:cNvPr>
          <p:cNvPicPr>
            <a:picLocks noChangeAspect="1"/>
          </p:cNvPicPr>
          <p:nvPr/>
        </p:nvPicPr>
        <p:blipFill>
          <a:blip r:embed="rId5"/>
          <a:stretch>
            <a:fillRect/>
          </a:stretch>
        </p:blipFill>
        <p:spPr>
          <a:xfrm>
            <a:off x="7592550" y="4414614"/>
            <a:ext cx="4455194" cy="2081684"/>
          </a:xfrm>
          <a:prstGeom prst="rect">
            <a:avLst/>
          </a:prstGeom>
        </p:spPr>
      </p:pic>
    </p:spTree>
    <p:extLst>
      <p:ext uri="{BB962C8B-B14F-4D97-AF65-F5344CB8AC3E}">
        <p14:creationId xmlns:p14="http://schemas.microsoft.com/office/powerpoint/2010/main" val="1053141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4FE-8FFF-0B2A-C843-74C85A95A0E6}"/>
              </a:ext>
            </a:extLst>
          </p:cNvPr>
          <p:cNvSpPr>
            <a:spLocks noGrp="1"/>
          </p:cNvSpPr>
          <p:nvPr>
            <p:ph type="title"/>
          </p:nvPr>
        </p:nvSpPr>
        <p:spPr/>
        <p:txBody>
          <a:bodyPr/>
          <a:lstStyle/>
          <a:p>
            <a:r>
              <a:rPr lang="en-AU" dirty="0"/>
              <a:t>Other Measures: Network Traffic Volume</a:t>
            </a:r>
          </a:p>
        </p:txBody>
      </p:sp>
      <p:pic>
        <p:nvPicPr>
          <p:cNvPr id="5" name="Content Placeholder 4">
            <a:extLst>
              <a:ext uri="{FF2B5EF4-FFF2-40B4-BE49-F238E27FC236}">
                <a16:creationId xmlns:a16="http://schemas.microsoft.com/office/drawing/2014/main" id="{0BDC527C-0713-09F0-DC71-6DB4414A2E54}"/>
              </a:ext>
            </a:extLst>
          </p:cNvPr>
          <p:cNvPicPr>
            <a:picLocks noGrp="1" noChangeAspect="1"/>
          </p:cNvPicPr>
          <p:nvPr>
            <p:ph idx="1"/>
          </p:nvPr>
        </p:nvPicPr>
        <p:blipFill>
          <a:blip r:embed="rId2"/>
          <a:stretch>
            <a:fillRect/>
          </a:stretch>
        </p:blipFill>
        <p:spPr>
          <a:xfrm>
            <a:off x="3107294" y="1825625"/>
            <a:ext cx="5977412" cy="4351338"/>
          </a:xfrm>
        </p:spPr>
      </p:pic>
      <p:sp>
        <p:nvSpPr>
          <p:cNvPr id="6" name="TextBox 5">
            <a:extLst>
              <a:ext uri="{FF2B5EF4-FFF2-40B4-BE49-F238E27FC236}">
                <a16:creationId xmlns:a16="http://schemas.microsoft.com/office/drawing/2014/main" id="{8F830CEA-1994-1518-D046-00131E7D0F82}"/>
              </a:ext>
            </a:extLst>
          </p:cNvPr>
          <p:cNvSpPr txBox="1"/>
          <p:nvPr/>
        </p:nvSpPr>
        <p:spPr>
          <a:xfrm>
            <a:off x="5010554" y="6492875"/>
            <a:ext cx="7020961" cy="276999"/>
          </a:xfrm>
          <a:prstGeom prst="rect">
            <a:avLst/>
          </a:prstGeom>
          <a:noFill/>
        </p:spPr>
        <p:txBody>
          <a:bodyPr wrap="none" rtlCol="0">
            <a:spAutoFit/>
          </a:bodyPr>
          <a:lstStyle/>
          <a:p>
            <a:r>
              <a:rPr lang="en-AU" sz="1200" dirty="0"/>
              <a:t>Presentation to RIPE 86: The New Encrypted Protocol Stack and How to Deal with it – Bart van de Velde, Cisco</a:t>
            </a:r>
          </a:p>
        </p:txBody>
      </p:sp>
    </p:spTree>
    <p:extLst>
      <p:ext uri="{BB962C8B-B14F-4D97-AF65-F5344CB8AC3E}">
        <p14:creationId xmlns:p14="http://schemas.microsoft.com/office/powerpoint/2010/main" val="55697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5A8A-BB48-EC59-3893-2026B08BC235}"/>
              </a:ext>
            </a:extLst>
          </p:cNvPr>
          <p:cNvSpPr>
            <a:spLocks noGrp="1"/>
          </p:cNvSpPr>
          <p:nvPr>
            <p:ph type="title"/>
          </p:nvPr>
        </p:nvSpPr>
        <p:spPr/>
        <p:txBody>
          <a:bodyPr/>
          <a:lstStyle/>
          <a:p>
            <a:r>
              <a:rPr lang="en-AU" dirty="0"/>
              <a:t>Today I want to talk about..</a:t>
            </a:r>
          </a:p>
        </p:txBody>
      </p:sp>
      <p:sp>
        <p:nvSpPr>
          <p:cNvPr id="3" name="Content Placeholder 2">
            <a:extLst>
              <a:ext uri="{FF2B5EF4-FFF2-40B4-BE49-F238E27FC236}">
                <a16:creationId xmlns:a16="http://schemas.microsoft.com/office/drawing/2014/main" id="{E105E6E2-A61B-1F8E-1E63-3440376D7807}"/>
              </a:ext>
            </a:extLst>
          </p:cNvPr>
          <p:cNvSpPr>
            <a:spLocks noGrp="1"/>
          </p:cNvSpPr>
          <p:nvPr>
            <p:ph idx="1"/>
          </p:nvPr>
        </p:nvSpPr>
        <p:spPr>
          <a:xfrm>
            <a:off x="3005958" y="1825625"/>
            <a:ext cx="8347841" cy="4351338"/>
          </a:xfrm>
        </p:spPr>
        <p:txBody>
          <a:bodyPr/>
          <a:lstStyle/>
          <a:p>
            <a:r>
              <a:rPr lang="en-AU" dirty="0"/>
              <a:t>What QUIC is</a:t>
            </a:r>
          </a:p>
          <a:p>
            <a:r>
              <a:rPr lang="en-AU" dirty="0">
                <a:solidFill>
                  <a:schemeClr val="bg1">
                    <a:lumMod val="65000"/>
                  </a:schemeClr>
                </a:solidFill>
              </a:rPr>
              <a:t>How much QUIC is out there</a:t>
            </a:r>
          </a:p>
          <a:p>
            <a:r>
              <a:rPr lang="en-AU" dirty="0">
                <a:solidFill>
                  <a:schemeClr val="bg1">
                    <a:lumMod val="65000"/>
                  </a:schemeClr>
                </a:solidFill>
              </a:rPr>
              <a:t>Why QUIC is so interesting (to me!)</a:t>
            </a:r>
          </a:p>
        </p:txBody>
      </p:sp>
    </p:spTree>
    <p:extLst>
      <p:ext uri="{BB962C8B-B14F-4D97-AF65-F5344CB8AC3E}">
        <p14:creationId xmlns:p14="http://schemas.microsoft.com/office/powerpoint/2010/main" val="159549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5A8A-BB48-EC59-3893-2026B08BC235}"/>
              </a:ext>
            </a:extLst>
          </p:cNvPr>
          <p:cNvSpPr>
            <a:spLocks noGrp="1"/>
          </p:cNvSpPr>
          <p:nvPr>
            <p:ph type="title"/>
          </p:nvPr>
        </p:nvSpPr>
        <p:spPr/>
        <p:txBody>
          <a:bodyPr/>
          <a:lstStyle/>
          <a:p>
            <a:r>
              <a:rPr lang="en-AU" dirty="0"/>
              <a:t>Today I want to talk about..</a:t>
            </a:r>
          </a:p>
        </p:txBody>
      </p:sp>
      <p:sp>
        <p:nvSpPr>
          <p:cNvPr id="3" name="Content Placeholder 2">
            <a:extLst>
              <a:ext uri="{FF2B5EF4-FFF2-40B4-BE49-F238E27FC236}">
                <a16:creationId xmlns:a16="http://schemas.microsoft.com/office/drawing/2014/main" id="{E105E6E2-A61B-1F8E-1E63-3440376D7807}"/>
              </a:ext>
            </a:extLst>
          </p:cNvPr>
          <p:cNvSpPr>
            <a:spLocks noGrp="1"/>
          </p:cNvSpPr>
          <p:nvPr>
            <p:ph idx="1"/>
          </p:nvPr>
        </p:nvSpPr>
        <p:spPr>
          <a:xfrm>
            <a:off x="3005958" y="1825625"/>
            <a:ext cx="8347841" cy="4351338"/>
          </a:xfrm>
        </p:spPr>
        <p:txBody>
          <a:bodyPr/>
          <a:lstStyle/>
          <a:p>
            <a:r>
              <a:rPr lang="en-AU" dirty="0">
                <a:solidFill>
                  <a:schemeClr val="bg1">
                    <a:lumMod val="75000"/>
                  </a:schemeClr>
                </a:solidFill>
              </a:rPr>
              <a:t>What QUIC is</a:t>
            </a:r>
          </a:p>
          <a:p>
            <a:r>
              <a:rPr lang="en-AU" dirty="0">
                <a:solidFill>
                  <a:schemeClr val="bg1">
                    <a:lumMod val="65000"/>
                  </a:schemeClr>
                </a:solidFill>
              </a:rPr>
              <a:t>How much QUIC is out there</a:t>
            </a:r>
          </a:p>
          <a:p>
            <a:r>
              <a:rPr lang="en-AU" dirty="0"/>
              <a:t>Why QUIC is so interesting (to me)</a:t>
            </a:r>
          </a:p>
        </p:txBody>
      </p:sp>
    </p:spTree>
    <p:extLst>
      <p:ext uri="{BB962C8B-B14F-4D97-AF65-F5344CB8AC3E}">
        <p14:creationId xmlns:p14="http://schemas.microsoft.com/office/powerpoint/2010/main" val="2525791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4FE-8FFF-0B2A-C843-74C85A95A0E6}"/>
              </a:ext>
            </a:extLst>
          </p:cNvPr>
          <p:cNvSpPr>
            <a:spLocks noGrp="1"/>
          </p:cNvSpPr>
          <p:nvPr>
            <p:ph type="title"/>
          </p:nvPr>
        </p:nvSpPr>
        <p:spPr/>
        <p:txBody>
          <a:bodyPr/>
          <a:lstStyle/>
          <a:p>
            <a:r>
              <a:rPr lang="en-AU" dirty="0"/>
              <a:t>Network Traffic Volume</a:t>
            </a:r>
          </a:p>
        </p:txBody>
      </p:sp>
      <p:pic>
        <p:nvPicPr>
          <p:cNvPr id="5" name="Content Placeholder 4">
            <a:extLst>
              <a:ext uri="{FF2B5EF4-FFF2-40B4-BE49-F238E27FC236}">
                <a16:creationId xmlns:a16="http://schemas.microsoft.com/office/drawing/2014/main" id="{0BDC527C-0713-09F0-DC71-6DB4414A2E54}"/>
              </a:ext>
            </a:extLst>
          </p:cNvPr>
          <p:cNvPicPr>
            <a:picLocks noGrp="1" noChangeAspect="1"/>
          </p:cNvPicPr>
          <p:nvPr>
            <p:ph idx="1"/>
          </p:nvPr>
        </p:nvPicPr>
        <p:blipFill>
          <a:blip r:embed="rId2"/>
          <a:stretch>
            <a:fillRect/>
          </a:stretch>
        </p:blipFill>
        <p:spPr>
          <a:xfrm>
            <a:off x="3107294" y="1825625"/>
            <a:ext cx="5977412" cy="4351338"/>
          </a:xfrm>
        </p:spPr>
      </p:pic>
      <p:sp>
        <p:nvSpPr>
          <p:cNvPr id="6" name="TextBox 5">
            <a:extLst>
              <a:ext uri="{FF2B5EF4-FFF2-40B4-BE49-F238E27FC236}">
                <a16:creationId xmlns:a16="http://schemas.microsoft.com/office/drawing/2014/main" id="{8F830CEA-1994-1518-D046-00131E7D0F82}"/>
              </a:ext>
            </a:extLst>
          </p:cNvPr>
          <p:cNvSpPr txBox="1"/>
          <p:nvPr/>
        </p:nvSpPr>
        <p:spPr>
          <a:xfrm>
            <a:off x="5010554" y="6492875"/>
            <a:ext cx="7020961" cy="276999"/>
          </a:xfrm>
          <a:prstGeom prst="rect">
            <a:avLst/>
          </a:prstGeom>
          <a:noFill/>
        </p:spPr>
        <p:txBody>
          <a:bodyPr wrap="none" rtlCol="0">
            <a:spAutoFit/>
          </a:bodyPr>
          <a:lstStyle/>
          <a:p>
            <a:r>
              <a:rPr lang="en-AU" sz="1200" dirty="0"/>
              <a:t>Presentation to RIPE 86: The New Encrypted Protocol Stack and How to Deal with it – Bart van de Velde, Cisco</a:t>
            </a:r>
          </a:p>
        </p:txBody>
      </p:sp>
    </p:spTree>
    <p:extLst>
      <p:ext uri="{BB962C8B-B14F-4D97-AF65-F5344CB8AC3E}">
        <p14:creationId xmlns:p14="http://schemas.microsoft.com/office/powerpoint/2010/main" val="1362305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3143-D297-F249-23C6-4AA365AE1F45}"/>
              </a:ext>
            </a:extLst>
          </p:cNvPr>
          <p:cNvSpPr>
            <a:spLocks noGrp="1"/>
          </p:cNvSpPr>
          <p:nvPr>
            <p:ph type="title"/>
          </p:nvPr>
        </p:nvSpPr>
        <p:spPr/>
        <p:txBody>
          <a:bodyPr/>
          <a:lstStyle/>
          <a:p>
            <a:r>
              <a:rPr lang="en-AU" dirty="0"/>
              <a:t>Measuring QUIC Performance</a:t>
            </a:r>
          </a:p>
        </p:txBody>
      </p:sp>
      <p:pic>
        <p:nvPicPr>
          <p:cNvPr id="6" name="Content Placeholder 5">
            <a:extLst>
              <a:ext uri="{FF2B5EF4-FFF2-40B4-BE49-F238E27FC236}">
                <a16:creationId xmlns:a16="http://schemas.microsoft.com/office/drawing/2014/main" id="{9A968BD6-F987-5434-FEDC-8CA04A163BDF}"/>
              </a:ext>
            </a:extLst>
          </p:cNvPr>
          <p:cNvPicPr>
            <a:picLocks noGrp="1" noChangeAspect="1"/>
          </p:cNvPicPr>
          <p:nvPr>
            <p:ph idx="1"/>
          </p:nvPr>
        </p:nvPicPr>
        <p:blipFill>
          <a:blip r:embed="rId2"/>
          <a:stretch>
            <a:fillRect/>
          </a:stretch>
        </p:blipFill>
        <p:spPr>
          <a:xfrm>
            <a:off x="838200" y="1690688"/>
            <a:ext cx="6197360" cy="4351338"/>
          </a:xfrm>
        </p:spPr>
      </p:pic>
      <p:sp>
        <p:nvSpPr>
          <p:cNvPr id="7" name="TextBox 6">
            <a:extLst>
              <a:ext uri="{FF2B5EF4-FFF2-40B4-BE49-F238E27FC236}">
                <a16:creationId xmlns:a16="http://schemas.microsoft.com/office/drawing/2014/main" id="{D7EDA566-3D5D-D3A3-B1CD-697E120F8747}"/>
              </a:ext>
            </a:extLst>
          </p:cNvPr>
          <p:cNvSpPr txBox="1"/>
          <p:nvPr/>
        </p:nvSpPr>
        <p:spPr>
          <a:xfrm>
            <a:off x="7584141" y="2850694"/>
            <a:ext cx="2725271" cy="2031325"/>
          </a:xfrm>
          <a:prstGeom prst="rect">
            <a:avLst/>
          </a:prstGeom>
          <a:noFill/>
        </p:spPr>
        <p:txBody>
          <a:bodyPr wrap="square" rtlCol="0">
            <a:spAutoFit/>
          </a:bodyPr>
          <a:lstStyle/>
          <a:p>
            <a:r>
              <a:rPr lang="en-AU" dirty="0"/>
              <a:t>In this test (between the same endpoints) over a </a:t>
            </a:r>
            <a:r>
              <a:rPr lang="en-AU" dirty="0" err="1"/>
              <a:t>Starlink</a:t>
            </a:r>
            <a:r>
              <a:rPr lang="en-AU" dirty="0"/>
              <a:t> circuit, TCP CUBIC underperforms badly, while TCP BBR and QUIC both perform reasonably well </a:t>
            </a:r>
          </a:p>
        </p:txBody>
      </p:sp>
    </p:spTree>
    <p:extLst>
      <p:ext uri="{BB962C8B-B14F-4D97-AF65-F5344CB8AC3E}">
        <p14:creationId xmlns:p14="http://schemas.microsoft.com/office/powerpoint/2010/main" val="2354657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57B0-0093-6FB0-CA2D-F530C336820A}"/>
              </a:ext>
            </a:extLst>
          </p:cNvPr>
          <p:cNvSpPr>
            <a:spLocks noGrp="1"/>
          </p:cNvSpPr>
          <p:nvPr>
            <p:ph type="title"/>
          </p:nvPr>
        </p:nvSpPr>
        <p:spPr/>
        <p:txBody>
          <a:bodyPr/>
          <a:lstStyle/>
          <a:p>
            <a:r>
              <a:rPr lang="en-AU" dirty="0"/>
              <a:t>Why is QUIC important?</a:t>
            </a:r>
          </a:p>
        </p:txBody>
      </p:sp>
      <p:sp>
        <p:nvSpPr>
          <p:cNvPr id="3" name="Content Placeholder 2">
            <a:extLst>
              <a:ext uri="{FF2B5EF4-FFF2-40B4-BE49-F238E27FC236}">
                <a16:creationId xmlns:a16="http://schemas.microsoft.com/office/drawing/2014/main" id="{87FDA770-370D-6C60-B86C-27FCD1526D2C}"/>
              </a:ext>
            </a:extLst>
          </p:cNvPr>
          <p:cNvSpPr>
            <a:spLocks noGrp="1"/>
          </p:cNvSpPr>
          <p:nvPr>
            <p:ph idx="1"/>
          </p:nvPr>
        </p:nvSpPr>
        <p:spPr/>
        <p:txBody>
          <a:bodyPr/>
          <a:lstStyle/>
          <a:p>
            <a:pPr marL="0" indent="0">
              <a:buNone/>
            </a:pPr>
            <a:r>
              <a:rPr lang="en-AU" dirty="0"/>
              <a:t>Because QUIC is fast</a:t>
            </a:r>
          </a:p>
          <a:p>
            <a:pPr marL="0" indent="0">
              <a:buNone/>
            </a:pPr>
            <a:r>
              <a:rPr lang="en-AU" dirty="0"/>
              <a:t>Because QUIC encrypts everything</a:t>
            </a:r>
          </a:p>
          <a:p>
            <a:pPr lvl="1"/>
            <a:r>
              <a:rPr lang="en-AU" dirty="0"/>
              <a:t>No visible transport control settings</a:t>
            </a:r>
          </a:p>
          <a:p>
            <a:pPr lvl="1"/>
            <a:r>
              <a:rPr lang="en-AU" dirty="0"/>
              <a:t>No visible Server Name Indication in the crypto-setup</a:t>
            </a:r>
          </a:p>
          <a:p>
            <a:pPr lvl="1"/>
            <a:r>
              <a:rPr lang="en-AU" dirty="0"/>
              <a:t>No visible traffic profile other than inter-packet timing</a:t>
            </a:r>
          </a:p>
          <a:p>
            <a:pPr lvl="1"/>
            <a:r>
              <a:rPr lang="en-AU" dirty="0"/>
              <a:t>And if you use a MASQUE-based VPN then there no residual visibility!</a:t>
            </a:r>
          </a:p>
          <a:p>
            <a:pPr marL="0" indent="0">
              <a:buNone/>
            </a:pPr>
            <a:r>
              <a:rPr lang="en-AU" dirty="0"/>
              <a:t>Because QUIC is an application capability</a:t>
            </a:r>
          </a:p>
          <a:p>
            <a:pPr lvl="1"/>
            <a:r>
              <a:rPr lang="en-AU" dirty="0"/>
              <a:t>QUIC can interact with the platform through the UDP API, so all of QUIC can be implemented within the application. This gives the application more control over its service outcomes and reduces external dependencies</a:t>
            </a:r>
          </a:p>
          <a:p>
            <a:pPr marL="0" indent="0">
              <a:buNone/>
            </a:pPr>
            <a:endParaRPr lang="en-AU" dirty="0"/>
          </a:p>
        </p:txBody>
      </p:sp>
    </p:spTree>
    <p:extLst>
      <p:ext uri="{BB962C8B-B14F-4D97-AF65-F5344CB8AC3E}">
        <p14:creationId xmlns:p14="http://schemas.microsoft.com/office/powerpoint/2010/main" val="2856104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lstStyle/>
          <a:p>
            <a:pPr marL="0" indent="0">
              <a:buNone/>
            </a:pPr>
            <a:r>
              <a:rPr lang="en-AU" dirty="0"/>
              <a:t>It’s not looking all that good for TCP’s prospects</a:t>
            </a:r>
          </a:p>
          <a:p>
            <a:r>
              <a:rPr lang="en-AU" dirty="0"/>
              <a:t>QUIC not only does faster start up, but it supports multi-channel in a frictionless manner</a:t>
            </a:r>
          </a:p>
          <a:p>
            <a:r>
              <a:rPr lang="en-AU" dirty="0"/>
              <a:t>QUIC resists network operator efforts to perform traffic shaping through direct manipulation of TCP control parameters</a:t>
            </a:r>
          </a:p>
          <a:p>
            <a:r>
              <a:rPr lang="en-AU" dirty="0"/>
              <a:t>QUIC allows the application service provider to control the congestion behaviour of its sessions</a:t>
            </a:r>
          </a:p>
          <a:p>
            <a:endParaRPr lang="en-AU" dirty="0"/>
          </a:p>
        </p:txBody>
      </p:sp>
    </p:spTree>
    <p:extLst>
      <p:ext uri="{BB962C8B-B14F-4D97-AF65-F5344CB8AC3E}">
        <p14:creationId xmlns:p14="http://schemas.microsoft.com/office/powerpoint/2010/main" val="3093690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normAutofit fontScale="92500"/>
          </a:bodyPr>
          <a:lstStyle/>
          <a:p>
            <a:pPr marL="0" indent="0">
              <a:buNone/>
            </a:pPr>
            <a:r>
              <a:rPr lang="en-AU" dirty="0"/>
              <a:t>Normally you would expect any  transition from TCP to QUIC to take forever</a:t>
            </a:r>
          </a:p>
          <a:p>
            <a:pPr marL="0" indent="0">
              <a:buNone/>
            </a:pPr>
            <a:r>
              <a:rPr lang="en-AU" dirty="0"/>
              <a:t>BUT:</a:t>
            </a:r>
          </a:p>
          <a:p>
            <a:r>
              <a:rPr lang="en-AU" dirty="0"/>
              <a:t>QUIC gives benefit to adopters through more responsive web services</a:t>
            </a:r>
          </a:p>
          <a:p>
            <a:r>
              <a:rPr lang="en-AU" dirty="0"/>
              <a:t>QUIC does a better job of hiding content, which is a benefit to the service operator</a:t>
            </a:r>
          </a:p>
          <a:p>
            <a:r>
              <a:rPr lang="en-AU" dirty="0"/>
              <a:t>QUIC has fewer external dependencies</a:t>
            </a:r>
          </a:p>
          <a:p>
            <a:r>
              <a:rPr lang="en-AU" dirty="0"/>
              <a:t>QUIC can be deployed on a piecemeal basis</a:t>
            </a:r>
          </a:p>
          <a:p>
            <a:pPr marL="0" indent="0">
              <a:buNone/>
            </a:pPr>
            <a:endParaRPr lang="en-AU" dirty="0"/>
          </a:p>
          <a:p>
            <a:pPr marL="0" indent="0">
              <a:buNone/>
            </a:pPr>
            <a:r>
              <a:rPr lang="en-AU" dirty="0"/>
              <a:t>So it all may be over for TCP in a very small number of years!</a:t>
            </a:r>
          </a:p>
          <a:p>
            <a:pPr marL="0" indent="0">
              <a:buNone/>
            </a:pPr>
            <a:endParaRPr lang="en-AU" dirty="0"/>
          </a:p>
        </p:txBody>
      </p:sp>
    </p:spTree>
    <p:extLst>
      <p:ext uri="{BB962C8B-B14F-4D97-AF65-F5344CB8AC3E}">
        <p14:creationId xmlns:p14="http://schemas.microsoft.com/office/powerpoint/2010/main" val="1845230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a:xfrm>
            <a:off x="921960" y="365125"/>
            <a:ext cx="11546920" cy="1325563"/>
          </a:xfrm>
        </p:spPr>
        <p:txBody>
          <a:bodyPr/>
          <a:lstStyle/>
          <a:p>
            <a:r>
              <a:rPr lang="en-AU" dirty="0"/>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a:xfrm>
            <a:off x="838200" y="1825625"/>
            <a:ext cx="8694383" cy="4351338"/>
          </a:xfrm>
        </p:spPr>
        <p:txBody>
          <a:bodyPr>
            <a:normAutofit fontScale="85000" lnSpcReduction="20000"/>
          </a:bodyPr>
          <a:lstStyle/>
          <a:p>
            <a:r>
              <a:rPr lang="en-AU" dirty="0"/>
              <a:t>IP was a </a:t>
            </a:r>
            <a:r>
              <a:rPr lang="en-AU" b="1" i="1" dirty="0"/>
              <a:t>network</a:t>
            </a:r>
            <a:r>
              <a:rPr lang="en-AU" i="1" dirty="0"/>
              <a:t> protocol</a:t>
            </a:r>
            <a:r>
              <a:rPr lang="en-AU" dirty="0"/>
              <a:t> that provided services to attached devices</a:t>
            </a:r>
          </a:p>
          <a:p>
            <a:r>
              <a:rPr lang="en-AU" dirty="0"/>
              <a:t>The network service model used by IP was minimal</a:t>
            </a:r>
          </a:p>
          <a:p>
            <a:pPr lvl="1"/>
            <a:r>
              <a:rPr lang="en-AU" dirty="0"/>
              <a:t>Packets may be dropped, fragmented, duplicated, corrupted and/or reordered on their path through the network </a:t>
            </a:r>
          </a:p>
          <a:p>
            <a:pPr lvl="1"/>
            <a:r>
              <a:rPr lang="en-AU" dirty="0"/>
              <a:t>It’s left to the edge systems to recover from this network behaviour.</a:t>
            </a:r>
          </a:p>
          <a:p>
            <a:r>
              <a:rPr lang="en-AU" dirty="0"/>
              <a:t>Efforts to expand the network’s role have foundered</a:t>
            </a:r>
          </a:p>
          <a:p>
            <a:pPr lvl="1"/>
            <a:r>
              <a:rPr lang="en-AU" dirty="0"/>
              <a:t>QoS has just got nowhere!</a:t>
            </a:r>
          </a:p>
          <a:p>
            <a:pPr lvl="1"/>
            <a:r>
              <a:rPr lang="en-AU" dirty="0"/>
              <a:t>Various forms of source-directed forwarding are resisted by network operators who want control over traffic engineering</a:t>
            </a:r>
          </a:p>
          <a:p>
            <a:r>
              <a:rPr lang="en-AU" dirty="0"/>
              <a:t>Networks took up a role of defending the network resource against aggressive application behaviour</a:t>
            </a:r>
          </a:p>
          <a:p>
            <a:r>
              <a:rPr lang="en-AU" dirty="0"/>
              <a:t>Some networks enabled user surveillance</a:t>
            </a:r>
          </a:p>
        </p:txBody>
      </p:sp>
      <p:sp>
        <p:nvSpPr>
          <p:cNvPr id="4" name="Freeform 3">
            <a:extLst>
              <a:ext uri="{FF2B5EF4-FFF2-40B4-BE49-F238E27FC236}">
                <a16:creationId xmlns:a16="http://schemas.microsoft.com/office/drawing/2014/main" id="{8DBE68AE-1F15-9782-E6E0-3B5049DDFB89}"/>
              </a:ext>
            </a:extLst>
          </p:cNvPr>
          <p:cNvSpPr/>
          <p:nvPr/>
        </p:nvSpPr>
        <p:spPr>
          <a:xfrm>
            <a:off x="10115084" y="2536619"/>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AA57B774-D644-8559-F46B-E5BFCE591956}"/>
              </a:ext>
            </a:extLst>
          </p:cNvPr>
          <p:cNvSpPr/>
          <p:nvPr/>
        </p:nvSpPr>
        <p:spPr>
          <a:xfrm>
            <a:off x="11353800" y="2474223"/>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BCACB244-C591-752E-1A21-9A6DC4664900}"/>
              </a:ext>
            </a:extLst>
          </p:cNvPr>
          <p:cNvSpPr txBox="1"/>
          <p:nvPr/>
        </p:nvSpPr>
        <p:spPr>
          <a:xfrm>
            <a:off x="10440287" y="4407571"/>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E68C88DB-E5D9-5918-48B7-AD01B7242B9F}"/>
              </a:ext>
            </a:extLst>
          </p:cNvPr>
          <p:cNvSpPr txBox="1"/>
          <p:nvPr/>
        </p:nvSpPr>
        <p:spPr>
          <a:xfrm>
            <a:off x="10184949" y="3405369"/>
            <a:ext cx="1234633" cy="584775"/>
          </a:xfrm>
          <a:prstGeom prst="rect">
            <a:avLst/>
          </a:prstGeom>
          <a:noFill/>
        </p:spPr>
        <p:txBody>
          <a:bodyPr wrap="none" rtlCol="0">
            <a:spAutoFit/>
          </a:bodyPr>
          <a:lstStyle/>
          <a:p>
            <a:r>
              <a:rPr lang="en-AU" sz="3200"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05F61673-4146-DF6E-F6E2-B21D166D9A9A}"/>
              </a:ext>
            </a:extLst>
          </p:cNvPr>
          <p:cNvSpPr txBox="1"/>
          <p:nvPr/>
        </p:nvSpPr>
        <p:spPr>
          <a:xfrm>
            <a:off x="10197602" y="2933259"/>
            <a:ext cx="116089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5989186A-0E5C-CE1C-CC47-5F07310B9CFA}"/>
              </a:ext>
            </a:extLst>
          </p:cNvPr>
          <p:cNvSpPr txBox="1"/>
          <p:nvPr/>
        </p:nvSpPr>
        <p:spPr>
          <a:xfrm>
            <a:off x="10433575" y="2506997"/>
            <a:ext cx="494046"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AD16921A-0ABB-9C34-FEC0-82AEA2398E88}"/>
              </a:ext>
            </a:extLst>
          </p:cNvPr>
          <p:cNvSpPr/>
          <p:nvPr/>
        </p:nvSpPr>
        <p:spPr>
          <a:xfrm>
            <a:off x="10211940" y="2500017"/>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2E5EFC9A-8A7A-6DC3-662D-F8A8EE7BC549}"/>
              </a:ext>
            </a:extLst>
          </p:cNvPr>
          <p:cNvSpPr/>
          <p:nvPr/>
        </p:nvSpPr>
        <p:spPr>
          <a:xfrm>
            <a:off x="10232881" y="2954521"/>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C545B9CF-257D-EF26-6600-40F91729267C}"/>
              </a:ext>
            </a:extLst>
          </p:cNvPr>
          <p:cNvSpPr/>
          <p:nvPr/>
        </p:nvSpPr>
        <p:spPr>
          <a:xfrm>
            <a:off x="10302682" y="3212787"/>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CF3B2657-6141-9D04-B720-C23FFF600D99}"/>
              </a:ext>
            </a:extLst>
          </p:cNvPr>
          <p:cNvSpPr/>
          <p:nvPr/>
        </p:nvSpPr>
        <p:spPr>
          <a:xfrm>
            <a:off x="10149119" y="4322631"/>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1AF97E56-AF7E-049F-24B3-D6145675C291}"/>
              </a:ext>
            </a:extLst>
          </p:cNvPr>
          <p:cNvSpPr txBox="1"/>
          <p:nvPr/>
        </p:nvSpPr>
        <p:spPr>
          <a:xfrm>
            <a:off x="9032979" y="3378144"/>
            <a:ext cx="646331" cy="646331"/>
          </a:xfrm>
          <a:prstGeom prst="rect">
            <a:avLst/>
          </a:prstGeom>
          <a:noFill/>
        </p:spPr>
        <p:txBody>
          <a:bodyPr wrap="none" rtlCol="0">
            <a:spAutoFit/>
          </a:bodyPr>
          <a:lstStyle/>
          <a:p>
            <a:r>
              <a:rPr lang="en-AU" sz="3600" b="1" dirty="0">
                <a:solidFill>
                  <a:srgbClr val="FF0000"/>
                </a:solidFill>
                <a:latin typeface="Max's Handwritin" pitchFamily="2" charset="0"/>
              </a:rPr>
              <a:t>$$$</a:t>
            </a:r>
          </a:p>
        </p:txBody>
      </p:sp>
      <p:sp>
        <p:nvSpPr>
          <p:cNvPr id="15" name="Freeform 14">
            <a:extLst>
              <a:ext uri="{FF2B5EF4-FFF2-40B4-BE49-F238E27FC236}">
                <a16:creationId xmlns:a16="http://schemas.microsoft.com/office/drawing/2014/main" id="{BB96C195-DCE5-AD07-BC67-62133F06D26B}"/>
              </a:ext>
            </a:extLst>
          </p:cNvPr>
          <p:cNvSpPr/>
          <p:nvPr/>
        </p:nvSpPr>
        <p:spPr>
          <a:xfrm>
            <a:off x="10149119" y="479735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1B108EE7-3734-0D59-17AC-D1BBC09E9BA1}"/>
              </a:ext>
            </a:extLst>
          </p:cNvPr>
          <p:cNvSpPr/>
          <p:nvPr/>
        </p:nvSpPr>
        <p:spPr>
          <a:xfrm>
            <a:off x="9950824" y="3576854"/>
            <a:ext cx="268941" cy="386853"/>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21881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t>The new Networking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a:xfrm>
            <a:off x="838200" y="1441720"/>
            <a:ext cx="10515600" cy="4351338"/>
          </a:xfrm>
        </p:spPr>
        <p:txBody>
          <a:bodyPr>
            <a:normAutofit/>
          </a:bodyPr>
          <a:lstStyle/>
          <a:p>
            <a:pPr marL="0" indent="0">
              <a:lnSpc>
                <a:spcPct val="90000"/>
              </a:lnSpc>
              <a:spcBef>
                <a:spcPct val="30000"/>
              </a:spcBef>
              <a:spcAft>
                <a:spcPct val="30000"/>
              </a:spcAft>
              <a:buNone/>
            </a:pPr>
            <a:r>
              <a:rPr lang="en-US" altLang="en-US" dirty="0"/>
              <a:t>And this is why QUIC is so interesting – it is pushing both network carriage and host platform into commodity roles in networking and allowing applications to effectively customize the way in which they want to deliver services and dominating the entire networked environment</a:t>
            </a:r>
          </a:p>
          <a:p>
            <a:pPr marL="0" indent="0">
              <a:lnSpc>
                <a:spcPct val="90000"/>
              </a:lnSpc>
              <a:spcBef>
                <a:spcPct val="30000"/>
              </a:spcBef>
              <a:spcAft>
                <a:spcPct val="30000"/>
              </a:spcAft>
              <a:buNone/>
            </a:pPr>
            <a:r>
              <a:rPr lang="en-US" altLang="en-US" dirty="0"/>
              <a:t>QUIC is the application’s view of what Transport should be!</a:t>
            </a:r>
          </a:p>
          <a:p>
            <a:pPr marL="0" indent="0">
              <a:buNone/>
            </a:pPr>
            <a:endParaRPr lang="en-AU" dirty="0"/>
          </a:p>
        </p:txBody>
      </p:sp>
      <p:sp>
        <p:nvSpPr>
          <p:cNvPr id="4" name="Freeform 3">
            <a:extLst>
              <a:ext uri="{FF2B5EF4-FFF2-40B4-BE49-F238E27FC236}">
                <a16:creationId xmlns:a16="http://schemas.microsoft.com/office/drawing/2014/main" id="{834947FD-B0AE-58AD-1689-C60005CB71F0}"/>
              </a:ext>
            </a:extLst>
          </p:cNvPr>
          <p:cNvSpPr/>
          <p:nvPr/>
        </p:nvSpPr>
        <p:spPr>
          <a:xfrm>
            <a:off x="2569562" y="4293701"/>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45AD6635-7466-B4CF-2359-1821559F8359}"/>
              </a:ext>
            </a:extLst>
          </p:cNvPr>
          <p:cNvSpPr/>
          <p:nvPr/>
        </p:nvSpPr>
        <p:spPr>
          <a:xfrm>
            <a:off x="3808278" y="4231305"/>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25F03984-0028-2207-3FE7-DF8ECA95F054}"/>
              </a:ext>
            </a:extLst>
          </p:cNvPr>
          <p:cNvSpPr txBox="1"/>
          <p:nvPr/>
        </p:nvSpPr>
        <p:spPr>
          <a:xfrm>
            <a:off x="2894765" y="6164653"/>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AC2314A7-5727-D9BD-3ABA-24158DF53BA2}"/>
              </a:ext>
            </a:extLst>
          </p:cNvPr>
          <p:cNvSpPr txBox="1"/>
          <p:nvPr/>
        </p:nvSpPr>
        <p:spPr>
          <a:xfrm>
            <a:off x="2652373" y="5450280"/>
            <a:ext cx="971741" cy="461665"/>
          </a:xfrm>
          <a:prstGeom prst="rect">
            <a:avLst/>
          </a:prstGeom>
          <a:noFill/>
        </p:spPr>
        <p:txBody>
          <a:bodyPr wrap="none" rtlCol="0">
            <a:spAutoFit/>
          </a:bodyPr>
          <a:lstStyle/>
          <a:p>
            <a:r>
              <a:rPr lang="en-AU" sz="2400"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C1C17AAC-892F-D685-144C-FF618AF8705D}"/>
              </a:ext>
            </a:extLst>
          </p:cNvPr>
          <p:cNvSpPr txBox="1"/>
          <p:nvPr/>
        </p:nvSpPr>
        <p:spPr>
          <a:xfrm>
            <a:off x="2652080" y="4690341"/>
            <a:ext cx="116089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A7FB1CB9-A558-9DFB-8BF2-A7649CB03D86}"/>
              </a:ext>
            </a:extLst>
          </p:cNvPr>
          <p:cNvSpPr txBox="1"/>
          <p:nvPr/>
        </p:nvSpPr>
        <p:spPr>
          <a:xfrm>
            <a:off x="2888053" y="4264079"/>
            <a:ext cx="494046"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6CF28DB1-143B-7C78-DEF6-2A304A360240}"/>
              </a:ext>
            </a:extLst>
          </p:cNvPr>
          <p:cNvSpPr/>
          <p:nvPr/>
        </p:nvSpPr>
        <p:spPr>
          <a:xfrm>
            <a:off x="2666418" y="4257099"/>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B45061F5-5F0E-CBD5-DA75-648DC7FE69A0}"/>
              </a:ext>
            </a:extLst>
          </p:cNvPr>
          <p:cNvSpPr/>
          <p:nvPr/>
        </p:nvSpPr>
        <p:spPr>
          <a:xfrm>
            <a:off x="2687359" y="4711603"/>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A90761DC-105A-878B-F92B-1DD8570EE6E9}"/>
              </a:ext>
            </a:extLst>
          </p:cNvPr>
          <p:cNvSpPr/>
          <p:nvPr/>
        </p:nvSpPr>
        <p:spPr>
          <a:xfrm>
            <a:off x="2757160" y="4969869"/>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0B799197-443C-631B-749B-0A3994CB8214}"/>
              </a:ext>
            </a:extLst>
          </p:cNvPr>
          <p:cNvSpPr/>
          <p:nvPr/>
        </p:nvSpPr>
        <p:spPr>
          <a:xfrm>
            <a:off x="2603597" y="607971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2060419F-36AE-4956-E507-44451024673E}"/>
              </a:ext>
            </a:extLst>
          </p:cNvPr>
          <p:cNvSpPr/>
          <p:nvPr/>
        </p:nvSpPr>
        <p:spPr>
          <a:xfrm>
            <a:off x="2603597" y="6554435"/>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65B7CD38-D818-54CF-E537-CFC13A85D3C3}"/>
              </a:ext>
            </a:extLst>
          </p:cNvPr>
          <p:cNvSpPr/>
          <p:nvPr/>
        </p:nvSpPr>
        <p:spPr>
          <a:xfrm>
            <a:off x="4306754" y="4758013"/>
            <a:ext cx="1313992" cy="987514"/>
          </a:xfrm>
          <a:custGeom>
            <a:avLst/>
            <a:gdLst>
              <a:gd name="connsiteX0" fmla="*/ 0 w 1313992"/>
              <a:gd name="connsiteY0" fmla="*/ 253737 h 987514"/>
              <a:gd name="connsiteX1" fmla="*/ 656135 w 1313992"/>
              <a:gd name="connsiteY1" fmla="*/ 253737 h 987514"/>
              <a:gd name="connsiteX2" fmla="*/ 509551 w 1313992"/>
              <a:gd name="connsiteY2" fmla="*/ 2451 h 987514"/>
              <a:gd name="connsiteX3" fmla="*/ 1312269 w 1313992"/>
              <a:gd name="connsiteY3" fmla="*/ 428240 h 987514"/>
              <a:gd name="connsiteX4" fmla="*/ 725936 w 1313992"/>
              <a:gd name="connsiteY4" fmla="*/ 979672 h 987514"/>
              <a:gd name="connsiteX5" fmla="*/ 823658 w 1313992"/>
              <a:gd name="connsiteY5" fmla="*/ 749327 h 987514"/>
              <a:gd name="connsiteX6" fmla="*/ 62822 w 1313992"/>
              <a:gd name="connsiteY6" fmla="*/ 693486 h 98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992" h="987514">
                <a:moveTo>
                  <a:pt x="0" y="253737"/>
                </a:moveTo>
                <a:cubicBezTo>
                  <a:pt x="285605" y="274677"/>
                  <a:pt x="571210" y="295618"/>
                  <a:pt x="656135" y="253737"/>
                </a:cubicBezTo>
                <a:cubicBezTo>
                  <a:pt x="741060" y="211856"/>
                  <a:pt x="400195" y="-26633"/>
                  <a:pt x="509551" y="2451"/>
                </a:cubicBezTo>
                <a:cubicBezTo>
                  <a:pt x="618907" y="31535"/>
                  <a:pt x="1276205" y="265370"/>
                  <a:pt x="1312269" y="428240"/>
                </a:cubicBezTo>
                <a:cubicBezTo>
                  <a:pt x="1348333" y="591110"/>
                  <a:pt x="807371" y="926157"/>
                  <a:pt x="725936" y="979672"/>
                </a:cubicBezTo>
                <a:cubicBezTo>
                  <a:pt x="644501" y="1033187"/>
                  <a:pt x="934177" y="797025"/>
                  <a:pt x="823658" y="749327"/>
                </a:cubicBezTo>
                <a:cubicBezTo>
                  <a:pt x="713139" y="701629"/>
                  <a:pt x="387980" y="697557"/>
                  <a:pt x="62822" y="69348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C1F10490-D6C2-E464-B697-27B5ED487684}"/>
              </a:ext>
            </a:extLst>
          </p:cNvPr>
          <p:cNvSpPr/>
          <p:nvPr/>
        </p:nvSpPr>
        <p:spPr>
          <a:xfrm>
            <a:off x="6105262" y="4319495"/>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984EF175-F0D7-4B31-0746-D7025FDA7804}"/>
              </a:ext>
            </a:extLst>
          </p:cNvPr>
          <p:cNvSpPr/>
          <p:nvPr/>
        </p:nvSpPr>
        <p:spPr>
          <a:xfrm>
            <a:off x="7343978" y="4257099"/>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46F47860-F441-1340-6A15-581A2AA69A34}"/>
              </a:ext>
            </a:extLst>
          </p:cNvPr>
          <p:cNvSpPr txBox="1"/>
          <p:nvPr/>
        </p:nvSpPr>
        <p:spPr>
          <a:xfrm>
            <a:off x="6430465" y="6267227"/>
            <a:ext cx="514885" cy="369332"/>
          </a:xfrm>
          <a:prstGeom prst="rect">
            <a:avLst/>
          </a:prstGeom>
          <a:noFill/>
        </p:spPr>
        <p:txBody>
          <a:bodyPr wrap="none" rtlCol="0">
            <a:spAutoFit/>
          </a:bodyPr>
          <a:lstStyle/>
          <a:p>
            <a:r>
              <a:rPr lang="en-AU" b="1" dirty="0">
                <a:latin typeface="Max's Handwritin" pitchFamily="2" charset="0"/>
              </a:rPr>
              <a:t>media</a:t>
            </a:r>
          </a:p>
        </p:txBody>
      </p:sp>
      <p:sp>
        <p:nvSpPr>
          <p:cNvPr id="20" name="TextBox 19">
            <a:extLst>
              <a:ext uri="{FF2B5EF4-FFF2-40B4-BE49-F238E27FC236}">
                <a16:creationId xmlns:a16="http://schemas.microsoft.com/office/drawing/2014/main" id="{57CB447C-3D85-D166-E9FC-61658F7E5179}"/>
              </a:ext>
            </a:extLst>
          </p:cNvPr>
          <p:cNvSpPr txBox="1"/>
          <p:nvPr/>
        </p:nvSpPr>
        <p:spPr>
          <a:xfrm>
            <a:off x="6270348" y="5979987"/>
            <a:ext cx="742511" cy="369332"/>
          </a:xfrm>
          <a:prstGeom prst="rect">
            <a:avLst/>
          </a:prstGeom>
          <a:noFill/>
        </p:spPr>
        <p:txBody>
          <a:bodyPr wrap="none" rtlCol="0">
            <a:spAutoFit/>
          </a:bodyPr>
          <a:lstStyle/>
          <a:p>
            <a:r>
              <a:rPr lang="en-AU" b="1" dirty="0">
                <a:solidFill>
                  <a:srgbClr val="FF0000"/>
                </a:solidFill>
                <a:latin typeface="Max's Handwritin" pitchFamily="2" charset="0"/>
              </a:rPr>
              <a:t>network</a:t>
            </a:r>
          </a:p>
        </p:txBody>
      </p:sp>
      <p:sp>
        <p:nvSpPr>
          <p:cNvPr id="21" name="TextBox 20">
            <a:extLst>
              <a:ext uri="{FF2B5EF4-FFF2-40B4-BE49-F238E27FC236}">
                <a16:creationId xmlns:a16="http://schemas.microsoft.com/office/drawing/2014/main" id="{EB676823-5E8B-9F39-4048-DF66675B8771}"/>
              </a:ext>
            </a:extLst>
          </p:cNvPr>
          <p:cNvSpPr txBox="1"/>
          <p:nvPr/>
        </p:nvSpPr>
        <p:spPr>
          <a:xfrm>
            <a:off x="6156084" y="5718231"/>
            <a:ext cx="1175322"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UDP Transport</a:t>
            </a:r>
          </a:p>
        </p:txBody>
      </p:sp>
      <p:sp>
        <p:nvSpPr>
          <p:cNvPr id="22" name="TextBox 21">
            <a:extLst>
              <a:ext uri="{FF2B5EF4-FFF2-40B4-BE49-F238E27FC236}">
                <a16:creationId xmlns:a16="http://schemas.microsoft.com/office/drawing/2014/main" id="{F9E44FB2-40BC-9F95-3FD1-FD83AF7DD483}"/>
              </a:ext>
            </a:extLst>
          </p:cNvPr>
          <p:cNvSpPr txBox="1"/>
          <p:nvPr/>
        </p:nvSpPr>
        <p:spPr>
          <a:xfrm>
            <a:off x="6201285" y="4336398"/>
            <a:ext cx="917239" cy="707886"/>
          </a:xfrm>
          <a:prstGeom prst="rect">
            <a:avLst/>
          </a:prstGeom>
          <a:noFill/>
        </p:spPr>
        <p:txBody>
          <a:bodyPr wrap="none" rtlCol="0">
            <a:spAutoFit/>
          </a:bodyPr>
          <a:lstStyle/>
          <a:p>
            <a:r>
              <a:rPr lang="en-AU" sz="4000" b="1" dirty="0">
                <a:solidFill>
                  <a:schemeClr val="accent6">
                    <a:lumMod val="75000"/>
                  </a:schemeClr>
                </a:solidFill>
                <a:latin typeface="Max's Handwritin" pitchFamily="2" charset="0"/>
              </a:rPr>
              <a:t>apps</a:t>
            </a:r>
          </a:p>
        </p:txBody>
      </p:sp>
      <p:sp>
        <p:nvSpPr>
          <p:cNvPr id="23" name="Freeform 22">
            <a:extLst>
              <a:ext uri="{FF2B5EF4-FFF2-40B4-BE49-F238E27FC236}">
                <a16:creationId xmlns:a16="http://schemas.microsoft.com/office/drawing/2014/main" id="{A374E0B7-3955-E938-BC08-B20EEF3F9024}"/>
              </a:ext>
            </a:extLst>
          </p:cNvPr>
          <p:cNvSpPr/>
          <p:nvPr/>
        </p:nvSpPr>
        <p:spPr>
          <a:xfrm>
            <a:off x="6202118" y="4282893"/>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a:extLst>
              <a:ext uri="{FF2B5EF4-FFF2-40B4-BE49-F238E27FC236}">
                <a16:creationId xmlns:a16="http://schemas.microsoft.com/office/drawing/2014/main" id="{E2FF8571-34C6-2BF8-E5DB-2B5A3A5E4723}"/>
              </a:ext>
            </a:extLst>
          </p:cNvPr>
          <p:cNvSpPr/>
          <p:nvPr/>
        </p:nvSpPr>
        <p:spPr>
          <a:xfrm>
            <a:off x="6230039" y="5727927"/>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a:extLst>
              <a:ext uri="{FF2B5EF4-FFF2-40B4-BE49-F238E27FC236}">
                <a16:creationId xmlns:a16="http://schemas.microsoft.com/office/drawing/2014/main" id="{80683F60-D691-A790-BC22-868B7DCEBFC4}"/>
              </a:ext>
            </a:extLst>
          </p:cNvPr>
          <p:cNvSpPr/>
          <p:nvPr/>
        </p:nvSpPr>
        <p:spPr>
          <a:xfrm>
            <a:off x="6222137" y="6055460"/>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25">
            <a:extLst>
              <a:ext uri="{FF2B5EF4-FFF2-40B4-BE49-F238E27FC236}">
                <a16:creationId xmlns:a16="http://schemas.microsoft.com/office/drawing/2014/main" id="{31B56517-2D2C-04DB-63B6-536B5EE8D298}"/>
              </a:ext>
            </a:extLst>
          </p:cNvPr>
          <p:cNvSpPr/>
          <p:nvPr/>
        </p:nvSpPr>
        <p:spPr>
          <a:xfrm>
            <a:off x="6146277" y="629397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26">
            <a:extLst>
              <a:ext uri="{FF2B5EF4-FFF2-40B4-BE49-F238E27FC236}">
                <a16:creationId xmlns:a16="http://schemas.microsoft.com/office/drawing/2014/main" id="{58232701-B59D-E35D-DCC2-802CE7D0CD1F}"/>
              </a:ext>
            </a:extLst>
          </p:cNvPr>
          <p:cNvSpPr/>
          <p:nvPr/>
        </p:nvSpPr>
        <p:spPr>
          <a:xfrm>
            <a:off x="6139297" y="6580229"/>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1596E24B-0CC6-12C3-1808-2029703F373A}"/>
              </a:ext>
            </a:extLst>
          </p:cNvPr>
          <p:cNvSpPr txBox="1"/>
          <p:nvPr/>
        </p:nvSpPr>
        <p:spPr>
          <a:xfrm>
            <a:off x="6298735" y="5082452"/>
            <a:ext cx="825867" cy="577081"/>
          </a:xfrm>
          <a:prstGeom prst="rect">
            <a:avLst/>
          </a:prstGeom>
          <a:noFill/>
        </p:spPr>
        <p:txBody>
          <a:bodyPr wrap="none" rtlCol="0">
            <a:spAutoFit/>
          </a:bodyPr>
          <a:lstStyle/>
          <a:p>
            <a:r>
              <a:rPr lang="en-AU" sz="1050" b="1" dirty="0">
                <a:solidFill>
                  <a:schemeClr val="accent1">
                    <a:lumMod val="75000"/>
                  </a:schemeClr>
                </a:solidFill>
                <a:latin typeface="Max's Handwritin" pitchFamily="2" charset="0"/>
              </a:rPr>
              <a:t>Internal</a:t>
            </a:r>
          </a:p>
          <a:p>
            <a:r>
              <a:rPr lang="en-AU" sz="1050" b="1" dirty="0">
                <a:solidFill>
                  <a:schemeClr val="accent1">
                    <a:lumMod val="75000"/>
                  </a:schemeClr>
                </a:solidFill>
                <a:latin typeface="Max's Handwritin" pitchFamily="2" charset="0"/>
              </a:rPr>
              <a:t>Transport + </a:t>
            </a:r>
          </a:p>
          <a:p>
            <a:r>
              <a:rPr lang="en-AU" sz="1050" b="1" dirty="0">
                <a:solidFill>
                  <a:schemeClr val="accent1">
                    <a:lumMod val="75000"/>
                  </a:schemeClr>
                </a:solidFill>
                <a:latin typeface="Max's Handwritin" pitchFamily="2" charset="0"/>
              </a:rPr>
              <a:t>session security</a:t>
            </a:r>
          </a:p>
        </p:txBody>
      </p:sp>
      <p:sp>
        <p:nvSpPr>
          <p:cNvPr id="29" name="TextBox 28">
            <a:extLst>
              <a:ext uri="{FF2B5EF4-FFF2-40B4-BE49-F238E27FC236}">
                <a16:creationId xmlns:a16="http://schemas.microsoft.com/office/drawing/2014/main" id="{1A6CC7C7-4972-14E4-6B74-40352ED0680A}"/>
              </a:ext>
            </a:extLst>
          </p:cNvPr>
          <p:cNvSpPr txBox="1"/>
          <p:nvPr/>
        </p:nvSpPr>
        <p:spPr>
          <a:xfrm>
            <a:off x="5289322" y="4304901"/>
            <a:ext cx="728084" cy="707886"/>
          </a:xfrm>
          <a:prstGeom prst="rect">
            <a:avLst/>
          </a:prstGeom>
          <a:noFill/>
        </p:spPr>
        <p:txBody>
          <a:bodyPr wrap="none" rtlCol="0">
            <a:spAutoFit/>
          </a:bodyPr>
          <a:lstStyle/>
          <a:p>
            <a:r>
              <a:rPr lang="en-AU" sz="4000" b="1" dirty="0">
                <a:solidFill>
                  <a:schemeClr val="accent6">
                    <a:lumMod val="75000"/>
                  </a:schemeClr>
                </a:solidFill>
                <a:latin typeface="Max's Handwritin" pitchFamily="2" charset="0"/>
              </a:rPr>
              <a:t>$$$</a:t>
            </a:r>
          </a:p>
        </p:txBody>
      </p:sp>
      <p:sp>
        <p:nvSpPr>
          <p:cNvPr id="30" name="TextBox 29">
            <a:extLst>
              <a:ext uri="{FF2B5EF4-FFF2-40B4-BE49-F238E27FC236}">
                <a16:creationId xmlns:a16="http://schemas.microsoft.com/office/drawing/2014/main" id="{BDD362F1-5FCF-ABA3-2F51-B0497174998E}"/>
              </a:ext>
            </a:extLst>
          </p:cNvPr>
          <p:cNvSpPr txBox="1"/>
          <p:nvPr/>
        </p:nvSpPr>
        <p:spPr>
          <a:xfrm>
            <a:off x="7601386" y="4988998"/>
            <a:ext cx="2090637" cy="646331"/>
          </a:xfrm>
          <a:prstGeom prst="rect">
            <a:avLst/>
          </a:prstGeom>
          <a:noFill/>
        </p:spPr>
        <p:txBody>
          <a:bodyPr wrap="none" rtlCol="0">
            <a:spAutoFit/>
          </a:bodyPr>
          <a:lstStyle/>
          <a:p>
            <a:r>
              <a:rPr lang="en-AU" b="1" dirty="0">
                <a:latin typeface="Max's Handwritin" pitchFamily="2" charset="0"/>
              </a:rPr>
              <a:t>QUIC and value transform </a:t>
            </a:r>
          </a:p>
          <a:p>
            <a:r>
              <a:rPr lang="en-AU" b="1" dirty="0">
                <a:latin typeface="Max's Handwritin" pitchFamily="2" charset="0"/>
              </a:rPr>
              <a:t>in the network stack</a:t>
            </a:r>
          </a:p>
        </p:txBody>
      </p:sp>
    </p:spTree>
    <p:extLst>
      <p:ext uri="{BB962C8B-B14F-4D97-AF65-F5344CB8AC3E}">
        <p14:creationId xmlns:p14="http://schemas.microsoft.com/office/powerpoint/2010/main" val="3833977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p:txBody>
          <a:bodyPr/>
          <a:lstStyle/>
          <a:p>
            <a:r>
              <a:rPr lang="en-AU" dirty="0"/>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p:txBody>
          <a:bodyPr>
            <a:normAutofit/>
          </a:bodyPr>
          <a:lstStyle/>
          <a:p>
            <a:r>
              <a:rPr lang="en-AU" dirty="0"/>
              <a:t>The relationship between applications, hosts and networks has soured into mutual distrust and suspicion</a:t>
            </a:r>
          </a:p>
          <a:p>
            <a:r>
              <a:rPr lang="en-AU" dirty="0"/>
              <a:t>The application now defends its integrity by wrapping up as much of the service transaction with encryption and indirection</a:t>
            </a:r>
          </a:p>
          <a:p>
            <a:r>
              <a:rPr lang="en-AU" dirty="0"/>
              <a:t>QUIC (and MASQUE) is an intrinsic part of this process of wrapping up traffic in encryption and redirection</a:t>
            </a:r>
          </a:p>
          <a:p>
            <a:r>
              <a:rPr lang="en-AU" dirty="0"/>
              <a:t>For the network operator there is little left to see</a:t>
            </a:r>
          </a:p>
          <a:p>
            <a:r>
              <a:rPr lang="en-AU" dirty="0"/>
              <a:t>And I suspect that there is no coming back from here!</a:t>
            </a:r>
          </a:p>
        </p:txBody>
      </p:sp>
    </p:spTree>
    <p:extLst>
      <p:ext uri="{BB962C8B-B14F-4D97-AF65-F5344CB8AC3E}">
        <p14:creationId xmlns:p14="http://schemas.microsoft.com/office/powerpoint/2010/main" val="2295975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EE56-42CE-96C1-A992-46D72FAFE965}"/>
              </a:ext>
            </a:extLst>
          </p:cNvPr>
          <p:cNvSpPr>
            <a:spLocks noGrp="1"/>
          </p:cNvSpPr>
          <p:nvPr>
            <p:ph type="title"/>
          </p:nvPr>
        </p:nvSpPr>
        <p:spPr>
          <a:xfrm>
            <a:off x="838199" y="365125"/>
            <a:ext cx="11244943" cy="1325563"/>
          </a:xfrm>
        </p:spPr>
        <p:txBody>
          <a:bodyPr/>
          <a:lstStyle/>
          <a:p>
            <a:r>
              <a:rPr lang="en-AU" dirty="0"/>
              <a:t>What can a Network Operator Do?</a:t>
            </a:r>
          </a:p>
        </p:txBody>
      </p:sp>
      <p:sp>
        <p:nvSpPr>
          <p:cNvPr id="3" name="Content Placeholder 2">
            <a:extLst>
              <a:ext uri="{FF2B5EF4-FFF2-40B4-BE49-F238E27FC236}">
                <a16:creationId xmlns:a16="http://schemas.microsoft.com/office/drawing/2014/main" id="{42A4B9BF-CD83-E5BB-0520-6DCA83DE21CC}"/>
              </a:ext>
            </a:extLst>
          </p:cNvPr>
          <p:cNvSpPr>
            <a:spLocks noGrp="1"/>
          </p:cNvSpPr>
          <p:nvPr>
            <p:ph idx="1"/>
          </p:nvPr>
        </p:nvSpPr>
        <p:spPr/>
        <p:txBody>
          <a:bodyPr/>
          <a:lstStyle/>
          <a:p>
            <a:r>
              <a:rPr lang="en-AU" dirty="0"/>
              <a:t>When </a:t>
            </a:r>
            <a:r>
              <a:rPr lang="en-AU" b="1" dirty="0"/>
              <a:t>all</a:t>
            </a:r>
            <a:r>
              <a:rPr lang="en-AU" dirty="0"/>
              <a:t> customer traffic is completely obscured and encrypted?</a:t>
            </a:r>
          </a:p>
          <a:p>
            <a:pPr lvl="1"/>
            <a:r>
              <a:rPr lang="en-AU" dirty="0"/>
              <a:t>Traffic Shaping?</a:t>
            </a:r>
          </a:p>
          <a:p>
            <a:pPr lvl="1"/>
            <a:r>
              <a:rPr lang="en-AU" dirty="0"/>
              <a:t>Regulatory Requirements for traffic interception?</a:t>
            </a:r>
          </a:p>
          <a:p>
            <a:pPr lvl="1"/>
            <a:r>
              <a:rPr lang="en-AU" dirty="0"/>
              <a:t>Load Balancing / ECMP</a:t>
            </a:r>
          </a:p>
          <a:p>
            <a:pPr lvl="1"/>
            <a:endParaRPr lang="en-AU" dirty="0"/>
          </a:p>
        </p:txBody>
      </p:sp>
    </p:spTree>
    <p:extLst>
      <p:ext uri="{BB962C8B-B14F-4D97-AF65-F5344CB8AC3E}">
        <p14:creationId xmlns:p14="http://schemas.microsoft.com/office/powerpoint/2010/main" val="3758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68A16F9-4C77-F128-E3B1-8C67DD32C60F}"/>
              </a:ext>
            </a:extLst>
          </p:cNvPr>
          <p:cNvSpPr/>
          <p:nvPr/>
        </p:nvSpPr>
        <p:spPr>
          <a:xfrm>
            <a:off x="3149026" y="5748230"/>
            <a:ext cx="6149659" cy="708660"/>
          </a:xfrm>
          <a:prstGeom prst="roundRect">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a:extLst>
              <a:ext uri="{FF2B5EF4-FFF2-40B4-BE49-F238E27FC236}">
                <a16:creationId xmlns:a16="http://schemas.microsoft.com/office/drawing/2014/main" id="{13CC49EE-F70E-D170-5CF2-77504B5FAC8F}"/>
              </a:ext>
            </a:extLst>
          </p:cNvPr>
          <p:cNvSpPr/>
          <p:nvPr/>
        </p:nvSpPr>
        <p:spPr>
          <a:xfrm>
            <a:off x="3149027" y="4589510"/>
            <a:ext cx="2770537" cy="1078710"/>
          </a:xfrm>
          <a:prstGeom prst="roundRect">
            <a:avLst/>
          </a:prstGeom>
          <a:solidFill>
            <a:srgbClr val="C885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ounded Rectangle 14">
            <a:extLst>
              <a:ext uri="{FF2B5EF4-FFF2-40B4-BE49-F238E27FC236}">
                <a16:creationId xmlns:a16="http://schemas.microsoft.com/office/drawing/2014/main" id="{5D7D58C9-EBE2-A811-203E-1767C5B99528}"/>
              </a:ext>
            </a:extLst>
          </p:cNvPr>
          <p:cNvSpPr/>
          <p:nvPr/>
        </p:nvSpPr>
        <p:spPr>
          <a:xfrm>
            <a:off x="3149027" y="3622249"/>
            <a:ext cx="2770537" cy="916909"/>
          </a:xfrm>
          <a:prstGeom prst="roundRect">
            <a:avLst/>
          </a:prstGeom>
          <a:solidFill>
            <a:srgbClr val="B66D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ounded Rectangle 15">
            <a:extLst>
              <a:ext uri="{FF2B5EF4-FFF2-40B4-BE49-F238E27FC236}">
                <a16:creationId xmlns:a16="http://schemas.microsoft.com/office/drawing/2014/main" id="{17EA5946-D210-5619-C029-0F47A22BB448}"/>
              </a:ext>
            </a:extLst>
          </p:cNvPr>
          <p:cNvSpPr/>
          <p:nvPr/>
        </p:nvSpPr>
        <p:spPr>
          <a:xfrm>
            <a:off x="3149026" y="2745821"/>
            <a:ext cx="2770537" cy="826076"/>
          </a:xfrm>
          <a:prstGeom prst="roundRect">
            <a:avLst/>
          </a:prstGeom>
          <a:solidFill>
            <a:srgbClr val="00BC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a:extLst>
              <a:ext uri="{FF2B5EF4-FFF2-40B4-BE49-F238E27FC236}">
                <a16:creationId xmlns:a16="http://schemas.microsoft.com/office/drawing/2014/main" id="{5847BED6-33C4-716D-1981-81A6336E6C3D}"/>
              </a:ext>
            </a:extLst>
          </p:cNvPr>
          <p:cNvSpPr/>
          <p:nvPr/>
        </p:nvSpPr>
        <p:spPr>
          <a:xfrm>
            <a:off x="6528148" y="2749155"/>
            <a:ext cx="2770537" cy="826076"/>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ounded Rectangle 17">
            <a:extLst>
              <a:ext uri="{FF2B5EF4-FFF2-40B4-BE49-F238E27FC236}">
                <a16:creationId xmlns:a16="http://schemas.microsoft.com/office/drawing/2014/main" id="{B870916F-E8FE-FA73-B308-9515698ABF2A}"/>
              </a:ext>
            </a:extLst>
          </p:cNvPr>
          <p:cNvSpPr/>
          <p:nvPr/>
        </p:nvSpPr>
        <p:spPr>
          <a:xfrm>
            <a:off x="6528148" y="5134691"/>
            <a:ext cx="2770537" cy="548393"/>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ounded Rectangle 18">
            <a:extLst>
              <a:ext uri="{FF2B5EF4-FFF2-40B4-BE49-F238E27FC236}">
                <a16:creationId xmlns:a16="http://schemas.microsoft.com/office/drawing/2014/main" id="{BF429012-A6B2-FAB5-A575-F1BFEC093F9E}"/>
              </a:ext>
            </a:extLst>
          </p:cNvPr>
          <p:cNvSpPr/>
          <p:nvPr/>
        </p:nvSpPr>
        <p:spPr>
          <a:xfrm>
            <a:off x="6528148" y="3606185"/>
            <a:ext cx="2770537" cy="1501207"/>
          </a:xfrm>
          <a:prstGeom prst="round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866593D-A573-739C-279B-4BA5DC234795}"/>
              </a:ext>
            </a:extLst>
          </p:cNvPr>
          <p:cNvSpPr>
            <a:spLocks noGrp="1"/>
          </p:cNvSpPr>
          <p:nvPr>
            <p:ph type="title"/>
          </p:nvPr>
        </p:nvSpPr>
        <p:spPr>
          <a:xfrm>
            <a:off x="838199" y="365125"/>
            <a:ext cx="10797693" cy="1325563"/>
          </a:xfrm>
        </p:spPr>
        <p:txBody>
          <a:bodyPr/>
          <a:lstStyle/>
          <a:p>
            <a:r>
              <a:rPr lang="en-AU" dirty="0"/>
              <a:t>QUIC is a mashup of TCP and TLS</a:t>
            </a:r>
          </a:p>
        </p:txBody>
      </p:sp>
      <p:sp>
        <p:nvSpPr>
          <p:cNvPr id="6" name="TextBox 5">
            <a:extLst>
              <a:ext uri="{FF2B5EF4-FFF2-40B4-BE49-F238E27FC236}">
                <a16:creationId xmlns:a16="http://schemas.microsoft.com/office/drawing/2014/main" id="{B45E6F15-56A2-A81F-524C-47AFC8B64730}"/>
              </a:ext>
            </a:extLst>
          </p:cNvPr>
          <p:cNvSpPr txBox="1"/>
          <p:nvPr/>
        </p:nvSpPr>
        <p:spPr>
          <a:xfrm>
            <a:off x="3748123" y="2808150"/>
            <a:ext cx="1408591" cy="646331"/>
          </a:xfrm>
          <a:prstGeom prst="rect">
            <a:avLst/>
          </a:prstGeom>
          <a:noFill/>
        </p:spPr>
        <p:txBody>
          <a:bodyPr wrap="none" rtlCol="0">
            <a:spAutoFit/>
          </a:bodyPr>
          <a:lstStyle/>
          <a:p>
            <a:pPr algn="ctr"/>
            <a:r>
              <a:rPr lang="en-AU" dirty="0">
                <a:solidFill>
                  <a:schemeClr val="bg1"/>
                </a:solidFill>
              </a:rPr>
              <a:t>HTTP</a:t>
            </a:r>
          </a:p>
          <a:p>
            <a:pPr algn="ctr"/>
            <a:r>
              <a:rPr lang="en-AU" dirty="0">
                <a:solidFill>
                  <a:schemeClr val="bg1"/>
                </a:solidFill>
              </a:rPr>
              <a:t>Multi-stream</a:t>
            </a:r>
          </a:p>
        </p:txBody>
      </p:sp>
      <p:sp>
        <p:nvSpPr>
          <p:cNvPr id="7" name="TextBox 6">
            <a:extLst>
              <a:ext uri="{FF2B5EF4-FFF2-40B4-BE49-F238E27FC236}">
                <a16:creationId xmlns:a16="http://schemas.microsoft.com/office/drawing/2014/main" id="{99BDF7FB-7BE3-81A6-BEB7-7227B92678FE}"/>
              </a:ext>
            </a:extLst>
          </p:cNvPr>
          <p:cNvSpPr txBox="1"/>
          <p:nvPr/>
        </p:nvSpPr>
        <p:spPr>
          <a:xfrm>
            <a:off x="3479171" y="3732362"/>
            <a:ext cx="1946495" cy="646331"/>
          </a:xfrm>
          <a:prstGeom prst="rect">
            <a:avLst/>
          </a:prstGeom>
          <a:noFill/>
        </p:spPr>
        <p:txBody>
          <a:bodyPr wrap="none" rtlCol="0">
            <a:spAutoFit/>
          </a:bodyPr>
          <a:lstStyle/>
          <a:p>
            <a:pPr algn="ctr"/>
            <a:r>
              <a:rPr lang="en-AU" dirty="0">
                <a:solidFill>
                  <a:schemeClr val="bg1"/>
                </a:solidFill>
              </a:rPr>
              <a:t>TLS</a:t>
            </a:r>
          </a:p>
          <a:p>
            <a:pPr algn="ctr"/>
            <a:r>
              <a:rPr lang="en-AU" dirty="0">
                <a:solidFill>
                  <a:schemeClr val="bg1"/>
                </a:solidFill>
              </a:rPr>
              <a:t>Session Encryption</a:t>
            </a:r>
          </a:p>
        </p:txBody>
      </p:sp>
      <p:sp>
        <p:nvSpPr>
          <p:cNvPr id="8" name="TextBox 7">
            <a:extLst>
              <a:ext uri="{FF2B5EF4-FFF2-40B4-BE49-F238E27FC236}">
                <a16:creationId xmlns:a16="http://schemas.microsoft.com/office/drawing/2014/main" id="{5B251A50-4BE5-68B4-2FA6-A7C4B63DC322}"/>
              </a:ext>
            </a:extLst>
          </p:cNvPr>
          <p:cNvSpPr txBox="1"/>
          <p:nvPr/>
        </p:nvSpPr>
        <p:spPr>
          <a:xfrm>
            <a:off x="3370584" y="4656574"/>
            <a:ext cx="2163669" cy="923330"/>
          </a:xfrm>
          <a:prstGeom prst="rect">
            <a:avLst/>
          </a:prstGeom>
          <a:noFill/>
        </p:spPr>
        <p:txBody>
          <a:bodyPr wrap="none" rtlCol="0">
            <a:spAutoFit/>
          </a:bodyPr>
          <a:lstStyle/>
          <a:p>
            <a:pPr algn="ctr"/>
            <a:r>
              <a:rPr lang="en-AU" dirty="0">
                <a:solidFill>
                  <a:schemeClr val="bg1"/>
                </a:solidFill>
              </a:rPr>
              <a:t>TCP</a:t>
            </a:r>
          </a:p>
          <a:p>
            <a:pPr algn="ctr"/>
            <a:r>
              <a:rPr lang="en-AU" dirty="0">
                <a:solidFill>
                  <a:schemeClr val="bg1"/>
                </a:solidFill>
              </a:rPr>
              <a:t>Data stream integrity</a:t>
            </a:r>
          </a:p>
          <a:p>
            <a:pPr algn="ctr"/>
            <a:r>
              <a:rPr lang="en-AU" dirty="0">
                <a:solidFill>
                  <a:schemeClr val="bg1"/>
                </a:solidFill>
              </a:rPr>
              <a:t>Congestion Control</a:t>
            </a:r>
          </a:p>
        </p:txBody>
      </p:sp>
      <p:sp>
        <p:nvSpPr>
          <p:cNvPr id="9" name="TextBox 8">
            <a:extLst>
              <a:ext uri="{FF2B5EF4-FFF2-40B4-BE49-F238E27FC236}">
                <a16:creationId xmlns:a16="http://schemas.microsoft.com/office/drawing/2014/main" id="{B6AFCED7-686C-B756-DAA0-2C8132C2BC8B}"/>
              </a:ext>
            </a:extLst>
          </p:cNvPr>
          <p:cNvSpPr txBox="1"/>
          <p:nvPr/>
        </p:nvSpPr>
        <p:spPr>
          <a:xfrm>
            <a:off x="7636327" y="2956739"/>
            <a:ext cx="675121" cy="369332"/>
          </a:xfrm>
          <a:prstGeom prst="rect">
            <a:avLst/>
          </a:prstGeom>
          <a:noFill/>
        </p:spPr>
        <p:txBody>
          <a:bodyPr wrap="none" rtlCol="0">
            <a:spAutoFit/>
          </a:bodyPr>
          <a:lstStyle/>
          <a:p>
            <a:pPr algn="ctr"/>
            <a:r>
              <a:rPr lang="en-AU" dirty="0"/>
              <a:t>HTTP</a:t>
            </a:r>
          </a:p>
        </p:txBody>
      </p:sp>
      <p:sp>
        <p:nvSpPr>
          <p:cNvPr id="10" name="TextBox 9">
            <a:extLst>
              <a:ext uri="{FF2B5EF4-FFF2-40B4-BE49-F238E27FC236}">
                <a16:creationId xmlns:a16="http://schemas.microsoft.com/office/drawing/2014/main" id="{B52C2CFD-2C80-3D4C-ACD7-C596386124AC}"/>
              </a:ext>
            </a:extLst>
          </p:cNvPr>
          <p:cNvSpPr txBox="1"/>
          <p:nvPr/>
        </p:nvSpPr>
        <p:spPr>
          <a:xfrm>
            <a:off x="6892052" y="3606185"/>
            <a:ext cx="2163670" cy="1477328"/>
          </a:xfrm>
          <a:prstGeom prst="rect">
            <a:avLst/>
          </a:prstGeom>
          <a:noFill/>
        </p:spPr>
        <p:txBody>
          <a:bodyPr wrap="none" rtlCol="0">
            <a:spAutoFit/>
          </a:bodyPr>
          <a:lstStyle/>
          <a:p>
            <a:pPr algn="ctr"/>
            <a:r>
              <a:rPr lang="en-AU" dirty="0"/>
              <a:t>QUIC</a:t>
            </a:r>
          </a:p>
          <a:p>
            <a:pPr algn="ctr"/>
            <a:r>
              <a:rPr lang="en-AU" dirty="0"/>
              <a:t>Multi-stream</a:t>
            </a:r>
          </a:p>
          <a:p>
            <a:pPr algn="ctr"/>
            <a:r>
              <a:rPr lang="en-AU" dirty="0"/>
              <a:t>Encryption</a:t>
            </a:r>
          </a:p>
          <a:p>
            <a:pPr algn="ctr"/>
            <a:r>
              <a:rPr lang="en-AU" dirty="0"/>
              <a:t>Data stream integrity</a:t>
            </a:r>
          </a:p>
          <a:p>
            <a:pPr algn="ctr"/>
            <a:r>
              <a:rPr lang="en-AU" dirty="0"/>
              <a:t>Congestion Control</a:t>
            </a:r>
          </a:p>
        </p:txBody>
      </p:sp>
      <p:sp>
        <p:nvSpPr>
          <p:cNvPr id="11" name="TextBox 10">
            <a:extLst>
              <a:ext uri="{FF2B5EF4-FFF2-40B4-BE49-F238E27FC236}">
                <a16:creationId xmlns:a16="http://schemas.microsoft.com/office/drawing/2014/main" id="{04F79247-2DD2-8EB0-16BC-B4815E4FD211}"/>
              </a:ext>
            </a:extLst>
          </p:cNvPr>
          <p:cNvSpPr txBox="1"/>
          <p:nvPr/>
        </p:nvSpPr>
        <p:spPr>
          <a:xfrm>
            <a:off x="7677171" y="5210572"/>
            <a:ext cx="593432" cy="369332"/>
          </a:xfrm>
          <a:prstGeom prst="rect">
            <a:avLst/>
          </a:prstGeom>
          <a:noFill/>
        </p:spPr>
        <p:txBody>
          <a:bodyPr wrap="none" rtlCol="0">
            <a:spAutoFit/>
          </a:bodyPr>
          <a:lstStyle/>
          <a:p>
            <a:r>
              <a:rPr lang="en-AU" dirty="0"/>
              <a:t>UDP</a:t>
            </a:r>
          </a:p>
        </p:txBody>
      </p:sp>
      <p:sp>
        <p:nvSpPr>
          <p:cNvPr id="12" name="TextBox 11">
            <a:extLst>
              <a:ext uri="{FF2B5EF4-FFF2-40B4-BE49-F238E27FC236}">
                <a16:creationId xmlns:a16="http://schemas.microsoft.com/office/drawing/2014/main" id="{0EB28D6A-B499-87EF-6AF3-CCD41D147B11}"/>
              </a:ext>
            </a:extLst>
          </p:cNvPr>
          <p:cNvSpPr txBox="1"/>
          <p:nvPr/>
        </p:nvSpPr>
        <p:spPr>
          <a:xfrm>
            <a:off x="6043866" y="5942540"/>
            <a:ext cx="360996" cy="369332"/>
          </a:xfrm>
          <a:prstGeom prst="rect">
            <a:avLst/>
          </a:prstGeom>
          <a:noFill/>
        </p:spPr>
        <p:txBody>
          <a:bodyPr wrap="none" rtlCol="0">
            <a:spAutoFit/>
          </a:bodyPr>
          <a:lstStyle/>
          <a:p>
            <a:r>
              <a:rPr lang="en-AU" dirty="0">
                <a:solidFill>
                  <a:schemeClr val="bg1"/>
                </a:solidFill>
              </a:rPr>
              <a:t>IP</a:t>
            </a:r>
          </a:p>
        </p:txBody>
      </p:sp>
      <p:sp>
        <p:nvSpPr>
          <p:cNvPr id="23" name="TextBox 22">
            <a:extLst>
              <a:ext uri="{FF2B5EF4-FFF2-40B4-BE49-F238E27FC236}">
                <a16:creationId xmlns:a16="http://schemas.microsoft.com/office/drawing/2014/main" id="{8B91090B-A156-B3C2-9C3F-DE6FB266B132}"/>
              </a:ext>
            </a:extLst>
          </p:cNvPr>
          <p:cNvSpPr txBox="1"/>
          <p:nvPr/>
        </p:nvSpPr>
        <p:spPr>
          <a:xfrm>
            <a:off x="3872462" y="2151818"/>
            <a:ext cx="869725" cy="369332"/>
          </a:xfrm>
          <a:prstGeom prst="rect">
            <a:avLst/>
          </a:prstGeom>
          <a:noFill/>
        </p:spPr>
        <p:txBody>
          <a:bodyPr wrap="none" rtlCol="0">
            <a:spAutoFit/>
          </a:bodyPr>
          <a:lstStyle/>
          <a:p>
            <a:r>
              <a:rPr lang="en-AU" dirty="0"/>
              <a:t>HTTP/2</a:t>
            </a:r>
          </a:p>
        </p:txBody>
      </p:sp>
      <p:sp>
        <p:nvSpPr>
          <p:cNvPr id="24" name="TextBox 23">
            <a:extLst>
              <a:ext uri="{FF2B5EF4-FFF2-40B4-BE49-F238E27FC236}">
                <a16:creationId xmlns:a16="http://schemas.microsoft.com/office/drawing/2014/main" id="{F148AB69-7E14-9782-F9F6-8FDAB0528937}"/>
              </a:ext>
            </a:extLst>
          </p:cNvPr>
          <p:cNvSpPr txBox="1"/>
          <p:nvPr/>
        </p:nvSpPr>
        <p:spPr>
          <a:xfrm>
            <a:off x="7613131" y="1843889"/>
            <a:ext cx="869725" cy="646331"/>
          </a:xfrm>
          <a:prstGeom prst="rect">
            <a:avLst/>
          </a:prstGeom>
          <a:noFill/>
        </p:spPr>
        <p:txBody>
          <a:bodyPr wrap="none" rtlCol="0">
            <a:spAutoFit/>
          </a:bodyPr>
          <a:lstStyle/>
          <a:p>
            <a:pPr algn="ctr"/>
            <a:r>
              <a:rPr lang="en-AU" dirty="0"/>
              <a:t>QUIC</a:t>
            </a:r>
          </a:p>
          <a:p>
            <a:pPr algn="ctr"/>
            <a:r>
              <a:rPr lang="en-AU" dirty="0"/>
              <a:t>HTTP/3</a:t>
            </a:r>
          </a:p>
        </p:txBody>
      </p:sp>
      <p:sp>
        <p:nvSpPr>
          <p:cNvPr id="3" name="Right Arrow 2">
            <a:extLst>
              <a:ext uri="{FF2B5EF4-FFF2-40B4-BE49-F238E27FC236}">
                <a16:creationId xmlns:a16="http://schemas.microsoft.com/office/drawing/2014/main" id="{23510919-A626-3810-62A0-F35A819556F2}"/>
              </a:ext>
            </a:extLst>
          </p:cNvPr>
          <p:cNvSpPr/>
          <p:nvPr/>
        </p:nvSpPr>
        <p:spPr>
          <a:xfrm>
            <a:off x="6008760" y="3454481"/>
            <a:ext cx="484282" cy="1853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a:extLst>
              <a:ext uri="{FF2B5EF4-FFF2-40B4-BE49-F238E27FC236}">
                <a16:creationId xmlns:a16="http://schemas.microsoft.com/office/drawing/2014/main" id="{850ABD75-DC5B-09A2-A7F7-B924F9035071}"/>
              </a:ext>
            </a:extLst>
          </p:cNvPr>
          <p:cNvCxnSpPr/>
          <p:nvPr/>
        </p:nvCxnSpPr>
        <p:spPr>
          <a:xfrm flipH="1">
            <a:off x="1030014" y="4589510"/>
            <a:ext cx="17867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A74D21-2C4C-171F-7E28-4C9BE7B85A6F}"/>
              </a:ext>
            </a:extLst>
          </p:cNvPr>
          <p:cNvCxnSpPr/>
          <p:nvPr/>
        </p:nvCxnSpPr>
        <p:spPr>
          <a:xfrm flipH="1">
            <a:off x="9567042" y="5098630"/>
            <a:ext cx="178675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3F3134-7F77-A9F6-7F66-CB1258F9C1C5}"/>
              </a:ext>
            </a:extLst>
          </p:cNvPr>
          <p:cNvSpPr txBox="1"/>
          <p:nvPr/>
        </p:nvSpPr>
        <p:spPr>
          <a:xfrm>
            <a:off x="1211583" y="4194027"/>
            <a:ext cx="1538434" cy="369332"/>
          </a:xfrm>
          <a:prstGeom prst="rect">
            <a:avLst/>
          </a:prstGeom>
          <a:noFill/>
        </p:spPr>
        <p:txBody>
          <a:bodyPr wrap="none" rtlCol="0">
            <a:spAutoFit/>
          </a:bodyPr>
          <a:lstStyle/>
          <a:p>
            <a:r>
              <a:rPr lang="en-AU" dirty="0"/>
              <a:t>e2e encrypted</a:t>
            </a:r>
          </a:p>
        </p:txBody>
      </p:sp>
      <p:cxnSp>
        <p:nvCxnSpPr>
          <p:cNvPr id="25" name="Straight Arrow Connector 24">
            <a:extLst>
              <a:ext uri="{FF2B5EF4-FFF2-40B4-BE49-F238E27FC236}">
                <a16:creationId xmlns:a16="http://schemas.microsoft.com/office/drawing/2014/main" id="{5A4FA07A-26DD-32C8-5262-EB1E39B64876}"/>
              </a:ext>
            </a:extLst>
          </p:cNvPr>
          <p:cNvCxnSpPr/>
          <p:nvPr/>
        </p:nvCxnSpPr>
        <p:spPr>
          <a:xfrm flipV="1">
            <a:off x="2786076" y="2835693"/>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D2DB8E-703F-F4D0-B45D-B1D9703F6CBB}"/>
              </a:ext>
            </a:extLst>
          </p:cNvPr>
          <p:cNvCxnSpPr/>
          <p:nvPr/>
        </p:nvCxnSpPr>
        <p:spPr>
          <a:xfrm flipV="1">
            <a:off x="9567042" y="3290176"/>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85CC8E-8C37-CE3D-06A1-8AAB05103E07}"/>
              </a:ext>
            </a:extLst>
          </p:cNvPr>
          <p:cNvSpPr txBox="1"/>
          <p:nvPr/>
        </p:nvSpPr>
        <p:spPr>
          <a:xfrm>
            <a:off x="9567042" y="4707477"/>
            <a:ext cx="1538434" cy="369332"/>
          </a:xfrm>
          <a:prstGeom prst="rect">
            <a:avLst/>
          </a:prstGeom>
          <a:noFill/>
        </p:spPr>
        <p:txBody>
          <a:bodyPr wrap="none" rtlCol="0">
            <a:spAutoFit/>
          </a:bodyPr>
          <a:lstStyle/>
          <a:p>
            <a:r>
              <a:rPr lang="en-AU" dirty="0"/>
              <a:t>e2e encrypted</a:t>
            </a:r>
          </a:p>
        </p:txBody>
      </p:sp>
    </p:spTree>
    <p:extLst>
      <p:ext uri="{BB962C8B-B14F-4D97-AF65-F5344CB8AC3E}">
        <p14:creationId xmlns:p14="http://schemas.microsoft.com/office/powerpoint/2010/main" val="1971039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t>The new Internet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p:txBody>
          <a:bodyPr>
            <a:normAutofit fontScale="92500" lnSpcReduction="10000"/>
          </a:bodyPr>
          <a:lstStyle/>
          <a:p>
            <a:pPr marL="0" indent="0">
              <a:buNone/>
            </a:pPr>
            <a:r>
              <a:rPr lang="en-AU" dirty="0"/>
              <a:t>“What you can’t dominate, you commoditise*”</a:t>
            </a:r>
          </a:p>
          <a:p>
            <a:pPr marL="0" indent="0">
              <a:buNone/>
            </a:pPr>
            <a:endParaRPr lang="en-AU" dirty="0"/>
          </a:p>
          <a:p>
            <a:pPr>
              <a:lnSpc>
                <a:spcPct val="90000"/>
              </a:lnSpc>
              <a:spcBef>
                <a:spcPct val="30000"/>
              </a:spcBef>
              <a:spcAft>
                <a:spcPct val="30000"/>
              </a:spcAft>
            </a:pPr>
            <a:r>
              <a:rPr lang="en-US" altLang="en-US" dirty="0"/>
              <a:t>Vertically integrated service providers have faded away into history - the deregulated competitive service industry continues to specialize rather than generalize at every level</a:t>
            </a:r>
          </a:p>
          <a:p>
            <a:pPr>
              <a:lnSpc>
                <a:spcPct val="90000"/>
              </a:lnSpc>
              <a:spcBef>
                <a:spcPct val="30000"/>
              </a:spcBef>
              <a:spcAft>
                <a:spcPct val="30000"/>
              </a:spcAft>
            </a:pPr>
            <a:r>
              <a:rPr lang="en-US" altLang="en-US" dirty="0"/>
              <a:t>Carriage is no longer an inescapable monopoly - massively replicated content can be used as a substitute for many carriage service elements</a:t>
            </a:r>
          </a:p>
          <a:p>
            <a:pPr>
              <a:lnSpc>
                <a:spcPct val="90000"/>
              </a:lnSpc>
              <a:spcBef>
                <a:spcPct val="30000"/>
              </a:spcBef>
              <a:spcAft>
                <a:spcPct val="30000"/>
              </a:spcAft>
            </a:pPr>
            <a:r>
              <a:rPr lang="en-US" altLang="en-US" dirty="0"/>
              <a:t>Control over the platform is no longer control over the user. Operating systems have been pushed back into a basic task scheduling role, while functions are being absorbed into the application space</a:t>
            </a:r>
          </a:p>
          <a:p>
            <a:pPr marL="0" indent="0">
              <a:buNone/>
            </a:pPr>
            <a:endParaRPr lang="en-AU" dirty="0"/>
          </a:p>
        </p:txBody>
      </p:sp>
      <p:sp>
        <p:nvSpPr>
          <p:cNvPr id="4" name="TextBox 3">
            <a:extLst>
              <a:ext uri="{FF2B5EF4-FFF2-40B4-BE49-F238E27FC236}">
                <a16:creationId xmlns:a16="http://schemas.microsoft.com/office/drawing/2014/main" id="{DAFB0803-3F4F-F38A-3E76-E33EA999E619}"/>
              </a:ext>
            </a:extLst>
          </p:cNvPr>
          <p:cNvSpPr txBox="1"/>
          <p:nvPr/>
        </p:nvSpPr>
        <p:spPr>
          <a:xfrm>
            <a:off x="7632226" y="6492875"/>
            <a:ext cx="4559774" cy="307777"/>
          </a:xfrm>
          <a:prstGeom prst="rect">
            <a:avLst/>
          </a:prstGeom>
          <a:noFill/>
        </p:spPr>
        <p:txBody>
          <a:bodyPr wrap="none" rtlCol="0">
            <a:spAutoFit/>
          </a:bodyPr>
          <a:lstStyle/>
          <a:p>
            <a:r>
              <a:rPr lang="en-AU" sz="1400" dirty="0"/>
              <a:t>* A related quote is Peter </a:t>
            </a:r>
            <a:r>
              <a:rPr lang="en-AU" sz="1400" dirty="0" err="1"/>
              <a:t>Thiel’s</a:t>
            </a:r>
            <a:r>
              <a:rPr lang="en-AU" sz="1400" dirty="0"/>
              <a:t> “Competition is for losers!”</a:t>
            </a:r>
            <a:endParaRPr lang="en-AU" dirty="0"/>
          </a:p>
        </p:txBody>
      </p:sp>
    </p:spTree>
    <p:extLst>
      <p:ext uri="{BB962C8B-B14F-4D97-AF65-F5344CB8AC3E}">
        <p14:creationId xmlns:p14="http://schemas.microsoft.com/office/powerpoint/2010/main" val="3500633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536" y="934709"/>
            <a:ext cx="4914900" cy="1325563"/>
          </a:xfrm>
        </p:spPr>
        <p:txBody>
          <a:bodyPr>
            <a:normAutofit/>
          </a:bodyPr>
          <a:lstStyle/>
          <a:p>
            <a:r>
              <a:rPr lang="en-US" sz="6400" dirty="0">
                <a:latin typeface="Max's Handwritin" charset="0"/>
                <a:ea typeface="Max's Handwritin" charset="0"/>
                <a:cs typeface="Max's Handwritin" charset="0"/>
              </a:rPr>
              <a:t>Thanks!</a:t>
            </a:r>
          </a:p>
        </p:txBody>
      </p:sp>
    </p:spTree>
    <p:extLst>
      <p:ext uri="{BB962C8B-B14F-4D97-AF65-F5344CB8AC3E}">
        <p14:creationId xmlns:p14="http://schemas.microsoft.com/office/powerpoint/2010/main" val="313306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9BAE-CB4F-1D6B-F6CF-8B6D43B67738}"/>
              </a:ext>
            </a:extLst>
          </p:cNvPr>
          <p:cNvSpPr>
            <a:spLocks noGrp="1"/>
          </p:cNvSpPr>
          <p:nvPr>
            <p:ph type="title"/>
          </p:nvPr>
        </p:nvSpPr>
        <p:spPr/>
        <p:txBody>
          <a:bodyPr/>
          <a:lstStyle/>
          <a:p>
            <a:r>
              <a:rPr lang="en-AU" dirty="0"/>
              <a:t>TCP is..</a:t>
            </a:r>
          </a:p>
        </p:txBody>
      </p:sp>
      <p:sp>
        <p:nvSpPr>
          <p:cNvPr id="3" name="Content Placeholder 2">
            <a:extLst>
              <a:ext uri="{FF2B5EF4-FFF2-40B4-BE49-F238E27FC236}">
                <a16:creationId xmlns:a16="http://schemas.microsoft.com/office/drawing/2014/main" id="{25990238-064E-BD29-AD37-23FB73D5949E}"/>
              </a:ext>
            </a:extLst>
          </p:cNvPr>
          <p:cNvSpPr>
            <a:spLocks noGrp="1"/>
          </p:cNvSpPr>
          <p:nvPr>
            <p:ph idx="1"/>
          </p:nvPr>
        </p:nvSpPr>
        <p:spPr/>
        <p:txBody>
          <a:bodyPr/>
          <a:lstStyle/>
          <a:p>
            <a:pPr marL="0" indent="0">
              <a:buNone/>
            </a:pPr>
            <a:r>
              <a:rPr lang="en-AU" dirty="0"/>
              <a:t>A transport protocol that constructs a reliable full duplex adaptive streaming service on top of an unreliable IP datagram service</a:t>
            </a:r>
          </a:p>
          <a:p>
            <a:pPr lvl="1"/>
            <a:r>
              <a:rPr lang="en-AU" dirty="0"/>
              <a:t>Uses a coordinated state between the two end systems without any network intervention or mediation</a:t>
            </a:r>
          </a:p>
          <a:p>
            <a:pPr lvl="1"/>
            <a:r>
              <a:rPr lang="en-AU" dirty="0"/>
              <a:t>Uses a sliding window to allow lost data to be resent</a:t>
            </a:r>
          </a:p>
          <a:p>
            <a:pPr lvl="1"/>
            <a:r>
              <a:rPr lang="en-AU" dirty="0"/>
              <a:t>Uses ACK-clocking to regulate the sending behaviour to match network path capacity estimate</a:t>
            </a:r>
          </a:p>
        </p:txBody>
      </p:sp>
    </p:spTree>
    <p:extLst>
      <p:ext uri="{BB962C8B-B14F-4D97-AF65-F5344CB8AC3E}">
        <p14:creationId xmlns:p14="http://schemas.microsoft.com/office/powerpoint/2010/main" val="407198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E892-5832-FA08-17D3-E40102F74E64}"/>
              </a:ext>
            </a:extLst>
          </p:cNvPr>
          <p:cNvSpPr>
            <a:spLocks noGrp="1"/>
          </p:cNvSpPr>
          <p:nvPr>
            <p:ph type="title"/>
          </p:nvPr>
        </p:nvSpPr>
        <p:spPr/>
        <p:txBody>
          <a:bodyPr/>
          <a:lstStyle/>
          <a:p>
            <a:r>
              <a:rPr lang="en-AU" dirty="0"/>
              <a:t>TCP isn’t…</a:t>
            </a:r>
          </a:p>
        </p:txBody>
      </p:sp>
      <p:sp>
        <p:nvSpPr>
          <p:cNvPr id="3" name="Content Placeholder 2">
            <a:extLst>
              <a:ext uri="{FF2B5EF4-FFF2-40B4-BE49-F238E27FC236}">
                <a16:creationId xmlns:a16="http://schemas.microsoft.com/office/drawing/2014/main" id="{D09F86A7-0B41-CFF0-F586-89BBAEEEC81F}"/>
              </a:ext>
            </a:extLst>
          </p:cNvPr>
          <p:cNvSpPr>
            <a:spLocks noGrp="1"/>
          </p:cNvSpPr>
          <p:nvPr>
            <p:ph idx="1"/>
          </p:nvPr>
        </p:nvSpPr>
        <p:spPr/>
        <p:txBody>
          <a:bodyPr/>
          <a:lstStyle/>
          <a:p>
            <a:r>
              <a:rPr lang="en-AU" dirty="0"/>
              <a:t>Fully independent of the underlying platform’s transport services</a:t>
            </a:r>
          </a:p>
          <a:p>
            <a:r>
              <a:rPr lang="en-AU" dirty="0"/>
              <a:t>Fully multi-stream (it has head-of-line blocking)</a:t>
            </a:r>
          </a:p>
          <a:p>
            <a:r>
              <a:rPr lang="en-AU" dirty="0"/>
              <a:t>Fully multi-path</a:t>
            </a:r>
            <a:r>
              <a:rPr lang="en-AU" sz="2000" dirty="0"/>
              <a:t> (yes, MP-TCP exists, but there are some  outstanding issues here!)</a:t>
            </a:r>
          </a:p>
          <a:p>
            <a:r>
              <a:rPr lang="en-AU" dirty="0"/>
              <a:t>Address agile</a:t>
            </a:r>
          </a:p>
          <a:p>
            <a:r>
              <a:rPr lang="en-AU" dirty="0"/>
              <a:t>Free from on-the-wire network intervention (TCP control parameters are sent in the clear)</a:t>
            </a:r>
          </a:p>
          <a:p>
            <a:r>
              <a:rPr lang="en-AU" dirty="0"/>
              <a:t>Has e2e encryption as a second step / afterthought</a:t>
            </a:r>
          </a:p>
          <a:p>
            <a:r>
              <a:rPr lang="en-AU" dirty="0"/>
              <a:t>Everything for everyone – it relies on the application to perform data framing and in-band control</a:t>
            </a:r>
          </a:p>
        </p:txBody>
      </p:sp>
    </p:spTree>
    <p:extLst>
      <p:ext uri="{BB962C8B-B14F-4D97-AF65-F5344CB8AC3E}">
        <p14:creationId xmlns:p14="http://schemas.microsoft.com/office/powerpoint/2010/main" val="139674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C38-421B-3541-A6B1-3C0ABC0E75EE}"/>
              </a:ext>
            </a:extLst>
          </p:cNvPr>
          <p:cNvSpPr>
            <a:spLocks noGrp="1"/>
          </p:cNvSpPr>
          <p:nvPr>
            <p:ph type="title"/>
          </p:nvPr>
        </p:nvSpPr>
        <p:spPr>
          <a:xfrm>
            <a:off x="838199" y="365125"/>
            <a:ext cx="10893973" cy="1325563"/>
          </a:xfrm>
        </p:spPr>
        <p:txBody>
          <a:bodyPr/>
          <a:lstStyle/>
          <a:p>
            <a:r>
              <a:rPr lang="en-AU" dirty="0"/>
              <a:t>QUIC is…</a:t>
            </a:r>
          </a:p>
        </p:txBody>
      </p:sp>
      <p:sp>
        <p:nvSpPr>
          <p:cNvPr id="3" name="Content Placeholder 2">
            <a:extLst>
              <a:ext uri="{FF2B5EF4-FFF2-40B4-BE49-F238E27FC236}">
                <a16:creationId xmlns:a16="http://schemas.microsoft.com/office/drawing/2014/main" id="{FDB94866-E1D4-4A49-BEE6-AF3E701A12EF}"/>
              </a:ext>
            </a:extLst>
          </p:cNvPr>
          <p:cNvSpPr>
            <a:spLocks noGrp="1"/>
          </p:cNvSpPr>
          <p:nvPr>
            <p:ph idx="1"/>
          </p:nvPr>
        </p:nvSpPr>
        <p:spPr>
          <a:xfrm>
            <a:off x="701566" y="1825625"/>
            <a:ext cx="11175124" cy="4911506"/>
          </a:xfrm>
        </p:spPr>
        <p:txBody>
          <a:bodyPr>
            <a:normAutofit/>
          </a:bodyPr>
          <a:lstStyle/>
          <a:p>
            <a:pPr marL="0" indent="0">
              <a:buNone/>
            </a:pPr>
            <a:r>
              <a:rPr lang="en-AU" dirty="0"/>
              <a:t>Constructed upon a transport level framing protocol that offers applications access to the basic IP datagram services offered by IP through the use of UDP</a:t>
            </a:r>
          </a:p>
          <a:p>
            <a:pPr marL="457200" lvl="1" indent="0">
              <a:buNone/>
            </a:pPr>
            <a:r>
              <a:rPr lang="en-AU" dirty="0"/>
              <a:t>All other transport services (data integrity, session control, congestion control, encryption) are shifted upwards in the protocol stack towards the application. A host platform may provide a QUIC API as part of the host library, but the application can also provide its own QUIC service independent of the host</a:t>
            </a:r>
          </a:p>
          <a:p>
            <a:pPr marL="0" indent="0">
              <a:buNone/>
            </a:pPr>
            <a:endParaRPr lang="en-AU" dirty="0"/>
          </a:p>
        </p:txBody>
      </p:sp>
    </p:spTree>
    <p:extLst>
      <p:ext uri="{BB962C8B-B14F-4D97-AF65-F5344CB8AC3E}">
        <p14:creationId xmlns:p14="http://schemas.microsoft.com/office/powerpoint/2010/main" val="175856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AAC7-5675-A564-866A-F8BB902413AC}"/>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A605ACA9-9B7D-B246-0AFF-692BF457240A}"/>
              </a:ext>
            </a:extLst>
          </p:cNvPr>
          <p:cNvSpPr>
            <a:spLocks noGrp="1"/>
          </p:cNvSpPr>
          <p:nvPr>
            <p:ph idx="1"/>
          </p:nvPr>
        </p:nvSpPr>
        <p:spPr/>
        <p:txBody>
          <a:bodyPr/>
          <a:lstStyle/>
          <a:p>
            <a:pPr marL="0" indent="0">
              <a:buNone/>
            </a:pPr>
            <a:r>
              <a:rPr lang="en-AU" dirty="0"/>
              <a:t>So much more than just “</a:t>
            </a:r>
            <a:r>
              <a:rPr lang="en-AU" i="1" dirty="0"/>
              <a:t>encrypted TCP over UDP</a:t>
            </a:r>
            <a:r>
              <a:rPr lang="en-AU" dirty="0"/>
              <a:t>”</a:t>
            </a:r>
          </a:p>
          <a:p>
            <a:pPr lvl="1"/>
            <a:r>
              <a:rPr lang="en-AU" dirty="0"/>
              <a:t>Support for multi-stream multiplexing that avoids head-of-line blocking and exploits a shared congestion and encryption state</a:t>
            </a:r>
          </a:p>
          <a:p>
            <a:pPr lvl="1"/>
            <a:r>
              <a:rPr lang="en-AU" dirty="0"/>
              <a:t>Faster - Combines transport and encryption setup exchange in a single 3-way exchange at session start, and supports fast reopen</a:t>
            </a:r>
          </a:p>
          <a:p>
            <a:pPr lvl="1"/>
            <a:r>
              <a:rPr lang="en-AU" dirty="0"/>
              <a:t>Customisable - QUIC implementations can use individual flow controllers per flow</a:t>
            </a:r>
          </a:p>
          <a:p>
            <a:pPr lvl="1"/>
            <a:r>
              <a:rPr lang="en-AU" dirty="0"/>
              <a:t>QUIC places its transport control fields inside the encryption envelope, so QUIC features minimal exposure to the network</a:t>
            </a:r>
          </a:p>
          <a:p>
            <a:pPr lvl="1"/>
            <a:r>
              <a:rPr lang="en-AU" dirty="0"/>
              <a:t>Supports record and Remote Procedure Call service models as well as bit-streaming and datagram services</a:t>
            </a:r>
          </a:p>
          <a:p>
            <a:pPr marL="0" indent="0">
              <a:buNone/>
            </a:pPr>
            <a:endParaRPr lang="en-AU" dirty="0"/>
          </a:p>
          <a:p>
            <a:endParaRPr lang="en-AU" dirty="0"/>
          </a:p>
        </p:txBody>
      </p:sp>
    </p:spTree>
    <p:extLst>
      <p:ext uri="{BB962C8B-B14F-4D97-AF65-F5344CB8AC3E}">
        <p14:creationId xmlns:p14="http://schemas.microsoft.com/office/powerpoint/2010/main" val="286839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77D5-0E86-F5FA-3769-699D99A8614E}"/>
              </a:ext>
            </a:extLst>
          </p:cNvPr>
          <p:cNvSpPr>
            <a:spLocks noGrp="1"/>
          </p:cNvSpPr>
          <p:nvPr>
            <p:ph type="title"/>
          </p:nvPr>
        </p:nvSpPr>
        <p:spPr/>
        <p:txBody>
          <a:bodyPr/>
          <a:lstStyle/>
          <a:p>
            <a:r>
              <a:rPr lang="en-AU" dirty="0"/>
              <a:t>QUIC is address agile</a:t>
            </a:r>
          </a:p>
        </p:txBody>
      </p:sp>
      <p:sp>
        <p:nvSpPr>
          <p:cNvPr id="3" name="Content Placeholder 2">
            <a:extLst>
              <a:ext uri="{FF2B5EF4-FFF2-40B4-BE49-F238E27FC236}">
                <a16:creationId xmlns:a16="http://schemas.microsoft.com/office/drawing/2014/main" id="{0912DC13-0806-4635-8E45-D1187D81C8AC}"/>
              </a:ext>
            </a:extLst>
          </p:cNvPr>
          <p:cNvSpPr>
            <a:spLocks noGrp="1"/>
          </p:cNvSpPr>
          <p:nvPr>
            <p:ph idx="1"/>
          </p:nvPr>
        </p:nvSpPr>
        <p:spPr/>
        <p:txBody>
          <a:bodyPr/>
          <a:lstStyle/>
          <a:p>
            <a:r>
              <a:rPr lang="en-AU" dirty="0"/>
              <a:t>NATs are potentially hostile to QUIC because of the outer UDP wrapper</a:t>
            </a:r>
          </a:p>
          <a:p>
            <a:pPr lvl="1"/>
            <a:r>
              <a:rPr lang="en-AU" dirty="0"/>
              <a:t>A NAT may rebind a QUIC session (shift the externally visible address/port of a host during a session), as NATs are not generally aware of UDP streaming states </a:t>
            </a:r>
          </a:p>
          <a:p>
            <a:r>
              <a:rPr lang="en-AU" dirty="0"/>
              <a:t>QUIC uses a persistent “connection ID”</a:t>
            </a:r>
          </a:p>
          <a:p>
            <a:pPr lvl="1"/>
            <a:r>
              <a:rPr lang="en-AU" dirty="0"/>
              <a:t>If a host receives a QUIC frame with the same connection ID and a new source IP address / port it will send a challenge by way of a random value that should be echoed back. This is all performed within the e2e encryption envelope. That way a QUIC e2e session can map into new address/port associations on the fly</a:t>
            </a:r>
          </a:p>
          <a:p>
            <a:pPr marL="0" indent="0">
              <a:buNone/>
            </a:pPr>
            <a:endParaRPr lang="en-AU" dirty="0"/>
          </a:p>
        </p:txBody>
      </p:sp>
    </p:spTree>
    <p:extLst>
      <p:ext uri="{BB962C8B-B14F-4D97-AF65-F5344CB8AC3E}">
        <p14:creationId xmlns:p14="http://schemas.microsoft.com/office/powerpoint/2010/main" val="3900501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6664</TotalTime>
  <Words>2222</Words>
  <Application>Microsoft Macintosh PowerPoint</Application>
  <PresentationFormat>Widescreen</PresentationFormat>
  <Paragraphs>242</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AhnbergHand</vt:lpstr>
      <vt:lpstr>Arial</vt:lpstr>
      <vt:lpstr>Calibri</vt:lpstr>
      <vt:lpstr>Calibri Light</vt:lpstr>
      <vt:lpstr>Courier</vt:lpstr>
      <vt:lpstr>Courier New</vt:lpstr>
      <vt:lpstr>Max's Handwritin</vt:lpstr>
      <vt:lpstr>Powderfinger Type</vt:lpstr>
      <vt:lpstr>Office Theme</vt:lpstr>
      <vt:lpstr>A quick look at QUIC </vt:lpstr>
      <vt:lpstr>Today I want to talk about..</vt:lpstr>
      <vt:lpstr>Today I want to talk about..</vt:lpstr>
      <vt:lpstr>QUIC is a mashup of TCP and TLS</vt:lpstr>
      <vt:lpstr>TCP is..</vt:lpstr>
      <vt:lpstr>TCP isn’t…</vt:lpstr>
      <vt:lpstr>QUIC is…</vt:lpstr>
      <vt:lpstr>QUIC is…</vt:lpstr>
      <vt:lpstr>QUIC is address agile</vt:lpstr>
      <vt:lpstr>QUIC also…</vt:lpstr>
      <vt:lpstr>QUIC flow structuring</vt:lpstr>
      <vt:lpstr>QUIC and Remote Procedure Calls</vt:lpstr>
      <vt:lpstr>QUIC and Load Balancing</vt:lpstr>
      <vt:lpstr>QUIC and Load Balancing</vt:lpstr>
      <vt:lpstr>QUIC and DOS</vt:lpstr>
      <vt:lpstr>QUIC is:</vt:lpstr>
      <vt:lpstr>Today I want to talk about..</vt:lpstr>
      <vt:lpstr>Triggering QUIC in HTTP</vt:lpstr>
      <vt:lpstr>Triggering QUIC in HTTP</vt:lpstr>
      <vt:lpstr>Setting Expectations</vt:lpstr>
      <vt:lpstr>Setting Expectations</vt:lpstr>
      <vt:lpstr>Cloudflare’s Numbers</vt:lpstr>
      <vt:lpstr>APNIC’s QUIC measurement</vt:lpstr>
      <vt:lpstr>Server Session Keepalive Timers</vt:lpstr>
      <vt:lpstr>QUIC Use </vt:lpstr>
      <vt:lpstr>QUIC Use – July 2023</vt:lpstr>
      <vt:lpstr>National Filtering of QUIC?</vt:lpstr>
      <vt:lpstr>National Filtering of QUIC?</vt:lpstr>
      <vt:lpstr>Other Measures: Network Traffic Volume</vt:lpstr>
      <vt:lpstr>Today I want to talk about..</vt:lpstr>
      <vt:lpstr>Network Traffic Volume</vt:lpstr>
      <vt:lpstr>Measuring QUIC Performance</vt:lpstr>
      <vt:lpstr>Why is QUIC important?</vt:lpstr>
      <vt:lpstr>What does this mean for TCP?</vt:lpstr>
      <vt:lpstr>What does this mean for TCP?</vt:lpstr>
      <vt:lpstr>What does this mean for the Internet?</vt:lpstr>
      <vt:lpstr>The new Networking Space</vt:lpstr>
      <vt:lpstr>What does this mean for the Internet?</vt:lpstr>
      <vt:lpstr>What can a Network Operator Do?</vt:lpstr>
      <vt:lpstr>The new Internet Space</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Networking Needs</dc:title>
  <dc:creator>Geoff Huston</dc:creator>
  <cp:lastModifiedBy>Geoff Huston</cp:lastModifiedBy>
  <cp:revision>48</cp:revision>
  <dcterms:created xsi:type="dcterms:W3CDTF">2021-10-11T19:39:17Z</dcterms:created>
  <dcterms:modified xsi:type="dcterms:W3CDTF">2023-08-30T19:03:57Z</dcterms:modified>
</cp:coreProperties>
</file>