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7" r:id="rId12"/>
    <p:sldId id="388" r:id="rId13"/>
    <p:sldId id="384" r:id="rId14"/>
    <p:sldId id="385" r:id="rId15"/>
    <p:sldId id="386" r:id="rId16"/>
    <p:sldId id="390" r:id="rId17"/>
    <p:sldId id="391" r:id="rId18"/>
    <p:sldId id="389" r:id="rId19"/>
    <p:sldId id="3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/>
    <p:restoredTop sz="94667"/>
  </p:normalViewPr>
  <p:slideViewPr>
    <p:cSldViewPr snapToGrid="0" snapToObjects="1">
      <p:cViewPr varScale="1">
        <p:scale>
          <a:sx n="124" d="100"/>
          <a:sy n="124" d="100"/>
        </p:scale>
        <p:origin x="11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7B28-1296-6548-9B89-27D444684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38A36-A77A-4945-B803-E6115922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3010-6FD9-DF4A-8325-5FF470F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A044-5E23-4347-8374-6CEB6130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BAC1-1B4C-554F-B355-1B56B1D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8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EC98-C687-C74E-BBA9-B96D1B7C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AE2EB-B2C2-FA48-9557-304BD0AFE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32678-68D2-1E47-982C-8A597F51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76928-E846-8449-9A67-605FBF51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D88D0-337E-6248-AFD9-E6A512E9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459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53FAC-00DC-C64C-9FD0-3BB1F3F02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AD4CA-277F-5A4E-96F8-6314F00C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D2E8-B0AA-F443-B002-68B9D058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7E0FA-DE0F-BF4C-97CC-D78247D0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833C5-0163-8740-9064-7016442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2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F88B-2C8E-FA4F-B7FE-C42ED3EF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3A2C-6432-4A4D-AA2B-7CD2A91D3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FF56E-BB79-A443-A600-F9B15F82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CDB2-E20B-C944-9BF3-3AB881BF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CF92-0316-D446-B898-2A375652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633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6587-C5A6-9942-A3EE-54A32857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765E5-E748-AA4E-9271-D35B67271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429B-F492-9149-BC96-454D102C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B944-EEA4-B747-86CD-FAE6DB72D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B122-F2C8-5E4C-92C7-78D064F6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64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20D9-848D-E148-A2E1-FAA96F54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B76FE-3EBB-DE46-916A-A5AEC946B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C563C-91FE-4D4E-A6FF-3ABBB3452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17514-9626-2D43-B4FE-79A6420A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3723F-08FD-8E45-AC68-3D707F06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60B8F-1EAC-D84C-92B7-B64633A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01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6939-B693-3647-8C8C-BC9C0E29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31AAD-661D-F943-847A-1063B14A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AADFB-F09A-BE4B-93AC-6A30C98ED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60DE0-E0AE-FE4F-9642-88345DAC9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2CABE-E4CC-C642-9043-759001E7A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9FC09-852D-E04B-AD22-F253BF98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467B-1C12-8149-95A5-5A66EFBA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FE1AC-63B7-9840-8C8F-D7D52FA4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67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064A0-87C9-8149-80C2-66FE1447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C1CEB-4E6A-0745-A062-194FB752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3F8AD-9CEA-404C-A17C-2F300FEF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413B-1A12-2246-A1B9-BC8497D6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16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A19E2-FB27-E146-8F90-8C552473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CA5D3-F394-144F-91B4-1C52E98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32239-0437-8A4C-BABF-A9B867E2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7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463-0A5C-9140-A822-70595B6D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5A0D-F3E8-5A41-80EB-10D4324B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8A137-908B-374E-941E-0C56C30A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67E4-2451-F24C-8161-986C9EEF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03F3B-91FE-354D-9CB8-CF51169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BF41E-1F7C-8748-BA7E-20192F10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2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007E-0918-CD40-A3E9-9ADA7626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1E413-979A-A645-A79E-A1F1CEF1F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26981-6313-CD4A-BDDC-5054F4F9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8929A-CDF8-A24F-869B-87A20445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04166-7C84-6543-AD24-0DECC66F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EFCD-230F-A744-9EA0-5A9AA9B5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2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781F-AA7F-1D40-83A7-09F76848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11BEE-6572-8742-A443-4105C68A7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0DB11-BD18-FC4A-97B0-0A75EB2E4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6E35-D370-114C-BB3B-D11A1FC67AB0}" type="datetimeFigureOut">
              <a:rPr lang="en-AU" smtClean="0"/>
              <a:t>11/7/2023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442B4-33FE-B844-89A5-2294B467F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A02B-B818-544F-A426-1D5B786DC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31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9828-49EB-7344-A072-4DFE5F9AC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Automating DNSSEC</a:t>
            </a:r>
            <a:b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</a:br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Provisioning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6BC36-FED5-FB45-B909-31F0A51E2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4762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Geoff Huston AM</a:t>
            </a:r>
          </a:p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Chief Scientist, APNIC</a:t>
            </a:r>
          </a:p>
        </p:txBody>
      </p:sp>
    </p:spTree>
    <p:extLst>
      <p:ext uri="{BB962C8B-B14F-4D97-AF65-F5344CB8AC3E}">
        <p14:creationId xmlns:p14="http://schemas.microsoft.com/office/powerpoint/2010/main" val="417054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DF21-F77D-304C-8899-43775DB8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Automating the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28F76-80A4-6A55-B286-2641B238F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Can we exploit the signed child zone to automate this process?</a:t>
            </a:r>
          </a:p>
          <a:p>
            <a:r>
              <a:rPr lang="en-AU" dirty="0"/>
              <a:t>If the data in the child zone can be validated via DNSSEC then the parent can be assured that the published data is current and authentic</a:t>
            </a:r>
          </a:p>
          <a:p>
            <a:r>
              <a:rPr lang="en-AU" dirty="0"/>
              <a:t>So the child publishes in the child zone and the parent picks up the record, validates it and incorporates it into the parent zone</a:t>
            </a:r>
          </a:p>
          <a:p>
            <a:r>
              <a:rPr lang="en-AU" dirty="0"/>
              <a:t>To do this, we use a CDS record</a:t>
            </a:r>
          </a:p>
          <a:p>
            <a:pPr lvl="1"/>
            <a:r>
              <a:rPr lang="en-AU" dirty="0"/>
              <a:t>It’s a signed record in the child zone that contains the hash of the zone KSK</a:t>
            </a:r>
          </a:p>
        </p:txBody>
      </p:sp>
    </p:spTree>
    <p:extLst>
      <p:ext uri="{BB962C8B-B14F-4D97-AF65-F5344CB8AC3E}">
        <p14:creationId xmlns:p14="http://schemas.microsoft.com/office/powerpoint/2010/main" val="530264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6B34-B708-BC8E-A4B7-F4E5159E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RFC 7344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BC52D7-0254-5677-1C70-C8A619938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0818" y="1825625"/>
            <a:ext cx="8670364" cy="4351338"/>
          </a:xfrm>
        </p:spPr>
      </p:pic>
    </p:spTree>
    <p:extLst>
      <p:ext uri="{BB962C8B-B14F-4D97-AF65-F5344CB8AC3E}">
        <p14:creationId xmlns:p14="http://schemas.microsoft.com/office/powerpoint/2010/main" val="2103666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BC675-D052-895C-22D0-F2601243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RFC 8078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59DB3C-EBFA-00F8-1E40-42555A331F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5541" y="1825625"/>
            <a:ext cx="6260917" cy="4351338"/>
          </a:xfrm>
        </p:spPr>
      </p:pic>
    </p:spTree>
    <p:extLst>
      <p:ext uri="{BB962C8B-B14F-4D97-AF65-F5344CB8AC3E}">
        <p14:creationId xmlns:p14="http://schemas.microsoft.com/office/powerpoint/2010/main" val="1469002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F3419-A9D8-7AF2-C53D-ED9F3C359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421"/>
            <a:ext cx="10515600" cy="1325563"/>
          </a:xfrm>
        </p:spPr>
        <p:txBody>
          <a:bodyPr/>
          <a:lstStyle/>
          <a:p>
            <a:r>
              <a:rPr lang="en-AU" dirty="0"/>
              <a:t>CDS-driven DNS provisioning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0241DD-F66F-623B-766F-90C76B652AF6}"/>
              </a:ext>
            </a:extLst>
          </p:cNvPr>
          <p:cNvSpPr txBox="1"/>
          <p:nvPr/>
        </p:nvSpPr>
        <p:spPr>
          <a:xfrm>
            <a:off x="4670952" y="2907587"/>
            <a:ext cx="1694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Parent Zone File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C822F4-4FB2-2967-73E3-03D0C30FACAE}"/>
              </a:ext>
            </a:extLst>
          </p:cNvPr>
          <p:cNvSpPr txBox="1"/>
          <p:nvPr/>
        </p:nvSpPr>
        <p:spPr>
          <a:xfrm>
            <a:off x="2296107" y="2912723"/>
            <a:ext cx="9326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661EB-CED6-6C64-EC16-2A0FD5D53E48}"/>
              </a:ext>
            </a:extLst>
          </p:cNvPr>
          <p:cNvSpPr txBox="1"/>
          <p:nvPr/>
        </p:nvSpPr>
        <p:spPr>
          <a:xfrm>
            <a:off x="2255776" y="3708970"/>
            <a:ext cx="10132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293736-4306-F65E-FABB-7F61B3078C6B}"/>
              </a:ext>
            </a:extLst>
          </p:cNvPr>
          <p:cNvSpPr txBox="1"/>
          <p:nvPr/>
        </p:nvSpPr>
        <p:spPr>
          <a:xfrm>
            <a:off x="2049694" y="4505217"/>
            <a:ext cx="14254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DNS Provider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EDCBD4-27DB-49D2-6417-5890A0BED8CE}"/>
              </a:ext>
            </a:extLst>
          </p:cNvPr>
          <p:cNvSpPr txBox="1"/>
          <p:nvPr/>
        </p:nvSpPr>
        <p:spPr>
          <a:xfrm>
            <a:off x="2197523" y="5301465"/>
            <a:ext cx="11297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Registrant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EB5F9CD-7C85-B195-6709-A505640085BF}"/>
              </a:ext>
            </a:extLst>
          </p:cNvPr>
          <p:cNvSpPr/>
          <p:nvPr/>
        </p:nvSpPr>
        <p:spPr>
          <a:xfrm>
            <a:off x="2568465" y="4879977"/>
            <a:ext cx="287751" cy="411214"/>
          </a:xfrm>
          <a:custGeom>
            <a:avLst/>
            <a:gdLst>
              <a:gd name="connsiteX0" fmla="*/ 133638 w 287751"/>
              <a:gd name="connsiteY0" fmla="*/ 411214 h 411214"/>
              <a:gd name="connsiteX1" fmla="*/ 123364 w 287751"/>
              <a:gd name="connsiteY1" fmla="*/ 205731 h 411214"/>
              <a:gd name="connsiteX2" fmla="*/ 133638 w 287751"/>
              <a:gd name="connsiteY2" fmla="*/ 20796 h 411214"/>
              <a:gd name="connsiteX3" fmla="*/ 74 w 287751"/>
              <a:gd name="connsiteY3" fmla="*/ 82441 h 411214"/>
              <a:gd name="connsiteX4" fmla="*/ 154187 w 287751"/>
              <a:gd name="connsiteY4" fmla="*/ 248 h 411214"/>
              <a:gd name="connsiteX5" fmla="*/ 287751 w 287751"/>
              <a:gd name="connsiteY5" fmla="*/ 61893 h 411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751" h="411214">
                <a:moveTo>
                  <a:pt x="133638" y="411214"/>
                </a:moveTo>
                <a:cubicBezTo>
                  <a:pt x="128501" y="341007"/>
                  <a:pt x="123364" y="270801"/>
                  <a:pt x="123364" y="205731"/>
                </a:cubicBezTo>
                <a:cubicBezTo>
                  <a:pt x="123364" y="140661"/>
                  <a:pt x="154186" y="41344"/>
                  <a:pt x="133638" y="20796"/>
                </a:cubicBezTo>
                <a:cubicBezTo>
                  <a:pt x="113090" y="248"/>
                  <a:pt x="-3351" y="85866"/>
                  <a:pt x="74" y="82441"/>
                </a:cubicBezTo>
                <a:cubicBezTo>
                  <a:pt x="3499" y="79016"/>
                  <a:pt x="106241" y="3673"/>
                  <a:pt x="154187" y="248"/>
                </a:cubicBezTo>
                <a:cubicBezTo>
                  <a:pt x="202133" y="-3177"/>
                  <a:pt x="244942" y="29358"/>
                  <a:pt x="287751" y="6189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033F59-7099-CEE4-2FC9-6552801C2F52}"/>
              </a:ext>
            </a:extLst>
          </p:cNvPr>
          <p:cNvSpPr txBox="1"/>
          <p:nvPr/>
        </p:nvSpPr>
        <p:spPr>
          <a:xfrm>
            <a:off x="4670952" y="4505217"/>
            <a:ext cx="1553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Child Zone File</a:t>
            </a: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EA6C91E-0E09-7A50-521E-B5697978D83C}"/>
              </a:ext>
            </a:extLst>
          </p:cNvPr>
          <p:cNvSpPr/>
          <p:nvPr/>
        </p:nvSpPr>
        <p:spPr>
          <a:xfrm>
            <a:off x="3477959" y="4570260"/>
            <a:ext cx="1147721" cy="205513"/>
          </a:xfrm>
          <a:custGeom>
            <a:avLst/>
            <a:gdLst>
              <a:gd name="connsiteX0" fmla="*/ 64910 w 1464505"/>
              <a:gd name="connsiteY0" fmla="*/ 92498 h 205513"/>
              <a:gd name="connsiteX1" fmla="*/ 116281 w 1464505"/>
              <a:gd name="connsiteY1" fmla="*/ 102772 h 205513"/>
              <a:gd name="connsiteX2" fmla="*/ 1133423 w 1464505"/>
              <a:gd name="connsiteY2" fmla="*/ 82223 h 205513"/>
              <a:gd name="connsiteX3" fmla="*/ 1462196 w 1464505"/>
              <a:gd name="connsiteY3" fmla="*/ 82223 h 205513"/>
              <a:gd name="connsiteX4" fmla="*/ 1287535 w 1464505"/>
              <a:gd name="connsiteY4" fmla="*/ 30 h 205513"/>
              <a:gd name="connsiteX5" fmla="*/ 1441647 w 1464505"/>
              <a:gd name="connsiteY5" fmla="*/ 92498 h 205513"/>
              <a:gd name="connsiteX6" fmla="*/ 1215616 w 1464505"/>
              <a:gd name="connsiteY6" fmla="*/ 205513 h 20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505" h="205513">
                <a:moveTo>
                  <a:pt x="64910" y="92498"/>
                </a:moveTo>
                <a:cubicBezTo>
                  <a:pt x="1553" y="98491"/>
                  <a:pt x="-61804" y="104484"/>
                  <a:pt x="116281" y="102772"/>
                </a:cubicBezTo>
                <a:cubicBezTo>
                  <a:pt x="294366" y="101060"/>
                  <a:pt x="909104" y="85648"/>
                  <a:pt x="1133423" y="82223"/>
                </a:cubicBezTo>
                <a:cubicBezTo>
                  <a:pt x="1357742" y="78798"/>
                  <a:pt x="1436511" y="95922"/>
                  <a:pt x="1462196" y="82223"/>
                </a:cubicBezTo>
                <a:cubicBezTo>
                  <a:pt x="1487881" y="68524"/>
                  <a:pt x="1290960" y="-1682"/>
                  <a:pt x="1287535" y="30"/>
                </a:cubicBezTo>
                <a:cubicBezTo>
                  <a:pt x="1284110" y="1742"/>
                  <a:pt x="1453633" y="58251"/>
                  <a:pt x="1441647" y="92498"/>
                </a:cubicBezTo>
                <a:cubicBezTo>
                  <a:pt x="1429661" y="126745"/>
                  <a:pt x="1322638" y="166129"/>
                  <a:pt x="1215616" y="20551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621E12-4951-727C-96A8-A3B79092CF0C}"/>
              </a:ext>
            </a:extLst>
          </p:cNvPr>
          <p:cNvSpPr txBox="1"/>
          <p:nvPr/>
        </p:nvSpPr>
        <p:spPr>
          <a:xfrm>
            <a:off x="3520421" y="4411406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DNSKEY Record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3B0E35-9627-BD8E-3073-3A2B6DA5DE25}"/>
              </a:ext>
            </a:extLst>
          </p:cNvPr>
          <p:cNvSpPr txBox="1"/>
          <p:nvPr/>
        </p:nvSpPr>
        <p:spPr>
          <a:xfrm>
            <a:off x="2729343" y="4945295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DNSKEY Record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74011D-1EFA-0132-E465-5F230C11BFFE}"/>
              </a:ext>
            </a:extLst>
          </p:cNvPr>
          <p:cNvSpPr txBox="1"/>
          <p:nvPr/>
        </p:nvSpPr>
        <p:spPr>
          <a:xfrm>
            <a:off x="2716832" y="5094899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CDS Record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EAC3FE-A855-1F41-238C-92047681DCCA}"/>
              </a:ext>
            </a:extLst>
          </p:cNvPr>
          <p:cNvSpPr txBox="1"/>
          <p:nvPr/>
        </p:nvSpPr>
        <p:spPr>
          <a:xfrm>
            <a:off x="6976153" y="2953753"/>
            <a:ext cx="4777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Parent registry scans the child zone for a CDS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Parent DS records (adds/removes) are synchronized against the child-published CDS records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CA733A-5928-1E78-210F-02B79D3D09B2}"/>
              </a:ext>
            </a:extLst>
          </p:cNvPr>
          <p:cNvSpPr txBox="1"/>
          <p:nvPr/>
        </p:nvSpPr>
        <p:spPr>
          <a:xfrm>
            <a:off x="3535809" y="4663767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CDS Record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77F20E-57F0-7006-B40E-B86B0D3A1269}"/>
              </a:ext>
            </a:extLst>
          </p:cNvPr>
          <p:cNvSpPr txBox="1"/>
          <p:nvPr/>
        </p:nvSpPr>
        <p:spPr>
          <a:xfrm>
            <a:off x="4491354" y="3712543"/>
            <a:ext cx="12875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Poll for CDS Record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E81DE61B-A59C-CEC2-F825-429315F03245}"/>
              </a:ext>
            </a:extLst>
          </p:cNvPr>
          <p:cNvSpPr/>
          <p:nvPr/>
        </p:nvSpPr>
        <p:spPr>
          <a:xfrm>
            <a:off x="3151405" y="3229901"/>
            <a:ext cx="1965125" cy="1280454"/>
          </a:xfrm>
          <a:custGeom>
            <a:avLst/>
            <a:gdLst>
              <a:gd name="connsiteX0" fmla="*/ 290438 w 1965125"/>
              <a:gd name="connsiteY0" fmla="*/ 16733 h 1280454"/>
              <a:gd name="connsiteX1" fmla="*/ 115777 w 1965125"/>
              <a:gd name="connsiteY1" fmla="*/ 27007 h 1280454"/>
              <a:gd name="connsiteX2" fmla="*/ 156874 w 1965125"/>
              <a:gd name="connsiteY2" fmla="*/ 140023 h 1280454"/>
              <a:gd name="connsiteX3" fmla="*/ 126051 w 1965125"/>
              <a:gd name="connsiteY3" fmla="*/ 68103 h 1280454"/>
              <a:gd name="connsiteX4" fmla="*/ 1965125 w 1965125"/>
              <a:gd name="connsiteY4" fmla="*/ 1280454 h 12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5125" h="1280454">
                <a:moveTo>
                  <a:pt x="290438" y="16733"/>
                </a:moveTo>
                <a:lnTo>
                  <a:pt x="115777" y="27007"/>
                </a:lnTo>
                <a:cubicBezTo>
                  <a:pt x="93516" y="47555"/>
                  <a:pt x="155162" y="133174"/>
                  <a:pt x="156874" y="140023"/>
                </a:cubicBezTo>
                <a:cubicBezTo>
                  <a:pt x="158586" y="146872"/>
                  <a:pt x="-175324" y="-121969"/>
                  <a:pt x="126051" y="68103"/>
                </a:cubicBezTo>
                <a:cubicBezTo>
                  <a:pt x="427426" y="258175"/>
                  <a:pt x="1196275" y="769314"/>
                  <a:pt x="1965125" y="1280454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A8B425D-F73C-6D57-81C4-E8A88E71C9A0}"/>
              </a:ext>
            </a:extLst>
          </p:cNvPr>
          <p:cNvSpPr/>
          <p:nvPr/>
        </p:nvSpPr>
        <p:spPr>
          <a:xfrm>
            <a:off x="3161175" y="3010298"/>
            <a:ext cx="1464505" cy="205513"/>
          </a:xfrm>
          <a:custGeom>
            <a:avLst/>
            <a:gdLst>
              <a:gd name="connsiteX0" fmla="*/ 64910 w 1464505"/>
              <a:gd name="connsiteY0" fmla="*/ 92498 h 205513"/>
              <a:gd name="connsiteX1" fmla="*/ 116281 w 1464505"/>
              <a:gd name="connsiteY1" fmla="*/ 102772 h 205513"/>
              <a:gd name="connsiteX2" fmla="*/ 1133423 w 1464505"/>
              <a:gd name="connsiteY2" fmla="*/ 82223 h 205513"/>
              <a:gd name="connsiteX3" fmla="*/ 1462196 w 1464505"/>
              <a:gd name="connsiteY3" fmla="*/ 82223 h 205513"/>
              <a:gd name="connsiteX4" fmla="*/ 1287535 w 1464505"/>
              <a:gd name="connsiteY4" fmla="*/ 30 h 205513"/>
              <a:gd name="connsiteX5" fmla="*/ 1441647 w 1464505"/>
              <a:gd name="connsiteY5" fmla="*/ 92498 h 205513"/>
              <a:gd name="connsiteX6" fmla="*/ 1215616 w 1464505"/>
              <a:gd name="connsiteY6" fmla="*/ 205513 h 20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505" h="205513">
                <a:moveTo>
                  <a:pt x="64910" y="92498"/>
                </a:moveTo>
                <a:cubicBezTo>
                  <a:pt x="1553" y="98491"/>
                  <a:pt x="-61804" y="104484"/>
                  <a:pt x="116281" y="102772"/>
                </a:cubicBezTo>
                <a:cubicBezTo>
                  <a:pt x="294366" y="101060"/>
                  <a:pt x="909104" y="85648"/>
                  <a:pt x="1133423" y="82223"/>
                </a:cubicBezTo>
                <a:cubicBezTo>
                  <a:pt x="1357742" y="78798"/>
                  <a:pt x="1436511" y="95922"/>
                  <a:pt x="1462196" y="82223"/>
                </a:cubicBezTo>
                <a:cubicBezTo>
                  <a:pt x="1487881" y="68524"/>
                  <a:pt x="1290960" y="-1682"/>
                  <a:pt x="1287535" y="30"/>
                </a:cubicBezTo>
                <a:cubicBezTo>
                  <a:pt x="1284110" y="1742"/>
                  <a:pt x="1453633" y="58251"/>
                  <a:pt x="1441647" y="92498"/>
                </a:cubicBezTo>
                <a:cubicBezTo>
                  <a:pt x="1429661" y="126745"/>
                  <a:pt x="1322638" y="166129"/>
                  <a:pt x="1215616" y="20551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175A27-5817-0AF9-88F4-C71C4992A05B}"/>
              </a:ext>
            </a:extLst>
          </p:cNvPr>
          <p:cNvSpPr txBox="1"/>
          <p:nvPr/>
        </p:nvSpPr>
        <p:spPr>
          <a:xfrm>
            <a:off x="3541525" y="2813249"/>
            <a:ext cx="771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DS Record</a:t>
            </a:r>
          </a:p>
        </p:txBody>
      </p:sp>
    </p:spTree>
    <p:extLst>
      <p:ext uri="{BB962C8B-B14F-4D97-AF65-F5344CB8AC3E}">
        <p14:creationId xmlns:p14="http://schemas.microsoft.com/office/powerpoint/2010/main" val="2939377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5FB9B-2E54-3AA8-C162-1214A0E6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do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8B316-C643-ECD6-A29F-0E17C4DAC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Removes handling steps to make the DNSSEC process cheaper and easier</a:t>
            </a:r>
          </a:p>
          <a:p>
            <a:r>
              <a:rPr lang="en-AU" dirty="0"/>
              <a:t>Places control of the domain’s DNSSEC status with the registrant</a:t>
            </a:r>
          </a:p>
          <a:p>
            <a:r>
              <a:rPr lang="en-AU" dirty="0"/>
              <a:t>Can automate bootstrap / key roll / deletion in a single mechanism</a:t>
            </a:r>
          </a:p>
          <a:p>
            <a:r>
              <a:rPr lang="en-AU" dirty="0"/>
              <a:t>The process could be further automated using dynamic DNS update from child to parent</a:t>
            </a:r>
          </a:p>
        </p:txBody>
      </p:sp>
    </p:spTree>
    <p:extLst>
      <p:ext uri="{BB962C8B-B14F-4D97-AF65-F5344CB8AC3E}">
        <p14:creationId xmlns:p14="http://schemas.microsoft.com/office/powerpoint/2010/main" val="1720435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0BDDF-9D1C-42EE-3B7F-F527D864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FB184-6D7F-AA44-FCCC-CF0482373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There are some issues:</a:t>
            </a:r>
          </a:p>
          <a:p>
            <a:pPr lvl="1"/>
            <a:r>
              <a:rPr lang="en-AU" dirty="0"/>
              <a:t>CDNSKEY vs CDS records</a:t>
            </a:r>
          </a:p>
          <a:p>
            <a:pPr lvl="2"/>
            <a:r>
              <a:rPr lang="en-AU" dirty="0"/>
              <a:t>Should the parent generate the hash using a known hash algorithm from the child’s DNSKEY records?</a:t>
            </a:r>
          </a:p>
          <a:p>
            <a:pPr lvl="2"/>
            <a:r>
              <a:rPr lang="en-AU" dirty="0"/>
              <a:t>Or just accept whatever the child used as a hash algorithm to generate the DS record and just publish it?</a:t>
            </a:r>
          </a:p>
          <a:p>
            <a:pPr lvl="2"/>
            <a:r>
              <a:rPr lang="en-AU" dirty="0"/>
              <a:t>What if the child published both CDS and CDNSKEY and they differ? (one is not the hash of the other)</a:t>
            </a:r>
          </a:p>
          <a:p>
            <a:pPr lvl="1"/>
            <a:r>
              <a:rPr lang="en-AU" dirty="0"/>
              <a:t>Inconsistent DS records</a:t>
            </a:r>
          </a:p>
          <a:p>
            <a:pPr lvl="2"/>
            <a:r>
              <a:rPr lang="en-AU" dirty="0"/>
              <a:t>Should the parent check </a:t>
            </a:r>
            <a:r>
              <a:rPr lang="en-AU" b="1" dirty="0"/>
              <a:t>every</a:t>
            </a:r>
            <a:r>
              <a:rPr lang="en-AU" dirty="0"/>
              <a:t> child authoritative server to ensure that they all publish the same DS record set?</a:t>
            </a:r>
          </a:p>
          <a:p>
            <a:pPr lvl="1"/>
            <a:r>
              <a:rPr lang="en-AU" dirty="0"/>
              <a:t>Polling</a:t>
            </a:r>
          </a:p>
          <a:p>
            <a:pPr lvl="2"/>
            <a:r>
              <a:rPr lang="en-AU" dirty="0"/>
              <a:t>How often should the parent poll the child zone?</a:t>
            </a:r>
          </a:p>
          <a:p>
            <a:pPr lvl="1"/>
            <a:r>
              <a:rPr lang="en-AU" dirty="0"/>
              <a:t>Bootstrap from insecure to secured</a:t>
            </a:r>
          </a:p>
          <a:p>
            <a:pPr lvl="2"/>
            <a:r>
              <a:rPr lang="en-AU" dirty="0"/>
              <a:t>How do you accept the initial DS record?</a:t>
            </a:r>
          </a:p>
        </p:txBody>
      </p:sp>
    </p:spTree>
    <p:extLst>
      <p:ext uri="{BB962C8B-B14F-4D97-AF65-F5344CB8AC3E}">
        <p14:creationId xmlns:p14="http://schemas.microsoft.com/office/powerpoint/2010/main" val="3299631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85DC-24E9-0AE2-CDA0-472C7668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Who does CDS today?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8A4D72-CEF6-4C04-CCD1-C7A678A90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391" y="1825625"/>
            <a:ext cx="7583218" cy="4351338"/>
          </a:xfrm>
        </p:spPr>
      </p:pic>
    </p:spTree>
    <p:extLst>
      <p:ext uri="{BB962C8B-B14F-4D97-AF65-F5344CB8AC3E}">
        <p14:creationId xmlns:p14="http://schemas.microsoft.com/office/powerpoint/2010/main" val="279874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85DC-24E9-0AE2-CDA0-472C7668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Who does CDS today?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6C00E8-FEBD-2494-0143-9990E56F97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6778" y="1825625"/>
            <a:ext cx="7718444" cy="4351338"/>
          </a:xfrm>
        </p:spPr>
      </p:pic>
    </p:spTree>
    <p:extLst>
      <p:ext uri="{BB962C8B-B14F-4D97-AF65-F5344CB8AC3E}">
        <p14:creationId xmlns:p14="http://schemas.microsoft.com/office/powerpoint/2010/main" val="2896213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8954-4729-4A5A-389E-E58D0753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62B3A-CE6E-62C3-004B-39B8637A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https://blog.apnic.net/2021/11/02/dnssec-provisioning-automation-with-cds-cdnskey-in-the-real-world/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https://ripe82.ripe.net/wp-content/uploads/presentations/62-Deployment_of_CDS.pdf</a:t>
            </a:r>
          </a:p>
        </p:txBody>
      </p:sp>
    </p:spTree>
    <p:extLst>
      <p:ext uri="{BB962C8B-B14F-4D97-AF65-F5344CB8AC3E}">
        <p14:creationId xmlns:p14="http://schemas.microsoft.com/office/powerpoint/2010/main" val="3429802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8607" y="2901160"/>
            <a:ext cx="4914900" cy="1325563"/>
          </a:xfrm>
        </p:spPr>
        <p:txBody>
          <a:bodyPr>
            <a:normAutofit/>
          </a:bodyPr>
          <a:lstStyle/>
          <a:p>
            <a:r>
              <a:rPr lang="en-US" sz="6400">
                <a:latin typeface="Max's Handwritin" charset="0"/>
                <a:ea typeface="Max's Handwritin" charset="0"/>
                <a:cs typeface="Max's Handwritin" charset="0"/>
              </a:rPr>
              <a:t>Thanks!</a:t>
            </a:r>
            <a:endParaRPr lang="en-US" sz="6400" dirty="0">
              <a:latin typeface="Max's Handwritin" charset="0"/>
              <a:ea typeface="Max's Handwritin" charset="0"/>
              <a:cs typeface="Max's Handwrit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6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DC2D-1AB5-DE78-442C-5D1D8A61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DNSSEC adoption is sluggish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14FA9-A124-E2EC-4B72-ED22681CB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7556" y="1825625"/>
            <a:ext cx="8416888" cy="4351338"/>
          </a:xfrm>
        </p:spPr>
      </p:pic>
    </p:spTree>
    <p:extLst>
      <p:ext uri="{BB962C8B-B14F-4D97-AF65-F5344CB8AC3E}">
        <p14:creationId xmlns:p14="http://schemas.microsoft.com/office/powerpoint/2010/main" val="314359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E711-0E6C-0688-F477-544FECE2A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78429-9F50-273B-2055-2AC1A72C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DNSSEC validation is slow and unreliable</a:t>
            </a:r>
          </a:p>
          <a:p>
            <a:pPr lvl="1"/>
            <a:r>
              <a:rPr lang="en-AU" dirty="0"/>
              <a:t>Additional DNS queries are necessary to construct the DNSSEC validation chain</a:t>
            </a:r>
          </a:p>
          <a:p>
            <a:pPr lvl="1"/>
            <a:r>
              <a:rPr lang="en-AU" dirty="0"/>
              <a:t>Signed DNS responses may be large, which can create issues with UDP fragmentation and TCP fallback</a:t>
            </a:r>
          </a:p>
          <a:p>
            <a:r>
              <a:rPr lang="en-AU" dirty="0"/>
              <a:t>DNSSEC zone signing creates a new set of operational steps</a:t>
            </a:r>
          </a:p>
          <a:p>
            <a:pPr lvl="1"/>
            <a:r>
              <a:rPr lang="en-AU" dirty="0"/>
              <a:t>Either when using whole-of-zone pre-signing</a:t>
            </a:r>
          </a:p>
          <a:p>
            <a:pPr lvl="1"/>
            <a:r>
              <a:rPr lang="en-AU" dirty="0"/>
              <a:t>Or front end units that perform signing-on-demand</a:t>
            </a:r>
          </a:p>
          <a:p>
            <a:r>
              <a:rPr lang="en-AU" dirty="0"/>
              <a:t>DNSSEC provisioning also has an additional delegation step</a:t>
            </a:r>
          </a:p>
          <a:p>
            <a:pPr lvl="1"/>
            <a:r>
              <a:rPr lang="en-AU" dirty="0"/>
              <a:t>Inserting a DS record in the parent zone</a:t>
            </a:r>
          </a:p>
        </p:txBody>
      </p:sp>
    </p:spTree>
    <p:extLst>
      <p:ext uri="{BB962C8B-B14F-4D97-AF65-F5344CB8AC3E}">
        <p14:creationId xmlns:p14="http://schemas.microsoft.com/office/powerpoint/2010/main" val="240846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E711-0E6C-0688-F477-544FECE2A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78429-9F50-273B-2055-2AC1A72C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DNSSEC validation is slow and unreliable</a:t>
            </a:r>
          </a:p>
          <a:p>
            <a:pPr lvl="1"/>
            <a:r>
              <a:rPr lang="en-AU" dirty="0"/>
              <a:t>Additional DNS queries are necessary to construct the DNSSEC validation chain</a:t>
            </a:r>
          </a:p>
          <a:p>
            <a:pPr lvl="1"/>
            <a:r>
              <a:rPr lang="en-AU" dirty="0"/>
              <a:t>Signed DNS responses may be large, which can create issues with UDP fragmentation and TCP fallback</a:t>
            </a:r>
          </a:p>
          <a:p>
            <a:r>
              <a:rPr lang="en-AU" dirty="0"/>
              <a:t>DNSSEC zone signing creates a new set of operational steps</a:t>
            </a:r>
          </a:p>
          <a:p>
            <a:pPr lvl="1"/>
            <a:r>
              <a:rPr lang="en-AU" dirty="0"/>
              <a:t>Either when using whole-of-zone pre-signing</a:t>
            </a:r>
          </a:p>
          <a:p>
            <a:pPr lvl="1"/>
            <a:r>
              <a:rPr lang="en-AU" dirty="0"/>
              <a:t>Or front end units that perform signing-on-demand</a:t>
            </a:r>
          </a:p>
          <a:p>
            <a:r>
              <a:rPr lang="en-AU" dirty="0"/>
              <a:t>DNSSEC provisioning also has an additional delegation step</a:t>
            </a:r>
          </a:p>
          <a:p>
            <a:pPr lvl="1"/>
            <a:r>
              <a:rPr lang="en-AU" dirty="0"/>
              <a:t>Inserting a DS record in the parent zone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CE2BD37-B239-252F-CE1F-AAE054914238}"/>
              </a:ext>
            </a:extLst>
          </p:cNvPr>
          <p:cNvSpPr/>
          <p:nvPr/>
        </p:nvSpPr>
        <p:spPr>
          <a:xfrm>
            <a:off x="625423" y="4816197"/>
            <a:ext cx="9858678" cy="1624150"/>
          </a:xfrm>
          <a:custGeom>
            <a:avLst/>
            <a:gdLst>
              <a:gd name="connsiteX0" fmla="*/ 3658901 w 9858678"/>
              <a:gd name="connsiteY0" fmla="*/ 177043 h 1624150"/>
              <a:gd name="connsiteX1" fmla="*/ 1491053 w 9858678"/>
              <a:gd name="connsiteY1" fmla="*/ 197592 h 1624150"/>
              <a:gd name="connsiteX2" fmla="*/ 556105 w 9858678"/>
              <a:gd name="connsiteY2" fmla="*/ 207866 h 1624150"/>
              <a:gd name="connsiteX3" fmla="*/ 124590 w 9858678"/>
              <a:gd name="connsiteY3" fmla="*/ 433897 h 1624150"/>
              <a:gd name="connsiteX4" fmla="*/ 648573 w 9858678"/>
              <a:gd name="connsiteY4" fmla="*/ 1081169 h 1624150"/>
              <a:gd name="connsiteX5" fmla="*/ 6402101 w 9858678"/>
              <a:gd name="connsiteY5" fmla="*/ 1615425 h 1624150"/>
              <a:gd name="connsiteX6" fmla="*/ 9751476 w 9858678"/>
              <a:gd name="connsiteY6" fmla="*/ 639381 h 1624150"/>
              <a:gd name="connsiteX7" fmla="*/ 8559674 w 9858678"/>
              <a:gd name="connsiteY7" fmla="*/ 12657 h 1624150"/>
              <a:gd name="connsiteX8" fmla="*/ 3936303 w 9858678"/>
              <a:gd name="connsiteY8" fmla="*/ 279785 h 16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678" h="1624150">
                <a:moveTo>
                  <a:pt x="3658901" y="177043"/>
                </a:moveTo>
                <a:lnTo>
                  <a:pt x="1491053" y="197592"/>
                </a:lnTo>
                <a:cubicBezTo>
                  <a:pt x="973920" y="202729"/>
                  <a:pt x="783849" y="168482"/>
                  <a:pt x="556105" y="207866"/>
                </a:cubicBezTo>
                <a:cubicBezTo>
                  <a:pt x="328361" y="247250"/>
                  <a:pt x="109179" y="288347"/>
                  <a:pt x="124590" y="433897"/>
                </a:cubicBezTo>
                <a:cubicBezTo>
                  <a:pt x="140001" y="579447"/>
                  <a:pt x="-397679" y="884248"/>
                  <a:pt x="648573" y="1081169"/>
                </a:cubicBezTo>
                <a:cubicBezTo>
                  <a:pt x="1694825" y="1278090"/>
                  <a:pt x="4884951" y="1689056"/>
                  <a:pt x="6402101" y="1615425"/>
                </a:cubicBezTo>
                <a:cubicBezTo>
                  <a:pt x="7919252" y="1541794"/>
                  <a:pt x="9391881" y="906509"/>
                  <a:pt x="9751476" y="639381"/>
                </a:cubicBezTo>
                <a:cubicBezTo>
                  <a:pt x="10111071" y="372253"/>
                  <a:pt x="9528869" y="72590"/>
                  <a:pt x="8559674" y="12657"/>
                </a:cubicBezTo>
                <a:cubicBezTo>
                  <a:pt x="7590479" y="-47276"/>
                  <a:pt x="5763391" y="116254"/>
                  <a:pt x="3936303" y="27978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456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5E475-5FA2-A916-FBC5-19A473B37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DS Record?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5F3AE-EF0D-B199-50F2-494433F7E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7485" cy="4351338"/>
          </a:xfrm>
        </p:spPr>
        <p:txBody>
          <a:bodyPr/>
          <a:lstStyle/>
          <a:p>
            <a:r>
              <a:rPr lang="en-AU" dirty="0"/>
              <a:t>The DS record binds the DNSKEY Key Signing Key used in the signed child zone to the parent zone</a:t>
            </a:r>
          </a:p>
          <a:p>
            <a:r>
              <a:rPr lang="en-AU" dirty="0"/>
              <a:t>The DS record contains the hash of the child zone’s DNSKEY KSK value, signed with the parent zone’s Zone Signing Key</a:t>
            </a:r>
          </a:p>
        </p:txBody>
      </p:sp>
    </p:spTree>
    <p:extLst>
      <p:ext uri="{BB962C8B-B14F-4D97-AF65-F5344CB8AC3E}">
        <p14:creationId xmlns:p14="http://schemas.microsoft.com/office/powerpoint/2010/main" val="144236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FC7E-B8DB-C4C0-BC3E-309665B36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- Parent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60DFCB-A8D0-5063-6DA3-0B133DFE7750}"/>
              </a:ext>
            </a:extLst>
          </p:cNvPr>
          <p:cNvSpPr txBox="1"/>
          <p:nvPr/>
        </p:nvSpPr>
        <p:spPr>
          <a:xfrm>
            <a:off x="462337" y="1767155"/>
            <a:ext cx="10726013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err="1">
                <a:latin typeface="Lucida Console" panose="020B0609040504020204" pitchFamily="49" charset="0"/>
              </a:rPr>
              <a:t>sub.potaroo.net</a:t>
            </a:r>
            <a:r>
              <a:rPr lang="en-AU" sz="1600" dirty="0">
                <a:latin typeface="Lucida Console" panose="020B0609040504020204" pitchFamily="49" charset="0"/>
              </a:rPr>
              <a:t>.	6400	IN NS	</a:t>
            </a:r>
            <a:r>
              <a:rPr lang="en-AU" sz="1600" dirty="0" err="1">
                <a:latin typeface="Lucida Console" panose="020B0609040504020204" pitchFamily="49" charset="0"/>
              </a:rPr>
              <a:t>wattle.rand.apnic.net</a:t>
            </a:r>
            <a:r>
              <a:rPr lang="en-AU" sz="1600" dirty="0">
                <a:latin typeface="Lucida Console" panose="020B0609040504020204" pitchFamily="49" charset="0"/>
              </a:rPr>
              <a:t>.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6400	DS	2776 15 2 (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502D41D31A14AFD2396D1C8BE67383CCF588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BA8DF19A46603EDAE2D10424CDD5 )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6400	RRSIG	DS 13 3 6400 (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20320331235230 20220324225230 41284 </a:t>
            </a:r>
            <a:r>
              <a:rPr lang="en-AU" sz="1600" dirty="0" err="1">
                <a:latin typeface="Lucida Console" panose="020B0609040504020204" pitchFamily="49" charset="0"/>
              </a:rPr>
              <a:t>potaroo.net</a:t>
            </a:r>
            <a:r>
              <a:rPr lang="en-AU" sz="1600" dirty="0">
                <a:latin typeface="Lucida Console" panose="020B0609040504020204" pitchFamily="49" charset="0"/>
              </a:rPr>
              <a:t>.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2NiBkbGrv3vlwQJU3KSekifk6rNk22SPHkrj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xUKpL7XI2C16/M3QLb0PevKTzr/zHS0bDbgF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</a:t>
            </a:r>
            <a:r>
              <a:rPr lang="en-AU" sz="1600" dirty="0" err="1">
                <a:latin typeface="Lucida Console" panose="020B0609040504020204" pitchFamily="49" charset="0"/>
              </a:rPr>
              <a:t>HAzwHqJjC</a:t>
            </a:r>
            <a:r>
              <a:rPr lang="en-AU" sz="1600" dirty="0">
                <a:latin typeface="Lucida Console" panose="020B0609040504020204" pitchFamily="49" charset="0"/>
              </a:rPr>
              <a:t>/te3w== )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6400	NSEC	</a:t>
            </a:r>
            <a:r>
              <a:rPr lang="en-AU" sz="1600" dirty="0" err="1">
                <a:latin typeface="Lucida Console" panose="020B0609040504020204" pitchFamily="49" charset="0"/>
              </a:rPr>
              <a:t>sup.potaroo.net</a:t>
            </a:r>
            <a:r>
              <a:rPr lang="en-AU" sz="1600" dirty="0">
                <a:latin typeface="Lucida Console" panose="020B0609040504020204" pitchFamily="49" charset="0"/>
              </a:rPr>
              <a:t>. NS DS RRSIG NSEC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6400	RRSIG	NSEC 13 3 6400 (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20320331235230 20220324225230 41284 </a:t>
            </a:r>
            <a:r>
              <a:rPr lang="en-AU" sz="1600" dirty="0" err="1">
                <a:latin typeface="Lucida Console" panose="020B0609040504020204" pitchFamily="49" charset="0"/>
              </a:rPr>
              <a:t>potaroo.net</a:t>
            </a:r>
            <a:r>
              <a:rPr lang="en-AU" sz="1600" dirty="0">
                <a:latin typeface="Lucida Console" panose="020B0609040504020204" pitchFamily="49" charset="0"/>
              </a:rPr>
              <a:t>.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CJodbLauSXGXlkfyIMfMI5O2u9aDGM+4G44N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8VPHUcuupW3LvxD1lzTg+0sjEkU9teklj0zJ</a:t>
            </a:r>
          </a:p>
          <a:p>
            <a:r>
              <a:rPr lang="en-AU" sz="1600" dirty="0">
                <a:latin typeface="Lucida Console" panose="020B0609040504020204" pitchFamily="49" charset="0"/>
              </a:rPr>
              <a:t>					iZ9qe20Lvmrmvg== 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46C2B-821A-7656-9C53-132A4E8838D1}"/>
              </a:ext>
            </a:extLst>
          </p:cNvPr>
          <p:cNvSpPr txBox="1"/>
          <p:nvPr/>
        </p:nvSpPr>
        <p:spPr>
          <a:xfrm>
            <a:off x="4756935" y="1315167"/>
            <a:ext cx="52554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NS record is a copy of the delegated zone – not signed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D7217B-B0DC-5AF9-8A41-490007B57FD3}"/>
              </a:ext>
            </a:extLst>
          </p:cNvPr>
          <p:cNvSpPr txBox="1"/>
          <p:nvPr/>
        </p:nvSpPr>
        <p:spPr>
          <a:xfrm>
            <a:off x="388705" y="2344467"/>
            <a:ext cx="23442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DS record is hash of the child DNSKEY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154220-514F-712D-2F57-49DC4F4EA4C6}"/>
              </a:ext>
            </a:extLst>
          </p:cNvPr>
          <p:cNvSpPr txBox="1"/>
          <p:nvPr/>
        </p:nvSpPr>
        <p:spPr>
          <a:xfrm>
            <a:off x="294525" y="3544037"/>
            <a:ext cx="23442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DS record signature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32111EC-8E66-BF2B-5378-AFB0ED96AFC6}"/>
              </a:ext>
            </a:extLst>
          </p:cNvPr>
          <p:cNvSpPr/>
          <p:nvPr/>
        </p:nvSpPr>
        <p:spPr>
          <a:xfrm>
            <a:off x="3996647" y="1164574"/>
            <a:ext cx="760288" cy="741832"/>
          </a:xfrm>
          <a:custGeom>
            <a:avLst/>
            <a:gdLst>
              <a:gd name="connsiteX0" fmla="*/ 760288 w 760288"/>
              <a:gd name="connsiteY0" fmla="*/ 68325 h 741832"/>
              <a:gd name="connsiteX1" fmla="*/ 277402 w 760288"/>
              <a:gd name="connsiteY1" fmla="*/ 27228 h 741832"/>
              <a:gd name="connsiteX2" fmla="*/ 41097 w 760288"/>
              <a:gd name="connsiteY2" fmla="*/ 427920 h 741832"/>
              <a:gd name="connsiteX3" fmla="*/ 164387 w 760288"/>
              <a:gd name="connsiteY3" fmla="*/ 725871 h 741832"/>
              <a:gd name="connsiteX4" fmla="*/ 215757 w 760288"/>
              <a:gd name="connsiteY4" fmla="*/ 530662 h 741832"/>
              <a:gd name="connsiteX5" fmla="*/ 154113 w 760288"/>
              <a:gd name="connsiteY5" fmla="*/ 736145 h 741832"/>
              <a:gd name="connsiteX6" fmla="*/ 0 w 760288"/>
              <a:gd name="connsiteY6" fmla="*/ 664226 h 741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0288" h="741832">
                <a:moveTo>
                  <a:pt x="760288" y="68325"/>
                </a:moveTo>
                <a:cubicBezTo>
                  <a:pt x="578777" y="17810"/>
                  <a:pt x="397267" y="-32705"/>
                  <a:pt x="277402" y="27228"/>
                </a:cubicBezTo>
                <a:cubicBezTo>
                  <a:pt x="157537" y="87161"/>
                  <a:pt x="59933" y="311480"/>
                  <a:pt x="41097" y="427920"/>
                </a:cubicBezTo>
                <a:cubicBezTo>
                  <a:pt x="22261" y="544361"/>
                  <a:pt x="135277" y="708747"/>
                  <a:pt x="164387" y="725871"/>
                </a:cubicBezTo>
                <a:cubicBezTo>
                  <a:pt x="193497" y="742995"/>
                  <a:pt x="217469" y="528950"/>
                  <a:pt x="215757" y="530662"/>
                </a:cubicBezTo>
                <a:cubicBezTo>
                  <a:pt x="214045" y="532374"/>
                  <a:pt x="190072" y="713884"/>
                  <a:pt x="154113" y="736145"/>
                </a:cubicBezTo>
                <a:cubicBezTo>
                  <a:pt x="118153" y="758406"/>
                  <a:pt x="59076" y="711316"/>
                  <a:pt x="0" y="66422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C0449807-A753-2E55-2CB1-082E75F194E7}"/>
              </a:ext>
            </a:extLst>
          </p:cNvPr>
          <p:cNvSpPr/>
          <p:nvPr/>
        </p:nvSpPr>
        <p:spPr>
          <a:xfrm>
            <a:off x="2824802" y="2263359"/>
            <a:ext cx="1202694" cy="262562"/>
          </a:xfrm>
          <a:custGeom>
            <a:avLst/>
            <a:gdLst>
              <a:gd name="connsiteX0" fmla="*/ 21140 w 1202694"/>
              <a:gd name="connsiteY0" fmla="*/ 253810 h 262562"/>
              <a:gd name="connsiteX1" fmla="*/ 72510 w 1202694"/>
              <a:gd name="connsiteY1" fmla="*/ 253810 h 262562"/>
              <a:gd name="connsiteX2" fmla="*/ 1151297 w 1202694"/>
              <a:gd name="connsiteY2" fmla="*/ 17504 h 262562"/>
              <a:gd name="connsiteX3" fmla="*/ 1028007 w 1202694"/>
              <a:gd name="connsiteY3" fmla="*/ 17504 h 262562"/>
              <a:gd name="connsiteX4" fmla="*/ 1202668 w 1202694"/>
              <a:gd name="connsiteY4" fmla="*/ 17504 h 262562"/>
              <a:gd name="connsiteX5" fmla="*/ 1038281 w 1202694"/>
              <a:gd name="connsiteY5" fmla="*/ 130520 h 26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2694" h="262562">
                <a:moveTo>
                  <a:pt x="21140" y="253810"/>
                </a:moveTo>
                <a:cubicBezTo>
                  <a:pt x="-47355" y="273502"/>
                  <a:pt x="72510" y="253810"/>
                  <a:pt x="72510" y="253810"/>
                </a:cubicBezTo>
                <a:lnTo>
                  <a:pt x="1151297" y="17504"/>
                </a:lnTo>
                <a:cubicBezTo>
                  <a:pt x="1310546" y="-21880"/>
                  <a:pt x="1028007" y="17504"/>
                  <a:pt x="1028007" y="17504"/>
                </a:cubicBezTo>
                <a:cubicBezTo>
                  <a:pt x="1036569" y="17504"/>
                  <a:pt x="1200956" y="-1332"/>
                  <a:pt x="1202668" y="17504"/>
                </a:cubicBezTo>
                <a:cubicBezTo>
                  <a:pt x="1204380" y="36340"/>
                  <a:pt x="1121330" y="83430"/>
                  <a:pt x="1038281" y="13052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BD0E99D-94B9-8B28-BAFD-0BE6A1E7B6FC}"/>
              </a:ext>
            </a:extLst>
          </p:cNvPr>
          <p:cNvSpPr/>
          <p:nvPr/>
        </p:nvSpPr>
        <p:spPr>
          <a:xfrm>
            <a:off x="2681555" y="3000412"/>
            <a:ext cx="1449116" cy="605817"/>
          </a:xfrm>
          <a:custGeom>
            <a:avLst/>
            <a:gdLst>
              <a:gd name="connsiteX0" fmla="*/ 0 w 1449116"/>
              <a:gd name="connsiteY0" fmla="*/ 605817 h 605817"/>
              <a:gd name="connsiteX1" fmla="*/ 1345915 w 1449116"/>
              <a:gd name="connsiteY1" fmla="*/ 40739 h 605817"/>
              <a:gd name="connsiteX2" fmla="*/ 1181528 w 1449116"/>
              <a:gd name="connsiteY2" fmla="*/ 40739 h 605817"/>
              <a:gd name="connsiteX3" fmla="*/ 1448656 w 1449116"/>
              <a:gd name="connsiteY3" fmla="*/ 9916 h 605817"/>
              <a:gd name="connsiteX4" fmla="*/ 1232899 w 1449116"/>
              <a:gd name="connsiteY4" fmla="*/ 143480 h 605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16" h="605817">
                <a:moveTo>
                  <a:pt x="0" y="605817"/>
                </a:moveTo>
                <a:cubicBezTo>
                  <a:pt x="574497" y="370368"/>
                  <a:pt x="1148994" y="134919"/>
                  <a:pt x="1345915" y="40739"/>
                </a:cubicBezTo>
                <a:cubicBezTo>
                  <a:pt x="1542836" y="-53441"/>
                  <a:pt x="1164405" y="45876"/>
                  <a:pt x="1181528" y="40739"/>
                </a:cubicBezTo>
                <a:cubicBezTo>
                  <a:pt x="1198651" y="35602"/>
                  <a:pt x="1440094" y="-7208"/>
                  <a:pt x="1448656" y="9916"/>
                </a:cubicBezTo>
                <a:cubicBezTo>
                  <a:pt x="1457218" y="27039"/>
                  <a:pt x="1345058" y="85259"/>
                  <a:pt x="1232899" y="1434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157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CC5A4-A83B-22B3-5CCA-01ACC3A5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- Child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5622E4-56E7-4A7F-9C8D-6FA01B3841F0}"/>
              </a:ext>
            </a:extLst>
          </p:cNvPr>
          <p:cNvSpPr txBox="1"/>
          <p:nvPr/>
        </p:nvSpPr>
        <p:spPr>
          <a:xfrm>
            <a:off x="976044" y="1690688"/>
            <a:ext cx="2198550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err="1">
                <a:latin typeface="Lucida Console" panose="020B0609040504020204" pitchFamily="49" charset="0"/>
              </a:rPr>
              <a:t>sub.potaroo.net</a:t>
            </a:r>
            <a:r>
              <a:rPr lang="en-AU" sz="1400" dirty="0">
                <a:latin typeface="Lucida Console" panose="020B0609040504020204" pitchFamily="49" charset="0"/>
              </a:rPr>
              <a:t>.	86400	IN SOA	</a:t>
            </a:r>
            <a:r>
              <a:rPr lang="en-AU" sz="1400" dirty="0" err="1">
                <a:latin typeface="Lucida Console" panose="020B0609040504020204" pitchFamily="49" charset="0"/>
              </a:rPr>
              <a:t>wattle.apnic.net</a:t>
            </a:r>
            <a:r>
              <a:rPr lang="en-AU" sz="1400" dirty="0">
                <a:latin typeface="Lucida Console" panose="020B0609040504020204" pitchFamily="49" charset="0"/>
              </a:rPr>
              <a:t>. </a:t>
            </a:r>
            <a:r>
              <a:rPr lang="en-AU" sz="1400" dirty="0" err="1">
                <a:latin typeface="Lucida Console" panose="020B0609040504020204" pitchFamily="49" charset="0"/>
              </a:rPr>
              <a:t>gih.potaroo.net</a:t>
            </a:r>
            <a:r>
              <a:rPr lang="en-AU" sz="1400" dirty="0">
                <a:latin typeface="Lucida Console" panose="020B0609040504020204" pitchFamily="49" charset="0"/>
              </a:rPr>
              <a:t>. (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2021100801 ; serial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10800      ; refresh (3 hours)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3600       ; retry (1 hour)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604800     ; expire (1 week)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10800      ; minimum (3 hours)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RRSIG	SOA 15 3 86400 (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20311016003557 20211007233557 41535 </a:t>
            </a:r>
            <a:r>
              <a:rPr lang="en-AU" sz="1400" dirty="0" err="1">
                <a:latin typeface="Lucida Console" panose="020B0609040504020204" pitchFamily="49" charset="0"/>
              </a:rPr>
              <a:t>sub.potaroo.net</a:t>
            </a:r>
            <a:r>
              <a:rPr lang="en-AU" sz="1400" dirty="0">
                <a:latin typeface="Lucida Console" panose="020B0609040504020204" pitchFamily="49" charset="0"/>
              </a:rPr>
              <a:t>. mvMe4rgbFycnaeFSwcyHDBdoM1Htfr/qXV5n7dmpAbABUnuhsJmL8l/VxlkfBvTmWOW79ieOREvbUvASDFT1BQ== 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NS	</a:t>
            </a:r>
            <a:r>
              <a:rPr lang="en-AU" sz="1400" dirty="0" err="1">
                <a:latin typeface="Lucida Console" panose="020B0609040504020204" pitchFamily="49" charset="0"/>
              </a:rPr>
              <a:t>wattle.rand.apnic.net</a:t>
            </a:r>
            <a:r>
              <a:rPr lang="en-AU" sz="1400" dirty="0">
                <a:latin typeface="Lucida Console" panose="020B0609040504020204" pitchFamily="49" charset="0"/>
              </a:rPr>
              <a:t>.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RRSIG	NS 15 3 86400 (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20311016003557 20211007233557 41535 </a:t>
            </a:r>
            <a:r>
              <a:rPr lang="en-AU" sz="1400" dirty="0" err="1">
                <a:latin typeface="Lucida Console" panose="020B0609040504020204" pitchFamily="49" charset="0"/>
              </a:rPr>
              <a:t>sub.potaroo.net</a:t>
            </a:r>
            <a:r>
              <a:rPr lang="en-AU" sz="1400" dirty="0">
                <a:latin typeface="Lucida Console" panose="020B0609040504020204" pitchFamily="49" charset="0"/>
              </a:rPr>
              <a:t>./DuQGdBEIXNUOZrABWIjd5cSk7SvIvkHm1nuvFe5VdKJ023AlJocRv9SewH0SD58t80Nbj9PFTgwsEiaJoqD6CQ== 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10800	NSEC	_acme-</a:t>
            </a:r>
            <a:r>
              <a:rPr lang="en-AU" sz="1400" dirty="0" err="1">
                <a:latin typeface="Lucida Console" panose="020B0609040504020204" pitchFamily="49" charset="0"/>
              </a:rPr>
              <a:t>challenge.sub.potaroo.net</a:t>
            </a:r>
            <a:r>
              <a:rPr lang="en-AU" sz="1400" dirty="0">
                <a:latin typeface="Lucida Console" panose="020B0609040504020204" pitchFamily="49" charset="0"/>
              </a:rPr>
              <a:t>. NS SOA RRSIG NSEC DNSKEY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10800	RRSIG	NSEC 15 3 10800 (20311016003557 20211007233557 41535 </a:t>
            </a:r>
            <a:r>
              <a:rPr lang="en-AU" sz="1400" dirty="0" err="1">
                <a:latin typeface="Lucida Console" panose="020B0609040504020204" pitchFamily="49" charset="0"/>
              </a:rPr>
              <a:t>sub.potaroo.net</a:t>
            </a:r>
            <a:r>
              <a:rPr lang="en-AU" sz="1400" dirty="0">
                <a:latin typeface="Lucida Console" panose="020B0609040504020204" pitchFamily="49" charset="0"/>
              </a:rPr>
              <a:t>. 4mlV3wfv7zalLUY19dndzdIRGs7aliT6ETqArRqMPmgTnj6hNarphZ4xqRuQkqV4BCkVYxtMWkmMfZCYNBkZBA== 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DNSKEY	256 3 15 (EQNn2Hp1sPWxC0hHBa5fLwD+bj4TCbgATKBWh+nK1IA=) ; 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                                           ZSK; </a:t>
            </a:r>
            <a:r>
              <a:rPr lang="en-AU" sz="1400" dirty="0" err="1">
                <a:latin typeface="Lucida Console" panose="020B0609040504020204" pitchFamily="49" charset="0"/>
              </a:rPr>
              <a:t>alg</a:t>
            </a:r>
            <a:r>
              <a:rPr lang="en-AU" sz="1400" dirty="0">
                <a:latin typeface="Lucida Console" panose="020B0609040504020204" pitchFamily="49" charset="0"/>
              </a:rPr>
              <a:t> = ED25519 ; key id = 41535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DNSKEY	257 3 15 (WyprI1oS7+MRLlxIIyZpq5gSzVlSCqRYBATCiJzEPRs=) ; 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                                           KSK; </a:t>
            </a:r>
            <a:r>
              <a:rPr lang="en-AU" sz="1400" dirty="0" err="1">
                <a:latin typeface="Lucida Console" panose="020B0609040504020204" pitchFamily="49" charset="0"/>
              </a:rPr>
              <a:t>alg</a:t>
            </a:r>
            <a:r>
              <a:rPr lang="en-AU" sz="1400" dirty="0">
                <a:latin typeface="Lucida Console" panose="020B0609040504020204" pitchFamily="49" charset="0"/>
              </a:rPr>
              <a:t> = ED25519 ; key id = 2776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RRSIG	DNSKEY 15 3 86400 (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20311016003557 20211007233557 2776 </a:t>
            </a:r>
            <a:r>
              <a:rPr lang="en-AU" sz="1400" dirty="0" err="1">
                <a:latin typeface="Lucida Console" panose="020B0609040504020204" pitchFamily="49" charset="0"/>
              </a:rPr>
              <a:t>sub.potaroo.net</a:t>
            </a:r>
            <a:r>
              <a:rPr lang="en-AU" sz="1400" dirty="0">
                <a:latin typeface="Lucida Console" panose="020B0609040504020204" pitchFamily="49" charset="0"/>
              </a:rPr>
              <a:t>. S4UQ8Ows5P2D2yb/</a:t>
            </a:r>
            <a:r>
              <a:rPr lang="en-AU" sz="1400" dirty="0" err="1">
                <a:latin typeface="Lucida Console" panose="020B0609040504020204" pitchFamily="49" charset="0"/>
              </a:rPr>
              <a:t>uUt</a:t>
            </a:r>
            <a:r>
              <a:rPr lang="en-AU" sz="1400" dirty="0">
                <a:latin typeface="Lucida Console" panose="020B0609040504020204" pitchFamily="49" charset="0"/>
              </a:rPr>
              <a:t>/rib7taXZgFqyyJKha8BwsV1T3hPSTAjrIYfe9PnQ7Hr2UmDJaOLMGgzGHfaz1uolDg== )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86400	RRSIG	DNSKEY 15 3 86400 (</a:t>
            </a:r>
          </a:p>
          <a:p>
            <a:r>
              <a:rPr lang="en-AU" sz="1400" dirty="0">
                <a:latin typeface="Lucida Console" panose="020B0609040504020204" pitchFamily="49" charset="0"/>
              </a:rPr>
              <a:t>					20311016003557 20211007233557 41535 sub.potaroo.net.E2MkUyk39nYhMhxmwOBUaYiVWQAUdpGVxUb8fvGes99JSQ2oIE+UQoHBhPh9DKx7IVSbkPEfASADWSHjLPd2Cw== 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FA6E5-BFB3-BDCA-FCFE-F307BB4A9B9D}"/>
              </a:ext>
            </a:extLst>
          </p:cNvPr>
          <p:cNvSpPr txBox="1"/>
          <p:nvPr/>
        </p:nvSpPr>
        <p:spPr>
          <a:xfrm>
            <a:off x="441789" y="3244334"/>
            <a:ext cx="31017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NS record for this zone - signed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E0E877-EEEB-2866-4175-D932CBA21DCD}"/>
              </a:ext>
            </a:extLst>
          </p:cNvPr>
          <p:cNvSpPr txBox="1"/>
          <p:nvPr/>
        </p:nvSpPr>
        <p:spPr>
          <a:xfrm>
            <a:off x="347609" y="4982646"/>
            <a:ext cx="31808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KSK record for this zone - signed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16C954-67F0-F5B1-32DE-62613CD06773}"/>
              </a:ext>
            </a:extLst>
          </p:cNvPr>
          <p:cNvSpPr/>
          <p:nvPr/>
        </p:nvSpPr>
        <p:spPr>
          <a:xfrm>
            <a:off x="2213629" y="3606229"/>
            <a:ext cx="2461938" cy="318499"/>
          </a:xfrm>
          <a:custGeom>
            <a:avLst/>
            <a:gdLst>
              <a:gd name="connsiteX0" fmla="*/ 26137 w 2461938"/>
              <a:gd name="connsiteY0" fmla="*/ 0 h 318499"/>
              <a:gd name="connsiteX1" fmla="*/ 190524 w 2461938"/>
              <a:gd name="connsiteY1" fmla="*/ 205483 h 318499"/>
              <a:gd name="connsiteX2" fmla="*/ 1443971 w 2461938"/>
              <a:gd name="connsiteY2" fmla="*/ 246580 h 318499"/>
              <a:gd name="connsiteX3" fmla="*/ 2378919 w 2461938"/>
              <a:gd name="connsiteY3" fmla="*/ 215758 h 318499"/>
              <a:gd name="connsiteX4" fmla="*/ 2235081 w 2461938"/>
              <a:gd name="connsiteY4" fmla="*/ 164387 h 318499"/>
              <a:gd name="connsiteX5" fmla="*/ 2461113 w 2461938"/>
              <a:gd name="connsiteY5" fmla="*/ 236306 h 318499"/>
              <a:gd name="connsiteX6" fmla="*/ 2296726 w 2461938"/>
              <a:gd name="connsiteY6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1938" h="318499">
                <a:moveTo>
                  <a:pt x="26137" y="0"/>
                </a:moveTo>
                <a:cubicBezTo>
                  <a:pt x="-9823" y="82193"/>
                  <a:pt x="-45782" y="164386"/>
                  <a:pt x="190524" y="205483"/>
                </a:cubicBezTo>
                <a:cubicBezTo>
                  <a:pt x="426830" y="246580"/>
                  <a:pt x="1079239" y="244868"/>
                  <a:pt x="1443971" y="246580"/>
                </a:cubicBezTo>
                <a:cubicBezTo>
                  <a:pt x="1808703" y="248292"/>
                  <a:pt x="2247067" y="229457"/>
                  <a:pt x="2378919" y="215758"/>
                </a:cubicBezTo>
                <a:cubicBezTo>
                  <a:pt x="2510771" y="202059"/>
                  <a:pt x="2221382" y="160962"/>
                  <a:pt x="2235081" y="164387"/>
                </a:cubicBezTo>
                <a:cubicBezTo>
                  <a:pt x="2248780" y="167812"/>
                  <a:pt x="2450839" y="210621"/>
                  <a:pt x="2461113" y="236306"/>
                </a:cubicBezTo>
                <a:cubicBezTo>
                  <a:pt x="2471387" y="261991"/>
                  <a:pt x="2384056" y="290245"/>
                  <a:pt x="2296726" y="31849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669C6CA-E3CB-9409-B42A-C64C79363E7B}"/>
              </a:ext>
            </a:extLst>
          </p:cNvPr>
          <p:cNvSpPr/>
          <p:nvPr/>
        </p:nvSpPr>
        <p:spPr>
          <a:xfrm rot="21307549">
            <a:off x="2098901" y="5262886"/>
            <a:ext cx="2461938" cy="318499"/>
          </a:xfrm>
          <a:custGeom>
            <a:avLst/>
            <a:gdLst>
              <a:gd name="connsiteX0" fmla="*/ 26137 w 2461938"/>
              <a:gd name="connsiteY0" fmla="*/ 0 h 318499"/>
              <a:gd name="connsiteX1" fmla="*/ 190524 w 2461938"/>
              <a:gd name="connsiteY1" fmla="*/ 205483 h 318499"/>
              <a:gd name="connsiteX2" fmla="*/ 1443971 w 2461938"/>
              <a:gd name="connsiteY2" fmla="*/ 246580 h 318499"/>
              <a:gd name="connsiteX3" fmla="*/ 2378919 w 2461938"/>
              <a:gd name="connsiteY3" fmla="*/ 215758 h 318499"/>
              <a:gd name="connsiteX4" fmla="*/ 2235081 w 2461938"/>
              <a:gd name="connsiteY4" fmla="*/ 164387 h 318499"/>
              <a:gd name="connsiteX5" fmla="*/ 2461113 w 2461938"/>
              <a:gd name="connsiteY5" fmla="*/ 236306 h 318499"/>
              <a:gd name="connsiteX6" fmla="*/ 2296726 w 2461938"/>
              <a:gd name="connsiteY6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1938" h="318499">
                <a:moveTo>
                  <a:pt x="26137" y="0"/>
                </a:moveTo>
                <a:cubicBezTo>
                  <a:pt x="-9823" y="82193"/>
                  <a:pt x="-45782" y="164386"/>
                  <a:pt x="190524" y="205483"/>
                </a:cubicBezTo>
                <a:cubicBezTo>
                  <a:pt x="426830" y="246580"/>
                  <a:pt x="1079239" y="244868"/>
                  <a:pt x="1443971" y="246580"/>
                </a:cubicBezTo>
                <a:cubicBezTo>
                  <a:pt x="1808703" y="248292"/>
                  <a:pt x="2247067" y="229457"/>
                  <a:pt x="2378919" y="215758"/>
                </a:cubicBezTo>
                <a:cubicBezTo>
                  <a:pt x="2510771" y="202059"/>
                  <a:pt x="2221382" y="160962"/>
                  <a:pt x="2235081" y="164387"/>
                </a:cubicBezTo>
                <a:cubicBezTo>
                  <a:pt x="2248780" y="167812"/>
                  <a:pt x="2450839" y="210621"/>
                  <a:pt x="2461113" y="236306"/>
                </a:cubicBezTo>
                <a:cubicBezTo>
                  <a:pt x="2471387" y="261991"/>
                  <a:pt x="2384056" y="290245"/>
                  <a:pt x="2296726" y="31849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49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BF27-F9CD-5BB2-4723-1A110B22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Provisioning the 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79296-8C15-1D5A-02FF-05DD282B6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Generate the KSK for the zone</a:t>
            </a:r>
          </a:p>
          <a:p>
            <a:r>
              <a:rPr lang="en-AU" dirty="0"/>
              <a:t>Generate the hash of the KSK as a DS record</a:t>
            </a:r>
          </a:p>
          <a:p>
            <a:r>
              <a:rPr lang="en-AU" dirty="0"/>
              <a:t>Pass the hash to the Parent zone admin</a:t>
            </a:r>
          </a:p>
          <a:p>
            <a:pPr lvl="1"/>
            <a:r>
              <a:rPr lang="en-AU" dirty="0"/>
              <a:t>You could use email or some API to pass the DS record from the </a:t>
            </a:r>
            <a:r>
              <a:rPr lang="en-AU" b="1" dirty="0"/>
              <a:t>registrant</a:t>
            </a:r>
            <a:r>
              <a:rPr lang="en-AU" dirty="0"/>
              <a:t> to the </a:t>
            </a:r>
            <a:r>
              <a:rPr lang="en-AU" b="1" dirty="0"/>
              <a:t>registrar</a:t>
            </a:r>
          </a:p>
          <a:p>
            <a:pPr lvl="1"/>
            <a:r>
              <a:rPr lang="en-AU" dirty="0"/>
              <a:t>Then you could use EPP to pass this DS record from the </a:t>
            </a:r>
            <a:r>
              <a:rPr lang="en-AU" b="1" dirty="0"/>
              <a:t>registrar</a:t>
            </a:r>
            <a:r>
              <a:rPr lang="en-AU" dirty="0"/>
              <a:t> to the </a:t>
            </a:r>
            <a:r>
              <a:rPr lang="en-AU" b="1" dirty="0"/>
              <a:t>registry</a:t>
            </a:r>
          </a:p>
        </p:txBody>
      </p:sp>
    </p:spTree>
    <p:extLst>
      <p:ext uri="{BB962C8B-B14F-4D97-AF65-F5344CB8AC3E}">
        <p14:creationId xmlns:p14="http://schemas.microsoft.com/office/powerpoint/2010/main" val="214529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F3419-A9D8-7AF2-C53D-ED9F3C35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Infrastructure of today’s DNS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0241DD-F66F-623B-766F-90C76B652AF6}"/>
              </a:ext>
            </a:extLst>
          </p:cNvPr>
          <p:cNvSpPr txBox="1"/>
          <p:nvPr/>
        </p:nvSpPr>
        <p:spPr>
          <a:xfrm>
            <a:off x="4670952" y="2907587"/>
            <a:ext cx="1694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Parent Zone File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C822F4-4FB2-2967-73E3-03D0C30FACAE}"/>
              </a:ext>
            </a:extLst>
          </p:cNvPr>
          <p:cNvSpPr txBox="1"/>
          <p:nvPr/>
        </p:nvSpPr>
        <p:spPr>
          <a:xfrm>
            <a:off x="2296107" y="2912723"/>
            <a:ext cx="9326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661EB-CED6-6C64-EC16-2A0FD5D53E48}"/>
              </a:ext>
            </a:extLst>
          </p:cNvPr>
          <p:cNvSpPr txBox="1"/>
          <p:nvPr/>
        </p:nvSpPr>
        <p:spPr>
          <a:xfrm>
            <a:off x="2255776" y="3708970"/>
            <a:ext cx="10132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293736-4306-F65E-FABB-7F61B3078C6B}"/>
              </a:ext>
            </a:extLst>
          </p:cNvPr>
          <p:cNvSpPr txBox="1"/>
          <p:nvPr/>
        </p:nvSpPr>
        <p:spPr>
          <a:xfrm>
            <a:off x="2049694" y="4505217"/>
            <a:ext cx="14254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DNS Provider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EDCBD4-27DB-49D2-6417-5890A0BED8CE}"/>
              </a:ext>
            </a:extLst>
          </p:cNvPr>
          <p:cNvSpPr txBox="1"/>
          <p:nvPr/>
        </p:nvSpPr>
        <p:spPr>
          <a:xfrm>
            <a:off x="2197523" y="5301465"/>
            <a:ext cx="11297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Registrant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EB5F9CD-7C85-B195-6709-A505640085BF}"/>
              </a:ext>
            </a:extLst>
          </p:cNvPr>
          <p:cNvSpPr/>
          <p:nvPr/>
        </p:nvSpPr>
        <p:spPr>
          <a:xfrm>
            <a:off x="2568465" y="4879977"/>
            <a:ext cx="287751" cy="411214"/>
          </a:xfrm>
          <a:custGeom>
            <a:avLst/>
            <a:gdLst>
              <a:gd name="connsiteX0" fmla="*/ 133638 w 287751"/>
              <a:gd name="connsiteY0" fmla="*/ 411214 h 411214"/>
              <a:gd name="connsiteX1" fmla="*/ 123364 w 287751"/>
              <a:gd name="connsiteY1" fmla="*/ 205731 h 411214"/>
              <a:gd name="connsiteX2" fmla="*/ 133638 w 287751"/>
              <a:gd name="connsiteY2" fmla="*/ 20796 h 411214"/>
              <a:gd name="connsiteX3" fmla="*/ 74 w 287751"/>
              <a:gd name="connsiteY3" fmla="*/ 82441 h 411214"/>
              <a:gd name="connsiteX4" fmla="*/ 154187 w 287751"/>
              <a:gd name="connsiteY4" fmla="*/ 248 h 411214"/>
              <a:gd name="connsiteX5" fmla="*/ 287751 w 287751"/>
              <a:gd name="connsiteY5" fmla="*/ 61893 h 411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751" h="411214">
                <a:moveTo>
                  <a:pt x="133638" y="411214"/>
                </a:moveTo>
                <a:cubicBezTo>
                  <a:pt x="128501" y="341007"/>
                  <a:pt x="123364" y="270801"/>
                  <a:pt x="123364" y="205731"/>
                </a:cubicBezTo>
                <a:cubicBezTo>
                  <a:pt x="123364" y="140661"/>
                  <a:pt x="154186" y="41344"/>
                  <a:pt x="133638" y="20796"/>
                </a:cubicBezTo>
                <a:cubicBezTo>
                  <a:pt x="113090" y="248"/>
                  <a:pt x="-3351" y="85866"/>
                  <a:pt x="74" y="82441"/>
                </a:cubicBezTo>
                <a:cubicBezTo>
                  <a:pt x="3499" y="79016"/>
                  <a:pt x="106241" y="3673"/>
                  <a:pt x="154187" y="248"/>
                </a:cubicBezTo>
                <a:cubicBezTo>
                  <a:pt x="202133" y="-3177"/>
                  <a:pt x="244942" y="29358"/>
                  <a:pt x="287751" y="6189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BE92ADF-027E-9A5C-E845-28784462ECC6}"/>
              </a:ext>
            </a:extLst>
          </p:cNvPr>
          <p:cNvSpPr/>
          <p:nvPr/>
        </p:nvSpPr>
        <p:spPr>
          <a:xfrm>
            <a:off x="3161175" y="3010298"/>
            <a:ext cx="1464505" cy="205513"/>
          </a:xfrm>
          <a:custGeom>
            <a:avLst/>
            <a:gdLst>
              <a:gd name="connsiteX0" fmla="*/ 64910 w 1464505"/>
              <a:gd name="connsiteY0" fmla="*/ 92498 h 205513"/>
              <a:gd name="connsiteX1" fmla="*/ 116281 w 1464505"/>
              <a:gd name="connsiteY1" fmla="*/ 102772 h 205513"/>
              <a:gd name="connsiteX2" fmla="*/ 1133423 w 1464505"/>
              <a:gd name="connsiteY2" fmla="*/ 82223 h 205513"/>
              <a:gd name="connsiteX3" fmla="*/ 1462196 w 1464505"/>
              <a:gd name="connsiteY3" fmla="*/ 82223 h 205513"/>
              <a:gd name="connsiteX4" fmla="*/ 1287535 w 1464505"/>
              <a:gd name="connsiteY4" fmla="*/ 30 h 205513"/>
              <a:gd name="connsiteX5" fmla="*/ 1441647 w 1464505"/>
              <a:gd name="connsiteY5" fmla="*/ 92498 h 205513"/>
              <a:gd name="connsiteX6" fmla="*/ 1215616 w 1464505"/>
              <a:gd name="connsiteY6" fmla="*/ 205513 h 20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505" h="205513">
                <a:moveTo>
                  <a:pt x="64910" y="92498"/>
                </a:moveTo>
                <a:cubicBezTo>
                  <a:pt x="1553" y="98491"/>
                  <a:pt x="-61804" y="104484"/>
                  <a:pt x="116281" y="102772"/>
                </a:cubicBezTo>
                <a:cubicBezTo>
                  <a:pt x="294366" y="101060"/>
                  <a:pt x="909104" y="85648"/>
                  <a:pt x="1133423" y="82223"/>
                </a:cubicBezTo>
                <a:cubicBezTo>
                  <a:pt x="1357742" y="78798"/>
                  <a:pt x="1436511" y="95922"/>
                  <a:pt x="1462196" y="82223"/>
                </a:cubicBezTo>
                <a:cubicBezTo>
                  <a:pt x="1487881" y="68524"/>
                  <a:pt x="1290960" y="-1682"/>
                  <a:pt x="1287535" y="30"/>
                </a:cubicBezTo>
                <a:cubicBezTo>
                  <a:pt x="1284110" y="1742"/>
                  <a:pt x="1453633" y="58251"/>
                  <a:pt x="1441647" y="92498"/>
                </a:cubicBezTo>
                <a:cubicBezTo>
                  <a:pt x="1429661" y="126745"/>
                  <a:pt x="1322638" y="166129"/>
                  <a:pt x="1215616" y="20551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823C6C-4B2E-022F-4E86-C12EAD0FB0D8}"/>
              </a:ext>
            </a:extLst>
          </p:cNvPr>
          <p:cNvSpPr txBox="1"/>
          <p:nvPr/>
        </p:nvSpPr>
        <p:spPr>
          <a:xfrm>
            <a:off x="3541525" y="2813249"/>
            <a:ext cx="771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DS Record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C1B1B30-9D3C-5B3C-7912-6C743210F78F}"/>
              </a:ext>
            </a:extLst>
          </p:cNvPr>
          <p:cNvSpPr/>
          <p:nvPr/>
        </p:nvSpPr>
        <p:spPr>
          <a:xfrm>
            <a:off x="2527236" y="3277456"/>
            <a:ext cx="277609" cy="410966"/>
          </a:xfrm>
          <a:custGeom>
            <a:avLst/>
            <a:gdLst>
              <a:gd name="connsiteX0" fmla="*/ 113222 w 277609"/>
              <a:gd name="connsiteY0" fmla="*/ 410966 h 410966"/>
              <a:gd name="connsiteX1" fmla="*/ 102948 w 277609"/>
              <a:gd name="connsiteY1" fmla="*/ 30823 h 410966"/>
              <a:gd name="connsiteX2" fmla="*/ 207 w 277609"/>
              <a:gd name="connsiteY2" fmla="*/ 143838 h 410966"/>
              <a:gd name="connsiteX3" fmla="*/ 82400 w 277609"/>
              <a:gd name="connsiteY3" fmla="*/ 0 h 410966"/>
              <a:gd name="connsiteX4" fmla="*/ 277609 w 277609"/>
              <a:gd name="connsiteY4" fmla="*/ 143838 h 41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609" h="410966">
                <a:moveTo>
                  <a:pt x="113222" y="410966"/>
                </a:moveTo>
                <a:cubicBezTo>
                  <a:pt x="117503" y="243155"/>
                  <a:pt x="121784" y="75344"/>
                  <a:pt x="102948" y="30823"/>
                </a:cubicBezTo>
                <a:cubicBezTo>
                  <a:pt x="84112" y="-13698"/>
                  <a:pt x="3632" y="148975"/>
                  <a:pt x="207" y="143838"/>
                </a:cubicBezTo>
                <a:cubicBezTo>
                  <a:pt x="-3218" y="138701"/>
                  <a:pt x="36166" y="0"/>
                  <a:pt x="82400" y="0"/>
                </a:cubicBezTo>
                <a:cubicBezTo>
                  <a:pt x="128634" y="0"/>
                  <a:pt x="203121" y="71919"/>
                  <a:pt x="277609" y="14383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033F59-7099-CEE4-2FC9-6552801C2F52}"/>
              </a:ext>
            </a:extLst>
          </p:cNvPr>
          <p:cNvSpPr txBox="1"/>
          <p:nvPr/>
        </p:nvSpPr>
        <p:spPr>
          <a:xfrm>
            <a:off x="4670952" y="4505217"/>
            <a:ext cx="1553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Child Zone File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0B30C291-2FD6-8BE9-2EB8-EB0A0CF5EFD0}"/>
              </a:ext>
            </a:extLst>
          </p:cNvPr>
          <p:cNvSpPr/>
          <p:nvPr/>
        </p:nvSpPr>
        <p:spPr>
          <a:xfrm>
            <a:off x="1587545" y="3967350"/>
            <a:ext cx="1135107" cy="1344389"/>
          </a:xfrm>
          <a:custGeom>
            <a:avLst/>
            <a:gdLst>
              <a:gd name="connsiteX0" fmla="*/ 1135107 w 1135107"/>
              <a:gd name="connsiteY0" fmla="*/ 1344389 h 1344389"/>
              <a:gd name="connsiteX1" fmla="*/ 66594 w 1135107"/>
              <a:gd name="connsiteY1" fmla="*/ 943697 h 1344389"/>
              <a:gd name="connsiteX2" fmla="*/ 169336 w 1135107"/>
              <a:gd name="connsiteY2" fmla="*/ 368344 h 1344389"/>
              <a:gd name="connsiteX3" fmla="*/ 631673 w 1135107"/>
              <a:gd name="connsiteY3" fmla="*/ 29297 h 1344389"/>
              <a:gd name="connsiteX4" fmla="*/ 405641 w 1135107"/>
              <a:gd name="connsiteY4" fmla="*/ 19023 h 1344389"/>
              <a:gd name="connsiteX5" fmla="*/ 580302 w 1135107"/>
              <a:gd name="connsiteY5" fmla="*/ 39571 h 1344389"/>
              <a:gd name="connsiteX6" fmla="*/ 570028 w 1135107"/>
              <a:gd name="connsiteY6" fmla="*/ 234780 h 13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5107" h="1344389">
                <a:moveTo>
                  <a:pt x="1135107" y="1344389"/>
                </a:moveTo>
                <a:cubicBezTo>
                  <a:pt x="681331" y="1225380"/>
                  <a:pt x="227556" y="1106371"/>
                  <a:pt x="66594" y="943697"/>
                </a:cubicBezTo>
                <a:cubicBezTo>
                  <a:pt x="-94368" y="781023"/>
                  <a:pt x="75156" y="520744"/>
                  <a:pt x="169336" y="368344"/>
                </a:cubicBezTo>
                <a:cubicBezTo>
                  <a:pt x="263516" y="215944"/>
                  <a:pt x="592289" y="87517"/>
                  <a:pt x="631673" y="29297"/>
                </a:cubicBezTo>
                <a:cubicBezTo>
                  <a:pt x="671057" y="-28923"/>
                  <a:pt x="414203" y="17311"/>
                  <a:pt x="405641" y="19023"/>
                </a:cubicBezTo>
                <a:cubicBezTo>
                  <a:pt x="397079" y="20735"/>
                  <a:pt x="552904" y="3612"/>
                  <a:pt x="580302" y="39571"/>
                </a:cubicBezTo>
                <a:cubicBezTo>
                  <a:pt x="607700" y="75530"/>
                  <a:pt x="588864" y="155155"/>
                  <a:pt x="570028" y="234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4EA6C91E-0E09-7A50-521E-B5697978D83C}"/>
              </a:ext>
            </a:extLst>
          </p:cNvPr>
          <p:cNvSpPr/>
          <p:nvPr/>
        </p:nvSpPr>
        <p:spPr>
          <a:xfrm>
            <a:off x="3477959" y="4570260"/>
            <a:ext cx="1147721" cy="205513"/>
          </a:xfrm>
          <a:custGeom>
            <a:avLst/>
            <a:gdLst>
              <a:gd name="connsiteX0" fmla="*/ 64910 w 1464505"/>
              <a:gd name="connsiteY0" fmla="*/ 92498 h 205513"/>
              <a:gd name="connsiteX1" fmla="*/ 116281 w 1464505"/>
              <a:gd name="connsiteY1" fmla="*/ 102772 h 205513"/>
              <a:gd name="connsiteX2" fmla="*/ 1133423 w 1464505"/>
              <a:gd name="connsiteY2" fmla="*/ 82223 h 205513"/>
              <a:gd name="connsiteX3" fmla="*/ 1462196 w 1464505"/>
              <a:gd name="connsiteY3" fmla="*/ 82223 h 205513"/>
              <a:gd name="connsiteX4" fmla="*/ 1287535 w 1464505"/>
              <a:gd name="connsiteY4" fmla="*/ 30 h 205513"/>
              <a:gd name="connsiteX5" fmla="*/ 1441647 w 1464505"/>
              <a:gd name="connsiteY5" fmla="*/ 92498 h 205513"/>
              <a:gd name="connsiteX6" fmla="*/ 1215616 w 1464505"/>
              <a:gd name="connsiteY6" fmla="*/ 205513 h 20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505" h="205513">
                <a:moveTo>
                  <a:pt x="64910" y="92498"/>
                </a:moveTo>
                <a:cubicBezTo>
                  <a:pt x="1553" y="98491"/>
                  <a:pt x="-61804" y="104484"/>
                  <a:pt x="116281" y="102772"/>
                </a:cubicBezTo>
                <a:cubicBezTo>
                  <a:pt x="294366" y="101060"/>
                  <a:pt x="909104" y="85648"/>
                  <a:pt x="1133423" y="82223"/>
                </a:cubicBezTo>
                <a:cubicBezTo>
                  <a:pt x="1357742" y="78798"/>
                  <a:pt x="1436511" y="95922"/>
                  <a:pt x="1462196" y="82223"/>
                </a:cubicBezTo>
                <a:cubicBezTo>
                  <a:pt x="1487881" y="68524"/>
                  <a:pt x="1290960" y="-1682"/>
                  <a:pt x="1287535" y="30"/>
                </a:cubicBezTo>
                <a:cubicBezTo>
                  <a:pt x="1284110" y="1742"/>
                  <a:pt x="1453633" y="58251"/>
                  <a:pt x="1441647" y="92498"/>
                </a:cubicBezTo>
                <a:cubicBezTo>
                  <a:pt x="1429661" y="126745"/>
                  <a:pt x="1322638" y="166129"/>
                  <a:pt x="1215616" y="20551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621E12-4951-727C-96A8-A3B79092CF0C}"/>
              </a:ext>
            </a:extLst>
          </p:cNvPr>
          <p:cNvSpPr txBox="1"/>
          <p:nvPr/>
        </p:nvSpPr>
        <p:spPr>
          <a:xfrm>
            <a:off x="3520421" y="4411406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DNSKEY Record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3B0E35-9627-BD8E-3073-3A2B6DA5DE25}"/>
              </a:ext>
            </a:extLst>
          </p:cNvPr>
          <p:cNvSpPr txBox="1"/>
          <p:nvPr/>
        </p:nvSpPr>
        <p:spPr>
          <a:xfrm>
            <a:off x="2729343" y="4945295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DNSKEY Record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A5E7C6-52AC-19F7-385D-024C79B1F5E8}"/>
              </a:ext>
            </a:extLst>
          </p:cNvPr>
          <p:cNvSpPr txBox="1"/>
          <p:nvPr/>
        </p:nvSpPr>
        <p:spPr>
          <a:xfrm>
            <a:off x="2729343" y="3397829"/>
            <a:ext cx="771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DS Record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74011D-1EFA-0132-E465-5F230C11BFFE}"/>
              </a:ext>
            </a:extLst>
          </p:cNvPr>
          <p:cNvSpPr txBox="1"/>
          <p:nvPr/>
        </p:nvSpPr>
        <p:spPr>
          <a:xfrm>
            <a:off x="753729" y="4639544"/>
            <a:ext cx="771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/>
              <a:t>DS Record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EAC3FE-A855-1F41-238C-92047681DCCA}"/>
              </a:ext>
            </a:extLst>
          </p:cNvPr>
          <p:cNvSpPr txBox="1"/>
          <p:nvPr/>
        </p:nvSpPr>
        <p:spPr>
          <a:xfrm>
            <a:off x="6976153" y="2953753"/>
            <a:ext cx="4777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Each of these handovers is potentially vulnerable to attack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err="1"/>
              <a:t>Prefererably</a:t>
            </a:r>
            <a:r>
              <a:rPr lang="en-AU" dirty="0"/>
              <a:t> all of these handovers use encrypted and authenticated channels </a:t>
            </a:r>
          </a:p>
        </p:txBody>
      </p:sp>
    </p:spTree>
    <p:extLst>
      <p:ext uri="{BB962C8B-B14F-4D97-AF65-F5344CB8AC3E}">
        <p14:creationId xmlns:p14="http://schemas.microsoft.com/office/powerpoint/2010/main" val="3248161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1207</Words>
  <Application>Microsoft Macintosh PowerPoint</Application>
  <PresentationFormat>Widescreen</PresentationFormat>
  <Paragraphs>136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Lucida Console</vt:lpstr>
      <vt:lpstr>Max's Handwritin</vt:lpstr>
      <vt:lpstr>Powderfinger Type</vt:lpstr>
      <vt:lpstr>Office Theme</vt:lpstr>
      <vt:lpstr>Automating DNSSEC Provisioning</vt:lpstr>
      <vt:lpstr>DNSSEC adoption is sluggish</vt:lpstr>
      <vt:lpstr>Why?</vt:lpstr>
      <vt:lpstr>Why?</vt:lpstr>
      <vt:lpstr>DS Record?</vt:lpstr>
      <vt:lpstr>Example - Parent</vt:lpstr>
      <vt:lpstr>Example - Child</vt:lpstr>
      <vt:lpstr>Provisioning the DS</vt:lpstr>
      <vt:lpstr>Infrastructure of today’s DNS</vt:lpstr>
      <vt:lpstr>Automating the process</vt:lpstr>
      <vt:lpstr>RFC 7344</vt:lpstr>
      <vt:lpstr>RFC 8078</vt:lpstr>
      <vt:lpstr>CDS-driven DNS provisioning</vt:lpstr>
      <vt:lpstr>Why do this?</vt:lpstr>
      <vt:lpstr>But</vt:lpstr>
      <vt:lpstr>Who does CDS today?</vt:lpstr>
      <vt:lpstr>Who does CDS today?</vt:lpstr>
      <vt:lpstr>Experiences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Networking Needs</dc:title>
  <dc:creator>Geoff Huston</dc:creator>
  <cp:lastModifiedBy>Geoff Huston</cp:lastModifiedBy>
  <cp:revision>19</cp:revision>
  <dcterms:created xsi:type="dcterms:W3CDTF">2021-10-11T19:39:17Z</dcterms:created>
  <dcterms:modified xsi:type="dcterms:W3CDTF">2023-07-11T07:34:13Z</dcterms:modified>
</cp:coreProperties>
</file>