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313" r:id="rId3"/>
    <p:sldId id="343" r:id="rId4"/>
    <p:sldId id="317" r:id="rId5"/>
    <p:sldId id="342" r:id="rId6"/>
    <p:sldId id="329" r:id="rId7"/>
    <p:sldId id="330" r:id="rId8"/>
    <p:sldId id="331" r:id="rId9"/>
    <p:sldId id="332" r:id="rId10"/>
    <p:sldId id="319" r:id="rId11"/>
    <p:sldId id="320" r:id="rId12"/>
    <p:sldId id="322" r:id="rId13"/>
    <p:sldId id="323" r:id="rId14"/>
    <p:sldId id="324" r:id="rId15"/>
    <p:sldId id="325" r:id="rId16"/>
    <p:sldId id="327" r:id="rId17"/>
    <p:sldId id="328" r:id="rId18"/>
    <p:sldId id="333" r:id="rId19"/>
    <p:sldId id="311" r:id="rId20"/>
    <p:sldId id="309" r:id="rId21"/>
    <p:sldId id="334" r:id="rId22"/>
    <p:sldId id="310" r:id="rId23"/>
    <p:sldId id="269" r:id="rId24"/>
    <p:sldId id="266" r:id="rId25"/>
    <p:sldId id="262" r:id="rId26"/>
    <p:sldId id="263" r:id="rId27"/>
    <p:sldId id="265" r:id="rId28"/>
    <p:sldId id="264" r:id="rId29"/>
    <p:sldId id="267" r:id="rId30"/>
    <p:sldId id="335" r:id="rId31"/>
    <p:sldId id="336" r:id="rId32"/>
    <p:sldId id="337" r:id="rId33"/>
    <p:sldId id="338" r:id="rId34"/>
    <p:sldId id="271" r:id="rId35"/>
    <p:sldId id="272" r:id="rId36"/>
    <p:sldId id="270" r:id="rId37"/>
    <p:sldId id="304" r:id="rId38"/>
    <p:sldId id="339" r:id="rId39"/>
    <p:sldId id="273" r:id="rId40"/>
    <p:sldId id="305" r:id="rId41"/>
    <p:sldId id="274" r:id="rId42"/>
    <p:sldId id="340" r:id="rId43"/>
    <p:sldId id="261" r:id="rId44"/>
    <p:sldId id="259" r:id="rId45"/>
    <p:sldId id="260" r:id="rId46"/>
    <p:sldId id="276" r:id="rId47"/>
    <p:sldId id="306" r:id="rId48"/>
    <p:sldId id="303" r:id="rId49"/>
    <p:sldId id="307" r:id="rId50"/>
    <p:sldId id="308" r:id="rId51"/>
    <p:sldId id="341" r:id="rId5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213"/>
    <p:restoredTop sz="94694"/>
  </p:normalViewPr>
  <p:slideViewPr>
    <p:cSldViewPr snapToGrid="0" snapToObjects="1">
      <p:cViewPr varScale="1">
        <p:scale>
          <a:sx n="121" d="100"/>
          <a:sy n="121" d="100"/>
        </p:scale>
        <p:origin x="121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B002B6-D89C-4637-8350-CF50E5031C32}"/>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AU"/>
          </a:p>
        </p:txBody>
      </p:sp>
      <p:sp>
        <p:nvSpPr>
          <p:cNvPr id="3" name="Subtitle 2">
            <a:extLst>
              <a:ext uri="{FF2B5EF4-FFF2-40B4-BE49-F238E27FC236}">
                <a16:creationId xmlns:a16="http://schemas.microsoft.com/office/drawing/2014/main" id="{21CC85C6-E1AA-E3EB-6800-D98CA252CA9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AU"/>
          </a:p>
        </p:txBody>
      </p:sp>
      <p:sp>
        <p:nvSpPr>
          <p:cNvPr id="4" name="Date Placeholder 3">
            <a:extLst>
              <a:ext uri="{FF2B5EF4-FFF2-40B4-BE49-F238E27FC236}">
                <a16:creationId xmlns:a16="http://schemas.microsoft.com/office/drawing/2014/main" id="{8528000B-7179-CFCC-FE70-CF81615596A8}"/>
              </a:ext>
            </a:extLst>
          </p:cNvPr>
          <p:cNvSpPr>
            <a:spLocks noGrp="1"/>
          </p:cNvSpPr>
          <p:nvPr>
            <p:ph type="dt" sz="half" idx="10"/>
          </p:nvPr>
        </p:nvSpPr>
        <p:spPr/>
        <p:txBody>
          <a:bodyPr/>
          <a:lstStyle/>
          <a:p>
            <a:fld id="{2FCD1CFC-07BE-2744-B418-CE57E5BCB26E}" type="datetimeFigureOut">
              <a:rPr lang="en-AU" smtClean="0"/>
              <a:t>15/5/2023</a:t>
            </a:fld>
            <a:endParaRPr lang="en-AU"/>
          </a:p>
        </p:txBody>
      </p:sp>
      <p:sp>
        <p:nvSpPr>
          <p:cNvPr id="5" name="Footer Placeholder 4">
            <a:extLst>
              <a:ext uri="{FF2B5EF4-FFF2-40B4-BE49-F238E27FC236}">
                <a16:creationId xmlns:a16="http://schemas.microsoft.com/office/drawing/2014/main" id="{F67ECEDC-9329-3508-71DE-E5556A12702A}"/>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962B12EC-5F0B-26F6-F8B9-567ED185A63A}"/>
              </a:ext>
            </a:extLst>
          </p:cNvPr>
          <p:cNvSpPr>
            <a:spLocks noGrp="1"/>
          </p:cNvSpPr>
          <p:nvPr>
            <p:ph type="sldNum" sz="quarter" idx="12"/>
          </p:nvPr>
        </p:nvSpPr>
        <p:spPr/>
        <p:txBody>
          <a:bodyPr/>
          <a:lstStyle/>
          <a:p>
            <a:fld id="{73686B9F-E445-3546-86FA-FF914FB955D5}" type="slidenum">
              <a:rPr lang="en-AU" smtClean="0"/>
              <a:t>‹#›</a:t>
            </a:fld>
            <a:endParaRPr lang="en-AU"/>
          </a:p>
        </p:txBody>
      </p:sp>
    </p:spTree>
    <p:extLst>
      <p:ext uri="{BB962C8B-B14F-4D97-AF65-F5344CB8AC3E}">
        <p14:creationId xmlns:p14="http://schemas.microsoft.com/office/powerpoint/2010/main" val="2204531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C3EA7-3B24-D194-0500-E340329F8874}"/>
              </a:ext>
            </a:extLst>
          </p:cNvPr>
          <p:cNvSpPr>
            <a:spLocks noGrp="1"/>
          </p:cNvSpPr>
          <p:nvPr>
            <p:ph type="title"/>
          </p:nvPr>
        </p:nvSpPr>
        <p:spPr/>
        <p:txBody>
          <a:bodyPr/>
          <a:lstStyle/>
          <a:p>
            <a:r>
              <a:rPr lang="en-GB"/>
              <a:t>Click to edit Master title style</a:t>
            </a:r>
            <a:endParaRPr lang="en-AU"/>
          </a:p>
        </p:txBody>
      </p:sp>
      <p:sp>
        <p:nvSpPr>
          <p:cNvPr id="3" name="Vertical Text Placeholder 2">
            <a:extLst>
              <a:ext uri="{FF2B5EF4-FFF2-40B4-BE49-F238E27FC236}">
                <a16:creationId xmlns:a16="http://schemas.microsoft.com/office/drawing/2014/main" id="{27691DB0-04D8-67C5-160A-0B89C75AF7AD}"/>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B16A05F9-D241-F012-9FE4-7008BA9A7661}"/>
              </a:ext>
            </a:extLst>
          </p:cNvPr>
          <p:cNvSpPr>
            <a:spLocks noGrp="1"/>
          </p:cNvSpPr>
          <p:nvPr>
            <p:ph type="dt" sz="half" idx="10"/>
          </p:nvPr>
        </p:nvSpPr>
        <p:spPr/>
        <p:txBody>
          <a:bodyPr/>
          <a:lstStyle/>
          <a:p>
            <a:fld id="{2FCD1CFC-07BE-2744-B418-CE57E5BCB26E}" type="datetimeFigureOut">
              <a:rPr lang="en-AU" smtClean="0"/>
              <a:t>15/5/2023</a:t>
            </a:fld>
            <a:endParaRPr lang="en-AU"/>
          </a:p>
        </p:txBody>
      </p:sp>
      <p:sp>
        <p:nvSpPr>
          <p:cNvPr id="5" name="Footer Placeholder 4">
            <a:extLst>
              <a:ext uri="{FF2B5EF4-FFF2-40B4-BE49-F238E27FC236}">
                <a16:creationId xmlns:a16="http://schemas.microsoft.com/office/drawing/2014/main" id="{43182D27-D9D1-CAF8-031F-2A7D8A5E008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7468E24-ACC7-B020-55A5-E867B3D82E47}"/>
              </a:ext>
            </a:extLst>
          </p:cNvPr>
          <p:cNvSpPr>
            <a:spLocks noGrp="1"/>
          </p:cNvSpPr>
          <p:nvPr>
            <p:ph type="sldNum" sz="quarter" idx="12"/>
          </p:nvPr>
        </p:nvSpPr>
        <p:spPr/>
        <p:txBody>
          <a:bodyPr/>
          <a:lstStyle/>
          <a:p>
            <a:fld id="{73686B9F-E445-3546-86FA-FF914FB955D5}" type="slidenum">
              <a:rPr lang="en-AU" smtClean="0"/>
              <a:t>‹#›</a:t>
            </a:fld>
            <a:endParaRPr lang="en-AU"/>
          </a:p>
        </p:txBody>
      </p:sp>
    </p:spTree>
    <p:extLst>
      <p:ext uri="{BB962C8B-B14F-4D97-AF65-F5344CB8AC3E}">
        <p14:creationId xmlns:p14="http://schemas.microsoft.com/office/powerpoint/2010/main" val="339567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45A903-2F5A-BE08-025B-E414547E5E07}"/>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AU"/>
          </a:p>
        </p:txBody>
      </p:sp>
      <p:sp>
        <p:nvSpPr>
          <p:cNvPr id="3" name="Vertical Text Placeholder 2">
            <a:extLst>
              <a:ext uri="{FF2B5EF4-FFF2-40B4-BE49-F238E27FC236}">
                <a16:creationId xmlns:a16="http://schemas.microsoft.com/office/drawing/2014/main" id="{48530BA9-78C8-1402-C831-A1FBA44D2E05}"/>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34B5FDC3-4F7E-99FA-82E7-9DAD6BA0E271}"/>
              </a:ext>
            </a:extLst>
          </p:cNvPr>
          <p:cNvSpPr>
            <a:spLocks noGrp="1"/>
          </p:cNvSpPr>
          <p:nvPr>
            <p:ph type="dt" sz="half" idx="10"/>
          </p:nvPr>
        </p:nvSpPr>
        <p:spPr/>
        <p:txBody>
          <a:bodyPr/>
          <a:lstStyle/>
          <a:p>
            <a:fld id="{2FCD1CFC-07BE-2744-B418-CE57E5BCB26E}" type="datetimeFigureOut">
              <a:rPr lang="en-AU" smtClean="0"/>
              <a:t>15/5/2023</a:t>
            </a:fld>
            <a:endParaRPr lang="en-AU"/>
          </a:p>
        </p:txBody>
      </p:sp>
      <p:sp>
        <p:nvSpPr>
          <p:cNvPr id="5" name="Footer Placeholder 4">
            <a:extLst>
              <a:ext uri="{FF2B5EF4-FFF2-40B4-BE49-F238E27FC236}">
                <a16:creationId xmlns:a16="http://schemas.microsoft.com/office/drawing/2014/main" id="{F35A2379-8966-1B82-7F88-2F1B2E7626C6}"/>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ABE9EFDD-78C0-6D9A-0B85-6E1A3D5230FA}"/>
              </a:ext>
            </a:extLst>
          </p:cNvPr>
          <p:cNvSpPr>
            <a:spLocks noGrp="1"/>
          </p:cNvSpPr>
          <p:nvPr>
            <p:ph type="sldNum" sz="quarter" idx="12"/>
          </p:nvPr>
        </p:nvSpPr>
        <p:spPr/>
        <p:txBody>
          <a:bodyPr/>
          <a:lstStyle/>
          <a:p>
            <a:fld id="{73686B9F-E445-3546-86FA-FF914FB955D5}" type="slidenum">
              <a:rPr lang="en-AU" smtClean="0"/>
              <a:t>‹#›</a:t>
            </a:fld>
            <a:endParaRPr lang="en-AU"/>
          </a:p>
        </p:txBody>
      </p:sp>
    </p:spTree>
    <p:extLst>
      <p:ext uri="{BB962C8B-B14F-4D97-AF65-F5344CB8AC3E}">
        <p14:creationId xmlns:p14="http://schemas.microsoft.com/office/powerpoint/2010/main" val="1645655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C499D-94EB-ACDC-434E-A17F829F3BD7}"/>
              </a:ext>
            </a:extLst>
          </p:cNvPr>
          <p:cNvSpPr>
            <a:spLocks noGrp="1"/>
          </p:cNvSpPr>
          <p:nvPr>
            <p:ph type="title"/>
          </p:nvPr>
        </p:nvSpPr>
        <p:spPr/>
        <p:txBody>
          <a:bodyPr/>
          <a:lstStyle/>
          <a:p>
            <a:r>
              <a:rPr lang="en-GB"/>
              <a:t>Click to edit Master title style</a:t>
            </a:r>
            <a:endParaRPr lang="en-AU"/>
          </a:p>
        </p:txBody>
      </p:sp>
      <p:sp>
        <p:nvSpPr>
          <p:cNvPr id="3" name="Content Placeholder 2">
            <a:extLst>
              <a:ext uri="{FF2B5EF4-FFF2-40B4-BE49-F238E27FC236}">
                <a16:creationId xmlns:a16="http://schemas.microsoft.com/office/drawing/2014/main" id="{F4F03762-3E0B-A5CA-2361-6761F198AC77}"/>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89E49F6F-4D4B-019B-66EC-279F3C7A22EE}"/>
              </a:ext>
            </a:extLst>
          </p:cNvPr>
          <p:cNvSpPr>
            <a:spLocks noGrp="1"/>
          </p:cNvSpPr>
          <p:nvPr>
            <p:ph type="dt" sz="half" idx="10"/>
          </p:nvPr>
        </p:nvSpPr>
        <p:spPr/>
        <p:txBody>
          <a:bodyPr/>
          <a:lstStyle/>
          <a:p>
            <a:fld id="{2FCD1CFC-07BE-2744-B418-CE57E5BCB26E}" type="datetimeFigureOut">
              <a:rPr lang="en-AU" smtClean="0"/>
              <a:t>15/5/2023</a:t>
            </a:fld>
            <a:endParaRPr lang="en-AU"/>
          </a:p>
        </p:txBody>
      </p:sp>
      <p:sp>
        <p:nvSpPr>
          <p:cNvPr id="5" name="Footer Placeholder 4">
            <a:extLst>
              <a:ext uri="{FF2B5EF4-FFF2-40B4-BE49-F238E27FC236}">
                <a16:creationId xmlns:a16="http://schemas.microsoft.com/office/drawing/2014/main" id="{EE3F89CE-D800-C1A7-FF88-8FF0590FB3D1}"/>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F7F01DAF-EBBB-3896-10B9-672A2BAB1B32}"/>
              </a:ext>
            </a:extLst>
          </p:cNvPr>
          <p:cNvSpPr>
            <a:spLocks noGrp="1"/>
          </p:cNvSpPr>
          <p:nvPr>
            <p:ph type="sldNum" sz="quarter" idx="12"/>
          </p:nvPr>
        </p:nvSpPr>
        <p:spPr/>
        <p:txBody>
          <a:bodyPr/>
          <a:lstStyle/>
          <a:p>
            <a:fld id="{73686B9F-E445-3546-86FA-FF914FB955D5}" type="slidenum">
              <a:rPr lang="en-AU" smtClean="0"/>
              <a:t>‹#›</a:t>
            </a:fld>
            <a:endParaRPr lang="en-AU"/>
          </a:p>
        </p:txBody>
      </p:sp>
    </p:spTree>
    <p:extLst>
      <p:ext uri="{BB962C8B-B14F-4D97-AF65-F5344CB8AC3E}">
        <p14:creationId xmlns:p14="http://schemas.microsoft.com/office/powerpoint/2010/main" val="3539718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1A3F2-D96E-067B-B865-23B13EBD03F9}"/>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AU"/>
          </a:p>
        </p:txBody>
      </p:sp>
      <p:sp>
        <p:nvSpPr>
          <p:cNvPr id="3" name="Text Placeholder 2">
            <a:extLst>
              <a:ext uri="{FF2B5EF4-FFF2-40B4-BE49-F238E27FC236}">
                <a16:creationId xmlns:a16="http://schemas.microsoft.com/office/drawing/2014/main" id="{1E489CC8-B2AC-04CB-EB12-989EC6F06BF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E18B2D58-C3B2-DDA1-6ABB-1C69E17C2FDF}"/>
              </a:ext>
            </a:extLst>
          </p:cNvPr>
          <p:cNvSpPr>
            <a:spLocks noGrp="1"/>
          </p:cNvSpPr>
          <p:nvPr>
            <p:ph type="dt" sz="half" idx="10"/>
          </p:nvPr>
        </p:nvSpPr>
        <p:spPr/>
        <p:txBody>
          <a:bodyPr/>
          <a:lstStyle/>
          <a:p>
            <a:fld id="{2FCD1CFC-07BE-2744-B418-CE57E5BCB26E}" type="datetimeFigureOut">
              <a:rPr lang="en-AU" smtClean="0"/>
              <a:t>15/5/2023</a:t>
            </a:fld>
            <a:endParaRPr lang="en-AU"/>
          </a:p>
        </p:txBody>
      </p:sp>
      <p:sp>
        <p:nvSpPr>
          <p:cNvPr id="5" name="Footer Placeholder 4">
            <a:extLst>
              <a:ext uri="{FF2B5EF4-FFF2-40B4-BE49-F238E27FC236}">
                <a16:creationId xmlns:a16="http://schemas.microsoft.com/office/drawing/2014/main" id="{3DFB7E48-A875-6A4A-9108-ADCD778425DA}"/>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50A3C214-6922-4F0D-0B33-00105702A778}"/>
              </a:ext>
            </a:extLst>
          </p:cNvPr>
          <p:cNvSpPr>
            <a:spLocks noGrp="1"/>
          </p:cNvSpPr>
          <p:nvPr>
            <p:ph type="sldNum" sz="quarter" idx="12"/>
          </p:nvPr>
        </p:nvSpPr>
        <p:spPr/>
        <p:txBody>
          <a:bodyPr/>
          <a:lstStyle/>
          <a:p>
            <a:fld id="{73686B9F-E445-3546-86FA-FF914FB955D5}" type="slidenum">
              <a:rPr lang="en-AU" smtClean="0"/>
              <a:t>‹#›</a:t>
            </a:fld>
            <a:endParaRPr lang="en-AU"/>
          </a:p>
        </p:txBody>
      </p:sp>
    </p:spTree>
    <p:extLst>
      <p:ext uri="{BB962C8B-B14F-4D97-AF65-F5344CB8AC3E}">
        <p14:creationId xmlns:p14="http://schemas.microsoft.com/office/powerpoint/2010/main" val="1008195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2376E-D5C3-8FAA-E699-8D32A4BF2F83}"/>
              </a:ext>
            </a:extLst>
          </p:cNvPr>
          <p:cNvSpPr>
            <a:spLocks noGrp="1"/>
          </p:cNvSpPr>
          <p:nvPr>
            <p:ph type="title"/>
          </p:nvPr>
        </p:nvSpPr>
        <p:spPr/>
        <p:txBody>
          <a:bodyPr/>
          <a:lstStyle/>
          <a:p>
            <a:r>
              <a:rPr lang="en-GB"/>
              <a:t>Click to edit Master title style</a:t>
            </a:r>
            <a:endParaRPr lang="en-AU"/>
          </a:p>
        </p:txBody>
      </p:sp>
      <p:sp>
        <p:nvSpPr>
          <p:cNvPr id="3" name="Content Placeholder 2">
            <a:extLst>
              <a:ext uri="{FF2B5EF4-FFF2-40B4-BE49-F238E27FC236}">
                <a16:creationId xmlns:a16="http://schemas.microsoft.com/office/drawing/2014/main" id="{5CD026E9-851F-9C39-721A-7F05CEC144EF}"/>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Content Placeholder 3">
            <a:extLst>
              <a:ext uri="{FF2B5EF4-FFF2-40B4-BE49-F238E27FC236}">
                <a16:creationId xmlns:a16="http://schemas.microsoft.com/office/drawing/2014/main" id="{FA9731DA-6B5C-51B7-D674-3F8E5B7CAC83}"/>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5" name="Date Placeholder 4">
            <a:extLst>
              <a:ext uri="{FF2B5EF4-FFF2-40B4-BE49-F238E27FC236}">
                <a16:creationId xmlns:a16="http://schemas.microsoft.com/office/drawing/2014/main" id="{EE98C856-85DC-A64D-FF8C-1882CD918A9D}"/>
              </a:ext>
            </a:extLst>
          </p:cNvPr>
          <p:cNvSpPr>
            <a:spLocks noGrp="1"/>
          </p:cNvSpPr>
          <p:nvPr>
            <p:ph type="dt" sz="half" idx="10"/>
          </p:nvPr>
        </p:nvSpPr>
        <p:spPr/>
        <p:txBody>
          <a:bodyPr/>
          <a:lstStyle/>
          <a:p>
            <a:fld id="{2FCD1CFC-07BE-2744-B418-CE57E5BCB26E}" type="datetimeFigureOut">
              <a:rPr lang="en-AU" smtClean="0"/>
              <a:t>15/5/2023</a:t>
            </a:fld>
            <a:endParaRPr lang="en-AU"/>
          </a:p>
        </p:txBody>
      </p:sp>
      <p:sp>
        <p:nvSpPr>
          <p:cNvPr id="6" name="Footer Placeholder 5">
            <a:extLst>
              <a:ext uri="{FF2B5EF4-FFF2-40B4-BE49-F238E27FC236}">
                <a16:creationId xmlns:a16="http://schemas.microsoft.com/office/drawing/2014/main" id="{0DE7BE24-33E3-E2C7-35F9-A121B1BCFD7F}"/>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EB6F803C-92ED-23E5-E1E2-5B46477B1D82}"/>
              </a:ext>
            </a:extLst>
          </p:cNvPr>
          <p:cNvSpPr>
            <a:spLocks noGrp="1"/>
          </p:cNvSpPr>
          <p:nvPr>
            <p:ph type="sldNum" sz="quarter" idx="12"/>
          </p:nvPr>
        </p:nvSpPr>
        <p:spPr/>
        <p:txBody>
          <a:bodyPr/>
          <a:lstStyle/>
          <a:p>
            <a:fld id="{73686B9F-E445-3546-86FA-FF914FB955D5}" type="slidenum">
              <a:rPr lang="en-AU" smtClean="0"/>
              <a:t>‹#›</a:t>
            </a:fld>
            <a:endParaRPr lang="en-AU"/>
          </a:p>
        </p:txBody>
      </p:sp>
    </p:spTree>
    <p:extLst>
      <p:ext uri="{BB962C8B-B14F-4D97-AF65-F5344CB8AC3E}">
        <p14:creationId xmlns:p14="http://schemas.microsoft.com/office/powerpoint/2010/main" val="3846058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DCA622-7FD5-218E-484A-043FE6EC1E68}"/>
              </a:ext>
            </a:extLst>
          </p:cNvPr>
          <p:cNvSpPr>
            <a:spLocks noGrp="1"/>
          </p:cNvSpPr>
          <p:nvPr>
            <p:ph type="title"/>
          </p:nvPr>
        </p:nvSpPr>
        <p:spPr>
          <a:xfrm>
            <a:off x="839788" y="365125"/>
            <a:ext cx="10515600" cy="1325563"/>
          </a:xfrm>
        </p:spPr>
        <p:txBody>
          <a:bodyPr/>
          <a:lstStyle/>
          <a:p>
            <a:r>
              <a:rPr lang="en-GB"/>
              <a:t>Click to edit Master title style</a:t>
            </a:r>
            <a:endParaRPr lang="en-AU"/>
          </a:p>
        </p:txBody>
      </p:sp>
      <p:sp>
        <p:nvSpPr>
          <p:cNvPr id="3" name="Text Placeholder 2">
            <a:extLst>
              <a:ext uri="{FF2B5EF4-FFF2-40B4-BE49-F238E27FC236}">
                <a16:creationId xmlns:a16="http://schemas.microsoft.com/office/drawing/2014/main" id="{84886053-B637-0AF7-2432-A8FF845492C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E20A6342-F39F-8F94-A50E-194FDB3DEF18}"/>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5" name="Text Placeholder 4">
            <a:extLst>
              <a:ext uri="{FF2B5EF4-FFF2-40B4-BE49-F238E27FC236}">
                <a16:creationId xmlns:a16="http://schemas.microsoft.com/office/drawing/2014/main" id="{F613940E-3F17-3169-F9DA-E4C202C4E5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D890B946-BD6E-9D73-9566-4D9A2A73F18A}"/>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7" name="Date Placeholder 6">
            <a:extLst>
              <a:ext uri="{FF2B5EF4-FFF2-40B4-BE49-F238E27FC236}">
                <a16:creationId xmlns:a16="http://schemas.microsoft.com/office/drawing/2014/main" id="{F8A7997B-BA1F-2BEA-C715-50BE3F0188BD}"/>
              </a:ext>
            </a:extLst>
          </p:cNvPr>
          <p:cNvSpPr>
            <a:spLocks noGrp="1"/>
          </p:cNvSpPr>
          <p:nvPr>
            <p:ph type="dt" sz="half" idx="10"/>
          </p:nvPr>
        </p:nvSpPr>
        <p:spPr/>
        <p:txBody>
          <a:bodyPr/>
          <a:lstStyle/>
          <a:p>
            <a:fld id="{2FCD1CFC-07BE-2744-B418-CE57E5BCB26E}" type="datetimeFigureOut">
              <a:rPr lang="en-AU" smtClean="0"/>
              <a:t>15/5/2023</a:t>
            </a:fld>
            <a:endParaRPr lang="en-AU"/>
          </a:p>
        </p:txBody>
      </p:sp>
      <p:sp>
        <p:nvSpPr>
          <p:cNvPr id="8" name="Footer Placeholder 7">
            <a:extLst>
              <a:ext uri="{FF2B5EF4-FFF2-40B4-BE49-F238E27FC236}">
                <a16:creationId xmlns:a16="http://schemas.microsoft.com/office/drawing/2014/main" id="{E08BAE81-4098-1A2A-3839-AAF57391D85A}"/>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0983B1F2-9ED5-ED84-F094-2D333AE8D8D7}"/>
              </a:ext>
            </a:extLst>
          </p:cNvPr>
          <p:cNvSpPr>
            <a:spLocks noGrp="1"/>
          </p:cNvSpPr>
          <p:nvPr>
            <p:ph type="sldNum" sz="quarter" idx="12"/>
          </p:nvPr>
        </p:nvSpPr>
        <p:spPr/>
        <p:txBody>
          <a:bodyPr/>
          <a:lstStyle/>
          <a:p>
            <a:fld id="{73686B9F-E445-3546-86FA-FF914FB955D5}" type="slidenum">
              <a:rPr lang="en-AU" smtClean="0"/>
              <a:t>‹#›</a:t>
            </a:fld>
            <a:endParaRPr lang="en-AU"/>
          </a:p>
        </p:txBody>
      </p:sp>
    </p:spTree>
    <p:extLst>
      <p:ext uri="{BB962C8B-B14F-4D97-AF65-F5344CB8AC3E}">
        <p14:creationId xmlns:p14="http://schemas.microsoft.com/office/powerpoint/2010/main" val="3083693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11E3E-EBE7-6411-A0B4-ED9F3E1B58A6}"/>
              </a:ext>
            </a:extLst>
          </p:cNvPr>
          <p:cNvSpPr>
            <a:spLocks noGrp="1"/>
          </p:cNvSpPr>
          <p:nvPr>
            <p:ph type="title"/>
          </p:nvPr>
        </p:nvSpPr>
        <p:spPr/>
        <p:txBody>
          <a:bodyPr/>
          <a:lstStyle/>
          <a:p>
            <a:r>
              <a:rPr lang="en-GB"/>
              <a:t>Click to edit Master title style</a:t>
            </a:r>
            <a:endParaRPr lang="en-AU"/>
          </a:p>
        </p:txBody>
      </p:sp>
      <p:sp>
        <p:nvSpPr>
          <p:cNvPr id="3" name="Date Placeholder 2">
            <a:extLst>
              <a:ext uri="{FF2B5EF4-FFF2-40B4-BE49-F238E27FC236}">
                <a16:creationId xmlns:a16="http://schemas.microsoft.com/office/drawing/2014/main" id="{DBFF4FC3-3C39-C345-AB32-4584F5B2C2ED}"/>
              </a:ext>
            </a:extLst>
          </p:cNvPr>
          <p:cNvSpPr>
            <a:spLocks noGrp="1"/>
          </p:cNvSpPr>
          <p:nvPr>
            <p:ph type="dt" sz="half" idx="10"/>
          </p:nvPr>
        </p:nvSpPr>
        <p:spPr/>
        <p:txBody>
          <a:bodyPr/>
          <a:lstStyle/>
          <a:p>
            <a:fld id="{2FCD1CFC-07BE-2744-B418-CE57E5BCB26E}" type="datetimeFigureOut">
              <a:rPr lang="en-AU" smtClean="0"/>
              <a:t>15/5/2023</a:t>
            </a:fld>
            <a:endParaRPr lang="en-AU"/>
          </a:p>
        </p:txBody>
      </p:sp>
      <p:sp>
        <p:nvSpPr>
          <p:cNvPr id="4" name="Footer Placeholder 3">
            <a:extLst>
              <a:ext uri="{FF2B5EF4-FFF2-40B4-BE49-F238E27FC236}">
                <a16:creationId xmlns:a16="http://schemas.microsoft.com/office/drawing/2014/main" id="{25AF5343-43F4-225F-C896-423875210CF6}"/>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D84ECAF1-A537-884C-7FDD-31BA1EDCA089}"/>
              </a:ext>
            </a:extLst>
          </p:cNvPr>
          <p:cNvSpPr>
            <a:spLocks noGrp="1"/>
          </p:cNvSpPr>
          <p:nvPr>
            <p:ph type="sldNum" sz="quarter" idx="12"/>
          </p:nvPr>
        </p:nvSpPr>
        <p:spPr/>
        <p:txBody>
          <a:bodyPr/>
          <a:lstStyle/>
          <a:p>
            <a:fld id="{73686B9F-E445-3546-86FA-FF914FB955D5}" type="slidenum">
              <a:rPr lang="en-AU" smtClean="0"/>
              <a:t>‹#›</a:t>
            </a:fld>
            <a:endParaRPr lang="en-AU"/>
          </a:p>
        </p:txBody>
      </p:sp>
    </p:spTree>
    <p:extLst>
      <p:ext uri="{BB962C8B-B14F-4D97-AF65-F5344CB8AC3E}">
        <p14:creationId xmlns:p14="http://schemas.microsoft.com/office/powerpoint/2010/main" val="3096473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A5D848-48E5-99A6-F66E-B8CD52CE61D7}"/>
              </a:ext>
            </a:extLst>
          </p:cNvPr>
          <p:cNvSpPr>
            <a:spLocks noGrp="1"/>
          </p:cNvSpPr>
          <p:nvPr>
            <p:ph type="dt" sz="half" idx="10"/>
          </p:nvPr>
        </p:nvSpPr>
        <p:spPr/>
        <p:txBody>
          <a:bodyPr/>
          <a:lstStyle/>
          <a:p>
            <a:fld id="{2FCD1CFC-07BE-2744-B418-CE57E5BCB26E}" type="datetimeFigureOut">
              <a:rPr lang="en-AU" smtClean="0"/>
              <a:t>15/5/2023</a:t>
            </a:fld>
            <a:endParaRPr lang="en-AU"/>
          </a:p>
        </p:txBody>
      </p:sp>
      <p:sp>
        <p:nvSpPr>
          <p:cNvPr id="3" name="Footer Placeholder 2">
            <a:extLst>
              <a:ext uri="{FF2B5EF4-FFF2-40B4-BE49-F238E27FC236}">
                <a16:creationId xmlns:a16="http://schemas.microsoft.com/office/drawing/2014/main" id="{602F2F89-383D-C355-1157-C048853542F9}"/>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AEF349DB-B6DD-674D-9610-E378EC3D07A2}"/>
              </a:ext>
            </a:extLst>
          </p:cNvPr>
          <p:cNvSpPr>
            <a:spLocks noGrp="1"/>
          </p:cNvSpPr>
          <p:nvPr>
            <p:ph type="sldNum" sz="quarter" idx="12"/>
          </p:nvPr>
        </p:nvSpPr>
        <p:spPr/>
        <p:txBody>
          <a:bodyPr/>
          <a:lstStyle/>
          <a:p>
            <a:fld id="{73686B9F-E445-3546-86FA-FF914FB955D5}" type="slidenum">
              <a:rPr lang="en-AU" smtClean="0"/>
              <a:t>‹#›</a:t>
            </a:fld>
            <a:endParaRPr lang="en-AU"/>
          </a:p>
        </p:txBody>
      </p:sp>
    </p:spTree>
    <p:extLst>
      <p:ext uri="{BB962C8B-B14F-4D97-AF65-F5344CB8AC3E}">
        <p14:creationId xmlns:p14="http://schemas.microsoft.com/office/powerpoint/2010/main" val="2756038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DA98B-85D0-C886-C636-CC70AF6E5BE4}"/>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AU"/>
          </a:p>
        </p:txBody>
      </p:sp>
      <p:sp>
        <p:nvSpPr>
          <p:cNvPr id="3" name="Content Placeholder 2">
            <a:extLst>
              <a:ext uri="{FF2B5EF4-FFF2-40B4-BE49-F238E27FC236}">
                <a16:creationId xmlns:a16="http://schemas.microsoft.com/office/drawing/2014/main" id="{101B7ECA-3408-25A0-7FE8-D3782D558B8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Text Placeholder 3">
            <a:extLst>
              <a:ext uri="{FF2B5EF4-FFF2-40B4-BE49-F238E27FC236}">
                <a16:creationId xmlns:a16="http://schemas.microsoft.com/office/drawing/2014/main" id="{49C0CA0D-E689-AFC5-35F1-BD4AD6FA00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18911A19-6305-4158-6AE6-D0392ADD6D6D}"/>
              </a:ext>
            </a:extLst>
          </p:cNvPr>
          <p:cNvSpPr>
            <a:spLocks noGrp="1"/>
          </p:cNvSpPr>
          <p:nvPr>
            <p:ph type="dt" sz="half" idx="10"/>
          </p:nvPr>
        </p:nvSpPr>
        <p:spPr/>
        <p:txBody>
          <a:bodyPr/>
          <a:lstStyle/>
          <a:p>
            <a:fld id="{2FCD1CFC-07BE-2744-B418-CE57E5BCB26E}" type="datetimeFigureOut">
              <a:rPr lang="en-AU" smtClean="0"/>
              <a:t>15/5/2023</a:t>
            </a:fld>
            <a:endParaRPr lang="en-AU"/>
          </a:p>
        </p:txBody>
      </p:sp>
      <p:sp>
        <p:nvSpPr>
          <p:cNvPr id="6" name="Footer Placeholder 5">
            <a:extLst>
              <a:ext uri="{FF2B5EF4-FFF2-40B4-BE49-F238E27FC236}">
                <a16:creationId xmlns:a16="http://schemas.microsoft.com/office/drawing/2014/main" id="{B205D207-6523-C757-1B15-C96507C5D090}"/>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B3AEE06C-4C36-B1FC-1A1B-9E00E1350628}"/>
              </a:ext>
            </a:extLst>
          </p:cNvPr>
          <p:cNvSpPr>
            <a:spLocks noGrp="1"/>
          </p:cNvSpPr>
          <p:nvPr>
            <p:ph type="sldNum" sz="quarter" idx="12"/>
          </p:nvPr>
        </p:nvSpPr>
        <p:spPr/>
        <p:txBody>
          <a:bodyPr/>
          <a:lstStyle/>
          <a:p>
            <a:fld id="{73686B9F-E445-3546-86FA-FF914FB955D5}" type="slidenum">
              <a:rPr lang="en-AU" smtClean="0"/>
              <a:t>‹#›</a:t>
            </a:fld>
            <a:endParaRPr lang="en-AU"/>
          </a:p>
        </p:txBody>
      </p:sp>
    </p:spTree>
    <p:extLst>
      <p:ext uri="{BB962C8B-B14F-4D97-AF65-F5344CB8AC3E}">
        <p14:creationId xmlns:p14="http://schemas.microsoft.com/office/powerpoint/2010/main" val="35705459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CB57D-7922-030A-1457-8DAFD50B265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AU"/>
          </a:p>
        </p:txBody>
      </p:sp>
      <p:sp>
        <p:nvSpPr>
          <p:cNvPr id="3" name="Picture Placeholder 2">
            <a:extLst>
              <a:ext uri="{FF2B5EF4-FFF2-40B4-BE49-F238E27FC236}">
                <a16:creationId xmlns:a16="http://schemas.microsoft.com/office/drawing/2014/main" id="{9728840E-1B1C-CE5A-EF36-67FBC1D4261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0D7E9065-4CA6-9A37-6D4A-41C56D23A8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DC42522-22CD-85D4-4CBF-91BB13D9C0FD}"/>
              </a:ext>
            </a:extLst>
          </p:cNvPr>
          <p:cNvSpPr>
            <a:spLocks noGrp="1"/>
          </p:cNvSpPr>
          <p:nvPr>
            <p:ph type="dt" sz="half" idx="10"/>
          </p:nvPr>
        </p:nvSpPr>
        <p:spPr/>
        <p:txBody>
          <a:bodyPr/>
          <a:lstStyle/>
          <a:p>
            <a:fld id="{2FCD1CFC-07BE-2744-B418-CE57E5BCB26E}" type="datetimeFigureOut">
              <a:rPr lang="en-AU" smtClean="0"/>
              <a:t>15/5/2023</a:t>
            </a:fld>
            <a:endParaRPr lang="en-AU"/>
          </a:p>
        </p:txBody>
      </p:sp>
      <p:sp>
        <p:nvSpPr>
          <p:cNvPr id="6" name="Footer Placeholder 5">
            <a:extLst>
              <a:ext uri="{FF2B5EF4-FFF2-40B4-BE49-F238E27FC236}">
                <a16:creationId xmlns:a16="http://schemas.microsoft.com/office/drawing/2014/main" id="{BAEC2FCC-FF16-0BFC-A705-6ECA8E4F72A2}"/>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712C68F7-0F89-9FF8-12BB-52A9C532021D}"/>
              </a:ext>
            </a:extLst>
          </p:cNvPr>
          <p:cNvSpPr>
            <a:spLocks noGrp="1"/>
          </p:cNvSpPr>
          <p:nvPr>
            <p:ph type="sldNum" sz="quarter" idx="12"/>
          </p:nvPr>
        </p:nvSpPr>
        <p:spPr/>
        <p:txBody>
          <a:bodyPr/>
          <a:lstStyle/>
          <a:p>
            <a:fld id="{73686B9F-E445-3546-86FA-FF914FB955D5}" type="slidenum">
              <a:rPr lang="en-AU" smtClean="0"/>
              <a:t>‹#›</a:t>
            </a:fld>
            <a:endParaRPr lang="en-AU"/>
          </a:p>
        </p:txBody>
      </p:sp>
    </p:spTree>
    <p:extLst>
      <p:ext uri="{BB962C8B-B14F-4D97-AF65-F5344CB8AC3E}">
        <p14:creationId xmlns:p14="http://schemas.microsoft.com/office/powerpoint/2010/main" val="1835184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FB3DCE3-4164-2035-BFFC-373959040C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dirty="0"/>
              <a:t>Click to edit Master title style</a:t>
            </a:r>
            <a:endParaRPr lang="en-AU" dirty="0"/>
          </a:p>
        </p:txBody>
      </p:sp>
      <p:sp>
        <p:nvSpPr>
          <p:cNvPr id="3" name="Text Placeholder 2">
            <a:extLst>
              <a:ext uri="{FF2B5EF4-FFF2-40B4-BE49-F238E27FC236}">
                <a16:creationId xmlns:a16="http://schemas.microsoft.com/office/drawing/2014/main" id="{12EA665A-3479-D861-F6A5-54277F18AF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EC0050C5-9C89-0CC3-82F4-13BC66AD4D6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CD1CFC-07BE-2744-B418-CE57E5BCB26E}" type="datetimeFigureOut">
              <a:rPr lang="en-AU" smtClean="0"/>
              <a:t>15/5/2023</a:t>
            </a:fld>
            <a:endParaRPr lang="en-AU"/>
          </a:p>
        </p:txBody>
      </p:sp>
      <p:sp>
        <p:nvSpPr>
          <p:cNvPr id="5" name="Footer Placeholder 4">
            <a:extLst>
              <a:ext uri="{FF2B5EF4-FFF2-40B4-BE49-F238E27FC236}">
                <a16:creationId xmlns:a16="http://schemas.microsoft.com/office/drawing/2014/main" id="{14EDCF48-36F2-6E18-7613-3B303B6F220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4A238869-CA30-A579-0351-DA39D54FE5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686B9F-E445-3546-86FA-FF914FB955D5}" type="slidenum">
              <a:rPr lang="en-AU" smtClean="0"/>
              <a:t>‹#›</a:t>
            </a:fld>
            <a:endParaRPr lang="en-AU"/>
          </a:p>
        </p:txBody>
      </p:sp>
    </p:spTree>
    <p:extLst>
      <p:ext uri="{BB962C8B-B14F-4D97-AF65-F5344CB8AC3E}">
        <p14:creationId xmlns:p14="http://schemas.microsoft.com/office/powerpoint/2010/main" val="24883912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baseline="0">
          <a:solidFill>
            <a:schemeClr val="tx1"/>
          </a:solidFill>
          <a:latin typeface="Powderfinger Type" panose="02020709070000000403" pitchFamily="49"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www.potaroo.net/"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www.feistyduck.com/ssl-tls-and-pki-history/"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83BDB-5A3C-06EB-D888-2C96F0474613}"/>
              </a:ext>
            </a:extLst>
          </p:cNvPr>
          <p:cNvSpPr>
            <a:spLocks noGrp="1"/>
          </p:cNvSpPr>
          <p:nvPr>
            <p:ph type="ctrTitle"/>
          </p:nvPr>
        </p:nvSpPr>
        <p:spPr>
          <a:xfrm>
            <a:off x="1534510" y="1942168"/>
            <a:ext cx="9144000" cy="2387600"/>
          </a:xfrm>
        </p:spPr>
        <p:txBody>
          <a:bodyPr>
            <a:normAutofit/>
          </a:bodyPr>
          <a:lstStyle/>
          <a:p>
            <a:r>
              <a:rPr lang="en-AU" dirty="0"/>
              <a:t>DNS and DNSSEC</a:t>
            </a:r>
            <a:br>
              <a:rPr lang="en-AU" dirty="0"/>
            </a:br>
            <a:endParaRPr lang="en-AU" dirty="0"/>
          </a:p>
        </p:txBody>
      </p:sp>
      <p:sp>
        <p:nvSpPr>
          <p:cNvPr id="3" name="Subtitle 2">
            <a:extLst>
              <a:ext uri="{FF2B5EF4-FFF2-40B4-BE49-F238E27FC236}">
                <a16:creationId xmlns:a16="http://schemas.microsoft.com/office/drawing/2014/main" id="{9E5AC68C-2F3C-433B-6FAC-BBBAC8181992}"/>
              </a:ext>
            </a:extLst>
          </p:cNvPr>
          <p:cNvSpPr>
            <a:spLocks noGrp="1"/>
          </p:cNvSpPr>
          <p:nvPr>
            <p:ph type="subTitle" idx="1"/>
          </p:nvPr>
        </p:nvSpPr>
        <p:spPr>
          <a:xfrm>
            <a:off x="1534510" y="4421843"/>
            <a:ext cx="9144000" cy="1655762"/>
          </a:xfrm>
        </p:spPr>
        <p:txBody>
          <a:bodyPr>
            <a:normAutofit/>
          </a:bodyPr>
          <a:lstStyle/>
          <a:p>
            <a:pPr lvl="1" algn="r"/>
            <a:r>
              <a:rPr lang="en-AU" sz="2400" dirty="0">
                <a:solidFill>
                  <a:schemeClr val="bg1">
                    <a:lumMod val="65000"/>
                  </a:schemeClr>
                </a:solidFill>
                <a:latin typeface="AhnbergHand" pitchFamily="2" charset="0"/>
              </a:rPr>
              <a:t>Geoff Huston</a:t>
            </a:r>
          </a:p>
        </p:txBody>
      </p:sp>
    </p:spTree>
    <p:extLst>
      <p:ext uri="{BB962C8B-B14F-4D97-AF65-F5344CB8AC3E}">
        <p14:creationId xmlns:p14="http://schemas.microsoft.com/office/powerpoint/2010/main" val="32780596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3D245-68FC-6579-8A55-C7BEB67C578C}"/>
              </a:ext>
            </a:extLst>
          </p:cNvPr>
          <p:cNvSpPr>
            <a:spLocks noGrp="1"/>
          </p:cNvSpPr>
          <p:nvPr>
            <p:ph type="title"/>
          </p:nvPr>
        </p:nvSpPr>
        <p:spPr/>
        <p:txBody>
          <a:bodyPr>
            <a:normAutofit fontScale="90000"/>
          </a:bodyPr>
          <a:lstStyle/>
          <a:p>
            <a:r>
              <a:rPr lang="en-AU" dirty="0"/>
              <a:t>Resolving a DNS name is far more complex than it might seem</a:t>
            </a:r>
          </a:p>
        </p:txBody>
      </p:sp>
      <p:sp>
        <p:nvSpPr>
          <p:cNvPr id="3" name="Content Placeholder 2">
            <a:extLst>
              <a:ext uri="{FF2B5EF4-FFF2-40B4-BE49-F238E27FC236}">
                <a16:creationId xmlns:a16="http://schemas.microsoft.com/office/drawing/2014/main" id="{A3ADD926-D594-7B63-C5E9-C64DA4451651}"/>
              </a:ext>
            </a:extLst>
          </p:cNvPr>
          <p:cNvSpPr>
            <a:spLocks noGrp="1"/>
          </p:cNvSpPr>
          <p:nvPr>
            <p:ph idx="1"/>
          </p:nvPr>
        </p:nvSpPr>
        <p:spPr/>
        <p:txBody>
          <a:bodyPr>
            <a:normAutofit fontScale="55000" lnSpcReduction="20000"/>
          </a:bodyPr>
          <a:lstStyle/>
          <a:p>
            <a:pPr marL="0" indent="0">
              <a:buNone/>
            </a:pPr>
            <a:r>
              <a:rPr lang="en-AU" dirty="0"/>
              <a:t>I want to resolve </a:t>
            </a:r>
            <a:r>
              <a:rPr lang="en-AU" b="1" dirty="0" err="1"/>
              <a:t>www.commbank.com.au</a:t>
            </a:r>
            <a:r>
              <a:rPr lang="en-AU" b="1" dirty="0"/>
              <a:t> </a:t>
            </a:r>
            <a:r>
              <a:rPr lang="en-AU" dirty="0"/>
              <a:t>in the DNS </a:t>
            </a:r>
          </a:p>
          <a:p>
            <a:pPr marL="0" indent="0">
              <a:buNone/>
            </a:pPr>
            <a:r>
              <a:rPr lang="en-AU" dirty="0"/>
              <a:t>Which DNS server is </a:t>
            </a:r>
            <a:r>
              <a:rPr lang="en-AU" i="1" dirty="0"/>
              <a:t>authoritative</a:t>
            </a:r>
            <a:r>
              <a:rPr lang="en-AU" dirty="0"/>
              <a:t> for </a:t>
            </a:r>
            <a:r>
              <a:rPr lang="en-AU" b="1" dirty="0" err="1"/>
              <a:t>www.commbank.com.au</a:t>
            </a:r>
            <a:r>
              <a:rPr lang="en-AU" dirty="0"/>
              <a:t>?</a:t>
            </a:r>
          </a:p>
          <a:p>
            <a:pPr marL="0" indent="0">
              <a:buNone/>
            </a:pPr>
            <a:r>
              <a:rPr lang="en-AU" dirty="0"/>
              <a:t>	I don’t know.</a:t>
            </a:r>
          </a:p>
          <a:p>
            <a:pPr marL="0" indent="0">
              <a:buNone/>
            </a:pPr>
            <a:r>
              <a:rPr lang="en-AU" dirty="0"/>
              <a:t>	But the servers for </a:t>
            </a:r>
            <a:r>
              <a:rPr lang="en-AU" b="1" dirty="0" err="1"/>
              <a:t>commbank.com.au</a:t>
            </a:r>
            <a:r>
              <a:rPr lang="en-AU" b="1" dirty="0"/>
              <a:t> </a:t>
            </a:r>
            <a:r>
              <a:rPr lang="en-AU" dirty="0"/>
              <a:t>should know</a:t>
            </a:r>
          </a:p>
          <a:p>
            <a:pPr marL="0" indent="0">
              <a:buNone/>
            </a:pPr>
            <a:r>
              <a:rPr lang="en-AU" dirty="0"/>
              <a:t>	So lets ask one of them</a:t>
            </a:r>
          </a:p>
          <a:p>
            <a:pPr marL="0" indent="0">
              <a:buNone/>
            </a:pPr>
            <a:r>
              <a:rPr lang="en-AU" dirty="0"/>
              <a:t>	Which DNS server us </a:t>
            </a:r>
            <a:r>
              <a:rPr lang="en-AU" i="1" dirty="0"/>
              <a:t>authoritative</a:t>
            </a:r>
            <a:r>
              <a:rPr lang="en-AU" dirty="0"/>
              <a:t> for </a:t>
            </a:r>
            <a:r>
              <a:rPr lang="en-AU" b="1" dirty="0" err="1"/>
              <a:t>commbank.com.au</a:t>
            </a:r>
            <a:r>
              <a:rPr lang="en-AU" dirty="0"/>
              <a:t>?</a:t>
            </a:r>
          </a:p>
          <a:p>
            <a:pPr marL="0" indent="0">
              <a:buNone/>
            </a:pPr>
            <a:r>
              <a:rPr lang="en-AU" dirty="0"/>
              <a:t>		I don’t know.</a:t>
            </a:r>
          </a:p>
          <a:p>
            <a:pPr marL="0" indent="0">
              <a:buNone/>
            </a:pPr>
            <a:r>
              <a:rPr lang="en-AU" dirty="0"/>
              <a:t>		But the servers for </a:t>
            </a:r>
            <a:r>
              <a:rPr lang="en-AU" b="1" dirty="0" err="1"/>
              <a:t>com.au</a:t>
            </a:r>
            <a:r>
              <a:rPr lang="en-AU" b="1" dirty="0"/>
              <a:t> </a:t>
            </a:r>
            <a:r>
              <a:rPr lang="en-AU" dirty="0"/>
              <a:t>should know</a:t>
            </a:r>
          </a:p>
          <a:p>
            <a:pPr marL="0" indent="0">
              <a:buNone/>
            </a:pPr>
            <a:r>
              <a:rPr lang="en-AU" dirty="0"/>
              <a:t>		So lets ask one of them</a:t>
            </a:r>
          </a:p>
          <a:p>
            <a:pPr marL="0" indent="0">
              <a:buNone/>
            </a:pPr>
            <a:r>
              <a:rPr lang="en-AU" dirty="0"/>
              <a:t> 		Which server is authoritative for </a:t>
            </a:r>
            <a:r>
              <a:rPr lang="en-AU" b="1" dirty="0"/>
              <a:t>.</a:t>
            </a:r>
            <a:r>
              <a:rPr lang="en-AU" b="1" dirty="0" err="1"/>
              <a:t>com.au</a:t>
            </a:r>
            <a:r>
              <a:rPr lang="en-AU" dirty="0"/>
              <a:t>?</a:t>
            </a:r>
          </a:p>
          <a:p>
            <a:pPr marL="0" indent="0">
              <a:buNone/>
            </a:pPr>
            <a:r>
              <a:rPr lang="en-AU" dirty="0"/>
              <a:t>			I don’t know</a:t>
            </a:r>
          </a:p>
          <a:p>
            <a:pPr marL="0" indent="0">
              <a:buNone/>
            </a:pPr>
            <a:r>
              <a:rPr lang="en-AU" dirty="0"/>
              <a:t>			But </a:t>
            </a:r>
            <a:r>
              <a:rPr lang="en-AU" b="1" dirty="0"/>
              <a:t>.au</a:t>
            </a:r>
            <a:r>
              <a:rPr lang="en-AU" dirty="0"/>
              <a:t> servers should know</a:t>
            </a:r>
          </a:p>
          <a:p>
            <a:pPr marL="0" indent="0">
              <a:buNone/>
            </a:pPr>
            <a:r>
              <a:rPr lang="en-AU" dirty="0"/>
              <a:t>			Which server is authoritative for </a:t>
            </a:r>
            <a:r>
              <a:rPr lang="en-AU" b="1" dirty="0"/>
              <a:t>.au</a:t>
            </a:r>
            <a:r>
              <a:rPr lang="en-AU" dirty="0"/>
              <a:t>?</a:t>
            </a:r>
          </a:p>
          <a:p>
            <a:pPr marL="0" indent="0">
              <a:buNone/>
            </a:pPr>
            <a:r>
              <a:rPr lang="en-AU" dirty="0"/>
              <a:t>				I don’t know</a:t>
            </a:r>
          </a:p>
          <a:p>
            <a:pPr marL="0" indent="0">
              <a:buNone/>
            </a:pPr>
            <a:r>
              <a:rPr lang="en-AU" dirty="0"/>
              <a:t> 				But ROOT servers should know</a:t>
            </a:r>
          </a:p>
          <a:p>
            <a:pPr marL="0" indent="0">
              <a:buNone/>
            </a:pPr>
            <a:endParaRPr lang="en-AU" dirty="0"/>
          </a:p>
          <a:p>
            <a:pPr marL="0" indent="0">
              <a:buNone/>
            </a:pPr>
            <a:endParaRPr lang="en-AU" dirty="0"/>
          </a:p>
          <a:p>
            <a:pPr marL="0" indent="0">
              <a:buNone/>
            </a:pPr>
            <a:endParaRPr lang="en-AU" dirty="0"/>
          </a:p>
          <a:p>
            <a:pPr marL="0" indent="0">
              <a:buNone/>
            </a:pPr>
            <a:endParaRPr lang="en-AU" dirty="0"/>
          </a:p>
          <a:p>
            <a:pPr marL="0" indent="0">
              <a:buNone/>
            </a:pPr>
            <a:endParaRPr lang="en-AU" dirty="0"/>
          </a:p>
        </p:txBody>
      </p:sp>
      <p:sp>
        <p:nvSpPr>
          <p:cNvPr id="4" name="Freeform 3">
            <a:extLst>
              <a:ext uri="{FF2B5EF4-FFF2-40B4-BE49-F238E27FC236}">
                <a16:creationId xmlns:a16="http://schemas.microsoft.com/office/drawing/2014/main" id="{BF06E888-3FD0-748F-DA92-D822E6DBB32B}"/>
              </a:ext>
            </a:extLst>
          </p:cNvPr>
          <p:cNvSpPr/>
          <p:nvPr/>
        </p:nvSpPr>
        <p:spPr>
          <a:xfrm>
            <a:off x="1548647" y="2212622"/>
            <a:ext cx="4931598" cy="349956"/>
          </a:xfrm>
          <a:custGeom>
            <a:avLst/>
            <a:gdLst>
              <a:gd name="connsiteX0" fmla="*/ 4406242 w 4931598"/>
              <a:gd name="connsiteY0" fmla="*/ 0 h 349956"/>
              <a:gd name="connsiteX1" fmla="*/ 4581220 w 4931598"/>
              <a:gd name="connsiteY1" fmla="*/ 135467 h 349956"/>
              <a:gd name="connsiteX2" fmla="*/ 387397 w 4931598"/>
              <a:gd name="connsiteY2" fmla="*/ 146756 h 349956"/>
              <a:gd name="connsiteX3" fmla="*/ 150331 w 4931598"/>
              <a:gd name="connsiteY3" fmla="*/ 310445 h 349956"/>
              <a:gd name="connsiteX4" fmla="*/ 71309 w 4931598"/>
              <a:gd name="connsiteY4" fmla="*/ 349956 h 349956"/>
              <a:gd name="connsiteX5" fmla="*/ 223709 w 4931598"/>
              <a:gd name="connsiteY5" fmla="*/ 310445 h 349956"/>
              <a:gd name="connsiteX6" fmla="*/ 144686 w 4931598"/>
              <a:gd name="connsiteY6" fmla="*/ 225778 h 349956"/>
              <a:gd name="connsiteX7" fmla="*/ 144686 w 4931598"/>
              <a:gd name="connsiteY7" fmla="*/ 299156 h 3499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31598" h="349956">
                <a:moveTo>
                  <a:pt x="4406242" y="0"/>
                </a:moveTo>
                <a:cubicBezTo>
                  <a:pt x="4828635" y="55504"/>
                  <a:pt x="5251028" y="111008"/>
                  <a:pt x="4581220" y="135467"/>
                </a:cubicBezTo>
                <a:cubicBezTo>
                  <a:pt x="3911412" y="159926"/>
                  <a:pt x="1125878" y="117593"/>
                  <a:pt x="387397" y="146756"/>
                </a:cubicBezTo>
                <a:cubicBezTo>
                  <a:pt x="-351085" y="175919"/>
                  <a:pt x="203012" y="276578"/>
                  <a:pt x="150331" y="310445"/>
                </a:cubicBezTo>
                <a:cubicBezTo>
                  <a:pt x="97650" y="344312"/>
                  <a:pt x="59079" y="349956"/>
                  <a:pt x="71309" y="349956"/>
                </a:cubicBezTo>
                <a:cubicBezTo>
                  <a:pt x="83539" y="349956"/>
                  <a:pt x="211480" y="331141"/>
                  <a:pt x="223709" y="310445"/>
                </a:cubicBezTo>
                <a:cubicBezTo>
                  <a:pt x="235938" y="289749"/>
                  <a:pt x="157856" y="227660"/>
                  <a:pt x="144686" y="225778"/>
                </a:cubicBezTo>
                <a:cubicBezTo>
                  <a:pt x="131515" y="223897"/>
                  <a:pt x="138100" y="261526"/>
                  <a:pt x="144686" y="29915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Freeform 4">
            <a:extLst>
              <a:ext uri="{FF2B5EF4-FFF2-40B4-BE49-F238E27FC236}">
                <a16:creationId xmlns:a16="http://schemas.microsoft.com/office/drawing/2014/main" id="{B5781B94-5F14-0E7E-ADE7-213B84034FB8}"/>
              </a:ext>
            </a:extLst>
          </p:cNvPr>
          <p:cNvSpPr/>
          <p:nvPr/>
        </p:nvSpPr>
        <p:spPr>
          <a:xfrm>
            <a:off x="2530802" y="3358082"/>
            <a:ext cx="4187591" cy="367324"/>
          </a:xfrm>
          <a:custGeom>
            <a:avLst/>
            <a:gdLst>
              <a:gd name="connsiteX0" fmla="*/ 3915154 w 4187591"/>
              <a:gd name="connsiteY0" fmla="*/ 362 h 367324"/>
              <a:gd name="connsiteX1" fmla="*/ 4186087 w 4187591"/>
              <a:gd name="connsiteY1" fmla="*/ 22940 h 367324"/>
              <a:gd name="connsiteX2" fmla="*/ 3807909 w 4187591"/>
              <a:gd name="connsiteY2" fmla="*/ 147118 h 367324"/>
              <a:gd name="connsiteX3" fmla="*/ 1651731 w 4187591"/>
              <a:gd name="connsiteY3" fmla="*/ 186629 h 367324"/>
              <a:gd name="connsiteX4" fmla="*/ 127731 w 4187591"/>
              <a:gd name="connsiteY4" fmla="*/ 186629 h 367324"/>
              <a:gd name="connsiteX5" fmla="*/ 82576 w 4187591"/>
              <a:gd name="connsiteY5" fmla="*/ 305162 h 367324"/>
              <a:gd name="connsiteX6" fmla="*/ 93865 w 4187591"/>
              <a:gd name="connsiteY6" fmla="*/ 237429 h 367324"/>
              <a:gd name="connsiteX7" fmla="*/ 178531 w 4187591"/>
              <a:gd name="connsiteY7" fmla="*/ 288229 h 367324"/>
              <a:gd name="connsiteX8" fmla="*/ 59998 w 4187591"/>
              <a:gd name="connsiteY8" fmla="*/ 367251 h 367324"/>
              <a:gd name="connsiteX9" fmla="*/ 99509 w 4187591"/>
              <a:gd name="connsiteY9" fmla="*/ 299518 h 3673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187591" h="367324">
                <a:moveTo>
                  <a:pt x="3915154" y="362"/>
                </a:moveTo>
                <a:cubicBezTo>
                  <a:pt x="4059557" y="-579"/>
                  <a:pt x="4203961" y="-1519"/>
                  <a:pt x="4186087" y="22940"/>
                </a:cubicBezTo>
                <a:cubicBezTo>
                  <a:pt x="4168213" y="47399"/>
                  <a:pt x="4230302" y="119837"/>
                  <a:pt x="3807909" y="147118"/>
                </a:cubicBezTo>
                <a:cubicBezTo>
                  <a:pt x="3385516" y="174399"/>
                  <a:pt x="2265094" y="180044"/>
                  <a:pt x="1651731" y="186629"/>
                </a:cubicBezTo>
                <a:cubicBezTo>
                  <a:pt x="1038368" y="193214"/>
                  <a:pt x="389257" y="166874"/>
                  <a:pt x="127731" y="186629"/>
                </a:cubicBezTo>
                <a:cubicBezTo>
                  <a:pt x="-133795" y="206385"/>
                  <a:pt x="88220" y="296695"/>
                  <a:pt x="82576" y="305162"/>
                </a:cubicBezTo>
                <a:cubicBezTo>
                  <a:pt x="76932" y="313629"/>
                  <a:pt x="77873" y="240251"/>
                  <a:pt x="93865" y="237429"/>
                </a:cubicBezTo>
                <a:cubicBezTo>
                  <a:pt x="109857" y="234607"/>
                  <a:pt x="184175" y="266592"/>
                  <a:pt x="178531" y="288229"/>
                </a:cubicBezTo>
                <a:cubicBezTo>
                  <a:pt x="172887" y="309866"/>
                  <a:pt x="73168" y="365370"/>
                  <a:pt x="59998" y="367251"/>
                </a:cubicBezTo>
                <a:cubicBezTo>
                  <a:pt x="46828" y="369133"/>
                  <a:pt x="73168" y="334325"/>
                  <a:pt x="99509" y="29951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Freeform 5">
            <a:extLst>
              <a:ext uri="{FF2B5EF4-FFF2-40B4-BE49-F238E27FC236}">
                <a16:creationId xmlns:a16="http://schemas.microsoft.com/office/drawing/2014/main" id="{62199F31-4944-E1A6-46E4-E9BE12165962}"/>
              </a:ext>
            </a:extLst>
          </p:cNvPr>
          <p:cNvSpPr/>
          <p:nvPr/>
        </p:nvSpPr>
        <p:spPr>
          <a:xfrm>
            <a:off x="3405452" y="4492828"/>
            <a:ext cx="2858888" cy="412261"/>
          </a:xfrm>
          <a:custGeom>
            <a:avLst/>
            <a:gdLst>
              <a:gd name="connsiteX0" fmla="*/ 2645392 w 2858888"/>
              <a:gd name="connsiteY0" fmla="*/ 150 h 412261"/>
              <a:gd name="connsiteX1" fmla="*/ 2842948 w 2858888"/>
              <a:gd name="connsiteY1" fmla="*/ 17083 h 412261"/>
              <a:gd name="connsiteX2" fmla="*/ 2628459 w 2858888"/>
              <a:gd name="connsiteY2" fmla="*/ 107394 h 412261"/>
              <a:gd name="connsiteX3" fmla="*/ 912548 w 2858888"/>
              <a:gd name="connsiteY3" fmla="*/ 146905 h 412261"/>
              <a:gd name="connsiteX4" fmla="*/ 133615 w 2858888"/>
              <a:gd name="connsiteY4" fmla="*/ 169483 h 412261"/>
              <a:gd name="connsiteX5" fmla="*/ 3792 w 2858888"/>
              <a:gd name="connsiteY5" fmla="*/ 310594 h 412261"/>
              <a:gd name="connsiteX6" fmla="*/ 173126 w 2858888"/>
              <a:gd name="connsiteY6" fmla="*/ 344461 h 412261"/>
              <a:gd name="connsiteX7" fmla="*/ 71526 w 2858888"/>
              <a:gd name="connsiteY7" fmla="*/ 271083 h 412261"/>
              <a:gd name="connsiteX8" fmla="*/ 223926 w 2858888"/>
              <a:gd name="connsiteY8" fmla="*/ 327528 h 412261"/>
              <a:gd name="connsiteX9" fmla="*/ 133615 w 2858888"/>
              <a:gd name="connsiteY9" fmla="*/ 412194 h 412261"/>
              <a:gd name="connsiteX10" fmla="*/ 150548 w 2858888"/>
              <a:gd name="connsiteY10" fmla="*/ 338816 h 4122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858888" h="412261">
                <a:moveTo>
                  <a:pt x="2645392" y="150"/>
                </a:moveTo>
                <a:cubicBezTo>
                  <a:pt x="2745581" y="-321"/>
                  <a:pt x="2845770" y="-791"/>
                  <a:pt x="2842948" y="17083"/>
                </a:cubicBezTo>
                <a:cubicBezTo>
                  <a:pt x="2840126" y="34957"/>
                  <a:pt x="2950192" y="85757"/>
                  <a:pt x="2628459" y="107394"/>
                </a:cubicBezTo>
                <a:cubicBezTo>
                  <a:pt x="2306726" y="129031"/>
                  <a:pt x="912548" y="146905"/>
                  <a:pt x="912548" y="146905"/>
                </a:cubicBezTo>
                <a:cubicBezTo>
                  <a:pt x="496741" y="157253"/>
                  <a:pt x="285074" y="142202"/>
                  <a:pt x="133615" y="169483"/>
                </a:cubicBezTo>
                <a:cubicBezTo>
                  <a:pt x="-17844" y="196765"/>
                  <a:pt x="-2793" y="281431"/>
                  <a:pt x="3792" y="310594"/>
                </a:cubicBezTo>
                <a:cubicBezTo>
                  <a:pt x="10377" y="339757"/>
                  <a:pt x="161837" y="351046"/>
                  <a:pt x="173126" y="344461"/>
                </a:cubicBezTo>
                <a:cubicBezTo>
                  <a:pt x="184415" y="337876"/>
                  <a:pt x="63059" y="273905"/>
                  <a:pt x="71526" y="271083"/>
                </a:cubicBezTo>
                <a:cubicBezTo>
                  <a:pt x="79993" y="268261"/>
                  <a:pt x="213578" y="304010"/>
                  <a:pt x="223926" y="327528"/>
                </a:cubicBezTo>
                <a:cubicBezTo>
                  <a:pt x="234274" y="351046"/>
                  <a:pt x="145845" y="410313"/>
                  <a:pt x="133615" y="412194"/>
                </a:cubicBezTo>
                <a:cubicBezTo>
                  <a:pt x="121385" y="414075"/>
                  <a:pt x="135966" y="376445"/>
                  <a:pt x="150548" y="33881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Freeform 6">
            <a:extLst>
              <a:ext uri="{FF2B5EF4-FFF2-40B4-BE49-F238E27FC236}">
                <a16:creationId xmlns:a16="http://schemas.microsoft.com/office/drawing/2014/main" id="{D5B56E9E-A0A6-F5E8-45D7-8E3ABFE92EFB}"/>
              </a:ext>
            </a:extLst>
          </p:cNvPr>
          <p:cNvSpPr/>
          <p:nvPr/>
        </p:nvSpPr>
        <p:spPr>
          <a:xfrm>
            <a:off x="4423907" y="5390444"/>
            <a:ext cx="2261179" cy="327378"/>
          </a:xfrm>
          <a:custGeom>
            <a:avLst/>
            <a:gdLst>
              <a:gd name="connsiteX0" fmla="*/ 2151871 w 2261179"/>
              <a:gd name="connsiteY0" fmla="*/ 0 h 327378"/>
              <a:gd name="connsiteX1" fmla="*/ 2259115 w 2261179"/>
              <a:gd name="connsiteY1" fmla="*/ 22578 h 327378"/>
              <a:gd name="connsiteX2" fmla="*/ 2067204 w 2261179"/>
              <a:gd name="connsiteY2" fmla="*/ 135467 h 327378"/>
              <a:gd name="connsiteX3" fmla="*/ 859293 w 2261179"/>
              <a:gd name="connsiteY3" fmla="*/ 101600 h 327378"/>
              <a:gd name="connsiteX4" fmla="*/ 74715 w 2261179"/>
              <a:gd name="connsiteY4" fmla="*/ 174978 h 327378"/>
              <a:gd name="connsiteX5" fmla="*/ 35204 w 2261179"/>
              <a:gd name="connsiteY5" fmla="*/ 265289 h 327378"/>
              <a:gd name="connsiteX6" fmla="*/ 102937 w 2261179"/>
              <a:gd name="connsiteY6" fmla="*/ 270934 h 327378"/>
              <a:gd name="connsiteX7" fmla="*/ 57782 w 2261179"/>
              <a:gd name="connsiteY7" fmla="*/ 242712 h 327378"/>
              <a:gd name="connsiteX8" fmla="*/ 142449 w 2261179"/>
              <a:gd name="connsiteY8" fmla="*/ 276578 h 327378"/>
              <a:gd name="connsiteX9" fmla="*/ 74715 w 2261179"/>
              <a:gd name="connsiteY9" fmla="*/ 327378 h 3273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61179" h="327378">
                <a:moveTo>
                  <a:pt x="2151871" y="0"/>
                </a:moveTo>
                <a:cubicBezTo>
                  <a:pt x="2212548" y="0"/>
                  <a:pt x="2273226" y="0"/>
                  <a:pt x="2259115" y="22578"/>
                </a:cubicBezTo>
                <a:cubicBezTo>
                  <a:pt x="2245004" y="45156"/>
                  <a:pt x="2300508" y="122297"/>
                  <a:pt x="2067204" y="135467"/>
                </a:cubicBezTo>
                <a:cubicBezTo>
                  <a:pt x="1833900" y="148637"/>
                  <a:pt x="1191374" y="95015"/>
                  <a:pt x="859293" y="101600"/>
                </a:cubicBezTo>
                <a:cubicBezTo>
                  <a:pt x="527211" y="108185"/>
                  <a:pt x="212063" y="147697"/>
                  <a:pt x="74715" y="174978"/>
                </a:cubicBezTo>
                <a:cubicBezTo>
                  <a:pt x="-62633" y="202259"/>
                  <a:pt x="30500" y="249296"/>
                  <a:pt x="35204" y="265289"/>
                </a:cubicBezTo>
                <a:cubicBezTo>
                  <a:pt x="39908" y="281282"/>
                  <a:pt x="99174" y="274697"/>
                  <a:pt x="102937" y="270934"/>
                </a:cubicBezTo>
                <a:cubicBezTo>
                  <a:pt x="106700" y="267171"/>
                  <a:pt x="51197" y="241771"/>
                  <a:pt x="57782" y="242712"/>
                </a:cubicBezTo>
                <a:cubicBezTo>
                  <a:pt x="64367" y="243653"/>
                  <a:pt x="139627" y="262467"/>
                  <a:pt x="142449" y="276578"/>
                </a:cubicBezTo>
                <a:cubicBezTo>
                  <a:pt x="145271" y="290689"/>
                  <a:pt x="109993" y="309033"/>
                  <a:pt x="74715" y="32737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TextBox 7">
            <a:extLst>
              <a:ext uri="{FF2B5EF4-FFF2-40B4-BE49-F238E27FC236}">
                <a16:creationId xmlns:a16="http://schemas.microsoft.com/office/drawing/2014/main" id="{D0C527BF-DE86-C01D-65C5-6C3AEC5F8407}"/>
              </a:ext>
            </a:extLst>
          </p:cNvPr>
          <p:cNvSpPr txBox="1"/>
          <p:nvPr/>
        </p:nvSpPr>
        <p:spPr>
          <a:xfrm>
            <a:off x="6333066" y="6192726"/>
            <a:ext cx="5466561" cy="523220"/>
          </a:xfrm>
          <a:prstGeom prst="rect">
            <a:avLst/>
          </a:prstGeom>
          <a:noFill/>
        </p:spPr>
        <p:txBody>
          <a:bodyPr wrap="none" rtlCol="0">
            <a:spAutoFit/>
          </a:bodyPr>
          <a:lstStyle/>
          <a:p>
            <a:r>
              <a:rPr lang="en-AU" sz="2800" b="1" dirty="0">
                <a:latin typeface="Max's Handwritin" pitchFamily="2" charset="0"/>
              </a:rPr>
              <a:t>So now lets start the name resolution process…</a:t>
            </a:r>
          </a:p>
        </p:txBody>
      </p:sp>
    </p:spTree>
    <p:extLst>
      <p:ext uri="{BB962C8B-B14F-4D97-AF65-F5344CB8AC3E}">
        <p14:creationId xmlns:p14="http://schemas.microsoft.com/office/powerpoint/2010/main" val="20512940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3D245-68FC-6579-8A55-C7BEB67C578C}"/>
              </a:ext>
            </a:extLst>
          </p:cNvPr>
          <p:cNvSpPr>
            <a:spLocks noGrp="1"/>
          </p:cNvSpPr>
          <p:nvPr>
            <p:ph type="title"/>
          </p:nvPr>
        </p:nvSpPr>
        <p:spPr/>
        <p:txBody>
          <a:bodyPr>
            <a:normAutofit fontScale="90000"/>
          </a:bodyPr>
          <a:lstStyle/>
          <a:p>
            <a:r>
              <a:rPr lang="en-AU" dirty="0"/>
              <a:t>Resolving a DNS name is far more complex than it might seem</a:t>
            </a:r>
          </a:p>
        </p:txBody>
      </p:sp>
      <p:sp>
        <p:nvSpPr>
          <p:cNvPr id="3" name="Content Placeholder 2">
            <a:extLst>
              <a:ext uri="{FF2B5EF4-FFF2-40B4-BE49-F238E27FC236}">
                <a16:creationId xmlns:a16="http://schemas.microsoft.com/office/drawing/2014/main" id="{A3ADD926-D594-7B63-C5E9-C64DA4451651}"/>
              </a:ext>
            </a:extLst>
          </p:cNvPr>
          <p:cNvSpPr>
            <a:spLocks noGrp="1"/>
          </p:cNvSpPr>
          <p:nvPr>
            <p:ph idx="1"/>
          </p:nvPr>
        </p:nvSpPr>
        <p:spPr/>
        <p:txBody>
          <a:bodyPr>
            <a:normAutofit fontScale="47500" lnSpcReduction="20000"/>
          </a:bodyPr>
          <a:lstStyle/>
          <a:p>
            <a:pPr marL="0" indent="0">
              <a:spcBef>
                <a:spcPts val="0"/>
              </a:spcBef>
              <a:buNone/>
            </a:pPr>
            <a:r>
              <a:rPr lang="en-AU" sz="3600" dirty="0">
                <a:latin typeface="Courier New" panose="02070309020205020404" pitchFamily="49" charset="0"/>
                <a:cs typeface="Courier New" panose="02070309020205020404" pitchFamily="49" charset="0"/>
              </a:rPr>
              <a:t>$ dig </a:t>
            </a:r>
            <a:r>
              <a:rPr lang="en-AU" sz="3600" dirty="0" err="1">
                <a:latin typeface="Courier New" panose="02070309020205020404" pitchFamily="49" charset="0"/>
                <a:cs typeface="Courier New" panose="02070309020205020404" pitchFamily="49" charset="0"/>
              </a:rPr>
              <a:t>www.commbank.com.AU</a:t>
            </a:r>
            <a:r>
              <a:rPr lang="en-AU" sz="3600" dirty="0">
                <a:latin typeface="Courier New" panose="02070309020205020404" pitchFamily="49" charset="0"/>
                <a:cs typeface="Courier New" panose="02070309020205020404" pitchFamily="49" charset="0"/>
              </a:rPr>
              <a:t> @</a:t>
            </a:r>
            <a:r>
              <a:rPr lang="en-AU" sz="3600" dirty="0" err="1">
                <a:latin typeface="Courier New" panose="02070309020205020404" pitchFamily="49" charset="0"/>
                <a:cs typeface="Courier New" panose="02070309020205020404" pitchFamily="49" charset="0"/>
              </a:rPr>
              <a:t>a.root-servers.net</a:t>
            </a:r>
            <a:endParaRPr lang="en-AU" sz="3600" dirty="0">
              <a:latin typeface="Courier New" panose="02070309020205020404" pitchFamily="49" charset="0"/>
              <a:cs typeface="Courier New" panose="02070309020205020404" pitchFamily="49" charset="0"/>
            </a:endParaRPr>
          </a:p>
          <a:p>
            <a:pPr marL="0" indent="0">
              <a:spcBef>
                <a:spcPts val="0"/>
              </a:spcBef>
              <a:buNone/>
            </a:pPr>
            <a:endParaRPr lang="en-AU" sz="3600" dirty="0">
              <a:latin typeface="Courier New" panose="02070309020205020404" pitchFamily="49" charset="0"/>
              <a:cs typeface="Courier New" panose="02070309020205020404" pitchFamily="49" charset="0"/>
            </a:endParaRPr>
          </a:p>
          <a:p>
            <a:pPr marL="0" indent="0">
              <a:spcBef>
                <a:spcPts val="0"/>
              </a:spcBef>
              <a:buNone/>
            </a:pPr>
            <a:r>
              <a:rPr lang="en-AU" sz="3600" dirty="0">
                <a:latin typeface="Courier New" panose="02070309020205020404" pitchFamily="49" charset="0"/>
                <a:cs typeface="Courier New" panose="02070309020205020404" pitchFamily="49" charset="0"/>
              </a:rPr>
              <a:t>; &lt;&lt;&gt;&gt; </a:t>
            </a:r>
            <a:r>
              <a:rPr lang="en-AU" sz="3600" dirty="0" err="1">
                <a:latin typeface="Courier New" panose="02070309020205020404" pitchFamily="49" charset="0"/>
                <a:cs typeface="Courier New" panose="02070309020205020404" pitchFamily="49" charset="0"/>
              </a:rPr>
              <a:t>DiG</a:t>
            </a:r>
            <a:r>
              <a:rPr lang="en-AU" sz="3600" dirty="0">
                <a:latin typeface="Courier New" panose="02070309020205020404" pitchFamily="49" charset="0"/>
                <a:cs typeface="Courier New" panose="02070309020205020404" pitchFamily="49" charset="0"/>
              </a:rPr>
              <a:t> 9.18.11 &lt;&lt;&gt;&gt; </a:t>
            </a:r>
            <a:r>
              <a:rPr lang="en-AU" sz="3600" dirty="0" err="1">
                <a:latin typeface="Courier New" panose="02070309020205020404" pitchFamily="49" charset="0"/>
                <a:cs typeface="Courier New" panose="02070309020205020404" pitchFamily="49" charset="0"/>
              </a:rPr>
              <a:t>www.commbank.com.AU</a:t>
            </a:r>
            <a:r>
              <a:rPr lang="en-AU" sz="3600" dirty="0">
                <a:latin typeface="Courier New" panose="02070309020205020404" pitchFamily="49" charset="0"/>
                <a:cs typeface="Courier New" panose="02070309020205020404" pitchFamily="49" charset="0"/>
              </a:rPr>
              <a:t> @</a:t>
            </a:r>
            <a:r>
              <a:rPr lang="en-AU" sz="3600" dirty="0" err="1">
                <a:latin typeface="Courier New" panose="02070309020205020404" pitchFamily="49" charset="0"/>
                <a:cs typeface="Courier New" panose="02070309020205020404" pitchFamily="49" charset="0"/>
              </a:rPr>
              <a:t>a.root-servers.net</a:t>
            </a:r>
            <a:endParaRPr lang="en-AU" sz="3600" dirty="0">
              <a:latin typeface="Courier New" panose="02070309020205020404" pitchFamily="49" charset="0"/>
              <a:cs typeface="Courier New" panose="02070309020205020404" pitchFamily="49" charset="0"/>
            </a:endParaRPr>
          </a:p>
          <a:p>
            <a:pPr marL="0" indent="0">
              <a:spcBef>
                <a:spcPts val="0"/>
              </a:spcBef>
              <a:buNone/>
            </a:pPr>
            <a:r>
              <a:rPr lang="en-AU" sz="3600" dirty="0">
                <a:latin typeface="Courier New" panose="02070309020205020404" pitchFamily="49" charset="0"/>
                <a:cs typeface="Courier New" panose="02070309020205020404" pitchFamily="49" charset="0"/>
              </a:rPr>
              <a:t>;; global options: +</a:t>
            </a:r>
            <a:r>
              <a:rPr lang="en-AU" sz="3600" dirty="0" err="1">
                <a:latin typeface="Courier New" panose="02070309020205020404" pitchFamily="49" charset="0"/>
                <a:cs typeface="Courier New" panose="02070309020205020404" pitchFamily="49" charset="0"/>
              </a:rPr>
              <a:t>cmd</a:t>
            </a:r>
            <a:endParaRPr lang="en-AU" sz="3600" dirty="0">
              <a:latin typeface="Courier New" panose="02070309020205020404" pitchFamily="49" charset="0"/>
              <a:cs typeface="Courier New" panose="02070309020205020404" pitchFamily="49" charset="0"/>
            </a:endParaRPr>
          </a:p>
          <a:p>
            <a:pPr marL="0" indent="0">
              <a:spcBef>
                <a:spcPts val="0"/>
              </a:spcBef>
              <a:buNone/>
            </a:pPr>
            <a:r>
              <a:rPr lang="en-AU" sz="3600" dirty="0">
                <a:latin typeface="Courier New" panose="02070309020205020404" pitchFamily="49" charset="0"/>
                <a:cs typeface="Courier New" panose="02070309020205020404" pitchFamily="49" charset="0"/>
              </a:rPr>
              <a:t>;; Got answer:</a:t>
            </a:r>
          </a:p>
          <a:p>
            <a:pPr marL="0" indent="0">
              <a:spcBef>
                <a:spcPts val="0"/>
              </a:spcBef>
              <a:buNone/>
            </a:pPr>
            <a:r>
              <a:rPr lang="en-AU" sz="3600" dirty="0">
                <a:latin typeface="Courier New" panose="02070309020205020404" pitchFamily="49" charset="0"/>
                <a:cs typeface="Courier New" panose="02070309020205020404" pitchFamily="49" charset="0"/>
              </a:rPr>
              <a:t>;; -&gt;&gt;HEADER&lt;&lt;- opcode: QUERY, status: NOERROR, id: 15415</a:t>
            </a:r>
          </a:p>
          <a:p>
            <a:pPr marL="0" indent="0">
              <a:spcBef>
                <a:spcPts val="0"/>
              </a:spcBef>
              <a:buNone/>
            </a:pPr>
            <a:r>
              <a:rPr lang="en-AU" sz="3600" dirty="0">
                <a:latin typeface="Courier New" panose="02070309020205020404" pitchFamily="49" charset="0"/>
                <a:cs typeface="Courier New" panose="02070309020205020404" pitchFamily="49" charset="0"/>
              </a:rPr>
              <a:t>;; flags: </a:t>
            </a:r>
            <a:r>
              <a:rPr lang="en-AU" sz="3600" dirty="0" err="1">
                <a:latin typeface="Courier New" panose="02070309020205020404" pitchFamily="49" charset="0"/>
                <a:cs typeface="Courier New" panose="02070309020205020404" pitchFamily="49" charset="0"/>
              </a:rPr>
              <a:t>qr</a:t>
            </a:r>
            <a:r>
              <a:rPr lang="en-AU" sz="3600" dirty="0">
                <a:latin typeface="Courier New" panose="02070309020205020404" pitchFamily="49" charset="0"/>
                <a:cs typeface="Courier New" panose="02070309020205020404" pitchFamily="49" charset="0"/>
              </a:rPr>
              <a:t> </a:t>
            </a:r>
            <a:r>
              <a:rPr lang="en-AU" sz="3600" dirty="0" err="1">
                <a:latin typeface="Courier New" panose="02070309020205020404" pitchFamily="49" charset="0"/>
                <a:cs typeface="Courier New" panose="02070309020205020404" pitchFamily="49" charset="0"/>
              </a:rPr>
              <a:t>rd</a:t>
            </a:r>
            <a:r>
              <a:rPr lang="en-AU" sz="3600" dirty="0">
                <a:latin typeface="Courier New" panose="02070309020205020404" pitchFamily="49" charset="0"/>
                <a:cs typeface="Courier New" panose="02070309020205020404" pitchFamily="49" charset="0"/>
              </a:rPr>
              <a:t>; QUERY: 1, ANSWER: 0, AUTHORITY: 6, ADDITIONAL: 13</a:t>
            </a:r>
          </a:p>
          <a:p>
            <a:pPr marL="0" indent="0">
              <a:spcBef>
                <a:spcPts val="0"/>
              </a:spcBef>
              <a:buNone/>
            </a:pPr>
            <a:r>
              <a:rPr lang="en-AU" sz="3600" dirty="0">
                <a:latin typeface="Courier New" panose="02070309020205020404" pitchFamily="49" charset="0"/>
                <a:cs typeface="Courier New" panose="02070309020205020404" pitchFamily="49" charset="0"/>
              </a:rPr>
              <a:t>;; WARNING: recursion requested but not available</a:t>
            </a:r>
          </a:p>
          <a:p>
            <a:pPr marL="0" indent="0">
              <a:spcBef>
                <a:spcPts val="0"/>
              </a:spcBef>
              <a:buNone/>
            </a:pPr>
            <a:endParaRPr lang="en-AU" sz="3600" dirty="0">
              <a:latin typeface="Courier New" panose="02070309020205020404" pitchFamily="49" charset="0"/>
              <a:cs typeface="Courier New" panose="02070309020205020404" pitchFamily="49" charset="0"/>
            </a:endParaRPr>
          </a:p>
          <a:p>
            <a:pPr marL="0" indent="0">
              <a:spcBef>
                <a:spcPts val="0"/>
              </a:spcBef>
              <a:buNone/>
            </a:pPr>
            <a:r>
              <a:rPr lang="en-AU" sz="3600" dirty="0">
                <a:latin typeface="Courier New" panose="02070309020205020404" pitchFamily="49" charset="0"/>
                <a:cs typeface="Courier New" panose="02070309020205020404" pitchFamily="49" charset="0"/>
              </a:rPr>
              <a:t>;; OPT PSEUDOSECTION:</a:t>
            </a:r>
          </a:p>
          <a:p>
            <a:pPr marL="0" indent="0">
              <a:spcBef>
                <a:spcPts val="0"/>
              </a:spcBef>
              <a:buNone/>
            </a:pPr>
            <a:r>
              <a:rPr lang="en-AU" sz="3600" dirty="0">
                <a:latin typeface="Courier New" panose="02070309020205020404" pitchFamily="49" charset="0"/>
                <a:cs typeface="Courier New" panose="02070309020205020404" pitchFamily="49" charset="0"/>
              </a:rPr>
              <a:t>; EDNS: version: 0, flags:; </a:t>
            </a:r>
            <a:r>
              <a:rPr lang="en-AU" sz="3600" dirty="0" err="1">
                <a:latin typeface="Courier New" panose="02070309020205020404" pitchFamily="49" charset="0"/>
                <a:cs typeface="Courier New" panose="02070309020205020404" pitchFamily="49" charset="0"/>
              </a:rPr>
              <a:t>udp</a:t>
            </a:r>
            <a:r>
              <a:rPr lang="en-AU" sz="3600" dirty="0">
                <a:latin typeface="Courier New" panose="02070309020205020404" pitchFamily="49" charset="0"/>
                <a:cs typeface="Courier New" panose="02070309020205020404" pitchFamily="49" charset="0"/>
              </a:rPr>
              <a:t>: 4096</a:t>
            </a:r>
          </a:p>
          <a:p>
            <a:pPr marL="0" indent="0">
              <a:spcBef>
                <a:spcPts val="0"/>
              </a:spcBef>
              <a:buNone/>
            </a:pPr>
            <a:r>
              <a:rPr lang="en-AU" sz="3600" dirty="0">
                <a:latin typeface="Courier New" panose="02070309020205020404" pitchFamily="49" charset="0"/>
                <a:cs typeface="Courier New" panose="02070309020205020404" pitchFamily="49" charset="0"/>
              </a:rPr>
              <a:t>;; QUESTION SECTION:</a:t>
            </a:r>
          </a:p>
          <a:p>
            <a:pPr marL="0" indent="0">
              <a:spcBef>
                <a:spcPts val="0"/>
              </a:spcBef>
              <a:buNone/>
            </a:pPr>
            <a:r>
              <a:rPr lang="en-AU" sz="3600" dirty="0">
                <a:latin typeface="Courier New" panose="02070309020205020404" pitchFamily="49" charset="0"/>
                <a:cs typeface="Courier New" panose="02070309020205020404" pitchFamily="49" charset="0"/>
              </a:rPr>
              <a:t>;</a:t>
            </a:r>
            <a:r>
              <a:rPr lang="en-AU" sz="3600" dirty="0" err="1">
                <a:latin typeface="Courier New" panose="02070309020205020404" pitchFamily="49" charset="0"/>
                <a:cs typeface="Courier New" panose="02070309020205020404" pitchFamily="49" charset="0"/>
              </a:rPr>
              <a:t>www.commbank.com.AU</a:t>
            </a:r>
            <a:r>
              <a:rPr lang="en-AU" sz="3600" dirty="0">
                <a:latin typeface="Courier New" panose="02070309020205020404" pitchFamily="49" charset="0"/>
                <a:cs typeface="Courier New" panose="02070309020205020404" pitchFamily="49" charset="0"/>
              </a:rPr>
              <a:t>.		IN	A</a:t>
            </a:r>
          </a:p>
          <a:p>
            <a:pPr marL="0" indent="0">
              <a:spcBef>
                <a:spcPts val="0"/>
              </a:spcBef>
              <a:buNone/>
            </a:pPr>
            <a:endParaRPr lang="en-AU" sz="3600" dirty="0">
              <a:latin typeface="Courier New" panose="02070309020205020404" pitchFamily="49" charset="0"/>
              <a:cs typeface="Courier New" panose="02070309020205020404" pitchFamily="49" charset="0"/>
            </a:endParaRPr>
          </a:p>
          <a:p>
            <a:pPr marL="0" indent="0">
              <a:spcBef>
                <a:spcPts val="0"/>
              </a:spcBef>
              <a:buNone/>
            </a:pPr>
            <a:r>
              <a:rPr lang="en-AU" sz="3600" dirty="0">
                <a:latin typeface="Courier New" panose="02070309020205020404" pitchFamily="49" charset="0"/>
                <a:cs typeface="Courier New" panose="02070309020205020404" pitchFamily="49" charset="0"/>
              </a:rPr>
              <a:t>;; AUTHORITY SECTION:</a:t>
            </a:r>
          </a:p>
          <a:p>
            <a:pPr marL="0" indent="0">
              <a:spcBef>
                <a:spcPts val="0"/>
              </a:spcBef>
              <a:buNone/>
            </a:pPr>
            <a:r>
              <a:rPr lang="en-AU" sz="3600" dirty="0">
                <a:latin typeface="Courier New" panose="02070309020205020404" pitchFamily="49" charset="0"/>
                <a:cs typeface="Courier New" panose="02070309020205020404" pitchFamily="49" charset="0"/>
              </a:rPr>
              <a:t>AU.			172800	IN	NS	</a:t>
            </a:r>
            <a:r>
              <a:rPr lang="en-AU" sz="3600" dirty="0" err="1">
                <a:latin typeface="Courier New" panose="02070309020205020404" pitchFamily="49" charset="0"/>
                <a:cs typeface="Courier New" panose="02070309020205020404" pitchFamily="49" charset="0"/>
              </a:rPr>
              <a:t>d.AU</a:t>
            </a:r>
            <a:r>
              <a:rPr lang="en-AU" sz="3600" dirty="0">
                <a:latin typeface="Courier New" panose="02070309020205020404" pitchFamily="49" charset="0"/>
                <a:cs typeface="Courier New" panose="02070309020205020404" pitchFamily="49" charset="0"/>
              </a:rPr>
              <a:t>.</a:t>
            </a:r>
          </a:p>
          <a:p>
            <a:pPr marL="0" indent="0">
              <a:spcBef>
                <a:spcPts val="0"/>
              </a:spcBef>
              <a:buNone/>
            </a:pPr>
            <a:r>
              <a:rPr lang="en-AU" sz="3600" dirty="0">
                <a:latin typeface="Courier New" panose="02070309020205020404" pitchFamily="49" charset="0"/>
                <a:cs typeface="Courier New" panose="02070309020205020404" pitchFamily="49" charset="0"/>
              </a:rPr>
              <a:t>AU.			172800	IN	NS	</a:t>
            </a:r>
            <a:r>
              <a:rPr lang="en-AU" sz="3600" dirty="0" err="1">
                <a:latin typeface="Courier New" panose="02070309020205020404" pitchFamily="49" charset="0"/>
                <a:cs typeface="Courier New" panose="02070309020205020404" pitchFamily="49" charset="0"/>
              </a:rPr>
              <a:t>q.AU</a:t>
            </a:r>
            <a:r>
              <a:rPr lang="en-AU" sz="3600" dirty="0">
                <a:latin typeface="Courier New" panose="02070309020205020404" pitchFamily="49" charset="0"/>
                <a:cs typeface="Courier New" panose="02070309020205020404" pitchFamily="49" charset="0"/>
              </a:rPr>
              <a:t>.</a:t>
            </a:r>
          </a:p>
          <a:p>
            <a:pPr marL="0" indent="0">
              <a:spcBef>
                <a:spcPts val="0"/>
              </a:spcBef>
              <a:buNone/>
            </a:pPr>
            <a:r>
              <a:rPr lang="en-AU" sz="3600" dirty="0">
                <a:latin typeface="Courier New" panose="02070309020205020404" pitchFamily="49" charset="0"/>
                <a:cs typeface="Courier New" panose="02070309020205020404" pitchFamily="49" charset="0"/>
              </a:rPr>
              <a:t>AU.			172800	IN	NS	</a:t>
            </a:r>
            <a:r>
              <a:rPr lang="en-AU" sz="3600" dirty="0" err="1">
                <a:latin typeface="Courier New" panose="02070309020205020404" pitchFamily="49" charset="0"/>
                <a:cs typeface="Courier New" panose="02070309020205020404" pitchFamily="49" charset="0"/>
              </a:rPr>
              <a:t>t.AU</a:t>
            </a:r>
            <a:r>
              <a:rPr lang="en-AU" sz="3600" dirty="0">
                <a:latin typeface="Courier New" panose="02070309020205020404" pitchFamily="49" charset="0"/>
                <a:cs typeface="Courier New" panose="02070309020205020404" pitchFamily="49" charset="0"/>
              </a:rPr>
              <a:t>.</a:t>
            </a:r>
          </a:p>
          <a:p>
            <a:pPr marL="0" indent="0">
              <a:spcBef>
                <a:spcPts val="0"/>
              </a:spcBef>
              <a:buNone/>
            </a:pPr>
            <a:r>
              <a:rPr lang="en-AU" sz="3600" dirty="0">
                <a:latin typeface="Courier New" panose="02070309020205020404" pitchFamily="49" charset="0"/>
                <a:cs typeface="Courier New" panose="02070309020205020404" pitchFamily="49" charset="0"/>
              </a:rPr>
              <a:t>AU.			172800	IN	NS	</a:t>
            </a:r>
            <a:r>
              <a:rPr lang="en-AU" sz="3600" dirty="0" err="1">
                <a:latin typeface="Courier New" panose="02070309020205020404" pitchFamily="49" charset="0"/>
                <a:cs typeface="Courier New" panose="02070309020205020404" pitchFamily="49" charset="0"/>
              </a:rPr>
              <a:t>s.AU</a:t>
            </a:r>
            <a:r>
              <a:rPr lang="en-AU" sz="3600" dirty="0">
                <a:latin typeface="Courier New" panose="02070309020205020404" pitchFamily="49" charset="0"/>
                <a:cs typeface="Courier New" panose="02070309020205020404" pitchFamily="49" charset="0"/>
              </a:rPr>
              <a:t>.</a:t>
            </a:r>
          </a:p>
          <a:p>
            <a:pPr marL="0" indent="0">
              <a:spcBef>
                <a:spcPts val="0"/>
              </a:spcBef>
              <a:buNone/>
            </a:pPr>
            <a:r>
              <a:rPr lang="en-AU" sz="3600" dirty="0">
                <a:latin typeface="Courier New" panose="02070309020205020404" pitchFamily="49" charset="0"/>
                <a:cs typeface="Courier New" panose="02070309020205020404" pitchFamily="49" charset="0"/>
              </a:rPr>
              <a:t>AU.			172800	IN	NS	</a:t>
            </a:r>
            <a:r>
              <a:rPr lang="en-AU" sz="3600" dirty="0" err="1">
                <a:latin typeface="Courier New" panose="02070309020205020404" pitchFamily="49" charset="0"/>
                <a:cs typeface="Courier New" panose="02070309020205020404" pitchFamily="49" charset="0"/>
              </a:rPr>
              <a:t>r.AU</a:t>
            </a:r>
            <a:r>
              <a:rPr lang="en-AU" sz="3600" dirty="0">
                <a:latin typeface="Courier New" panose="02070309020205020404" pitchFamily="49" charset="0"/>
                <a:cs typeface="Courier New" panose="02070309020205020404" pitchFamily="49" charset="0"/>
              </a:rPr>
              <a:t>.</a:t>
            </a:r>
          </a:p>
          <a:p>
            <a:pPr marL="0" indent="0">
              <a:spcBef>
                <a:spcPts val="0"/>
              </a:spcBef>
              <a:buNone/>
            </a:pPr>
            <a:r>
              <a:rPr lang="en-AU" sz="3600" dirty="0">
                <a:latin typeface="Courier New" panose="02070309020205020404" pitchFamily="49" charset="0"/>
                <a:cs typeface="Courier New" panose="02070309020205020404" pitchFamily="49" charset="0"/>
              </a:rPr>
              <a:t>AU.			172800	IN	NS	</a:t>
            </a:r>
            <a:r>
              <a:rPr lang="en-AU" sz="3600" dirty="0" err="1">
                <a:latin typeface="Courier New" panose="02070309020205020404" pitchFamily="49" charset="0"/>
                <a:cs typeface="Courier New" panose="02070309020205020404" pitchFamily="49" charset="0"/>
              </a:rPr>
              <a:t>c.AU</a:t>
            </a:r>
            <a:r>
              <a:rPr lang="en-AU" sz="3600" dirty="0">
                <a:latin typeface="Courier New" panose="02070309020205020404" pitchFamily="49" charset="0"/>
                <a:cs typeface="Courier New" panose="02070309020205020404" pitchFamily="49" charset="0"/>
              </a:rPr>
              <a:t>.</a:t>
            </a:r>
            <a:endParaRPr lang="en-AU" dirty="0">
              <a:latin typeface="Courier New" panose="02070309020205020404" pitchFamily="49" charset="0"/>
              <a:cs typeface="Courier New" panose="02070309020205020404" pitchFamily="49" charset="0"/>
            </a:endParaRPr>
          </a:p>
        </p:txBody>
      </p:sp>
      <p:sp>
        <p:nvSpPr>
          <p:cNvPr id="4" name="Freeform 3">
            <a:extLst>
              <a:ext uri="{FF2B5EF4-FFF2-40B4-BE49-F238E27FC236}">
                <a16:creationId xmlns:a16="http://schemas.microsoft.com/office/drawing/2014/main" id="{9B2EFBB4-0F4D-F9C4-FDB9-BB82064D7A9F}"/>
              </a:ext>
            </a:extLst>
          </p:cNvPr>
          <p:cNvSpPr/>
          <p:nvPr/>
        </p:nvSpPr>
        <p:spPr>
          <a:xfrm>
            <a:off x="4363156" y="2080955"/>
            <a:ext cx="2529132" cy="35712"/>
          </a:xfrm>
          <a:custGeom>
            <a:avLst/>
            <a:gdLst>
              <a:gd name="connsiteX0" fmla="*/ 0 w 2529132"/>
              <a:gd name="connsiteY0" fmla="*/ 7489 h 35712"/>
              <a:gd name="connsiteX1" fmla="*/ 242711 w 2529132"/>
              <a:gd name="connsiteY1" fmla="*/ 1845 h 35712"/>
              <a:gd name="connsiteX2" fmla="*/ 953911 w 2529132"/>
              <a:gd name="connsiteY2" fmla="*/ 35712 h 35712"/>
              <a:gd name="connsiteX3" fmla="*/ 2517422 w 2529132"/>
              <a:gd name="connsiteY3" fmla="*/ 13134 h 35712"/>
              <a:gd name="connsiteX4" fmla="*/ 1710266 w 2529132"/>
              <a:gd name="connsiteY4" fmla="*/ 7489 h 35712"/>
              <a:gd name="connsiteX5" fmla="*/ 45155 w 2529132"/>
              <a:gd name="connsiteY5" fmla="*/ 35712 h 357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29132" h="35712">
                <a:moveTo>
                  <a:pt x="0" y="7489"/>
                </a:moveTo>
                <a:cubicBezTo>
                  <a:pt x="41863" y="2315"/>
                  <a:pt x="83726" y="-2859"/>
                  <a:pt x="242711" y="1845"/>
                </a:cubicBezTo>
                <a:cubicBezTo>
                  <a:pt x="401696" y="6549"/>
                  <a:pt x="953911" y="35712"/>
                  <a:pt x="953911" y="35712"/>
                </a:cubicBezTo>
                <a:lnTo>
                  <a:pt x="2517422" y="13134"/>
                </a:lnTo>
                <a:cubicBezTo>
                  <a:pt x="2643481" y="8430"/>
                  <a:pt x="1710266" y="7489"/>
                  <a:pt x="1710266" y="7489"/>
                </a:cubicBezTo>
                <a:lnTo>
                  <a:pt x="45155" y="35712"/>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Freeform 4">
            <a:extLst>
              <a:ext uri="{FF2B5EF4-FFF2-40B4-BE49-F238E27FC236}">
                <a16:creationId xmlns:a16="http://schemas.microsoft.com/office/drawing/2014/main" id="{F3F50A5C-1BE3-42AA-12CD-99F677FD48FB}"/>
              </a:ext>
            </a:extLst>
          </p:cNvPr>
          <p:cNvSpPr/>
          <p:nvPr/>
        </p:nvSpPr>
        <p:spPr>
          <a:xfrm>
            <a:off x="841858" y="5469467"/>
            <a:ext cx="6518498" cy="16933"/>
          </a:xfrm>
          <a:custGeom>
            <a:avLst/>
            <a:gdLst>
              <a:gd name="connsiteX0" fmla="*/ 4809 w 6518498"/>
              <a:gd name="connsiteY0" fmla="*/ 0 h 16933"/>
              <a:gd name="connsiteX1" fmla="*/ 422498 w 6518498"/>
              <a:gd name="connsiteY1" fmla="*/ 11289 h 16933"/>
              <a:gd name="connsiteX2" fmla="*/ 3199564 w 6518498"/>
              <a:gd name="connsiteY2" fmla="*/ 16933 h 16933"/>
              <a:gd name="connsiteX3" fmla="*/ 5350098 w 6518498"/>
              <a:gd name="connsiteY3" fmla="*/ 16933 h 16933"/>
              <a:gd name="connsiteX4" fmla="*/ 6518498 w 6518498"/>
              <a:gd name="connsiteY4" fmla="*/ 11289 h 169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18498" h="16933">
                <a:moveTo>
                  <a:pt x="4809" y="0"/>
                </a:moveTo>
                <a:cubicBezTo>
                  <a:pt x="-52576" y="4233"/>
                  <a:pt x="422498" y="11289"/>
                  <a:pt x="422498" y="11289"/>
                </a:cubicBezTo>
                <a:lnTo>
                  <a:pt x="3199564" y="16933"/>
                </a:lnTo>
                <a:lnTo>
                  <a:pt x="5350098" y="16933"/>
                </a:lnTo>
                <a:lnTo>
                  <a:pt x="6518498" y="11289"/>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Freeform 5">
            <a:extLst>
              <a:ext uri="{FF2B5EF4-FFF2-40B4-BE49-F238E27FC236}">
                <a16:creationId xmlns:a16="http://schemas.microsoft.com/office/drawing/2014/main" id="{CF8BA785-9585-6E79-1FD2-AC9B4B9354E4}"/>
              </a:ext>
            </a:extLst>
          </p:cNvPr>
          <p:cNvSpPr/>
          <p:nvPr/>
        </p:nvSpPr>
        <p:spPr>
          <a:xfrm>
            <a:off x="7514416" y="5023945"/>
            <a:ext cx="2028977" cy="536027"/>
          </a:xfrm>
          <a:custGeom>
            <a:avLst/>
            <a:gdLst>
              <a:gd name="connsiteX0" fmla="*/ 2028977 w 2028977"/>
              <a:gd name="connsiteY0" fmla="*/ 0 h 536027"/>
              <a:gd name="connsiteX1" fmla="*/ 168646 w 2028977"/>
              <a:gd name="connsiteY1" fmla="*/ 388883 h 536027"/>
              <a:gd name="connsiteX2" fmla="*/ 242218 w 2028977"/>
              <a:gd name="connsiteY2" fmla="*/ 220717 h 536027"/>
              <a:gd name="connsiteX3" fmla="*/ 481 w 2028977"/>
              <a:gd name="connsiteY3" fmla="*/ 388883 h 536027"/>
              <a:gd name="connsiteX4" fmla="*/ 315791 w 2028977"/>
              <a:gd name="connsiteY4" fmla="*/ 536027 h 5360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28977" h="536027">
                <a:moveTo>
                  <a:pt x="2028977" y="0"/>
                </a:moveTo>
                <a:cubicBezTo>
                  <a:pt x="1247708" y="176048"/>
                  <a:pt x="466439" y="352097"/>
                  <a:pt x="168646" y="388883"/>
                </a:cubicBezTo>
                <a:cubicBezTo>
                  <a:pt x="-129147" y="425669"/>
                  <a:pt x="270245" y="220717"/>
                  <a:pt x="242218" y="220717"/>
                </a:cubicBezTo>
                <a:cubicBezTo>
                  <a:pt x="214191" y="220717"/>
                  <a:pt x="-11781" y="336331"/>
                  <a:pt x="481" y="388883"/>
                </a:cubicBezTo>
                <a:cubicBezTo>
                  <a:pt x="12743" y="441435"/>
                  <a:pt x="164267" y="488731"/>
                  <a:pt x="315791" y="53602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32014030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3D245-68FC-6579-8A55-C7BEB67C578C}"/>
              </a:ext>
            </a:extLst>
          </p:cNvPr>
          <p:cNvSpPr>
            <a:spLocks noGrp="1"/>
          </p:cNvSpPr>
          <p:nvPr>
            <p:ph type="title"/>
          </p:nvPr>
        </p:nvSpPr>
        <p:spPr/>
        <p:txBody>
          <a:bodyPr>
            <a:normAutofit fontScale="90000"/>
          </a:bodyPr>
          <a:lstStyle/>
          <a:p>
            <a:r>
              <a:rPr lang="en-AU" dirty="0"/>
              <a:t>Resolving a DNS name is far more complex than it might seem</a:t>
            </a:r>
          </a:p>
        </p:txBody>
      </p:sp>
      <p:sp>
        <p:nvSpPr>
          <p:cNvPr id="3" name="Content Placeholder 2">
            <a:extLst>
              <a:ext uri="{FF2B5EF4-FFF2-40B4-BE49-F238E27FC236}">
                <a16:creationId xmlns:a16="http://schemas.microsoft.com/office/drawing/2014/main" id="{A3ADD926-D594-7B63-C5E9-C64DA4451651}"/>
              </a:ext>
            </a:extLst>
          </p:cNvPr>
          <p:cNvSpPr>
            <a:spLocks noGrp="1"/>
          </p:cNvSpPr>
          <p:nvPr>
            <p:ph idx="1"/>
          </p:nvPr>
        </p:nvSpPr>
        <p:spPr/>
        <p:txBody>
          <a:bodyPr>
            <a:normAutofit fontScale="55000" lnSpcReduction="20000"/>
          </a:bodyPr>
          <a:lstStyle/>
          <a:p>
            <a:pPr marL="0" indent="0">
              <a:spcBef>
                <a:spcPts val="0"/>
              </a:spcBef>
              <a:buNone/>
            </a:pPr>
            <a:r>
              <a:rPr lang="en-AU" sz="3600" dirty="0">
                <a:latin typeface="Courier New" panose="02070309020205020404" pitchFamily="49" charset="0"/>
                <a:cs typeface="Courier New" panose="02070309020205020404" pitchFamily="49" charset="0"/>
              </a:rPr>
              <a:t>$ dig </a:t>
            </a:r>
            <a:r>
              <a:rPr lang="en-AU" sz="3600" dirty="0" err="1">
                <a:latin typeface="Courier New" panose="02070309020205020404" pitchFamily="49" charset="0"/>
                <a:cs typeface="Courier New" panose="02070309020205020404" pitchFamily="49" charset="0"/>
              </a:rPr>
              <a:t>www.commbank.com.AU</a:t>
            </a:r>
            <a:r>
              <a:rPr lang="en-AU" sz="3600" dirty="0">
                <a:latin typeface="Courier New" panose="02070309020205020404" pitchFamily="49" charset="0"/>
                <a:cs typeface="Courier New" panose="02070309020205020404" pitchFamily="49" charset="0"/>
              </a:rPr>
              <a:t> @</a:t>
            </a:r>
            <a:r>
              <a:rPr lang="en-AU" sz="3600" dirty="0" err="1">
                <a:latin typeface="Courier New" panose="02070309020205020404" pitchFamily="49" charset="0"/>
                <a:cs typeface="Courier New" panose="02070309020205020404" pitchFamily="49" charset="0"/>
              </a:rPr>
              <a:t>r.au</a:t>
            </a:r>
            <a:endParaRPr lang="en-AU" sz="3600" dirty="0">
              <a:latin typeface="Courier New" panose="02070309020205020404" pitchFamily="49" charset="0"/>
              <a:cs typeface="Courier New" panose="02070309020205020404" pitchFamily="49" charset="0"/>
            </a:endParaRPr>
          </a:p>
          <a:p>
            <a:pPr marL="0" indent="0">
              <a:spcBef>
                <a:spcPts val="0"/>
              </a:spcBef>
              <a:buNone/>
            </a:pPr>
            <a:endParaRPr lang="en-AU" sz="3600" dirty="0">
              <a:latin typeface="Courier New" panose="02070309020205020404" pitchFamily="49" charset="0"/>
              <a:cs typeface="Courier New" panose="02070309020205020404" pitchFamily="49" charset="0"/>
            </a:endParaRPr>
          </a:p>
          <a:p>
            <a:pPr marL="0" indent="0">
              <a:spcBef>
                <a:spcPts val="0"/>
              </a:spcBef>
              <a:buNone/>
            </a:pPr>
            <a:r>
              <a:rPr lang="en-AU" sz="3600" dirty="0">
                <a:latin typeface="Courier New" panose="02070309020205020404" pitchFamily="49" charset="0"/>
                <a:cs typeface="Courier New" panose="02070309020205020404" pitchFamily="49" charset="0"/>
              </a:rPr>
              <a:t>; &lt;&lt;&gt;&gt; </a:t>
            </a:r>
            <a:r>
              <a:rPr lang="en-AU" sz="3600" dirty="0" err="1">
                <a:latin typeface="Courier New" panose="02070309020205020404" pitchFamily="49" charset="0"/>
                <a:cs typeface="Courier New" panose="02070309020205020404" pitchFamily="49" charset="0"/>
              </a:rPr>
              <a:t>DiG</a:t>
            </a:r>
            <a:r>
              <a:rPr lang="en-AU" sz="3600" dirty="0">
                <a:latin typeface="Courier New" panose="02070309020205020404" pitchFamily="49" charset="0"/>
                <a:cs typeface="Courier New" panose="02070309020205020404" pitchFamily="49" charset="0"/>
              </a:rPr>
              <a:t> 9.18.11 &lt;&lt;&gt;&gt; </a:t>
            </a:r>
            <a:r>
              <a:rPr lang="en-AU" sz="3600" dirty="0" err="1">
                <a:latin typeface="Courier New" panose="02070309020205020404" pitchFamily="49" charset="0"/>
                <a:cs typeface="Courier New" panose="02070309020205020404" pitchFamily="49" charset="0"/>
              </a:rPr>
              <a:t>www.commbank.com.AU</a:t>
            </a:r>
            <a:r>
              <a:rPr lang="en-AU" sz="3600" dirty="0">
                <a:latin typeface="Courier New" panose="02070309020205020404" pitchFamily="49" charset="0"/>
                <a:cs typeface="Courier New" panose="02070309020205020404" pitchFamily="49" charset="0"/>
              </a:rPr>
              <a:t> @</a:t>
            </a:r>
            <a:r>
              <a:rPr lang="en-AU" sz="3600" dirty="0" err="1">
                <a:latin typeface="Courier New" panose="02070309020205020404" pitchFamily="49" charset="0"/>
                <a:cs typeface="Courier New" panose="02070309020205020404" pitchFamily="49" charset="0"/>
              </a:rPr>
              <a:t>r.au</a:t>
            </a:r>
            <a:endParaRPr lang="en-AU" sz="3600" dirty="0">
              <a:latin typeface="Courier New" panose="02070309020205020404" pitchFamily="49" charset="0"/>
              <a:cs typeface="Courier New" panose="02070309020205020404" pitchFamily="49" charset="0"/>
            </a:endParaRPr>
          </a:p>
          <a:p>
            <a:pPr marL="0" indent="0">
              <a:spcBef>
                <a:spcPts val="0"/>
              </a:spcBef>
              <a:buNone/>
            </a:pPr>
            <a:r>
              <a:rPr lang="en-AU" sz="3600" dirty="0">
                <a:latin typeface="Courier New" panose="02070309020205020404" pitchFamily="49" charset="0"/>
                <a:cs typeface="Courier New" panose="02070309020205020404" pitchFamily="49" charset="0"/>
              </a:rPr>
              <a:t>;; global options: +</a:t>
            </a:r>
            <a:r>
              <a:rPr lang="en-AU" sz="3600" dirty="0" err="1">
                <a:latin typeface="Courier New" panose="02070309020205020404" pitchFamily="49" charset="0"/>
                <a:cs typeface="Courier New" panose="02070309020205020404" pitchFamily="49" charset="0"/>
              </a:rPr>
              <a:t>cmd</a:t>
            </a:r>
            <a:endParaRPr lang="en-AU" sz="3600" dirty="0">
              <a:latin typeface="Courier New" panose="02070309020205020404" pitchFamily="49" charset="0"/>
              <a:cs typeface="Courier New" panose="02070309020205020404" pitchFamily="49" charset="0"/>
            </a:endParaRPr>
          </a:p>
          <a:p>
            <a:pPr marL="0" indent="0">
              <a:spcBef>
                <a:spcPts val="0"/>
              </a:spcBef>
              <a:buNone/>
            </a:pPr>
            <a:r>
              <a:rPr lang="en-AU" sz="3600" dirty="0">
                <a:latin typeface="Courier New" panose="02070309020205020404" pitchFamily="49" charset="0"/>
                <a:cs typeface="Courier New" panose="02070309020205020404" pitchFamily="49" charset="0"/>
              </a:rPr>
              <a:t>;; Got answer:</a:t>
            </a:r>
          </a:p>
          <a:p>
            <a:pPr marL="0" indent="0">
              <a:spcBef>
                <a:spcPts val="0"/>
              </a:spcBef>
              <a:buNone/>
            </a:pPr>
            <a:r>
              <a:rPr lang="en-AU" sz="3600" dirty="0">
                <a:latin typeface="Courier New" panose="02070309020205020404" pitchFamily="49" charset="0"/>
                <a:cs typeface="Courier New" panose="02070309020205020404" pitchFamily="49" charset="0"/>
              </a:rPr>
              <a:t>;; -&gt;&gt;HEADER&lt;&lt;- opcode: QUERY, status: NOERROR, id: 57200</a:t>
            </a:r>
          </a:p>
          <a:p>
            <a:pPr marL="0" indent="0">
              <a:spcBef>
                <a:spcPts val="0"/>
              </a:spcBef>
              <a:buNone/>
            </a:pPr>
            <a:r>
              <a:rPr lang="en-AU" sz="3600" dirty="0">
                <a:latin typeface="Courier New" panose="02070309020205020404" pitchFamily="49" charset="0"/>
                <a:cs typeface="Courier New" panose="02070309020205020404" pitchFamily="49" charset="0"/>
              </a:rPr>
              <a:t>;; flags: </a:t>
            </a:r>
            <a:r>
              <a:rPr lang="en-AU" sz="3600" dirty="0" err="1">
                <a:latin typeface="Courier New" panose="02070309020205020404" pitchFamily="49" charset="0"/>
                <a:cs typeface="Courier New" panose="02070309020205020404" pitchFamily="49" charset="0"/>
              </a:rPr>
              <a:t>qr</a:t>
            </a:r>
            <a:r>
              <a:rPr lang="en-AU" sz="3600" dirty="0">
                <a:latin typeface="Courier New" panose="02070309020205020404" pitchFamily="49" charset="0"/>
                <a:cs typeface="Courier New" panose="02070309020205020404" pitchFamily="49" charset="0"/>
              </a:rPr>
              <a:t> </a:t>
            </a:r>
            <a:r>
              <a:rPr lang="en-AU" sz="3600" dirty="0" err="1">
                <a:latin typeface="Courier New" panose="02070309020205020404" pitchFamily="49" charset="0"/>
                <a:cs typeface="Courier New" panose="02070309020205020404" pitchFamily="49" charset="0"/>
              </a:rPr>
              <a:t>rd</a:t>
            </a:r>
            <a:r>
              <a:rPr lang="en-AU" sz="3600" dirty="0">
                <a:latin typeface="Courier New" panose="02070309020205020404" pitchFamily="49" charset="0"/>
                <a:cs typeface="Courier New" panose="02070309020205020404" pitchFamily="49" charset="0"/>
              </a:rPr>
              <a:t>; QUERY: 1, ANSWER: 0, AUTHORITY: 4, ADDITIONAL: 1</a:t>
            </a:r>
          </a:p>
          <a:p>
            <a:pPr marL="0" indent="0">
              <a:spcBef>
                <a:spcPts val="0"/>
              </a:spcBef>
              <a:buNone/>
            </a:pPr>
            <a:r>
              <a:rPr lang="en-AU" sz="3600" dirty="0">
                <a:latin typeface="Courier New" panose="02070309020205020404" pitchFamily="49" charset="0"/>
                <a:cs typeface="Courier New" panose="02070309020205020404" pitchFamily="49" charset="0"/>
              </a:rPr>
              <a:t>;; WARNING: recursion requested but not available</a:t>
            </a:r>
          </a:p>
          <a:p>
            <a:pPr marL="0" indent="0">
              <a:spcBef>
                <a:spcPts val="0"/>
              </a:spcBef>
              <a:buNone/>
            </a:pPr>
            <a:endParaRPr lang="en-AU" sz="3600" dirty="0">
              <a:latin typeface="Courier New" panose="02070309020205020404" pitchFamily="49" charset="0"/>
              <a:cs typeface="Courier New" panose="02070309020205020404" pitchFamily="49" charset="0"/>
            </a:endParaRPr>
          </a:p>
          <a:p>
            <a:pPr marL="0" indent="0">
              <a:spcBef>
                <a:spcPts val="0"/>
              </a:spcBef>
              <a:buNone/>
            </a:pPr>
            <a:r>
              <a:rPr lang="en-AU" sz="3600" dirty="0">
                <a:latin typeface="Courier New" panose="02070309020205020404" pitchFamily="49" charset="0"/>
                <a:cs typeface="Courier New" panose="02070309020205020404" pitchFamily="49" charset="0"/>
              </a:rPr>
              <a:t>;; OPT PSEUDOSECTION:</a:t>
            </a:r>
          </a:p>
          <a:p>
            <a:pPr marL="0" indent="0">
              <a:spcBef>
                <a:spcPts val="0"/>
              </a:spcBef>
              <a:buNone/>
            </a:pPr>
            <a:r>
              <a:rPr lang="en-AU" sz="3600" dirty="0">
                <a:latin typeface="Courier New" panose="02070309020205020404" pitchFamily="49" charset="0"/>
                <a:cs typeface="Courier New" panose="02070309020205020404" pitchFamily="49" charset="0"/>
              </a:rPr>
              <a:t>; EDNS: version: 0, flags:; </a:t>
            </a:r>
            <a:r>
              <a:rPr lang="en-AU" sz="3600" dirty="0" err="1">
                <a:latin typeface="Courier New" panose="02070309020205020404" pitchFamily="49" charset="0"/>
                <a:cs typeface="Courier New" panose="02070309020205020404" pitchFamily="49" charset="0"/>
              </a:rPr>
              <a:t>udp</a:t>
            </a:r>
            <a:r>
              <a:rPr lang="en-AU" sz="3600" dirty="0">
                <a:latin typeface="Courier New" panose="02070309020205020404" pitchFamily="49" charset="0"/>
                <a:cs typeface="Courier New" panose="02070309020205020404" pitchFamily="49" charset="0"/>
              </a:rPr>
              <a:t>: 1232</a:t>
            </a:r>
          </a:p>
          <a:p>
            <a:pPr marL="0" indent="0">
              <a:spcBef>
                <a:spcPts val="0"/>
              </a:spcBef>
              <a:buNone/>
            </a:pPr>
            <a:r>
              <a:rPr lang="en-AU" sz="3600" dirty="0">
                <a:latin typeface="Courier New" panose="02070309020205020404" pitchFamily="49" charset="0"/>
                <a:cs typeface="Courier New" panose="02070309020205020404" pitchFamily="49" charset="0"/>
              </a:rPr>
              <a:t>;; QUESTION SECTION:</a:t>
            </a:r>
          </a:p>
          <a:p>
            <a:pPr marL="0" indent="0">
              <a:spcBef>
                <a:spcPts val="0"/>
              </a:spcBef>
              <a:buNone/>
            </a:pPr>
            <a:r>
              <a:rPr lang="en-AU" sz="3600" dirty="0">
                <a:latin typeface="Courier New" panose="02070309020205020404" pitchFamily="49" charset="0"/>
                <a:cs typeface="Courier New" panose="02070309020205020404" pitchFamily="49" charset="0"/>
              </a:rPr>
              <a:t>;</a:t>
            </a:r>
            <a:r>
              <a:rPr lang="en-AU" sz="3600" dirty="0" err="1">
                <a:latin typeface="Courier New" panose="02070309020205020404" pitchFamily="49" charset="0"/>
                <a:cs typeface="Courier New" panose="02070309020205020404" pitchFamily="49" charset="0"/>
              </a:rPr>
              <a:t>www.commbank.com.AU</a:t>
            </a:r>
            <a:r>
              <a:rPr lang="en-AU" sz="3600" dirty="0">
                <a:latin typeface="Courier New" panose="02070309020205020404" pitchFamily="49" charset="0"/>
                <a:cs typeface="Courier New" panose="02070309020205020404" pitchFamily="49" charset="0"/>
              </a:rPr>
              <a:t>.		IN	A</a:t>
            </a:r>
          </a:p>
          <a:p>
            <a:pPr marL="0" indent="0">
              <a:spcBef>
                <a:spcPts val="0"/>
              </a:spcBef>
              <a:buNone/>
            </a:pPr>
            <a:endParaRPr lang="en-AU" sz="3600" dirty="0">
              <a:latin typeface="Courier New" panose="02070309020205020404" pitchFamily="49" charset="0"/>
              <a:cs typeface="Courier New" panose="02070309020205020404" pitchFamily="49" charset="0"/>
            </a:endParaRPr>
          </a:p>
          <a:p>
            <a:pPr marL="0" indent="0">
              <a:spcBef>
                <a:spcPts val="0"/>
              </a:spcBef>
              <a:buNone/>
            </a:pPr>
            <a:r>
              <a:rPr lang="en-AU" sz="3600" dirty="0">
                <a:latin typeface="Courier New" panose="02070309020205020404" pitchFamily="49" charset="0"/>
                <a:cs typeface="Courier New" panose="02070309020205020404" pitchFamily="49" charset="0"/>
              </a:rPr>
              <a:t>;; AUTHORITY SECTION:</a:t>
            </a:r>
          </a:p>
          <a:p>
            <a:pPr marL="0" indent="0">
              <a:spcBef>
                <a:spcPts val="0"/>
              </a:spcBef>
              <a:buNone/>
            </a:pPr>
            <a:r>
              <a:rPr lang="en-AU" sz="3600" dirty="0" err="1">
                <a:latin typeface="Courier New" panose="02070309020205020404" pitchFamily="49" charset="0"/>
                <a:cs typeface="Courier New" panose="02070309020205020404" pitchFamily="49" charset="0"/>
              </a:rPr>
              <a:t>commbank.com.au</a:t>
            </a:r>
            <a:r>
              <a:rPr lang="en-AU" sz="3600" dirty="0">
                <a:latin typeface="Courier New" panose="02070309020205020404" pitchFamily="49" charset="0"/>
                <a:cs typeface="Courier New" panose="02070309020205020404" pitchFamily="49" charset="0"/>
              </a:rPr>
              <a:t>.	900	IN	NS	ns-2013.awsdns-59.co.uk.</a:t>
            </a:r>
          </a:p>
          <a:p>
            <a:pPr marL="0" indent="0">
              <a:spcBef>
                <a:spcPts val="0"/>
              </a:spcBef>
              <a:buNone/>
            </a:pPr>
            <a:r>
              <a:rPr lang="en-AU" sz="3600" dirty="0" err="1">
                <a:latin typeface="Courier New" panose="02070309020205020404" pitchFamily="49" charset="0"/>
                <a:cs typeface="Courier New" panose="02070309020205020404" pitchFamily="49" charset="0"/>
              </a:rPr>
              <a:t>commbank.com.au</a:t>
            </a:r>
            <a:r>
              <a:rPr lang="en-AU" sz="3600" dirty="0">
                <a:latin typeface="Courier New" panose="02070309020205020404" pitchFamily="49" charset="0"/>
                <a:cs typeface="Courier New" panose="02070309020205020404" pitchFamily="49" charset="0"/>
              </a:rPr>
              <a:t>.	900	IN	NS	ns-302.awsdns-37.com.</a:t>
            </a:r>
          </a:p>
          <a:p>
            <a:pPr marL="0" indent="0">
              <a:spcBef>
                <a:spcPts val="0"/>
              </a:spcBef>
              <a:buNone/>
            </a:pPr>
            <a:r>
              <a:rPr lang="en-AU" sz="3600" dirty="0" err="1">
                <a:latin typeface="Courier New" panose="02070309020205020404" pitchFamily="49" charset="0"/>
                <a:cs typeface="Courier New" panose="02070309020205020404" pitchFamily="49" charset="0"/>
              </a:rPr>
              <a:t>commbank.com.au</a:t>
            </a:r>
            <a:r>
              <a:rPr lang="en-AU" sz="3600" dirty="0">
                <a:latin typeface="Courier New" panose="02070309020205020404" pitchFamily="49" charset="0"/>
                <a:cs typeface="Courier New" panose="02070309020205020404" pitchFamily="49" charset="0"/>
              </a:rPr>
              <a:t>.	900	IN	NS	ns-748.awsdns-29.net.</a:t>
            </a:r>
          </a:p>
          <a:p>
            <a:pPr marL="0" indent="0">
              <a:spcBef>
                <a:spcPts val="0"/>
              </a:spcBef>
              <a:buNone/>
            </a:pPr>
            <a:r>
              <a:rPr lang="en-AU" sz="3600" dirty="0" err="1">
                <a:latin typeface="Courier New" panose="02070309020205020404" pitchFamily="49" charset="0"/>
                <a:cs typeface="Courier New" panose="02070309020205020404" pitchFamily="49" charset="0"/>
              </a:rPr>
              <a:t>commbank.com.au</a:t>
            </a:r>
            <a:r>
              <a:rPr lang="en-AU" sz="3600" dirty="0">
                <a:latin typeface="Courier New" panose="02070309020205020404" pitchFamily="49" charset="0"/>
                <a:cs typeface="Courier New" panose="02070309020205020404" pitchFamily="49" charset="0"/>
              </a:rPr>
              <a:t>.	900	IN	NS	ns-1037.awsdns-01.org.</a:t>
            </a:r>
            <a:endParaRPr lang="en-AU" dirty="0">
              <a:latin typeface="Courier New" panose="02070309020205020404" pitchFamily="49" charset="0"/>
              <a:cs typeface="Courier New" panose="02070309020205020404" pitchFamily="49" charset="0"/>
            </a:endParaRPr>
          </a:p>
        </p:txBody>
      </p:sp>
      <p:sp>
        <p:nvSpPr>
          <p:cNvPr id="4" name="Freeform 3">
            <a:extLst>
              <a:ext uri="{FF2B5EF4-FFF2-40B4-BE49-F238E27FC236}">
                <a16:creationId xmlns:a16="http://schemas.microsoft.com/office/drawing/2014/main" id="{A008D002-68C2-583F-760B-B12C3400BFB9}"/>
              </a:ext>
            </a:extLst>
          </p:cNvPr>
          <p:cNvSpPr/>
          <p:nvPr/>
        </p:nvSpPr>
        <p:spPr>
          <a:xfrm>
            <a:off x="4901234" y="2093716"/>
            <a:ext cx="868244" cy="28727"/>
          </a:xfrm>
          <a:custGeom>
            <a:avLst/>
            <a:gdLst>
              <a:gd name="connsiteX0" fmla="*/ 3788 w 868244"/>
              <a:gd name="connsiteY0" fmla="*/ 373 h 28727"/>
              <a:gd name="connsiteX1" fmla="*/ 551299 w 868244"/>
              <a:gd name="connsiteY1" fmla="*/ 28595 h 28727"/>
              <a:gd name="connsiteX2" fmla="*/ 850455 w 868244"/>
              <a:gd name="connsiteY2" fmla="*/ 11662 h 28727"/>
              <a:gd name="connsiteX3" fmla="*/ 3788 w 868244"/>
              <a:gd name="connsiteY3" fmla="*/ 373 h 28727"/>
            </a:gdLst>
            <a:ahLst/>
            <a:cxnLst>
              <a:cxn ang="0">
                <a:pos x="connsiteX0" y="connsiteY0"/>
              </a:cxn>
              <a:cxn ang="0">
                <a:pos x="connsiteX1" y="connsiteY1"/>
              </a:cxn>
              <a:cxn ang="0">
                <a:pos x="connsiteX2" y="connsiteY2"/>
              </a:cxn>
              <a:cxn ang="0">
                <a:pos x="connsiteX3" y="connsiteY3"/>
              </a:cxn>
            </a:cxnLst>
            <a:rect l="l" t="t" r="r" b="b"/>
            <a:pathLst>
              <a:path w="868244" h="28727">
                <a:moveTo>
                  <a:pt x="3788" y="373"/>
                </a:moveTo>
                <a:cubicBezTo>
                  <a:pt x="-46071" y="3195"/>
                  <a:pt x="410188" y="26714"/>
                  <a:pt x="551299" y="28595"/>
                </a:cubicBezTo>
                <a:cubicBezTo>
                  <a:pt x="692410" y="30476"/>
                  <a:pt x="936062" y="11662"/>
                  <a:pt x="850455" y="11662"/>
                </a:cubicBezTo>
                <a:cubicBezTo>
                  <a:pt x="764848" y="11662"/>
                  <a:pt x="53647" y="-2449"/>
                  <a:pt x="3788" y="373"/>
                </a:cubicBez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Freeform 4">
            <a:extLst>
              <a:ext uri="{FF2B5EF4-FFF2-40B4-BE49-F238E27FC236}">
                <a16:creationId xmlns:a16="http://schemas.microsoft.com/office/drawing/2014/main" id="{6A2E97AC-82E0-ADBD-3374-F1536E8D8F37}"/>
              </a:ext>
            </a:extLst>
          </p:cNvPr>
          <p:cNvSpPr/>
          <p:nvPr/>
        </p:nvSpPr>
        <p:spPr>
          <a:xfrm>
            <a:off x="809145" y="5466665"/>
            <a:ext cx="9393980" cy="39470"/>
          </a:xfrm>
          <a:custGeom>
            <a:avLst/>
            <a:gdLst>
              <a:gd name="connsiteX0" fmla="*/ 0 w 9393980"/>
              <a:gd name="connsiteY0" fmla="*/ 32892 h 39470"/>
              <a:gd name="connsiteX1" fmla="*/ 743361 w 9393980"/>
              <a:gd name="connsiteY1" fmla="*/ 32892 h 39470"/>
              <a:gd name="connsiteX2" fmla="*/ 2966867 w 9393980"/>
              <a:gd name="connsiteY2" fmla="*/ 39470 h 39470"/>
              <a:gd name="connsiteX3" fmla="*/ 5769272 w 9393980"/>
              <a:gd name="connsiteY3" fmla="*/ 0 h 39470"/>
              <a:gd name="connsiteX4" fmla="*/ 9393980 w 9393980"/>
              <a:gd name="connsiteY4" fmla="*/ 32892 h 394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393980" h="39470">
                <a:moveTo>
                  <a:pt x="0" y="32892"/>
                </a:moveTo>
                <a:lnTo>
                  <a:pt x="743361" y="32892"/>
                </a:lnTo>
                <a:lnTo>
                  <a:pt x="2966867" y="39470"/>
                </a:lnTo>
                <a:lnTo>
                  <a:pt x="5769272" y="0"/>
                </a:lnTo>
                <a:lnTo>
                  <a:pt x="9393980" y="32892"/>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Freeform 5">
            <a:extLst>
              <a:ext uri="{FF2B5EF4-FFF2-40B4-BE49-F238E27FC236}">
                <a16:creationId xmlns:a16="http://schemas.microsoft.com/office/drawing/2014/main" id="{76036F41-8F74-9C16-088C-F229D92F604C}"/>
              </a:ext>
            </a:extLst>
          </p:cNvPr>
          <p:cNvSpPr/>
          <p:nvPr/>
        </p:nvSpPr>
        <p:spPr>
          <a:xfrm>
            <a:off x="10047409" y="5044966"/>
            <a:ext cx="2028977" cy="536027"/>
          </a:xfrm>
          <a:custGeom>
            <a:avLst/>
            <a:gdLst>
              <a:gd name="connsiteX0" fmla="*/ 2028977 w 2028977"/>
              <a:gd name="connsiteY0" fmla="*/ 0 h 536027"/>
              <a:gd name="connsiteX1" fmla="*/ 168646 w 2028977"/>
              <a:gd name="connsiteY1" fmla="*/ 388883 h 536027"/>
              <a:gd name="connsiteX2" fmla="*/ 242218 w 2028977"/>
              <a:gd name="connsiteY2" fmla="*/ 220717 h 536027"/>
              <a:gd name="connsiteX3" fmla="*/ 481 w 2028977"/>
              <a:gd name="connsiteY3" fmla="*/ 388883 h 536027"/>
              <a:gd name="connsiteX4" fmla="*/ 315791 w 2028977"/>
              <a:gd name="connsiteY4" fmla="*/ 536027 h 5360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28977" h="536027">
                <a:moveTo>
                  <a:pt x="2028977" y="0"/>
                </a:moveTo>
                <a:cubicBezTo>
                  <a:pt x="1247708" y="176048"/>
                  <a:pt x="466439" y="352097"/>
                  <a:pt x="168646" y="388883"/>
                </a:cubicBezTo>
                <a:cubicBezTo>
                  <a:pt x="-129147" y="425669"/>
                  <a:pt x="270245" y="220717"/>
                  <a:pt x="242218" y="220717"/>
                </a:cubicBezTo>
                <a:cubicBezTo>
                  <a:pt x="214191" y="220717"/>
                  <a:pt x="-11781" y="336331"/>
                  <a:pt x="481" y="388883"/>
                </a:cubicBezTo>
                <a:cubicBezTo>
                  <a:pt x="12743" y="441435"/>
                  <a:pt x="164267" y="488731"/>
                  <a:pt x="315791" y="53602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3406493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6A5808-529A-496E-7C72-8C8147663061}"/>
              </a:ext>
            </a:extLst>
          </p:cNvPr>
          <p:cNvSpPr>
            <a:spLocks noGrp="1"/>
          </p:cNvSpPr>
          <p:nvPr>
            <p:ph type="title"/>
          </p:nvPr>
        </p:nvSpPr>
        <p:spPr/>
        <p:txBody>
          <a:bodyPr>
            <a:normAutofit fontScale="90000"/>
          </a:bodyPr>
          <a:lstStyle/>
          <a:p>
            <a:r>
              <a:rPr lang="en-AU" dirty="0"/>
              <a:t>Resolving a DNS name is far more complex than it might seem</a:t>
            </a:r>
          </a:p>
        </p:txBody>
      </p:sp>
      <p:sp>
        <p:nvSpPr>
          <p:cNvPr id="4" name="TextBox 3">
            <a:extLst>
              <a:ext uri="{FF2B5EF4-FFF2-40B4-BE49-F238E27FC236}">
                <a16:creationId xmlns:a16="http://schemas.microsoft.com/office/drawing/2014/main" id="{ACF1CF79-A88A-9656-658A-B23E5C337BF3}"/>
              </a:ext>
            </a:extLst>
          </p:cNvPr>
          <p:cNvSpPr txBox="1"/>
          <p:nvPr/>
        </p:nvSpPr>
        <p:spPr>
          <a:xfrm>
            <a:off x="935420" y="1968560"/>
            <a:ext cx="10687541" cy="4524315"/>
          </a:xfrm>
          <a:prstGeom prst="rect">
            <a:avLst/>
          </a:prstGeom>
          <a:noFill/>
        </p:spPr>
        <p:txBody>
          <a:bodyPr wrap="none" rtlCol="0">
            <a:spAutoFit/>
          </a:bodyPr>
          <a:lstStyle/>
          <a:p>
            <a:r>
              <a:rPr lang="en-AU" dirty="0">
                <a:latin typeface="Courier New" panose="02070309020205020404" pitchFamily="49" charset="0"/>
                <a:cs typeface="Courier New" panose="02070309020205020404" pitchFamily="49" charset="0"/>
              </a:rPr>
              <a:t>$ dig </a:t>
            </a:r>
            <a:r>
              <a:rPr lang="en-AU" dirty="0" err="1">
                <a:latin typeface="Courier New" panose="02070309020205020404" pitchFamily="49" charset="0"/>
                <a:cs typeface="Courier New" panose="02070309020205020404" pitchFamily="49" charset="0"/>
              </a:rPr>
              <a:t>www.commbank.com.AU</a:t>
            </a:r>
            <a:r>
              <a:rPr lang="en-AU" dirty="0">
                <a:latin typeface="Courier New" panose="02070309020205020404" pitchFamily="49" charset="0"/>
                <a:cs typeface="Courier New" panose="02070309020205020404" pitchFamily="49" charset="0"/>
              </a:rPr>
              <a:t> @ns-302.awsdns-37.com.</a:t>
            </a:r>
          </a:p>
          <a:p>
            <a:endParaRPr lang="en-AU" dirty="0">
              <a:latin typeface="Courier New" panose="02070309020205020404" pitchFamily="49" charset="0"/>
              <a:cs typeface="Courier New" panose="02070309020205020404" pitchFamily="49" charset="0"/>
            </a:endParaRPr>
          </a:p>
          <a:p>
            <a:r>
              <a:rPr lang="en-AU" dirty="0">
                <a:latin typeface="Courier New" panose="02070309020205020404" pitchFamily="49" charset="0"/>
                <a:cs typeface="Courier New" panose="02070309020205020404" pitchFamily="49" charset="0"/>
              </a:rPr>
              <a:t>; &lt;&lt;&gt;&gt; </a:t>
            </a:r>
            <a:r>
              <a:rPr lang="en-AU" dirty="0" err="1">
                <a:latin typeface="Courier New" panose="02070309020205020404" pitchFamily="49" charset="0"/>
                <a:cs typeface="Courier New" panose="02070309020205020404" pitchFamily="49" charset="0"/>
              </a:rPr>
              <a:t>DiG</a:t>
            </a:r>
            <a:r>
              <a:rPr lang="en-AU" dirty="0">
                <a:latin typeface="Courier New" panose="02070309020205020404" pitchFamily="49" charset="0"/>
                <a:cs typeface="Courier New" panose="02070309020205020404" pitchFamily="49" charset="0"/>
              </a:rPr>
              <a:t> 9.18.11 &lt;&lt;&gt;&gt; </a:t>
            </a:r>
            <a:r>
              <a:rPr lang="en-AU" dirty="0" err="1">
                <a:latin typeface="Courier New" panose="02070309020205020404" pitchFamily="49" charset="0"/>
                <a:cs typeface="Courier New" panose="02070309020205020404" pitchFamily="49" charset="0"/>
              </a:rPr>
              <a:t>www.commbank.com.AU</a:t>
            </a:r>
            <a:r>
              <a:rPr lang="en-AU" dirty="0">
                <a:latin typeface="Courier New" panose="02070309020205020404" pitchFamily="49" charset="0"/>
                <a:cs typeface="Courier New" panose="02070309020205020404" pitchFamily="49" charset="0"/>
              </a:rPr>
              <a:t> @ns-302.awsdns-37.com.</a:t>
            </a:r>
          </a:p>
          <a:p>
            <a:r>
              <a:rPr lang="en-AU" dirty="0">
                <a:latin typeface="Courier New" panose="02070309020205020404" pitchFamily="49" charset="0"/>
                <a:cs typeface="Courier New" panose="02070309020205020404" pitchFamily="49" charset="0"/>
              </a:rPr>
              <a:t>;; global options: +</a:t>
            </a:r>
            <a:r>
              <a:rPr lang="en-AU" dirty="0" err="1">
                <a:latin typeface="Courier New" panose="02070309020205020404" pitchFamily="49" charset="0"/>
                <a:cs typeface="Courier New" panose="02070309020205020404" pitchFamily="49" charset="0"/>
              </a:rPr>
              <a:t>cmd</a:t>
            </a:r>
            <a:endParaRPr lang="en-AU" dirty="0">
              <a:latin typeface="Courier New" panose="02070309020205020404" pitchFamily="49" charset="0"/>
              <a:cs typeface="Courier New" panose="02070309020205020404" pitchFamily="49" charset="0"/>
            </a:endParaRPr>
          </a:p>
          <a:p>
            <a:r>
              <a:rPr lang="en-AU" dirty="0">
                <a:latin typeface="Courier New" panose="02070309020205020404" pitchFamily="49" charset="0"/>
                <a:cs typeface="Courier New" panose="02070309020205020404" pitchFamily="49" charset="0"/>
              </a:rPr>
              <a:t>;; Got answer:</a:t>
            </a:r>
          </a:p>
          <a:p>
            <a:r>
              <a:rPr lang="en-AU" dirty="0">
                <a:latin typeface="Courier New" panose="02070309020205020404" pitchFamily="49" charset="0"/>
                <a:cs typeface="Courier New" panose="02070309020205020404" pitchFamily="49" charset="0"/>
              </a:rPr>
              <a:t>;; -&gt;&gt;HEADER&lt;&lt;- opcode: QUERY, status: NOERROR, id: 9009</a:t>
            </a:r>
          </a:p>
          <a:p>
            <a:r>
              <a:rPr lang="en-AU" dirty="0">
                <a:latin typeface="Courier New" panose="02070309020205020404" pitchFamily="49" charset="0"/>
                <a:cs typeface="Courier New" panose="02070309020205020404" pitchFamily="49" charset="0"/>
              </a:rPr>
              <a:t>;; flags: </a:t>
            </a:r>
            <a:r>
              <a:rPr lang="en-AU" dirty="0" err="1">
                <a:latin typeface="Courier New" panose="02070309020205020404" pitchFamily="49" charset="0"/>
                <a:cs typeface="Courier New" panose="02070309020205020404" pitchFamily="49" charset="0"/>
              </a:rPr>
              <a:t>qr</a:t>
            </a:r>
            <a:r>
              <a:rPr lang="en-AU" dirty="0">
                <a:latin typeface="Courier New" panose="02070309020205020404" pitchFamily="49" charset="0"/>
                <a:cs typeface="Courier New" panose="02070309020205020404" pitchFamily="49" charset="0"/>
              </a:rPr>
              <a:t> aa </a:t>
            </a:r>
            <a:r>
              <a:rPr lang="en-AU" dirty="0" err="1">
                <a:latin typeface="Courier New" panose="02070309020205020404" pitchFamily="49" charset="0"/>
                <a:cs typeface="Courier New" panose="02070309020205020404" pitchFamily="49" charset="0"/>
              </a:rPr>
              <a:t>rd</a:t>
            </a:r>
            <a:r>
              <a:rPr lang="en-AU" dirty="0">
                <a:latin typeface="Courier New" panose="02070309020205020404" pitchFamily="49" charset="0"/>
                <a:cs typeface="Courier New" panose="02070309020205020404" pitchFamily="49" charset="0"/>
              </a:rPr>
              <a:t>; QUERY: 1, ANSWER: 1, AUTHORITY: 4, ADDITIONAL: 1</a:t>
            </a:r>
          </a:p>
          <a:p>
            <a:r>
              <a:rPr lang="en-AU" dirty="0">
                <a:latin typeface="Courier New" panose="02070309020205020404" pitchFamily="49" charset="0"/>
                <a:cs typeface="Courier New" panose="02070309020205020404" pitchFamily="49" charset="0"/>
              </a:rPr>
              <a:t>;; WARNING: recursion requested but not available</a:t>
            </a:r>
          </a:p>
          <a:p>
            <a:endParaRPr lang="en-AU" dirty="0">
              <a:latin typeface="Courier New" panose="02070309020205020404" pitchFamily="49" charset="0"/>
              <a:cs typeface="Courier New" panose="02070309020205020404" pitchFamily="49" charset="0"/>
            </a:endParaRPr>
          </a:p>
          <a:p>
            <a:r>
              <a:rPr lang="en-AU" dirty="0">
                <a:latin typeface="Courier New" panose="02070309020205020404" pitchFamily="49" charset="0"/>
                <a:cs typeface="Courier New" panose="02070309020205020404" pitchFamily="49" charset="0"/>
              </a:rPr>
              <a:t>;; OPT PSEUDOSECTION:</a:t>
            </a:r>
          </a:p>
          <a:p>
            <a:r>
              <a:rPr lang="en-AU" dirty="0">
                <a:latin typeface="Courier New" panose="02070309020205020404" pitchFamily="49" charset="0"/>
                <a:cs typeface="Courier New" panose="02070309020205020404" pitchFamily="49" charset="0"/>
              </a:rPr>
              <a:t>; EDNS: version: 0, flags:; </a:t>
            </a:r>
            <a:r>
              <a:rPr lang="en-AU" dirty="0" err="1">
                <a:latin typeface="Courier New" panose="02070309020205020404" pitchFamily="49" charset="0"/>
                <a:cs typeface="Courier New" panose="02070309020205020404" pitchFamily="49" charset="0"/>
              </a:rPr>
              <a:t>udp</a:t>
            </a:r>
            <a:r>
              <a:rPr lang="en-AU" dirty="0">
                <a:latin typeface="Courier New" panose="02070309020205020404" pitchFamily="49" charset="0"/>
                <a:cs typeface="Courier New" panose="02070309020205020404" pitchFamily="49" charset="0"/>
              </a:rPr>
              <a:t>: 4096</a:t>
            </a:r>
          </a:p>
          <a:p>
            <a:r>
              <a:rPr lang="en-AU" dirty="0">
                <a:latin typeface="Courier New" panose="02070309020205020404" pitchFamily="49" charset="0"/>
                <a:cs typeface="Courier New" panose="02070309020205020404" pitchFamily="49" charset="0"/>
              </a:rPr>
              <a:t>;; QUESTION SECTION:</a:t>
            </a:r>
          </a:p>
          <a:p>
            <a:r>
              <a:rPr lang="en-AU" dirty="0">
                <a:latin typeface="Courier New" panose="02070309020205020404" pitchFamily="49" charset="0"/>
                <a:cs typeface="Courier New" panose="02070309020205020404" pitchFamily="49" charset="0"/>
              </a:rPr>
              <a:t>;</a:t>
            </a:r>
            <a:r>
              <a:rPr lang="en-AU" dirty="0" err="1">
                <a:latin typeface="Courier New" panose="02070309020205020404" pitchFamily="49" charset="0"/>
                <a:cs typeface="Courier New" panose="02070309020205020404" pitchFamily="49" charset="0"/>
              </a:rPr>
              <a:t>www.commbank.com.AU</a:t>
            </a:r>
            <a:r>
              <a:rPr lang="en-AU" dirty="0">
                <a:latin typeface="Courier New" panose="02070309020205020404" pitchFamily="49" charset="0"/>
                <a:cs typeface="Courier New" panose="02070309020205020404" pitchFamily="49" charset="0"/>
              </a:rPr>
              <a:t>.		IN	A</a:t>
            </a:r>
          </a:p>
          <a:p>
            <a:endParaRPr lang="en-AU" dirty="0">
              <a:latin typeface="Courier New" panose="02070309020205020404" pitchFamily="49" charset="0"/>
              <a:cs typeface="Courier New" panose="02070309020205020404" pitchFamily="49" charset="0"/>
            </a:endParaRPr>
          </a:p>
          <a:p>
            <a:r>
              <a:rPr lang="en-AU" dirty="0">
                <a:latin typeface="Courier New" panose="02070309020205020404" pitchFamily="49" charset="0"/>
                <a:cs typeface="Courier New" panose="02070309020205020404" pitchFamily="49" charset="0"/>
              </a:rPr>
              <a:t>;; ANSWER SECTION:</a:t>
            </a:r>
          </a:p>
          <a:p>
            <a:r>
              <a:rPr lang="en-AU" dirty="0" err="1">
                <a:latin typeface="Courier New" panose="02070309020205020404" pitchFamily="49" charset="0"/>
                <a:cs typeface="Courier New" panose="02070309020205020404" pitchFamily="49" charset="0"/>
              </a:rPr>
              <a:t>www.commbank.com.AU</a:t>
            </a:r>
            <a:r>
              <a:rPr lang="en-AU" dirty="0">
                <a:latin typeface="Courier New" panose="02070309020205020404" pitchFamily="49" charset="0"/>
                <a:cs typeface="Courier New" panose="02070309020205020404" pitchFamily="49" charset="0"/>
              </a:rPr>
              <a:t>.	3600	IN	CNAME	</a:t>
            </a:r>
            <a:r>
              <a:rPr lang="en-AU" dirty="0" err="1">
                <a:latin typeface="Courier New" panose="02070309020205020404" pitchFamily="49" charset="0"/>
                <a:cs typeface="Courier New" panose="02070309020205020404" pitchFamily="49" charset="0"/>
              </a:rPr>
              <a:t>prd.akamai.cba.commbank.edgekey.net</a:t>
            </a:r>
            <a:r>
              <a:rPr lang="en-AU" dirty="0">
                <a:latin typeface="Courier New" panose="02070309020205020404" pitchFamily="49" charset="0"/>
                <a:cs typeface="Courier New" panose="02070309020205020404" pitchFamily="49" charset="0"/>
              </a:rPr>
              <a:t>.</a:t>
            </a:r>
          </a:p>
        </p:txBody>
      </p:sp>
      <p:sp>
        <p:nvSpPr>
          <p:cNvPr id="3" name="Freeform 2">
            <a:extLst>
              <a:ext uri="{FF2B5EF4-FFF2-40B4-BE49-F238E27FC236}">
                <a16:creationId xmlns:a16="http://schemas.microsoft.com/office/drawing/2014/main" id="{4910098A-9FFE-83B3-0883-9102798BB4ED}"/>
              </a:ext>
            </a:extLst>
          </p:cNvPr>
          <p:cNvSpPr/>
          <p:nvPr/>
        </p:nvSpPr>
        <p:spPr>
          <a:xfrm>
            <a:off x="4591735" y="2262976"/>
            <a:ext cx="2973445" cy="59205"/>
          </a:xfrm>
          <a:custGeom>
            <a:avLst/>
            <a:gdLst>
              <a:gd name="connsiteX0" fmla="*/ 0 w 2973445"/>
              <a:gd name="connsiteY0" fmla="*/ 0 h 59205"/>
              <a:gd name="connsiteX1" fmla="*/ 598636 w 2973445"/>
              <a:gd name="connsiteY1" fmla="*/ 19735 h 59205"/>
              <a:gd name="connsiteX2" fmla="*/ 2973445 w 2973445"/>
              <a:gd name="connsiteY2" fmla="*/ 32892 h 59205"/>
              <a:gd name="connsiteX3" fmla="*/ 131569 w 2973445"/>
              <a:gd name="connsiteY3" fmla="*/ 59205 h 59205"/>
            </a:gdLst>
            <a:ahLst/>
            <a:cxnLst>
              <a:cxn ang="0">
                <a:pos x="connsiteX0" y="connsiteY0"/>
              </a:cxn>
              <a:cxn ang="0">
                <a:pos x="connsiteX1" y="connsiteY1"/>
              </a:cxn>
              <a:cxn ang="0">
                <a:pos x="connsiteX2" y="connsiteY2"/>
              </a:cxn>
              <a:cxn ang="0">
                <a:pos x="connsiteX3" y="connsiteY3"/>
              </a:cxn>
            </a:cxnLst>
            <a:rect l="l" t="t" r="r" b="b"/>
            <a:pathLst>
              <a:path w="2973445" h="59205">
                <a:moveTo>
                  <a:pt x="0" y="0"/>
                </a:moveTo>
                <a:lnTo>
                  <a:pt x="598636" y="19735"/>
                </a:lnTo>
                <a:lnTo>
                  <a:pt x="2973445" y="32892"/>
                </a:lnTo>
                <a:cubicBezTo>
                  <a:pt x="2895601" y="39470"/>
                  <a:pt x="1513585" y="49337"/>
                  <a:pt x="131569" y="5920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Freeform 4">
            <a:extLst>
              <a:ext uri="{FF2B5EF4-FFF2-40B4-BE49-F238E27FC236}">
                <a16:creationId xmlns:a16="http://schemas.microsoft.com/office/drawing/2014/main" id="{6EA1CEE8-87FF-093A-0C14-2DD4F4935D52}"/>
              </a:ext>
            </a:extLst>
          </p:cNvPr>
          <p:cNvSpPr/>
          <p:nvPr/>
        </p:nvSpPr>
        <p:spPr>
          <a:xfrm>
            <a:off x="1032812" y="6394222"/>
            <a:ext cx="10505732" cy="98676"/>
          </a:xfrm>
          <a:custGeom>
            <a:avLst/>
            <a:gdLst>
              <a:gd name="connsiteX0" fmla="*/ 0 w 10505732"/>
              <a:gd name="connsiteY0" fmla="*/ 46049 h 98676"/>
              <a:gd name="connsiteX1" fmla="*/ 1388046 w 10505732"/>
              <a:gd name="connsiteY1" fmla="*/ 19735 h 98676"/>
              <a:gd name="connsiteX2" fmla="*/ 6729720 w 10505732"/>
              <a:gd name="connsiteY2" fmla="*/ 52627 h 98676"/>
              <a:gd name="connsiteX3" fmla="*/ 10505732 w 10505732"/>
              <a:gd name="connsiteY3" fmla="*/ 0 h 98676"/>
              <a:gd name="connsiteX4" fmla="*/ 1980103 w 10505732"/>
              <a:gd name="connsiteY4" fmla="*/ 65784 h 98676"/>
              <a:gd name="connsiteX5" fmla="*/ 217087 w 10505732"/>
              <a:gd name="connsiteY5" fmla="*/ 98676 h 98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505732" h="98676">
                <a:moveTo>
                  <a:pt x="0" y="46049"/>
                </a:moveTo>
                <a:lnTo>
                  <a:pt x="1388046" y="19735"/>
                </a:lnTo>
                <a:lnTo>
                  <a:pt x="6729720" y="52627"/>
                </a:lnTo>
                <a:cubicBezTo>
                  <a:pt x="8249334" y="49338"/>
                  <a:pt x="10505732" y="0"/>
                  <a:pt x="10505732" y="0"/>
                </a:cubicBezTo>
                <a:lnTo>
                  <a:pt x="1980103" y="65784"/>
                </a:lnTo>
                <a:lnTo>
                  <a:pt x="217087" y="98676"/>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Freeform 5">
            <a:extLst>
              <a:ext uri="{FF2B5EF4-FFF2-40B4-BE49-F238E27FC236}">
                <a16:creationId xmlns:a16="http://schemas.microsoft.com/office/drawing/2014/main" id="{1B280587-4E0B-E21A-E741-05089F408A87}"/>
              </a:ext>
            </a:extLst>
          </p:cNvPr>
          <p:cNvSpPr/>
          <p:nvPr/>
        </p:nvSpPr>
        <p:spPr>
          <a:xfrm rot="18335834">
            <a:off x="9715610" y="4861460"/>
            <a:ext cx="2028977" cy="536027"/>
          </a:xfrm>
          <a:custGeom>
            <a:avLst/>
            <a:gdLst>
              <a:gd name="connsiteX0" fmla="*/ 2028977 w 2028977"/>
              <a:gd name="connsiteY0" fmla="*/ 0 h 536027"/>
              <a:gd name="connsiteX1" fmla="*/ 168646 w 2028977"/>
              <a:gd name="connsiteY1" fmla="*/ 388883 h 536027"/>
              <a:gd name="connsiteX2" fmla="*/ 242218 w 2028977"/>
              <a:gd name="connsiteY2" fmla="*/ 220717 h 536027"/>
              <a:gd name="connsiteX3" fmla="*/ 481 w 2028977"/>
              <a:gd name="connsiteY3" fmla="*/ 388883 h 536027"/>
              <a:gd name="connsiteX4" fmla="*/ 315791 w 2028977"/>
              <a:gd name="connsiteY4" fmla="*/ 536027 h 5360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28977" h="536027">
                <a:moveTo>
                  <a:pt x="2028977" y="0"/>
                </a:moveTo>
                <a:cubicBezTo>
                  <a:pt x="1247708" y="176048"/>
                  <a:pt x="466439" y="352097"/>
                  <a:pt x="168646" y="388883"/>
                </a:cubicBezTo>
                <a:cubicBezTo>
                  <a:pt x="-129147" y="425669"/>
                  <a:pt x="270245" y="220717"/>
                  <a:pt x="242218" y="220717"/>
                </a:cubicBezTo>
                <a:cubicBezTo>
                  <a:pt x="214191" y="220717"/>
                  <a:pt x="-11781" y="336331"/>
                  <a:pt x="481" y="388883"/>
                </a:cubicBezTo>
                <a:cubicBezTo>
                  <a:pt x="12743" y="441435"/>
                  <a:pt x="164267" y="488731"/>
                  <a:pt x="315791" y="53602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6491795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DEE92-6949-7DCB-9515-89C8A944CA4B}"/>
              </a:ext>
            </a:extLst>
          </p:cNvPr>
          <p:cNvSpPr>
            <a:spLocks noGrp="1"/>
          </p:cNvSpPr>
          <p:nvPr>
            <p:ph type="title"/>
          </p:nvPr>
        </p:nvSpPr>
        <p:spPr/>
        <p:txBody>
          <a:bodyPr>
            <a:normAutofit fontScale="90000"/>
          </a:bodyPr>
          <a:lstStyle/>
          <a:p>
            <a:r>
              <a:rPr lang="en-AU" dirty="0"/>
              <a:t>Resolving a DNS name is far more complex than it might seem</a:t>
            </a:r>
          </a:p>
        </p:txBody>
      </p:sp>
      <p:sp>
        <p:nvSpPr>
          <p:cNvPr id="3" name="Content Placeholder 2">
            <a:extLst>
              <a:ext uri="{FF2B5EF4-FFF2-40B4-BE49-F238E27FC236}">
                <a16:creationId xmlns:a16="http://schemas.microsoft.com/office/drawing/2014/main" id="{4A2120F5-4BEF-F86B-8799-E02A56D3F891}"/>
              </a:ext>
            </a:extLst>
          </p:cNvPr>
          <p:cNvSpPr>
            <a:spLocks noGrp="1"/>
          </p:cNvSpPr>
          <p:nvPr>
            <p:ph idx="1"/>
          </p:nvPr>
        </p:nvSpPr>
        <p:spPr>
          <a:xfrm>
            <a:off x="838200" y="1825625"/>
            <a:ext cx="10515600" cy="2420554"/>
          </a:xfrm>
        </p:spPr>
        <p:txBody>
          <a:bodyPr/>
          <a:lstStyle/>
          <a:p>
            <a:r>
              <a:rPr lang="en-AU" dirty="0"/>
              <a:t>This is an alias, so we now have to resolve the name: </a:t>
            </a:r>
            <a:r>
              <a:rPr lang="en-AU" sz="2000" dirty="0" err="1">
                <a:latin typeface="Courier New" panose="02070309020205020404" pitchFamily="49" charset="0"/>
                <a:cs typeface="Courier New" panose="02070309020205020404" pitchFamily="49" charset="0"/>
              </a:rPr>
              <a:t>prd.akamai.cba.commbank.edgekey.net</a:t>
            </a:r>
            <a:r>
              <a:rPr lang="en-AU" sz="2000" dirty="0">
                <a:latin typeface="Courier New" panose="02070309020205020404" pitchFamily="49" charset="0"/>
                <a:cs typeface="Courier New" panose="02070309020205020404" pitchFamily="49" charset="0"/>
              </a:rPr>
              <a:t>.</a:t>
            </a:r>
            <a:r>
              <a:rPr lang="en-AU" sz="2000" dirty="0"/>
              <a:t> </a:t>
            </a:r>
          </a:p>
          <a:p>
            <a:r>
              <a:rPr lang="en-AU" dirty="0"/>
              <a:t>But this is also an alias, so we have to resolve the  name: </a:t>
            </a:r>
            <a:r>
              <a:rPr lang="en-AU" sz="2000" dirty="0">
                <a:latin typeface="Courier New" panose="02070309020205020404" pitchFamily="49" charset="0"/>
                <a:cs typeface="Courier New" panose="02070309020205020404" pitchFamily="49" charset="0"/>
              </a:rPr>
              <a:t>e6109.x.akamaiedge.net</a:t>
            </a:r>
          </a:p>
          <a:p>
            <a:r>
              <a:rPr lang="en-AU" dirty="0">
                <a:cs typeface="Courier New" panose="02070309020205020404" pitchFamily="49" charset="0"/>
              </a:rPr>
              <a:t>Finally:</a:t>
            </a:r>
          </a:p>
          <a:p>
            <a:pPr marL="0" indent="0">
              <a:buNone/>
            </a:pPr>
            <a:endParaRPr lang="en-AU" sz="2000" dirty="0">
              <a:latin typeface="Courier New" panose="02070309020205020404" pitchFamily="49" charset="0"/>
              <a:cs typeface="Courier New" panose="02070309020205020404" pitchFamily="49" charset="0"/>
            </a:endParaRPr>
          </a:p>
        </p:txBody>
      </p:sp>
      <p:sp>
        <p:nvSpPr>
          <p:cNvPr id="4" name="TextBox 3">
            <a:extLst>
              <a:ext uri="{FF2B5EF4-FFF2-40B4-BE49-F238E27FC236}">
                <a16:creationId xmlns:a16="http://schemas.microsoft.com/office/drawing/2014/main" id="{AFB5CF38-B03D-CB58-7EB5-CF3C60712143}"/>
              </a:ext>
            </a:extLst>
          </p:cNvPr>
          <p:cNvSpPr txBox="1"/>
          <p:nvPr/>
        </p:nvSpPr>
        <p:spPr>
          <a:xfrm>
            <a:off x="1328840" y="4057950"/>
            <a:ext cx="5147563" cy="646331"/>
          </a:xfrm>
          <a:prstGeom prst="rect">
            <a:avLst/>
          </a:prstGeom>
          <a:noFill/>
        </p:spPr>
        <p:txBody>
          <a:bodyPr wrap="none" rtlCol="0">
            <a:spAutoFit/>
          </a:bodyPr>
          <a:lstStyle/>
          <a:p>
            <a:r>
              <a:rPr lang="en-AU" dirty="0">
                <a:latin typeface="Courier New" panose="02070309020205020404" pitchFamily="49" charset="0"/>
                <a:cs typeface="Courier New" panose="02070309020205020404" pitchFamily="49" charset="0"/>
              </a:rPr>
              <a:t>$ dig +short e6109.x.akamaiedge.net.</a:t>
            </a:r>
          </a:p>
          <a:p>
            <a:r>
              <a:rPr lang="en-AU" dirty="0">
                <a:latin typeface="Courier New" panose="02070309020205020404" pitchFamily="49" charset="0"/>
                <a:cs typeface="Courier New" panose="02070309020205020404" pitchFamily="49" charset="0"/>
              </a:rPr>
              <a:t>104.116.115.138</a:t>
            </a:r>
          </a:p>
        </p:txBody>
      </p:sp>
      <p:sp>
        <p:nvSpPr>
          <p:cNvPr id="5" name="Freeform 4">
            <a:extLst>
              <a:ext uri="{FF2B5EF4-FFF2-40B4-BE49-F238E27FC236}">
                <a16:creationId xmlns:a16="http://schemas.microsoft.com/office/drawing/2014/main" id="{88E51B6F-4B3E-E509-4588-2CEBD2B488C0}"/>
              </a:ext>
            </a:extLst>
          </p:cNvPr>
          <p:cNvSpPr/>
          <p:nvPr/>
        </p:nvSpPr>
        <p:spPr>
          <a:xfrm>
            <a:off x="1480144" y="4704281"/>
            <a:ext cx="2045888" cy="19735"/>
          </a:xfrm>
          <a:custGeom>
            <a:avLst/>
            <a:gdLst>
              <a:gd name="connsiteX0" fmla="*/ 0 w 2045888"/>
              <a:gd name="connsiteY0" fmla="*/ 13157 h 19735"/>
              <a:gd name="connsiteX1" fmla="*/ 335500 w 2045888"/>
              <a:gd name="connsiteY1" fmla="*/ 6579 h 19735"/>
              <a:gd name="connsiteX2" fmla="*/ 1526193 w 2045888"/>
              <a:gd name="connsiteY2" fmla="*/ 19735 h 19735"/>
              <a:gd name="connsiteX3" fmla="*/ 2045888 w 2045888"/>
              <a:gd name="connsiteY3" fmla="*/ 0 h 19735"/>
            </a:gdLst>
            <a:ahLst/>
            <a:cxnLst>
              <a:cxn ang="0">
                <a:pos x="connsiteX0" y="connsiteY0"/>
              </a:cxn>
              <a:cxn ang="0">
                <a:pos x="connsiteX1" y="connsiteY1"/>
              </a:cxn>
              <a:cxn ang="0">
                <a:pos x="connsiteX2" y="connsiteY2"/>
              </a:cxn>
              <a:cxn ang="0">
                <a:pos x="connsiteX3" y="connsiteY3"/>
              </a:cxn>
            </a:cxnLst>
            <a:rect l="l" t="t" r="r" b="b"/>
            <a:pathLst>
              <a:path w="2045888" h="19735">
                <a:moveTo>
                  <a:pt x="0" y="13157"/>
                </a:moveTo>
                <a:lnTo>
                  <a:pt x="335500" y="6579"/>
                </a:lnTo>
                <a:lnTo>
                  <a:pt x="1526193" y="19735"/>
                </a:lnTo>
                <a:cubicBezTo>
                  <a:pt x="1811258" y="18639"/>
                  <a:pt x="1928573" y="9319"/>
                  <a:pt x="2045888"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10773632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C5EEBE-017D-0D9D-B180-19882229D7A6}"/>
              </a:ext>
            </a:extLst>
          </p:cNvPr>
          <p:cNvSpPr>
            <a:spLocks noGrp="1"/>
          </p:cNvSpPr>
          <p:nvPr>
            <p:ph type="title"/>
          </p:nvPr>
        </p:nvSpPr>
        <p:spPr/>
        <p:txBody>
          <a:bodyPr/>
          <a:lstStyle/>
          <a:p>
            <a:r>
              <a:rPr lang="en-AU" dirty="0"/>
              <a:t>The DNS is far more complex than it might seem</a:t>
            </a:r>
          </a:p>
        </p:txBody>
      </p:sp>
      <p:sp>
        <p:nvSpPr>
          <p:cNvPr id="3" name="Content Placeholder 2">
            <a:extLst>
              <a:ext uri="{FF2B5EF4-FFF2-40B4-BE49-F238E27FC236}">
                <a16:creationId xmlns:a16="http://schemas.microsoft.com/office/drawing/2014/main" id="{9839ECBA-382D-E10D-909D-AF45F265E8ED}"/>
              </a:ext>
            </a:extLst>
          </p:cNvPr>
          <p:cNvSpPr>
            <a:spLocks noGrp="1"/>
          </p:cNvSpPr>
          <p:nvPr>
            <p:ph idx="1"/>
          </p:nvPr>
        </p:nvSpPr>
        <p:spPr/>
        <p:txBody>
          <a:bodyPr/>
          <a:lstStyle/>
          <a:p>
            <a:r>
              <a:rPr lang="en-AU" dirty="0"/>
              <a:t>Phew!</a:t>
            </a:r>
          </a:p>
          <a:p>
            <a:r>
              <a:rPr lang="en-AU" dirty="0"/>
              <a:t>That simple name resolution query actually took 13 queries to discover who to ask and what query name to use, and a final query for the data.</a:t>
            </a:r>
          </a:p>
          <a:p>
            <a:r>
              <a:rPr lang="en-AU" dirty="0"/>
              <a:t>What’s going on here?</a:t>
            </a:r>
          </a:p>
        </p:txBody>
      </p:sp>
    </p:spTree>
    <p:extLst>
      <p:ext uri="{BB962C8B-B14F-4D97-AF65-F5344CB8AC3E}">
        <p14:creationId xmlns:p14="http://schemas.microsoft.com/office/powerpoint/2010/main" val="21890369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Powderfinger Type"/>
                <a:cs typeface="Powderfinger Type"/>
              </a:rPr>
              <a:t>Understanding DNS Resolvers </a:t>
            </a:r>
            <a:r>
              <a:rPr lang="en-US" baseline="0" dirty="0">
                <a:latin typeface="Powderfinger Type"/>
                <a:cs typeface="Powderfinger Type"/>
              </a:rPr>
              <a:t>is “tricky”</a:t>
            </a:r>
            <a:endParaRPr lang="en-US" dirty="0">
              <a:latin typeface="Powderfinger Type"/>
              <a:cs typeface="Powderfinger Type"/>
            </a:endParaRPr>
          </a:p>
        </p:txBody>
      </p:sp>
      <p:sp>
        <p:nvSpPr>
          <p:cNvPr id="3" name="TextBox 2"/>
          <p:cNvSpPr txBox="1"/>
          <p:nvPr/>
        </p:nvSpPr>
        <p:spPr>
          <a:xfrm>
            <a:off x="2216041" y="2362911"/>
            <a:ext cx="7022543" cy="369332"/>
          </a:xfrm>
          <a:prstGeom prst="rect">
            <a:avLst/>
          </a:prstGeom>
          <a:noFill/>
        </p:spPr>
        <p:txBody>
          <a:bodyPr wrap="none" rtlCol="0">
            <a:spAutoFit/>
          </a:bodyPr>
          <a:lstStyle/>
          <a:p>
            <a:r>
              <a:rPr lang="en-US" dirty="0">
                <a:solidFill>
                  <a:schemeClr val="accent6">
                    <a:lumMod val="75000"/>
                  </a:schemeClr>
                </a:solidFill>
                <a:latin typeface="AhnbergHand"/>
                <a:cs typeface="AhnbergHand"/>
              </a:rPr>
              <a:t>What we would like to think happens in DNS resolution!</a:t>
            </a:r>
          </a:p>
        </p:txBody>
      </p:sp>
      <p:sp>
        <p:nvSpPr>
          <p:cNvPr id="6" name="Freeform 5"/>
          <p:cNvSpPr/>
          <p:nvPr/>
        </p:nvSpPr>
        <p:spPr>
          <a:xfrm>
            <a:off x="4272690" y="2722735"/>
            <a:ext cx="466542" cy="26686"/>
          </a:xfrm>
          <a:custGeom>
            <a:avLst/>
            <a:gdLst>
              <a:gd name="connsiteX0" fmla="*/ 0 w 466542"/>
              <a:gd name="connsiteY0" fmla="*/ 26686 h 26686"/>
              <a:gd name="connsiteX1" fmla="*/ 241911 w 466542"/>
              <a:gd name="connsiteY1" fmla="*/ 766 h 26686"/>
              <a:gd name="connsiteX2" fmla="*/ 466542 w 466542"/>
              <a:gd name="connsiteY2" fmla="*/ 9406 h 26686"/>
            </a:gdLst>
            <a:ahLst/>
            <a:cxnLst>
              <a:cxn ang="0">
                <a:pos x="connsiteX0" y="connsiteY0"/>
              </a:cxn>
              <a:cxn ang="0">
                <a:pos x="connsiteX1" y="connsiteY1"/>
              </a:cxn>
              <a:cxn ang="0">
                <a:pos x="connsiteX2" y="connsiteY2"/>
              </a:cxn>
            </a:cxnLst>
            <a:rect l="l" t="t" r="r" b="b"/>
            <a:pathLst>
              <a:path w="466542" h="26686">
                <a:moveTo>
                  <a:pt x="0" y="26686"/>
                </a:moveTo>
                <a:cubicBezTo>
                  <a:pt x="82077" y="15166"/>
                  <a:pt x="164154" y="3646"/>
                  <a:pt x="241911" y="766"/>
                </a:cubicBezTo>
                <a:cubicBezTo>
                  <a:pt x="319668" y="-2114"/>
                  <a:pt x="393105" y="3646"/>
                  <a:pt x="466542" y="9406"/>
                </a:cubicBezTo>
              </a:path>
            </a:pathLst>
          </a:custGeom>
          <a:ln>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 name="TextBox 4"/>
          <p:cNvSpPr txBox="1"/>
          <p:nvPr/>
        </p:nvSpPr>
        <p:spPr>
          <a:xfrm>
            <a:off x="2667002" y="4300168"/>
            <a:ext cx="1018227" cy="400110"/>
          </a:xfrm>
          <a:prstGeom prst="rect">
            <a:avLst/>
          </a:prstGeom>
          <a:noFill/>
        </p:spPr>
        <p:txBody>
          <a:bodyPr wrap="none" rtlCol="0">
            <a:spAutoFit/>
          </a:bodyPr>
          <a:lstStyle/>
          <a:p>
            <a:r>
              <a:rPr lang="en-US" sz="2000" b="1" dirty="0">
                <a:solidFill>
                  <a:srgbClr val="0000FF"/>
                </a:solidFill>
                <a:latin typeface="AhnbergHand"/>
                <a:cs typeface="AhnbergHand"/>
              </a:rPr>
              <a:t>Client</a:t>
            </a:r>
          </a:p>
        </p:txBody>
      </p:sp>
      <p:sp>
        <p:nvSpPr>
          <p:cNvPr id="7" name="Freeform 6"/>
          <p:cNvSpPr/>
          <p:nvPr/>
        </p:nvSpPr>
        <p:spPr>
          <a:xfrm>
            <a:off x="2402417" y="4017356"/>
            <a:ext cx="1771154" cy="898617"/>
          </a:xfrm>
          <a:custGeom>
            <a:avLst/>
            <a:gdLst>
              <a:gd name="connsiteX0" fmla="*/ 0 w 1771154"/>
              <a:gd name="connsiteY0" fmla="*/ 4312 h 898617"/>
              <a:gd name="connsiteX1" fmla="*/ 63500 w 1771154"/>
              <a:gd name="connsiteY1" fmla="*/ 850978 h 898617"/>
              <a:gd name="connsiteX2" fmla="*/ 84666 w 1771154"/>
              <a:gd name="connsiteY2" fmla="*/ 798062 h 898617"/>
              <a:gd name="connsiteX3" fmla="*/ 1629833 w 1771154"/>
              <a:gd name="connsiteY3" fmla="*/ 829812 h 898617"/>
              <a:gd name="connsiteX4" fmla="*/ 1682750 w 1771154"/>
              <a:gd name="connsiteY4" fmla="*/ 57228 h 898617"/>
              <a:gd name="connsiteX5" fmla="*/ 1471083 w 1771154"/>
              <a:gd name="connsiteY5" fmla="*/ 57228 h 898617"/>
              <a:gd name="connsiteX6" fmla="*/ 201083 w 1771154"/>
              <a:gd name="connsiteY6" fmla="*/ 99562 h 8986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71154" h="898617">
                <a:moveTo>
                  <a:pt x="0" y="4312"/>
                </a:moveTo>
                <a:cubicBezTo>
                  <a:pt x="24694" y="361499"/>
                  <a:pt x="49389" y="718686"/>
                  <a:pt x="63500" y="850978"/>
                </a:cubicBezTo>
                <a:cubicBezTo>
                  <a:pt x="77611" y="983270"/>
                  <a:pt x="84666" y="798062"/>
                  <a:pt x="84666" y="798062"/>
                </a:cubicBezTo>
                <a:cubicBezTo>
                  <a:pt x="345721" y="794534"/>
                  <a:pt x="1363486" y="953284"/>
                  <a:pt x="1629833" y="829812"/>
                </a:cubicBezTo>
                <a:cubicBezTo>
                  <a:pt x="1896180" y="706340"/>
                  <a:pt x="1709208" y="185992"/>
                  <a:pt x="1682750" y="57228"/>
                </a:cubicBezTo>
                <a:cubicBezTo>
                  <a:pt x="1656292" y="-71536"/>
                  <a:pt x="1471083" y="57228"/>
                  <a:pt x="1471083" y="57228"/>
                </a:cubicBezTo>
                <a:lnTo>
                  <a:pt x="201083" y="99562"/>
                </a:lnTo>
              </a:path>
            </a:pathLst>
          </a:custGeom>
          <a:ln>
            <a:solidFill>
              <a:schemeClr val="accent5">
                <a:lumMod val="50000"/>
              </a:scheme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 name="TextBox 7"/>
          <p:cNvSpPr txBox="1"/>
          <p:nvPr/>
        </p:nvSpPr>
        <p:spPr>
          <a:xfrm>
            <a:off x="4988987" y="4204917"/>
            <a:ext cx="2095445" cy="400110"/>
          </a:xfrm>
          <a:prstGeom prst="rect">
            <a:avLst/>
          </a:prstGeom>
          <a:noFill/>
        </p:spPr>
        <p:txBody>
          <a:bodyPr wrap="none" rtlCol="0">
            <a:spAutoFit/>
          </a:bodyPr>
          <a:lstStyle/>
          <a:p>
            <a:r>
              <a:rPr lang="en-US" sz="2000" b="1" dirty="0">
                <a:solidFill>
                  <a:schemeClr val="accent6">
                    <a:lumMod val="50000"/>
                  </a:schemeClr>
                </a:solidFill>
                <a:latin typeface="AhnbergHand"/>
                <a:cs typeface="AhnbergHand"/>
              </a:rPr>
              <a:t>DNS Resolver</a:t>
            </a:r>
          </a:p>
        </p:txBody>
      </p:sp>
      <p:sp>
        <p:nvSpPr>
          <p:cNvPr id="9" name="Freeform 8"/>
          <p:cNvSpPr/>
          <p:nvPr/>
        </p:nvSpPr>
        <p:spPr>
          <a:xfrm>
            <a:off x="4876773" y="3909743"/>
            <a:ext cx="2308339" cy="980623"/>
          </a:xfrm>
          <a:custGeom>
            <a:avLst/>
            <a:gdLst>
              <a:gd name="connsiteX0" fmla="*/ 139728 w 2308339"/>
              <a:gd name="connsiteY0" fmla="*/ 905675 h 980623"/>
              <a:gd name="connsiteX1" fmla="*/ 192645 w 2308339"/>
              <a:gd name="connsiteY1" fmla="*/ 884508 h 980623"/>
              <a:gd name="connsiteX2" fmla="*/ 2139978 w 2308339"/>
              <a:gd name="connsiteY2" fmla="*/ 884508 h 980623"/>
              <a:gd name="connsiteX3" fmla="*/ 2203478 w 2308339"/>
              <a:gd name="connsiteY3" fmla="*/ 926841 h 980623"/>
              <a:gd name="connsiteX4" fmla="*/ 2118811 w 2308339"/>
              <a:gd name="connsiteY4" fmla="*/ 48425 h 980623"/>
              <a:gd name="connsiteX5" fmla="*/ 2087061 w 2308339"/>
              <a:gd name="connsiteY5" fmla="*/ 111925 h 980623"/>
              <a:gd name="connsiteX6" fmla="*/ 150311 w 2308339"/>
              <a:gd name="connsiteY6" fmla="*/ 90758 h 980623"/>
              <a:gd name="connsiteX7" fmla="*/ 129145 w 2308339"/>
              <a:gd name="connsiteY7" fmla="*/ 143675 h 980623"/>
              <a:gd name="connsiteX8" fmla="*/ 139728 w 2308339"/>
              <a:gd name="connsiteY8" fmla="*/ 905675 h 980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08339" h="980623">
                <a:moveTo>
                  <a:pt x="139728" y="905675"/>
                </a:moveTo>
                <a:cubicBezTo>
                  <a:pt x="150311" y="1029147"/>
                  <a:pt x="-140730" y="888036"/>
                  <a:pt x="192645" y="884508"/>
                </a:cubicBezTo>
                <a:cubicBezTo>
                  <a:pt x="526020" y="880980"/>
                  <a:pt x="1804839" y="877453"/>
                  <a:pt x="2139978" y="884508"/>
                </a:cubicBezTo>
                <a:cubicBezTo>
                  <a:pt x="2475117" y="891563"/>
                  <a:pt x="2207006" y="1066188"/>
                  <a:pt x="2203478" y="926841"/>
                </a:cubicBezTo>
                <a:cubicBezTo>
                  <a:pt x="2199950" y="787494"/>
                  <a:pt x="2138214" y="184244"/>
                  <a:pt x="2118811" y="48425"/>
                </a:cubicBezTo>
                <a:cubicBezTo>
                  <a:pt x="2099408" y="-87394"/>
                  <a:pt x="2415144" y="104870"/>
                  <a:pt x="2087061" y="111925"/>
                </a:cubicBezTo>
                <a:cubicBezTo>
                  <a:pt x="1758978" y="118980"/>
                  <a:pt x="476630" y="85466"/>
                  <a:pt x="150311" y="90758"/>
                </a:cubicBezTo>
                <a:cubicBezTo>
                  <a:pt x="-176008" y="96050"/>
                  <a:pt x="130909" y="6092"/>
                  <a:pt x="129145" y="143675"/>
                </a:cubicBezTo>
                <a:cubicBezTo>
                  <a:pt x="127381" y="281258"/>
                  <a:pt x="129145" y="782203"/>
                  <a:pt x="139728" y="905675"/>
                </a:cubicBezTo>
                <a:close/>
              </a:path>
            </a:pathLst>
          </a:custGeom>
          <a:noFill/>
          <a:ln w="38100"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p:cNvSpPr txBox="1"/>
          <p:nvPr/>
        </p:nvSpPr>
        <p:spPr>
          <a:xfrm>
            <a:off x="4074583" y="3534833"/>
            <a:ext cx="799128" cy="369332"/>
          </a:xfrm>
          <a:prstGeom prst="rect">
            <a:avLst/>
          </a:prstGeom>
          <a:noFill/>
        </p:spPr>
        <p:txBody>
          <a:bodyPr wrap="none" rtlCol="0">
            <a:spAutoFit/>
          </a:bodyPr>
          <a:lstStyle/>
          <a:p>
            <a:r>
              <a:rPr lang="en-US" dirty="0" err="1">
                <a:latin typeface="AhnbergHand"/>
                <a:cs typeface="AhnbergHand"/>
              </a:rPr>
              <a:t>x.y.z</a:t>
            </a:r>
            <a:r>
              <a:rPr lang="en-US" dirty="0">
                <a:latin typeface="AhnbergHand"/>
                <a:cs typeface="AhnbergHand"/>
              </a:rPr>
              <a:t>?</a:t>
            </a:r>
          </a:p>
        </p:txBody>
      </p:sp>
      <p:sp>
        <p:nvSpPr>
          <p:cNvPr id="11" name="Freeform 10"/>
          <p:cNvSpPr/>
          <p:nvPr/>
        </p:nvSpPr>
        <p:spPr>
          <a:xfrm>
            <a:off x="4106334" y="4011069"/>
            <a:ext cx="775205" cy="232848"/>
          </a:xfrm>
          <a:custGeom>
            <a:avLst/>
            <a:gdLst>
              <a:gd name="connsiteX0" fmla="*/ 0 w 775205"/>
              <a:gd name="connsiteY0" fmla="*/ 179931 h 232848"/>
              <a:gd name="connsiteX1" fmla="*/ 338667 w 775205"/>
              <a:gd name="connsiteY1" fmla="*/ 14 h 232848"/>
              <a:gd name="connsiteX2" fmla="*/ 762000 w 775205"/>
              <a:gd name="connsiteY2" fmla="*/ 169348 h 232848"/>
              <a:gd name="connsiteX3" fmla="*/ 677334 w 775205"/>
              <a:gd name="connsiteY3" fmla="*/ 63514 h 232848"/>
              <a:gd name="connsiteX4" fmla="*/ 772584 w 775205"/>
              <a:gd name="connsiteY4" fmla="*/ 179931 h 232848"/>
              <a:gd name="connsiteX5" fmla="*/ 656167 w 775205"/>
              <a:gd name="connsiteY5" fmla="*/ 232848 h 2328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75205" h="232848">
                <a:moveTo>
                  <a:pt x="0" y="179931"/>
                </a:moveTo>
                <a:cubicBezTo>
                  <a:pt x="105833" y="90854"/>
                  <a:pt x="211667" y="1778"/>
                  <a:pt x="338667" y="14"/>
                </a:cubicBezTo>
                <a:cubicBezTo>
                  <a:pt x="465667" y="-1750"/>
                  <a:pt x="705556" y="158765"/>
                  <a:pt x="762000" y="169348"/>
                </a:cubicBezTo>
                <a:cubicBezTo>
                  <a:pt x="818444" y="179931"/>
                  <a:pt x="675570" y="61750"/>
                  <a:pt x="677334" y="63514"/>
                </a:cubicBezTo>
                <a:cubicBezTo>
                  <a:pt x="679098" y="65278"/>
                  <a:pt x="776112" y="151709"/>
                  <a:pt x="772584" y="179931"/>
                </a:cubicBezTo>
                <a:cubicBezTo>
                  <a:pt x="769056" y="208153"/>
                  <a:pt x="656167" y="232848"/>
                  <a:pt x="656167" y="232848"/>
                </a:cubicBezTo>
              </a:path>
            </a:pathLst>
          </a:custGeom>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2" name="TextBox 11"/>
          <p:cNvSpPr txBox="1"/>
          <p:nvPr/>
        </p:nvSpPr>
        <p:spPr>
          <a:xfrm>
            <a:off x="8179969" y="3904166"/>
            <a:ext cx="1707217" cy="646331"/>
          </a:xfrm>
          <a:prstGeom prst="rect">
            <a:avLst/>
          </a:prstGeom>
          <a:noFill/>
        </p:spPr>
        <p:txBody>
          <a:bodyPr wrap="none" rtlCol="0">
            <a:spAutoFit/>
          </a:bodyPr>
          <a:lstStyle/>
          <a:p>
            <a:r>
              <a:rPr lang="en-US" dirty="0">
                <a:solidFill>
                  <a:srgbClr val="FF0000"/>
                </a:solidFill>
                <a:latin typeface="AhnbergHand"/>
                <a:cs typeface="AhnbergHand"/>
              </a:rPr>
              <a:t>Authoritative</a:t>
            </a:r>
          </a:p>
          <a:p>
            <a:r>
              <a:rPr lang="en-US" dirty="0" err="1">
                <a:solidFill>
                  <a:srgbClr val="FF0000"/>
                </a:solidFill>
                <a:latin typeface="AhnbergHand"/>
                <a:cs typeface="AhnbergHand"/>
              </a:rPr>
              <a:t>Nameserver</a:t>
            </a:r>
            <a:endParaRPr lang="en-US" dirty="0">
              <a:solidFill>
                <a:srgbClr val="FF0000"/>
              </a:solidFill>
              <a:latin typeface="AhnbergHand"/>
              <a:cs typeface="AhnbergHand"/>
            </a:endParaRPr>
          </a:p>
        </p:txBody>
      </p:sp>
      <p:sp>
        <p:nvSpPr>
          <p:cNvPr id="13" name="TextBox 12"/>
          <p:cNvSpPr txBox="1"/>
          <p:nvPr/>
        </p:nvSpPr>
        <p:spPr>
          <a:xfrm>
            <a:off x="7211655" y="3540410"/>
            <a:ext cx="799128" cy="369332"/>
          </a:xfrm>
          <a:prstGeom prst="rect">
            <a:avLst/>
          </a:prstGeom>
          <a:noFill/>
        </p:spPr>
        <p:txBody>
          <a:bodyPr wrap="none" rtlCol="0">
            <a:spAutoFit/>
          </a:bodyPr>
          <a:lstStyle/>
          <a:p>
            <a:r>
              <a:rPr lang="en-US" dirty="0" err="1">
                <a:latin typeface="AhnbergHand"/>
                <a:cs typeface="AhnbergHand"/>
              </a:rPr>
              <a:t>x.y.z</a:t>
            </a:r>
            <a:r>
              <a:rPr lang="en-US" dirty="0">
                <a:latin typeface="AhnbergHand"/>
                <a:cs typeface="AhnbergHand"/>
              </a:rPr>
              <a:t>?</a:t>
            </a:r>
          </a:p>
        </p:txBody>
      </p:sp>
      <p:sp>
        <p:nvSpPr>
          <p:cNvPr id="14" name="Freeform 13"/>
          <p:cNvSpPr/>
          <p:nvPr/>
        </p:nvSpPr>
        <p:spPr>
          <a:xfrm>
            <a:off x="7975781" y="3908385"/>
            <a:ext cx="2069156" cy="762537"/>
          </a:xfrm>
          <a:custGeom>
            <a:avLst/>
            <a:gdLst>
              <a:gd name="connsiteX0" fmla="*/ 141636 w 2069156"/>
              <a:gd name="connsiteY0" fmla="*/ 60366 h 762537"/>
              <a:gd name="connsiteX1" fmla="*/ 1909052 w 2069156"/>
              <a:gd name="connsiteY1" fmla="*/ 49783 h 762537"/>
              <a:gd name="connsiteX2" fmla="*/ 1993719 w 2069156"/>
              <a:gd name="connsiteY2" fmla="*/ 49783 h 762537"/>
              <a:gd name="connsiteX3" fmla="*/ 1972552 w 2069156"/>
              <a:gd name="connsiteY3" fmla="*/ 716533 h 762537"/>
              <a:gd name="connsiteX4" fmla="*/ 1951386 w 2069156"/>
              <a:gd name="connsiteY4" fmla="*/ 705949 h 762537"/>
              <a:gd name="connsiteX5" fmla="*/ 183969 w 2069156"/>
              <a:gd name="connsiteY5" fmla="*/ 716533 h 762537"/>
              <a:gd name="connsiteX6" fmla="*/ 120469 w 2069156"/>
              <a:gd name="connsiteY6" fmla="*/ 653033 h 762537"/>
              <a:gd name="connsiteX7" fmla="*/ 141636 w 2069156"/>
              <a:gd name="connsiteY7" fmla="*/ 60366 h 762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69156" h="762537">
                <a:moveTo>
                  <a:pt x="141636" y="60366"/>
                </a:moveTo>
                <a:cubicBezTo>
                  <a:pt x="439733" y="-40176"/>
                  <a:pt x="1909052" y="49783"/>
                  <a:pt x="1909052" y="49783"/>
                </a:cubicBezTo>
                <a:cubicBezTo>
                  <a:pt x="2217732" y="48019"/>
                  <a:pt x="1983136" y="-61342"/>
                  <a:pt x="1993719" y="49783"/>
                </a:cubicBezTo>
                <a:cubicBezTo>
                  <a:pt x="2004302" y="160908"/>
                  <a:pt x="1979607" y="607172"/>
                  <a:pt x="1972552" y="716533"/>
                </a:cubicBezTo>
                <a:cubicBezTo>
                  <a:pt x="1965497" y="825894"/>
                  <a:pt x="1951386" y="705949"/>
                  <a:pt x="1951386" y="705949"/>
                </a:cubicBezTo>
                <a:lnTo>
                  <a:pt x="183969" y="716533"/>
                </a:lnTo>
                <a:cubicBezTo>
                  <a:pt x="-121184" y="707714"/>
                  <a:pt x="134580" y="764158"/>
                  <a:pt x="120469" y="653033"/>
                </a:cubicBezTo>
                <a:cubicBezTo>
                  <a:pt x="106358" y="541908"/>
                  <a:pt x="-156461" y="160908"/>
                  <a:pt x="141636" y="60366"/>
                </a:cubicBezTo>
                <a:close/>
              </a:path>
            </a:pathLst>
          </a:custGeom>
          <a:noFill/>
          <a:ln w="381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Freeform 15"/>
          <p:cNvSpPr/>
          <p:nvPr/>
        </p:nvSpPr>
        <p:spPr>
          <a:xfrm>
            <a:off x="7037918" y="3999559"/>
            <a:ext cx="828793" cy="180859"/>
          </a:xfrm>
          <a:custGeom>
            <a:avLst/>
            <a:gdLst>
              <a:gd name="connsiteX0" fmla="*/ 0 w 828793"/>
              <a:gd name="connsiteY0" fmla="*/ 180859 h 180859"/>
              <a:gd name="connsiteX1" fmla="*/ 338666 w 828793"/>
              <a:gd name="connsiteY1" fmla="*/ 942 h 180859"/>
              <a:gd name="connsiteX2" fmla="*/ 814916 w 828793"/>
              <a:gd name="connsiteY2" fmla="*/ 106775 h 180859"/>
              <a:gd name="connsiteX3" fmla="*/ 709083 w 828793"/>
              <a:gd name="connsiteY3" fmla="*/ 32692 h 180859"/>
              <a:gd name="connsiteX4" fmla="*/ 793750 w 828793"/>
              <a:gd name="connsiteY4" fmla="*/ 106775 h 180859"/>
              <a:gd name="connsiteX5" fmla="*/ 656166 w 828793"/>
              <a:gd name="connsiteY5" fmla="*/ 117359 h 180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28793" h="180859">
                <a:moveTo>
                  <a:pt x="0" y="180859"/>
                </a:moveTo>
                <a:cubicBezTo>
                  <a:pt x="101423" y="97074"/>
                  <a:pt x="202847" y="13289"/>
                  <a:pt x="338666" y="942"/>
                </a:cubicBezTo>
                <a:cubicBezTo>
                  <a:pt x="474485" y="-11405"/>
                  <a:pt x="753180" y="101483"/>
                  <a:pt x="814916" y="106775"/>
                </a:cubicBezTo>
                <a:cubicBezTo>
                  <a:pt x="876652" y="112067"/>
                  <a:pt x="712611" y="32692"/>
                  <a:pt x="709083" y="32692"/>
                </a:cubicBezTo>
                <a:cubicBezTo>
                  <a:pt x="705555" y="32692"/>
                  <a:pt x="802570" y="92664"/>
                  <a:pt x="793750" y="106775"/>
                </a:cubicBezTo>
                <a:cubicBezTo>
                  <a:pt x="784930" y="120886"/>
                  <a:pt x="656166" y="117359"/>
                  <a:pt x="656166" y="117359"/>
                </a:cubicBezTo>
              </a:path>
            </a:pathLst>
          </a:custGeom>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7" name="Freeform 16"/>
          <p:cNvSpPr/>
          <p:nvPr/>
        </p:nvSpPr>
        <p:spPr>
          <a:xfrm>
            <a:off x="7071953" y="4454668"/>
            <a:ext cx="939630" cy="244332"/>
          </a:xfrm>
          <a:custGeom>
            <a:avLst/>
            <a:gdLst>
              <a:gd name="connsiteX0" fmla="*/ 939630 w 939630"/>
              <a:gd name="connsiteY0" fmla="*/ 64415 h 244332"/>
              <a:gd name="connsiteX1" fmla="*/ 421047 w 939630"/>
              <a:gd name="connsiteY1" fmla="*/ 180832 h 244332"/>
              <a:gd name="connsiteX2" fmla="*/ 8297 w 939630"/>
              <a:gd name="connsiteY2" fmla="*/ 85582 h 244332"/>
              <a:gd name="connsiteX3" fmla="*/ 135297 w 939630"/>
              <a:gd name="connsiteY3" fmla="*/ 915 h 244332"/>
              <a:gd name="connsiteX4" fmla="*/ 18880 w 939630"/>
              <a:gd name="connsiteY4" fmla="*/ 53832 h 244332"/>
              <a:gd name="connsiteX5" fmla="*/ 82380 w 939630"/>
              <a:gd name="connsiteY5" fmla="*/ 244332 h 244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39630" h="244332">
                <a:moveTo>
                  <a:pt x="939630" y="64415"/>
                </a:moveTo>
                <a:cubicBezTo>
                  <a:pt x="757949" y="120859"/>
                  <a:pt x="576269" y="177304"/>
                  <a:pt x="421047" y="180832"/>
                </a:cubicBezTo>
                <a:cubicBezTo>
                  <a:pt x="265825" y="184360"/>
                  <a:pt x="55922" y="115568"/>
                  <a:pt x="8297" y="85582"/>
                </a:cubicBezTo>
                <a:cubicBezTo>
                  <a:pt x="-39328" y="55596"/>
                  <a:pt x="133533" y="6207"/>
                  <a:pt x="135297" y="915"/>
                </a:cubicBezTo>
                <a:cubicBezTo>
                  <a:pt x="137061" y="-4377"/>
                  <a:pt x="27699" y="13263"/>
                  <a:pt x="18880" y="53832"/>
                </a:cubicBezTo>
                <a:cubicBezTo>
                  <a:pt x="10061" y="94401"/>
                  <a:pt x="46220" y="169366"/>
                  <a:pt x="82380" y="244332"/>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8" name="Freeform 17"/>
          <p:cNvSpPr/>
          <p:nvPr/>
        </p:nvSpPr>
        <p:spPr>
          <a:xfrm>
            <a:off x="4087637" y="4484902"/>
            <a:ext cx="939630" cy="244332"/>
          </a:xfrm>
          <a:custGeom>
            <a:avLst/>
            <a:gdLst>
              <a:gd name="connsiteX0" fmla="*/ 939630 w 939630"/>
              <a:gd name="connsiteY0" fmla="*/ 64415 h 244332"/>
              <a:gd name="connsiteX1" fmla="*/ 421047 w 939630"/>
              <a:gd name="connsiteY1" fmla="*/ 180832 h 244332"/>
              <a:gd name="connsiteX2" fmla="*/ 8297 w 939630"/>
              <a:gd name="connsiteY2" fmla="*/ 85582 h 244332"/>
              <a:gd name="connsiteX3" fmla="*/ 135297 w 939630"/>
              <a:gd name="connsiteY3" fmla="*/ 915 h 244332"/>
              <a:gd name="connsiteX4" fmla="*/ 18880 w 939630"/>
              <a:gd name="connsiteY4" fmla="*/ 53832 h 244332"/>
              <a:gd name="connsiteX5" fmla="*/ 82380 w 939630"/>
              <a:gd name="connsiteY5" fmla="*/ 244332 h 244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39630" h="244332">
                <a:moveTo>
                  <a:pt x="939630" y="64415"/>
                </a:moveTo>
                <a:cubicBezTo>
                  <a:pt x="757949" y="120859"/>
                  <a:pt x="576269" y="177304"/>
                  <a:pt x="421047" y="180832"/>
                </a:cubicBezTo>
                <a:cubicBezTo>
                  <a:pt x="265825" y="184360"/>
                  <a:pt x="55922" y="115568"/>
                  <a:pt x="8297" y="85582"/>
                </a:cubicBezTo>
                <a:cubicBezTo>
                  <a:pt x="-39328" y="55596"/>
                  <a:pt x="133533" y="6207"/>
                  <a:pt x="135297" y="915"/>
                </a:cubicBezTo>
                <a:cubicBezTo>
                  <a:pt x="137061" y="-4377"/>
                  <a:pt x="27699" y="13263"/>
                  <a:pt x="18880" y="53832"/>
                </a:cubicBezTo>
                <a:cubicBezTo>
                  <a:pt x="10061" y="94401"/>
                  <a:pt x="46220" y="169366"/>
                  <a:pt x="82380" y="244332"/>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9" name="TextBox 18"/>
          <p:cNvSpPr txBox="1"/>
          <p:nvPr/>
        </p:nvSpPr>
        <p:spPr>
          <a:xfrm>
            <a:off x="7212455" y="4737959"/>
            <a:ext cx="1707204" cy="369332"/>
          </a:xfrm>
          <a:prstGeom prst="rect">
            <a:avLst/>
          </a:prstGeom>
          <a:noFill/>
        </p:spPr>
        <p:txBody>
          <a:bodyPr wrap="none" rtlCol="0">
            <a:spAutoFit/>
          </a:bodyPr>
          <a:lstStyle/>
          <a:p>
            <a:r>
              <a:rPr lang="en-US" dirty="0" err="1">
                <a:latin typeface="AhnbergHand"/>
                <a:cs typeface="AhnbergHand"/>
              </a:rPr>
              <a:t>x.y.z</a:t>
            </a:r>
            <a:r>
              <a:rPr lang="en-US" dirty="0">
                <a:latin typeface="AhnbergHand"/>
                <a:cs typeface="AhnbergHand"/>
              </a:rPr>
              <a:t>? 10.0.0.1</a:t>
            </a:r>
          </a:p>
        </p:txBody>
      </p:sp>
      <p:sp>
        <p:nvSpPr>
          <p:cNvPr id="20" name="TextBox 19"/>
          <p:cNvSpPr txBox="1"/>
          <p:nvPr/>
        </p:nvSpPr>
        <p:spPr>
          <a:xfrm>
            <a:off x="4020109" y="4890133"/>
            <a:ext cx="1707204" cy="369332"/>
          </a:xfrm>
          <a:prstGeom prst="rect">
            <a:avLst/>
          </a:prstGeom>
          <a:noFill/>
        </p:spPr>
        <p:txBody>
          <a:bodyPr wrap="none" rtlCol="0">
            <a:spAutoFit/>
          </a:bodyPr>
          <a:lstStyle/>
          <a:p>
            <a:r>
              <a:rPr lang="en-US" dirty="0" err="1">
                <a:latin typeface="AhnbergHand"/>
                <a:cs typeface="AhnbergHand"/>
              </a:rPr>
              <a:t>x.y.z</a:t>
            </a:r>
            <a:r>
              <a:rPr lang="en-US" dirty="0">
                <a:latin typeface="AhnbergHand"/>
                <a:cs typeface="AhnbergHand"/>
              </a:rPr>
              <a:t>? 10.0.0.1</a:t>
            </a:r>
          </a:p>
        </p:txBody>
      </p:sp>
    </p:spTree>
    <p:extLst>
      <p:ext uri="{BB962C8B-B14F-4D97-AF65-F5344CB8AC3E}">
        <p14:creationId xmlns:p14="http://schemas.microsoft.com/office/powerpoint/2010/main" val="26990917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Powderfinger Type"/>
                <a:cs typeface="Powderfinger Type"/>
              </a:rPr>
              <a:t>Understanding DNS Resolvers </a:t>
            </a:r>
            <a:r>
              <a:rPr lang="en-US" baseline="0" dirty="0">
                <a:latin typeface="Powderfinger Type"/>
                <a:cs typeface="Powderfinger Type"/>
              </a:rPr>
              <a:t>is “tricky”</a:t>
            </a:r>
            <a:endParaRPr lang="en-US" dirty="0">
              <a:latin typeface="Powderfinger Type"/>
              <a:cs typeface="Powderfinger Type"/>
            </a:endParaRPr>
          </a:p>
        </p:txBody>
      </p:sp>
      <p:pic>
        <p:nvPicPr>
          <p:cNvPr id="5" name="Content Placeholder 4"/>
          <p:cNvPicPr>
            <a:picLocks noGrp="1" noChangeAspect="1"/>
          </p:cNvPicPr>
          <p:nvPr>
            <p:ph idx="1"/>
          </p:nvPr>
        </p:nvPicPr>
        <p:blipFill>
          <a:blip r:embed="rId2"/>
          <a:srcRect t="1568" b="1568"/>
          <a:stretch>
            <a:fillRect/>
          </a:stretch>
        </p:blipFill>
        <p:spPr/>
      </p:pic>
      <p:sp>
        <p:nvSpPr>
          <p:cNvPr id="4" name="TextBox 3"/>
          <p:cNvSpPr txBox="1"/>
          <p:nvPr/>
        </p:nvSpPr>
        <p:spPr>
          <a:xfrm>
            <a:off x="1631505" y="5877272"/>
            <a:ext cx="7520007" cy="369332"/>
          </a:xfrm>
          <a:prstGeom prst="rect">
            <a:avLst/>
          </a:prstGeom>
          <a:noFill/>
        </p:spPr>
        <p:txBody>
          <a:bodyPr wrap="none" rtlCol="0">
            <a:spAutoFit/>
          </a:bodyPr>
          <a:lstStyle/>
          <a:p>
            <a:r>
              <a:rPr lang="en-US" dirty="0">
                <a:solidFill>
                  <a:schemeClr val="accent6">
                    <a:lumMod val="75000"/>
                  </a:schemeClr>
                </a:solidFill>
                <a:latin typeface="AhnbergHand"/>
                <a:cs typeface="AhnbergHand"/>
              </a:rPr>
              <a:t>A small sample of what appears to happen in DNS resolution</a:t>
            </a:r>
          </a:p>
        </p:txBody>
      </p:sp>
      <p:sp>
        <p:nvSpPr>
          <p:cNvPr id="3" name="Freeform 2"/>
          <p:cNvSpPr/>
          <p:nvPr/>
        </p:nvSpPr>
        <p:spPr>
          <a:xfrm>
            <a:off x="4695469" y="6241958"/>
            <a:ext cx="803489" cy="45293"/>
          </a:xfrm>
          <a:custGeom>
            <a:avLst/>
            <a:gdLst>
              <a:gd name="connsiteX0" fmla="*/ 0 w 803489"/>
              <a:gd name="connsiteY0" fmla="*/ 34560 h 45293"/>
              <a:gd name="connsiteX1" fmla="*/ 276469 w 803489"/>
              <a:gd name="connsiteY1" fmla="*/ 43200 h 45293"/>
              <a:gd name="connsiteX2" fmla="*/ 647975 w 803489"/>
              <a:gd name="connsiteY2" fmla="*/ 0 h 45293"/>
              <a:gd name="connsiteX3" fmla="*/ 803489 w 803489"/>
              <a:gd name="connsiteY3" fmla="*/ 43200 h 45293"/>
            </a:gdLst>
            <a:ahLst/>
            <a:cxnLst>
              <a:cxn ang="0">
                <a:pos x="connsiteX0" y="connsiteY0"/>
              </a:cxn>
              <a:cxn ang="0">
                <a:pos x="connsiteX1" y="connsiteY1"/>
              </a:cxn>
              <a:cxn ang="0">
                <a:pos x="connsiteX2" y="connsiteY2"/>
              </a:cxn>
              <a:cxn ang="0">
                <a:pos x="connsiteX3" y="connsiteY3"/>
              </a:cxn>
            </a:cxnLst>
            <a:rect l="l" t="t" r="r" b="b"/>
            <a:pathLst>
              <a:path w="803489" h="45293">
                <a:moveTo>
                  <a:pt x="0" y="34560"/>
                </a:moveTo>
                <a:cubicBezTo>
                  <a:pt x="84236" y="41760"/>
                  <a:pt x="168473" y="48960"/>
                  <a:pt x="276469" y="43200"/>
                </a:cubicBezTo>
                <a:cubicBezTo>
                  <a:pt x="384465" y="37440"/>
                  <a:pt x="560138" y="0"/>
                  <a:pt x="647975" y="0"/>
                </a:cubicBezTo>
                <a:cubicBezTo>
                  <a:pt x="735812" y="0"/>
                  <a:pt x="769650" y="21600"/>
                  <a:pt x="803489" y="43200"/>
                </a:cubicBezTo>
              </a:path>
            </a:pathLst>
          </a:custGeom>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314972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19E86-66EE-1A67-89AC-18E43F224E71}"/>
              </a:ext>
            </a:extLst>
          </p:cNvPr>
          <p:cNvSpPr>
            <a:spLocks noGrp="1"/>
          </p:cNvSpPr>
          <p:nvPr>
            <p:ph type="title"/>
          </p:nvPr>
        </p:nvSpPr>
        <p:spPr/>
        <p:txBody>
          <a:bodyPr/>
          <a:lstStyle/>
          <a:p>
            <a:r>
              <a:rPr lang="en-AU" dirty="0"/>
              <a:t>The DNS and Trust</a:t>
            </a:r>
          </a:p>
        </p:txBody>
      </p:sp>
      <p:sp>
        <p:nvSpPr>
          <p:cNvPr id="3" name="Content Placeholder 2">
            <a:extLst>
              <a:ext uri="{FF2B5EF4-FFF2-40B4-BE49-F238E27FC236}">
                <a16:creationId xmlns:a16="http://schemas.microsoft.com/office/drawing/2014/main" id="{BF4BBEC6-3BF5-A01B-2647-97B9F3D67347}"/>
              </a:ext>
            </a:extLst>
          </p:cNvPr>
          <p:cNvSpPr>
            <a:spLocks noGrp="1"/>
          </p:cNvSpPr>
          <p:nvPr>
            <p:ph idx="1"/>
          </p:nvPr>
        </p:nvSpPr>
        <p:spPr/>
        <p:txBody>
          <a:bodyPr/>
          <a:lstStyle/>
          <a:p>
            <a:r>
              <a:rPr lang="en-AU" dirty="0"/>
              <a:t>When you pass a question to a recursive resolver you naturally assume that the answer is </a:t>
            </a:r>
            <a:r>
              <a:rPr lang="en-AU" i="1" dirty="0"/>
              <a:t>authentic</a:t>
            </a:r>
          </a:p>
          <a:p>
            <a:pPr marL="457200" lvl="1" indent="0">
              <a:buNone/>
            </a:pPr>
            <a:r>
              <a:rPr lang="en-AU" dirty="0"/>
              <a:t>i.e. the answer is an accurate representation of the current contents of the zone</a:t>
            </a:r>
          </a:p>
          <a:p>
            <a:r>
              <a:rPr lang="en-AU" dirty="0"/>
              <a:t>But how can you </a:t>
            </a:r>
            <a:r>
              <a:rPr lang="en-AU" i="1" dirty="0"/>
              <a:t>confirm</a:t>
            </a:r>
            <a:r>
              <a:rPr lang="en-AU" dirty="0"/>
              <a:t> that this is the case?</a:t>
            </a:r>
          </a:p>
          <a:p>
            <a:pPr lvl="1"/>
            <a:r>
              <a:rPr lang="en-AU" dirty="0"/>
              <a:t>You don’t have a genuine copy of the zone file to compare it to the response</a:t>
            </a:r>
          </a:p>
          <a:p>
            <a:pPr lvl="1"/>
            <a:r>
              <a:rPr lang="en-AU" dirty="0"/>
              <a:t>You don’t know if the response was generated from a cache or directly from a query to one of the zone’s authoritative servers</a:t>
            </a:r>
          </a:p>
          <a:p>
            <a:pPr lvl="1"/>
            <a:r>
              <a:rPr lang="en-AU" dirty="0"/>
              <a:t>You can’t even tell </a:t>
            </a:r>
            <a:r>
              <a:rPr lang="en-AU" i="1" dirty="0"/>
              <a:t>who</a:t>
            </a:r>
            <a:r>
              <a:rPr lang="en-AU" dirty="0"/>
              <a:t> provided the response!</a:t>
            </a:r>
          </a:p>
          <a:p>
            <a:pPr marL="457200" lvl="1" indent="0">
              <a:buNone/>
            </a:pPr>
            <a:r>
              <a:rPr lang="en-AU" dirty="0"/>
              <a:t> </a:t>
            </a:r>
          </a:p>
        </p:txBody>
      </p:sp>
    </p:spTree>
    <p:extLst>
      <p:ext uri="{BB962C8B-B14F-4D97-AF65-F5344CB8AC3E}">
        <p14:creationId xmlns:p14="http://schemas.microsoft.com/office/powerpoint/2010/main" val="20988870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28B65-E611-85CE-2093-77E98CAD0A1F}"/>
              </a:ext>
            </a:extLst>
          </p:cNvPr>
          <p:cNvSpPr>
            <a:spLocks noGrp="1"/>
          </p:cNvSpPr>
          <p:nvPr>
            <p:ph type="title"/>
          </p:nvPr>
        </p:nvSpPr>
        <p:spPr/>
        <p:txBody>
          <a:bodyPr/>
          <a:lstStyle/>
          <a:p>
            <a:r>
              <a:rPr lang="en-AU" dirty="0"/>
              <a:t>The DNS is vulnerable</a:t>
            </a:r>
          </a:p>
        </p:txBody>
      </p:sp>
      <p:sp>
        <p:nvSpPr>
          <p:cNvPr id="3" name="Content Placeholder 2">
            <a:extLst>
              <a:ext uri="{FF2B5EF4-FFF2-40B4-BE49-F238E27FC236}">
                <a16:creationId xmlns:a16="http://schemas.microsoft.com/office/drawing/2014/main" id="{76B456B4-DC02-26AF-E63D-BF9D3E62E076}"/>
              </a:ext>
            </a:extLst>
          </p:cNvPr>
          <p:cNvSpPr>
            <a:spLocks noGrp="1"/>
          </p:cNvSpPr>
          <p:nvPr>
            <p:ph idx="1"/>
          </p:nvPr>
        </p:nvSpPr>
        <p:spPr/>
        <p:txBody>
          <a:bodyPr/>
          <a:lstStyle/>
          <a:p>
            <a:r>
              <a:rPr lang="en-AU" dirty="0"/>
              <a:t>It’s in the clear</a:t>
            </a:r>
          </a:p>
          <a:p>
            <a:pPr lvl="1"/>
            <a:r>
              <a:rPr lang="en-AU" dirty="0"/>
              <a:t>So anyone on the wire can tap the DNS transactions</a:t>
            </a:r>
          </a:p>
          <a:p>
            <a:r>
              <a:rPr lang="en-AU" dirty="0"/>
              <a:t>It’s UDP</a:t>
            </a:r>
          </a:p>
          <a:p>
            <a:pPr lvl="1"/>
            <a:r>
              <a:rPr lang="en-AU" dirty="0"/>
              <a:t>So its at risk from injection, substitution and fragmentation attacks</a:t>
            </a:r>
          </a:p>
          <a:p>
            <a:r>
              <a:rPr lang="en-AU" dirty="0"/>
              <a:t>Its unprotected</a:t>
            </a:r>
          </a:p>
          <a:p>
            <a:pPr lvl="1"/>
            <a:r>
              <a:rPr lang="en-AU" dirty="0"/>
              <a:t>The DNS works on the principle that if you send a query to the “right” IP address then you can trust the answer you get back that contains this same address as a source address</a:t>
            </a:r>
          </a:p>
        </p:txBody>
      </p:sp>
    </p:spTree>
    <p:extLst>
      <p:ext uri="{BB962C8B-B14F-4D97-AF65-F5344CB8AC3E}">
        <p14:creationId xmlns:p14="http://schemas.microsoft.com/office/powerpoint/2010/main" val="2442832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6ECBA-D09C-97A8-0CB0-AEF4A61AB55C}"/>
              </a:ext>
            </a:extLst>
          </p:cNvPr>
          <p:cNvSpPr>
            <a:spLocks noGrp="1"/>
          </p:cNvSpPr>
          <p:nvPr>
            <p:ph type="title"/>
          </p:nvPr>
        </p:nvSpPr>
        <p:spPr/>
        <p:txBody>
          <a:bodyPr/>
          <a:lstStyle/>
          <a:p>
            <a:r>
              <a:rPr lang="en-AU" dirty="0"/>
              <a:t>How can you tell whether a DNS response is </a:t>
            </a:r>
            <a:r>
              <a:rPr lang="en-AU" i="1" dirty="0"/>
              <a:t>true</a:t>
            </a:r>
            <a:r>
              <a:rPr lang="en-AU" dirty="0"/>
              <a:t> or not?</a:t>
            </a:r>
          </a:p>
        </p:txBody>
      </p:sp>
    </p:spTree>
    <p:extLst>
      <p:ext uri="{BB962C8B-B14F-4D97-AF65-F5344CB8AC3E}">
        <p14:creationId xmlns:p14="http://schemas.microsoft.com/office/powerpoint/2010/main" val="23790778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51935-4DEA-314C-2B41-1663435C6B3B}"/>
              </a:ext>
            </a:extLst>
          </p:cNvPr>
          <p:cNvSpPr>
            <a:spLocks noGrp="1"/>
          </p:cNvSpPr>
          <p:nvPr>
            <p:ph type="title"/>
          </p:nvPr>
        </p:nvSpPr>
        <p:spPr/>
        <p:txBody>
          <a:bodyPr/>
          <a:lstStyle/>
          <a:p>
            <a:r>
              <a:rPr lang="en-AU" dirty="0"/>
              <a:t>Why attack the DNS?</a:t>
            </a:r>
          </a:p>
        </p:txBody>
      </p:sp>
      <p:sp>
        <p:nvSpPr>
          <p:cNvPr id="3" name="Content Placeholder 2">
            <a:extLst>
              <a:ext uri="{FF2B5EF4-FFF2-40B4-BE49-F238E27FC236}">
                <a16:creationId xmlns:a16="http://schemas.microsoft.com/office/drawing/2014/main" id="{856C245D-9D7B-B6EC-FB78-1FDDA2C238BB}"/>
              </a:ext>
            </a:extLst>
          </p:cNvPr>
          <p:cNvSpPr>
            <a:spLocks noGrp="1"/>
          </p:cNvSpPr>
          <p:nvPr>
            <p:ph idx="1"/>
          </p:nvPr>
        </p:nvSpPr>
        <p:spPr/>
        <p:txBody>
          <a:bodyPr/>
          <a:lstStyle/>
          <a:p>
            <a:pPr marL="0" indent="0">
              <a:buNone/>
            </a:pPr>
            <a:r>
              <a:rPr lang="en-AU" dirty="0"/>
              <a:t>Because perverting the infrastructure does not require a successful attack on the host </a:t>
            </a:r>
          </a:p>
          <a:p>
            <a:pPr marL="0" indent="0">
              <a:buNone/>
            </a:pPr>
            <a:r>
              <a:rPr lang="en-AU" dirty="0"/>
              <a:t>For example, If you can control the resolution of a DNS name you can:</a:t>
            </a:r>
          </a:p>
          <a:p>
            <a:pPr marL="457200" lvl="1" indent="0">
              <a:buNone/>
            </a:pPr>
            <a:r>
              <a:rPr lang="en-AU" dirty="0"/>
              <a:t>Coerce an automated CA to issue a domain name certificate using the attacker’s public key by using a faked DNS response</a:t>
            </a:r>
          </a:p>
          <a:p>
            <a:pPr marL="457200" lvl="1" indent="0">
              <a:buNone/>
            </a:pPr>
            <a:r>
              <a:rPr lang="en-AU" dirty="0"/>
              <a:t>Then alter the DNS resolution of the target name to the attacker’s site</a:t>
            </a:r>
          </a:p>
          <a:p>
            <a:pPr marL="457200" lvl="1" indent="0">
              <a:buNone/>
            </a:pPr>
            <a:r>
              <a:rPr lang="en-AU" dirty="0"/>
              <a:t>And use a faked service that passes a TLS test</a:t>
            </a:r>
          </a:p>
          <a:p>
            <a:pPr marL="457200" lvl="1" indent="0">
              <a:buNone/>
            </a:pPr>
            <a:endParaRPr lang="en-AU" dirty="0"/>
          </a:p>
          <a:p>
            <a:pPr marL="457200" lvl="1" indent="0">
              <a:buNone/>
            </a:pPr>
            <a:endParaRPr lang="en-AU" dirty="0"/>
          </a:p>
        </p:txBody>
      </p:sp>
    </p:spTree>
    <p:extLst>
      <p:ext uri="{BB962C8B-B14F-4D97-AF65-F5344CB8AC3E}">
        <p14:creationId xmlns:p14="http://schemas.microsoft.com/office/powerpoint/2010/main" val="16771856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0506A-56F2-FE5B-DBFC-CCF5A997B808}"/>
              </a:ext>
            </a:extLst>
          </p:cNvPr>
          <p:cNvSpPr>
            <a:spLocks noGrp="1"/>
          </p:cNvSpPr>
          <p:nvPr>
            <p:ph type="title"/>
          </p:nvPr>
        </p:nvSpPr>
        <p:spPr/>
        <p:txBody>
          <a:bodyPr/>
          <a:lstStyle/>
          <a:p>
            <a:r>
              <a:rPr lang="en-AU" dirty="0"/>
              <a:t>How can you detect DNS attacks that alter DNS responses?</a:t>
            </a:r>
          </a:p>
        </p:txBody>
      </p:sp>
      <p:sp>
        <p:nvSpPr>
          <p:cNvPr id="3" name="Content Placeholder 2">
            <a:extLst>
              <a:ext uri="{FF2B5EF4-FFF2-40B4-BE49-F238E27FC236}">
                <a16:creationId xmlns:a16="http://schemas.microsoft.com/office/drawing/2014/main" id="{AE00B51D-2D17-6E86-203A-68AA426F8739}"/>
              </a:ext>
            </a:extLst>
          </p:cNvPr>
          <p:cNvSpPr>
            <a:spLocks noGrp="1"/>
          </p:cNvSpPr>
          <p:nvPr>
            <p:ph idx="1"/>
          </p:nvPr>
        </p:nvSpPr>
        <p:spPr/>
        <p:txBody>
          <a:bodyPr/>
          <a:lstStyle/>
          <a:p>
            <a:endParaRPr lang="en-AU"/>
          </a:p>
        </p:txBody>
      </p:sp>
    </p:spTree>
    <p:extLst>
      <p:ext uri="{BB962C8B-B14F-4D97-AF65-F5344CB8AC3E}">
        <p14:creationId xmlns:p14="http://schemas.microsoft.com/office/powerpoint/2010/main" val="11530696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67B702-04CD-EBEE-9695-A8B61EE6CA65}"/>
              </a:ext>
            </a:extLst>
          </p:cNvPr>
          <p:cNvSpPr>
            <a:spLocks noGrp="1"/>
          </p:cNvSpPr>
          <p:nvPr>
            <p:ph type="title"/>
          </p:nvPr>
        </p:nvSpPr>
        <p:spPr>
          <a:xfrm>
            <a:off x="838200" y="365125"/>
            <a:ext cx="11353800" cy="1325563"/>
          </a:xfrm>
        </p:spPr>
        <p:txBody>
          <a:bodyPr>
            <a:normAutofit/>
          </a:bodyPr>
          <a:lstStyle/>
          <a:p>
            <a:r>
              <a:rPr lang="en-AU" dirty="0"/>
              <a:t>How can you detect DNS attacks that alter DNS responses?</a:t>
            </a:r>
          </a:p>
        </p:txBody>
      </p:sp>
      <p:sp>
        <p:nvSpPr>
          <p:cNvPr id="3" name="Content Placeholder 2">
            <a:extLst>
              <a:ext uri="{FF2B5EF4-FFF2-40B4-BE49-F238E27FC236}">
                <a16:creationId xmlns:a16="http://schemas.microsoft.com/office/drawing/2014/main" id="{5A447205-AEB3-485F-F977-79151DE4661F}"/>
              </a:ext>
            </a:extLst>
          </p:cNvPr>
          <p:cNvSpPr>
            <a:spLocks noGrp="1"/>
          </p:cNvSpPr>
          <p:nvPr>
            <p:ph idx="1"/>
          </p:nvPr>
        </p:nvSpPr>
        <p:spPr/>
        <p:txBody>
          <a:bodyPr/>
          <a:lstStyle/>
          <a:p>
            <a:r>
              <a:rPr lang="en-AU" dirty="0"/>
              <a:t> Use digital signatures in the DNS:</a:t>
            </a:r>
          </a:p>
          <a:p>
            <a:pPr lvl="1"/>
            <a:r>
              <a:rPr lang="en-AU" dirty="0"/>
              <a:t>Associate a public/private key pair with a DNS zone, and use the private key to generate a digital signature for each zone entry</a:t>
            </a:r>
          </a:p>
          <a:p>
            <a:pPr lvl="1"/>
            <a:r>
              <a:rPr lang="en-AU" dirty="0"/>
              <a:t>Deliver the digital signature along with the DNS response</a:t>
            </a:r>
          </a:p>
          <a:p>
            <a:r>
              <a:rPr lang="en-AU" dirty="0"/>
              <a:t>A DNS response is </a:t>
            </a:r>
            <a:r>
              <a:rPr lang="en-AU" i="1" dirty="0"/>
              <a:t>authentic</a:t>
            </a:r>
            <a:r>
              <a:rPr lang="en-AU" dirty="0"/>
              <a:t> if:</a:t>
            </a:r>
          </a:p>
          <a:p>
            <a:pPr lvl="1"/>
            <a:r>
              <a:rPr lang="en-AU" dirty="0"/>
              <a:t> the client can be satisfied that the zone’s private key has been used to sign the digital signature associated with the DNS response record, and</a:t>
            </a:r>
          </a:p>
          <a:p>
            <a:pPr lvl="1"/>
            <a:r>
              <a:rPr lang="en-AU" dirty="0"/>
              <a:t>the DNS client can  be assured that the zone’s public/private key pair is authentically associated with the zone</a:t>
            </a:r>
          </a:p>
          <a:p>
            <a:r>
              <a:rPr lang="en-AU" dirty="0"/>
              <a:t>We use a digital signature framework for DNS called “DNSSEC”</a:t>
            </a:r>
          </a:p>
          <a:p>
            <a:endParaRPr lang="en-AU" dirty="0"/>
          </a:p>
          <a:p>
            <a:endParaRPr lang="en-AU" dirty="0"/>
          </a:p>
        </p:txBody>
      </p:sp>
    </p:spTree>
    <p:extLst>
      <p:ext uri="{BB962C8B-B14F-4D97-AF65-F5344CB8AC3E}">
        <p14:creationId xmlns:p14="http://schemas.microsoft.com/office/powerpoint/2010/main" val="17302924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57442-861E-6CC7-1D45-A3A24F394B3D}"/>
              </a:ext>
            </a:extLst>
          </p:cNvPr>
          <p:cNvSpPr>
            <a:spLocks noGrp="1"/>
          </p:cNvSpPr>
          <p:nvPr>
            <p:ph type="title"/>
          </p:nvPr>
        </p:nvSpPr>
        <p:spPr/>
        <p:txBody>
          <a:bodyPr/>
          <a:lstStyle/>
          <a:p>
            <a:r>
              <a:rPr lang="en-AU" dirty="0"/>
              <a:t>How does DNSSEC do “Trust”?</a:t>
            </a:r>
          </a:p>
        </p:txBody>
      </p:sp>
      <p:sp>
        <p:nvSpPr>
          <p:cNvPr id="3" name="Content Placeholder 2">
            <a:extLst>
              <a:ext uri="{FF2B5EF4-FFF2-40B4-BE49-F238E27FC236}">
                <a16:creationId xmlns:a16="http://schemas.microsoft.com/office/drawing/2014/main" id="{6A660841-5B10-9307-6793-2E183E073806}"/>
              </a:ext>
            </a:extLst>
          </p:cNvPr>
          <p:cNvSpPr>
            <a:spLocks noGrp="1"/>
          </p:cNvSpPr>
          <p:nvPr>
            <p:ph idx="1"/>
          </p:nvPr>
        </p:nvSpPr>
        <p:spPr/>
        <p:txBody>
          <a:bodyPr/>
          <a:lstStyle/>
          <a:p>
            <a:r>
              <a:rPr lang="en-AU" dirty="0"/>
              <a:t>If we are talking “trust” when should we be talking X.509 public key certificates as well?</a:t>
            </a:r>
          </a:p>
          <a:p>
            <a:pPr lvl="1"/>
            <a:r>
              <a:rPr lang="en-AU" dirty="0"/>
              <a:t>No,  no X.509 certificate is needed or used in DNSSEC</a:t>
            </a:r>
          </a:p>
          <a:p>
            <a:r>
              <a:rPr lang="en-AU" dirty="0"/>
              <a:t>This entire process is based on the keys themselves</a:t>
            </a:r>
          </a:p>
          <a:p>
            <a:r>
              <a:rPr lang="en-AU" dirty="0"/>
              <a:t>Its strength lies in the transitive trust model of interlocking keys…</a:t>
            </a:r>
          </a:p>
        </p:txBody>
      </p:sp>
    </p:spTree>
    <p:extLst>
      <p:ext uri="{BB962C8B-B14F-4D97-AF65-F5344CB8AC3E}">
        <p14:creationId xmlns:p14="http://schemas.microsoft.com/office/powerpoint/2010/main" val="39153397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47200-1C8C-6D60-B3C5-C7BD0C69356F}"/>
              </a:ext>
            </a:extLst>
          </p:cNvPr>
          <p:cNvSpPr>
            <a:spLocks noGrp="1"/>
          </p:cNvSpPr>
          <p:nvPr>
            <p:ph type="title"/>
          </p:nvPr>
        </p:nvSpPr>
        <p:spPr/>
        <p:txBody>
          <a:bodyPr/>
          <a:lstStyle/>
          <a:p>
            <a:r>
              <a:rPr lang="en-AU" dirty="0"/>
              <a:t>DNSSEC Design Basics</a:t>
            </a:r>
          </a:p>
        </p:txBody>
      </p:sp>
      <p:sp>
        <p:nvSpPr>
          <p:cNvPr id="3" name="Content Placeholder 2">
            <a:extLst>
              <a:ext uri="{FF2B5EF4-FFF2-40B4-BE49-F238E27FC236}">
                <a16:creationId xmlns:a16="http://schemas.microsoft.com/office/drawing/2014/main" id="{DE7AE25C-3DF9-F548-D8B8-1F83FCFD6AAE}"/>
              </a:ext>
            </a:extLst>
          </p:cNvPr>
          <p:cNvSpPr>
            <a:spLocks noGrp="1"/>
          </p:cNvSpPr>
          <p:nvPr>
            <p:ph idx="1"/>
          </p:nvPr>
        </p:nvSpPr>
        <p:spPr/>
        <p:txBody>
          <a:bodyPr>
            <a:normAutofit fontScale="92500" lnSpcReduction="10000"/>
          </a:bodyPr>
          <a:lstStyle/>
          <a:p>
            <a:r>
              <a:rPr lang="en-AU" dirty="0"/>
              <a:t>DNSSEC does not alter the DNS in any way, nor does it alter the basic query/response protocol</a:t>
            </a:r>
          </a:p>
          <a:p>
            <a:r>
              <a:rPr lang="en-AU" dirty="0"/>
              <a:t>DNSSEC adds 5 new Resource Record Types:</a:t>
            </a:r>
          </a:p>
          <a:p>
            <a:pPr lvl="1"/>
            <a:r>
              <a:rPr lang="en-AU" dirty="0"/>
              <a:t>RRSIG – the digital signature of a zone resource record</a:t>
            </a:r>
          </a:p>
          <a:p>
            <a:pPr lvl="1"/>
            <a:r>
              <a:rPr lang="en-AU" dirty="0"/>
              <a:t>DNSKEY – the public key(s) used to ”sign” the zone</a:t>
            </a:r>
          </a:p>
          <a:p>
            <a:pPr lvl="1"/>
            <a:r>
              <a:rPr lang="en-AU" dirty="0"/>
              <a:t>DS – the hash of the zones entry key, placed in the parent zone</a:t>
            </a:r>
          </a:p>
          <a:p>
            <a:pPr lvl="1"/>
            <a:r>
              <a:rPr lang="en-AU" dirty="0"/>
              <a:t>NSEC – a spanning record used to sign across the “gaps” in a zone</a:t>
            </a:r>
          </a:p>
          <a:p>
            <a:pPr lvl="1"/>
            <a:r>
              <a:rPr lang="en-AU" dirty="0"/>
              <a:t>NSEC3 – a variant of the NSEC spanning record used to sign across the “gaps” in a zone</a:t>
            </a:r>
          </a:p>
          <a:p>
            <a:pPr lvl="1"/>
            <a:endParaRPr lang="en-AU" dirty="0"/>
          </a:p>
          <a:p>
            <a:r>
              <a:rPr lang="en-AU" dirty="0"/>
              <a:t>If a query sets the DNSSEC OK flag then the signature (RRSIG record) is added to the response (if one exists in the zone)</a:t>
            </a:r>
          </a:p>
        </p:txBody>
      </p:sp>
    </p:spTree>
    <p:extLst>
      <p:ext uri="{BB962C8B-B14F-4D97-AF65-F5344CB8AC3E}">
        <p14:creationId xmlns:p14="http://schemas.microsoft.com/office/powerpoint/2010/main" val="36680358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E88ED-2B72-7244-7AC7-03545CA98A54}"/>
              </a:ext>
            </a:extLst>
          </p:cNvPr>
          <p:cNvSpPr>
            <a:spLocks noGrp="1"/>
          </p:cNvSpPr>
          <p:nvPr>
            <p:ph type="title"/>
          </p:nvPr>
        </p:nvSpPr>
        <p:spPr/>
        <p:txBody>
          <a:bodyPr/>
          <a:lstStyle/>
          <a:p>
            <a:r>
              <a:rPr lang="en-AU" dirty="0"/>
              <a:t>What’s DNSSEC?</a:t>
            </a:r>
          </a:p>
        </p:txBody>
      </p:sp>
      <p:sp>
        <p:nvSpPr>
          <p:cNvPr id="3" name="Content Placeholder 2">
            <a:extLst>
              <a:ext uri="{FF2B5EF4-FFF2-40B4-BE49-F238E27FC236}">
                <a16:creationId xmlns:a16="http://schemas.microsoft.com/office/drawing/2014/main" id="{872C7CD1-CFD4-2EF6-37FE-F71D4F88530C}"/>
              </a:ext>
            </a:extLst>
          </p:cNvPr>
          <p:cNvSpPr>
            <a:spLocks noGrp="1"/>
          </p:cNvSpPr>
          <p:nvPr>
            <p:ph idx="1"/>
          </p:nvPr>
        </p:nvSpPr>
        <p:spPr>
          <a:xfrm>
            <a:off x="838200" y="1825625"/>
            <a:ext cx="10515600" cy="623285"/>
          </a:xfrm>
        </p:spPr>
        <p:txBody>
          <a:bodyPr/>
          <a:lstStyle/>
          <a:p>
            <a:pPr marL="0" indent="0">
              <a:buNone/>
            </a:pPr>
            <a:r>
              <a:rPr lang="en-AU" dirty="0"/>
              <a:t>It’s the ability to add digital signatures to DNS responses.</a:t>
            </a:r>
          </a:p>
        </p:txBody>
      </p:sp>
      <p:sp>
        <p:nvSpPr>
          <p:cNvPr id="4" name="TextBox 3">
            <a:extLst>
              <a:ext uri="{FF2B5EF4-FFF2-40B4-BE49-F238E27FC236}">
                <a16:creationId xmlns:a16="http://schemas.microsoft.com/office/drawing/2014/main" id="{652E3B22-77D8-67B2-E640-5FA2A6E42F01}"/>
              </a:ext>
            </a:extLst>
          </p:cNvPr>
          <p:cNvSpPr txBox="1"/>
          <p:nvPr/>
        </p:nvSpPr>
        <p:spPr>
          <a:xfrm>
            <a:off x="1492469" y="2343806"/>
            <a:ext cx="10515600" cy="4524315"/>
          </a:xfrm>
          <a:prstGeom prst="rect">
            <a:avLst/>
          </a:prstGeom>
          <a:noFill/>
        </p:spPr>
        <p:txBody>
          <a:bodyPr wrap="square" rtlCol="0">
            <a:spAutoFit/>
          </a:bodyPr>
          <a:lstStyle/>
          <a:p>
            <a:r>
              <a:rPr lang="en-AU" sz="1200" dirty="0">
                <a:solidFill>
                  <a:schemeClr val="bg1">
                    <a:lumMod val="65000"/>
                  </a:schemeClr>
                </a:solidFill>
              </a:rPr>
              <a:t>$ dig +</a:t>
            </a:r>
            <a:r>
              <a:rPr lang="en-AU" sz="1200" dirty="0" err="1">
                <a:solidFill>
                  <a:schemeClr val="bg1">
                    <a:lumMod val="65000"/>
                  </a:schemeClr>
                </a:solidFill>
              </a:rPr>
              <a:t>dnssec</a:t>
            </a:r>
            <a:r>
              <a:rPr lang="en-AU" sz="1200" dirty="0">
                <a:solidFill>
                  <a:schemeClr val="bg1">
                    <a:lumMod val="65000"/>
                  </a:schemeClr>
                </a:solidFill>
              </a:rPr>
              <a:t> </a:t>
            </a:r>
            <a:r>
              <a:rPr lang="en-AU" sz="1200" dirty="0" err="1">
                <a:solidFill>
                  <a:schemeClr val="bg1">
                    <a:lumMod val="65000"/>
                  </a:schemeClr>
                </a:solidFill>
              </a:rPr>
              <a:t>www.potaroo.net</a:t>
            </a:r>
            <a:r>
              <a:rPr lang="en-AU" sz="1200" dirty="0">
                <a:solidFill>
                  <a:schemeClr val="bg1">
                    <a:lumMod val="65000"/>
                  </a:schemeClr>
                </a:solidFill>
              </a:rPr>
              <a:t> AAAA @127.0.0.1</a:t>
            </a:r>
          </a:p>
          <a:p>
            <a:endParaRPr lang="en-AU" sz="1200" dirty="0"/>
          </a:p>
          <a:p>
            <a:r>
              <a:rPr lang="en-AU" sz="1200" dirty="0"/>
              <a:t>; &lt;&lt;&gt;&gt; </a:t>
            </a:r>
            <a:r>
              <a:rPr lang="en-AU" sz="1200" dirty="0" err="1"/>
              <a:t>DiG</a:t>
            </a:r>
            <a:r>
              <a:rPr lang="en-AU" sz="1200" dirty="0"/>
              <a:t> 9.18.2 &lt;&lt;&gt;&gt; +</a:t>
            </a:r>
            <a:r>
              <a:rPr lang="en-AU" sz="1200" dirty="0" err="1"/>
              <a:t>dnssec</a:t>
            </a:r>
            <a:r>
              <a:rPr lang="en-AU" sz="1200" dirty="0"/>
              <a:t> </a:t>
            </a:r>
            <a:r>
              <a:rPr lang="en-AU" sz="1200" dirty="0" err="1"/>
              <a:t>www.potaroo.net</a:t>
            </a:r>
            <a:r>
              <a:rPr lang="en-AU" sz="1200" dirty="0"/>
              <a:t> AAAA @127.0.0.1</a:t>
            </a:r>
          </a:p>
          <a:p>
            <a:r>
              <a:rPr lang="en-AU" sz="1200" dirty="0"/>
              <a:t>;; global options: +</a:t>
            </a:r>
            <a:r>
              <a:rPr lang="en-AU" sz="1200" dirty="0" err="1"/>
              <a:t>cmd</a:t>
            </a:r>
            <a:endParaRPr lang="en-AU" sz="1200" dirty="0"/>
          </a:p>
          <a:p>
            <a:r>
              <a:rPr lang="en-AU" sz="1200" dirty="0"/>
              <a:t>;; Got answer:</a:t>
            </a:r>
          </a:p>
          <a:p>
            <a:r>
              <a:rPr lang="en-AU" sz="1200" dirty="0"/>
              <a:t>;; -&gt;&gt;HEADER&lt;&lt;- opcode: QUERY, status: NOERROR, id: 36348</a:t>
            </a:r>
          </a:p>
          <a:p>
            <a:r>
              <a:rPr lang="en-AU" sz="1200" dirty="0"/>
              <a:t>;; flags: </a:t>
            </a:r>
            <a:r>
              <a:rPr lang="en-AU" sz="1200" dirty="0" err="1"/>
              <a:t>qr</a:t>
            </a:r>
            <a:r>
              <a:rPr lang="en-AU" sz="1200" dirty="0"/>
              <a:t> </a:t>
            </a:r>
            <a:r>
              <a:rPr lang="en-AU" sz="1200" dirty="0" err="1"/>
              <a:t>rd</a:t>
            </a:r>
            <a:r>
              <a:rPr lang="en-AU" sz="1200" dirty="0"/>
              <a:t> </a:t>
            </a:r>
            <a:r>
              <a:rPr lang="en-AU" sz="1200" dirty="0" err="1"/>
              <a:t>ra</a:t>
            </a:r>
            <a:r>
              <a:rPr lang="en-AU" sz="1200" dirty="0"/>
              <a:t> ad; QUERY: 1, ANSWER: 2, AUTHORITY: 0, ADDITIONAL: 1</a:t>
            </a:r>
          </a:p>
          <a:p>
            <a:endParaRPr lang="en-AU" sz="1200" dirty="0"/>
          </a:p>
          <a:p>
            <a:r>
              <a:rPr lang="en-AU" sz="1200" dirty="0"/>
              <a:t>;; OPT PSEUDOSECTION:</a:t>
            </a:r>
          </a:p>
          <a:p>
            <a:r>
              <a:rPr lang="en-AU" sz="1200" dirty="0"/>
              <a:t>; EDNS: version: 0, flags: do; </a:t>
            </a:r>
            <a:r>
              <a:rPr lang="en-AU" sz="1200" dirty="0" err="1"/>
              <a:t>udp</a:t>
            </a:r>
            <a:r>
              <a:rPr lang="en-AU" sz="1200" dirty="0"/>
              <a:t>: 4096</a:t>
            </a:r>
          </a:p>
          <a:p>
            <a:r>
              <a:rPr lang="en-AU" sz="1200" dirty="0"/>
              <a:t>; COOKIE: 037e7ff2970bd29801000000628b47b76d96ecc2d227fae5 (good)</a:t>
            </a:r>
          </a:p>
          <a:p>
            <a:r>
              <a:rPr lang="en-AU" sz="1200" dirty="0"/>
              <a:t>;; QUESTION SECTION:</a:t>
            </a:r>
          </a:p>
          <a:p>
            <a:r>
              <a:rPr lang="en-AU" sz="1200" dirty="0"/>
              <a:t>;</a:t>
            </a:r>
            <a:r>
              <a:rPr lang="en-AU" sz="1200" dirty="0" err="1"/>
              <a:t>www.potaroo.net</a:t>
            </a:r>
            <a:r>
              <a:rPr lang="en-AU" sz="1200" dirty="0"/>
              <a:t>.		IN	AAAA</a:t>
            </a:r>
          </a:p>
          <a:p>
            <a:endParaRPr lang="en-AU" sz="1200" dirty="0"/>
          </a:p>
          <a:p>
            <a:r>
              <a:rPr lang="en-AU" sz="1200" dirty="0"/>
              <a:t>;; ANSWER SECTION:</a:t>
            </a:r>
          </a:p>
          <a:p>
            <a:r>
              <a:rPr lang="en-AU" sz="1200" dirty="0" err="1"/>
              <a:t>www.potaroo.net</a:t>
            </a:r>
            <a:r>
              <a:rPr lang="en-AU" sz="1200" dirty="0"/>
              <a:t>.	6394	IN	AAAA	2401:2000:6660::108</a:t>
            </a:r>
          </a:p>
          <a:p>
            <a:r>
              <a:rPr lang="en-AU" sz="1200" dirty="0" err="1">
                <a:solidFill>
                  <a:srgbClr val="FF0000"/>
                </a:solidFill>
              </a:rPr>
              <a:t>www.potaroo.net</a:t>
            </a:r>
            <a:r>
              <a:rPr lang="en-AU" sz="1200" dirty="0">
                <a:solidFill>
                  <a:srgbClr val="FF0000"/>
                </a:solidFill>
              </a:rPr>
              <a:t>.	6394	IN	RRSIG	AAAA 13 3 6400 20320331235230 20220324225230 41284 </a:t>
            </a:r>
            <a:r>
              <a:rPr lang="en-AU" sz="1200" dirty="0" err="1">
                <a:solidFill>
                  <a:srgbClr val="FF0000"/>
                </a:solidFill>
              </a:rPr>
              <a:t>potaroo.net</a:t>
            </a:r>
            <a:r>
              <a:rPr lang="en-AU" sz="1200" dirty="0">
                <a:solidFill>
                  <a:srgbClr val="FF0000"/>
                </a:solidFill>
              </a:rPr>
              <a:t>. W9CDfQ3nCl35ZuFCIxgz+Rl4f+L8O/RRpJLwpPVq6wMgP5CPpP8sSiQc ySCB5scLFBN5aeqG1/jOBeywVYfp0g==</a:t>
            </a:r>
          </a:p>
          <a:p>
            <a:endParaRPr lang="en-AU" sz="1200" dirty="0"/>
          </a:p>
          <a:p>
            <a:r>
              <a:rPr lang="en-AU" sz="1200" dirty="0"/>
              <a:t>;; Query time: 0 msec</a:t>
            </a:r>
          </a:p>
          <a:p>
            <a:r>
              <a:rPr lang="en-AU" sz="1200" dirty="0"/>
              <a:t>;; SERVER: 127.0.0.1#53(127.0.0.1) (UDP)</a:t>
            </a:r>
          </a:p>
          <a:p>
            <a:r>
              <a:rPr lang="en-AU" sz="1200" dirty="0"/>
              <a:t>;; WHEN: Mon May 23 18:37:11 AEST 2022</a:t>
            </a:r>
          </a:p>
          <a:p>
            <a:r>
              <a:rPr lang="en-AU" sz="1200" dirty="0"/>
              <a:t>;; MSG SIZE  </a:t>
            </a:r>
            <a:r>
              <a:rPr lang="en-AU" sz="1200" dirty="0" err="1"/>
              <a:t>rcvd</a:t>
            </a:r>
            <a:r>
              <a:rPr lang="en-AU" sz="1200" dirty="0"/>
              <a:t>: 207</a:t>
            </a:r>
          </a:p>
          <a:p>
            <a:endParaRPr lang="en-AU" sz="1200" dirty="0"/>
          </a:p>
        </p:txBody>
      </p:sp>
      <p:sp>
        <p:nvSpPr>
          <p:cNvPr id="6" name="TextBox 5">
            <a:extLst>
              <a:ext uri="{FF2B5EF4-FFF2-40B4-BE49-F238E27FC236}">
                <a16:creationId xmlns:a16="http://schemas.microsoft.com/office/drawing/2014/main" id="{6C6F4A3D-DC56-8023-AE16-AF7F4D72E47F}"/>
              </a:ext>
            </a:extLst>
          </p:cNvPr>
          <p:cNvSpPr txBox="1"/>
          <p:nvPr/>
        </p:nvSpPr>
        <p:spPr>
          <a:xfrm>
            <a:off x="7793421" y="4896624"/>
            <a:ext cx="1175322" cy="369332"/>
          </a:xfrm>
          <a:prstGeom prst="rect">
            <a:avLst/>
          </a:prstGeom>
          <a:noFill/>
        </p:spPr>
        <p:txBody>
          <a:bodyPr wrap="none" rtlCol="0">
            <a:spAutoFit/>
          </a:bodyPr>
          <a:lstStyle/>
          <a:p>
            <a:r>
              <a:rPr lang="en-AU" dirty="0">
                <a:latin typeface="AhnbergHand" pitchFamily="2" charset="0"/>
              </a:rPr>
              <a:t>response</a:t>
            </a:r>
          </a:p>
        </p:txBody>
      </p:sp>
      <p:sp>
        <p:nvSpPr>
          <p:cNvPr id="7" name="TextBox 6">
            <a:extLst>
              <a:ext uri="{FF2B5EF4-FFF2-40B4-BE49-F238E27FC236}">
                <a16:creationId xmlns:a16="http://schemas.microsoft.com/office/drawing/2014/main" id="{662D4633-A0F4-CFCF-F14A-873566AB161A}"/>
              </a:ext>
            </a:extLst>
          </p:cNvPr>
          <p:cNvSpPr txBox="1"/>
          <p:nvPr/>
        </p:nvSpPr>
        <p:spPr>
          <a:xfrm>
            <a:off x="8471338" y="5592515"/>
            <a:ext cx="2133918" cy="369332"/>
          </a:xfrm>
          <a:prstGeom prst="rect">
            <a:avLst/>
          </a:prstGeom>
          <a:noFill/>
        </p:spPr>
        <p:txBody>
          <a:bodyPr wrap="none" rtlCol="0">
            <a:spAutoFit/>
          </a:bodyPr>
          <a:lstStyle/>
          <a:p>
            <a:r>
              <a:rPr lang="en-AU" dirty="0">
                <a:solidFill>
                  <a:srgbClr val="FF0000"/>
                </a:solidFill>
                <a:latin typeface="AhnbergHand" pitchFamily="2" charset="0"/>
              </a:rPr>
              <a:t>digital signature</a:t>
            </a:r>
          </a:p>
        </p:txBody>
      </p:sp>
      <p:sp>
        <p:nvSpPr>
          <p:cNvPr id="8" name="Freeform 7">
            <a:extLst>
              <a:ext uri="{FF2B5EF4-FFF2-40B4-BE49-F238E27FC236}">
                <a16:creationId xmlns:a16="http://schemas.microsoft.com/office/drawing/2014/main" id="{99003B1E-2392-52E8-2430-0BDBD58B2A20}"/>
              </a:ext>
            </a:extLst>
          </p:cNvPr>
          <p:cNvSpPr/>
          <p:nvPr/>
        </p:nvSpPr>
        <p:spPr>
          <a:xfrm>
            <a:off x="546535" y="5264713"/>
            <a:ext cx="925092" cy="484919"/>
          </a:xfrm>
          <a:custGeom>
            <a:avLst/>
            <a:gdLst>
              <a:gd name="connsiteX0" fmla="*/ 0 w 925092"/>
              <a:gd name="connsiteY0" fmla="*/ 127095 h 484919"/>
              <a:gd name="connsiteX1" fmla="*/ 399393 w 925092"/>
              <a:gd name="connsiteY1" fmla="*/ 116585 h 484919"/>
              <a:gd name="connsiteX2" fmla="*/ 830318 w 925092"/>
              <a:gd name="connsiteY2" fmla="*/ 148116 h 484919"/>
              <a:gd name="connsiteX3" fmla="*/ 683173 w 925092"/>
              <a:gd name="connsiteY3" fmla="*/ 971 h 484919"/>
              <a:gd name="connsiteX4" fmla="*/ 924911 w 925092"/>
              <a:gd name="connsiteY4" fmla="*/ 232198 h 484919"/>
              <a:gd name="connsiteX5" fmla="*/ 725214 w 925092"/>
              <a:gd name="connsiteY5" fmla="*/ 484447 h 484919"/>
              <a:gd name="connsiteX6" fmla="*/ 872359 w 925092"/>
              <a:gd name="connsiteY6" fmla="*/ 295260 h 484919"/>
              <a:gd name="connsiteX7" fmla="*/ 567559 w 925092"/>
              <a:gd name="connsiteY7" fmla="*/ 295260 h 484919"/>
              <a:gd name="connsiteX8" fmla="*/ 84083 w 925092"/>
              <a:gd name="connsiteY8" fmla="*/ 284750 h 4849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25092" h="484919">
                <a:moveTo>
                  <a:pt x="0" y="127095"/>
                </a:moveTo>
                <a:cubicBezTo>
                  <a:pt x="130503" y="120088"/>
                  <a:pt x="261007" y="113081"/>
                  <a:pt x="399393" y="116585"/>
                </a:cubicBezTo>
                <a:cubicBezTo>
                  <a:pt x="537779" y="120088"/>
                  <a:pt x="783021" y="167385"/>
                  <a:pt x="830318" y="148116"/>
                </a:cubicBezTo>
                <a:cubicBezTo>
                  <a:pt x="877615" y="128847"/>
                  <a:pt x="667408" y="-13043"/>
                  <a:pt x="683173" y="971"/>
                </a:cubicBezTo>
                <a:cubicBezTo>
                  <a:pt x="698938" y="14985"/>
                  <a:pt x="917904" y="151619"/>
                  <a:pt x="924911" y="232198"/>
                </a:cubicBezTo>
                <a:cubicBezTo>
                  <a:pt x="931918" y="312777"/>
                  <a:pt x="733973" y="473937"/>
                  <a:pt x="725214" y="484447"/>
                </a:cubicBezTo>
                <a:cubicBezTo>
                  <a:pt x="716455" y="494957"/>
                  <a:pt x="898635" y="326791"/>
                  <a:pt x="872359" y="295260"/>
                </a:cubicBezTo>
                <a:cubicBezTo>
                  <a:pt x="846083" y="263729"/>
                  <a:pt x="567559" y="295260"/>
                  <a:pt x="567559" y="295260"/>
                </a:cubicBezTo>
                <a:lnTo>
                  <a:pt x="84083" y="284750"/>
                </a:lnTo>
              </a:path>
            </a:pathLst>
          </a:custGeom>
          <a:solidFill>
            <a:srgbClr val="FF0000"/>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821544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B9B89-87D7-C479-AF13-27D78B1B403C}"/>
              </a:ext>
            </a:extLst>
          </p:cNvPr>
          <p:cNvSpPr>
            <a:spLocks noGrp="1"/>
          </p:cNvSpPr>
          <p:nvPr>
            <p:ph type="title"/>
          </p:nvPr>
        </p:nvSpPr>
        <p:spPr/>
        <p:txBody>
          <a:bodyPr/>
          <a:lstStyle/>
          <a:p>
            <a:r>
              <a:rPr lang="en-AU" dirty="0"/>
              <a:t>So what?</a:t>
            </a:r>
          </a:p>
        </p:txBody>
      </p:sp>
      <p:sp>
        <p:nvSpPr>
          <p:cNvPr id="3" name="Content Placeholder 2">
            <a:extLst>
              <a:ext uri="{FF2B5EF4-FFF2-40B4-BE49-F238E27FC236}">
                <a16:creationId xmlns:a16="http://schemas.microsoft.com/office/drawing/2014/main" id="{B7D5AB9E-3535-FC56-47A1-6D25E163B531}"/>
              </a:ext>
            </a:extLst>
          </p:cNvPr>
          <p:cNvSpPr>
            <a:spLocks noGrp="1"/>
          </p:cNvSpPr>
          <p:nvPr>
            <p:ph idx="1"/>
          </p:nvPr>
        </p:nvSpPr>
        <p:spPr/>
        <p:txBody>
          <a:bodyPr/>
          <a:lstStyle/>
          <a:p>
            <a:r>
              <a:rPr lang="en-AU" dirty="0"/>
              <a:t>If the client can </a:t>
            </a:r>
            <a:r>
              <a:rPr lang="en-AU" i="1" dirty="0">
                <a:solidFill>
                  <a:srgbClr val="FF0000"/>
                </a:solidFill>
              </a:rPr>
              <a:t>validate</a:t>
            </a:r>
            <a:r>
              <a:rPr lang="en-AU" i="1" dirty="0"/>
              <a:t> </a:t>
            </a:r>
            <a:r>
              <a:rPr lang="en-AU" dirty="0"/>
              <a:t> this digital signature, then it can be assured that:</a:t>
            </a:r>
          </a:p>
          <a:p>
            <a:pPr lvl="1"/>
            <a:r>
              <a:rPr lang="en-AU" dirty="0"/>
              <a:t>The response the client received is </a:t>
            </a:r>
            <a:r>
              <a:rPr lang="en-AU" b="1" dirty="0">
                <a:solidFill>
                  <a:srgbClr val="FF0000"/>
                </a:solidFill>
              </a:rPr>
              <a:t>authentic</a:t>
            </a:r>
            <a:r>
              <a:rPr lang="en-AU" dirty="0"/>
              <a:t> and </a:t>
            </a:r>
            <a:r>
              <a:rPr lang="en-AU" b="1" dirty="0">
                <a:solidFill>
                  <a:srgbClr val="FF0000"/>
                </a:solidFill>
              </a:rPr>
              <a:t>complete</a:t>
            </a:r>
          </a:p>
          <a:p>
            <a:pPr lvl="1"/>
            <a:r>
              <a:rPr lang="en-AU" dirty="0"/>
              <a:t>The response is </a:t>
            </a:r>
            <a:r>
              <a:rPr lang="en-AU" b="1" dirty="0">
                <a:solidFill>
                  <a:srgbClr val="FF0000"/>
                </a:solidFill>
              </a:rPr>
              <a:t>current</a:t>
            </a:r>
          </a:p>
          <a:p>
            <a:r>
              <a:rPr lang="en-AU" dirty="0"/>
              <a:t>It doesn’t matter how the DNS client learned this response: if the response correctly validates then the data is a genuine and complete extract from the authoritative zone file</a:t>
            </a:r>
          </a:p>
          <a:p>
            <a:endParaRPr lang="en-AU" dirty="0"/>
          </a:p>
          <a:p>
            <a:r>
              <a:rPr lang="en-AU" dirty="0"/>
              <a:t>If it wasn’t signed and validated then you really can’t tell if the data has been altered by some intermediary</a:t>
            </a:r>
          </a:p>
        </p:txBody>
      </p:sp>
    </p:spTree>
    <p:extLst>
      <p:ext uri="{BB962C8B-B14F-4D97-AF65-F5344CB8AC3E}">
        <p14:creationId xmlns:p14="http://schemas.microsoft.com/office/powerpoint/2010/main" val="12545268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858F78-FC2A-EC23-08FD-BF6BD62854D7}"/>
              </a:ext>
            </a:extLst>
          </p:cNvPr>
          <p:cNvSpPr>
            <a:spLocks noGrp="1"/>
          </p:cNvSpPr>
          <p:nvPr>
            <p:ph type="title"/>
          </p:nvPr>
        </p:nvSpPr>
        <p:spPr/>
        <p:txBody>
          <a:bodyPr/>
          <a:lstStyle/>
          <a:p>
            <a:r>
              <a:rPr lang="en-AU" dirty="0"/>
              <a:t>What about non-existence?</a:t>
            </a:r>
          </a:p>
        </p:txBody>
      </p:sp>
      <p:sp>
        <p:nvSpPr>
          <p:cNvPr id="6" name="TextBox 5">
            <a:extLst>
              <a:ext uri="{FF2B5EF4-FFF2-40B4-BE49-F238E27FC236}">
                <a16:creationId xmlns:a16="http://schemas.microsoft.com/office/drawing/2014/main" id="{320EAF93-27B5-0814-9D83-52B0180F6DFD}"/>
              </a:ext>
            </a:extLst>
          </p:cNvPr>
          <p:cNvSpPr txBox="1"/>
          <p:nvPr/>
        </p:nvSpPr>
        <p:spPr>
          <a:xfrm>
            <a:off x="1135111" y="1259773"/>
            <a:ext cx="11624442" cy="5693866"/>
          </a:xfrm>
          <a:prstGeom prst="rect">
            <a:avLst/>
          </a:prstGeom>
          <a:noFill/>
        </p:spPr>
        <p:txBody>
          <a:bodyPr wrap="square">
            <a:spAutoFit/>
          </a:bodyPr>
          <a:lstStyle/>
          <a:p>
            <a:r>
              <a:rPr lang="en-AU" sz="1400" dirty="0">
                <a:solidFill>
                  <a:schemeClr val="bg1">
                    <a:lumMod val="65000"/>
                  </a:schemeClr>
                </a:solidFill>
              </a:rPr>
              <a:t>$ dig +</a:t>
            </a:r>
            <a:r>
              <a:rPr lang="en-AU" sz="1400" dirty="0" err="1">
                <a:solidFill>
                  <a:schemeClr val="bg1">
                    <a:lumMod val="65000"/>
                  </a:schemeClr>
                </a:solidFill>
              </a:rPr>
              <a:t>dnssec</a:t>
            </a:r>
            <a:r>
              <a:rPr lang="en-AU" sz="1400" dirty="0">
                <a:solidFill>
                  <a:schemeClr val="bg1">
                    <a:lumMod val="65000"/>
                  </a:schemeClr>
                </a:solidFill>
              </a:rPr>
              <a:t> _80_tcp.www.potaroo.net A @127.0.0.1</a:t>
            </a:r>
          </a:p>
          <a:p>
            <a:endParaRPr lang="en-AU" sz="1400" dirty="0">
              <a:solidFill>
                <a:schemeClr val="bg1">
                  <a:lumMod val="65000"/>
                </a:schemeClr>
              </a:solidFill>
            </a:endParaRPr>
          </a:p>
          <a:p>
            <a:r>
              <a:rPr lang="en-AU" sz="1400" dirty="0"/>
              <a:t>; &lt;&lt;&gt;&gt; </a:t>
            </a:r>
            <a:r>
              <a:rPr lang="en-AU" sz="1400" dirty="0" err="1"/>
              <a:t>DiG</a:t>
            </a:r>
            <a:r>
              <a:rPr lang="en-AU" sz="1400" dirty="0"/>
              <a:t> 9.18.2 &lt;&lt;&gt;&gt; +</a:t>
            </a:r>
            <a:r>
              <a:rPr lang="en-AU" sz="1400" dirty="0" err="1"/>
              <a:t>dnssec</a:t>
            </a:r>
            <a:r>
              <a:rPr lang="en-AU" sz="1400" dirty="0"/>
              <a:t> _80_tcp.www.potaroo.net A @127.0.0.1</a:t>
            </a:r>
          </a:p>
          <a:p>
            <a:r>
              <a:rPr lang="en-AU" sz="1400" dirty="0"/>
              <a:t>;; global options: +</a:t>
            </a:r>
            <a:r>
              <a:rPr lang="en-AU" sz="1400" dirty="0" err="1"/>
              <a:t>cmd</a:t>
            </a:r>
            <a:endParaRPr lang="en-AU" sz="1400" dirty="0"/>
          </a:p>
          <a:p>
            <a:r>
              <a:rPr lang="en-AU" sz="1400" dirty="0"/>
              <a:t>;; Got answer:</a:t>
            </a:r>
          </a:p>
          <a:p>
            <a:r>
              <a:rPr lang="en-AU" sz="1400" dirty="0"/>
              <a:t>;; -&gt;&gt;HEADER&lt;&lt;- opcode: QUERY, status: NXDOMAIN, id: 47442</a:t>
            </a:r>
          </a:p>
          <a:p>
            <a:r>
              <a:rPr lang="en-AU" sz="1400" dirty="0"/>
              <a:t>;; flags: </a:t>
            </a:r>
            <a:r>
              <a:rPr lang="en-AU" sz="1400" dirty="0" err="1"/>
              <a:t>qr</a:t>
            </a:r>
            <a:r>
              <a:rPr lang="en-AU" sz="1400" dirty="0"/>
              <a:t> </a:t>
            </a:r>
            <a:r>
              <a:rPr lang="en-AU" sz="1400" dirty="0" err="1"/>
              <a:t>rd</a:t>
            </a:r>
            <a:r>
              <a:rPr lang="en-AU" sz="1400" dirty="0"/>
              <a:t> </a:t>
            </a:r>
            <a:r>
              <a:rPr lang="en-AU" sz="1400" dirty="0" err="1"/>
              <a:t>ra</a:t>
            </a:r>
            <a:r>
              <a:rPr lang="en-AU" sz="1400" dirty="0"/>
              <a:t> ad; QUERY: 1, ANSWER: 0, AUTHORITY: 4, ADDITIONAL: 1</a:t>
            </a:r>
          </a:p>
          <a:p>
            <a:endParaRPr lang="en-AU" sz="1400" dirty="0"/>
          </a:p>
          <a:p>
            <a:r>
              <a:rPr lang="en-AU" sz="1400" dirty="0"/>
              <a:t>;; OPT PSEUDOSECTION:</a:t>
            </a:r>
          </a:p>
          <a:p>
            <a:r>
              <a:rPr lang="en-AU" sz="1400" dirty="0"/>
              <a:t>; EDNS: version: 0, flags: do; </a:t>
            </a:r>
            <a:r>
              <a:rPr lang="en-AU" sz="1400" dirty="0" err="1"/>
              <a:t>udp</a:t>
            </a:r>
            <a:r>
              <a:rPr lang="en-AU" sz="1400" dirty="0"/>
              <a:t>: 4096</a:t>
            </a:r>
          </a:p>
          <a:p>
            <a:r>
              <a:rPr lang="en-AU" sz="1400" dirty="0"/>
              <a:t>; COOKIE: b6c04852ce47b40901000000628b4b20b3104cdb1bfb9e90 (good)</a:t>
            </a:r>
          </a:p>
          <a:p>
            <a:r>
              <a:rPr lang="en-AU" sz="1400" dirty="0"/>
              <a:t>;; QUESTION SECTION:</a:t>
            </a:r>
          </a:p>
          <a:p>
            <a:r>
              <a:rPr lang="en-AU" sz="1400" dirty="0"/>
              <a:t>;_80_tcp.www.potaroo.net.	IN	A</a:t>
            </a:r>
          </a:p>
          <a:p>
            <a:endParaRPr lang="en-AU" sz="1400" dirty="0"/>
          </a:p>
          <a:p>
            <a:r>
              <a:rPr lang="en-AU" sz="1400" dirty="0"/>
              <a:t>;; AUTHORITY SECTION:</a:t>
            </a:r>
          </a:p>
          <a:p>
            <a:r>
              <a:rPr lang="en-AU" sz="1400" dirty="0" err="1"/>
              <a:t>potaroo.net</a:t>
            </a:r>
            <a:r>
              <a:rPr lang="en-AU" sz="1400" dirty="0"/>
              <a:t>.		6018	IN	SOA	ns1.potaroo.net. </a:t>
            </a:r>
            <a:r>
              <a:rPr lang="en-AU" sz="1400" dirty="0" err="1"/>
              <a:t>gih.potaroo.net</a:t>
            </a:r>
            <a:r>
              <a:rPr lang="en-AU" sz="1400" dirty="0"/>
              <a:t>. 2022032501 10800 3600 3600000 6400</a:t>
            </a:r>
          </a:p>
          <a:p>
            <a:r>
              <a:rPr lang="en-AU" sz="1400" dirty="0" err="1"/>
              <a:t>potaroo.net</a:t>
            </a:r>
            <a:r>
              <a:rPr lang="en-AU" sz="1400" dirty="0"/>
              <a:t>.		6018	IN	RRSIG	SOA 13 2 6400 20320331235230 20220324225230 41284 </a:t>
            </a:r>
            <a:r>
              <a:rPr lang="en-AU" sz="1400" dirty="0" err="1"/>
              <a:t>potaroo.net</a:t>
            </a:r>
            <a:r>
              <a:rPr lang="en-AU" sz="1400" dirty="0"/>
              <a:t>. oQZTmjoMBb8r8FUiHbp+62ZjSV1aXU9Gl6K28ngh6RXHFPWmzTJIilEA dCkf7fzA3d9ANqm5I5UiMikBRPceFw==</a:t>
            </a:r>
          </a:p>
          <a:p>
            <a:r>
              <a:rPr lang="en-AU" sz="1400" dirty="0" err="1">
                <a:solidFill>
                  <a:srgbClr val="FF0000"/>
                </a:solidFill>
              </a:rPr>
              <a:t>www.potaroo.net</a:t>
            </a:r>
            <a:r>
              <a:rPr lang="en-AU" sz="1400" dirty="0">
                <a:solidFill>
                  <a:srgbClr val="FF0000"/>
                </a:solidFill>
              </a:rPr>
              <a:t>.	6018	IN	NSEC	_443._tcp.www.potaroo.net. A AAAA RRSIG NSEC</a:t>
            </a:r>
          </a:p>
          <a:p>
            <a:r>
              <a:rPr lang="en-AU" sz="1400" dirty="0" err="1">
                <a:solidFill>
                  <a:srgbClr val="FF0000"/>
                </a:solidFill>
              </a:rPr>
              <a:t>www.potaroo.net</a:t>
            </a:r>
            <a:r>
              <a:rPr lang="en-AU" sz="1400" dirty="0">
                <a:solidFill>
                  <a:srgbClr val="FF0000"/>
                </a:solidFill>
              </a:rPr>
              <a:t>.	6018	IN	RRSIG	NSEC 13 3 6400 20320331235230 20220324225230 41284 </a:t>
            </a:r>
            <a:r>
              <a:rPr lang="en-AU" sz="1400" dirty="0" err="1">
                <a:solidFill>
                  <a:srgbClr val="FF0000"/>
                </a:solidFill>
              </a:rPr>
              <a:t>potaroo.net</a:t>
            </a:r>
            <a:r>
              <a:rPr lang="en-AU" sz="1400" dirty="0">
                <a:solidFill>
                  <a:srgbClr val="FF0000"/>
                </a:solidFill>
              </a:rPr>
              <a:t>. lhP13N+YR6m3dBYLUxfgv8fGsuiF4f14UcpznpyqIevIJyEumLgHtzUV Y6k6MXpiygGqI70KzZidqzAhglVCcQ==</a:t>
            </a:r>
          </a:p>
          <a:p>
            <a:endParaRPr lang="en-AU" sz="1400" dirty="0"/>
          </a:p>
          <a:p>
            <a:r>
              <a:rPr lang="en-AU" sz="1400" dirty="0"/>
              <a:t>;; Query time: 6 msec</a:t>
            </a:r>
          </a:p>
          <a:p>
            <a:r>
              <a:rPr lang="en-AU" sz="1400" dirty="0"/>
              <a:t>;; SERVER: 127.0.0.1#53(127.0.0.1) (UDP)</a:t>
            </a:r>
          </a:p>
          <a:p>
            <a:r>
              <a:rPr lang="en-AU" sz="1400" dirty="0"/>
              <a:t>;; WHEN: Mon May 23 18:51:44 AEST 2022</a:t>
            </a:r>
          </a:p>
          <a:p>
            <a:r>
              <a:rPr lang="en-AU" sz="1400" dirty="0"/>
              <a:t>;; MSG SIZE  </a:t>
            </a:r>
            <a:r>
              <a:rPr lang="en-AU" sz="1400" dirty="0" err="1"/>
              <a:t>rcvd</a:t>
            </a:r>
            <a:r>
              <a:rPr lang="en-AU" sz="1400" dirty="0"/>
              <a:t>: 396</a:t>
            </a:r>
          </a:p>
        </p:txBody>
      </p:sp>
      <p:sp>
        <p:nvSpPr>
          <p:cNvPr id="7" name="TextBox 6">
            <a:extLst>
              <a:ext uri="{FF2B5EF4-FFF2-40B4-BE49-F238E27FC236}">
                <a16:creationId xmlns:a16="http://schemas.microsoft.com/office/drawing/2014/main" id="{4DF4C7EC-92C2-B8DD-85E1-D8BDC8A237D4}"/>
              </a:ext>
            </a:extLst>
          </p:cNvPr>
          <p:cNvSpPr txBox="1"/>
          <p:nvPr/>
        </p:nvSpPr>
        <p:spPr>
          <a:xfrm>
            <a:off x="7672546" y="2585336"/>
            <a:ext cx="3695242" cy="646331"/>
          </a:xfrm>
          <a:prstGeom prst="rect">
            <a:avLst/>
          </a:prstGeom>
          <a:noFill/>
        </p:spPr>
        <p:txBody>
          <a:bodyPr wrap="none" rtlCol="0">
            <a:spAutoFit/>
          </a:bodyPr>
          <a:lstStyle/>
          <a:p>
            <a:r>
              <a:rPr lang="en-AU" dirty="0">
                <a:solidFill>
                  <a:srgbClr val="FF0000"/>
                </a:solidFill>
                <a:latin typeface="AhnbergHand" pitchFamily="2" charset="0"/>
              </a:rPr>
              <a:t>There are no names between</a:t>
            </a:r>
          </a:p>
          <a:p>
            <a:r>
              <a:rPr lang="en-AU" dirty="0">
                <a:solidFill>
                  <a:srgbClr val="FF0000"/>
                </a:solidFill>
                <a:latin typeface="AhnbergHand" pitchFamily="2" charset="0"/>
              </a:rPr>
              <a:t>these two labels</a:t>
            </a:r>
          </a:p>
        </p:txBody>
      </p:sp>
      <p:sp>
        <p:nvSpPr>
          <p:cNvPr id="8" name="Freeform 7">
            <a:extLst>
              <a:ext uri="{FF2B5EF4-FFF2-40B4-BE49-F238E27FC236}">
                <a16:creationId xmlns:a16="http://schemas.microsoft.com/office/drawing/2014/main" id="{28F91998-7B8E-67EA-7897-E6B9C65539A0}"/>
              </a:ext>
            </a:extLst>
          </p:cNvPr>
          <p:cNvSpPr/>
          <p:nvPr/>
        </p:nvSpPr>
        <p:spPr>
          <a:xfrm>
            <a:off x="2542063" y="3195145"/>
            <a:ext cx="5724779" cy="2118250"/>
          </a:xfrm>
          <a:custGeom>
            <a:avLst/>
            <a:gdLst>
              <a:gd name="connsiteX0" fmla="*/ 5698042 w 5724779"/>
              <a:gd name="connsiteY0" fmla="*/ 0 h 2118250"/>
              <a:gd name="connsiteX1" fmla="*/ 5277628 w 5724779"/>
              <a:gd name="connsiteY1" fmla="*/ 588579 h 2118250"/>
              <a:gd name="connsiteX2" fmla="*/ 2618511 w 5724779"/>
              <a:gd name="connsiteY2" fmla="*/ 1008993 h 2118250"/>
              <a:gd name="connsiteX3" fmla="*/ 1178593 w 5724779"/>
              <a:gd name="connsiteY3" fmla="*/ 1240221 h 2118250"/>
              <a:gd name="connsiteX4" fmla="*/ 96028 w 5724779"/>
              <a:gd name="connsiteY4" fmla="*/ 2017986 h 2118250"/>
              <a:gd name="connsiteX5" fmla="*/ 96028 w 5724779"/>
              <a:gd name="connsiteY5" fmla="*/ 1933903 h 2118250"/>
              <a:gd name="connsiteX6" fmla="*/ 1435 w 5724779"/>
              <a:gd name="connsiteY6" fmla="*/ 2102069 h 2118250"/>
              <a:gd name="connsiteX7" fmla="*/ 180111 w 5724779"/>
              <a:gd name="connsiteY7" fmla="*/ 2102069 h 2118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24779" h="2118250">
                <a:moveTo>
                  <a:pt x="5698042" y="0"/>
                </a:moveTo>
                <a:cubicBezTo>
                  <a:pt x="5744462" y="210207"/>
                  <a:pt x="5790883" y="420414"/>
                  <a:pt x="5277628" y="588579"/>
                </a:cubicBezTo>
                <a:cubicBezTo>
                  <a:pt x="4764373" y="756744"/>
                  <a:pt x="2618511" y="1008993"/>
                  <a:pt x="2618511" y="1008993"/>
                </a:cubicBezTo>
                <a:cubicBezTo>
                  <a:pt x="1935339" y="1117600"/>
                  <a:pt x="1599007" y="1072056"/>
                  <a:pt x="1178593" y="1240221"/>
                </a:cubicBezTo>
                <a:cubicBezTo>
                  <a:pt x="758179" y="1408387"/>
                  <a:pt x="276455" y="1902372"/>
                  <a:pt x="96028" y="2017986"/>
                </a:cubicBezTo>
                <a:cubicBezTo>
                  <a:pt x="-84400" y="2133600"/>
                  <a:pt x="111794" y="1919889"/>
                  <a:pt x="96028" y="1933903"/>
                </a:cubicBezTo>
                <a:cubicBezTo>
                  <a:pt x="80262" y="1947917"/>
                  <a:pt x="-12579" y="2074041"/>
                  <a:pt x="1435" y="2102069"/>
                </a:cubicBezTo>
                <a:cubicBezTo>
                  <a:pt x="15449" y="2130097"/>
                  <a:pt x="97780" y="2116083"/>
                  <a:pt x="180111" y="2102069"/>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Freeform 9">
            <a:extLst>
              <a:ext uri="{FF2B5EF4-FFF2-40B4-BE49-F238E27FC236}">
                <a16:creationId xmlns:a16="http://schemas.microsoft.com/office/drawing/2014/main" id="{E6CB346D-58CF-7F5B-D4F6-DF6538EA947D}"/>
              </a:ext>
            </a:extLst>
          </p:cNvPr>
          <p:cNvSpPr/>
          <p:nvPr/>
        </p:nvSpPr>
        <p:spPr>
          <a:xfrm>
            <a:off x="5570479" y="3174126"/>
            <a:ext cx="2769316" cy="2105003"/>
          </a:xfrm>
          <a:custGeom>
            <a:avLst/>
            <a:gdLst>
              <a:gd name="connsiteX0" fmla="*/ 2711669 w 2769316"/>
              <a:gd name="connsiteY0" fmla="*/ 0 h 2105003"/>
              <a:gd name="connsiteX1" fmla="*/ 2711669 w 2769316"/>
              <a:gd name="connsiteY1" fmla="*/ 409903 h 2105003"/>
              <a:gd name="connsiteX2" fmla="*/ 2112579 w 2769316"/>
              <a:gd name="connsiteY2" fmla="*/ 735724 h 2105003"/>
              <a:gd name="connsiteX3" fmla="*/ 767255 w 2769316"/>
              <a:gd name="connsiteY3" fmla="*/ 1019503 h 2105003"/>
              <a:gd name="connsiteX4" fmla="*/ 84083 w 2769316"/>
              <a:gd name="connsiteY4" fmla="*/ 1313793 h 2105003"/>
              <a:gd name="connsiteX5" fmla="*/ 42041 w 2769316"/>
              <a:gd name="connsiteY5" fmla="*/ 1912882 h 2105003"/>
              <a:gd name="connsiteX6" fmla="*/ 157655 w 2769316"/>
              <a:gd name="connsiteY6" fmla="*/ 2049517 h 2105003"/>
              <a:gd name="connsiteX7" fmla="*/ 115614 w 2769316"/>
              <a:gd name="connsiteY7" fmla="*/ 1891862 h 2105003"/>
              <a:gd name="connsiteX8" fmla="*/ 189186 w 2769316"/>
              <a:gd name="connsiteY8" fmla="*/ 2091558 h 2105003"/>
              <a:gd name="connsiteX9" fmla="*/ 0 w 2769316"/>
              <a:gd name="connsiteY9" fmla="*/ 2070537 h 21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769316" h="2105003">
                <a:moveTo>
                  <a:pt x="2711669" y="0"/>
                </a:moveTo>
                <a:cubicBezTo>
                  <a:pt x="2761593" y="143641"/>
                  <a:pt x="2811517" y="287282"/>
                  <a:pt x="2711669" y="409903"/>
                </a:cubicBezTo>
                <a:cubicBezTo>
                  <a:pt x="2611821" y="532524"/>
                  <a:pt x="2436648" y="634124"/>
                  <a:pt x="2112579" y="735724"/>
                </a:cubicBezTo>
                <a:cubicBezTo>
                  <a:pt x="1788510" y="837324"/>
                  <a:pt x="1105338" y="923158"/>
                  <a:pt x="767255" y="1019503"/>
                </a:cubicBezTo>
                <a:cubicBezTo>
                  <a:pt x="429172" y="1115848"/>
                  <a:pt x="204952" y="1164897"/>
                  <a:pt x="84083" y="1313793"/>
                </a:cubicBezTo>
                <a:cubicBezTo>
                  <a:pt x="-36786" y="1462690"/>
                  <a:pt x="29779" y="1790261"/>
                  <a:pt x="42041" y="1912882"/>
                </a:cubicBezTo>
                <a:cubicBezTo>
                  <a:pt x="54303" y="2035503"/>
                  <a:pt x="145393" y="2053020"/>
                  <a:pt x="157655" y="2049517"/>
                </a:cubicBezTo>
                <a:cubicBezTo>
                  <a:pt x="169917" y="2046014"/>
                  <a:pt x="110359" y="1884855"/>
                  <a:pt x="115614" y="1891862"/>
                </a:cubicBezTo>
                <a:cubicBezTo>
                  <a:pt x="120869" y="1898869"/>
                  <a:pt x="208455" y="2061779"/>
                  <a:pt x="189186" y="2091558"/>
                </a:cubicBezTo>
                <a:cubicBezTo>
                  <a:pt x="169917" y="2121337"/>
                  <a:pt x="84958" y="2095937"/>
                  <a:pt x="0" y="207053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 name="TextBox 11">
            <a:extLst>
              <a:ext uri="{FF2B5EF4-FFF2-40B4-BE49-F238E27FC236}">
                <a16:creationId xmlns:a16="http://schemas.microsoft.com/office/drawing/2014/main" id="{D3D00907-AD6D-60C9-4824-11EFD3F8883C}"/>
              </a:ext>
            </a:extLst>
          </p:cNvPr>
          <p:cNvSpPr txBox="1"/>
          <p:nvPr/>
        </p:nvSpPr>
        <p:spPr>
          <a:xfrm>
            <a:off x="6095995" y="5838711"/>
            <a:ext cx="6096000" cy="369332"/>
          </a:xfrm>
          <a:prstGeom prst="rect">
            <a:avLst/>
          </a:prstGeom>
          <a:noFill/>
        </p:spPr>
        <p:txBody>
          <a:bodyPr wrap="square">
            <a:spAutoFit/>
          </a:bodyPr>
          <a:lstStyle/>
          <a:p>
            <a:r>
              <a:rPr lang="en-AU" dirty="0">
                <a:solidFill>
                  <a:srgbClr val="FF0000"/>
                </a:solidFill>
                <a:latin typeface="AhnbergHand" pitchFamily="2" charset="0"/>
              </a:rPr>
              <a:t>NXDOMAIN digital signature</a:t>
            </a:r>
            <a:endParaRPr lang="en-AU" dirty="0">
              <a:solidFill>
                <a:srgbClr val="FF0000"/>
              </a:solidFill>
            </a:endParaRPr>
          </a:p>
        </p:txBody>
      </p:sp>
      <p:sp>
        <p:nvSpPr>
          <p:cNvPr id="9" name="TextBox 8">
            <a:extLst>
              <a:ext uri="{FF2B5EF4-FFF2-40B4-BE49-F238E27FC236}">
                <a16:creationId xmlns:a16="http://schemas.microsoft.com/office/drawing/2014/main" id="{DAFC3DFA-8746-49D8-BB82-311A4B9D0600}"/>
              </a:ext>
            </a:extLst>
          </p:cNvPr>
          <p:cNvSpPr txBox="1"/>
          <p:nvPr/>
        </p:nvSpPr>
        <p:spPr>
          <a:xfrm>
            <a:off x="5404452" y="1269044"/>
            <a:ext cx="6379778" cy="369332"/>
          </a:xfrm>
          <a:prstGeom prst="rect">
            <a:avLst/>
          </a:prstGeom>
          <a:noFill/>
        </p:spPr>
        <p:txBody>
          <a:bodyPr wrap="square">
            <a:spAutoFit/>
          </a:bodyPr>
          <a:lstStyle/>
          <a:p>
            <a:r>
              <a:rPr lang="en-AU" dirty="0">
                <a:latin typeface="AhnbergHand" pitchFamily="2" charset="0"/>
              </a:rPr>
              <a:t>Query for a non-existent name</a:t>
            </a:r>
          </a:p>
        </p:txBody>
      </p:sp>
      <p:sp>
        <p:nvSpPr>
          <p:cNvPr id="4" name="Freeform 3">
            <a:extLst>
              <a:ext uri="{FF2B5EF4-FFF2-40B4-BE49-F238E27FC236}">
                <a16:creationId xmlns:a16="http://schemas.microsoft.com/office/drawing/2014/main" id="{5C75E9C1-A700-B6AD-1D64-F0C8FA6F0C83}"/>
              </a:ext>
            </a:extLst>
          </p:cNvPr>
          <p:cNvSpPr/>
          <p:nvPr/>
        </p:nvSpPr>
        <p:spPr>
          <a:xfrm>
            <a:off x="3941379" y="2236032"/>
            <a:ext cx="1483254" cy="431629"/>
          </a:xfrm>
          <a:custGeom>
            <a:avLst/>
            <a:gdLst>
              <a:gd name="connsiteX0" fmla="*/ 105104 w 1483254"/>
              <a:gd name="connsiteY0" fmla="*/ 381044 h 431629"/>
              <a:gd name="connsiteX1" fmla="*/ 304800 w 1483254"/>
              <a:gd name="connsiteY1" fmla="*/ 423085 h 431629"/>
              <a:gd name="connsiteX2" fmla="*/ 1397876 w 1483254"/>
              <a:gd name="connsiteY2" fmla="*/ 391554 h 431629"/>
              <a:gd name="connsiteX3" fmla="*/ 1292773 w 1483254"/>
              <a:gd name="connsiteY3" fmla="*/ 44713 h 431629"/>
              <a:gd name="connsiteX4" fmla="*/ 346842 w 1483254"/>
              <a:gd name="connsiteY4" fmla="*/ 34202 h 431629"/>
              <a:gd name="connsiteX5" fmla="*/ 0 w 1483254"/>
              <a:gd name="connsiteY5" fmla="*/ 317982 h 431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3254" h="431629">
                <a:moveTo>
                  <a:pt x="105104" y="381044"/>
                </a:moveTo>
                <a:cubicBezTo>
                  <a:pt x="97221" y="401188"/>
                  <a:pt x="89338" y="421333"/>
                  <a:pt x="304800" y="423085"/>
                </a:cubicBezTo>
                <a:cubicBezTo>
                  <a:pt x="520262" y="424837"/>
                  <a:pt x="1233214" y="454616"/>
                  <a:pt x="1397876" y="391554"/>
                </a:cubicBezTo>
                <a:cubicBezTo>
                  <a:pt x="1562538" y="328492"/>
                  <a:pt x="1467945" y="104272"/>
                  <a:pt x="1292773" y="44713"/>
                </a:cubicBezTo>
                <a:cubicBezTo>
                  <a:pt x="1117601" y="-14846"/>
                  <a:pt x="562304" y="-11343"/>
                  <a:pt x="346842" y="34202"/>
                </a:cubicBezTo>
                <a:cubicBezTo>
                  <a:pt x="131380" y="79747"/>
                  <a:pt x="65690" y="198864"/>
                  <a:pt x="0" y="317982"/>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6497610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42B9D-749E-189E-42E5-729174923B01}"/>
              </a:ext>
            </a:extLst>
          </p:cNvPr>
          <p:cNvSpPr>
            <a:spLocks noGrp="1"/>
          </p:cNvSpPr>
          <p:nvPr>
            <p:ph type="title"/>
          </p:nvPr>
        </p:nvSpPr>
        <p:spPr/>
        <p:txBody>
          <a:bodyPr/>
          <a:lstStyle/>
          <a:p>
            <a:r>
              <a:rPr lang="en-AU" dirty="0"/>
              <a:t>What about non-existence?</a:t>
            </a:r>
          </a:p>
        </p:txBody>
      </p:sp>
      <p:sp>
        <p:nvSpPr>
          <p:cNvPr id="4" name="TextBox 3">
            <a:extLst>
              <a:ext uri="{FF2B5EF4-FFF2-40B4-BE49-F238E27FC236}">
                <a16:creationId xmlns:a16="http://schemas.microsoft.com/office/drawing/2014/main" id="{1DCB14D9-D8A9-3581-25AD-98171C893C03}"/>
              </a:ext>
            </a:extLst>
          </p:cNvPr>
          <p:cNvSpPr txBox="1"/>
          <p:nvPr/>
        </p:nvSpPr>
        <p:spPr>
          <a:xfrm>
            <a:off x="1631388" y="1490751"/>
            <a:ext cx="11422460" cy="4893647"/>
          </a:xfrm>
          <a:prstGeom prst="rect">
            <a:avLst/>
          </a:prstGeom>
          <a:noFill/>
        </p:spPr>
        <p:txBody>
          <a:bodyPr wrap="square" rtlCol="0">
            <a:spAutoFit/>
          </a:bodyPr>
          <a:lstStyle/>
          <a:p>
            <a:r>
              <a:rPr lang="en-AU" sz="1200" dirty="0">
                <a:solidFill>
                  <a:schemeClr val="bg1">
                    <a:lumMod val="65000"/>
                  </a:schemeClr>
                </a:solidFill>
              </a:rPr>
              <a:t>$ dig +</a:t>
            </a:r>
            <a:r>
              <a:rPr lang="en-AU" sz="1200" dirty="0" err="1">
                <a:solidFill>
                  <a:schemeClr val="bg1">
                    <a:lumMod val="65000"/>
                  </a:schemeClr>
                </a:solidFill>
              </a:rPr>
              <a:t>dnssec</a:t>
            </a:r>
            <a:r>
              <a:rPr lang="en-AU" sz="1200" dirty="0">
                <a:solidFill>
                  <a:schemeClr val="bg1">
                    <a:lumMod val="65000"/>
                  </a:schemeClr>
                </a:solidFill>
              </a:rPr>
              <a:t> </a:t>
            </a:r>
            <a:r>
              <a:rPr lang="en-AU" sz="1200" dirty="0" err="1">
                <a:solidFill>
                  <a:schemeClr val="bg1">
                    <a:lumMod val="65000"/>
                  </a:schemeClr>
                </a:solidFill>
              </a:rPr>
              <a:t>www.potaroo.net</a:t>
            </a:r>
            <a:r>
              <a:rPr lang="en-AU" sz="1200" dirty="0">
                <a:solidFill>
                  <a:schemeClr val="bg1">
                    <a:lumMod val="65000"/>
                  </a:schemeClr>
                </a:solidFill>
              </a:rPr>
              <a:t> TXT @127.0.0.1</a:t>
            </a:r>
          </a:p>
          <a:p>
            <a:endParaRPr lang="en-AU" sz="1200" dirty="0"/>
          </a:p>
          <a:p>
            <a:r>
              <a:rPr lang="en-AU" sz="1200" dirty="0"/>
              <a:t>; &lt;&lt;&gt;&gt; </a:t>
            </a:r>
            <a:r>
              <a:rPr lang="en-AU" sz="1200" dirty="0" err="1"/>
              <a:t>DiG</a:t>
            </a:r>
            <a:r>
              <a:rPr lang="en-AU" sz="1200" dirty="0"/>
              <a:t> 9.18.2 &lt;&lt;&gt;&gt; +</a:t>
            </a:r>
            <a:r>
              <a:rPr lang="en-AU" sz="1200" dirty="0" err="1"/>
              <a:t>dnssec</a:t>
            </a:r>
            <a:r>
              <a:rPr lang="en-AU" sz="1200" dirty="0"/>
              <a:t> </a:t>
            </a:r>
            <a:r>
              <a:rPr lang="en-AU" sz="1200" dirty="0" err="1"/>
              <a:t>www.potaroo.net</a:t>
            </a:r>
            <a:r>
              <a:rPr lang="en-AU" sz="1200" dirty="0"/>
              <a:t> TXT @127.0.0.1</a:t>
            </a:r>
          </a:p>
          <a:p>
            <a:r>
              <a:rPr lang="en-AU" sz="1200" dirty="0"/>
              <a:t>;; global options: +</a:t>
            </a:r>
            <a:r>
              <a:rPr lang="en-AU" sz="1200" dirty="0" err="1"/>
              <a:t>cmd</a:t>
            </a:r>
            <a:endParaRPr lang="en-AU" sz="1200" dirty="0"/>
          </a:p>
          <a:p>
            <a:r>
              <a:rPr lang="en-AU" sz="1200" dirty="0"/>
              <a:t>;; Got answer:</a:t>
            </a:r>
          </a:p>
          <a:p>
            <a:r>
              <a:rPr lang="en-AU" sz="1200" dirty="0"/>
              <a:t>;; -&gt;&gt;HEADER&lt;&lt;- opcode: QUERY, status: NOERROR, id: 32884</a:t>
            </a:r>
          </a:p>
          <a:p>
            <a:r>
              <a:rPr lang="en-AU" sz="1200" dirty="0"/>
              <a:t>;; flags: </a:t>
            </a:r>
            <a:r>
              <a:rPr lang="en-AU" sz="1200" dirty="0" err="1"/>
              <a:t>qr</a:t>
            </a:r>
            <a:r>
              <a:rPr lang="en-AU" sz="1200" dirty="0"/>
              <a:t> </a:t>
            </a:r>
            <a:r>
              <a:rPr lang="en-AU" sz="1200" dirty="0" err="1"/>
              <a:t>rd</a:t>
            </a:r>
            <a:r>
              <a:rPr lang="en-AU" sz="1200" dirty="0"/>
              <a:t> </a:t>
            </a:r>
            <a:r>
              <a:rPr lang="en-AU" sz="1200" dirty="0" err="1"/>
              <a:t>ra</a:t>
            </a:r>
            <a:r>
              <a:rPr lang="en-AU" sz="1200" dirty="0"/>
              <a:t> ad; QUERY: 1, ANSWER: 0, AUTHORITY: 4, ADDITIONAL: 1</a:t>
            </a:r>
          </a:p>
          <a:p>
            <a:endParaRPr lang="en-AU" sz="1200" dirty="0"/>
          </a:p>
          <a:p>
            <a:r>
              <a:rPr lang="en-AU" sz="1200" dirty="0"/>
              <a:t>;; OPT PSEUDOSECTION:</a:t>
            </a:r>
          </a:p>
          <a:p>
            <a:r>
              <a:rPr lang="en-AU" sz="1200" dirty="0"/>
              <a:t>; EDNS: version: 0, flags: do; </a:t>
            </a:r>
            <a:r>
              <a:rPr lang="en-AU" sz="1200" dirty="0" err="1"/>
              <a:t>udp</a:t>
            </a:r>
            <a:r>
              <a:rPr lang="en-AU" sz="1200" dirty="0"/>
              <a:t>: 4096</a:t>
            </a:r>
          </a:p>
          <a:p>
            <a:r>
              <a:rPr lang="en-AU" sz="1200" dirty="0"/>
              <a:t>; COOKIE: 660df460a7f4ed0101000000628b49a2d9c0f21dc394dd81 (good)</a:t>
            </a:r>
          </a:p>
          <a:p>
            <a:r>
              <a:rPr lang="en-AU" sz="1200" dirty="0"/>
              <a:t>;; QUESTION SECTION:</a:t>
            </a:r>
          </a:p>
          <a:p>
            <a:r>
              <a:rPr lang="en-AU" sz="1200" dirty="0"/>
              <a:t>;</a:t>
            </a:r>
            <a:r>
              <a:rPr lang="en-AU" sz="1200" dirty="0" err="1"/>
              <a:t>www.potaroo.net</a:t>
            </a:r>
            <a:r>
              <a:rPr lang="en-AU" sz="1200" dirty="0"/>
              <a:t>.		IN	TXT</a:t>
            </a:r>
          </a:p>
          <a:p>
            <a:endParaRPr lang="en-AU" sz="1200" dirty="0"/>
          </a:p>
          <a:p>
            <a:r>
              <a:rPr lang="en-AU" sz="1200" dirty="0"/>
              <a:t>;; AUTHORITY SECTION:</a:t>
            </a:r>
          </a:p>
          <a:p>
            <a:r>
              <a:rPr lang="en-AU" sz="1200" dirty="0" err="1">
                <a:solidFill>
                  <a:srgbClr val="FF0000"/>
                </a:solidFill>
              </a:rPr>
              <a:t>www.potaroo.net</a:t>
            </a:r>
            <a:r>
              <a:rPr lang="en-AU" sz="1200" dirty="0">
                <a:solidFill>
                  <a:srgbClr val="FF0000"/>
                </a:solidFill>
              </a:rPr>
              <a:t>.	6400	IN	NSEC	_443._tcp.www.potaroo.net. A AAAA RRSIG NSEC</a:t>
            </a:r>
          </a:p>
          <a:p>
            <a:r>
              <a:rPr lang="en-AU" sz="1200" dirty="0" err="1">
                <a:solidFill>
                  <a:srgbClr val="FF0000"/>
                </a:solidFill>
              </a:rPr>
              <a:t>www.potaroo.net</a:t>
            </a:r>
            <a:r>
              <a:rPr lang="en-AU" sz="1200" dirty="0">
                <a:solidFill>
                  <a:srgbClr val="FF0000"/>
                </a:solidFill>
              </a:rPr>
              <a:t>.	6400	IN	RRSIG	NSEC 13 3 6400 20320331235230 20220324225230 41284 </a:t>
            </a:r>
            <a:r>
              <a:rPr lang="en-AU" sz="1200" dirty="0" err="1">
                <a:solidFill>
                  <a:srgbClr val="FF0000"/>
                </a:solidFill>
              </a:rPr>
              <a:t>potaroo.net</a:t>
            </a:r>
            <a:r>
              <a:rPr lang="en-AU" sz="1200" dirty="0">
                <a:solidFill>
                  <a:srgbClr val="FF0000"/>
                </a:solidFill>
              </a:rPr>
              <a:t>. lhP13N+YR6m3dBYLUxfgv8fGsuiF4f14UcpznpyqIevIJyEumLgHtzUV Y6k6MXpiygGqI70KzZidqzAhglVCcQ==</a:t>
            </a:r>
          </a:p>
          <a:p>
            <a:r>
              <a:rPr lang="en-AU" sz="1200" dirty="0" err="1"/>
              <a:t>potaroo.net</a:t>
            </a:r>
            <a:r>
              <a:rPr lang="en-AU" sz="1200" dirty="0"/>
              <a:t>.		6400	IN	SOA	ns1.potaroo.net. </a:t>
            </a:r>
            <a:r>
              <a:rPr lang="en-AU" sz="1200" dirty="0" err="1"/>
              <a:t>gih.potaroo.net</a:t>
            </a:r>
            <a:r>
              <a:rPr lang="en-AU" sz="1200" dirty="0"/>
              <a:t>. 2022032501 10800 3600 3600000 6400</a:t>
            </a:r>
          </a:p>
          <a:p>
            <a:r>
              <a:rPr lang="en-AU" sz="1200" dirty="0" err="1"/>
              <a:t>potaroo.net</a:t>
            </a:r>
            <a:r>
              <a:rPr lang="en-AU" sz="1200" dirty="0"/>
              <a:t>.		6400	IN	RRSIG	SOA 13 2 6400 20320331235230 20220324225230 41284 </a:t>
            </a:r>
            <a:r>
              <a:rPr lang="en-AU" sz="1200" dirty="0" err="1"/>
              <a:t>potaroo.net</a:t>
            </a:r>
            <a:r>
              <a:rPr lang="en-AU" sz="1200" dirty="0"/>
              <a:t>. oQZTmjoMBb8r8FUiHbp+62ZjSV1aXU9Gl6K28ngh6RXHFPWmzTJIilEA dCkf7fzA3d9ANqm5I5UiMikBRPceFw==</a:t>
            </a:r>
          </a:p>
          <a:p>
            <a:endParaRPr lang="en-AU" sz="1200" dirty="0"/>
          </a:p>
          <a:p>
            <a:r>
              <a:rPr lang="en-AU" sz="1200" dirty="0"/>
              <a:t>;; Query time: 143 msec</a:t>
            </a:r>
          </a:p>
          <a:p>
            <a:r>
              <a:rPr lang="en-AU" sz="1200" dirty="0"/>
              <a:t>;; SERVER: 127.0.0.1#53(127.0.0.1) (UDP)</a:t>
            </a:r>
          </a:p>
          <a:p>
            <a:r>
              <a:rPr lang="en-AU" sz="1200" dirty="0"/>
              <a:t>;; WHEN: Mon May 23 18:45:22 AEST 2022</a:t>
            </a:r>
          </a:p>
          <a:p>
            <a:r>
              <a:rPr lang="en-AU" sz="1200" dirty="0"/>
              <a:t>;; MSG SIZE  </a:t>
            </a:r>
            <a:r>
              <a:rPr lang="en-AU" sz="1200" dirty="0" err="1"/>
              <a:t>rcvd</a:t>
            </a:r>
            <a:r>
              <a:rPr lang="en-AU" sz="1200" dirty="0"/>
              <a:t>: 377</a:t>
            </a:r>
          </a:p>
        </p:txBody>
      </p:sp>
      <p:sp>
        <p:nvSpPr>
          <p:cNvPr id="7" name="TextBox 6">
            <a:extLst>
              <a:ext uri="{FF2B5EF4-FFF2-40B4-BE49-F238E27FC236}">
                <a16:creationId xmlns:a16="http://schemas.microsoft.com/office/drawing/2014/main" id="{F4184BA5-0B45-F523-8A10-A4D30585AFF5}"/>
              </a:ext>
            </a:extLst>
          </p:cNvPr>
          <p:cNvSpPr txBox="1"/>
          <p:nvPr/>
        </p:nvSpPr>
        <p:spPr>
          <a:xfrm>
            <a:off x="6221684" y="2560980"/>
            <a:ext cx="1976823" cy="369332"/>
          </a:xfrm>
          <a:prstGeom prst="rect">
            <a:avLst/>
          </a:prstGeom>
          <a:noFill/>
        </p:spPr>
        <p:txBody>
          <a:bodyPr wrap="none" rtlCol="0">
            <a:spAutoFit/>
          </a:bodyPr>
          <a:lstStyle/>
          <a:p>
            <a:r>
              <a:rPr lang="en-AU" dirty="0">
                <a:latin typeface="AhnbergHand" pitchFamily="2" charset="0"/>
              </a:rPr>
              <a:t>NODATA flags</a:t>
            </a:r>
          </a:p>
        </p:txBody>
      </p:sp>
      <p:sp>
        <p:nvSpPr>
          <p:cNvPr id="8" name="TextBox 7">
            <a:extLst>
              <a:ext uri="{FF2B5EF4-FFF2-40B4-BE49-F238E27FC236}">
                <a16:creationId xmlns:a16="http://schemas.microsoft.com/office/drawing/2014/main" id="{7D892C27-0E53-FAD7-2FC8-DE0BA93C5248}"/>
              </a:ext>
            </a:extLst>
          </p:cNvPr>
          <p:cNvSpPr txBox="1"/>
          <p:nvPr/>
        </p:nvSpPr>
        <p:spPr>
          <a:xfrm>
            <a:off x="9515196" y="4145817"/>
            <a:ext cx="2390398" cy="369332"/>
          </a:xfrm>
          <a:prstGeom prst="rect">
            <a:avLst/>
          </a:prstGeom>
          <a:noFill/>
        </p:spPr>
        <p:txBody>
          <a:bodyPr wrap="none" rtlCol="0">
            <a:spAutoFit/>
          </a:bodyPr>
          <a:lstStyle/>
          <a:p>
            <a:r>
              <a:rPr lang="en-AU" dirty="0">
                <a:solidFill>
                  <a:srgbClr val="FF0000"/>
                </a:solidFill>
                <a:latin typeface="AhnbergHand" pitchFamily="2" charset="0"/>
              </a:rPr>
              <a:t>NODATA response</a:t>
            </a:r>
          </a:p>
        </p:txBody>
      </p:sp>
      <p:sp>
        <p:nvSpPr>
          <p:cNvPr id="9" name="TextBox 8">
            <a:extLst>
              <a:ext uri="{FF2B5EF4-FFF2-40B4-BE49-F238E27FC236}">
                <a16:creationId xmlns:a16="http://schemas.microsoft.com/office/drawing/2014/main" id="{DDEC993B-0F36-8E2B-CA45-B3572EBB0139}"/>
              </a:ext>
            </a:extLst>
          </p:cNvPr>
          <p:cNvSpPr txBox="1"/>
          <p:nvPr/>
        </p:nvSpPr>
        <p:spPr>
          <a:xfrm>
            <a:off x="9515196" y="4579636"/>
            <a:ext cx="2504212" cy="369332"/>
          </a:xfrm>
          <a:prstGeom prst="rect">
            <a:avLst/>
          </a:prstGeom>
          <a:noFill/>
        </p:spPr>
        <p:txBody>
          <a:bodyPr wrap="none" rtlCol="0">
            <a:spAutoFit/>
          </a:bodyPr>
          <a:lstStyle/>
          <a:p>
            <a:r>
              <a:rPr lang="en-AU" dirty="0">
                <a:solidFill>
                  <a:srgbClr val="FF0000"/>
                </a:solidFill>
                <a:latin typeface="AhnbergHand" pitchFamily="2" charset="0"/>
              </a:rPr>
              <a:t>NODATA signature</a:t>
            </a:r>
          </a:p>
        </p:txBody>
      </p:sp>
      <p:sp>
        <p:nvSpPr>
          <p:cNvPr id="10" name="TextBox 9">
            <a:extLst>
              <a:ext uri="{FF2B5EF4-FFF2-40B4-BE49-F238E27FC236}">
                <a16:creationId xmlns:a16="http://schemas.microsoft.com/office/drawing/2014/main" id="{1B941611-F442-F56A-802A-612D4ED8792A}"/>
              </a:ext>
            </a:extLst>
          </p:cNvPr>
          <p:cNvSpPr txBox="1"/>
          <p:nvPr/>
        </p:nvSpPr>
        <p:spPr>
          <a:xfrm>
            <a:off x="5107588" y="1438201"/>
            <a:ext cx="4900701" cy="369332"/>
          </a:xfrm>
          <a:prstGeom prst="rect">
            <a:avLst/>
          </a:prstGeom>
          <a:noFill/>
        </p:spPr>
        <p:txBody>
          <a:bodyPr wrap="none" rtlCol="0">
            <a:spAutoFit/>
          </a:bodyPr>
          <a:lstStyle/>
          <a:p>
            <a:r>
              <a:rPr lang="en-AU" dirty="0">
                <a:latin typeface="AhnbergHand" pitchFamily="2" charset="0"/>
              </a:rPr>
              <a:t>Query for a non-existent record type</a:t>
            </a:r>
          </a:p>
        </p:txBody>
      </p:sp>
      <p:sp>
        <p:nvSpPr>
          <p:cNvPr id="3" name="Freeform 2">
            <a:extLst>
              <a:ext uri="{FF2B5EF4-FFF2-40B4-BE49-F238E27FC236}">
                <a16:creationId xmlns:a16="http://schemas.microsoft.com/office/drawing/2014/main" id="{31D44DD7-EF1D-E2EA-0308-1BB44EB473A0}"/>
              </a:ext>
            </a:extLst>
          </p:cNvPr>
          <p:cNvSpPr/>
          <p:nvPr/>
        </p:nvSpPr>
        <p:spPr>
          <a:xfrm>
            <a:off x="4127597" y="2279716"/>
            <a:ext cx="993889" cy="457080"/>
          </a:xfrm>
          <a:custGeom>
            <a:avLst/>
            <a:gdLst>
              <a:gd name="connsiteX0" fmla="*/ 213175 w 993889"/>
              <a:gd name="connsiteY0" fmla="*/ 431953 h 457080"/>
              <a:gd name="connsiteX1" fmla="*/ 265727 w 993889"/>
              <a:gd name="connsiteY1" fmla="*/ 452974 h 457080"/>
              <a:gd name="connsiteX2" fmla="*/ 896348 w 993889"/>
              <a:gd name="connsiteY2" fmla="*/ 410932 h 457080"/>
              <a:gd name="connsiteX3" fmla="*/ 906858 w 993889"/>
              <a:gd name="connsiteY3" fmla="*/ 32560 h 457080"/>
              <a:gd name="connsiteX4" fmla="*/ 76541 w 993889"/>
              <a:gd name="connsiteY4" fmla="*/ 64091 h 457080"/>
              <a:gd name="connsiteX5" fmla="*/ 87051 w 993889"/>
              <a:gd name="connsiteY5" fmla="*/ 421443 h 457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93889" h="457080">
                <a:moveTo>
                  <a:pt x="213175" y="431953"/>
                </a:moveTo>
                <a:lnTo>
                  <a:pt x="265727" y="452974"/>
                </a:lnTo>
                <a:cubicBezTo>
                  <a:pt x="379589" y="449471"/>
                  <a:pt x="789493" y="481001"/>
                  <a:pt x="896348" y="410932"/>
                </a:cubicBezTo>
                <a:cubicBezTo>
                  <a:pt x="1003203" y="340863"/>
                  <a:pt x="1043492" y="90367"/>
                  <a:pt x="906858" y="32560"/>
                </a:cubicBezTo>
                <a:cubicBezTo>
                  <a:pt x="770224" y="-25247"/>
                  <a:pt x="213175" y="-723"/>
                  <a:pt x="76541" y="64091"/>
                </a:cubicBezTo>
                <a:cubicBezTo>
                  <a:pt x="-60093" y="128905"/>
                  <a:pt x="13479" y="275174"/>
                  <a:pt x="87051" y="421443"/>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 name="TextBox 10">
            <a:extLst>
              <a:ext uri="{FF2B5EF4-FFF2-40B4-BE49-F238E27FC236}">
                <a16:creationId xmlns:a16="http://schemas.microsoft.com/office/drawing/2014/main" id="{6BEF21FC-33B6-5B74-C946-46EE0BDAC4E2}"/>
              </a:ext>
            </a:extLst>
          </p:cNvPr>
          <p:cNvSpPr txBox="1"/>
          <p:nvPr/>
        </p:nvSpPr>
        <p:spPr>
          <a:xfrm>
            <a:off x="8109363" y="3301405"/>
            <a:ext cx="3910045" cy="369332"/>
          </a:xfrm>
          <a:prstGeom prst="rect">
            <a:avLst/>
          </a:prstGeom>
          <a:noFill/>
        </p:spPr>
        <p:txBody>
          <a:bodyPr wrap="none" rtlCol="0">
            <a:spAutoFit/>
          </a:bodyPr>
          <a:lstStyle/>
          <a:p>
            <a:r>
              <a:rPr lang="en-AU" dirty="0">
                <a:solidFill>
                  <a:srgbClr val="FF0000"/>
                </a:solidFill>
                <a:latin typeface="AhnbergHand" pitchFamily="2" charset="0"/>
              </a:rPr>
              <a:t>Defined </a:t>
            </a:r>
            <a:r>
              <a:rPr lang="en-AU" dirty="0" err="1">
                <a:solidFill>
                  <a:srgbClr val="FF0000"/>
                </a:solidFill>
                <a:latin typeface="AhnbergHand" pitchFamily="2" charset="0"/>
              </a:rPr>
              <a:t>RRtypes</a:t>
            </a:r>
            <a:r>
              <a:rPr lang="en-AU" dirty="0">
                <a:solidFill>
                  <a:srgbClr val="FF0000"/>
                </a:solidFill>
                <a:latin typeface="AhnbergHand" pitchFamily="2" charset="0"/>
              </a:rPr>
              <a:t> for this label</a:t>
            </a:r>
          </a:p>
        </p:txBody>
      </p:sp>
      <p:sp>
        <p:nvSpPr>
          <p:cNvPr id="6" name="Freeform 5">
            <a:extLst>
              <a:ext uri="{FF2B5EF4-FFF2-40B4-BE49-F238E27FC236}">
                <a16:creationId xmlns:a16="http://schemas.microsoft.com/office/drawing/2014/main" id="{40D6ADB6-9068-FE0A-0661-AAEF5E385774}"/>
              </a:ext>
            </a:extLst>
          </p:cNvPr>
          <p:cNvSpPr/>
          <p:nvPr/>
        </p:nvSpPr>
        <p:spPr>
          <a:xfrm>
            <a:off x="8597073" y="3696137"/>
            <a:ext cx="283168" cy="653499"/>
          </a:xfrm>
          <a:custGeom>
            <a:avLst/>
            <a:gdLst>
              <a:gd name="connsiteX0" fmla="*/ 283168 w 283168"/>
              <a:gd name="connsiteY0" fmla="*/ 0 h 653499"/>
              <a:gd name="connsiteX1" fmla="*/ 87226 w 283168"/>
              <a:gd name="connsiteY1" fmla="*/ 624114 h 653499"/>
              <a:gd name="connsiteX2" fmla="*/ 140 w 283168"/>
              <a:gd name="connsiteY2" fmla="*/ 464457 h 653499"/>
              <a:gd name="connsiteX3" fmla="*/ 72711 w 283168"/>
              <a:gd name="connsiteY3" fmla="*/ 653143 h 653499"/>
              <a:gd name="connsiteX4" fmla="*/ 275911 w 283168"/>
              <a:gd name="connsiteY4" fmla="*/ 515257 h 653499"/>
              <a:gd name="connsiteX5" fmla="*/ 65454 w 283168"/>
              <a:gd name="connsiteY5" fmla="*/ 645886 h 653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83168" h="653499">
                <a:moveTo>
                  <a:pt x="283168" y="0"/>
                </a:moveTo>
                <a:cubicBezTo>
                  <a:pt x="208782" y="273352"/>
                  <a:pt x="134397" y="546705"/>
                  <a:pt x="87226" y="624114"/>
                </a:cubicBezTo>
                <a:cubicBezTo>
                  <a:pt x="40055" y="701523"/>
                  <a:pt x="2559" y="459619"/>
                  <a:pt x="140" y="464457"/>
                </a:cubicBezTo>
                <a:cubicBezTo>
                  <a:pt x="-2279" y="469295"/>
                  <a:pt x="26749" y="644676"/>
                  <a:pt x="72711" y="653143"/>
                </a:cubicBezTo>
                <a:cubicBezTo>
                  <a:pt x="118673" y="661610"/>
                  <a:pt x="277120" y="516466"/>
                  <a:pt x="275911" y="515257"/>
                </a:cubicBezTo>
                <a:cubicBezTo>
                  <a:pt x="274702" y="514048"/>
                  <a:pt x="170078" y="579967"/>
                  <a:pt x="65454" y="64588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 name="Freeform 11">
            <a:extLst>
              <a:ext uri="{FF2B5EF4-FFF2-40B4-BE49-F238E27FC236}">
                <a16:creationId xmlns:a16="http://schemas.microsoft.com/office/drawing/2014/main" id="{6C899C70-7A30-C518-41FC-42E911619933}"/>
              </a:ext>
            </a:extLst>
          </p:cNvPr>
          <p:cNvSpPr/>
          <p:nvPr/>
        </p:nvSpPr>
        <p:spPr>
          <a:xfrm>
            <a:off x="8045670" y="4450682"/>
            <a:ext cx="1329805" cy="72769"/>
          </a:xfrm>
          <a:custGeom>
            <a:avLst/>
            <a:gdLst>
              <a:gd name="connsiteX0" fmla="*/ 0 w 1329805"/>
              <a:gd name="connsiteY0" fmla="*/ 29226 h 72769"/>
              <a:gd name="connsiteX1" fmla="*/ 391886 w 1329805"/>
              <a:gd name="connsiteY1" fmla="*/ 43741 h 72769"/>
              <a:gd name="connsiteX2" fmla="*/ 1328057 w 1329805"/>
              <a:gd name="connsiteY2" fmla="*/ 50998 h 72769"/>
              <a:gd name="connsiteX3" fmla="*/ 609600 w 1329805"/>
              <a:gd name="connsiteY3" fmla="*/ 198 h 72769"/>
              <a:gd name="connsiteX4" fmla="*/ 29029 w 1329805"/>
              <a:gd name="connsiteY4" fmla="*/ 72769 h 727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9805" h="72769">
                <a:moveTo>
                  <a:pt x="0" y="29226"/>
                </a:moveTo>
                <a:cubicBezTo>
                  <a:pt x="85271" y="34669"/>
                  <a:pt x="391886" y="43741"/>
                  <a:pt x="391886" y="43741"/>
                </a:cubicBezTo>
                <a:lnTo>
                  <a:pt x="1328057" y="50998"/>
                </a:lnTo>
                <a:cubicBezTo>
                  <a:pt x="1364343" y="43741"/>
                  <a:pt x="826105" y="-3431"/>
                  <a:pt x="609600" y="198"/>
                </a:cubicBezTo>
                <a:cubicBezTo>
                  <a:pt x="393095" y="3826"/>
                  <a:pt x="211062" y="38297"/>
                  <a:pt x="29029" y="72769"/>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8416582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BF482-A377-3F50-67D6-B2A0932296B9}"/>
              </a:ext>
            </a:extLst>
          </p:cNvPr>
          <p:cNvSpPr>
            <a:spLocks noGrp="1"/>
          </p:cNvSpPr>
          <p:nvPr>
            <p:ph type="title"/>
          </p:nvPr>
        </p:nvSpPr>
        <p:spPr/>
        <p:txBody>
          <a:bodyPr/>
          <a:lstStyle/>
          <a:p>
            <a:r>
              <a:rPr lang="en-AU" dirty="0"/>
              <a:t>“Signing” a zone</a:t>
            </a:r>
          </a:p>
        </p:txBody>
      </p:sp>
      <p:sp>
        <p:nvSpPr>
          <p:cNvPr id="3" name="Content Placeholder 2">
            <a:extLst>
              <a:ext uri="{FF2B5EF4-FFF2-40B4-BE49-F238E27FC236}">
                <a16:creationId xmlns:a16="http://schemas.microsoft.com/office/drawing/2014/main" id="{0F03C903-D068-64A6-632F-AAFB167D12BA}"/>
              </a:ext>
            </a:extLst>
          </p:cNvPr>
          <p:cNvSpPr>
            <a:spLocks noGrp="1"/>
          </p:cNvSpPr>
          <p:nvPr>
            <p:ph idx="1"/>
          </p:nvPr>
        </p:nvSpPr>
        <p:spPr/>
        <p:txBody>
          <a:bodyPr/>
          <a:lstStyle/>
          <a:p>
            <a:r>
              <a:rPr lang="en-AU" dirty="0"/>
              <a:t>Generate a key pair</a:t>
            </a:r>
          </a:p>
          <a:p>
            <a:r>
              <a:rPr lang="en-AU" dirty="0"/>
              <a:t>Add the public key to the zone as a DNSKEY record</a:t>
            </a:r>
          </a:p>
          <a:p>
            <a:r>
              <a:rPr lang="en-AU" dirty="0"/>
              <a:t>Use the private key to generate signatures for all records in the zone (RRSIG records)</a:t>
            </a:r>
          </a:p>
          <a:p>
            <a:r>
              <a:rPr lang="en-AU" dirty="0"/>
              <a:t>Publish the signed zone file</a:t>
            </a:r>
          </a:p>
          <a:p>
            <a:r>
              <a:rPr lang="en-AU" dirty="0"/>
              <a:t>Pass the hash of the public key to the zone’s parent to publish as a DS record alongside the NS delegation records</a:t>
            </a:r>
          </a:p>
        </p:txBody>
      </p:sp>
    </p:spTree>
    <p:extLst>
      <p:ext uri="{BB962C8B-B14F-4D97-AF65-F5344CB8AC3E}">
        <p14:creationId xmlns:p14="http://schemas.microsoft.com/office/powerpoint/2010/main" val="34951551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6ECBA-D09C-97A8-0CB0-AEF4A61AB55C}"/>
              </a:ext>
            </a:extLst>
          </p:cNvPr>
          <p:cNvSpPr>
            <a:spLocks noGrp="1"/>
          </p:cNvSpPr>
          <p:nvPr>
            <p:ph type="title"/>
          </p:nvPr>
        </p:nvSpPr>
        <p:spPr/>
        <p:txBody>
          <a:bodyPr/>
          <a:lstStyle/>
          <a:p>
            <a:r>
              <a:rPr lang="en-AU" dirty="0"/>
              <a:t>How can you tell whether a DNS response is </a:t>
            </a:r>
            <a:r>
              <a:rPr lang="en-AU" i="1" dirty="0"/>
              <a:t>true</a:t>
            </a:r>
            <a:r>
              <a:rPr lang="en-AU" dirty="0"/>
              <a:t> or not?</a:t>
            </a:r>
          </a:p>
        </p:txBody>
      </p:sp>
      <p:sp>
        <p:nvSpPr>
          <p:cNvPr id="5" name="TextBox 4">
            <a:extLst>
              <a:ext uri="{FF2B5EF4-FFF2-40B4-BE49-F238E27FC236}">
                <a16:creationId xmlns:a16="http://schemas.microsoft.com/office/drawing/2014/main" id="{2AE3F103-F67E-4319-F244-4C2B2B1BC839}"/>
              </a:ext>
            </a:extLst>
          </p:cNvPr>
          <p:cNvSpPr txBox="1"/>
          <p:nvPr/>
        </p:nvSpPr>
        <p:spPr>
          <a:xfrm>
            <a:off x="838200" y="3164148"/>
            <a:ext cx="5147563" cy="1200329"/>
          </a:xfrm>
          <a:prstGeom prst="rect">
            <a:avLst/>
          </a:prstGeom>
          <a:noFill/>
        </p:spPr>
        <p:txBody>
          <a:bodyPr wrap="none" rtlCol="0">
            <a:spAutoFit/>
          </a:bodyPr>
          <a:lstStyle/>
          <a:p>
            <a:r>
              <a:rPr lang="en-AU" dirty="0">
                <a:latin typeface="Courier New" panose="02070309020205020404" pitchFamily="49" charset="0"/>
                <a:cs typeface="Courier New" panose="02070309020205020404" pitchFamily="49" charset="0"/>
              </a:rPr>
              <a:t>$ dig +short </a:t>
            </a:r>
            <a:r>
              <a:rPr lang="en-AU" dirty="0" err="1">
                <a:latin typeface="Courier New" panose="02070309020205020404" pitchFamily="49" charset="0"/>
                <a:cs typeface="Courier New" panose="02070309020205020404" pitchFamily="49" charset="0"/>
              </a:rPr>
              <a:t>www.commbank.com.au</a:t>
            </a:r>
            <a:endParaRPr lang="en-AU" dirty="0">
              <a:latin typeface="Courier New" panose="02070309020205020404" pitchFamily="49" charset="0"/>
              <a:cs typeface="Courier New" panose="02070309020205020404" pitchFamily="49" charset="0"/>
            </a:endParaRPr>
          </a:p>
          <a:p>
            <a:r>
              <a:rPr lang="en-AU" dirty="0" err="1">
                <a:latin typeface="Courier New" panose="02070309020205020404" pitchFamily="49" charset="0"/>
                <a:cs typeface="Courier New" panose="02070309020205020404" pitchFamily="49" charset="0"/>
              </a:rPr>
              <a:t>prd.akamai.cba.commbank.edgekey.net</a:t>
            </a:r>
            <a:r>
              <a:rPr lang="en-AU" dirty="0">
                <a:latin typeface="Courier New" panose="02070309020205020404" pitchFamily="49" charset="0"/>
                <a:cs typeface="Courier New" panose="02070309020205020404" pitchFamily="49" charset="0"/>
              </a:rPr>
              <a:t>.</a:t>
            </a:r>
          </a:p>
          <a:p>
            <a:r>
              <a:rPr lang="en-AU" dirty="0">
                <a:latin typeface="Courier New" panose="02070309020205020404" pitchFamily="49" charset="0"/>
                <a:cs typeface="Courier New" panose="02070309020205020404" pitchFamily="49" charset="0"/>
              </a:rPr>
              <a:t>e6109.x.akamaiedge.net.</a:t>
            </a:r>
          </a:p>
          <a:p>
            <a:r>
              <a:rPr lang="en-AU" dirty="0">
                <a:latin typeface="Courier New" panose="02070309020205020404" pitchFamily="49" charset="0"/>
                <a:cs typeface="Courier New" panose="02070309020205020404" pitchFamily="49" charset="0"/>
              </a:rPr>
              <a:t>104.116.115.138</a:t>
            </a:r>
          </a:p>
        </p:txBody>
      </p:sp>
    </p:spTree>
    <p:extLst>
      <p:ext uri="{BB962C8B-B14F-4D97-AF65-F5344CB8AC3E}">
        <p14:creationId xmlns:p14="http://schemas.microsoft.com/office/powerpoint/2010/main" val="22365803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0F7A5-878C-375A-0F66-17AD23B46ED0}"/>
              </a:ext>
            </a:extLst>
          </p:cNvPr>
          <p:cNvSpPr>
            <a:spLocks noGrp="1"/>
          </p:cNvSpPr>
          <p:nvPr>
            <p:ph type="title"/>
          </p:nvPr>
        </p:nvSpPr>
        <p:spPr/>
        <p:txBody>
          <a:bodyPr/>
          <a:lstStyle/>
          <a:p>
            <a:r>
              <a:rPr lang="en-AU" dirty="0"/>
              <a:t>DNSSEC is great! Right?</a:t>
            </a:r>
          </a:p>
        </p:txBody>
      </p:sp>
      <p:sp>
        <p:nvSpPr>
          <p:cNvPr id="3" name="Content Placeholder 2">
            <a:extLst>
              <a:ext uri="{FF2B5EF4-FFF2-40B4-BE49-F238E27FC236}">
                <a16:creationId xmlns:a16="http://schemas.microsoft.com/office/drawing/2014/main" id="{45ACE0D2-97B9-7B5C-792C-C8BFFC277FE8}"/>
              </a:ext>
            </a:extLst>
          </p:cNvPr>
          <p:cNvSpPr>
            <a:spLocks noGrp="1"/>
          </p:cNvSpPr>
          <p:nvPr>
            <p:ph idx="1"/>
          </p:nvPr>
        </p:nvSpPr>
        <p:spPr/>
        <p:txBody>
          <a:bodyPr/>
          <a:lstStyle/>
          <a:p>
            <a:r>
              <a:rPr lang="en-AU" dirty="0"/>
              <a:t>We can now tell if a DNS response is authentic or not</a:t>
            </a:r>
          </a:p>
          <a:p>
            <a:r>
              <a:rPr lang="en-AU" dirty="0"/>
              <a:t>Any effort to intercept a DNS response and substitute something else will fail on validation of the digital signature</a:t>
            </a:r>
          </a:p>
          <a:p>
            <a:r>
              <a:rPr lang="en-AU" dirty="0"/>
              <a:t>So if we are worried about the DNS being a covert attack channel then DNSSEC will fix it!</a:t>
            </a:r>
          </a:p>
          <a:p>
            <a:r>
              <a:rPr lang="en-AU" dirty="0"/>
              <a:t>So everyone should be using DNSSEC to sign their DNS names – right?</a:t>
            </a:r>
          </a:p>
          <a:p>
            <a:endParaRPr lang="en-AU" dirty="0"/>
          </a:p>
        </p:txBody>
      </p:sp>
    </p:spTree>
    <p:extLst>
      <p:ext uri="{BB962C8B-B14F-4D97-AF65-F5344CB8AC3E}">
        <p14:creationId xmlns:p14="http://schemas.microsoft.com/office/powerpoint/2010/main" val="14929674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13DD0-6576-6FE3-F94A-A5F828D572AC}"/>
              </a:ext>
            </a:extLst>
          </p:cNvPr>
          <p:cNvSpPr>
            <a:spLocks noGrp="1"/>
          </p:cNvSpPr>
          <p:nvPr>
            <p:ph type="title"/>
          </p:nvPr>
        </p:nvSpPr>
        <p:spPr/>
        <p:txBody>
          <a:bodyPr/>
          <a:lstStyle/>
          <a:p>
            <a:r>
              <a:rPr lang="en-AU" dirty="0"/>
              <a:t>Really?</a:t>
            </a:r>
          </a:p>
        </p:txBody>
      </p:sp>
      <p:sp>
        <p:nvSpPr>
          <p:cNvPr id="3" name="Content Placeholder 2">
            <a:extLst>
              <a:ext uri="{FF2B5EF4-FFF2-40B4-BE49-F238E27FC236}">
                <a16:creationId xmlns:a16="http://schemas.microsoft.com/office/drawing/2014/main" id="{4DDE135A-2967-05DB-1463-A3BCAC5A3565}"/>
              </a:ext>
            </a:extLst>
          </p:cNvPr>
          <p:cNvSpPr>
            <a:spLocks noGrp="1"/>
          </p:cNvSpPr>
          <p:nvPr>
            <p:ph idx="1"/>
          </p:nvPr>
        </p:nvSpPr>
        <p:spPr>
          <a:xfrm>
            <a:off x="838200" y="1825625"/>
            <a:ext cx="10515600" cy="766271"/>
          </a:xfrm>
        </p:spPr>
        <p:txBody>
          <a:bodyPr/>
          <a:lstStyle/>
          <a:p>
            <a:pPr marL="0" indent="0">
              <a:buNone/>
            </a:pPr>
            <a:r>
              <a:rPr lang="en-AU" dirty="0"/>
              <a:t>There are a whole lot of zones the are </a:t>
            </a:r>
            <a:r>
              <a:rPr lang="en-AU" b="1" dirty="0"/>
              <a:t>not</a:t>
            </a:r>
            <a:r>
              <a:rPr lang="en-AU" dirty="0"/>
              <a:t> signed – like:</a:t>
            </a:r>
          </a:p>
        </p:txBody>
      </p:sp>
      <p:sp>
        <p:nvSpPr>
          <p:cNvPr id="4" name="TextBox 3">
            <a:extLst>
              <a:ext uri="{FF2B5EF4-FFF2-40B4-BE49-F238E27FC236}">
                <a16:creationId xmlns:a16="http://schemas.microsoft.com/office/drawing/2014/main" id="{A17249D7-34E1-EC6D-3899-C021E2F88B1B}"/>
              </a:ext>
            </a:extLst>
          </p:cNvPr>
          <p:cNvSpPr txBox="1"/>
          <p:nvPr/>
        </p:nvSpPr>
        <p:spPr>
          <a:xfrm>
            <a:off x="1815643" y="2960414"/>
            <a:ext cx="1815369" cy="369332"/>
          </a:xfrm>
          <a:prstGeom prst="rect">
            <a:avLst/>
          </a:prstGeom>
          <a:noFill/>
        </p:spPr>
        <p:txBody>
          <a:bodyPr wrap="none" rtlCol="0">
            <a:spAutoFit/>
          </a:bodyPr>
          <a:lstStyle/>
          <a:p>
            <a:r>
              <a:rPr lang="en-AU" dirty="0" err="1"/>
              <a:t>www.google.com</a:t>
            </a:r>
            <a:endParaRPr lang="en-AU" dirty="0"/>
          </a:p>
        </p:txBody>
      </p:sp>
      <p:sp>
        <p:nvSpPr>
          <p:cNvPr id="5" name="TextBox 4">
            <a:extLst>
              <a:ext uri="{FF2B5EF4-FFF2-40B4-BE49-F238E27FC236}">
                <a16:creationId xmlns:a16="http://schemas.microsoft.com/office/drawing/2014/main" id="{7FAA988D-2089-42EA-1B23-D4BC1250F452}"/>
              </a:ext>
            </a:extLst>
          </p:cNvPr>
          <p:cNvSpPr txBox="1"/>
          <p:nvPr/>
        </p:nvSpPr>
        <p:spPr>
          <a:xfrm>
            <a:off x="2374671" y="3429000"/>
            <a:ext cx="2239780" cy="369332"/>
          </a:xfrm>
          <a:prstGeom prst="rect">
            <a:avLst/>
          </a:prstGeom>
          <a:noFill/>
        </p:spPr>
        <p:txBody>
          <a:bodyPr wrap="none" rtlCol="0">
            <a:spAutoFit/>
          </a:bodyPr>
          <a:lstStyle/>
          <a:p>
            <a:r>
              <a:rPr lang="en-AU" dirty="0" err="1"/>
              <a:t>www.westpac.com.au</a:t>
            </a:r>
            <a:endParaRPr lang="en-AU" dirty="0"/>
          </a:p>
        </p:txBody>
      </p:sp>
      <p:sp>
        <p:nvSpPr>
          <p:cNvPr id="6" name="TextBox 5">
            <a:extLst>
              <a:ext uri="{FF2B5EF4-FFF2-40B4-BE49-F238E27FC236}">
                <a16:creationId xmlns:a16="http://schemas.microsoft.com/office/drawing/2014/main" id="{5474D594-30EA-9606-80F1-EA4CAE00C7DB}"/>
              </a:ext>
            </a:extLst>
          </p:cNvPr>
          <p:cNvSpPr txBox="1"/>
          <p:nvPr/>
        </p:nvSpPr>
        <p:spPr>
          <a:xfrm>
            <a:off x="3066501" y="3903424"/>
            <a:ext cx="2062616" cy="369332"/>
          </a:xfrm>
          <a:prstGeom prst="rect">
            <a:avLst/>
          </a:prstGeom>
          <a:noFill/>
        </p:spPr>
        <p:txBody>
          <a:bodyPr wrap="none" rtlCol="0">
            <a:spAutoFit/>
          </a:bodyPr>
          <a:lstStyle/>
          <a:p>
            <a:r>
              <a:rPr lang="en-AU" dirty="0" err="1"/>
              <a:t>www.telstra.com.au</a:t>
            </a:r>
            <a:endParaRPr lang="en-AU" dirty="0"/>
          </a:p>
        </p:txBody>
      </p:sp>
      <p:sp>
        <p:nvSpPr>
          <p:cNvPr id="7" name="TextBox 6">
            <a:extLst>
              <a:ext uri="{FF2B5EF4-FFF2-40B4-BE49-F238E27FC236}">
                <a16:creationId xmlns:a16="http://schemas.microsoft.com/office/drawing/2014/main" id="{444B68E9-51DA-15D7-77E1-EDCD82F6A250}"/>
              </a:ext>
            </a:extLst>
          </p:cNvPr>
          <p:cNvSpPr txBox="1"/>
          <p:nvPr/>
        </p:nvSpPr>
        <p:spPr>
          <a:xfrm>
            <a:off x="3732018" y="4377848"/>
            <a:ext cx="1117550" cy="369332"/>
          </a:xfrm>
          <a:prstGeom prst="rect">
            <a:avLst/>
          </a:prstGeom>
          <a:noFill/>
        </p:spPr>
        <p:txBody>
          <a:bodyPr wrap="none" rtlCol="0">
            <a:spAutoFit/>
          </a:bodyPr>
          <a:lstStyle/>
          <a:p>
            <a:r>
              <a:rPr lang="en-AU" dirty="0" err="1"/>
              <a:t>my.gov.au</a:t>
            </a:r>
            <a:endParaRPr lang="en-AU" dirty="0"/>
          </a:p>
        </p:txBody>
      </p:sp>
      <p:sp>
        <p:nvSpPr>
          <p:cNvPr id="8" name="TextBox 7">
            <a:extLst>
              <a:ext uri="{FF2B5EF4-FFF2-40B4-BE49-F238E27FC236}">
                <a16:creationId xmlns:a16="http://schemas.microsoft.com/office/drawing/2014/main" id="{9E38F069-B6ED-9D32-EF08-9ECA9EF36EED}"/>
              </a:ext>
            </a:extLst>
          </p:cNvPr>
          <p:cNvSpPr txBox="1"/>
          <p:nvPr/>
        </p:nvSpPr>
        <p:spPr>
          <a:xfrm>
            <a:off x="947292" y="5214952"/>
            <a:ext cx="8859156" cy="523220"/>
          </a:xfrm>
          <a:prstGeom prst="rect">
            <a:avLst/>
          </a:prstGeom>
          <a:noFill/>
        </p:spPr>
        <p:txBody>
          <a:bodyPr wrap="none" rtlCol="0">
            <a:spAutoFit/>
          </a:bodyPr>
          <a:lstStyle/>
          <a:p>
            <a:r>
              <a:rPr lang="en-AU" sz="2800" dirty="0"/>
              <a:t>Some 90% of all domain names are </a:t>
            </a:r>
            <a:r>
              <a:rPr lang="en-AU" sz="2800" b="1" dirty="0"/>
              <a:t>not</a:t>
            </a:r>
            <a:r>
              <a:rPr lang="en-AU" sz="2800" dirty="0"/>
              <a:t> signed with DNSSEC</a:t>
            </a:r>
          </a:p>
        </p:txBody>
      </p:sp>
      <p:sp>
        <p:nvSpPr>
          <p:cNvPr id="9" name="TextBox 8">
            <a:extLst>
              <a:ext uri="{FF2B5EF4-FFF2-40B4-BE49-F238E27FC236}">
                <a16:creationId xmlns:a16="http://schemas.microsoft.com/office/drawing/2014/main" id="{1FEA7F38-6ED4-6FDC-A7D5-EC6AFBC31940}"/>
              </a:ext>
            </a:extLst>
          </p:cNvPr>
          <p:cNvSpPr txBox="1"/>
          <p:nvPr/>
        </p:nvSpPr>
        <p:spPr>
          <a:xfrm>
            <a:off x="4399425" y="4796400"/>
            <a:ext cx="1245854" cy="369332"/>
          </a:xfrm>
          <a:prstGeom prst="rect">
            <a:avLst/>
          </a:prstGeom>
          <a:noFill/>
        </p:spPr>
        <p:txBody>
          <a:bodyPr wrap="none" rtlCol="0">
            <a:spAutoFit/>
          </a:bodyPr>
          <a:lstStyle/>
          <a:p>
            <a:r>
              <a:rPr lang="en-AU" dirty="0" err="1"/>
              <a:t>anu.edu.au</a:t>
            </a:r>
            <a:endParaRPr lang="en-AU" dirty="0"/>
          </a:p>
        </p:txBody>
      </p:sp>
    </p:spTree>
    <p:extLst>
      <p:ext uri="{BB962C8B-B14F-4D97-AF65-F5344CB8AC3E}">
        <p14:creationId xmlns:p14="http://schemas.microsoft.com/office/powerpoint/2010/main" val="21638277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F35D5D-F5F6-DD80-5C9A-764751790E9F}"/>
              </a:ext>
            </a:extLst>
          </p:cNvPr>
          <p:cNvSpPr>
            <a:spLocks noGrp="1"/>
          </p:cNvSpPr>
          <p:nvPr>
            <p:ph type="title"/>
          </p:nvPr>
        </p:nvSpPr>
        <p:spPr>
          <a:xfrm>
            <a:off x="186562" y="365125"/>
            <a:ext cx="12289221" cy="1325563"/>
          </a:xfrm>
        </p:spPr>
        <p:txBody>
          <a:bodyPr/>
          <a:lstStyle/>
          <a:p>
            <a:r>
              <a:rPr lang="en-AU" dirty="0"/>
              <a:t>Why don’t we use DNSSEC everywhere?</a:t>
            </a:r>
          </a:p>
        </p:txBody>
      </p:sp>
      <p:sp>
        <p:nvSpPr>
          <p:cNvPr id="3" name="Content Placeholder 2">
            <a:extLst>
              <a:ext uri="{FF2B5EF4-FFF2-40B4-BE49-F238E27FC236}">
                <a16:creationId xmlns:a16="http://schemas.microsoft.com/office/drawing/2014/main" id="{422ED0D8-19E0-3C3C-3735-FB4C7A050F75}"/>
              </a:ext>
            </a:extLst>
          </p:cNvPr>
          <p:cNvSpPr>
            <a:spLocks noGrp="1"/>
          </p:cNvSpPr>
          <p:nvPr>
            <p:ph idx="1"/>
          </p:nvPr>
        </p:nvSpPr>
        <p:spPr/>
        <p:txBody>
          <a:bodyPr/>
          <a:lstStyle/>
          <a:p>
            <a:r>
              <a:rPr lang="en-AU" dirty="0"/>
              <a:t>It depends on your “parent” zone being signed</a:t>
            </a:r>
          </a:p>
          <a:p>
            <a:pPr lvl="1"/>
            <a:r>
              <a:rPr lang="en-AU" dirty="0"/>
              <a:t>If your parent zone is unsigned then nobody can validate the signed entries in your zone</a:t>
            </a:r>
          </a:p>
          <a:p>
            <a:r>
              <a:rPr lang="en-AU" dirty="0"/>
              <a:t>Signing an entire zone can a operational nightmare for very large zones</a:t>
            </a:r>
          </a:p>
          <a:p>
            <a:pPr lvl="1"/>
            <a:r>
              <a:rPr lang="en-AU" dirty="0"/>
              <a:t>Those NSEC records need to span all the gaps in the zone, which means that you can only sign discrete “snapshots” of the zone file</a:t>
            </a:r>
          </a:p>
          <a:p>
            <a:endParaRPr lang="en-AU" dirty="0"/>
          </a:p>
        </p:txBody>
      </p:sp>
    </p:spTree>
    <p:extLst>
      <p:ext uri="{BB962C8B-B14F-4D97-AF65-F5344CB8AC3E}">
        <p14:creationId xmlns:p14="http://schemas.microsoft.com/office/powerpoint/2010/main" val="42932313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4789D-4D91-7195-A38A-6881676CB2AE}"/>
              </a:ext>
            </a:extLst>
          </p:cNvPr>
          <p:cNvSpPr>
            <a:spLocks noGrp="1"/>
          </p:cNvSpPr>
          <p:nvPr>
            <p:ph type="title"/>
          </p:nvPr>
        </p:nvSpPr>
        <p:spPr/>
        <p:txBody>
          <a:bodyPr/>
          <a:lstStyle/>
          <a:p>
            <a:r>
              <a:rPr lang="en-AU" dirty="0"/>
              <a:t>And validation is no fun</a:t>
            </a:r>
          </a:p>
        </p:txBody>
      </p:sp>
      <p:sp>
        <p:nvSpPr>
          <p:cNvPr id="3" name="Content Placeholder 2">
            <a:extLst>
              <a:ext uri="{FF2B5EF4-FFF2-40B4-BE49-F238E27FC236}">
                <a16:creationId xmlns:a16="http://schemas.microsoft.com/office/drawing/2014/main" id="{840498C0-7188-2B35-E62B-DBD4111FB107}"/>
              </a:ext>
            </a:extLst>
          </p:cNvPr>
          <p:cNvSpPr>
            <a:spLocks noGrp="1"/>
          </p:cNvSpPr>
          <p:nvPr>
            <p:ph idx="1"/>
          </p:nvPr>
        </p:nvSpPr>
        <p:spPr/>
        <p:txBody>
          <a:bodyPr/>
          <a:lstStyle/>
          <a:p>
            <a:r>
              <a:rPr lang="en-AU" dirty="0"/>
              <a:t>To validate the key used to generate the digital signature, you need to retrieve the public key that is associated with this zone (DNSKEY), and validate that key</a:t>
            </a:r>
          </a:p>
          <a:p>
            <a:r>
              <a:rPr lang="en-AU" dirty="0"/>
              <a:t>The way DNSSEC associates a key pair with a zone is to place a record of the hash of the public key into the parent zone file, and have this DS record signed by the parent zone key</a:t>
            </a:r>
          </a:p>
          <a:p>
            <a:r>
              <a:rPr lang="en-AU" dirty="0"/>
              <a:t>To answer whether a parent zone key is authentic you need to ask for the parent’s DS record for this delegated zone label</a:t>
            </a:r>
          </a:p>
          <a:p>
            <a:r>
              <a:rPr lang="en-AU" dirty="0"/>
              <a:t>And then you need to authenticate the parent zone key, and so on…</a:t>
            </a:r>
          </a:p>
        </p:txBody>
      </p:sp>
    </p:spTree>
    <p:extLst>
      <p:ext uri="{BB962C8B-B14F-4D97-AF65-F5344CB8AC3E}">
        <p14:creationId xmlns:p14="http://schemas.microsoft.com/office/powerpoint/2010/main" val="23984406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0AF6F-BDF6-602C-0661-B68467E6EA06}"/>
              </a:ext>
            </a:extLst>
          </p:cNvPr>
          <p:cNvSpPr>
            <a:spLocks noGrp="1"/>
          </p:cNvSpPr>
          <p:nvPr>
            <p:ph type="title"/>
          </p:nvPr>
        </p:nvSpPr>
        <p:spPr/>
        <p:txBody>
          <a:bodyPr/>
          <a:lstStyle/>
          <a:p>
            <a:r>
              <a:rPr lang="en-AU" dirty="0"/>
              <a:t>DNSSEC Validation</a:t>
            </a:r>
          </a:p>
        </p:txBody>
      </p:sp>
      <p:sp>
        <p:nvSpPr>
          <p:cNvPr id="3" name="Content Placeholder 2">
            <a:extLst>
              <a:ext uri="{FF2B5EF4-FFF2-40B4-BE49-F238E27FC236}">
                <a16:creationId xmlns:a16="http://schemas.microsoft.com/office/drawing/2014/main" id="{89F54C18-E1A8-970A-5047-26DB8E352FE3}"/>
              </a:ext>
            </a:extLst>
          </p:cNvPr>
          <p:cNvSpPr>
            <a:spLocks noGrp="1"/>
          </p:cNvSpPr>
          <p:nvPr>
            <p:ph idx="1"/>
          </p:nvPr>
        </p:nvSpPr>
        <p:spPr/>
        <p:txBody>
          <a:bodyPr>
            <a:normAutofit lnSpcReduction="10000"/>
          </a:bodyPr>
          <a:lstStyle/>
          <a:p>
            <a:r>
              <a:rPr lang="en-AU" sz="2000" dirty="0"/>
              <a:t>Retrieve the zone signing key(s) for this zone (DNSKEY)</a:t>
            </a:r>
          </a:p>
          <a:p>
            <a:r>
              <a:rPr lang="en-AU" sz="2000" dirty="0"/>
              <a:t>Check that the signature matches the couplet of the </a:t>
            </a:r>
            <a:r>
              <a:rPr lang="en-AU" sz="2000" dirty="0" err="1"/>
              <a:t>RRdata</a:t>
            </a:r>
            <a:r>
              <a:rPr lang="en-AU" sz="2000" dirty="0"/>
              <a:t> and and the zone key</a:t>
            </a:r>
          </a:p>
          <a:p>
            <a:r>
              <a:rPr lang="en-AU" sz="2000" dirty="0"/>
              <a:t>Check that the signature of the DNSKEY record matches the couplet of the </a:t>
            </a:r>
            <a:r>
              <a:rPr lang="en-AU" sz="2000" dirty="0" err="1"/>
              <a:t>RRdata</a:t>
            </a:r>
            <a:r>
              <a:rPr lang="en-AU" sz="2000" dirty="0"/>
              <a:t> and and the zone key</a:t>
            </a:r>
          </a:p>
          <a:p>
            <a:r>
              <a:rPr lang="en-AU" sz="2000" dirty="0"/>
              <a:t>So if I trust the zone key, then I can trust this record</a:t>
            </a:r>
          </a:p>
          <a:p>
            <a:r>
              <a:rPr lang="en-AU" sz="2000" dirty="0"/>
              <a:t>Why should I trust the zone key (DNSKEY)?</a:t>
            </a:r>
          </a:p>
          <a:p>
            <a:r>
              <a:rPr lang="en-AU" sz="2000" dirty="0"/>
              <a:t>Query the zone parent for the Delegation Signer (DS) record</a:t>
            </a:r>
          </a:p>
          <a:p>
            <a:r>
              <a:rPr lang="en-AU" sz="2000" dirty="0"/>
              <a:t>Validate the signature of the DS record in the parent zone</a:t>
            </a:r>
          </a:p>
          <a:p>
            <a:r>
              <a:rPr lang="en-AU" sz="2000" dirty="0"/>
              <a:t>Repeat for the parent zone</a:t>
            </a:r>
          </a:p>
          <a:p>
            <a:endParaRPr lang="en-AU" sz="2000" dirty="0"/>
          </a:p>
          <a:p>
            <a:r>
              <a:rPr lang="en-AU" sz="2000" dirty="0"/>
              <a:t>Once you get to the root zone check that the key you have retrieved from the DNS matches the root zone key that you have pre-loaded as your single trust point</a:t>
            </a:r>
          </a:p>
          <a:p>
            <a:pPr marL="0" indent="0">
              <a:buNone/>
            </a:pPr>
            <a:endParaRPr lang="en-AU" sz="2000" dirty="0"/>
          </a:p>
          <a:p>
            <a:endParaRPr lang="en-AU" sz="2000" dirty="0"/>
          </a:p>
        </p:txBody>
      </p:sp>
      <p:sp>
        <p:nvSpPr>
          <p:cNvPr id="5" name="Curved Left Arrow 4">
            <a:extLst>
              <a:ext uri="{FF2B5EF4-FFF2-40B4-BE49-F238E27FC236}">
                <a16:creationId xmlns:a16="http://schemas.microsoft.com/office/drawing/2014/main" id="{7E92F38D-7F6E-8543-BF6E-5F6F40EEC99D}"/>
              </a:ext>
            </a:extLst>
          </p:cNvPr>
          <p:cNvSpPr/>
          <p:nvPr/>
        </p:nvSpPr>
        <p:spPr>
          <a:xfrm flipH="1" flipV="1">
            <a:off x="268513" y="1857830"/>
            <a:ext cx="486228" cy="3026228"/>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spTree>
    <p:extLst>
      <p:ext uri="{BB962C8B-B14F-4D97-AF65-F5344CB8AC3E}">
        <p14:creationId xmlns:p14="http://schemas.microsoft.com/office/powerpoint/2010/main" val="21077266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57207-76A7-244E-5411-A68D86018037}"/>
              </a:ext>
            </a:extLst>
          </p:cNvPr>
          <p:cNvSpPr>
            <a:spLocks noGrp="1"/>
          </p:cNvSpPr>
          <p:nvPr>
            <p:ph type="title"/>
          </p:nvPr>
        </p:nvSpPr>
        <p:spPr/>
        <p:txBody>
          <a:bodyPr/>
          <a:lstStyle/>
          <a:p>
            <a:r>
              <a:rPr lang="en-AU" dirty="0"/>
              <a:t>DNSSEC Validation</a:t>
            </a:r>
          </a:p>
        </p:txBody>
      </p:sp>
      <p:sp>
        <p:nvSpPr>
          <p:cNvPr id="3" name="Content Placeholder 2">
            <a:extLst>
              <a:ext uri="{FF2B5EF4-FFF2-40B4-BE49-F238E27FC236}">
                <a16:creationId xmlns:a16="http://schemas.microsoft.com/office/drawing/2014/main" id="{E2B44FF7-E38C-C08D-8695-CBEEF820A532}"/>
              </a:ext>
            </a:extLst>
          </p:cNvPr>
          <p:cNvSpPr>
            <a:spLocks noGrp="1"/>
          </p:cNvSpPr>
          <p:nvPr>
            <p:ph idx="1"/>
          </p:nvPr>
        </p:nvSpPr>
        <p:spPr/>
        <p:txBody>
          <a:bodyPr/>
          <a:lstStyle/>
          <a:p>
            <a:r>
              <a:rPr lang="en-AU" dirty="0"/>
              <a:t>This is like Authoritative Server discovery in the DNS, but in reverse</a:t>
            </a:r>
          </a:p>
          <a:p>
            <a:r>
              <a:rPr lang="en-AU" dirty="0"/>
              <a:t>At each level the client retrieves the DS and DNSKEY resource records and then moves UP a level to the parent zone</a:t>
            </a:r>
          </a:p>
          <a:p>
            <a:r>
              <a:rPr lang="en-AU" dirty="0"/>
              <a:t>Until it reaches the root zone</a:t>
            </a:r>
          </a:p>
          <a:p>
            <a:endParaRPr lang="en-AU" dirty="0"/>
          </a:p>
          <a:p>
            <a:r>
              <a:rPr lang="en-AU" dirty="0"/>
              <a:t>Then if performs the sequence of crypto operations to validate the chain of signatures</a:t>
            </a:r>
          </a:p>
        </p:txBody>
      </p:sp>
    </p:spTree>
    <p:extLst>
      <p:ext uri="{BB962C8B-B14F-4D97-AF65-F5344CB8AC3E}">
        <p14:creationId xmlns:p14="http://schemas.microsoft.com/office/powerpoint/2010/main" val="20116835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2092FD-A9BA-42E7-59A4-6D74363B16DB}"/>
              </a:ext>
            </a:extLst>
          </p:cNvPr>
          <p:cNvSpPr>
            <a:spLocks noGrp="1"/>
          </p:cNvSpPr>
          <p:nvPr>
            <p:ph type="title"/>
          </p:nvPr>
        </p:nvSpPr>
        <p:spPr/>
        <p:txBody>
          <a:bodyPr/>
          <a:lstStyle/>
          <a:p>
            <a:r>
              <a:rPr lang="en-AU" dirty="0"/>
              <a:t>DNSSEC “key chains”</a:t>
            </a:r>
          </a:p>
        </p:txBody>
      </p:sp>
      <p:sp>
        <p:nvSpPr>
          <p:cNvPr id="4" name="TextBox 3">
            <a:extLst>
              <a:ext uri="{FF2B5EF4-FFF2-40B4-BE49-F238E27FC236}">
                <a16:creationId xmlns:a16="http://schemas.microsoft.com/office/drawing/2014/main" id="{96F3BE93-0A48-221F-4EB8-ADD35A42BFD1}"/>
              </a:ext>
            </a:extLst>
          </p:cNvPr>
          <p:cNvSpPr txBox="1"/>
          <p:nvPr/>
        </p:nvSpPr>
        <p:spPr>
          <a:xfrm>
            <a:off x="5601228" y="5568912"/>
            <a:ext cx="2428998" cy="646331"/>
          </a:xfrm>
          <a:prstGeom prst="rect">
            <a:avLst/>
          </a:prstGeom>
          <a:noFill/>
        </p:spPr>
        <p:txBody>
          <a:bodyPr wrap="none" rtlCol="0">
            <a:spAutoFit/>
          </a:bodyPr>
          <a:lstStyle/>
          <a:p>
            <a:r>
              <a:rPr lang="en-AU" dirty="0"/>
              <a:t>AAAA www.potaroo.net</a:t>
            </a:r>
          </a:p>
          <a:p>
            <a:r>
              <a:rPr lang="en-AU" dirty="0"/>
              <a:t>RRSIG signed by key3</a:t>
            </a:r>
          </a:p>
        </p:txBody>
      </p:sp>
      <p:sp>
        <p:nvSpPr>
          <p:cNvPr id="7" name="TextBox 6">
            <a:extLst>
              <a:ext uri="{FF2B5EF4-FFF2-40B4-BE49-F238E27FC236}">
                <a16:creationId xmlns:a16="http://schemas.microsoft.com/office/drawing/2014/main" id="{C1AF1E88-AD91-3E45-1E12-92A990660EC5}"/>
              </a:ext>
            </a:extLst>
          </p:cNvPr>
          <p:cNvSpPr txBox="1"/>
          <p:nvPr/>
        </p:nvSpPr>
        <p:spPr>
          <a:xfrm>
            <a:off x="4703091" y="4861124"/>
            <a:ext cx="2583721" cy="646331"/>
          </a:xfrm>
          <a:prstGeom prst="rect">
            <a:avLst/>
          </a:prstGeom>
          <a:noFill/>
        </p:spPr>
        <p:txBody>
          <a:bodyPr wrap="none" rtlCol="0">
            <a:spAutoFit/>
          </a:bodyPr>
          <a:lstStyle/>
          <a:p>
            <a:r>
              <a:rPr lang="en-AU" dirty="0"/>
              <a:t>DNSKEY </a:t>
            </a:r>
            <a:r>
              <a:rPr lang="en-AU" dirty="0" err="1"/>
              <a:t>potaroo.net</a:t>
            </a:r>
            <a:r>
              <a:rPr lang="en-AU" dirty="0"/>
              <a:t> key3</a:t>
            </a:r>
          </a:p>
          <a:p>
            <a:r>
              <a:rPr lang="en-AU" dirty="0"/>
              <a:t>RRSIG signed by key3</a:t>
            </a:r>
          </a:p>
        </p:txBody>
      </p:sp>
      <p:sp>
        <p:nvSpPr>
          <p:cNvPr id="9" name="TextBox 8">
            <a:extLst>
              <a:ext uri="{FF2B5EF4-FFF2-40B4-BE49-F238E27FC236}">
                <a16:creationId xmlns:a16="http://schemas.microsoft.com/office/drawing/2014/main" id="{8FFAF624-47A4-33F2-B837-56326B254790}"/>
              </a:ext>
            </a:extLst>
          </p:cNvPr>
          <p:cNvSpPr txBox="1"/>
          <p:nvPr/>
        </p:nvSpPr>
        <p:spPr>
          <a:xfrm>
            <a:off x="3365546" y="3767778"/>
            <a:ext cx="2675091" cy="923330"/>
          </a:xfrm>
          <a:prstGeom prst="rect">
            <a:avLst/>
          </a:prstGeom>
          <a:noFill/>
        </p:spPr>
        <p:txBody>
          <a:bodyPr wrap="none" rtlCol="0">
            <a:spAutoFit/>
          </a:bodyPr>
          <a:lstStyle/>
          <a:p>
            <a:r>
              <a:rPr lang="en-AU" dirty="0"/>
              <a:t>DS </a:t>
            </a:r>
            <a:r>
              <a:rPr lang="en-AU" dirty="0" err="1"/>
              <a:t>potaroo.net</a:t>
            </a:r>
            <a:r>
              <a:rPr lang="en-AU" dirty="0"/>
              <a:t> hash(key3)</a:t>
            </a:r>
          </a:p>
          <a:p>
            <a:r>
              <a:rPr lang="en-AU" dirty="0"/>
              <a:t>RRSIG signed by key2</a:t>
            </a:r>
          </a:p>
          <a:p>
            <a:endParaRPr lang="en-AU" dirty="0"/>
          </a:p>
        </p:txBody>
      </p:sp>
      <p:sp>
        <p:nvSpPr>
          <p:cNvPr id="11" name="TextBox 10">
            <a:extLst>
              <a:ext uri="{FF2B5EF4-FFF2-40B4-BE49-F238E27FC236}">
                <a16:creationId xmlns:a16="http://schemas.microsoft.com/office/drawing/2014/main" id="{215ADF6D-B5EE-0550-3E51-E632BEDF1FD0}"/>
              </a:ext>
            </a:extLst>
          </p:cNvPr>
          <p:cNvSpPr txBox="1"/>
          <p:nvPr/>
        </p:nvSpPr>
        <p:spPr>
          <a:xfrm>
            <a:off x="2518235" y="3046399"/>
            <a:ext cx="3737429" cy="646331"/>
          </a:xfrm>
          <a:prstGeom prst="rect">
            <a:avLst/>
          </a:prstGeom>
          <a:noFill/>
        </p:spPr>
        <p:txBody>
          <a:bodyPr wrap="square">
            <a:spAutoFit/>
          </a:bodyPr>
          <a:lstStyle/>
          <a:p>
            <a:r>
              <a:rPr lang="en-AU" dirty="0"/>
              <a:t>DNSKEY net key2</a:t>
            </a:r>
          </a:p>
          <a:p>
            <a:r>
              <a:rPr lang="en-AU" dirty="0"/>
              <a:t>RRSIG signed by key2</a:t>
            </a:r>
          </a:p>
        </p:txBody>
      </p:sp>
      <p:sp>
        <p:nvSpPr>
          <p:cNvPr id="13" name="TextBox 12">
            <a:extLst>
              <a:ext uri="{FF2B5EF4-FFF2-40B4-BE49-F238E27FC236}">
                <a16:creationId xmlns:a16="http://schemas.microsoft.com/office/drawing/2014/main" id="{31429E94-0F28-10E5-7D18-F61BB10B5211}"/>
              </a:ext>
            </a:extLst>
          </p:cNvPr>
          <p:cNvSpPr txBox="1"/>
          <p:nvPr/>
        </p:nvSpPr>
        <p:spPr>
          <a:xfrm>
            <a:off x="965290" y="1544723"/>
            <a:ext cx="2336711" cy="1477328"/>
          </a:xfrm>
          <a:prstGeom prst="rect">
            <a:avLst/>
          </a:prstGeom>
          <a:noFill/>
        </p:spPr>
        <p:txBody>
          <a:bodyPr wrap="square">
            <a:spAutoFit/>
          </a:bodyPr>
          <a:lstStyle/>
          <a:p>
            <a:r>
              <a:rPr lang="en-AU" dirty="0"/>
              <a:t>DNSKEY . key 1</a:t>
            </a:r>
          </a:p>
          <a:p>
            <a:r>
              <a:rPr lang="en-AU" dirty="0"/>
              <a:t>RRSIG signed by key 1</a:t>
            </a:r>
          </a:p>
          <a:p>
            <a:r>
              <a:rPr lang="en-AU" dirty="0"/>
              <a:t>NS net</a:t>
            </a:r>
          </a:p>
          <a:p>
            <a:r>
              <a:rPr lang="en-AU" dirty="0"/>
              <a:t>DS net hash(key2)</a:t>
            </a:r>
          </a:p>
          <a:p>
            <a:r>
              <a:rPr lang="en-AU" dirty="0"/>
              <a:t>RRSIG signed by key1</a:t>
            </a:r>
          </a:p>
        </p:txBody>
      </p:sp>
      <p:sp>
        <p:nvSpPr>
          <p:cNvPr id="14" name="Right Brace 13">
            <a:extLst>
              <a:ext uri="{FF2B5EF4-FFF2-40B4-BE49-F238E27FC236}">
                <a16:creationId xmlns:a16="http://schemas.microsoft.com/office/drawing/2014/main" id="{DEA86F90-F406-BD76-4027-5F44E6F987AD}"/>
              </a:ext>
            </a:extLst>
          </p:cNvPr>
          <p:cNvSpPr/>
          <p:nvPr/>
        </p:nvSpPr>
        <p:spPr>
          <a:xfrm>
            <a:off x="6039289" y="2908958"/>
            <a:ext cx="249627" cy="1567543"/>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15" name="Right Brace 14">
            <a:extLst>
              <a:ext uri="{FF2B5EF4-FFF2-40B4-BE49-F238E27FC236}">
                <a16:creationId xmlns:a16="http://schemas.microsoft.com/office/drawing/2014/main" id="{EF930AF4-DCE3-1323-8F6D-69104743A5BB}"/>
              </a:ext>
            </a:extLst>
          </p:cNvPr>
          <p:cNvSpPr/>
          <p:nvPr/>
        </p:nvSpPr>
        <p:spPr>
          <a:xfrm>
            <a:off x="7968384" y="4647700"/>
            <a:ext cx="249627" cy="1567543"/>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16" name="Right Brace 15">
            <a:extLst>
              <a:ext uri="{FF2B5EF4-FFF2-40B4-BE49-F238E27FC236}">
                <a16:creationId xmlns:a16="http://schemas.microsoft.com/office/drawing/2014/main" id="{F7ACFB75-273E-7AD7-3E1E-CB6825BEF7D1}"/>
              </a:ext>
            </a:extLst>
          </p:cNvPr>
          <p:cNvSpPr/>
          <p:nvPr/>
        </p:nvSpPr>
        <p:spPr>
          <a:xfrm>
            <a:off x="3098512" y="1544724"/>
            <a:ext cx="203489" cy="132556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17" name="TextBox 16">
            <a:extLst>
              <a:ext uri="{FF2B5EF4-FFF2-40B4-BE49-F238E27FC236}">
                <a16:creationId xmlns:a16="http://schemas.microsoft.com/office/drawing/2014/main" id="{B1BD3D6E-3816-CF18-0864-919A5E5FB1A2}"/>
              </a:ext>
            </a:extLst>
          </p:cNvPr>
          <p:cNvSpPr txBox="1"/>
          <p:nvPr/>
        </p:nvSpPr>
        <p:spPr>
          <a:xfrm>
            <a:off x="3432628" y="1999211"/>
            <a:ext cx="1123834" cy="369332"/>
          </a:xfrm>
          <a:prstGeom prst="rect">
            <a:avLst/>
          </a:prstGeom>
          <a:noFill/>
        </p:spPr>
        <p:txBody>
          <a:bodyPr wrap="none" rtlCol="0">
            <a:spAutoFit/>
          </a:bodyPr>
          <a:lstStyle/>
          <a:p>
            <a:r>
              <a:rPr lang="en-AU" dirty="0"/>
              <a:t>Root zone</a:t>
            </a:r>
          </a:p>
        </p:txBody>
      </p:sp>
      <p:sp>
        <p:nvSpPr>
          <p:cNvPr id="18" name="Curved Right Arrow 17">
            <a:extLst>
              <a:ext uri="{FF2B5EF4-FFF2-40B4-BE49-F238E27FC236}">
                <a16:creationId xmlns:a16="http://schemas.microsoft.com/office/drawing/2014/main" id="{7B2082C6-A731-396D-EFA7-743CB874FD2A}"/>
              </a:ext>
            </a:extLst>
          </p:cNvPr>
          <p:cNvSpPr/>
          <p:nvPr/>
        </p:nvSpPr>
        <p:spPr>
          <a:xfrm>
            <a:off x="838200" y="2234264"/>
            <a:ext cx="127090" cy="233165"/>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sp>
        <p:nvSpPr>
          <p:cNvPr id="19" name="TextBox 18">
            <a:extLst>
              <a:ext uri="{FF2B5EF4-FFF2-40B4-BE49-F238E27FC236}">
                <a16:creationId xmlns:a16="http://schemas.microsoft.com/office/drawing/2014/main" id="{C7CF410E-D022-BFB5-3E53-66F9017F0507}"/>
              </a:ext>
            </a:extLst>
          </p:cNvPr>
          <p:cNvSpPr txBox="1"/>
          <p:nvPr/>
        </p:nvSpPr>
        <p:spPr>
          <a:xfrm>
            <a:off x="6288916" y="3486146"/>
            <a:ext cx="1053622" cy="369332"/>
          </a:xfrm>
          <a:prstGeom prst="rect">
            <a:avLst/>
          </a:prstGeom>
          <a:noFill/>
        </p:spPr>
        <p:txBody>
          <a:bodyPr wrap="none" rtlCol="0">
            <a:spAutoFit/>
          </a:bodyPr>
          <a:lstStyle/>
          <a:p>
            <a:r>
              <a:rPr lang="en-AU" dirty="0" err="1"/>
              <a:t>.net</a:t>
            </a:r>
            <a:r>
              <a:rPr lang="en-AU" dirty="0"/>
              <a:t> zone</a:t>
            </a:r>
          </a:p>
        </p:txBody>
      </p:sp>
      <p:sp>
        <p:nvSpPr>
          <p:cNvPr id="20" name="Curved Right Arrow 19">
            <a:extLst>
              <a:ext uri="{FF2B5EF4-FFF2-40B4-BE49-F238E27FC236}">
                <a16:creationId xmlns:a16="http://schemas.microsoft.com/office/drawing/2014/main" id="{5C55F14E-9425-2A1F-9ADA-9A3F594B537A}"/>
              </a:ext>
            </a:extLst>
          </p:cNvPr>
          <p:cNvSpPr/>
          <p:nvPr/>
        </p:nvSpPr>
        <p:spPr>
          <a:xfrm>
            <a:off x="2391145" y="3252981"/>
            <a:ext cx="127090" cy="233165"/>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sp>
        <p:nvSpPr>
          <p:cNvPr id="21" name="Curved Right Arrow 20">
            <a:extLst>
              <a:ext uri="{FF2B5EF4-FFF2-40B4-BE49-F238E27FC236}">
                <a16:creationId xmlns:a16="http://schemas.microsoft.com/office/drawing/2014/main" id="{505FE163-00DA-E9B5-F8C0-E4B4FE5630CA}"/>
              </a:ext>
            </a:extLst>
          </p:cNvPr>
          <p:cNvSpPr/>
          <p:nvPr/>
        </p:nvSpPr>
        <p:spPr>
          <a:xfrm>
            <a:off x="3238456" y="3996278"/>
            <a:ext cx="127090" cy="233165"/>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sp>
        <p:nvSpPr>
          <p:cNvPr id="22" name="TextBox 21">
            <a:extLst>
              <a:ext uri="{FF2B5EF4-FFF2-40B4-BE49-F238E27FC236}">
                <a16:creationId xmlns:a16="http://schemas.microsoft.com/office/drawing/2014/main" id="{631A7CE2-D79E-0E38-11AD-702F672F4D25}"/>
              </a:ext>
            </a:extLst>
          </p:cNvPr>
          <p:cNvSpPr txBox="1"/>
          <p:nvPr/>
        </p:nvSpPr>
        <p:spPr>
          <a:xfrm>
            <a:off x="8372772" y="5189915"/>
            <a:ext cx="1802096" cy="369332"/>
          </a:xfrm>
          <a:prstGeom prst="rect">
            <a:avLst/>
          </a:prstGeom>
          <a:noFill/>
        </p:spPr>
        <p:txBody>
          <a:bodyPr wrap="none" rtlCol="0">
            <a:spAutoFit/>
          </a:bodyPr>
          <a:lstStyle/>
          <a:p>
            <a:r>
              <a:rPr lang="en-AU" dirty="0" err="1"/>
              <a:t>potaroo.net</a:t>
            </a:r>
            <a:r>
              <a:rPr lang="en-AU" dirty="0"/>
              <a:t> zone</a:t>
            </a:r>
          </a:p>
        </p:txBody>
      </p:sp>
      <p:sp>
        <p:nvSpPr>
          <p:cNvPr id="23" name="Curved Right Arrow 22">
            <a:extLst>
              <a:ext uri="{FF2B5EF4-FFF2-40B4-BE49-F238E27FC236}">
                <a16:creationId xmlns:a16="http://schemas.microsoft.com/office/drawing/2014/main" id="{B86119F7-EA80-2AE9-7717-626302C41C59}"/>
              </a:ext>
            </a:extLst>
          </p:cNvPr>
          <p:cNvSpPr/>
          <p:nvPr/>
        </p:nvSpPr>
        <p:spPr>
          <a:xfrm>
            <a:off x="4576001" y="5067706"/>
            <a:ext cx="127090" cy="233165"/>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sp>
        <p:nvSpPr>
          <p:cNvPr id="24" name="Curved Right Arrow 23">
            <a:extLst>
              <a:ext uri="{FF2B5EF4-FFF2-40B4-BE49-F238E27FC236}">
                <a16:creationId xmlns:a16="http://schemas.microsoft.com/office/drawing/2014/main" id="{CF06BE80-1523-1480-CB57-F9CFEFC7B0FD}"/>
              </a:ext>
            </a:extLst>
          </p:cNvPr>
          <p:cNvSpPr/>
          <p:nvPr/>
        </p:nvSpPr>
        <p:spPr>
          <a:xfrm>
            <a:off x="5413443" y="5775494"/>
            <a:ext cx="127090" cy="233165"/>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sp>
        <p:nvSpPr>
          <p:cNvPr id="25" name="Freeform 24">
            <a:extLst>
              <a:ext uri="{FF2B5EF4-FFF2-40B4-BE49-F238E27FC236}">
                <a16:creationId xmlns:a16="http://schemas.microsoft.com/office/drawing/2014/main" id="{775CED5D-C603-91DF-39EC-E055AEC59621}"/>
              </a:ext>
            </a:extLst>
          </p:cNvPr>
          <p:cNvSpPr/>
          <p:nvPr/>
        </p:nvSpPr>
        <p:spPr>
          <a:xfrm>
            <a:off x="5427357" y="4237031"/>
            <a:ext cx="1437900" cy="697826"/>
          </a:xfrm>
          <a:custGeom>
            <a:avLst/>
            <a:gdLst>
              <a:gd name="connsiteX0" fmla="*/ 1437900 w 1437900"/>
              <a:gd name="connsiteY0" fmla="*/ 697826 h 697826"/>
              <a:gd name="connsiteX1" fmla="*/ 88072 w 1437900"/>
              <a:gd name="connsiteY1" fmla="*/ 59198 h 697826"/>
              <a:gd name="connsiteX2" fmla="*/ 117100 w 1437900"/>
              <a:gd name="connsiteY2" fmla="*/ 247883 h 697826"/>
              <a:gd name="connsiteX3" fmla="*/ 986 w 1437900"/>
              <a:gd name="connsiteY3" fmla="*/ 37426 h 697826"/>
              <a:gd name="connsiteX4" fmla="*/ 189672 w 1437900"/>
              <a:gd name="connsiteY4" fmla="*/ 1140 h 6978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7900" h="697826">
                <a:moveTo>
                  <a:pt x="1437900" y="697826"/>
                </a:moveTo>
                <a:cubicBezTo>
                  <a:pt x="873052" y="416007"/>
                  <a:pt x="308205" y="134188"/>
                  <a:pt x="88072" y="59198"/>
                </a:cubicBezTo>
                <a:cubicBezTo>
                  <a:pt x="-132061" y="-15792"/>
                  <a:pt x="131614" y="251512"/>
                  <a:pt x="117100" y="247883"/>
                </a:cubicBezTo>
                <a:cubicBezTo>
                  <a:pt x="102586" y="244254"/>
                  <a:pt x="-11109" y="78550"/>
                  <a:pt x="986" y="37426"/>
                </a:cubicBezTo>
                <a:cubicBezTo>
                  <a:pt x="13081" y="-3698"/>
                  <a:pt x="101376" y="-1279"/>
                  <a:pt x="189672" y="114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6" name="Freeform 25">
            <a:extLst>
              <a:ext uri="{FF2B5EF4-FFF2-40B4-BE49-F238E27FC236}">
                <a16:creationId xmlns:a16="http://schemas.microsoft.com/office/drawing/2014/main" id="{B5D67804-70FD-E176-FE3E-CDCDBC050761}"/>
              </a:ext>
            </a:extLst>
          </p:cNvPr>
          <p:cNvSpPr/>
          <p:nvPr/>
        </p:nvSpPr>
        <p:spPr>
          <a:xfrm>
            <a:off x="3249520" y="2603230"/>
            <a:ext cx="851314" cy="534111"/>
          </a:xfrm>
          <a:custGeom>
            <a:avLst/>
            <a:gdLst>
              <a:gd name="connsiteX0" fmla="*/ 851314 w 851314"/>
              <a:gd name="connsiteY0" fmla="*/ 534111 h 534111"/>
              <a:gd name="connsiteX1" fmla="*/ 38514 w 851314"/>
              <a:gd name="connsiteY1" fmla="*/ 11597 h 534111"/>
              <a:gd name="connsiteX2" fmla="*/ 118342 w 851314"/>
              <a:gd name="connsiteY2" fmla="*/ 214797 h 534111"/>
              <a:gd name="connsiteX3" fmla="*/ 2228 w 851314"/>
              <a:gd name="connsiteY3" fmla="*/ 18854 h 534111"/>
              <a:gd name="connsiteX4" fmla="*/ 234456 w 851314"/>
              <a:gd name="connsiteY4" fmla="*/ 18854 h 5341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1314" h="534111">
                <a:moveTo>
                  <a:pt x="851314" y="534111"/>
                </a:moveTo>
                <a:cubicBezTo>
                  <a:pt x="505995" y="299463"/>
                  <a:pt x="160676" y="64816"/>
                  <a:pt x="38514" y="11597"/>
                </a:cubicBezTo>
                <a:cubicBezTo>
                  <a:pt x="-83648" y="-41622"/>
                  <a:pt x="124390" y="213588"/>
                  <a:pt x="118342" y="214797"/>
                </a:cubicBezTo>
                <a:cubicBezTo>
                  <a:pt x="112294" y="216006"/>
                  <a:pt x="-17124" y="51511"/>
                  <a:pt x="2228" y="18854"/>
                </a:cubicBezTo>
                <a:cubicBezTo>
                  <a:pt x="21580" y="-13803"/>
                  <a:pt x="128018" y="2525"/>
                  <a:pt x="234456" y="18854"/>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7" name="TextBox 26">
            <a:extLst>
              <a:ext uri="{FF2B5EF4-FFF2-40B4-BE49-F238E27FC236}">
                <a16:creationId xmlns:a16="http://schemas.microsoft.com/office/drawing/2014/main" id="{FB9E9FA0-489E-84BF-01E4-C95589A184D6}"/>
              </a:ext>
            </a:extLst>
          </p:cNvPr>
          <p:cNvSpPr txBox="1"/>
          <p:nvPr/>
        </p:nvSpPr>
        <p:spPr>
          <a:xfrm>
            <a:off x="8534310" y="4244868"/>
            <a:ext cx="3657690" cy="646331"/>
          </a:xfrm>
          <a:prstGeom prst="rect">
            <a:avLst/>
          </a:prstGeom>
          <a:noFill/>
        </p:spPr>
        <p:txBody>
          <a:bodyPr wrap="square" rtlCol="0">
            <a:spAutoFit/>
          </a:bodyPr>
          <a:lstStyle/>
          <a:p>
            <a:r>
              <a:rPr lang="en-AU" dirty="0">
                <a:solidFill>
                  <a:schemeClr val="bg1">
                    <a:lumMod val="65000"/>
                  </a:schemeClr>
                </a:solidFill>
              </a:rPr>
              <a:t>Why should I trust key 3?</a:t>
            </a:r>
          </a:p>
          <a:p>
            <a:r>
              <a:rPr lang="en-AU" dirty="0">
                <a:solidFill>
                  <a:schemeClr val="bg1">
                    <a:lumMod val="65000"/>
                  </a:schemeClr>
                </a:solidFill>
              </a:rPr>
              <a:t>Because key2 has signed over key3</a:t>
            </a:r>
          </a:p>
        </p:txBody>
      </p:sp>
      <p:sp>
        <p:nvSpPr>
          <p:cNvPr id="3" name="TextBox 2">
            <a:extLst>
              <a:ext uri="{FF2B5EF4-FFF2-40B4-BE49-F238E27FC236}">
                <a16:creationId xmlns:a16="http://schemas.microsoft.com/office/drawing/2014/main" id="{0782F1EB-0BE8-0769-BCF5-D063BD2E4C16}"/>
              </a:ext>
            </a:extLst>
          </p:cNvPr>
          <p:cNvSpPr txBox="1"/>
          <p:nvPr/>
        </p:nvSpPr>
        <p:spPr>
          <a:xfrm>
            <a:off x="4894682" y="1458640"/>
            <a:ext cx="4221733" cy="1200329"/>
          </a:xfrm>
          <a:prstGeom prst="rect">
            <a:avLst/>
          </a:prstGeom>
          <a:noFill/>
        </p:spPr>
        <p:txBody>
          <a:bodyPr wrap="none" rtlCol="0">
            <a:spAutoFit/>
          </a:bodyPr>
          <a:lstStyle/>
          <a:p>
            <a:r>
              <a:rPr lang="en-AU" dirty="0">
                <a:solidFill>
                  <a:schemeClr val="bg1">
                    <a:lumMod val="65000"/>
                  </a:schemeClr>
                </a:solidFill>
              </a:rPr>
              <a:t>Why should I trust key1?</a:t>
            </a:r>
          </a:p>
          <a:p>
            <a:r>
              <a:rPr lang="en-AU" dirty="0">
                <a:solidFill>
                  <a:schemeClr val="bg1">
                    <a:lumMod val="65000"/>
                  </a:schemeClr>
                </a:solidFill>
              </a:rPr>
              <a:t>Because I have been configured to</a:t>
            </a:r>
          </a:p>
          <a:p>
            <a:r>
              <a:rPr lang="en-AU" dirty="0">
                <a:solidFill>
                  <a:schemeClr val="bg1">
                    <a:lumMod val="65000"/>
                  </a:schemeClr>
                </a:solidFill>
              </a:rPr>
              <a:t>regard the root key (key1) as a trust anchor</a:t>
            </a:r>
          </a:p>
          <a:p>
            <a:endParaRPr lang="en-AU" dirty="0"/>
          </a:p>
        </p:txBody>
      </p:sp>
      <p:sp>
        <p:nvSpPr>
          <p:cNvPr id="5" name="TextBox 4">
            <a:extLst>
              <a:ext uri="{FF2B5EF4-FFF2-40B4-BE49-F238E27FC236}">
                <a16:creationId xmlns:a16="http://schemas.microsoft.com/office/drawing/2014/main" id="{33024672-36C7-3FD7-0CB8-646869B7040C}"/>
              </a:ext>
            </a:extLst>
          </p:cNvPr>
          <p:cNvSpPr txBox="1"/>
          <p:nvPr/>
        </p:nvSpPr>
        <p:spPr>
          <a:xfrm>
            <a:off x="6669793" y="2727192"/>
            <a:ext cx="3438185" cy="923330"/>
          </a:xfrm>
          <a:prstGeom prst="rect">
            <a:avLst/>
          </a:prstGeom>
          <a:noFill/>
        </p:spPr>
        <p:txBody>
          <a:bodyPr wrap="none" rtlCol="0">
            <a:spAutoFit/>
          </a:bodyPr>
          <a:lstStyle/>
          <a:p>
            <a:r>
              <a:rPr lang="en-AU" dirty="0">
                <a:solidFill>
                  <a:schemeClr val="bg1">
                    <a:lumMod val="65000"/>
                  </a:schemeClr>
                </a:solidFill>
              </a:rPr>
              <a:t>Why should I trust key2?</a:t>
            </a:r>
          </a:p>
          <a:p>
            <a:r>
              <a:rPr lang="en-AU" dirty="0">
                <a:solidFill>
                  <a:schemeClr val="bg1">
                    <a:lumMod val="65000"/>
                  </a:schemeClr>
                </a:solidFill>
              </a:rPr>
              <a:t>Because key1 has signed over key2</a:t>
            </a:r>
          </a:p>
          <a:p>
            <a:endParaRPr lang="en-AU" dirty="0"/>
          </a:p>
        </p:txBody>
      </p:sp>
      <p:sp>
        <p:nvSpPr>
          <p:cNvPr id="6" name="Freeform 5">
            <a:extLst>
              <a:ext uri="{FF2B5EF4-FFF2-40B4-BE49-F238E27FC236}">
                <a16:creationId xmlns:a16="http://schemas.microsoft.com/office/drawing/2014/main" id="{F146DB7D-8E72-28B6-9697-2AA15C33078A}"/>
              </a:ext>
            </a:extLst>
          </p:cNvPr>
          <p:cNvSpPr/>
          <p:nvPr/>
        </p:nvSpPr>
        <p:spPr>
          <a:xfrm>
            <a:off x="3563007" y="1418882"/>
            <a:ext cx="1321614" cy="294304"/>
          </a:xfrm>
          <a:custGeom>
            <a:avLst/>
            <a:gdLst>
              <a:gd name="connsiteX0" fmla="*/ 0 w 1321614"/>
              <a:gd name="connsiteY0" fmla="*/ 294304 h 294304"/>
              <a:gd name="connsiteX1" fmla="*/ 851338 w 1321614"/>
              <a:gd name="connsiteY1" fmla="*/ 21035 h 294304"/>
              <a:gd name="connsiteX2" fmla="*/ 1303283 w 1321614"/>
              <a:gd name="connsiteY2" fmla="*/ 147159 h 294304"/>
              <a:gd name="connsiteX3" fmla="*/ 1240221 w 1321614"/>
              <a:gd name="connsiteY3" fmla="*/ 15 h 294304"/>
              <a:gd name="connsiteX4" fmla="*/ 1303283 w 1321614"/>
              <a:gd name="connsiteY4" fmla="*/ 157670 h 294304"/>
              <a:gd name="connsiteX5" fmla="*/ 1093076 w 1321614"/>
              <a:gd name="connsiteY5" fmla="*/ 199711 h 294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21614" h="294304">
                <a:moveTo>
                  <a:pt x="0" y="294304"/>
                </a:moveTo>
                <a:cubicBezTo>
                  <a:pt x="317062" y="169931"/>
                  <a:pt x="634124" y="45559"/>
                  <a:pt x="851338" y="21035"/>
                </a:cubicBezTo>
                <a:cubicBezTo>
                  <a:pt x="1068552" y="-3489"/>
                  <a:pt x="1238469" y="150662"/>
                  <a:pt x="1303283" y="147159"/>
                </a:cubicBezTo>
                <a:cubicBezTo>
                  <a:pt x="1368097" y="143656"/>
                  <a:pt x="1240221" y="-1737"/>
                  <a:pt x="1240221" y="15"/>
                </a:cubicBezTo>
                <a:cubicBezTo>
                  <a:pt x="1240221" y="1767"/>
                  <a:pt x="1327807" y="124387"/>
                  <a:pt x="1303283" y="157670"/>
                </a:cubicBezTo>
                <a:cubicBezTo>
                  <a:pt x="1278759" y="190953"/>
                  <a:pt x="1185917" y="195332"/>
                  <a:pt x="1093076" y="199711"/>
                </a:cubicBezTo>
              </a:path>
            </a:pathLst>
          </a:cu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Freeform 7">
            <a:extLst>
              <a:ext uri="{FF2B5EF4-FFF2-40B4-BE49-F238E27FC236}">
                <a16:creationId xmlns:a16="http://schemas.microsoft.com/office/drawing/2014/main" id="{650BD8CC-EF3A-A9EC-2A98-93D5D350A214}"/>
              </a:ext>
            </a:extLst>
          </p:cNvPr>
          <p:cNvSpPr/>
          <p:nvPr/>
        </p:nvSpPr>
        <p:spPr>
          <a:xfrm>
            <a:off x="6684579" y="2406869"/>
            <a:ext cx="327784" cy="299677"/>
          </a:xfrm>
          <a:custGeom>
            <a:avLst/>
            <a:gdLst>
              <a:gd name="connsiteX0" fmla="*/ 31531 w 327784"/>
              <a:gd name="connsiteY0" fmla="*/ 0 h 299677"/>
              <a:gd name="connsiteX1" fmla="*/ 273269 w 327784"/>
              <a:gd name="connsiteY1" fmla="*/ 273269 h 299677"/>
              <a:gd name="connsiteX2" fmla="*/ 325821 w 327784"/>
              <a:gd name="connsiteY2" fmla="*/ 126124 h 299677"/>
              <a:gd name="connsiteX3" fmla="*/ 283780 w 327784"/>
              <a:gd name="connsiteY3" fmla="*/ 294290 h 299677"/>
              <a:gd name="connsiteX4" fmla="*/ 0 w 327784"/>
              <a:gd name="connsiteY4" fmla="*/ 241738 h 2996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7784" h="299677">
                <a:moveTo>
                  <a:pt x="31531" y="0"/>
                </a:moveTo>
                <a:cubicBezTo>
                  <a:pt x="127876" y="126124"/>
                  <a:pt x="224221" y="252248"/>
                  <a:pt x="273269" y="273269"/>
                </a:cubicBezTo>
                <a:cubicBezTo>
                  <a:pt x="322317" y="294290"/>
                  <a:pt x="324069" y="122620"/>
                  <a:pt x="325821" y="126124"/>
                </a:cubicBezTo>
                <a:cubicBezTo>
                  <a:pt x="327573" y="129628"/>
                  <a:pt x="338083" y="275021"/>
                  <a:pt x="283780" y="294290"/>
                </a:cubicBezTo>
                <a:cubicBezTo>
                  <a:pt x="229477" y="313559"/>
                  <a:pt x="114738" y="277648"/>
                  <a:pt x="0" y="241738"/>
                </a:cubicBezTo>
              </a:path>
            </a:pathLst>
          </a:cu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Freeform 9">
            <a:extLst>
              <a:ext uri="{FF2B5EF4-FFF2-40B4-BE49-F238E27FC236}">
                <a16:creationId xmlns:a16="http://schemas.microsoft.com/office/drawing/2014/main" id="{268158B3-4FBA-6981-E7A5-DDBF0545A20B}"/>
              </a:ext>
            </a:extLst>
          </p:cNvPr>
          <p:cNvSpPr/>
          <p:nvPr/>
        </p:nvSpPr>
        <p:spPr>
          <a:xfrm>
            <a:off x="7704083" y="3405352"/>
            <a:ext cx="915787" cy="816200"/>
          </a:xfrm>
          <a:custGeom>
            <a:avLst/>
            <a:gdLst>
              <a:gd name="connsiteX0" fmla="*/ 0 w 915787"/>
              <a:gd name="connsiteY0" fmla="*/ 0 h 816200"/>
              <a:gd name="connsiteX1" fmla="*/ 819807 w 915787"/>
              <a:gd name="connsiteY1" fmla="*/ 767255 h 816200"/>
              <a:gd name="connsiteX2" fmla="*/ 903889 w 915787"/>
              <a:gd name="connsiteY2" fmla="*/ 504496 h 816200"/>
              <a:gd name="connsiteX3" fmla="*/ 861848 w 915787"/>
              <a:gd name="connsiteY3" fmla="*/ 798786 h 816200"/>
              <a:gd name="connsiteX4" fmla="*/ 451945 w 915787"/>
              <a:gd name="connsiteY4" fmla="*/ 756745 h 816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787" h="816200">
                <a:moveTo>
                  <a:pt x="0" y="0"/>
                </a:moveTo>
                <a:cubicBezTo>
                  <a:pt x="334579" y="341586"/>
                  <a:pt x="669159" y="683172"/>
                  <a:pt x="819807" y="767255"/>
                </a:cubicBezTo>
                <a:cubicBezTo>
                  <a:pt x="970455" y="851338"/>
                  <a:pt x="896882" y="499241"/>
                  <a:pt x="903889" y="504496"/>
                </a:cubicBezTo>
                <a:cubicBezTo>
                  <a:pt x="910896" y="509751"/>
                  <a:pt x="937172" y="756745"/>
                  <a:pt x="861848" y="798786"/>
                </a:cubicBezTo>
                <a:cubicBezTo>
                  <a:pt x="786524" y="840828"/>
                  <a:pt x="619234" y="798786"/>
                  <a:pt x="451945" y="756745"/>
                </a:cubicBezTo>
              </a:path>
            </a:pathLst>
          </a:cu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39877829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0C8C9-BE4E-4311-1417-B3EB5C989F3E}"/>
              </a:ext>
            </a:extLst>
          </p:cNvPr>
          <p:cNvSpPr>
            <a:spLocks noGrp="1"/>
          </p:cNvSpPr>
          <p:nvPr>
            <p:ph type="title"/>
          </p:nvPr>
        </p:nvSpPr>
        <p:spPr/>
        <p:txBody>
          <a:bodyPr/>
          <a:lstStyle/>
          <a:p>
            <a:r>
              <a:rPr lang="en-AU" dirty="0"/>
              <a:t>DNSSEC Validation can be slow</a:t>
            </a:r>
          </a:p>
        </p:txBody>
      </p:sp>
      <p:sp>
        <p:nvSpPr>
          <p:cNvPr id="3" name="Content Placeholder 2">
            <a:extLst>
              <a:ext uri="{FF2B5EF4-FFF2-40B4-BE49-F238E27FC236}">
                <a16:creationId xmlns:a16="http://schemas.microsoft.com/office/drawing/2014/main" id="{CB9AB930-CA3A-CC3F-9526-BB5C5848DC4A}"/>
              </a:ext>
            </a:extLst>
          </p:cNvPr>
          <p:cNvSpPr>
            <a:spLocks noGrp="1"/>
          </p:cNvSpPr>
          <p:nvPr>
            <p:ph idx="1"/>
          </p:nvPr>
        </p:nvSpPr>
        <p:spPr/>
        <p:txBody>
          <a:bodyPr/>
          <a:lstStyle/>
          <a:p>
            <a:pPr lvl="1"/>
            <a:r>
              <a:rPr lang="en-AU" dirty="0"/>
              <a:t>For each level the validating client needs to retrieve the DNSSEC-signed DS and DNSKEY records</a:t>
            </a:r>
          </a:p>
          <a:p>
            <a:pPr lvl="1"/>
            <a:r>
              <a:rPr lang="en-AU" dirty="0"/>
              <a:t>For each record the validating client needs to perform a crypto validation operation</a:t>
            </a:r>
          </a:p>
          <a:p>
            <a:pPr lvl="1"/>
            <a:r>
              <a:rPr lang="en-AU" dirty="0"/>
              <a:t>E.g. for </a:t>
            </a:r>
            <a:r>
              <a:rPr lang="en-AU" dirty="0">
                <a:hlinkClick r:id="rId2"/>
              </a:rPr>
              <a:t>www.potaroo.net</a:t>
            </a:r>
            <a:r>
              <a:rPr lang="en-AU" dirty="0"/>
              <a:t> that’s 5 additional DNS queries and 6 crypto operations:</a:t>
            </a:r>
          </a:p>
          <a:p>
            <a:pPr lvl="2"/>
            <a:r>
              <a:rPr lang="en-AU" dirty="0"/>
              <a:t>DNSKEY </a:t>
            </a:r>
            <a:r>
              <a:rPr lang="en-AU" dirty="0" err="1"/>
              <a:t>potaroo.net</a:t>
            </a:r>
            <a:r>
              <a:rPr lang="en-AU" dirty="0"/>
              <a:t> @ns1.potaroo.net</a:t>
            </a:r>
          </a:p>
          <a:p>
            <a:pPr lvl="2"/>
            <a:r>
              <a:rPr lang="en-AU" dirty="0"/>
              <a:t>DS </a:t>
            </a:r>
            <a:r>
              <a:rPr lang="en-AU" dirty="0" err="1"/>
              <a:t>potaroo.net</a:t>
            </a:r>
            <a:r>
              <a:rPr lang="en-AU" dirty="0"/>
              <a:t> @</a:t>
            </a:r>
            <a:r>
              <a:rPr lang="en-AU" dirty="0" err="1"/>
              <a:t>a.gtld-servers.net</a:t>
            </a:r>
            <a:endParaRPr lang="en-AU" dirty="0"/>
          </a:p>
          <a:p>
            <a:pPr lvl="2"/>
            <a:r>
              <a:rPr lang="en-AU" dirty="0"/>
              <a:t>DNSKEY net @</a:t>
            </a:r>
            <a:r>
              <a:rPr lang="en-AU" dirty="0" err="1"/>
              <a:t>a.gtld-servers.net</a:t>
            </a:r>
            <a:endParaRPr lang="en-AU" dirty="0"/>
          </a:p>
          <a:p>
            <a:pPr lvl="2"/>
            <a:r>
              <a:rPr lang="en-AU" dirty="0"/>
              <a:t>DS net @</a:t>
            </a:r>
            <a:r>
              <a:rPr lang="en-AU" dirty="0" err="1"/>
              <a:t>a.root-servers.net</a:t>
            </a:r>
            <a:endParaRPr lang="en-AU" dirty="0"/>
          </a:p>
          <a:p>
            <a:pPr lvl="2"/>
            <a:r>
              <a:rPr lang="en-AU" dirty="0"/>
              <a:t>DNSKEY . @</a:t>
            </a:r>
            <a:r>
              <a:rPr lang="en-AU" dirty="0" err="1"/>
              <a:t>a.root-servers.net</a:t>
            </a:r>
            <a:endParaRPr lang="en-AU" dirty="0"/>
          </a:p>
        </p:txBody>
      </p:sp>
    </p:spTree>
    <p:extLst>
      <p:ext uri="{BB962C8B-B14F-4D97-AF65-F5344CB8AC3E}">
        <p14:creationId xmlns:p14="http://schemas.microsoft.com/office/powerpoint/2010/main" val="15987462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BC892-4326-ABD6-A5C3-B685F0CF9F22}"/>
              </a:ext>
            </a:extLst>
          </p:cNvPr>
          <p:cNvSpPr>
            <a:spLocks noGrp="1"/>
          </p:cNvSpPr>
          <p:nvPr>
            <p:ph type="title"/>
          </p:nvPr>
        </p:nvSpPr>
        <p:spPr/>
        <p:txBody>
          <a:bodyPr/>
          <a:lstStyle/>
          <a:p>
            <a:r>
              <a:rPr lang="en-AU" dirty="0"/>
              <a:t>Validation is no fun</a:t>
            </a:r>
          </a:p>
        </p:txBody>
      </p:sp>
      <p:sp>
        <p:nvSpPr>
          <p:cNvPr id="3" name="Content Placeholder 2">
            <a:extLst>
              <a:ext uri="{FF2B5EF4-FFF2-40B4-BE49-F238E27FC236}">
                <a16:creationId xmlns:a16="http://schemas.microsoft.com/office/drawing/2014/main" id="{16A2CC94-FBFF-696A-3ADF-5AB87FDB6CF8}"/>
              </a:ext>
            </a:extLst>
          </p:cNvPr>
          <p:cNvSpPr>
            <a:spLocks noGrp="1"/>
          </p:cNvSpPr>
          <p:nvPr>
            <p:ph idx="1"/>
          </p:nvPr>
        </p:nvSpPr>
        <p:spPr/>
        <p:txBody>
          <a:bodyPr/>
          <a:lstStyle/>
          <a:p>
            <a:r>
              <a:rPr lang="en-AU" dirty="0"/>
              <a:t>But there’s more!</a:t>
            </a:r>
          </a:p>
          <a:p>
            <a:r>
              <a:rPr lang="en-AU" dirty="0"/>
              <a:t>Not all crypto algorithms and crypto keys are the same</a:t>
            </a:r>
          </a:p>
          <a:p>
            <a:r>
              <a:rPr lang="en-AU" dirty="0"/>
              <a:t>Crypto systems that are more resistant to attack tend to use longer key sizes and more complex crypto algorithms</a:t>
            </a:r>
          </a:p>
          <a:p>
            <a:endParaRPr lang="en-AU" dirty="0"/>
          </a:p>
          <a:p>
            <a:endParaRPr lang="en-AU" dirty="0"/>
          </a:p>
        </p:txBody>
      </p:sp>
    </p:spTree>
    <p:extLst>
      <p:ext uri="{BB962C8B-B14F-4D97-AF65-F5344CB8AC3E}">
        <p14:creationId xmlns:p14="http://schemas.microsoft.com/office/powerpoint/2010/main" val="6661587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ECCCE-92B8-51C6-6A87-26DED076ECC6}"/>
              </a:ext>
            </a:extLst>
          </p:cNvPr>
          <p:cNvSpPr>
            <a:spLocks noGrp="1"/>
          </p:cNvSpPr>
          <p:nvPr>
            <p:ph type="title"/>
          </p:nvPr>
        </p:nvSpPr>
        <p:spPr/>
        <p:txBody>
          <a:bodyPr/>
          <a:lstStyle/>
          <a:p>
            <a:r>
              <a:rPr lang="en-AU" dirty="0"/>
              <a:t>How “good” is DNSSEC?</a:t>
            </a:r>
          </a:p>
        </p:txBody>
      </p:sp>
      <p:sp>
        <p:nvSpPr>
          <p:cNvPr id="3" name="Content Placeholder 2">
            <a:extLst>
              <a:ext uri="{FF2B5EF4-FFF2-40B4-BE49-F238E27FC236}">
                <a16:creationId xmlns:a16="http://schemas.microsoft.com/office/drawing/2014/main" id="{072E6DAE-46EB-4570-6444-755A1C007E55}"/>
              </a:ext>
            </a:extLst>
          </p:cNvPr>
          <p:cNvSpPr>
            <a:spLocks noGrp="1"/>
          </p:cNvSpPr>
          <p:nvPr>
            <p:ph idx="1"/>
          </p:nvPr>
        </p:nvSpPr>
        <p:spPr/>
        <p:txBody>
          <a:bodyPr/>
          <a:lstStyle/>
          <a:p>
            <a:r>
              <a:rPr lang="en-AU" dirty="0"/>
              <a:t>Like all crypto, the choice of crypto algorithms to use to generate keys and signatures is crucial</a:t>
            </a:r>
          </a:p>
          <a:p>
            <a:r>
              <a:rPr lang="en-AU" dirty="0"/>
              <a:t>RSA is fast to use, but it has a low crypto strength, so crypto strength is achieved by using longer RSA keys</a:t>
            </a:r>
          </a:p>
          <a:p>
            <a:r>
              <a:rPr lang="en-AU" dirty="0"/>
              <a:t>Elliptical Curves are ”denser” – slower to use, but have a higher crypto strength for a given key size</a:t>
            </a:r>
          </a:p>
          <a:p>
            <a:r>
              <a:rPr lang="en-AU" dirty="0"/>
              <a:t>DNS over UDP prefers smaller keys!</a:t>
            </a:r>
          </a:p>
          <a:p>
            <a:endParaRPr lang="en-AU" dirty="0"/>
          </a:p>
        </p:txBody>
      </p:sp>
    </p:spTree>
    <p:extLst>
      <p:ext uri="{BB962C8B-B14F-4D97-AF65-F5344CB8AC3E}">
        <p14:creationId xmlns:p14="http://schemas.microsoft.com/office/powerpoint/2010/main" val="7653965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6ECBA-D09C-97A8-0CB0-AEF4A61AB55C}"/>
              </a:ext>
            </a:extLst>
          </p:cNvPr>
          <p:cNvSpPr>
            <a:spLocks noGrp="1"/>
          </p:cNvSpPr>
          <p:nvPr>
            <p:ph type="title"/>
          </p:nvPr>
        </p:nvSpPr>
        <p:spPr/>
        <p:txBody>
          <a:bodyPr/>
          <a:lstStyle/>
          <a:p>
            <a:r>
              <a:rPr lang="en-AU" dirty="0"/>
              <a:t>How can you tell whether a DNS response is </a:t>
            </a:r>
            <a:r>
              <a:rPr lang="en-AU" i="1" dirty="0"/>
              <a:t>true</a:t>
            </a:r>
            <a:r>
              <a:rPr lang="en-AU" dirty="0"/>
              <a:t> or not?</a:t>
            </a:r>
          </a:p>
        </p:txBody>
      </p:sp>
      <p:sp>
        <p:nvSpPr>
          <p:cNvPr id="5" name="TextBox 4">
            <a:extLst>
              <a:ext uri="{FF2B5EF4-FFF2-40B4-BE49-F238E27FC236}">
                <a16:creationId xmlns:a16="http://schemas.microsoft.com/office/drawing/2014/main" id="{2AE3F103-F67E-4319-F244-4C2B2B1BC839}"/>
              </a:ext>
            </a:extLst>
          </p:cNvPr>
          <p:cNvSpPr txBox="1"/>
          <p:nvPr/>
        </p:nvSpPr>
        <p:spPr>
          <a:xfrm>
            <a:off x="838200" y="3164148"/>
            <a:ext cx="5147563" cy="1200329"/>
          </a:xfrm>
          <a:prstGeom prst="rect">
            <a:avLst/>
          </a:prstGeom>
          <a:noFill/>
        </p:spPr>
        <p:txBody>
          <a:bodyPr wrap="none" rtlCol="0">
            <a:spAutoFit/>
          </a:bodyPr>
          <a:lstStyle/>
          <a:p>
            <a:r>
              <a:rPr lang="en-AU" dirty="0">
                <a:latin typeface="Courier New" panose="02070309020205020404" pitchFamily="49" charset="0"/>
                <a:cs typeface="Courier New" panose="02070309020205020404" pitchFamily="49" charset="0"/>
              </a:rPr>
              <a:t>$ dig +short </a:t>
            </a:r>
            <a:r>
              <a:rPr lang="en-AU" dirty="0" err="1">
                <a:latin typeface="Courier New" panose="02070309020205020404" pitchFamily="49" charset="0"/>
                <a:cs typeface="Courier New" panose="02070309020205020404" pitchFamily="49" charset="0"/>
              </a:rPr>
              <a:t>www.commbank.com.au</a:t>
            </a:r>
            <a:endParaRPr lang="en-AU" dirty="0">
              <a:latin typeface="Courier New" panose="02070309020205020404" pitchFamily="49" charset="0"/>
              <a:cs typeface="Courier New" panose="02070309020205020404" pitchFamily="49" charset="0"/>
            </a:endParaRPr>
          </a:p>
          <a:p>
            <a:r>
              <a:rPr lang="en-AU" dirty="0" err="1">
                <a:latin typeface="Courier New" panose="02070309020205020404" pitchFamily="49" charset="0"/>
                <a:cs typeface="Courier New" panose="02070309020205020404" pitchFamily="49" charset="0"/>
              </a:rPr>
              <a:t>prd.akamai.cba.commbank.edgekey.net</a:t>
            </a:r>
            <a:r>
              <a:rPr lang="en-AU" dirty="0">
                <a:latin typeface="Courier New" panose="02070309020205020404" pitchFamily="49" charset="0"/>
                <a:cs typeface="Courier New" panose="02070309020205020404" pitchFamily="49" charset="0"/>
              </a:rPr>
              <a:t>.</a:t>
            </a:r>
          </a:p>
          <a:p>
            <a:r>
              <a:rPr lang="en-AU" dirty="0">
                <a:latin typeface="Courier New" panose="02070309020205020404" pitchFamily="49" charset="0"/>
                <a:cs typeface="Courier New" panose="02070309020205020404" pitchFamily="49" charset="0"/>
              </a:rPr>
              <a:t>e6109.x.akamaiedge.net.</a:t>
            </a:r>
          </a:p>
          <a:p>
            <a:r>
              <a:rPr lang="en-AU" dirty="0">
                <a:latin typeface="Courier New" panose="02070309020205020404" pitchFamily="49" charset="0"/>
                <a:cs typeface="Courier New" panose="02070309020205020404" pitchFamily="49" charset="0"/>
              </a:rPr>
              <a:t>104.116.115.138</a:t>
            </a:r>
          </a:p>
        </p:txBody>
      </p:sp>
      <p:sp>
        <p:nvSpPr>
          <p:cNvPr id="3" name="TextBox 2">
            <a:extLst>
              <a:ext uri="{FF2B5EF4-FFF2-40B4-BE49-F238E27FC236}">
                <a16:creationId xmlns:a16="http://schemas.microsoft.com/office/drawing/2014/main" id="{8CC3D2DB-F67A-3AC5-7DAE-A7B1AB6C7FD1}"/>
              </a:ext>
            </a:extLst>
          </p:cNvPr>
          <p:cNvSpPr txBox="1"/>
          <p:nvPr/>
        </p:nvSpPr>
        <p:spPr>
          <a:xfrm>
            <a:off x="6096000" y="2438400"/>
            <a:ext cx="5759669" cy="3416320"/>
          </a:xfrm>
          <a:prstGeom prst="rect">
            <a:avLst/>
          </a:prstGeom>
          <a:noFill/>
        </p:spPr>
        <p:txBody>
          <a:bodyPr wrap="square" rtlCol="0">
            <a:spAutoFit/>
          </a:bodyPr>
          <a:lstStyle/>
          <a:p>
            <a:r>
              <a:rPr lang="en-AU" sz="2400" dirty="0"/>
              <a:t>Where  did this answer come from?</a:t>
            </a:r>
          </a:p>
          <a:p>
            <a:pPr marL="285750" indent="-285750">
              <a:buFont typeface="Arial" panose="020B0604020202020204" pitchFamily="34" charset="0"/>
              <a:buChar char="•"/>
            </a:pPr>
            <a:r>
              <a:rPr lang="en-AU" sz="2400" dirty="0"/>
              <a:t>It references a name associated with an Akamai cloud product, not the  Commonwealth Bank</a:t>
            </a:r>
          </a:p>
          <a:p>
            <a:pPr marL="285750" indent="-285750">
              <a:buFont typeface="Arial" panose="020B0604020202020204" pitchFamily="34" charset="0"/>
              <a:buChar char="•"/>
            </a:pPr>
            <a:r>
              <a:rPr lang="en-AU" sz="2400" dirty="0"/>
              <a:t>Akamai is used by many folk – not all of them are honest</a:t>
            </a:r>
          </a:p>
          <a:p>
            <a:pPr marL="285750" indent="-285750">
              <a:buFont typeface="Arial" panose="020B0604020202020204" pitchFamily="34" charset="0"/>
              <a:buChar char="•"/>
            </a:pPr>
            <a:r>
              <a:rPr lang="en-AU" sz="2400" dirty="0"/>
              <a:t>So why should I enter my username and password into the web page that is found at this address?</a:t>
            </a:r>
          </a:p>
        </p:txBody>
      </p:sp>
    </p:spTree>
    <p:extLst>
      <p:ext uri="{BB962C8B-B14F-4D97-AF65-F5344CB8AC3E}">
        <p14:creationId xmlns:p14="http://schemas.microsoft.com/office/powerpoint/2010/main" val="396586944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652F8-C3EC-19EF-AA5F-23BD1053417C}"/>
              </a:ext>
            </a:extLst>
          </p:cNvPr>
          <p:cNvSpPr>
            <a:spLocks noGrp="1"/>
          </p:cNvSpPr>
          <p:nvPr>
            <p:ph type="title"/>
          </p:nvPr>
        </p:nvSpPr>
        <p:spPr/>
        <p:txBody>
          <a:bodyPr/>
          <a:lstStyle/>
          <a:p>
            <a:r>
              <a:rPr lang="en-AU" dirty="0"/>
              <a:t>DNSSEC and UDP</a:t>
            </a:r>
          </a:p>
        </p:txBody>
      </p:sp>
      <p:sp>
        <p:nvSpPr>
          <p:cNvPr id="4" name="TextBox 3">
            <a:extLst>
              <a:ext uri="{FF2B5EF4-FFF2-40B4-BE49-F238E27FC236}">
                <a16:creationId xmlns:a16="http://schemas.microsoft.com/office/drawing/2014/main" id="{5A4DF57F-D021-D241-69EE-529ED8EDBE36}"/>
              </a:ext>
            </a:extLst>
          </p:cNvPr>
          <p:cNvSpPr txBox="1"/>
          <p:nvPr/>
        </p:nvSpPr>
        <p:spPr>
          <a:xfrm>
            <a:off x="936172" y="1690689"/>
            <a:ext cx="15087600" cy="4293483"/>
          </a:xfrm>
          <a:prstGeom prst="rect">
            <a:avLst/>
          </a:prstGeom>
          <a:noFill/>
        </p:spPr>
        <p:txBody>
          <a:bodyPr wrap="square" rtlCol="0">
            <a:spAutoFit/>
          </a:bodyPr>
          <a:lstStyle/>
          <a:p>
            <a:r>
              <a:rPr lang="en-AU" sz="1050" dirty="0">
                <a:latin typeface="Courier New" panose="02070309020205020404" pitchFamily="49" charset="0"/>
                <a:cs typeface="Courier New" panose="02070309020205020404" pitchFamily="49" charset="0"/>
              </a:rPr>
              <a:t>$ dig +</a:t>
            </a:r>
            <a:r>
              <a:rPr lang="en-AU" sz="1050" dirty="0" err="1">
                <a:latin typeface="Courier New" panose="02070309020205020404" pitchFamily="49" charset="0"/>
                <a:cs typeface="Courier New" panose="02070309020205020404" pitchFamily="49" charset="0"/>
              </a:rPr>
              <a:t>dnssec</a:t>
            </a:r>
            <a:r>
              <a:rPr lang="en-AU" sz="1050" dirty="0">
                <a:latin typeface="Courier New" panose="02070309020205020404" pitchFamily="49" charset="0"/>
                <a:cs typeface="Courier New" panose="02070309020205020404" pitchFamily="49" charset="0"/>
              </a:rPr>
              <a:t> +</a:t>
            </a:r>
            <a:r>
              <a:rPr lang="en-AU" sz="1050" dirty="0" err="1">
                <a:latin typeface="Courier New" panose="02070309020205020404" pitchFamily="49" charset="0"/>
                <a:cs typeface="Courier New" panose="02070309020205020404" pitchFamily="49" charset="0"/>
              </a:rPr>
              <a:t>bufsize</a:t>
            </a:r>
            <a:r>
              <a:rPr lang="en-AU" sz="1050" dirty="0">
                <a:latin typeface="Courier New" panose="02070309020205020404" pitchFamily="49" charset="0"/>
                <a:cs typeface="Courier New" panose="02070309020205020404" pitchFamily="49" charset="0"/>
              </a:rPr>
              <a:t>=1232 DNSKEY au @2a01:8840:bf::1</a:t>
            </a:r>
          </a:p>
          <a:p>
            <a:r>
              <a:rPr lang="en-AU" sz="1050" dirty="0">
                <a:latin typeface="Courier New" panose="02070309020205020404" pitchFamily="49" charset="0"/>
                <a:cs typeface="Courier New" panose="02070309020205020404" pitchFamily="49" charset="0"/>
              </a:rPr>
              <a:t>;; Truncated, retrying in TCP mode.</a:t>
            </a:r>
          </a:p>
          <a:p>
            <a:endParaRPr lang="en-AU" sz="1050" dirty="0">
              <a:latin typeface="Courier New" panose="02070309020205020404" pitchFamily="49" charset="0"/>
              <a:cs typeface="Courier New" panose="02070309020205020404" pitchFamily="49" charset="0"/>
            </a:endParaRPr>
          </a:p>
          <a:p>
            <a:r>
              <a:rPr lang="en-AU" sz="1050" dirty="0">
                <a:latin typeface="Courier New" panose="02070309020205020404" pitchFamily="49" charset="0"/>
                <a:cs typeface="Courier New" panose="02070309020205020404" pitchFamily="49" charset="0"/>
              </a:rPr>
              <a:t>; &lt;&lt;&gt;&gt; </a:t>
            </a:r>
            <a:r>
              <a:rPr lang="en-AU" sz="1050" dirty="0" err="1">
                <a:latin typeface="Courier New" panose="02070309020205020404" pitchFamily="49" charset="0"/>
                <a:cs typeface="Courier New" panose="02070309020205020404" pitchFamily="49" charset="0"/>
              </a:rPr>
              <a:t>DiG</a:t>
            </a:r>
            <a:r>
              <a:rPr lang="en-AU" sz="1050" dirty="0">
                <a:latin typeface="Courier New" panose="02070309020205020404" pitchFamily="49" charset="0"/>
                <a:cs typeface="Courier New" panose="02070309020205020404" pitchFamily="49" charset="0"/>
              </a:rPr>
              <a:t> 9.16.27 &lt;&lt;&gt;&gt; +</a:t>
            </a:r>
            <a:r>
              <a:rPr lang="en-AU" sz="1050" dirty="0" err="1">
                <a:latin typeface="Courier New" panose="02070309020205020404" pitchFamily="49" charset="0"/>
                <a:cs typeface="Courier New" panose="02070309020205020404" pitchFamily="49" charset="0"/>
              </a:rPr>
              <a:t>dnssec</a:t>
            </a:r>
            <a:r>
              <a:rPr lang="en-AU" sz="1050" dirty="0">
                <a:latin typeface="Courier New" panose="02070309020205020404" pitchFamily="49" charset="0"/>
                <a:cs typeface="Courier New" panose="02070309020205020404" pitchFamily="49" charset="0"/>
              </a:rPr>
              <a:t> +</a:t>
            </a:r>
            <a:r>
              <a:rPr lang="en-AU" sz="1050" dirty="0" err="1">
                <a:latin typeface="Courier New" panose="02070309020205020404" pitchFamily="49" charset="0"/>
                <a:cs typeface="Courier New" panose="02070309020205020404" pitchFamily="49" charset="0"/>
              </a:rPr>
              <a:t>bufsize</a:t>
            </a:r>
            <a:r>
              <a:rPr lang="en-AU" sz="1050" dirty="0">
                <a:latin typeface="Courier New" panose="02070309020205020404" pitchFamily="49" charset="0"/>
                <a:cs typeface="Courier New" panose="02070309020205020404" pitchFamily="49" charset="0"/>
              </a:rPr>
              <a:t> DNSKEY au @2a01:8840:bf::1</a:t>
            </a:r>
          </a:p>
          <a:p>
            <a:r>
              <a:rPr lang="en-AU" sz="1050" dirty="0">
                <a:latin typeface="Courier New" panose="02070309020205020404" pitchFamily="49" charset="0"/>
                <a:cs typeface="Courier New" panose="02070309020205020404" pitchFamily="49" charset="0"/>
              </a:rPr>
              <a:t>;; global options: +</a:t>
            </a:r>
            <a:r>
              <a:rPr lang="en-AU" sz="1050" dirty="0" err="1">
                <a:latin typeface="Courier New" panose="02070309020205020404" pitchFamily="49" charset="0"/>
                <a:cs typeface="Courier New" panose="02070309020205020404" pitchFamily="49" charset="0"/>
              </a:rPr>
              <a:t>cmd</a:t>
            </a:r>
            <a:endParaRPr lang="en-AU" sz="1050" dirty="0">
              <a:latin typeface="Courier New" panose="02070309020205020404" pitchFamily="49" charset="0"/>
              <a:cs typeface="Courier New" panose="02070309020205020404" pitchFamily="49" charset="0"/>
            </a:endParaRPr>
          </a:p>
          <a:p>
            <a:r>
              <a:rPr lang="en-AU" sz="1050" dirty="0">
                <a:latin typeface="Courier New" panose="02070309020205020404" pitchFamily="49" charset="0"/>
                <a:cs typeface="Courier New" panose="02070309020205020404" pitchFamily="49" charset="0"/>
              </a:rPr>
              <a:t>;; Got answer:</a:t>
            </a:r>
          </a:p>
          <a:p>
            <a:r>
              <a:rPr lang="en-AU" sz="1050" dirty="0">
                <a:latin typeface="Courier New" panose="02070309020205020404" pitchFamily="49" charset="0"/>
                <a:cs typeface="Courier New" panose="02070309020205020404" pitchFamily="49" charset="0"/>
              </a:rPr>
              <a:t>;; -&gt;&gt;HEADER&lt;&lt;- opcode: QUERY, status: NOERROR, id: 22246</a:t>
            </a:r>
          </a:p>
          <a:p>
            <a:r>
              <a:rPr lang="en-AU" sz="1050" dirty="0">
                <a:latin typeface="Courier New" panose="02070309020205020404" pitchFamily="49" charset="0"/>
                <a:cs typeface="Courier New" panose="02070309020205020404" pitchFamily="49" charset="0"/>
              </a:rPr>
              <a:t>;; flags: </a:t>
            </a:r>
            <a:r>
              <a:rPr lang="en-AU" sz="1050" dirty="0" err="1">
                <a:latin typeface="Courier New" panose="02070309020205020404" pitchFamily="49" charset="0"/>
                <a:cs typeface="Courier New" panose="02070309020205020404" pitchFamily="49" charset="0"/>
              </a:rPr>
              <a:t>qr</a:t>
            </a:r>
            <a:r>
              <a:rPr lang="en-AU" sz="1050" dirty="0">
                <a:latin typeface="Courier New" panose="02070309020205020404" pitchFamily="49" charset="0"/>
                <a:cs typeface="Courier New" panose="02070309020205020404" pitchFamily="49" charset="0"/>
              </a:rPr>
              <a:t> aa </a:t>
            </a:r>
            <a:r>
              <a:rPr lang="en-AU" sz="1050" dirty="0" err="1">
                <a:latin typeface="Courier New" panose="02070309020205020404" pitchFamily="49" charset="0"/>
                <a:cs typeface="Courier New" panose="02070309020205020404" pitchFamily="49" charset="0"/>
              </a:rPr>
              <a:t>rd</a:t>
            </a:r>
            <a:r>
              <a:rPr lang="en-AU" sz="1050" dirty="0">
                <a:latin typeface="Courier New" panose="02070309020205020404" pitchFamily="49" charset="0"/>
                <a:cs typeface="Courier New" panose="02070309020205020404" pitchFamily="49" charset="0"/>
              </a:rPr>
              <a:t>; QUERY: 1, ANSWER: 3, AUTHORITY: 0, ADDITIONAL: 1</a:t>
            </a:r>
          </a:p>
          <a:p>
            <a:r>
              <a:rPr lang="en-AU" sz="1050" dirty="0">
                <a:latin typeface="Courier New" panose="02070309020205020404" pitchFamily="49" charset="0"/>
                <a:cs typeface="Courier New" panose="02070309020205020404" pitchFamily="49" charset="0"/>
              </a:rPr>
              <a:t>;; WARNING: recursion requested but not available</a:t>
            </a:r>
          </a:p>
          <a:p>
            <a:endParaRPr lang="en-AU" sz="1050" dirty="0">
              <a:latin typeface="Courier New" panose="02070309020205020404" pitchFamily="49" charset="0"/>
              <a:cs typeface="Courier New" panose="02070309020205020404" pitchFamily="49" charset="0"/>
            </a:endParaRPr>
          </a:p>
          <a:p>
            <a:r>
              <a:rPr lang="en-AU" sz="1050" dirty="0">
                <a:latin typeface="Courier New" panose="02070309020205020404" pitchFamily="49" charset="0"/>
                <a:cs typeface="Courier New" panose="02070309020205020404" pitchFamily="49" charset="0"/>
              </a:rPr>
              <a:t>;; OPT PSEUDOSECTION:</a:t>
            </a:r>
          </a:p>
          <a:p>
            <a:r>
              <a:rPr lang="en-AU" sz="1050" dirty="0">
                <a:latin typeface="Courier New" panose="02070309020205020404" pitchFamily="49" charset="0"/>
                <a:cs typeface="Courier New" panose="02070309020205020404" pitchFamily="49" charset="0"/>
              </a:rPr>
              <a:t>; EDNS: version: 0, flags: do; </a:t>
            </a:r>
            <a:r>
              <a:rPr lang="en-AU" sz="1050" dirty="0" err="1">
                <a:latin typeface="Courier New" panose="02070309020205020404" pitchFamily="49" charset="0"/>
                <a:cs typeface="Courier New" panose="02070309020205020404" pitchFamily="49" charset="0"/>
              </a:rPr>
              <a:t>udp</a:t>
            </a:r>
            <a:r>
              <a:rPr lang="en-AU" sz="1050" dirty="0">
                <a:latin typeface="Courier New" panose="02070309020205020404" pitchFamily="49" charset="0"/>
                <a:cs typeface="Courier New" panose="02070309020205020404" pitchFamily="49" charset="0"/>
              </a:rPr>
              <a:t>: 1232</a:t>
            </a:r>
          </a:p>
          <a:p>
            <a:r>
              <a:rPr lang="en-AU" sz="1050" dirty="0">
                <a:latin typeface="Courier New" panose="02070309020205020404" pitchFamily="49" charset="0"/>
                <a:cs typeface="Courier New" panose="02070309020205020404" pitchFamily="49" charset="0"/>
              </a:rPr>
              <a:t>;; QUESTION SECTION:</a:t>
            </a:r>
          </a:p>
          <a:p>
            <a:r>
              <a:rPr lang="en-AU" sz="1050" dirty="0">
                <a:latin typeface="Courier New" panose="02070309020205020404" pitchFamily="49" charset="0"/>
                <a:cs typeface="Courier New" panose="02070309020205020404" pitchFamily="49" charset="0"/>
              </a:rPr>
              <a:t>;au.				IN	DNSKEY</a:t>
            </a:r>
          </a:p>
          <a:p>
            <a:endParaRPr lang="en-AU" sz="1050" dirty="0">
              <a:latin typeface="Courier New" panose="02070309020205020404" pitchFamily="49" charset="0"/>
              <a:cs typeface="Courier New" panose="02070309020205020404" pitchFamily="49" charset="0"/>
            </a:endParaRPr>
          </a:p>
          <a:p>
            <a:r>
              <a:rPr lang="en-AU" sz="1050" dirty="0">
                <a:latin typeface="Courier New" panose="02070309020205020404" pitchFamily="49" charset="0"/>
                <a:cs typeface="Courier New" panose="02070309020205020404" pitchFamily="49" charset="0"/>
              </a:rPr>
              <a:t>;; ANSWER SECTION:</a:t>
            </a:r>
          </a:p>
          <a:p>
            <a:r>
              <a:rPr lang="en-AU" sz="1050" dirty="0">
                <a:latin typeface="Courier New" panose="02070309020205020404" pitchFamily="49" charset="0"/>
                <a:cs typeface="Courier New" panose="02070309020205020404" pitchFamily="49" charset="0"/>
              </a:rPr>
              <a:t>au.			43200	IN	DNSKEY	256 3 8 AwEAAbFKG7+4ErwxorDty/DvZbdzQ4/jVPqvSCKTr4oAOwJ+xFy747Bb … </a:t>
            </a:r>
          </a:p>
          <a:p>
            <a:r>
              <a:rPr lang="en-AU" sz="1050" dirty="0">
                <a:latin typeface="Courier New" panose="02070309020205020404" pitchFamily="49" charset="0"/>
                <a:cs typeface="Courier New" panose="02070309020205020404" pitchFamily="49" charset="0"/>
              </a:rPr>
              <a:t>au.			43200	IN	DNSKEY	257 3 8 AwEAAZvV7K54lJPnZUPiOxhY7nNiQ8/V0xSgCHyRxXLWTZGr56TF9gYJ …</a:t>
            </a:r>
          </a:p>
          <a:p>
            <a:r>
              <a:rPr lang="en-AU" sz="1050" dirty="0">
                <a:latin typeface="Courier New" panose="02070309020205020404" pitchFamily="49" charset="0"/>
                <a:cs typeface="Courier New" panose="02070309020205020404" pitchFamily="49" charset="0"/>
              </a:rPr>
              <a:t>au.			43200	IN	RRSIG	DNSKEY 8 1 43200 20220714000000 20220601223000 34882 au. mg/</a:t>
            </a:r>
            <a:r>
              <a:rPr lang="en-AU" sz="1050" dirty="0" err="1">
                <a:latin typeface="Courier New" panose="02070309020205020404" pitchFamily="49" charset="0"/>
                <a:cs typeface="Courier New" panose="02070309020205020404" pitchFamily="49" charset="0"/>
              </a:rPr>
              <a:t>xwPs</a:t>
            </a:r>
            <a:r>
              <a:rPr lang="en-AU" sz="1050" dirty="0">
                <a:latin typeface="Courier New" panose="02070309020205020404" pitchFamily="49" charset="0"/>
                <a:cs typeface="Courier New" panose="02070309020205020404" pitchFamily="49" charset="0"/>
              </a:rPr>
              <a:t> …</a:t>
            </a:r>
          </a:p>
          <a:p>
            <a:endParaRPr lang="en-AU" sz="1050" dirty="0">
              <a:latin typeface="Courier New" panose="02070309020205020404" pitchFamily="49" charset="0"/>
              <a:cs typeface="Courier New" panose="02070309020205020404" pitchFamily="49" charset="0"/>
            </a:endParaRPr>
          </a:p>
          <a:p>
            <a:endParaRPr lang="en-AU" sz="1050" dirty="0">
              <a:latin typeface="Courier New" panose="02070309020205020404" pitchFamily="49" charset="0"/>
              <a:cs typeface="Courier New" panose="02070309020205020404" pitchFamily="49" charset="0"/>
            </a:endParaRPr>
          </a:p>
          <a:p>
            <a:r>
              <a:rPr lang="en-AU" sz="1050" dirty="0">
                <a:latin typeface="Courier New" panose="02070309020205020404" pitchFamily="49" charset="0"/>
                <a:cs typeface="Courier New" panose="02070309020205020404" pitchFamily="49" charset="0"/>
              </a:rPr>
              <a:t>;; Query time: 36 msec</a:t>
            </a:r>
          </a:p>
          <a:p>
            <a:r>
              <a:rPr lang="en-AU" sz="1050" dirty="0">
                <a:latin typeface="Courier New" panose="02070309020205020404" pitchFamily="49" charset="0"/>
                <a:cs typeface="Courier New" panose="02070309020205020404" pitchFamily="49" charset="0"/>
              </a:rPr>
              <a:t>;; SERVER: 2a01:8840:bf::1#53(2a01:8840:bf::1)</a:t>
            </a:r>
          </a:p>
          <a:p>
            <a:r>
              <a:rPr lang="en-AU" sz="1050" dirty="0">
                <a:latin typeface="Courier New" panose="02070309020205020404" pitchFamily="49" charset="0"/>
                <a:cs typeface="Courier New" panose="02070309020205020404" pitchFamily="49" charset="0"/>
              </a:rPr>
              <a:t>;; WHEN: Sun Jun 05 23:28:51 UTC 2022</a:t>
            </a:r>
          </a:p>
          <a:p>
            <a:r>
              <a:rPr lang="en-AU" sz="1050" dirty="0">
                <a:latin typeface="Courier New" panose="02070309020205020404" pitchFamily="49" charset="0"/>
                <a:cs typeface="Courier New" panose="02070309020205020404" pitchFamily="49" charset="0"/>
              </a:rPr>
              <a:t>;; MSG SIZE  </a:t>
            </a:r>
            <a:r>
              <a:rPr lang="en-AU" sz="1050" dirty="0" err="1">
                <a:latin typeface="Courier New" panose="02070309020205020404" pitchFamily="49" charset="0"/>
                <a:cs typeface="Courier New" panose="02070309020205020404" pitchFamily="49" charset="0"/>
              </a:rPr>
              <a:t>rcvd</a:t>
            </a:r>
            <a:r>
              <a:rPr lang="en-AU" sz="1050" dirty="0">
                <a:latin typeface="Courier New" panose="02070309020205020404" pitchFamily="49" charset="0"/>
                <a:cs typeface="Courier New" panose="02070309020205020404" pitchFamily="49" charset="0"/>
              </a:rPr>
              <a:t>: 1385</a:t>
            </a:r>
          </a:p>
          <a:p>
            <a:endParaRPr lang="en-AU" sz="1050" dirty="0">
              <a:latin typeface="Courier New" panose="02070309020205020404" pitchFamily="49" charset="0"/>
              <a:cs typeface="Courier New" panose="02070309020205020404" pitchFamily="49" charset="0"/>
            </a:endParaRPr>
          </a:p>
        </p:txBody>
      </p:sp>
      <p:sp>
        <p:nvSpPr>
          <p:cNvPr id="5" name="Freeform 4">
            <a:extLst>
              <a:ext uri="{FF2B5EF4-FFF2-40B4-BE49-F238E27FC236}">
                <a16:creationId xmlns:a16="http://schemas.microsoft.com/office/drawing/2014/main" id="{75FBCCA3-CB48-CC04-FAF5-115F2394BE01}"/>
              </a:ext>
            </a:extLst>
          </p:cNvPr>
          <p:cNvSpPr/>
          <p:nvPr/>
        </p:nvSpPr>
        <p:spPr>
          <a:xfrm>
            <a:off x="936172" y="1886857"/>
            <a:ext cx="3030784" cy="228107"/>
          </a:xfrm>
          <a:custGeom>
            <a:avLst/>
            <a:gdLst>
              <a:gd name="connsiteX0" fmla="*/ 235294 w 3030784"/>
              <a:gd name="connsiteY0" fmla="*/ 315337 h 420073"/>
              <a:gd name="connsiteX1" fmla="*/ 2543066 w 3030784"/>
              <a:gd name="connsiteY1" fmla="*/ 409680 h 420073"/>
              <a:gd name="connsiteX2" fmla="*/ 2927694 w 3030784"/>
              <a:gd name="connsiteY2" fmla="*/ 97623 h 420073"/>
              <a:gd name="connsiteX3" fmla="*/ 1164209 w 3030784"/>
              <a:gd name="connsiteY3" fmla="*/ 3280 h 420073"/>
              <a:gd name="connsiteX4" fmla="*/ 82894 w 3030784"/>
              <a:gd name="connsiteY4" fmla="*/ 191966 h 420073"/>
              <a:gd name="connsiteX5" fmla="*/ 155466 w 3030784"/>
              <a:gd name="connsiteY5" fmla="*/ 395166 h 420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30784" h="420073">
                <a:moveTo>
                  <a:pt x="235294" y="315337"/>
                </a:moveTo>
                <a:cubicBezTo>
                  <a:pt x="1164813" y="380651"/>
                  <a:pt x="2094333" y="445966"/>
                  <a:pt x="2543066" y="409680"/>
                </a:cubicBezTo>
                <a:cubicBezTo>
                  <a:pt x="2991799" y="373394"/>
                  <a:pt x="3157503" y="165356"/>
                  <a:pt x="2927694" y="97623"/>
                </a:cubicBezTo>
                <a:cubicBezTo>
                  <a:pt x="2697885" y="29890"/>
                  <a:pt x="1638342" y="-12444"/>
                  <a:pt x="1164209" y="3280"/>
                </a:cubicBezTo>
                <a:cubicBezTo>
                  <a:pt x="690076" y="19004"/>
                  <a:pt x="251018" y="126652"/>
                  <a:pt x="82894" y="191966"/>
                </a:cubicBezTo>
                <a:cubicBezTo>
                  <a:pt x="-85230" y="257280"/>
                  <a:pt x="35118" y="326223"/>
                  <a:pt x="155466" y="39516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Freeform 5">
            <a:extLst>
              <a:ext uri="{FF2B5EF4-FFF2-40B4-BE49-F238E27FC236}">
                <a16:creationId xmlns:a16="http://schemas.microsoft.com/office/drawing/2014/main" id="{C39ED2EB-4317-7663-8924-C30BEFDCDF6D}"/>
              </a:ext>
            </a:extLst>
          </p:cNvPr>
          <p:cNvSpPr/>
          <p:nvPr/>
        </p:nvSpPr>
        <p:spPr>
          <a:xfrm>
            <a:off x="1494972" y="5746838"/>
            <a:ext cx="1580212" cy="87905"/>
          </a:xfrm>
          <a:custGeom>
            <a:avLst/>
            <a:gdLst>
              <a:gd name="connsiteX0" fmla="*/ 0 w 1580212"/>
              <a:gd name="connsiteY0" fmla="*/ 15333 h 87905"/>
              <a:gd name="connsiteX1" fmla="*/ 587828 w 1580212"/>
              <a:gd name="connsiteY1" fmla="*/ 819 h 87905"/>
              <a:gd name="connsiteX2" fmla="*/ 1574800 w 1580212"/>
              <a:gd name="connsiteY2" fmla="*/ 37105 h 87905"/>
              <a:gd name="connsiteX3" fmla="*/ 1008743 w 1580212"/>
              <a:gd name="connsiteY3" fmla="*/ 37105 h 87905"/>
              <a:gd name="connsiteX4" fmla="*/ 1567543 w 1580212"/>
              <a:gd name="connsiteY4" fmla="*/ 87905 h 879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80212" h="87905">
                <a:moveTo>
                  <a:pt x="0" y="15333"/>
                </a:moveTo>
                <a:cubicBezTo>
                  <a:pt x="162680" y="6261"/>
                  <a:pt x="325361" y="-2810"/>
                  <a:pt x="587828" y="819"/>
                </a:cubicBezTo>
                <a:cubicBezTo>
                  <a:pt x="850295" y="4448"/>
                  <a:pt x="1504648" y="31057"/>
                  <a:pt x="1574800" y="37105"/>
                </a:cubicBezTo>
                <a:cubicBezTo>
                  <a:pt x="1644953" y="43153"/>
                  <a:pt x="1009952" y="28638"/>
                  <a:pt x="1008743" y="37105"/>
                </a:cubicBezTo>
                <a:cubicBezTo>
                  <a:pt x="1007534" y="45572"/>
                  <a:pt x="1287538" y="66738"/>
                  <a:pt x="1567543" y="8790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TextBox 6">
            <a:extLst>
              <a:ext uri="{FF2B5EF4-FFF2-40B4-BE49-F238E27FC236}">
                <a16:creationId xmlns:a16="http://schemas.microsoft.com/office/drawing/2014/main" id="{F33D416B-7479-2B01-7049-1E572B27189E}"/>
              </a:ext>
            </a:extLst>
          </p:cNvPr>
          <p:cNvSpPr txBox="1"/>
          <p:nvPr/>
        </p:nvSpPr>
        <p:spPr>
          <a:xfrm>
            <a:off x="6458857" y="1886857"/>
            <a:ext cx="5617028" cy="1384995"/>
          </a:xfrm>
          <a:prstGeom prst="rect">
            <a:avLst/>
          </a:prstGeom>
          <a:noFill/>
        </p:spPr>
        <p:txBody>
          <a:bodyPr wrap="square" rtlCol="0">
            <a:spAutoFit/>
          </a:bodyPr>
          <a:lstStyle/>
          <a:p>
            <a:r>
              <a:rPr lang="en-AU" sz="1400" dirty="0">
                <a:latin typeface="AhnbergHand" pitchFamily="2" charset="0"/>
              </a:rPr>
              <a:t>Query using IPv6 with the UDP buffer size set to the</a:t>
            </a:r>
          </a:p>
          <a:p>
            <a:r>
              <a:rPr lang="en-AU" sz="1400" dirty="0">
                <a:latin typeface="AhnbergHand" pitchFamily="2" charset="0"/>
              </a:rPr>
              <a:t>current recommended value of 1232</a:t>
            </a:r>
          </a:p>
          <a:p>
            <a:endParaRPr lang="en-AU" sz="1400" dirty="0">
              <a:latin typeface="AhnbergHand" pitchFamily="2" charset="0"/>
            </a:endParaRPr>
          </a:p>
          <a:p>
            <a:r>
              <a:rPr lang="en-AU" sz="1400" dirty="0">
                <a:latin typeface="AhnbergHand" pitchFamily="2" charset="0"/>
              </a:rPr>
              <a:t>The large response cannot fit in UDP and the query is retried using TCP, adding 2 additional round trip intervals to the time to complete the DNS response</a:t>
            </a:r>
          </a:p>
        </p:txBody>
      </p:sp>
    </p:spTree>
    <p:extLst>
      <p:ext uri="{BB962C8B-B14F-4D97-AF65-F5344CB8AC3E}">
        <p14:creationId xmlns:p14="http://schemas.microsoft.com/office/powerpoint/2010/main" val="75542119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638F0-EFA2-1949-EC67-C4C95D94C385}"/>
              </a:ext>
            </a:extLst>
          </p:cNvPr>
          <p:cNvSpPr>
            <a:spLocks noGrp="1"/>
          </p:cNvSpPr>
          <p:nvPr>
            <p:ph type="title"/>
          </p:nvPr>
        </p:nvSpPr>
        <p:spPr/>
        <p:txBody>
          <a:bodyPr/>
          <a:lstStyle/>
          <a:p>
            <a:r>
              <a:rPr lang="en-AU" dirty="0"/>
              <a:t>Crypto Strength</a:t>
            </a:r>
          </a:p>
        </p:txBody>
      </p:sp>
      <p:graphicFrame>
        <p:nvGraphicFramePr>
          <p:cNvPr id="4" name="Table 4">
            <a:extLst>
              <a:ext uri="{FF2B5EF4-FFF2-40B4-BE49-F238E27FC236}">
                <a16:creationId xmlns:a16="http://schemas.microsoft.com/office/drawing/2014/main" id="{FAA680C6-E75E-0EFC-3740-E6452156376D}"/>
              </a:ext>
            </a:extLst>
          </p:cNvPr>
          <p:cNvGraphicFramePr>
            <a:graphicFrameLocks noGrp="1"/>
          </p:cNvGraphicFramePr>
          <p:nvPr>
            <p:extLst>
              <p:ext uri="{D42A27DB-BD31-4B8C-83A1-F6EECF244321}">
                <p14:modId xmlns:p14="http://schemas.microsoft.com/office/powerpoint/2010/main" val="3021705709"/>
              </p:ext>
            </p:extLst>
          </p:nvPr>
        </p:nvGraphicFramePr>
        <p:xfrm>
          <a:off x="1124857" y="2156580"/>
          <a:ext cx="8128000" cy="2494280"/>
        </p:xfrm>
        <a:graphic>
          <a:graphicData uri="http://schemas.openxmlformats.org/drawingml/2006/table">
            <a:tbl>
              <a:tblPr firstRow="1" bandRow="1">
                <a:tableStyleId>{5C22544A-7EE6-4342-B048-85BDC9FD1C3A}</a:tableStyleId>
              </a:tblPr>
              <a:tblGrid>
                <a:gridCol w="1625600">
                  <a:extLst>
                    <a:ext uri="{9D8B030D-6E8A-4147-A177-3AD203B41FA5}">
                      <a16:colId xmlns:a16="http://schemas.microsoft.com/office/drawing/2014/main" val="1309142710"/>
                    </a:ext>
                  </a:extLst>
                </a:gridCol>
                <a:gridCol w="1625600">
                  <a:extLst>
                    <a:ext uri="{9D8B030D-6E8A-4147-A177-3AD203B41FA5}">
                      <a16:colId xmlns:a16="http://schemas.microsoft.com/office/drawing/2014/main" val="4171725937"/>
                    </a:ext>
                  </a:extLst>
                </a:gridCol>
                <a:gridCol w="1625600">
                  <a:extLst>
                    <a:ext uri="{9D8B030D-6E8A-4147-A177-3AD203B41FA5}">
                      <a16:colId xmlns:a16="http://schemas.microsoft.com/office/drawing/2014/main" val="464742065"/>
                    </a:ext>
                  </a:extLst>
                </a:gridCol>
                <a:gridCol w="1625600">
                  <a:extLst>
                    <a:ext uri="{9D8B030D-6E8A-4147-A177-3AD203B41FA5}">
                      <a16:colId xmlns:a16="http://schemas.microsoft.com/office/drawing/2014/main" val="4239619290"/>
                    </a:ext>
                  </a:extLst>
                </a:gridCol>
                <a:gridCol w="1625600">
                  <a:extLst>
                    <a:ext uri="{9D8B030D-6E8A-4147-A177-3AD203B41FA5}">
                      <a16:colId xmlns:a16="http://schemas.microsoft.com/office/drawing/2014/main" val="2166781837"/>
                    </a:ext>
                  </a:extLst>
                </a:gridCol>
              </a:tblGrid>
              <a:tr h="370840">
                <a:tc>
                  <a:txBody>
                    <a:bodyPr/>
                    <a:lstStyle/>
                    <a:p>
                      <a:r>
                        <a:rPr lang="en-AU" dirty="0"/>
                        <a:t>Algorithm</a:t>
                      </a:r>
                    </a:p>
                  </a:txBody>
                  <a:tcPr/>
                </a:tc>
                <a:tc>
                  <a:txBody>
                    <a:bodyPr/>
                    <a:lstStyle/>
                    <a:p>
                      <a:pPr algn="r"/>
                      <a:r>
                        <a:rPr lang="en-AU" dirty="0"/>
                        <a:t>Private Key size</a:t>
                      </a:r>
                    </a:p>
                  </a:txBody>
                  <a:tcPr/>
                </a:tc>
                <a:tc>
                  <a:txBody>
                    <a:bodyPr/>
                    <a:lstStyle/>
                    <a:p>
                      <a:pPr algn="r"/>
                      <a:r>
                        <a:rPr lang="en-AU" dirty="0"/>
                        <a:t>Public Key Size</a:t>
                      </a:r>
                    </a:p>
                  </a:txBody>
                  <a:tcPr/>
                </a:tc>
                <a:tc>
                  <a:txBody>
                    <a:bodyPr/>
                    <a:lstStyle/>
                    <a:p>
                      <a:pPr algn="r"/>
                      <a:r>
                        <a:rPr lang="en-AU" dirty="0"/>
                        <a:t>Signature Size</a:t>
                      </a:r>
                    </a:p>
                  </a:txBody>
                  <a:tcPr/>
                </a:tc>
                <a:tc>
                  <a:txBody>
                    <a:bodyPr/>
                    <a:lstStyle/>
                    <a:p>
                      <a:pPr algn="r"/>
                      <a:r>
                        <a:rPr lang="en-AU" dirty="0"/>
                        <a:t>Strength Equivalence</a:t>
                      </a:r>
                    </a:p>
                  </a:txBody>
                  <a:tcPr/>
                </a:tc>
                <a:extLst>
                  <a:ext uri="{0D108BD9-81ED-4DB2-BD59-A6C34878D82A}">
                    <a16:rowId xmlns:a16="http://schemas.microsoft.com/office/drawing/2014/main" val="3488264130"/>
                  </a:ext>
                </a:extLst>
              </a:tr>
              <a:tr h="370840">
                <a:tc>
                  <a:txBody>
                    <a:bodyPr/>
                    <a:lstStyle/>
                    <a:p>
                      <a:r>
                        <a:rPr lang="en-AU" dirty="0"/>
                        <a:t>RSA -1024</a:t>
                      </a:r>
                    </a:p>
                  </a:txBody>
                  <a:tcPr/>
                </a:tc>
                <a:tc>
                  <a:txBody>
                    <a:bodyPr/>
                    <a:lstStyle/>
                    <a:p>
                      <a:pPr algn="r"/>
                      <a:r>
                        <a:rPr lang="en-AU" dirty="0"/>
                        <a:t>1,102</a:t>
                      </a:r>
                    </a:p>
                  </a:txBody>
                  <a:tcPr/>
                </a:tc>
                <a:tc>
                  <a:txBody>
                    <a:bodyPr/>
                    <a:lstStyle/>
                    <a:p>
                      <a:pPr algn="r"/>
                      <a:r>
                        <a:rPr lang="en-AU" dirty="0"/>
                        <a:t>438</a:t>
                      </a:r>
                    </a:p>
                  </a:txBody>
                  <a:tcPr/>
                </a:tc>
                <a:tc>
                  <a:txBody>
                    <a:bodyPr/>
                    <a:lstStyle/>
                    <a:p>
                      <a:pPr algn="r"/>
                      <a:r>
                        <a:rPr lang="en-AU" dirty="0"/>
                        <a:t>259</a:t>
                      </a:r>
                    </a:p>
                  </a:txBody>
                  <a:tcPr/>
                </a:tc>
                <a:tc>
                  <a:txBody>
                    <a:bodyPr/>
                    <a:lstStyle/>
                    <a:p>
                      <a:pPr algn="r"/>
                      <a:r>
                        <a:rPr lang="en-AU" dirty="0"/>
                        <a:t>80</a:t>
                      </a:r>
                    </a:p>
                  </a:txBody>
                  <a:tcPr/>
                </a:tc>
                <a:extLst>
                  <a:ext uri="{0D108BD9-81ED-4DB2-BD59-A6C34878D82A}">
                    <a16:rowId xmlns:a16="http://schemas.microsoft.com/office/drawing/2014/main" val="901892987"/>
                  </a:ext>
                </a:extLst>
              </a:tr>
              <a:tr h="370840">
                <a:tc>
                  <a:txBody>
                    <a:bodyPr/>
                    <a:lstStyle/>
                    <a:p>
                      <a:r>
                        <a:rPr lang="en-AU" dirty="0"/>
                        <a:t>RSA-2048</a:t>
                      </a:r>
                    </a:p>
                  </a:txBody>
                  <a:tcPr/>
                </a:tc>
                <a:tc>
                  <a:txBody>
                    <a:bodyPr/>
                    <a:lstStyle/>
                    <a:p>
                      <a:pPr algn="r"/>
                      <a:r>
                        <a:rPr lang="en-AU" dirty="0"/>
                        <a:t>1,776</a:t>
                      </a:r>
                    </a:p>
                  </a:txBody>
                  <a:tcPr/>
                </a:tc>
                <a:tc>
                  <a:txBody>
                    <a:bodyPr/>
                    <a:lstStyle/>
                    <a:p>
                      <a:pPr algn="r"/>
                      <a:r>
                        <a:rPr lang="en-AU" dirty="0"/>
                        <a:t>620</a:t>
                      </a:r>
                    </a:p>
                  </a:txBody>
                  <a:tcPr/>
                </a:tc>
                <a:tc>
                  <a:txBody>
                    <a:bodyPr/>
                    <a:lstStyle/>
                    <a:p>
                      <a:pPr algn="r"/>
                      <a:r>
                        <a:rPr lang="en-AU" dirty="0"/>
                        <a:t>403</a:t>
                      </a:r>
                    </a:p>
                  </a:txBody>
                  <a:tcPr/>
                </a:tc>
                <a:tc>
                  <a:txBody>
                    <a:bodyPr/>
                    <a:lstStyle/>
                    <a:p>
                      <a:pPr algn="r"/>
                      <a:r>
                        <a:rPr lang="en-AU" dirty="0"/>
                        <a:t>112</a:t>
                      </a:r>
                    </a:p>
                  </a:txBody>
                  <a:tcPr/>
                </a:tc>
                <a:extLst>
                  <a:ext uri="{0D108BD9-81ED-4DB2-BD59-A6C34878D82A}">
                    <a16:rowId xmlns:a16="http://schemas.microsoft.com/office/drawing/2014/main" val="4272968456"/>
                  </a:ext>
                </a:extLst>
              </a:tr>
              <a:tr h="370840">
                <a:tc>
                  <a:txBody>
                    <a:bodyPr/>
                    <a:lstStyle/>
                    <a:p>
                      <a:r>
                        <a:rPr lang="en-AU" dirty="0"/>
                        <a:t>RSA-4096</a:t>
                      </a:r>
                    </a:p>
                  </a:txBody>
                  <a:tcPr/>
                </a:tc>
                <a:tc>
                  <a:txBody>
                    <a:bodyPr/>
                    <a:lstStyle/>
                    <a:p>
                      <a:pPr algn="r"/>
                      <a:r>
                        <a:rPr lang="en-AU" dirty="0"/>
                        <a:t>3,3112</a:t>
                      </a:r>
                    </a:p>
                  </a:txBody>
                  <a:tcPr/>
                </a:tc>
                <a:tc>
                  <a:txBody>
                    <a:bodyPr/>
                    <a:lstStyle/>
                    <a:p>
                      <a:pPr algn="r"/>
                      <a:r>
                        <a:rPr lang="en-AU" dirty="0"/>
                        <a:t>967</a:t>
                      </a:r>
                    </a:p>
                  </a:txBody>
                  <a:tcPr/>
                </a:tc>
                <a:tc>
                  <a:txBody>
                    <a:bodyPr/>
                    <a:lstStyle/>
                    <a:p>
                      <a:pPr algn="r"/>
                      <a:r>
                        <a:rPr lang="en-AU" dirty="0"/>
                        <a:t>744</a:t>
                      </a:r>
                    </a:p>
                  </a:txBody>
                  <a:tcPr/>
                </a:tc>
                <a:tc>
                  <a:txBody>
                    <a:bodyPr/>
                    <a:lstStyle/>
                    <a:p>
                      <a:pPr algn="r"/>
                      <a:r>
                        <a:rPr lang="en-AU" dirty="0"/>
                        <a:t>140</a:t>
                      </a:r>
                    </a:p>
                  </a:txBody>
                  <a:tcPr/>
                </a:tc>
                <a:extLst>
                  <a:ext uri="{0D108BD9-81ED-4DB2-BD59-A6C34878D82A}">
                    <a16:rowId xmlns:a16="http://schemas.microsoft.com/office/drawing/2014/main" val="699176778"/>
                  </a:ext>
                </a:extLst>
              </a:tr>
              <a:tr h="370840">
                <a:tc>
                  <a:txBody>
                    <a:bodyPr/>
                    <a:lstStyle/>
                    <a:p>
                      <a:r>
                        <a:rPr lang="en-AU" dirty="0"/>
                        <a:t>ECDSA P-256</a:t>
                      </a:r>
                    </a:p>
                  </a:txBody>
                  <a:tcPr/>
                </a:tc>
                <a:tc>
                  <a:txBody>
                    <a:bodyPr/>
                    <a:lstStyle/>
                    <a:p>
                      <a:pPr algn="r"/>
                      <a:r>
                        <a:rPr lang="en-AU" dirty="0"/>
                        <a:t>187</a:t>
                      </a:r>
                    </a:p>
                  </a:txBody>
                  <a:tcPr/>
                </a:tc>
                <a:tc>
                  <a:txBody>
                    <a:bodyPr/>
                    <a:lstStyle/>
                    <a:p>
                      <a:pPr algn="r"/>
                      <a:r>
                        <a:rPr lang="en-AU" dirty="0"/>
                        <a:t>353</a:t>
                      </a:r>
                    </a:p>
                  </a:txBody>
                  <a:tcPr/>
                </a:tc>
                <a:tc>
                  <a:txBody>
                    <a:bodyPr/>
                    <a:lstStyle/>
                    <a:p>
                      <a:pPr algn="r"/>
                      <a:r>
                        <a:rPr lang="en-AU" dirty="0"/>
                        <a:t>146</a:t>
                      </a:r>
                    </a:p>
                  </a:txBody>
                  <a:tcPr/>
                </a:tc>
                <a:tc>
                  <a:txBody>
                    <a:bodyPr/>
                    <a:lstStyle/>
                    <a:p>
                      <a:pPr algn="r"/>
                      <a:r>
                        <a:rPr lang="en-AU" dirty="0"/>
                        <a:t>128</a:t>
                      </a:r>
                    </a:p>
                  </a:txBody>
                  <a:tcPr/>
                </a:tc>
                <a:extLst>
                  <a:ext uri="{0D108BD9-81ED-4DB2-BD59-A6C34878D82A}">
                    <a16:rowId xmlns:a16="http://schemas.microsoft.com/office/drawing/2014/main" val="1976204530"/>
                  </a:ext>
                </a:extLst>
              </a:tr>
              <a:tr h="370840">
                <a:tc>
                  <a:txBody>
                    <a:bodyPr/>
                    <a:lstStyle/>
                    <a:p>
                      <a:r>
                        <a:rPr lang="en-AU" dirty="0"/>
                        <a:t>Ed25519</a:t>
                      </a:r>
                    </a:p>
                  </a:txBody>
                  <a:tcPr/>
                </a:tc>
                <a:tc>
                  <a:txBody>
                    <a:bodyPr/>
                    <a:lstStyle/>
                    <a:p>
                      <a:pPr algn="r"/>
                      <a:r>
                        <a:rPr lang="en-AU" dirty="0"/>
                        <a:t>179</a:t>
                      </a:r>
                    </a:p>
                  </a:txBody>
                  <a:tcPr/>
                </a:tc>
                <a:tc>
                  <a:txBody>
                    <a:bodyPr/>
                    <a:lstStyle/>
                    <a:p>
                      <a:pPr algn="r"/>
                      <a:r>
                        <a:rPr lang="en-AU" dirty="0"/>
                        <a:t>300</a:t>
                      </a:r>
                    </a:p>
                  </a:txBody>
                  <a:tcPr/>
                </a:tc>
                <a:tc>
                  <a:txBody>
                    <a:bodyPr/>
                    <a:lstStyle/>
                    <a:p>
                      <a:pPr algn="r"/>
                      <a:r>
                        <a:rPr lang="en-AU" dirty="0"/>
                        <a:t>146</a:t>
                      </a:r>
                    </a:p>
                  </a:txBody>
                  <a:tcPr/>
                </a:tc>
                <a:tc>
                  <a:txBody>
                    <a:bodyPr/>
                    <a:lstStyle/>
                    <a:p>
                      <a:pPr algn="r"/>
                      <a:r>
                        <a:rPr lang="en-AU" dirty="0"/>
                        <a:t>128</a:t>
                      </a:r>
                    </a:p>
                  </a:txBody>
                  <a:tcPr/>
                </a:tc>
                <a:extLst>
                  <a:ext uri="{0D108BD9-81ED-4DB2-BD59-A6C34878D82A}">
                    <a16:rowId xmlns:a16="http://schemas.microsoft.com/office/drawing/2014/main" val="1766624588"/>
                  </a:ext>
                </a:extLst>
              </a:tr>
            </a:tbl>
          </a:graphicData>
        </a:graphic>
      </p:graphicFrame>
      <p:sp>
        <p:nvSpPr>
          <p:cNvPr id="3" name="TextBox 2">
            <a:extLst>
              <a:ext uri="{FF2B5EF4-FFF2-40B4-BE49-F238E27FC236}">
                <a16:creationId xmlns:a16="http://schemas.microsoft.com/office/drawing/2014/main" id="{AEA64168-F1C4-957D-ABF2-1206CF6584B9}"/>
              </a:ext>
            </a:extLst>
          </p:cNvPr>
          <p:cNvSpPr txBox="1"/>
          <p:nvPr/>
        </p:nvSpPr>
        <p:spPr>
          <a:xfrm>
            <a:off x="2065624" y="5710066"/>
            <a:ext cx="7288886" cy="646331"/>
          </a:xfrm>
          <a:prstGeom prst="rect">
            <a:avLst/>
          </a:prstGeom>
          <a:noFill/>
        </p:spPr>
        <p:txBody>
          <a:bodyPr wrap="square" rtlCol="0">
            <a:spAutoFit/>
          </a:bodyPr>
          <a:lstStyle/>
          <a:p>
            <a:r>
              <a:rPr lang="en-AU" dirty="0"/>
              <a:t>And if we look at post-quantum computing crypto algorithms, then the key sizes get a whole lot larger very quickly!</a:t>
            </a:r>
          </a:p>
        </p:txBody>
      </p:sp>
    </p:spTree>
    <p:extLst>
      <p:ext uri="{BB962C8B-B14F-4D97-AF65-F5344CB8AC3E}">
        <p14:creationId xmlns:p14="http://schemas.microsoft.com/office/powerpoint/2010/main" val="178565436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2EB58-7D21-B566-54E0-26034057DE61}"/>
              </a:ext>
            </a:extLst>
          </p:cNvPr>
          <p:cNvSpPr>
            <a:spLocks noGrp="1"/>
          </p:cNvSpPr>
          <p:nvPr>
            <p:ph type="title"/>
          </p:nvPr>
        </p:nvSpPr>
        <p:spPr/>
        <p:txBody>
          <a:bodyPr/>
          <a:lstStyle/>
          <a:p>
            <a:r>
              <a:rPr lang="en-AU" dirty="0"/>
              <a:t>DNSSEC and UDP</a:t>
            </a:r>
          </a:p>
        </p:txBody>
      </p:sp>
      <p:sp>
        <p:nvSpPr>
          <p:cNvPr id="3" name="Content Placeholder 2">
            <a:extLst>
              <a:ext uri="{FF2B5EF4-FFF2-40B4-BE49-F238E27FC236}">
                <a16:creationId xmlns:a16="http://schemas.microsoft.com/office/drawing/2014/main" id="{575624D7-1452-C5B5-D58A-E4654D10C561}"/>
              </a:ext>
            </a:extLst>
          </p:cNvPr>
          <p:cNvSpPr>
            <a:spLocks noGrp="1"/>
          </p:cNvSpPr>
          <p:nvPr>
            <p:ph idx="1"/>
          </p:nvPr>
        </p:nvSpPr>
        <p:spPr/>
        <p:txBody>
          <a:bodyPr/>
          <a:lstStyle/>
          <a:p>
            <a:r>
              <a:rPr lang="en-AU" dirty="0"/>
              <a:t>DNS usually operates over UDP</a:t>
            </a:r>
          </a:p>
          <a:p>
            <a:pPr lvl="1"/>
            <a:r>
              <a:rPr lang="en-AU" dirty="0"/>
              <a:t>It’s fast and efficient</a:t>
            </a:r>
          </a:p>
          <a:p>
            <a:pPr lvl="1"/>
            <a:r>
              <a:rPr lang="en-AU" dirty="0"/>
              <a:t>But UDP is unreliable when carrying large payloads</a:t>
            </a:r>
          </a:p>
          <a:p>
            <a:pPr lvl="1"/>
            <a:r>
              <a:rPr lang="en-AU" dirty="0"/>
              <a:t>Because IP fragmentation is unreliable</a:t>
            </a:r>
          </a:p>
          <a:p>
            <a:r>
              <a:rPr lang="en-AU" dirty="0"/>
              <a:t>So the DNS has TCP as a “fallback”</a:t>
            </a:r>
          </a:p>
          <a:p>
            <a:pPr lvl="1"/>
            <a:r>
              <a:rPr lang="en-AU" dirty="0"/>
              <a:t>If the server does not want to send a large response over UDP it sets a “truncated” flag in a shorter response and the client is expected to open up a TCP session and resend the query over TCP</a:t>
            </a:r>
          </a:p>
          <a:p>
            <a:pPr lvl="1"/>
            <a:r>
              <a:rPr lang="en-AU" dirty="0"/>
              <a:t>TCP is slower, and takes more resources at both the server and the client</a:t>
            </a:r>
          </a:p>
        </p:txBody>
      </p:sp>
    </p:spTree>
    <p:extLst>
      <p:ext uri="{BB962C8B-B14F-4D97-AF65-F5344CB8AC3E}">
        <p14:creationId xmlns:p14="http://schemas.microsoft.com/office/powerpoint/2010/main" val="272710005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B205AE-5CA0-D021-6204-BFA8DACD1BC1}"/>
              </a:ext>
            </a:extLst>
          </p:cNvPr>
          <p:cNvSpPr>
            <a:spLocks noGrp="1"/>
          </p:cNvSpPr>
          <p:nvPr>
            <p:ph type="title"/>
          </p:nvPr>
        </p:nvSpPr>
        <p:spPr/>
        <p:txBody>
          <a:bodyPr/>
          <a:lstStyle/>
          <a:p>
            <a:r>
              <a:rPr lang="en-AU" dirty="0"/>
              <a:t>Is DNSSEC worth the effort?</a:t>
            </a:r>
          </a:p>
        </p:txBody>
      </p:sp>
      <p:sp>
        <p:nvSpPr>
          <p:cNvPr id="3" name="Content Placeholder 2">
            <a:extLst>
              <a:ext uri="{FF2B5EF4-FFF2-40B4-BE49-F238E27FC236}">
                <a16:creationId xmlns:a16="http://schemas.microsoft.com/office/drawing/2014/main" id="{22E0783D-237D-1725-2006-A3E25CE39A2A}"/>
              </a:ext>
            </a:extLst>
          </p:cNvPr>
          <p:cNvSpPr>
            <a:spLocks noGrp="1"/>
          </p:cNvSpPr>
          <p:nvPr>
            <p:ph idx="1"/>
          </p:nvPr>
        </p:nvSpPr>
        <p:spPr/>
        <p:txBody>
          <a:bodyPr/>
          <a:lstStyle/>
          <a:p>
            <a:pPr marL="0" indent="0">
              <a:buNone/>
            </a:pPr>
            <a:r>
              <a:rPr lang="en-AU" dirty="0"/>
              <a:t>The case for “</a:t>
            </a:r>
            <a:r>
              <a:rPr lang="en-AU" b="1" dirty="0"/>
              <a:t>Yes</a:t>
            </a:r>
            <a:r>
              <a:rPr lang="en-AU" dirty="0"/>
              <a:t>”</a:t>
            </a:r>
          </a:p>
          <a:p>
            <a:pPr lvl="1"/>
            <a:r>
              <a:rPr lang="en-AU" dirty="0"/>
              <a:t> Too Much Blind Trust. </a:t>
            </a:r>
          </a:p>
          <a:p>
            <a:pPr lvl="1"/>
            <a:r>
              <a:rPr lang="en-AU" dirty="0"/>
              <a:t>We are trusting that the DNS mapping of the name to an IP address is genuine, trusting that the routing system is passing the IP packets to the ‘correct’ endpoint, trusting that the representation of the name on your screen is actually the name of the service you intended to go to, trusting that the TLS connection is genuine, and trusting that the WEB PKI is not corrupted, to name but a few critical points of trust</a:t>
            </a:r>
          </a:p>
          <a:p>
            <a:pPr lvl="1"/>
            <a:r>
              <a:rPr lang="en-AU" dirty="0"/>
              <a:t>We really have no alternatives – we have no other way of securing the DNS content</a:t>
            </a:r>
          </a:p>
          <a:p>
            <a:pPr lvl="1"/>
            <a:r>
              <a:rPr lang="en-AU" dirty="0"/>
              <a:t>The DNS is central – if an attacker can corrupt the DNS at will, then many other kinds of attacks are possible as a consequence</a:t>
            </a:r>
          </a:p>
        </p:txBody>
      </p:sp>
    </p:spTree>
    <p:extLst>
      <p:ext uri="{BB962C8B-B14F-4D97-AF65-F5344CB8AC3E}">
        <p14:creationId xmlns:p14="http://schemas.microsoft.com/office/powerpoint/2010/main" val="11823105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B205AE-5CA0-D021-6204-BFA8DACD1BC1}"/>
              </a:ext>
            </a:extLst>
          </p:cNvPr>
          <p:cNvSpPr>
            <a:spLocks noGrp="1"/>
          </p:cNvSpPr>
          <p:nvPr>
            <p:ph type="title"/>
          </p:nvPr>
        </p:nvSpPr>
        <p:spPr/>
        <p:txBody>
          <a:bodyPr/>
          <a:lstStyle/>
          <a:p>
            <a:r>
              <a:rPr lang="en-AU" dirty="0"/>
              <a:t>Is DNSSEC Worth the effort?</a:t>
            </a:r>
          </a:p>
        </p:txBody>
      </p:sp>
      <p:sp>
        <p:nvSpPr>
          <p:cNvPr id="3" name="Content Placeholder 2">
            <a:extLst>
              <a:ext uri="{FF2B5EF4-FFF2-40B4-BE49-F238E27FC236}">
                <a16:creationId xmlns:a16="http://schemas.microsoft.com/office/drawing/2014/main" id="{22E0783D-237D-1725-2006-A3E25CE39A2A}"/>
              </a:ext>
            </a:extLst>
          </p:cNvPr>
          <p:cNvSpPr>
            <a:spLocks noGrp="1"/>
          </p:cNvSpPr>
          <p:nvPr>
            <p:ph idx="1"/>
          </p:nvPr>
        </p:nvSpPr>
        <p:spPr/>
        <p:txBody>
          <a:bodyPr>
            <a:normAutofit lnSpcReduction="10000"/>
          </a:bodyPr>
          <a:lstStyle/>
          <a:p>
            <a:pPr marL="0" indent="0">
              <a:buNone/>
            </a:pPr>
            <a:r>
              <a:rPr lang="en-AU" dirty="0"/>
              <a:t>The case for “</a:t>
            </a:r>
            <a:r>
              <a:rPr lang="en-AU" b="1" dirty="0"/>
              <a:t>No</a:t>
            </a:r>
            <a:r>
              <a:rPr lang="en-AU" dirty="0"/>
              <a:t>!”</a:t>
            </a:r>
          </a:p>
          <a:p>
            <a:pPr lvl="1"/>
            <a:r>
              <a:rPr lang="en-AU" dirty="0"/>
              <a:t>Its One More Thing to go wrong</a:t>
            </a:r>
          </a:p>
          <a:p>
            <a:pPr lvl="2"/>
            <a:r>
              <a:rPr lang="en-AU" dirty="0"/>
              <a:t>It adds the tasks of secure key management, regular key rotation, synchronisation with the parent zone</a:t>
            </a:r>
          </a:p>
          <a:p>
            <a:pPr lvl="1"/>
            <a:r>
              <a:rPr lang="en-AU" dirty="0"/>
              <a:t>DNS Responses are larger</a:t>
            </a:r>
          </a:p>
          <a:p>
            <a:pPr lvl="2"/>
            <a:r>
              <a:rPr lang="en-AU" dirty="0"/>
              <a:t>All responses include a digital signature</a:t>
            </a:r>
          </a:p>
          <a:p>
            <a:pPr lvl="2"/>
            <a:r>
              <a:rPr lang="en-AU" dirty="0"/>
              <a:t>DNSKEY responses include the entire key set plus the digital signature</a:t>
            </a:r>
          </a:p>
          <a:p>
            <a:pPr lvl="2"/>
            <a:r>
              <a:rPr lang="en-AU" dirty="0"/>
              <a:t>DNS over UDP has reliability issues with large responses</a:t>
            </a:r>
          </a:p>
          <a:p>
            <a:pPr lvl="3"/>
            <a:r>
              <a:rPr lang="en-AU" dirty="0"/>
              <a:t>UDP fragmentation for large responses is unreliable</a:t>
            </a:r>
          </a:p>
          <a:p>
            <a:pPr lvl="3"/>
            <a:r>
              <a:rPr lang="en-AU" dirty="0"/>
              <a:t>TCP failover on truncated responses is unreliable</a:t>
            </a:r>
          </a:p>
          <a:p>
            <a:pPr lvl="1"/>
            <a:r>
              <a:rPr lang="en-AU" dirty="0"/>
              <a:t>Validation takes additional time</a:t>
            </a:r>
          </a:p>
          <a:p>
            <a:pPr lvl="2"/>
            <a:r>
              <a:rPr lang="en-AU" dirty="0"/>
              <a:t>The validator must separately query for DS and DNSKEY records up the delegation chain and then perform a sequence of crypto operations</a:t>
            </a:r>
          </a:p>
        </p:txBody>
      </p:sp>
    </p:spTree>
    <p:extLst>
      <p:ext uri="{BB962C8B-B14F-4D97-AF65-F5344CB8AC3E}">
        <p14:creationId xmlns:p14="http://schemas.microsoft.com/office/powerpoint/2010/main" val="381736684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B205AE-5CA0-D021-6204-BFA8DACD1BC1}"/>
              </a:ext>
            </a:extLst>
          </p:cNvPr>
          <p:cNvSpPr>
            <a:spLocks noGrp="1"/>
          </p:cNvSpPr>
          <p:nvPr>
            <p:ph type="title"/>
          </p:nvPr>
        </p:nvSpPr>
        <p:spPr/>
        <p:txBody>
          <a:bodyPr/>
          <a:lstStyle/>
          <a:p>
            <a:r>
              <a:rPr lang="en-AU" dirty="0"/>
              <a:t>Is DNSSEC Worth the effort?</a:t>
            </a:r>
          </a:p>
        </p:txBody>
      </p:sp>
      <p:sp>
        <p:nvSpPr>
          <p:cNvPr id="3" name="Content Placeholder 2">
            <a:extLst>
              <a:ext uri="{FF2B5EF4-FFF2-40B4-BE49-F238E27FC236}">
                <a16:creationId xmlns:a16="http://schemas.microsoft.com/office/drawing/2014/main" id="{22E0783D-237D-1725-2006-A3E25CE39A2A}"/>
              </a:ext>
            </a:extLst>
          </p:cNvPr>
          <p:cNvSpPr>
            <a:spLocks noGrp="1"/>
          </p:cNvSpPr>
          <p:nvPr>
            <p:ph idx="1"/>
          </p:nvPr>
        </p:nvSpPr>
        <p:spPr/>
        <p:txBody>
          <a:bodyPr/>
          <a:lstStyle/>
          <a:p>
            <a:pPr marL="0" indent="0">
              <a:buNone/>
            </a:pPr>
            <a:r>
              <a:rPr lang="en-AU" dirty="0"/>
              <a:t>The case for “</a:t>
            </a:r>
            <a:r>
              <a:rPr lang="en-AU" b="1" dirty="0"/>
              <a:t>No</a:t>
            </a:r>
            <a:r>
              <a:rPr lang="en-AU" dirty="0"/>
              <a:t>!”</a:t>
            </a:r>
          </a:p>
          <a:p>
            <a:pPr lvl="1"/>
            <a:r>
              <a:rPr lang="en-AU" dirty="0"/>
              <a:t>Sub resolvers generally don’t validate responses anyway!</a:t>
            </a:r>
          </a:p>
          <a:p>
            <a:pPr lvl="2"/>
            <a:r>
              <a:rPr lang="en-AU" dirty="0"/>
              <a:t>They rely on the AD bit being set in the response from the recursive resolver</a:t>
            </a:r>
          </a:p>
          <a:p>
            <a:pPr lvl="2"/>
            <a:r>
              <a:rPr lang="en-AU" dirty="0"/>
              <a:t>Which defeats the entire purpose of DNSSEC!! Its crazy!</a:t>
            </a:r>
          </a:p>
          <a:p>
            <a:pPr lvl="1"/>
            <a:r>
              <a:rPr lang="en-AU" dirty="0"/>
              <a:t>Signalling DNSSEC validation failure is extremely badly handled in the DNS</a:t>
            </a:r>
          </a:p>
          <a:p>
            <a:pPr lvl="2"/>
            <a:r>
              <a:rPr lang="en-AU" dirty="0"/>
              <a:t>There was no defined DNSSEC validation error code, so the standard reused the SERVFAIL error code</a:t>
            </a:r>
          </a:p>
          <a:p>
            <a:pPr lvl="2"/>
            <a:r>
              <a:rPr lang="en-AU" dirty="0"/>
              <a:t>SERVFAIL as a response code triggers an exhaustive search across </a:t>
            </a:r>
            <a:r>
              <a:rPr lang="en-AU" b="1" dirty="0"/>
              <a:t>all</a:t>
            </a:r>
            <a:r>
              <a:rPr lang="en-AU" dirty="0"/>
              <a:t> servers</a:t>
            </a:r>
          </a:p>
          <a:p>
            <a:pPr lvl="1"/>
            <a:r>
              <a:rPr lang="en-AU" dirty="0"/>
              <a:t>What’s the realistic assessment of threat?</a:t>
            </a:r>
          </a:p>
          <a:p>
            <a:pPr lvl="2"/>
            <a:r>
              <a:rPr lang="en-AU" dirty="0"/>
              <a:t>As a result, the only threat that DNSSEC protects the stub against is tampering with the response sent from the Authoritative server to the Recursive resolver, which is a pretty abstract threat model</a:t>
            </a:r>
          </a:p>
          <a:p>
            <a:pPr lvl="1"/>
            <a:endParaRPr lang="en-AU" dirty="0"/>
          </a:p>
        </p:txBody>
      </p:sp>
    </p:spTree>
    <p:extLst>
      <p:ext uri="{BB962C8B-B14F-4D97-AF65-F5344CB8AC3E}">
        <p14:creationId xmlns:p14="http://schemas.microsoft.com/office/powerpoint/2010/main" val="246765528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0EE02-48D8-8DEC-9D83-84CC82236B75}"/>
              </a:ext>
            </a:extLst>
          </p:cNvPr>
          <p:cNvSpPr>
            <a:spLocks noGrp="1"/>
          </p:cNvSpPr>
          <p:nvPr>
            <p:ph type="title"/>
          </p:nvPr>
        </p:nvSpPr>
        <p:spPr/>
        <p:txBody>
          <a:bodyPr/>
          <a:lstStyle/>
          <a:p>
            <a:r>
              <a:rPr lang="en-AU" dirty="0"/>
              <a:t>If not DNSSEC, then what?</a:t>
            </a:r>
          </a:p>
        </p:txBody>
      </p:sp>
      <p:sp>
        <p:nvSpPr>
          <p:cNvPr id="3" name="Content Placeholder 2">
            <a:extLst>
              <a:ext uri="{FF2B5EF4-FFF2-40B4-BE49-F238E27FC236}">
                <a16:creationId xmlns:a16="http://schemas.microsoft.com/office/drawing/2014/main" id="{18EB0EDD-2D28-655E-A5B8-2637EC3031F4}"/>
              </a:ext>
            </a:extLst>
          </p:cNvPr>
          <p:cNvSpPr>
            <a:spLocks noGrp="1"/>
          </p:cNvSpPr>
          <p:nvPr>
            <p:ph idx="1"/>
          </p:nvPr>
        </p:nvSpPr>
        <p:spPr/>
        <p:txBody>
          <a:bodyPr>
            <a:normAutofit/>
          </a:bodyPr>
          <a:lstStyle/>
          <a:p>
            <a:r>
              <a:rPr lang="en-AU" dirty="0"/>
              <a:t>Nobody “important” seems to be signing here in .au</a:t>
            </a:r>
          </a:p>
          <a:p>
            <a:pPr lvl="1"/>
            <a:r>
              <a:rPr lang="en-AU" dirty="0"/>
              <a:t>No </a:t>
            </a:r>
            <a:r>
              <a:rPr lang="en-AU" dirty="0" err="1"/>
              <a:t>gov.au</a:t>
            </a:r>
            <a:r>
              <a:rPr lang="en-AU" dirty="0"/>
              <a:t> records</a:t>
            </a:r>
          </a:p>
          <a:p>
            <a:pPr lvl="2"/>
            <a:r>
              <a:rPr lang="en-AU" dirty="0"/>
              <a:t>Not even AFP or ASD!</a:t>
            </a:r>
          </a:p>
          <a:p>
            <a:pPr lvl="2"/>
            <a:r>
              <a:rPr lang="en-AU" dirty="0"/>
              <a:t>Not the federal shop front (</a:t>
            </a:r>
            <a:r>
              <a:rPr lang="en-AU" dirty="0" err="1"/>
              <a:t>my.gov.au</a:t>
            </a:r>
            <a:r>
              <a:rPr lang="en-AU" dirty="0"/>
              <a:t>), nor the ATO</a:t>
            </a:r>
          </a:p>
          <a:p>
            <a:pPr lvl="1"/>
            <a:r>
              <a:rPr lang="en-AU" dirty="0"/>
              <a:t>No major retail banks</a:t>
            </a:r>
          </a:p>
          <a:p>
            <a:pPr lvl="1"/>
            <a:r>
              <a:rPr lang="en-AU" dirty="0"/>
              <a:t>More generally, few folk DNSSEC-sign their DNS names in .au</a:t>
            </a:r>
          </a:p>
          <a:p>
            <a:r>
              <a:rPr lang="en-AU" dirty="0"/>
              <a:t>Instead, they are trusting that TLS is robust</a:t>
            </a:r>
          </a:p>
          <a:p>
            <a:pPr lvl="1"/>
            <a:r>
              <a:rPr lang="en-AU" dirty="0"/>
              <a:t>TLS relies on the certificate infrastructure of the web PKI</a:t>
            </a:r>
          </a:p>
          <a:p>
            <a:pPr lvl="1"/>
            <a:r>
              <a:rPr lang="en-AU" dirty="0"/>
              <a:t>So they are trusting that the web PKI is robust</a:t>
            </a:r>
          </a:p>
          <a:p>
            <a:r>
              <a:rPr lang="en-AU" dirty="0"/>
              <a:t>And this is a problem</a:t>
            </a:r>
          </a:p>
          <a:p>
            <a:endParaRPr lang="en-AU" dirty="0"/>
          </a:p>
        </p:txBody>
      </p:sp>
    </p:spTree>
    <p:extLst>
      <p:ext uri="{BB962C8B-B14F-4D97-AF65-F5344CB8AC3E}">
        <p14:creationId xmlns:p14="http://schemas.microsoft.com/office/powerpoint/2010/main" val="20786739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B3A70-86C7-2BC0-022B-ED936494C51A}"/>
              </a:ext>
            </a:extLst>
          </p:cNvPr>
          <p:cNvSpPr>
            <a:spLocks noGrp="1"/>
          </p:cNvSpPr>
          <p:nvPr>
            <p:ph type="title"/>
          </p:nvPr>
        </p:nvSpPr>
        <p:spPr/>
        <p:txBody>
          <a:bodyPr/>
          <a:lstStyle/>
          <a:p>
            <a:r>
              <a:rPr lang="en-AU" dirty="0"/>
              <a:t>PKIs have problems too!</a:t>
            </a:r>
          </a:p>
        </p:txBody>
      </p:sp>
      <p:sp>
        <p:nvSpPr>
          <p:cNvPr id="3" name="Content Placeholder 2">
            <a:extLst>
              <a:ext uri="{FF2B5EF4-FFF2-40B4-BE49-F238E27FC236}">
                <a16:creationId xmlns:a16="http://schemas.microsoft.com/office/drawing/2014/main" id="{14F8CAE5-4EDC-53F1-0750-B43A2C5E3082}"/>
              </a:ext>
            </a:extLst>
          </p:cNvPr>
          <p:cNvSpPr>
            <a:spLocks noGrp="1"/>
          </p:cNvSpPr>
          <p:nvPr>
            <p:ph idx="1"/>
          </p:nvPr>
        </p:nvSpPr>
        <p:spPr/>
        <p:txBody>
          <a:bodyPr/>
          <a:lstStyle/>
          <a:p>
            <a:pPr marL="0" indent="0">
              <a:buNone/>
            </a:pPr>
            <a:r>
              <a:rPr lang="en-AU" dirty="0">
                <a:hlinkClick r:id="rId2"/>
              </a:rPr>
              <a:t>https://www.feistyduck.com/ssl-tls-and-pki-history/</a:t>
            </a:r>
            <a:endParaRPr lang="en-AU" dirty="0"/>
          </a:p>
          <a:p>
            <a:endParaRPr lang="en-AU" dirty="0"/>
          </a:p>
          <a:p>
            <a:r>
              <a:rPr lang="en-AU" dirty="0"/>
              <a:t>The problem here is that with so many points of trust and no easy way of limiting the trust domain each client is forced to trust every single CA that all of its actions are absolutely correct all of the time</a:t>
            </a:r>
          </a:p>
          <a:p>
            <a:r>
              <a:rPr lang="en-AU" dirty="0"/>
              <a:t>Every CA in the PKI simply must never lie</a:t>
            </a:r>
          </a:p>
          <a:p>
            <a:r>
              <a:rPr lang="en-AU" dirty="0"/>
              <a:t>Which is an impossible objective</a:t>
            </a:r>
          </a:p>
          <a:p>
            <a:r>
              <a:rPr lang="en-AU" dirty="0"/>
              <a:t>And we have no robust </a:t>
            </a:r>
            <a:r>
              <a:rPr lang="en-AU" i="1" dirty="0"/>
              <a:t>certificate revocation</a:t>
            </a:r>
            <a:r>
              <a:rPr lang="en-AU" dirty="0"/>
              <a:t> mechanism to “unsay” dud certificates</a:t>
            </a:r>
          </a:p>
          <a:p>
            <a:endParaRPr lang="en-AU" dirty="0"/>
          </a:p>
        </p:txBody>
      </p:sp>
    </p:spTree>
    <p:extLst>
      <p:ext uri="{BB962C8B-B14F-4D97-AF65-F5344CB8AC3E}">
        <p14:creationId xmlns:p14="http://schemas.microsoft.com/office/powerpoint/2010/main" val="10258142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3A4C4-0B6A-264E-8FDD-27F950EA53CD}"/>
              </a:ext>
            </a:extLst>
          </p:cNvPr>
          <p:cNvSpPr>
            <a:spLocks noGrp="1"/>
          </p:cNvSpPr>
          <p:nvPr>
            <p:ph type="title"/>
          </p:nvPr>
        </p:nvSpPr>
        <p:spPr/>
        <p:txBody>
          <a:bodyPr/>
          <a:lstStyle/>
          <a:p>
            <a:r>
              <a:rPr lang="en-AU" dirty="0">
                <a:latin typeface="Powderfinger Type" panose="02020709070000000403" pitchFamily="49" charset="77"/>
              </a:rPr>
              <a:t>Certificates are a Failure?</a:t>
            </a:r>
          </a:p>
        </p:txBody>
      </p:sp>
      <p:sp>
        <p:nvSpPr>
          <p:cNvPr id="3" name="Content Placeholder 2">
            <a:extLst>
              <a:ext uri="{FF2B5EF4-FFF2-40B4-BE49-F238E27FC236}">
                <a16:creationId xmlns:a16="http://schemas.microsoft.com/office/drawing/2014/main" id="{A580D9CC-4F22-C94C-BDB3-67A69779415B}"/>
              </a:ext>
            </a:extLst>
          </p:cNvPr>
          <p:cNvSpPr>
            <a:spLocks noGrp="1"/>
          </p:cNvSpPr>
          <p:nvPr>
            <p:ph idx="1"/>
          </p:nvPr>
        </p:nvSpPr>
        <p:spPr/>
        <p:txBody>
          <a:bodyPr>
            <a:normAutofit fontScale="92500" lnSpcReduction="10000"/>
          </a:bodyPr>
          <a:lstStyle/>
          <a:p>
            <a:r>
              <a:rPr lang="en-AU" dirty="0"/>
              <a:t>We persist with long-lived certificates and non-functional revocation mechanisms, because it’s the path of least resistance </a:t>
            </a:r>
          </a:p>
          <a:p>
            <a:r>
              <a:rPr lang="en-AU" dirty="0"/>
              <a:t>The problem with certificates that provide a trust window of a few hours, is that the existing CA infrastructure and the use models of locally stashed certificates just can’t cope with such an increased intensity of certificate re-issuance.</a:t>
            </a:r>
          </a:p>
          <a:p>
            <a:r>
              <a:rPr lang="en-AU" dirty="0"/>
              <a:t>If certificates are incapable of informing a client that they are about to be drawn into misplaced trust then what exactly are they good for anyway?</a:t>
            </a:r>
          </a:p>
          <a:p>
            <a:r>
              <a:rPr lang="en-AU" dirty="0"/>
              <a:t>The entire objective here was to answer the simple question: “</a:t>
            </a:r>
            <a:r>
              <a:rPr lang="en-AU" b="1" dirty="0"/>
              <a:t>Is the service that I am about to connect to the service that I intended to connect to?</a:t>
            </a:r>
            <a:r>
              <a:rPr lang="en-AU" dirty="0"/>
              <a:t>” And the problem is that this entire certificate structure can only answer a question that relates to the past, not the present!</a:t>
            </a:r>
          </a:p>
          <a:p>
            <a:pPr marL="0" indent="0">
              <a:buNone/>
            </a:pPr>
            <a:endParaRPr lang="en-AU" dirty="0"/>
          </a:p>
        </p:txBody>
      </p:sp>
    </p:spTree>
    <p:extLst>
      <p:ext uri="{BB962C8B-B14F-4D97-AF65-F5344CB8AC3E}">
        <p14:creationId xmlns:p14="http://schemas.microsoft.com/office/powerpoint/2010/main" val="134035821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A555E2-F718-43A5-54B8-DECB2D5267B1}"/>
              </a:ext>
            </a:extLst>
          </p:cNvPr>
          <p:cNvSpPr>
            <a:spLocks noGrp="1"/>
          </p:cNvSpPr>
          <p:nvPr>
            <p:ph type="title"/>
          </p:nvPr>
        </p:nvSpPr>
        <p:spPr/>
        <p:txBody>
          <a:bodyPr/>
          <a:lstStyle/>
          <a:p>
            <a:r>
              <a:rPr lang="en-AU" dirty="0"/>
              <a:t>Where to from here?</a:t>
            </a:r>
          </a:p>
        </p:txBody>
      </p:sp>
      <p:sp>
        <p:nvSpPr>
          <p:cNvPr id="3" name="Content Placeholder 2">
            <a:extLst>
              <a:ext uri="{FF2B5EF4-FFF2-40B4-BE49-F238E27FC236}">
                <a16:creationId xmlns:a16="http://schemas.microsoft.com/office/drawing/2014/main" id="{1F1F3CDF-B96C-7FC9-4531-2BC76B730FD1}"/>
              </a:ext>
            </a:extLst>
          </p:cNvPr>
          <p:cNvSpPr>
            <a:spLocks noGrp="1"/>
          </p:cNvSpPr>
          <p:nvPr>
            <p:ph idx="1"/>
          </p:nvPr>
        </p:nvSpPr>
        <p:spPr/>
        <p:txBody>
          <a:bodyPr/>
          <a:lstStyle/>
          <a:p>
            <a:r>
              <a:rPr lang="en-AU" dirty="0"/>
              <a:t>We’ve been trying to patch up the PKI system for some decades, and the result is a system that is not much more robust, but now has a greater level of external dependencies/vulnerabilities</a:t>
            </a:r>
          </a:p>
          <a:p>
            <a:r>
              <a:rPr lang="en-AU" dirty="0"/>
              <a:t>DNSSEC could be a more robust approach here but adoption resistance and operational immaturity count heavily against it</a:t>
            </a:r>
          </a:p>
          <a:p>
            <a:pPr lvl="1"/>
            <a:r>
              <a:rPr lang="en-AU" dirty="0"/>
              <a:t>It’s not a clear and useful “solution” to a current set of </a:t>
            </a:r>
            <a:r>
              <a:rPr lang="en-AU" dirty="0" err="1"/>
              <a:t>opsec</a:t>
            </a:r>
            <a:r>
              <a:rPr lang="en-AU" dirty="0"/>
              <a:t> issues</a:t>
            </a:r>
          </a:p>
          <a:p>
            <a:r>
              <a:rPr lang="en-AU" dirty="0"/>
              <a:t>But doing nothing seems to be irresponsible as well!</a:t>
            </a:r>
          </a:p>
        </p:txBody>
      </p:sp>
    </p:spTree>
    <p:extLst>
      <p:ext uri="{BB962C8B-B14F-4D97-AF65-F5344CB8AC3E}">
        <p14:creationId xmlns:p14="http://schemas.microsoft.com/office/powerpoint/2010/main" val="41013123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6ECBA-D09C-97A8-0CB0-AEF4A61AB55C}"/>
              </a:ext>
            </a:extLst>
          </p:cNvPr>
          <p:cNvSpPr>
            <a:spLocks noGrp="1"/>
          </p:cNvSpPr>
          <p:nvPr>
            <p:ph type="title"/>
          </p:nvPr>
        </p:nvSpPr>
        <p:spPr/>
        <p:txBody>
          <a:bodyPr/>
          <a:lstStyle/>
          <a:p>
            <a:r>
              <a:rPr lang="en-AU" dirty="0"/>
              <a:t>How can you tell whether a DNS response is </a:t>
            </a:r>
            <a:r>
              <a:rPr lang="en-AU" i="1" dirty="0"/>
              <a:t>true</a:t>
            </a:r>
            <a:r>
              <a:rPr lang="en-AU" dirty="0"/>
              <a:t> or not?</a:t>
            </a:r>
          </a:p>
        </p:txBody>
      </p:sp>
      <p:sp>
        <p:nvSpPr>
          <p:cNvPr id="5" name="TextBox 4">
            <a:extLst>
              <a:ext uri="{FF2B5EF4-FFF2-40B4-BE49-F238E27FC236}">
                <a16:creationId xmlns:a16="http://schemas.microsoft.com/office/drawing/2014/main" id="{2AE3F103-F67E-4319-F244-4C2B2B1BC839}"/>
              </a:ext>
            </a:extLst>
          </p:cNvPr>
          <p:cNvSpPr txBox="1"/>
          <p:nvPr/>
        </p:nvSpPr>
        <p:spPr>
          <a:xfrm>
            <a:off x="838200" y="3164148"/>
            <a:ext cx="5147563" cy="1200329"/>
          </a:xfrm>
          <a:prstGeom prst="rect">
            <a:avLst/>
          </a:prstGeom>
          <a:noFill/>
        </p:spPr>
        <p:txBody>
          <a:bodyPr wrap="none" rtlCol="0">
            <a:spAutoFit/>
          </a:bodyPr>
          <a:lstStyle/>
          <a:p>
            <a:r>
              <a:rPr lang="en-AU" dirty="0">
                <a:latin typeface="Courier New" panose="02070309020205020404" pitchFamily="49" charset="0"/>
                <a:cs typeface="Courier New" panose="02070309020205020404" pitchFamily="49" charset="0"/>
              </a:rPr>
              <a:t>$ dig +short </a:t>
            </a:r>
            <a:r>
              <a:rPr lang="en-AU" dirty="0" err="1">
                <a:latin typeface="Courier New" panose="02070309020205020404" pitchFamily="49" charset="0"/>
                <a:cs typeface="Courier New" panose="02070309020205020404" pitchFamily="49" charset="0"/>
              </a:rPr>
              <a:t>www.commbank.com.au</a:t>
            </a:r>
            <a:endParaRPr lang="en-AU" dirty="0">
              <a:latin typeface="Courier New" panose="02070309020205020404" pitchFamily="49" charset="0"/>
              <a:cs typeface="Courier New" panose="02070309020205020404" pitchFamily="49" charset="0"/>
            </a:endParaRPr>
          </a:p>
          <a:p>
            <a:r>
              <a:rPr lang="en-AU" dirty="0" err="1">
                <a:latin typeface="Courier New" panose="02070309020205020404" pitchFamily="49" charset="0"/>
                <a:cs typeface="Courier New" panose="02070309020205020404" pitchFamily="49" charset="0"/>
              </a:rPr>
              <a:t>prd.akamai.cba.commbank.edgekey.net</a:t>
            </a:r>
            <a:r>
              <a:rPr lang="en-AU" dirty="0">
                <a:latin typeface="Courier New" panose="02070309020205020404" pitchFamily="49" charset="0"/>
                <a:cs typeface="Courier New" panose="02070309020205020404" pitchFamily="49" charset="0"/>
              </a:rPr>
              <a:t>.</a:t>
            </a:r>
          </a:p>
          <a:p>
            <a:r>
              <a:rPr lang="en-AU" dirty="0">
                <a:latin typeface="Courier New" panose="02070309020205020404" pitchFamily="49" charset="0"/>
                <a:cs typeface="Courier New" panose="02070309020205020404" pitchFamily="49" charset="0"/>
              </a:rPr>
              <a:t>e6109.x.akamaiedge.net.</a:t>
            </a:r>
          </a:p>
          <a:p>
            <a:r>
              <a:rPr lang="en-AU" dirty="0">
                <a:latin typeface="Courier New" panose="02070309020205020404" pitchFamily="49" charset="0"/>
                <a:cs typeface="Courier New" panose="02070309020205020404" pitchFamily="49" charset="0"/>
              </a:rPr>
              <a:t>104.116.115.138</a:t>
            </a:r>
          </a:p>
        </p:txBody>
      </p:sp>
      <p:sp>
        <p:nvSpPr>
          <p:cNvPr id="3" name="TextBox 2">
            <a:extLst>
              <a:ext uri="{FF2B5EF4-FFF2-40B4-BE49-F238E27FC236}">
                <a16:creationId xmlns:a16="http://schemas.microsoft.com/office/drawing/2014/main" id="{8CC3D2DB-F67A-3AC5-7DAE-A7B1AB6C7FD1}"/>
              </a:ext>
            </a:extLst>
          </p:cNvPr>
          <p:cNvSpPr txBox="1"/>
          <p:nvPr/>
        </p:nvSpPr>
        <p:spPr>
          <a:xfrm>
            <a:off x="6096000" y="2438400"/>
            <a:ext cx="5759669" cy="3416320"/>
          </a:xfrm>
          <a:prstGeom prst="rect">
            <a:avLst/>
          </a:prstGeom>
          <a:noFill/>
        </p:spPr>
        <p:txBody>
          <a:bodyPr wrap="square" rtlCol="0">
            <a:spAutoFit/>
          </a:bodyPr>
          <a:lstStyle/>
          <a:p>
            <a:r>
              <a:rPr lang="en-AU" sz="2400" dirty="0"/>
              <a:t>Where  did this answer come from?</a:t>
            </a:r>
          </a:p>
          <a:p>
            <a:pPr marL="285750" indent="-285750">
              <a:buFont typeface="Arial" panose="020B0604020202020204" pitchFamily="34" charset="0"/>
              <a:buChar char="•"/>
            </a:pPr>
            <a:r>
              <a:rPr lang="en-AU" sz="2400" dirty="0"/>
              <a:t>It references a name associated with an Akamai cloud product, not the  Commonwealth Bank</a:t>
            </a:r>
          </a:p>
          <a:p>
            <a:pPr marL="285750" indent="-285750">
              <a:buFont typeface="Arial" panose="020B0604020202020204" pitchFamily="34" charset="0"/>
              <a:buChar char="•"/>
            </a:pPr>
            <a:r>
              <a:rPr lang="en-AU" sz="2400" dirty="0"/>
              <a:t>Akamai is used by many folk – not all of them are honest</a:t>
            </a:r>
          </a:p>
          <a:p>
            <a:pPr marL="285750" indent="-285750">
              <a:buFont typeface="Arial" panose="020B0604020202020204" pitchFamily="34" charset="0"/>
              <a:buChar char="•"/>
            </a:pPr>
            <a:r>
              <a:rPr lang="en-AU" sz="2400" dirty="0"/>
              <a:t>So why should I enter my username and password into the web page that is found at this address?</a:t>
            </a:r>
          </a:p>
        </p:txBody>
      </p:sp>
      <p:sp>
        <p:nvSpPr>
          <p:cNvPr id="4" name="TextBox 3">
            <a:extLst>
              <a:ext uri="{FF2B5EF4-FFF2-40B4-BE49-F238E27FC236}">
                <a16:creationId xmlns:a16="http://schemas.microsoft.com/office/drawing/2014/main" id="{F64BDBCA-A400-8040-1FC8-2DCDC753AECA}"/>
              </a:ext>
            </a:extLst>
          </p:cNvPr>
          <p:cNvSpPr txBox="1"/>
          <p:nvPr/>
        </p:nvSpPr>
        <p:spPr>
          <a:xfrm rot="20910811">
            <a:off x="551487" y="3471924"/>
            <a:ext cx="11309506" cy="584775"/>
          </a:xfrm>
          <a:prstGeom prst="rect">
            <a:avLst/>
          </a:prstGeom>
          <a:solidFill>
            <a:schemeClr val="bg1"/>
          </a:solidFill>
        </p:spPr>
        <p:txBody>
          <a:bodyPr wrap="none" rtlCol="0">
            <a:spAutoFit/>
          </a:bodyPr>
          <a:lstStyle/>
          <a:p>
            <a:r>
              <a:rPr lang="en-AU" sz="3200" dirty="0">
                <a:solidFill>
                  <a:srgbClr val="FF0000"/>
                </a:solidFill>
                <a:latin typeface="Powderfinger Type" panose="02020709070000000403" pitchFamily="49" charset="77"/>
              </a:rPr>
              <a:t>How can I tell if the DNS is telling me lies?</a:t>
            </a:r>
          </a:p>
        </p:txBody>
      </p:sp>
    </p:spTree>
    <p:extLst>
      <p:ext uri="{BB962C8B-B14F-4D97-AF65-F5344CB8AC3E}">
        <p14:creationId xmlns:p14="http://schemas.microsoft.com/office/powerpoint/2010/main" val="412002443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A555E2-F718-43A5-54B8-DECB2D5267B1}"/>
              </a:ext>
            </a:extLst>
          </p:cNvPr>
          <p:cNvSpPr>
            <a:spLocks noGrp="1"/>
          </p:cNvSpPr>
          <p:nvPr>
            <p:ph type="title"/>
          </p:nvPr>
        </p:nvSpPr>
        <p:spPr/>
        <p:txBody>
          <a:bodyPr/>
          <a:lstStyle/>
          <a:p>
            <a:r>
              <a:rPr lang="en-AU" dirty="0"/>
              <a:t>Where to from here?</a:t>
            </a:r>
          </a:p>
        </p:txBody>
      </p:sp>
      <p:sp>
        <p:nvSpPr>
          <p:cNvPr id="3" name="Content Placeholder 2">
            <a:extLst>
              <a:ext uri="{FF2B5EF4-FFF2-40B4-BE49-F238E27FC236}">
                <a16:creationId xmlns:a16="http://schemas.microsoft.com/office/drawing/2014/main" id="{1F1F3CDF-B96C-7FC9-4531-2BC76B730FD1}"/>
              </a:ext>
            </a:extLst>
          </p:cNvPr>
          <p:cNvSpPr>
            <a:spLocks noGrp="1"/>
          </p:cNvSpPr>
          <p:nvPr>
            <p:ph idx="1"/>
          </p:nvPr>
        </p:nvSpPr>
        <p:spPr/>
        <p:txBody>
          <a:bodyPr/>
          <a:lstStyle/>
          <a:p>
            <a:pPr marL="0" indent="0">
              <a:buNone/>
            </a:pPr>
            <a:r>
              <a:rPr lang="en-AU" dirty="0"/>
              <a:t>I really </a:t>
            </a:r>
            <a:r>
              <a:rPr lang="en-AU"/>
              <a:t>don’t know!</a:t>
            </a:r>
            <a:endParaRPr lang="en-AU" dirty="0"/>
          </a:p>
          <a:p>
            <a:r>
              <a:rPr lang="en-AU" dirty="0"/>
              <a:t>I don’t think we can “fix” the certificate system</a:t>
            </a:r>
          </a:p>
          <a:p>
            <a:pPr lvl="1"/>
            <a:r>
              <a:rPr lang="en-AU" dirty="0"/>
              <a:t>Too many points of trust create vulnerabilities for the entire system</a:t>
            </a:r>
          </a:p>
          <a:p>
            <a:pPr lvl="1"/>
            <a:r>
              <a:rPr lang="en-AU" dirty="0"/>
              <a:t>Revocation is broken so mis-issuance and key compromise create persistent vulnerabilities</a:t>
            </a:r>
          </a:p>
          <a:p>
            <a:r>
              <a:rPr lang="en-AU" dirty="0"/>
              <a:t>But there is a lot of resistance to DNSSEC</a:t>
            </a:r>
          </a:p>
          <a:p>
            <a:pPr lvl="1"/>
            <a:r>
              <a:rPr lang="en-AU" dirty="0"/>
              <a:t>The single point of all trust is not at all reassuring</a:t>
            </a:r>
          </a:p>
          <a:p>
            <a:pPr lvl="1"/>
            <a:r>
              <a:rPr lang="en-AU" dirty="0"/>
              <a:t>Validation is too slow and too fragile</a:t>
            </a:r>
          </a:p>
          <a:p>
            <a:pPr lvl="1"/>
            <a:r>
              <a:rPr lang="en-AU" dirty="0"/>
              <a:t>Key management is fragile</a:t>
            </a:r>
          </a:p>
          <a:p>
            <a:endParaRPr lang="en-AU" dirty="0"/>
          </a:p>
        </p:txBody>
      </p:sp>
    </p:spTree>
    <p:extLst>
      <p:ext uri="{BB962C8B-B14F-4D97-AF65-F5344CB8AC3E}">
        <p14:creationId xmlns:p14="http://schemas.microsoft.com/office/powerpoint/2010/main" val="239366372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058C930-2ED6-1D60-11A9-5C551642807B}"/>
              </a:ext>
            </a:extLst>
          </p:cNvPr>
          <p:cNvSpPr txBox="1"/>
          <p:nvPr/>
        </p:nvSpPr>
        <p:spPr>
          <a:xfrm>
            <a:off x="3111591" y="3065542"/>
            <a:ext cx="3589444" cy="769441"/>
          </a:xfrm>
          <a:prstGeom prst="rect">
            <a:avLst/>
          </a:prstGeom>
          <a:noFill/>
        </p:spPr>
        <p:txBody>
          <a:bodyPr wrap="none" rtlCol="0">
            <a:spAutoFit/>
          </a:bodyPr>
          <a:lstStyle/>
          <a:p>
            <a:r>
              <a:rPr lang="en-AU" sz="4400" dirty="0">
                <a:latin typeface="Powderfinger Type" panose="02020709070000000403" pitchFamily="49" charset="77"/>
              </a:rPr>
              <a:t>Questions?</a:t>
            </a:r>
          </a:p>
        </p:txBody>
      </p:sp>
    </p:spTree>
    <p:extLst>
      <p:ext uri="{BB962C8B-B14F-4D97-AF65-F5344CB8AC3E}">
        <p14:creationId xmlns:p14="http://schemas.microsoft.com/office/powerpoint/2010/main" val="4120307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F1F0D-AB79-B7C1-34DA-9BE137F0E4E5}"/>
              </a:ext>
            </a:extLst>
          </p:cNvPr>
          <p:cNvSpPr>
            <a:spLocks noGrp="1"/>
          </p:cNvSpPr>
          <p:nvPr>
            <p:ph type="title"/>
          </p:nvPr>
        </p:nvSpPr>
        <p:spPr/>
        <p:txBody>
          <a:bodyPr/>
          <a:lstStyle/>
          <a:p>
            <a:r>
              <a:rPr lang="en-AU" dirty="0"/>
              <a:t>The Origins of the DNS</a:t>
            </a:r>
          </a:p>
        </p:txBody>
      </p:sp>
      <p:sp>
        <p:nvSpPr>
          <p:cNvPr id="3" name="Content Placeholder 2">
            <a:extLst>
              <a:ext uri="{FF2B5EF4-FFF2-40B4-BE49-F238E27FC236}">
                <a16:creationId xmlns:a16="http://schemas.microsoft.com/office/drawing/2014/main" id="{9159DDCD-73EE-585C-A04C-540603769F80}"/>
              </a:ext>
            </a:extLst>
          </p:cNvPr>
          <p:cNvSpPr>
            <a:spLocks noGrp="1"/>
          </p:cNvSpPr>
          <p:nvPr>
            <p:ph idx="1"/>
          </p:nvPr>
        </p:nvSpPr>
        <p:spPr/>
        <p:txBody>
          <a:bodyPr/>
          <a:lstStyle/>
          <a:p>
            <a:r>
              <a:rPr lang="en-AU" dirty="0"/>
              <a:t>The DNS was created as a replacement for a static list of hosts and addresses - /etc/</a:t>
            </a:r>
            <a:r>
              <a:rPr lang="en-AU" dirty="0" err="1"/>
              <a:t>hosts.txt</a:t>
            </a:r>
            <a:endParaRPr lang="en-AU" dirty="0"/>
          </a:p>
          <a:p>
            <a:pPr lvl="1"/>
            <a:r>
              <a:rPr lang="en-AU" dirty="0"/>
              <a:t>Which was a list of host names and their IP addresses</a:t>
            </a:r>
          </a:p>
          <a:p>
            <a:pPr lvl="1"/>
            <a:endParaRPr lang="en-AU" dirty="0"/>
          </a:p>
          <a:p>
            <a:pPr lvl="1"/>
            <a:endParaRPr lang="en-AU" dirty="0"/>
          </a:p>
          <a:p>
            <a:pPr lvl="1"/>
            <a:endParaRPr lang="en-AU" dirty="0"/>
          </a:p>
          <a:p>
            <a:pPr lvl="1"/>
            <a:r>
              <a:rPr lang="en-AU" dirty="0"/>
              <a:t>To resolve a name you look up the name in /etc/</a:t>
            </a:r>
            <a:r>
              <a:rPr lang="en-AU" dirty="0" err="1"/>
              <a:t>hosts.txt</a:t>
            </a:r>
            <a:r>
              <a:rPr lang="en-AU" dirty="0"/>
              <a:t> and use the result</a:t>
            </a:r>
          </a:p>
          <a:p>
            <a:pPr lvl="1"/>
            <a:endParaRPr lang="en-AU" dirty="0"/>
          </a:p>
          <a:p>
            <a:pPr marL="457200" lvl="1" indent="0">
              <a:buNone/>
            </a:pPr>
            <a:r>
              <a:rPr lang="en-AU" i="1" dirty="0"/>
              <a:t>Question: What are the problems with this approach?</a:t>
            </a:r>
          </a:p>
        </p:txBody>
      </p:sp>
      <p:sp>
        <p:nvSpPr>
          <p:cNvPr id="4" name="TextBox 3">
            <a:extLst>
              <a:ext uri="{FF2B5EF4-FFF2-40B4-BE49-F238E27FC236}">
                <a16:creationId xmlns:a16="http://schemas.microsoft.com/office/drawing/2014/main" id="{A3CE9E0E-3ECF-6D83-FCE4-BCF7A4B710AE}"/>
              </a:ext>
            </a:extLst>
          </p:cNvPr>
          <p:cNvSpPr txBox="1"/>
          <p:nvPr/>
        </p:nvSpPr>
        <p:spPr>
          <a:xfrm>
            <a:off x="3026073" y="3256317"/>
            <a:ext cx="2868093" cy="646331"/>
          </a:xfrm>
          <a:prstGeom prst="rect">
            <a:avLst/>
          </a:prstGeom>
          <a:noFill/>
        </p:spPr>
        <p:txBody>
          <a:bodyPr wrap="none" rtlCol="0">
            <a:spAutoFit/>
          </a:bodyPr>
          <a:lstStyle/>
          <a:p>
            <a:r>
              <a:rPr lang="en-AU" sz="1200" dirty="0">
                <a:latin typeface="Courier New" panose="02070309020205020404" pitchFamily="49" charset="0"/>
                <a:cs typeface="Courier New" panose="02070309020205020404" pitchFamily="49" charset="0"/>
              </a:rPr>
              <a:t>localhost		127.0.0.1</a:t>
            </a:r>
          </a:p>
          <a:p>
            <a:r>
              <a:rPr lang="en-AU" sz="1200" dirty="0" err="1">
                <a:latin typeface="Courier New" panose="02070309020205020404" pitchFamily="49" charset="0"/>
                <a:cs typeface="Courier New" panose="02070309020205020404" pitchFamily="49" charset="0"/>
              </a:rPr>
              <a:t>example.com</a:t>
            </a:r>
            <a:r>
              <a:rPr lang="en-AU" sz="1200" dirty="0">
                <a:latin typeface="Courier New" panose="02070309020205020404" pitchFamily="49" charset="0"/>
                <a:cs typeface="Courier New" panose="02070309020205020404" pitchFamily="49" charset="0"/>
              </a:rPr>
              <a:t>	192.0.2.1</a:t>
            </a:r>
          </a:p>
          <a:p>
            <a:endParaRPr lang="en-AU" sz="12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6208756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6441F-C5F0-E4FE-033E-1AA47D92DB3F}"/>
              </a:ext>
            </a:extLst>
          </p:cNvPr>
          <p:cNvSpPr>
            <a:spLocks noGrp="1"/>
          </p:cNvSpPr>
          <p:nvPr>
            <p:ph type="title"/>
          </p:nvPr>
        </p:nvSpPr>
        <p:spPr/>
        <p:txBody>
          <a:bodyPr/>
          <a:lstStyle/>
          <a:p>
            <a:r>
              <a:rPr lang="en-AU" dirty="0"/>
              <a:t>The DNS Name Space</a:t>
            </a:r>
          </a:p>
        </p:txBody>
      </p:sp>
      <p:sp>
        <p:nvSpPr>
          <p:cNvPr id="3" name="Content Placeholder 2">
            <a:extLst>
              <a:ext uri="{FF2B5EF4-FFF2-40B4-BE49-F238E27FC236}">
                <a16:creationId xmlns:a16="http://schemas.microsoft.com/office/drawing/2014/main" id="{B5DAAEC1-80BE-F558-7728-05677EB66165}"/>
              </a:ext>
            </a:extLst>
          </p:cNvPr>
          <p:cNvSpPr>
            <a:spLocks noGrp="1"/>
          </p:cNvSpPr>
          <p:nvPr>
            <p:ph idx="1"/>
          </p:nvPr>
        </p:nvSpPr>
        <p:spPr>
          <a:xfrm>
            <a:off x="838200" y="1825625"/>
            <a:ext cx="10515600" cy="661017"/>
          </a:xfrm>
        </p:spPr>
        <p:txBody>
          <a:bodyPr/>
          <a:lstStyle/>
          <a:p>
            <a:pPr marL="0" indent="0">
              <a:buNone/>
            </a:pPr>
            <a:r>
              <a:rPr lang="en-AU" dirty="0"/>
              <a:t>is a structured hierarchy:</a:t>
            </a:r>
          </a:p>
        </p:txBody>
      </p:sp>
      <p:sp>
        <p:nvSpPr>
          <p:cNvPr id="5" name="Rounded Rectangle 4">
            <a:extLst>
              <a:ext uri="{FF2B5EF4-FFF2-40B4-BE49-F238E27FC236}">
                <a16:creationId xmlns:a16="http://schemas.microsoft.com/office/drawing/2014/main" id="{B67F814F-9F61-CF65-CE16-BD66B1E75474}"/>
              </a:ext>
            </a:extLst>
          </p:cNvPr>
          <p:cNvSpPr/>
          <p:nvPr/>
        </p:nvSpPr>
        <p:spPr>
          <a:xfrm>
            <a:off x="4460167" y="2782670"/>
            <a:ext cx="848615" cy="467068"/>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solidFill>
                  <a:schemeClr val="tx1"/>
                </a:solidFill>
                <a:latin typeface="Courier New" panose="02070309020205020404" pitchFamily="49" charset="0"/>
                <a:cs typeface="Courier New" panose="02070309020205020404" pitchFamily="49" charset="0"/>
              </a:rPr>
              <a:t>root</a:t>
            </a:r>
          </a:p>
        </p:txBody>
      </p:sp>
      <p:sp>
        <p:nvSpPr>
          <p:cNvPr id="6" name="Rounded Rectangle 5">
            <a:extLst>
              <a:ext uri="{FF2B5EF4-FFF2-40B4-BE49-F238E27FC236}">
                <a16:creationId xmlns:a16="http://schemas.microsoft.com/office/drawing/2014/main" id="{9702A038-9CDE-70FB-4EFC-53B0257A6F2A}"/>
              </a:ext>
            </a:extLst>
          </p:cNvPr>
          <p:cNvSpPr/>
          <p:nvPr/>
        </p:nvSpPr>
        <p:spPr>
          <a:xfrm>
            <a:off x="2783767" y="3904291"/>
            <a:ext cx="848615" cy="467068"/>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solidFill>
                  <a:schemeClr val="tx1"/>
                </a:solidFill>
                <a:latin typeface="Courier New" panose="02070309020205020404" pitchFamily="49" charset="0"/>
                <a:cs typeface="Courier New" panose="02070309020205020404" pitchFamily="49" charset="0"/>
              </a:rPr>
              <a:t>net</a:t>
            </a:r>
          </a:p>
        </p:txBody>
      </p:sp>
      <p:sp>
        <p:nvSpPr>
          <p:cNvPr id="7" name="Rounded Rectangle 6">
            <a:extLst>
              <a:ext uri="{FF2B5EF4-FFF2-40B4-BE49-F238E27FC236}">
                <a16:creationId xmlns:a16="http://schemas.microsoft.com/office/drawing/2014/main" id="{8DAF172E-D95E-6FF8-E1DC-E6B66E6516FA}"/>
              </a:ext>
            </a:extLst>
          </p:cNvPr>
          <p:cNvSpPr/>
          <p:nvPr/>
        </p:nvSpPr>
        <p:spPr>
          <a:xfrm>
            <a:off x="4460166" y="3904291"/>
            <a:ext cx="848615" cy="467068"/>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solidFill>
                  <a:schemeClr val="tx1"/>
                </a:solidFill>
                <a:latin typeface="Courier New" panose="02070309020205020404" pitchFamily="49" charset="0"/>
                <a:cs typeface="Courier New" panose="02070309020205020404" pitchFamily="49" charset="0"/>
              </a:rPr>
              <a:t>com</a:t>
            </a:r>
          </a:p>
        </p:txBody>
      </p:sp>
      <p:sp>
        <p:nvSpPr>
          <p:cNvPr id="8" name="Rounded Rectangle 7">
            <a:extLst>
              <a:ext uri="{FF2B5EF4-FFF2-40B4-BE49-F238E27FC236}">
                <a16:creationId xmlns:a16="http://schemas.microsoft.com/office/drawing/2014/main" id="{005F8D82-2B1C-B88D-E475-A7C6B3C0B761}"/>
              </a:ext>
            </a:extLst>
          </p:cNvPr>
          <p:cNvSpPr/>
          <p:nvPr/>
        </p:nvSpPr>
        <p:spPr>
          <a:xfrm>
            <a:off x="6056528" y="3904291"/>
            <a:ext cx="848615" cy="467068"/>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solidFill>
                  <a:schemeClr val="tx1"/>
                </a:solidFill>
                <a:latin typeface="Courier New" panose="02070309020205020404" pitchFamily="49" charset="0"/>
                <a:cs typeface="Courier New" panose="02070309020205020404" pitchFamily="49" charset="0"/>
              </a:rPr>
              <a:t>org</a:t>
            </a:r>
          </a:p>
        </p:txBody>
      </p:sp>
      <p:sp>
        <p:nvSpPr>
          <p:cNvPr id="9" name="Rounded Rectangle 8">
            <a:extLst>
              <a:ext uri="{FF2B5EF4-FFF2-40B4-BE49-F238E27FC236}">
                <a16:creationId xmlns:a16="http://schemas.microsoft.com/office/drawing/2014/main" id="{4A90A801-CF0E-E3B7-8D10-6FB493CAF225}"/>
              </a:ext>
            </a:extLst>
          </p:cNvPr>
          <p:cNvSpPr/>
          <p:nvPr/>
        </p:nvSpPr>
        <p:spPr>
          <a:xfrm>
            <a:off x="3632382" y="4871319"/>
            <a:ext cx="1104079" cy="467068"/>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solidFill>
                  <a:schemeClr val="tx1"/>
                </a:solidFill>
                <a:latin typeface="Courier New" panose="02070309020205020404" pitchFamily="49" charset="0"/>
                <a:cs typeface="Courier New" panose="02070309020205020404" pitchFamily="49" charset="0"/>
              </a:rPr>
              <a:t>google</a:t>
            </a:r>
          </a:p>
        </p:txBody>
      </p:sp>
      <p:sp>
        <p:nvSpPr>
          <p:cNvPr id="10" name="Rounded Rectangle 9">
            <a:extLst>
              <a:ext uri="{FF2B5EF4-FFF2-40B4-BE49-F238E27FC236}">
                <a16:creationId xmlns:a16="http://schemas.microsoft.com/office/drawing/2014/main" id="{B82EC6AB-9825-A690-48BE-D3D70FD22A8C}"/>
              </a:ext>
            </a:extLst>
          </p:cNvPr>
          <p:cNvSpPr/>
          <p:nvPr/>
        </p:nvSpPr>
        <p:spPr>
          <a:xfrm>
            <a:off x="5054416" y="4871319"/>
            <a:ext cx="1313492" cy="467068"/>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solidFill>
                  <a:schemeClr val="tx1"/>
                </a:solidFill>
                <a:latin typeface="Courier New" panose="02070309020205020404" pitchFamily="49" charset="0"/>
                <a:cs typeface="Courier New" panose="02070309020205020404" pitchFamily="49" charset="0"/>
              </a:rPr>
              <a:t>example</a:t>
            </a:r>
          </a:p>
        </p:txBody>
      </p:sp>
      <p:cxnSp>
        <p:nvCxnSpPr>
          <p:cNvPr id="12" name="Straight Arrow Connector 11">
            <a:extLst>
              <a:ext uri="{FF2B5EF4-FFF2-40B4-BE49-F238E27FC236}">
                <a16:creationId xmlns:a16="http://schemas.microsoft.com/office/drawing/2014/main" id="{771C30FA-C62D-F3F8-0472-30284CC96BF2}"/>
              </a:ext>
            </a:extLst>
          </p:cNvPr>
          <p:cNvCxnSpPr>
            <a:stCxn id="5" idx="2"/>
            <a:endCxn id="6" idx="0"/>
          </p:cNvCxnSpPr>
          <p:nvPr/>
        </p:nvCxnSpPr>
        <p:spPr>
          <a:xfrm flipH="1">
            <a:off x="3208075" y="3249738"/>
            <a:ext cx="1676400" cy="6545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FD456D4A-FC87-1415-903E-614C9DBE05C6}"/>
              </a:ext>
            </a:extLst>
          </p:cNvPr>
          <p:cNvCxnSpPr>
            <a:stCxn id="5" idx="2"/>
            <a:endCxn id="7" idx="0"/>
          </p:cNvCxnSpPr>
          <p:nvPr/>
        </p:nvCxnSpPr>
        <p:spPr>
          <a:xfrm flipH="1">
            <a:off x="4884474" y="3249738"/>
            <a:ext cx="1" cy="6545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27BDE26A-50A9-BCF3-D358-CC86731C375D}"/>
              </a:ext>
            </a:extLst>
          </p:cNvPr>
          <p:cNvCxnSpPr>
            <a:stCxn id="5" idx="2"/>
            <a:endCxn id="8" idx="0"/>
          </p:cNvCxnSpPr>
          <p:nvPr/>
        </p:nvCxnSpPr>
        <p:spPr>
          <a:xfrm>
            <a:off x="4884475" y="3249738"/>
            <a:ext cx="1596361" cy="6545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67251F65-33D9-33B3-8DD6-EBB2C996D17B}"/>
              </a:ext>
            </a:extLst>
          </p:cNvPr>
          <p:cNvCxnSpPr>
            <a:stCxn id="7" idx="2"/>
            <a:endCxn id="9" idx="0"/>
          </p:cNvCxnSpPr>
          <p:nvPr/>
        </p:nvCxnSpPr>
        <p:spPr>
          <a:xfrm flipH="1">
            <a:off x="4184422" y="4371359"/>
            <a:ext cx="700052" cy="4999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5F1605D1-E57B-6722-AB07-0BA3D1E202CE}"/>
              </a:ext>
            </a:extLst>
          </p:cNvPr>
          <p:cNvCxnSpPr>
            <a:stCxn id="7" idx="2"/>
            <a:endCxn id="10" idx="0"/>
          </p:cNvCxnSpPr>
          <p:nvPr/>
        </p:nvCxnSpPr>
        <p:spPr>
          <a:xfrm>
            <a:off x="4884474" y="4371359"/>
            <a:ext cx="826688" cy="4999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5F4738E2-642B-0FCF-5F2F-52BEE80C3708}"/>
              </a:ext>
            </a:extLst>
          </p:cNvPr>
          <p:cNvSpPr txBox="1"/>
          <p:nvPr/>
        </p:nvSpPr>
        <p:spPr>
          <a:xfrm>
            <a:off x="532852" y="2826134"/>
            <a:ext cx="1123834" cy="369332"/>
          </a:xfrm>
          <a:prstGeom prst="rect">
            <a:avLst/>
          </a:prstGeom>
          <a:noFill/>
        </p:spPr>
        <p:txBody>
          <a:bodyPr wrap="none" rtlCol="0">
            <a:spAutoFit/>
          </a:bodyPr>
          <a:lstStyle/>
          <a:p>
            <a:r>
              <a:rPr lang="en-AU" dirty="0"/>
              <a:t>Root zone</a:t>
            </a:r>
          </a:p>
        </p:txBody>
      </p:sp>
      <p:sp>
        <p:nvSpPr>
          <p:cNvPr id="22" name="TextBox 21">
            <a:extLst>
              <a:ext uri="{FF2B5EF4-FFF2-40B4-BE49-F238E27FC236}">
                <a16:creationId xmlns:a16="http://schemas.microsoft.com/office/drawing/2014/main" id="{53D756FD-7C7B-A4F2-99F9-6D8F7F3FA162}"/>
              </a:ext>
            </a:extLst>
          </p:cNvPr>
          <p:cNvSpPr txBox="1"/>
          <p:nvPr/>
        </p:nvSpPr>
        <p:spPr>
          <a:xfrm>
            <a:off x="487880" y="3768493"/>
            <a:ext cx="1932067" cy="369332"/>
          </a:xfrm>
          <a:prstGeom prst="rect">
            <a:avLst/>
          </a:prstGeom>
          <a:noFill/>
        </p:spPr>
        <p:txBody>
          <a:bodyPr wrap="none" rtlCol="0">
            <a:spAutoFit/>
          </a:bodyPr>
          <a:lstStyle/>
          <a:p>
            <a:r>
              <a:rPr lang="en-AU" dirty="0"/>
              <a:t>Top Level Domains</a:t>
            </a:r>
          </a:p>
        </p:txBody>
      </p:sp>
      <p:sp>
        <p:nvSpPr>
          <p:cNvPr id="23" name="TextBox 22">
            <a:extLst>
              <a:ext uri="{FF2B5EF4-FFF2-40B4-BE49-F238E27FC236}">
                <a16:creationId xmlns:a16="http://schemas.microsoft.com/office/drawing/2014/main" id="{ABAD6904-C2C5-B494-502A-EDBC5D5ECFA5}"/>
              </a:ext>
            </a:extLst>
          </p:cNvPr>
          <p:cNvSpPr txBox="1"/>
          <p:nvPr/>
        </p:nvSpPr>
        <p:spPr>
          <a:xfrm>
            <a:off x="499770" y="4969055"/>
            <a:ext cx="2279278" cy="369332"/>
          </a:xfrm>
          <a:prstGeom prst="rect">
            <a:avLst/>
          </a:prstGeom>
          <a:noFill/>
        </p:spPr>
        <p:txBody>
          <a:bodyPr wrap="none" rtlCol="0">
            <a:spAutoFit/>
          </a:bodyPr>
          <a:lstStyle/>
          <a:p>
            <a:r>
              <a:rPr lang="en-AU" dirty="0"/>
              <a:t>Second Level Domains</a:t>
            </a:r>
          </a:p>
        </p:txBody>
      </p:sp>
      <p:sp>
        <p:nvSpPr>
          <p:cNvPr id="24" name="TextBox 23">
            <a:extLst>
              <a:ext uri="{FF2B5EF4-FFF2-40B4-BE49-F238E27FC236}">
                <a16:creationId xmlns:a16="http://schemas.microsoft.com/office/drawing/2014/main" id="{3A3C4914-F777-0485-3126-B94FF8B128CB}"/>
              </a:ext>
            </a:extLst>
          </p:cNvPr>
          <p:cNvSpPr txBox="1"/>
          <p:nvPr/>
        </p:nvSpPr>
        <p:spPr>
          <a:xfrm>
            <a:off x="9038745" y="2887925"/>
            <a:ext cx="1057854" cy="646331"/>
          </a:xfrm>
          <a:prstGeom prst="rect">
            <a:avLst/>
          </a:prstGeom>
          <a:noFill/>
        </p:spPr>
        <p:txBody>
          <a:bodyPr wrap="none" rtlCol="0">
            <a:spAutoFit/>
          </a:bodyPr>
          <a:lstStyle/>
          <a:p>
            <a:r>
              <a:rPr lang="en-AU" dirty="0"/>
              <a:t>RFC 1034</a:t>
            </a:r>
          </a:p>
          <a:p>
            <a:r>
              <a:rPr lang="en-AU" dirty="0"/>
              <a:t>RFC 1035</a:t>
            </a:r>
          </a:p>
        </p:txBody>
      </p:sp>
      <p:sp>
        <p:nvSpPr>
          <p:cNvPr id="25" name="TextBox 24">
            <a:extLst>
              <a:ext uri="{FF2B5EF4-FFF2-40B4-BE49-F238E27FC236}">
                <a16:creationId xmlns:a16="http://schemas.microsoft.com/office/drawing/2014/main" id="{8A8FB836-EC43-8588-9906-F73BE708F3DC}"/>
              </a:ext>
            </a:extLst>
          </p:cNvPr>
          <p:cNvSpPr txBox="1"/>
          <p:nvPr/>
        </p:nvSpPr>
        <p:spPr>
          <a:xfrm>
            <a:off x="2506377" y="5982096"/>
            <a:ext cx="1563248" cy="369332"/>
          </a:xfrm>
          <a:prstGeom prst="rect">
            <a:avLst/>
          </a:prstGeom>
          <a:noFill/>
        </p:spPr>
        <p:txBody>
          <a:bodyPr wrap="none" rtlCol="0">
            <a:spAutoFit/>
          </a:bodyPr>
          <a:lstStyle/>
          <a:p>
            <a:r>
              <a:rPr lang="en-AU" dirty="0" err="1">
                <a:latin typeface="Courier New" panose="02070309020205020404" pitchFamily="49" charset="0"/>
                <a:cs typeface="Courier New" panose="02070309020205020404" pitchFamily="49" charset="0"/>
              </a:rPr>
              <a:t>google.com</a:t>
            </a:r>
            <a:endParaRPr lang="en-AU" dirty="0">
              <a:latin typeface="Courier New" panose="02070309020205020404" pitchFamily="49" charset="0"/>
              <a:cs typeface="Courier New" panose="02070309020205020404" pitchFamily="49" charset="0"/>
            </a:endParaRPr>
          </a:p>
        </p:txBody>
      </p:sp>
      <p:sp>
        <p:nvSpPr>
          <p:cNvPr id="26" name="TextBox 25">
            <a:extLst>
              <a:ext uri="{FF2B5EF4-FFF2-40B4-BE49-F238E27FC236}">
                <a16:creationId xmlns:a16="http://schemas.microsoft.com/office/drawing/2014/main" id="{0F76AA24-CAD3-E3D9-7862-D8A6DAD06DEB}"/>
              </a:ext>
            </a:extLst>
          </p:cNvPr>
          <p:cNvSpPr txBox="1"/>
          <p:nvPr/>
        </p:nvSpPr>
        <p:spPr>
          <a:xfrm>
            <a:off x="5054416" y="5768157"/>
            <a:ext cx="1976823" cy="369332"/>
          </a:xfrm>
          <a:prstGeom prst="rect">
            <a:avLst/>
          </a:prstGeom>
          <a:noFill/>
        </p:spPr>
        <p:txBody>
          <a:bodyPr wrap="none" rtlCol="0">
            <a:spAutoFit/>
          </a:bodyPr>
          <a:lstStyle/>
          <a:p>
            <a:r>
              <a:rPr lang="en-AU" dirty="0">
                <a:latin typeface="Courier New" panose="02070309020205020404" pitchFamily="49" charset="0"/>
                <a:cs typeface="Courier New" panose="02070309020205020404" pitchFamily="49" charset="0"/>
              </a:rPr>
              <a:t>*.</a:t>
            </a:r>
            <a:r>
              <a:rPr lang="en-AU" dirty="0" err="1">
                <a:latin typeface="Courier New" panose="02070309020205020404" pitchFamily="49" charset="0"/>
                <a:cs typeface="Courier New" panose="02070309020205020404" pitchFamily="49" charset="0"/>
              </a:rPr>
              <a:t>example.com</a:t>
            </a:r>
            <a:endParaRPr lang="en-AU" dirty="0">
              <a:latin typeface="Courier New" panose="02070309020205020404" pitchFamily="49" charset="0"/>
              <a:cs typeface="Courier New" panose="02070309020205020404" pitchFamily="49" charset="0"/>
            </a:endParaRPr>
          </a:p>
        </p:txBody>
      </p:sp>
      <p:sp>
        <p:nvSpPr>
          <p:cNvPr id="27" name="TextBox 26">
            <a:extLst>
              <a:ext uri="{FF2B5EF4-FFF2-40B4-BE49-F238E27FC236}">
                <a16:creationId xmlns:a16="http://schemas.microsoft.com/office/drawing/2014/main" id="{E41CAC22-71F1-6A4F-828C-A42091EE0859}"/>
              </a:ext>
            </a:extLst>
          </p:cNvPr>
          <p:cNvSpPr txBox="1"/>
          <p:nvPr/>
        </p:nvSpPr>
        <p:spPr>
          <a:xfrm>
            <a:off x="5565444" y="4535174"/>
            <a:ext cx="1604927" cy="253916"/>
          </a:xfrm>
          <a:prstGeom prst="rect">
            <a:avLst/>
          </a:prstGeom>
          <a:noFill/>
        </p:spPr>
        <p:txBody>
          <a:bodyPr wrap="none" rtlCol="0">
            <a:spAutoFit/>
          </a:bodyPr>
          <a:lstStyle/>
          <a:p>
            <a:r>
              <a:rPr lang="en-AU" sz="1050" dirty="0"/>
              <a:t>Potential delegation point</a:t>
            </a:r>
          </a:p>
        </p:txBody>
      </p:sp>
      <p:sp>
        <p:nvSpPr>
          <p:cNvPr id="28" name="Rectangle 27">
            <a:extLst>
              <a:ext uri="{FF2B5EF4-FFF2-40B4-BE49-F238E27FC236}">
                <a16:creationId xmlns:a16="http://schemas.microsoft.com/office/drawing/2014/main" id="{DD43FEBC-7217-AB17-D03D-8A3B8045C07D}"/>
              </a:ext>
            </a:extLst>
          </p:cNvPr>
          <p:cNvSpPr/>
          <p:nvPr/>
        </p:nvSpPr>
        <p:spPr>
          <a:xfrm>
            <a:off x="5008370" y="4789090"/>
            <a:ext cx="2447171" cy="1677496"/>
          </a:xfrm>
          <a:prstGeom prst="rect">
            <a:avLst/>
          </a:prstGeom>
          <a:noFill/>
          <a:ln w="28575">
            <a:solidFill>
              <a:schemeClr val="bg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sp>
        <p:nvSpPr>
          <p:cNvPr id="29" name="TextBox 28">
            <a:extLst>
              <a:ext uri="{FF2B5EF4-FFF2-40B4-BE49-F238E27FC236}">
                <a16:creationId xmlns:a16="http://schemas.microsoft.com/office/drawing/2014/main" id="{36404BB3-4420-89C8-3D11-F679F5F77EA0}"/>
              </a:ext>
            </a:extLst>
          </p:cNvPr>
          <p:cNvSpPr txBox="1"/>
          <p:nvPr/>
        </p:nvSpPr>
        <p:spPr>
          <a:xfrm>
            <a:off x="7617807" y="5419973"/>
            <a:ext cx="630044" cy="369332"/>
          </a:xfrm>
          <a:prstGeom prst="rect">
            <a:avLst/>
          </a:prstGeom>
          <a:noFill/>
        </p:spPr>
        <p:txBody>
          <a:bodyPr wrap="none" rtlCol="0">
            <a:spAutoFit/>
          </a:bodyPr>
          <a:lstStyle/>
          <a:p>
            <a:r>
              <a:rPr lang="en-AU" dirty="0"/>
              <a:t>zone</a:t>
            </a:r>
          </a:p>
        </p:txBody>
      </p:sp>
    </p:spTree>
    <p:extLst>
      <p:ext uri="{BB962C8B-B14F-4D97-AF65-F5344CB8AC3E}">
        <p14:creationId xmlns:p14="http://schemas.microsoft.com/office/powerpoint/2010/main" val="33442539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8A5EA-3352-B948-C3BF-588D27E01E10}"/>
              </a:ext>
            </a:extLst>
          </p:cNvPr>
          <p:cNvSpPr>
            <a:spLocks noGrp="1"/>
          </p:cNvSpPr>
          <p:nvPr>
            <p:ph type="title"/>
          </p:nvPr>
        </p:nvSpPr>
        <p:spPr>
          <a:xfrm>
            <a:off x="838199" y="365125"/>
            <a:ext cx="11502911" cy="1325563"/>
          </a:xfrm>
        </p:spPr>
        <p:txBody>
          <a:bodyPr/>
          <a:lstStyle/>
          <a:p>
            <a:r>
              <a:rPr lang="en-AU" dirty="0"/>
              <a:t>The DNS as a Distributed Database</a:t>
            </a:r>
          </a:p>
        </p:txBody>
      </p:sp>
      <p:sp>
        <p:nvSpPr>
          <p:cNvPr id="3" name="Content Placeholder 2">
            <a:extLst>
              <a:ext uri="{FF2B5EF4-FFF2-40B4-BE49-F238E27FC236}">
                <a16:creationId xmlns:a16="http://schemas.microsoft.com/office/drawing/2014/main" id="{ACF461E4-F447-E471-DA77-17CCE8438374}"/>
              </a:ext>
            </a:extLst>
          </p:cNvPr>
          <p:cNvSpPr>
            <a:spLocks noGrp="1"/>
          </p:cNvSpPr>
          <p:nvPr>
            <p:ph idx="1"/>
          </p:nvPr>
        </p:nvSpPr>
        <p:spPr/>
        <p:txBody>
          <a:bodyPr/>
          <a:lstStyle/>
          <a:p>
            <a:r>
              <a:rPr lang="en-AU" dirty="0"/>
              <a:t>Each Zone is served by one or more </a:t>
            </a:r>
            <a:r>
              <a:rPr lang="en-AU" i="1" dirty="0"/>
              <a:t>authoritative servers</a:t>
            </a:r>
            <a:endParaRPr lang="en-AU" dirty="0"/>
          </a:p>
          <a:p>
            <a:r>
              <a:rPr lang="en-AU" dirty="0"/>
              <a:t>Each server responds to </a:t>
            </a:r>
            <a:r>
              <a:rPr lang="en-AU" i="1" dirty="0"/>
              <a:t>queries</a:t>
            </a:r>
          </a:p>
          <a:p>
            <a:r>
              <a:rPr lang="en-AU" dirty="0"/>
              <a:t>Responses may be one of:</a:t>
            </a:r>
          </a:p>
          <a:p>
            <a:pPr lvl="1"/>
            <a:r>
              <a:rPr lang="en-AU" dirty="0"/>
              <a:t>The queried data</a:t>
            </a:r>
          </a:p>
          <a:p>
            <a:pPr lvl="1"/>
            <a:r>
              <a:rPr lang="en-AU" dirty="0"/>
              <a:t>A </a:t>
            </a:r>
            <a:r>
              <a:rPr lang="en-AU" i="1" dirty="0"/>
              <a:t>referral</a:t>
            </a:r>
            <a:r>
              <a:rPr lang="en-AU" dirty="0"/>
              <a:t> to a delegated authoritative server set</a:t>
            </a:r>
          </a:p>
          <a:p>
            <a:pPr lvl="1"/>
            <a:r>
              <a:rPr lang="en-AU" dirty="0"/>
              <a:t>No such data</a:t>
            </a:r>
          </a:p>
          <a:p>
            <a:pPr lvl="1"/>
            <a:r>
              <a:rPr lang="en-AU" dirty="0"/>
              <a:t>No such name</a:t>
            </a:r>
          </a:p>
          <a:p>
            <a:pPr marL="0" indent="0">
              <a:buNone/>
            </a:pPr>
            <a:endParaRPr lang="en-AU" u="sng" dirty="0"/>
          </a:p>
        </p:txBody>
      </p:sp>
    </p:spTree>
    <p:extLst>
      <p:ext uri="{BB962C8B-B14F-4D97-AF65-F5344CB8AC3E}">
        <p14:creationId xmlns:p14="http://schemas.microsoft.com/office/powerpoint/2010/main" val="13632446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2FD97B-DC2F-7FA6-E87D-329ED572FBFE}"/>
              </a:ext>
            </a:extLst>
          </p:cNvPr>
          <p:cNvSpPr>
            <a:spLocks noGrp="1"/>
          </p:cNvSpPr>
          <p:nvPr>
            <p:ph type="title"/>
          </p:nvPr>
        </p:nvSpPr>
        <p:spPr/>
        <p:txBody>
          <a:bodyPr/>
          <a:lstStyle/>
          <a:p>
            <a:r>
              <a:rPr lang="en-AU" dirty="0"/>
              <a:t>DNS “Resolvers”</a:t>
            </a:r>
          </a:p>
        </p:txBody>
      </p:sp>
      <p:sp>
        <p:nvSpPr>
          <p:cNvPr id="3" name="Content Placeholder 2">
            <a:extLst>
              <a:ext uri="{FF2B5EF4-FFF2-40B4-BE49-F238E27FC236}">
                <a16:creationId xmlns:a16="http://schemas.microsoft.com/office/drawing/2014/main" id="{975C25F5-5153-838A-2C85-963CE12A5B4F}"/>
              </a:ext>
            </a:extLst>
          </p:cNvPr>
          <p:cNvSpPr>
            <a:spLocks noGrp="1"/>
          </p:cNvSpPr>
          <p:nvPr>
            <p:ph idx="1"/>
          </p:nvPr>
        </p:nvSpPr>
        <p:spPr/>
        <p:txBody>
          <a:bodyPr/>
          <a:lstStyle/>
          <a:p>
            <a:r>
              <a:rPr lang="en-AU" dirty="0"/>
              <a:t>To query this DNS database we use specialised database query engines that are termed DNS </a:t>
            </a:r>
            <a:r>
              <a:rPr lang="en-AU" i="1" dirty="0"/>
              <a:t>Recursive Resolvers</a:t>
            </a:r>
          </a:p>
          <a:p>
            <a:r>
              <a:rPr lang="en-AU" dirty="0"/>
              <a:t>A recursive resolver performs a sequence of </a:t>
            </a:r>
            <a:r>
              <a:rPr lang="en-AU" i="1" dirty="0"/>
              <a:t>discovery queries</a:t>
            </a:r>
            <a:r>
              <a:rPr lang="en-AU" dirty="0"/>
              <a:t> to establish the authoritative server that can answer the query for this domain name</a:t>
            </a:r>
          </a:p>
          <a:p>
            <a:r>
              <a:rPr lang="en-AU" dirty="0"/>
              <a:t>It also uses a local </a:t>
            </a:r>
            <a:r>
              <a:rPr lang="en-AU" i="1" dirty="0"/>
              <a:t>cache</a:t>
            </a:r>
            <a:r>
              <a:rPr lang="en-AU" dirty="0"/>
              <a:t> to re-use responses for subsequent queries</a:t>
            </a:r>
          </a:p>
          <a:p>
            <a:pPr marL="457200" lvl="1" indent="0">
              <a:buNone/>
            </a:pPr>
            <a:r>
              <a:rPr lang="en-AU" dirty="0"/>
              <a:t>(these caches are super-important – without local caching the DNS would melt under the load!) </a:t>
            </a:r>
          </a:p>
          <a:p>
            <a:pPr marL="0" indent="0">
              <a:buNone/>
            </a:pPr>
            <a:endParaRPr lang="en-AU" dirty="0"/>
          </a:p>
          <a:p>
            <a:pPr marL="457200" lvl="1" indent="0">
              <a:buNone/>
            </a:pPr>
            <a:endParaRPr lang="en-AU" dirty="0"/>
          </a:p>
        </p:txBody>
      </p:sp>
    </p:spTree>
    <p:extLst>
      <p:ext uri="{BB962C8B-B14F-4D97-AF65-F5344CB8AC3E}">
        <p14:creationId xmlns:p14="http://schemas.microsoft.com/office/powerpoint/2010/main" val="12795832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1378</TotalTime>
  <Words>5117</Words>
  <Application>Microsoft Macintosh PowerPoint</Application>
  <PresentationFormat>Widescreen</PresentationFormat>
  <Paragraphs>530</Paragraphs>
  <Slides>51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51</vt:i4>
      </vt:variant>
    </vt:vector>
  </HeadingPairs>
  <TitlesOfParts>
    <vt:vector size="58" baseType="lpstr">
      <vt:lpstr>AhnbergHand</vt:lpstr>
      <vt:lpstr>Arial</vt:lpstr>
      <vt:lpstr>Calibri</vt:lpstr>
      <vt:lpstr>Courier New</vt:lpstr>
      <vt:lpstr>Max's Handwritin</vt:lpstr>
      <vt:lpstr>Powderfinger Type</vt:lpstr>
      <vt:lpstr>Office Theme</vt:lpstr>
      <vt:lpstr>DNS and DNSSEC </vt:lpstr>
      <vt:lpstr>How can you tell whether a DNS response is true or not?</vt:lpstr>
      <vt:lpstr>How can you tell whether a DNS response is true or not?</vt:lpstr>
      <vt:lpstr>How can you tell whether a DNS response is true or not?</vt:lpstr>
      <vt:lpstr>How can you tell whether a DNS response is true or not?</vt:lpstr>
      <vt:lpstr>The Origins of the DNS</vt:lpstr>
      <vt:lpstr>The DNS Name Space</vt:lpstr>
      <vt:lpstr>The DNS as a Distributed Database</vt:lpstr>
      <vt:lpstr>DNS “Resolvers”</vt:lpstr>
      <vt:lpstr>Resolving a DNS name is far more complex than it might seem</vt:lpstr>
      <vt:lpstr>Resolving a DNS name is far more complex than it might seem</vt:lpstr>
      <vt:lpstr>Resolving a DNS name is far more complex than it might seem</vt:lpstr>
      <vt:lpstr>Resolving a DNS name is far more complex than it might seem</vt:lpstr>
      <vt:lpstr>Resolving a DNS name is far more complex than it might seem</vt:lpstr>
      <vt:lpstr>The DNS is far more complex than it might seem</vt:lpstr>
      <vt:lpstr>Understanding DNS Resolvers is “tricky”</vt:lpstr>
      <vt:lpstr>Understanding DNS Resolvers is “tricky”</vt:lpstr>
      <vt:lpstr>The DNS and Trust</vt:lpstr>
      <vt:lpstr>The DNS is vulnerable</vt:lpstr>
      <vt:lpstr>Why attack the DNS?</vt:lpstr>
      <vt:lpstr>How can you detect DNS attacks that alter DNS responses?</vt:lpstr>
      <vt:lpstr>How can you detect DNS attacks that alter DNS responses?</vt:lpstr>
      <vt:lpstr>How does DNSSEC do “Trust”?</vt:lpstr>
      <vt:lpstr>DNSSEC Design Basics</vt:lpstr>
      <vt:lpstr>What’s DNSSEC?</vt:lpstr>
      <vt:lpstr>So what?</vt:lpstr>
      <vt:lpstr>What about non-existence?</vt:lpstr>
      <vt:lpstr>What about non-existence?</vt:lpstr>
      <vt:lpstr>“Signing” a zone</vt:lpstr>
      <vt:lpstr>DNSSEC is great! Right?</vt:lpstr>
      <vt:lpstr>Really?</vt:lpstr>
      <vt:lpstr>Why don’t we use DNSSEC everywhere?</vt:lpstr>
      <vt:lpstr>And validation is no fun</vt:lpstr>
      <vt:lpstr>DNSSEC Validation</vt:lpstr>
      <vt:lpstr>DNSSEC Validation</vt:lpstr>
      <vt:lpstr>DNSSEC “key chains”</vt:lpstr>
      <vt:lpstr>DNSSEC Validation can be slow</vt:lpstr>
      <vt:lpstr>Validation is no fun</vt:lpstr>
      <vt:lpstr>How “good” is DNSSEC?</vt:lpstr>
      <vt:lpstr>DNSSEC and UDP</vt:lpstr>
      <vt:lpstr>Crypto Strength</vt:lpstr>
      <vt:lpstr>DNSSEC and UDP</vt:lpstr>
      <vt:lpstr>Is DNSSEC worth the effort?</vt:lpstr>
      <vt:lpstr>Is DNSSEC Worth the effort?</vt:lpstr>
      <vt:lpstr>Is DNSSEC Worth the effort?</vt:lpstr>
      <vt:lpstr>If not DNSSEC, then what?</vt:lpstr>
      <vt:lpstr>PKIs have problems too!</vt:lpstr>
      <vt:lpstr>Certificates are a Failure?</vt:lpstr>
      <vt:lpstr>Where to from here?</vt:lpstr>
      <vt:lpstr>Where to from here?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Geoff Huston</dc:creator>
  <cp:lastModifiedBy>Geoff Huston</cp:lastModifiedBy>
  <cp:revision>12</cp:revision>
  <dcterms:created xsi:type="dcterms:W3CDTF">2022-05-22T23:17:53Z</dcterms:created>
  <dcterms:modified xsi:type="dcterms:W3CDTF">2023-05-14T21:52:39Z</dcterms:modified>
</cp:coreProperties>
</file>