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70" r:id="rId13"/>
    <p:sldId id="271" r:id="rId14"/>
    <p:sldId id="272" r:id="rId15"/>
    <p:sldId id="269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7" d="100"/>
          <a:sy n="127" d="100"/>
        </p:scale>
        <p:origin x="17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ED9F4-7DEA-FA57-896F-637229D0F1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A8FAAB-4833-8619-D4FC-A0243EA46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7C499-816C-0AFC-85DD-DE743098F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9369B-711E-974F-8908-338B4676A8EE}" type="datetimeFigureOut">
              <a:rPr lang="en-AU" smtClean="0"/>
              <a:t>5/6/2023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ED3C7-8A4E-5C5F-0226-D1E73A1F0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84443-8252-3A2B-6A47-76B65A671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72F4-17D3-514C-9DF2-4BD46123D6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921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82670-C437-E2A5-7F20-7887BD73E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CBD10D-527D-7F8E-D6A0-AECD3CD61A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95EAD-A968-D7A0-2789-979A06AB3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9369B-711E-974F-8908-338B4676A8EE}" type="datetimeFigureOut">
              <a:rPr lang="en-AU" smtClean="0"/>
              <a:t>5/6/2023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F2004-9279-4435-5369-4CE262603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B3D32-3FA5-94B2-4114-CFD21EDC0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72F4-17D3-514C-9DF2-4BD46123D6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6821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3F01FD-1843-8AE1-69D5-70FB77483D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00722F-0D15-A3FE-9FA9-4587235843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A55DD-6690-0882-CE58-245DB1154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9369B-711E-974F-8908-338B4676A8EE}" type="datetimeFigureOut">
              <a:rPr lang="en-AU" smtClean="0"/>
              <a:t>5/6/2023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A59EC-268C-2E3D-7007-BE2908341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8D17C-3B04-7173-F703-32B9CFCBD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72F4-17D3-514C-9DF2-4BD46123D6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974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97B87-6ED3-D70D-508B-E5113883D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11D0B-C505-E56B-4930-6DDBC8666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8A96E-5B5B-D536-D8FD-27FC52EF4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9369B-711E-974F-8908-338B4676A8EE}" type="datetimeFigureOut">
              <a:rPr lang="en-AU" smtClean="0"/>
              <a:t>5/6/2023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BB009-A07F-D11F-0DF7-69B39012B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A0A5F-0BC3-A24D-AC19-B9B841C8D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72F4-17D3-514C-9DF2-4BD46123D6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1374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30372-858A-F5A9-9E78-DE04EFACA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97A4C-172E-236C-D414-E3A9623C2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77A65-55E8-C4F7-3FC6-1EC8A287C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9369B-711E-974F-8908-338B4676A8EE}" type="datetimeFigureOut">
              <a:rPr lang="en-AU" smtClean="0"/>
              <a:t>5/6/2023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4EF53-F9F4-792F-DADE-841985EB2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1D2D8-0D80-A36F-04D5-151DF35F7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72F4-17D3-514C-9DF2-4BD46123D6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055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8754C-2056-7931-CC6A-571E3DA49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E27FA-EBB7-F53D-A5C5-036A4EB69F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5BF64-B5D5-DB0B-D293-A93C1573D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6E963-E6EF-7C34-2B87-D1A557C4F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9369B-711E-974F-8908-338B4676A8EE}" type="datetimeFigureOut">
              <a:rPr lang="en-AU" smtClean="0"/>
              <a:t>5/6/2023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234D2-3CE8-D62E-E45F-C9D54B291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BD76E2-AA71-F946-E21C-54D8907F7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72F4-17D3-514C-9DF2-4BD46123D6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056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3602E-0D46-4968-AEE3-28BA60A07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3E669E-01C1-701D-3D43-086E02BE8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41DE2A-4979-D656-C84B-728D6136C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C6405D-C9E7-24E9-D402-FB0449FBF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EDF266-1D10-6CBF-209C-AFBE5B445F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9E3AD6-A2A2-6E42-1283-CCDB811BC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9369B-711E-974F-8908-338B4676A8EE}" type="datetimeFigureOut">
              <a:rPr lang="en-AU" smtClean="0"/>
              <a:t>5/6/2023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97B378-0E52-5712-5873-424BFC4DB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770E31-1AC1-87CA-5A4B-0945CFF90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72F4-17D3-514C-9DF2-4BD46123D6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0172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896C8-85F2-7DB1-2FA1-C37BA90EA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B557E5-074C-1371-FAD8-4D253DC9A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9369B-711E-974F-8908-338B4676A8EE}" type="datetimeFigureOut">
              <a:rPr lang="en-AU" smtClean="0"/>
              <a:t>5/6/2023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4F2868-88C6-1B73-F797-2AA2A7DF3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BAFE7F-295B-179D-4AE8-FEB047131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72F4-17D3-514C-9DF2-4BD46123D6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057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01D831-484B-51F9-63CF-AEA393426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9369B-711E-974F-8908-338B4676A8EE}" type="datetimeFigureOut">
              <a:rPr lang="en-AU" smtClean="0"/>
              <a:t>5/6/2023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BC6296-9A04-6DDC-AD9B-0E4E3D4B7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65F046-6870-E5FB-8EC6-C6033F328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72F4-17D3-514C-9DF2-4BD46123D6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9023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ADF03-E2F2-72AC-F203-B8886B247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9C8A1-0B35-4CDD-4038-AF59B396F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ACB62C-2619-2B9B-52F4-E78525B11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C7C653-8054-98DC-EC30-601AE6481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9369B-711E-974F-8908-338B4676A8EE}" type="datetimeFigureOut">
              <a:rPr lang="en-AU" smtClean="0"/>
              <a:t>5/6/2023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7D7FE3-722B-9F31-DFE9-063D499B9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529947-4B45-8156-5232-3C244B999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72F4-17D3-514C-9DF2-4BD46123D6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1720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D191D-FE0B-7D40-CA7C-A34A1DBA9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329B62-1813-C14D-27C9-E9EC2CF544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D3C5C5-0807-1992-EB35-B89643CB5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089CA-06DA-F877-0D04-C329A0681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9369B-711E-974F-8908-338B4676A8EE}" type="datetimeFigureOut">
              <a:rPr lang="en-AU" smtClean="0"/>
              <a:t>5/6/2023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68377-BFF5-D246-01C4-8C1900C47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74E27E-03D6-83E6-7F60-601ABC04C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72F4-17D3-514C-9DF2-4BD46123D6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526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B8F3D2-2C7E-F4D0-1BC1-AB1B37AE8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80204-1F01-B516-901C-02AFB199D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D19BE-BFB0-C445-BC42-F274AFA04C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9369B-711E-974F-8908-338B4676A8EE}" type="datetimeFigureOut">
              <a:rPr lang="en-AU" smtClean="0"/>
              <a:t>5/6/2023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4A27F-1C22-38E5-5299-47CE638241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A80AF-83A8-1E8A-3864-9B0EB8B76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A72F4-17D3-514C-9DF2-4BD46123D6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810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755A9-5E43-EE75-8FF1-1863B3D4D0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err="1"/>
              <a:t>Dagstuhl</a:t>
            </a:r>
            <a:r>
              <a:rPr lang="en-AU" dirty="0"/>
              <a:t> Workshop Presentation: </a:t>
            </a:r>
            <a:br>
              <a:rPr lang="en-AU"/>
            </a:br>
            <a:r>
              <a:rPr lang="en-AU"/>
              <a:t>Learnings </a:t>
            </a:r>
            <a:r>
              <a:rPr lang="en-AU" dirty="0"/>
              <a:t>from Failure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67FDED-60EF-A78D-861B-BD940549D6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Geoff Huston, APNIC</a:t>
            </a:r>
          </a:p>
        </p:txBody>
      </p:sp>
    </p:spTree>
    <p:extLst>
      <p:ext uri="{BB962C8B-B14F-4D97-AF65-F5344CB8AC3E}">
        <p14:creationId xmlns:p14="http://schemas.microsoft.com/office/powerpoint/2010/main" val="829847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4B9D6-B7CD-3AA2-17CC-EEE84CCA0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Does anyone care any more?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D4065-8A3B-2955-981B-C0E796463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After 30 years with no workable secure routing framework applications have resigned themselves not to trust the underlying network</a:t>
            </a:r>
          </a:p>
          <a:p>
            <a:r>
              <a:rPr lang="en-AU" dirty="0"/>
              <a:t> TLS is the general “solution” to this problem</a:t>
            </a:r>
          </a:p>
          <a:p>
            <a:pPr lvl="1"/>
            <a:r>
              <a:rPr lang="en-AU" dirty="0"/>
              <a:t>Irrespective of where the packet may have been delivered, if the remote end cannot demonstrate that it is a genuine instance of the named service then its an untrusted transaction</a:t>
            </a:r>
          </a:p>
          <a:p>
            <a:pPr lvl="1"/>
            <a:r>
              <a:rPr lang="en-AU" dirty="0"/>
              <a:t>This shifts authenticity function up from the IP address layer to the session/application layer</a:t>
            </a:r>
          </a:p>
          <a:p>
            <a:pPr lvl="1"/>
            <a:r>
              <a:rPr lang="en-AU" dirty="0"/>
              <a:t>This devalues the incremental benefit from a secure routing system, and reduces the motivation to deploy this technology</a:t>
            </a:r>
          </a:p>
        </p:txBody>
      </p:sp>
    </p:spTree>
    <p:extLst>
      <p:ext uri="{BB962C8B-B14F-4D97-AF65-F5344CB8AC3E}">
        <p14:creationId xmlns:p14="http://schemas.microsoft.com/office/powerpoint/2010/main" val="2193431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ACF54-B2A5-E76F-6780-80E9CD00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Why deploy BGPSEC?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D0028-6C4C-0042-79D4-4E7B6FAAE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High cost, fragile framework</a:t>
            </a:r>
          </a:p>
          <a:p>
            <a:r>
              <a:rPr lang="en-AU" dirty="0"/>
              <a:t>The consequences of operational lapses tend towards enforced disconnection – often a far more damaging outcome than the problem that these measures they they are attempting to detect</a:t>
            </a:r>
          </a:p>
          <a:p>
            <a:r>
              <a:rPr lang="en-AU" dirty="0"/>
              <a:t>The network operators incur a high cost in deployment. Where is the incremental benefit? Who accrues value from this benefit?</a:t>
            </a:r>
          </a:p>
          <a:p>
            <a:r>
              <a:rPr lang="en-AU" dirty="0"/>
              <a:t>Partial deployments are very challenging for AS Path protection, and validating origination without propagation protection does not mitigate the security risks of malfeasance</a:t>
            </a:r>
          </a:p>
          <a:p>
            <a:r>
              <a:rPr lang="en-AU" dirty="0"/>
              <a:t>Is TLS doing an adequate job for the purposes we need to use it for?</a:t>
            </a:r>
          </a:p>
        </p:txBody>
      </p:sp>
    </p:spTree>
    <p:extLst>
      <p:ext uri="{BB962C8B-B14F-4D97-AF65-F5344CB8AC3E}">
        <p14:creationId xmlns:p14="http://schemas.microsoft.com/office/powerpoint/2010/main" val="104031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0D166-D585-4BD3-1FF7-C4657483D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Learning from Successes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8E6B6-C70B-7DED-8B91-D1C157CA0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TCP</a:t>
            </a:r>
          </a:p>
          <a:p>
            <a:pPr lvl="1"/>
            <a:r>
              <a:rPr lang="en-AU" dirty="0"/>
              <a:t>Are we talking about TCP per se or about the use of a sliding window protocol to implement reliable packet flows in a datagram substrate?</a:t>
            </a:r>
          </a:p>
          <a:p>
            <a:pPr lvl="1"/>
            <a:r>
              <a:rPr lang="en-AU" dirty="0"/>
              <a:t>TCP’s model of ACK-based sender clocking with AIMD-based sender governance is not ideal in any individual scenario, but is adequately good in most scenarios we’ve come across</a:t>
            </a:r>
          </a:p>
          <a:p>
            <a:pPr lvl="1"/>
            <a:r>
              <a:rPr lang="en-AU" dirty="0"/>
              <a:t>TCP’s use of sender-based controls allows servers to innovate without forcing change on clients</a:t>
            </a:r>
          </a:p>
        </p:txBody>
      </p:sp>
    </p:spTree>
    <p:extLst>
      <p:ext uri="{BB962C8B-B14F-4D97-AF65-F5344CB8AC3E}">
        <p14:creationId xmlns:p14="http://schemas.microsoft.com/office/powerpoint/2010/main" val="1899078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B2956-6BD4-0F67-DC0A-D83CD94EC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Learning from Successes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7F91E-4D88-E616-9636-ACE11A081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BGP - The Border Gateway Protocol</a:t>
            </a:r>
          </a:p>
          <a:p>
            <a:pPr lvl="1"/>
            <a:r>
              <a:rPr lang="en-AU" dirty="0"/>
              <a:t>This is a venerable protocol and continues to operate efficiently in spite of considerable scaling demands</a:t>
            </a:r>
          </a:p>
          <a:p>
            <a:pPr lvl="1"/>
            <a:r>
              <a:rPr lang="en-AU" dirty="0"/>
              <a:t>What can we learn from BGP:</a:t>
            </a:r>
          </a:p>
          <a:p>
            <a:pPr lvl="2"/>
            <a:r>
              <a:rPr lang="en-AU" dirty="0"/>
              <a:t>Don’t try to solve everything all at once – work with a limited set of objectives</a:t>
            </a:r>
          </a:p>
          <a:p>
            <a:pPr lvl="2"/>
            <a:r>
              <a:rPr lang="en-AU" dirty="0"/>
              <a:t>Avoid flag days and forced change - use negotiation to add capabilities</a:t>
            </a:r>
          </a:p>
        </p:txBody>
      </p:sp>
    </p:spTree>
    <p:extLst>
      <p:ext uri="{BB962C8B-B14F-4D97-AF65-F5344CB8AC3E}">
        <p14:creationId xmlns:p14="http://schemas.microsoft.com/office/powerpoint/2010/main" val="1128439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093AE-AB91-02BA-3A93-73497CF6B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Lessons for Protocol Utility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93D83-85C6-4BC1-25EE-259A11B49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Design for the general case, not a specific scenario</a:t>
            </a:r>
          </a:p>
          <a:p>
            <a:r>
              <a:rPr lang="en-AU" dirty="0"/>
              <a:t>But focus on a single function </a:t>
            </a:r>
          </a:p>
          <a:p>
            <a:r>
              <a:rPr lang="en-AU" dirty="0"/>
              <a:t>Keep it simple</a:t>
            </a:r>
          </a:p>
          <a:p>
            <a:r>
              <a:rPr lang="en-AU" dirty="0"/>
              <a:t>Every needless exposure of data can and will be used against the user!</a:t>
            </a:r>
          </a:p>
          <a:p>
            <a:r>
              <a:rPr lang="en-AU" dirty="0"/>
              <a:t>Avoid inter-dependencies on third parties wherever possible</a:t>
            </a:r>
          </a:p>
          <a:p>
            <a:r>
              <a:rPr lang="en-AU" dirty="0"/>
              <a:t>Backward compatibility and tolerance for piecemeal deployment are essential</a:t>
            </a:r>
          </a:p>
          <a:p>
            <a:r>
              <a:rPr lang="en-AU" dirty="0"/>
              <a:t>Adopters need to be able to realise benefits of adoption from the outset – if benefits are realizable only when everyone deploys then adoption will stall</a:t>
            </a:r>
          </a:p>
        </p:txBody>
      </p:sp>
    </p:spTree>
    <p:extLst>
      <p:ext uri="{BB962C8B-B14F-4D97-AF65-F5344CB8AC3E}">
        <p14:creationId xmlns:p14="http://schemas.microsoft.com/office/powerpoint/2010/main" val="625561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8B236-DDE9-E6ED-5941-36B8D98D0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Transitional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12ADB-A966-0359-1FCC-CB41C2475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Backward Compatibility?</a:t>
            </a:r>
          </a:p>
          <a:p>
            <a:r>
              <a:rPr lang="en-AU" dirty="0"/>
              <a:t>Piecemeal uncoordinated adoption?</a:t>
            </a:r>
          </a:p>
          <a:p>
            <a:r>
              <a:rPr lang="en-AU" dirty="0"/>
              <a:t>Early adopter advantages?</a:t>
            </a:r>
          </a:p>
          <a:p>
            <a:r>
              <a:rPr lang="en-AU" dirty="0"/>
              <a:t>Late adopter penalties?</a:t>
            </a:r>
          </a:p>
          <a:p>
            <a:r>
              <a:rPr lang="en-AU" dirty="0"/>
              <a:t>Risk reduction?</a:t>
            </a:r>
          </a:p>
          <a:p>
            <a:r>
              <a:rPr lang="en-AU" dirty="0"/>
              <a:t>Alignment of cost and benefit?</a:t>
            </a:r>
          </a:p>
          <a:p>
            <a:r>
              <a:rPr lang="en-AU" dirty="0"/>
              <a:t>Reduce dependencies?</a:t>
            </a:r>
          </a:p>
        </p:txBody>
      </p:sp>
    </p:spTree>
    <p:extLst>
      <p:ext uri="{BB962C8B-B14F-4D97-AF65-F5344CB8AC3E}">
        <p14:creationId xmlns:p14="http://schemas.microsoft.com/office/powerpoint/2010/main" val="3996261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64D47-C1D7-721B-3F7D-CDB52090A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Lessons?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CE23C-FEB6-F1F4-D8DC-7182B36ED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dirty="0"/>
              <a:t>IPv6, DNSSEC, BGPSEC are all technology adoption failures in economic terms</a:t>
            </a:r>
          </a:p>
          <a:p>
            <a:r>
              <a:rPr lang="en-AU" dirty="0"/>
              <a:t>Economic considerations are ultimately more important than just “good” technology</a:t>
            </a:r>
          </a:p>
          <a:p>
            <a:r>
              <a:rPr lang="en-AU" dirty="0"/>
              <a:t>In a deregulated space, technology adoption is a function of markets, not an outcome of regulatory fiat or imposed orchestration</a:t>
            </a:r>
          </a:p>
          <a:p>
            <a:r>
              <a:rPr lang="en-AU" dirty="0"/>
              <a:t>Technology adoption is not based on relative merit – adoption is based on cost efficiencies, alignment of cost and benefit, and market dynamics</a:t>
            </a:r>
          </a:p>
          <a:p>
            <a:r>
              <a:rPr lang="en-AU" dirty="0"/>
              <a:t>The larger the system the greater the resistance to change - incumbent technologies have a strong advantage</a:t>
            </a:r>
          </a:p>
          <a:p>
            <a:r>
              <a:rPr lang="en-AU" dirty="0"/>
              <a:t>Displacement occurs only when the relative cost advantages are massive (10x, 100x, …)</a:t>
            </a:r>
          </a:p>
        </p:txBody>
      </p:sp>
    </p:spTree>
    <p:extLst>
      <p:ext uri="{BB962C8B-B14F-4D97-AF65-F5344CB8AC3E}">
        <p14:creationId xmlns:p14="http://schemas.microsoft.com/office/powerpoint/2010/main" val="3926134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FC24F-9E61-22E6-4E29-51EEA78AE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40 year Scorecard for the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1D835-68E8-29EC-F7C6-6F61C8E95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AU" dirty="0"/>
              <a:t>Stacked Protocol Architecture</a:t>
            </a:r>
          </a:p>
          <a:p>
            <a:pPr>
              <a:buFont typeface="Wingdings" pitchFamily="2" charset="2"/>
              <a:buChar char="q"/>
            </a:pPr>
            <a:r>
              <a:rPr lang="en-AU" dirty="0"/>
              <a:t>Stateless Packet Switching</a:t>
            </a:r>
          </a:p>
          <a:p>
            <a:pPr>
              <a:buFont typeface="Wingdings" pitchFamily="2" charset="2"/>
              <a:buChar char="q"/>
            </a:pPr>
            <a:r>
              <a:rPr lang="en-AU" dirty="0"/>
              <a:t>ACK-paced Transport</a:t>
            </a:r>
          </a:p>
          <a:p>
            <a:pPr>
              <a:buFont typeface="Wingdings" pitchFamily="2" charset="2"/>
              <a:buChar char="q"/>
            </a:pPr>
            <a:r>
              <a:rPr lang="en-AU" dirty="0"/>
              <a:t>End-to-End</a:t>
            </a:r>
          </a:p>
          <a:p>
            <a:pPr>
              <a:buFont typeface="Wingdings" pitchFamily="2" charset="2"/>
              <a:buChar char="q"/>
            </a:pPr>
            <a:r>
              <a:rPr lang="en-AU" dirty="0"/>
              <a:t>Network Management</a:t>
            </a:r>
          </a:p>
          <a:p>
            <a:pPr>
              <a:buFont typeface="Wingdings" pitchFamily="2" charset="2"/>
              <a:buChar char="q"/>
            </a:pPr>
            <a:r>
              <a:rPr lang="en-AU" dirty="0"/>
              <a:t>Names and Referential Frameworks</a:t>
            </a:r>
          </a:p>
          <a:p>
            <a:pPr>
              <a:buFont typeface="Wingdings" pitchFamily="2" charset="2"/>
              <a:buChar char="q"/>
            </a:pPr>
            <a:r>
              <a:rPr lang="en-AU" dirty="0"/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2450937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68C9C-542C-63A7-8D5C-CE4BD3444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40 year Scorecard for the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2F3F8-01ED-7F30-FFF7-EED0C6586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None of these areas are unqualified “successes” for the Internet Protocol:</a:t>
            </a:r>
          </a:p>
          <a:p>
            <a:pPr lvl="1"/>
            <a:r>
              <a:rPr lang="en-AU" dirty="0"/>
              <a:t>Layer violations proliferate</a:t>
            </a:r>
          </a:p>
          <a:p>
            <a:pPr lvl="1"/>
            <a:r>
              <a:rPr lang="en-AU" dirty="0"/>
              <a:t>MPLS is a widely used circuit-based overlay for many IP service platforms</a:t>
            </a:r>
          </a:p>
          <a:p>
            <a:pPr lvl="1"/>
            <a:r>
              <a:rPr lang="en-AU" dirty="0"/>
              <a:t>Ack-paced transport is slow and clumsy</a:t>
            </a:r>
          </a:p>
          <a:p>
            <a:pPr lvl="1"/>
            <a:r>
              <a:rPr lang="en-AU" dirty="0"/>
              <a:t>The proliferation of network middleware shows a moderated view of “pure” end-to-end</a:t>
            </a:r>
          </a:p>
          <a:p>
            <a:pPr lvl="1"/>
            <a:r>
              <a:rPr lang="en-AU" dirty="0"/>
              <a:t>The relationship between networks and hosts has never been made to work</a:t>
            </a:r>
          </a:p>
          <a:p>
            <a:pPr marL="914400" lvl="2" indent="0">
              <a:buNone/>
            </a:pPr>
            <a:r>
              <a:rPr lang="en-AU" dirty="0"/>
              <a:t>(The saga of failed QoS efforts, for example)</a:t>
            </a:r>
          </a:p>
          <a:p>
            <a:pPr lvl="1"/>
            <a:r>
              <a:rPr lang="en-AU" dirty="0"/>
              <a:t>UDP is a glaring vulnerability in the DOS world</a:t>
            </a:r>
          </a:p>
          <a:p>
            <a:pPr marL="914400" lvl="2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479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CF9B7-F965-0E58-5321-BE22C0B17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Learning from our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E95B4-86F9-2BE4-2F94-A917F5049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IPv6</a:t>
            </a:r>
          </a:p>
          <a:p>
            <a:pPr lvl="1"/>
            <a:r>
              <a:rPr lang="en-AU" dirty="0"/>
              <a:t>What happened?</a:t>
            </a:r>
          </a:p>
          <a:p>
            <a:pPr lvl="1"/>
            <a:r>
              <a:rPr lang="en-AU" dirty="0"/>
              <a:t>Why didn’t the industry take a low risk path and avoid IPv4 address depletion completely by adopting IPv6 earlier?</a:t>
            </a:r>
          </a:p>
          <a:p>
            <a:pPr lvl="1"/>
            <a:r>
              <a:rPr lang="en-AU" dirty="0"/>
              <a:t>Is IPv6 too complex for a simple-minded industry?</a:t>
            </a:r>
          </a:p>
          <a:p>
            <a:pPr lvl="2"/>
            <a:r>
              <a:rPr lang="en-AU" dirty="0"/>
              <a:t>Fragmentation and Extension headers</a:t>
            </a:r>
          </a:p>
          <a:p>
            <a:pPr lvl="2"/>
            <a:r>
              <a:rPr lang="en-AU" dirty="0"/>
              <a:t>SLAAC / DHCP / etc</a:t>
            </a:r>
          </a:p>
          <a:p>
            <a:pPr lvl="2"/>
            <a:r>
              <a:rPr lang="en-AU" dirty="0"/>
              <a:t>Chaotic address plan</a:t>
            </a:r>
          </a:p>
          <a:p>
            <a:pPr lvl="1"/>
            <a:r>
              <a:rPr lang="en-AU" dirty="0"/>
              <a:t>Is the lack of backwards compatibility a fatal flaw in any transition?</a:t>
            </a:r>
          </a:p>
          <a:p>
            <a:pPr lvl="1"/>
            <a:r>
              <a:rPr lang="en-AU" dirty="0"/>
              <a:t>Do we understand the economics of transition in a heterogenous market-driven environment?</a:t>
            </a:r>
          </a:p>
        </p:txBody>
      </p:sp>
    </p:spTree>
    <p:extLst>
      <p:ext uri="{BB962C8B-B14F-4D97-AF65-F5344CB8AC3E}">
        <p14:creationId xmlns:p14="http://schemas.microsoft.com/office/powerpoint/2010/main" val="3594061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6AEF8-E164-445F-9AAA-2533D268C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Learning from our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C9220-8DDB-C9DB-C759-FF858001F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DNSSEC</a:t>
            </a:r>
          </a:p>
          <a:p>
            <a:pPr lvl="1"/>
            <a:r>
              <a:rPr lang="en-AU" dirty="0"/>
              <a:t>Why doesn’t anyone validate what they learn from the DNS?</a:t>
            </a:r>
          </a:p>
          <a:p>
            <a:pPr lvl="1"/>
            <a:r>
              <a:rPr lang="en-AU" dirty="0"/>
              <a:t>Why don’t zone admins DNSSEC-sign everything?</a:t>
            </a:r>
          </a:p>
          <a:p>
            <a:pPr lvl="1"/>
            <a:r>
              <a:rPr lang="en-AU" dirty="0"/>
              <a:t>The DNSSEC design parameters looked good:</a:t>
            </a:r>
          </a:p>
          <a:p>
            <a:pPr lvl="2"/>
            <a:r>
              <a:rPr lang="en-AU" dirty="0"/>
              <a:t>Backward compatible, incremental extension, no protocol change to the DNS</a:t>
            </a:r>
          </a:p>
          <a:p>
            <a:pPr lvl="1"/>
            <a:r>
              <a:rPr lang="en-AU" dirty="0"/>
              <a:t>But its just not happening</a:t>
            </a:r>
          </a:p>
          <a:p>
            <a:pPr lvl="2"/>
            <a:r>
              <a:rPr lang="en-AU" dirty="0"/>
              <a:t>Resistance to signing</a:t>
            </a:r>
          </a:p>
          <a:p>
            <a:pPr lvl="2"/>
            <a:r>
              <a:rPr lang="en-AU" dirty="0"/>
              <a:t>Resistance to validating at the edge </a:t>
            </a:r>
          </a:p>
          <a:p>
            <a:pPr lvl="1"/>
            <a:r>
              <a:rPr lang="en-AU" dirty="0"/>
              <a:t>Is this a case of technical failure or economic failure? (or both!)</a:t>
            </a:r>
          </a:p>
        </p:txBody>
      </p:sp>
    </p:spTree>
    <p:extLst>
      <p:ext uri="{BB962C8B-B14F-4D97-AF65-F5344CB8AC3E}">
        <p14:creationId xmlns:p14="http://schemas.microsoft.com/office/powerpoint/2010/main" val="1622901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70717-301A-B35D-EDD2-171A62C0E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Learning from our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EA42F-22F6-09B2-D143-7179865C4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Security and Robustness</a:t>
            </a:r>
          </a:p>
          <a:p>
            <a:pPr lvl="1"/>
            <a:r>
              <a:rPr lang="en-AU" dirty="0"/>
              <a:t>Obviously what we are doing is nowhere near enough - we are engaging in a spiral process of escalation of the sophistication of the attacks and a response of greater complexity</a:t>
            </a:r>
          </a:p>
          <a:p>
            <a:pPr lvl="1"/>
            <a:r>
              <a:rPr lang="en-AU" dirty="0"/>
              <a:t>Some commentary has suggested we would have been in a better place if we had ”integrated” security into the basic protocol design at the outset</a:t>
            </a:r>
          </a:p>
          <a:p>
            <a:pPr lvl="1"/>
            <a:r>
              <a:rPr lang="en-AU" dirty="0"/>
              <a:t>Other commentary suggests that we really never knew how to do that and a bolt-on approach allows for greater agility in our response</a:t>
            </a:r>
          </a:p>
          <a:p>
            <a:pPr lvl="1"/>
            <a:r>
              <a:rPr lang="en-AU" dirty="0"/>
              <a:t>Have we largely given up on network level security and just relying on applications to fend for themselves?</a:t>
            </a:r>
          </a:p>
          <a:p>
            <a:pPr lvl="1"/>
            <a:r>
              <a:rPr lang="en-AU" dirty="0"/>
              <a:t>Is this enough?</a:t>
            </a:r>
          </a:p>
        </p:txBody>
      </p:sp>
    </p:spTree>
    <p:extLst>
      <p:ext uri="{BB962C8B-B14F-4D97-AF65-F5344CB8AC3E}">
        <p14:creationId xmlns:p14="http://schemas.microsoft.com/office/powerpoint/2010/main" val="2064508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BB4D3-E593-D4E6-D53B-C6DE22C53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Case Study – Routing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AB3AE-94F1-0F38-2EF7-666BC6301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The Internet took the novel approach of self-orchestration in building the routing system</a:t>
            </a:r>
          </a:p>
          <a:p>
            <a:r>
              <a:rPr lang="en-AU" dirty="0"/>
              <a:t>Routing is a distributed algorithm operating across a collection of diverse mutually trusting entities</a:t>
            </a:r>
          </a:p>
          <a:p>
            <a:r>
              <a:rPr lang="en-AU" dirty="0"/>
              <a:t>Routing is easily abused:</a:t>
            </a:r>
          </a:p>
          <a:p>
            <a:pPr lvl="1"/>
            <a:r>
              <a:rPr lang="en-AU" dirty="0"/>
              <a:t>Deliberately by manipulation of the routing exchange</a:t>
            </a:r>
          </a:p>
          <a:p>
            <a:pPr lvl="1"/>
            <a:r>
              <a:rPr lang="en-AU" dirty="0"/>
              <a:t>Deliberately by a rouge entity abusing the trust model</a:t>
            </a:r>
          </a:p>
          <a:p>
            <a:pPr lvl="1"/>
            <a:r>
              <a:rPr lang="en-AU" dirty="0"/>
              <a:t>Inadvertently through operational mishap</a:t>
            </a:r>
          </a:p>
          <a:p>
            <a:r>
              <a:rPr lang="en-AU" dirty="0"/>
              <a:t>We assume(d) that if we addressed a packet to the “right” IP address, then we could trust any response we received as “authentic”</a:t>
            </a:r>
          </a:p>
          <a:p>
            <a:pPr lvl="1"/>
            <a:r>
              <a:rPr lang="en-AU" dirty="0"/>
              <a:t>Corrupting the routing system undermined this assumption</a:t>
            </a:r>
          </a:p>
        </p:txBody>
      </p:sp>
    </p:spTree>
    <p:extLst>
      <p:ext uri="{BB962C8B-B14F-4D97-AF65-F5344CB8AC3E}">
        <p14:creationId xmlns:p14="http://schemas.microsoft.com/office/powerpoint/2010/main" val="2039925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F3EED-F883-61D6-3F53-6C0946336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Routing Security is a Hard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894B0-ED1D-F726-A22E-EC2005F70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The problem space includes:</a:t>
            </a:r>
          </a:p>
          <a:p>
            <a:r>
              <a:rPr lang="en-AU" dirty="0"/>
              <a:t>The integrity of the routing information</a:t>
            </a:r>
          </a:p>
          <a:p>
            <a:r>
              <a:rPr lang="en-AU" dirty="0"/>
              <a:t>The proper operation of the routing protocol to propagate this information</a:t>
            </a:r>
          </a:p>
          <a:p>
            <a:r>
              <a:rPr lang="en-AU" dirty="0"/>
              <a:t>A definition of points of “absolute trust”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It’s taken more than 30 years and we’ve achieved little</a:t>
            </a:r>
          </a:p>
        </p:txBody>
      </p:sp>
    </p:spTree>
    <p:extLst>
      <p:ext uri="{BB962C8B-B14F-4D97-AF65-F5344CB8AC3E}">
        <p14:creationId xmlns:p14="http://schemas.microsoft.com/office/powerpoint/2010/main" val="2833455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54C63-462A-80FD-1B82-462BCD41E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RPKI and BGPSEC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E539C-4805-E620-0F4C-A5606C21D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/>
              <a:t>The RPKI is a poor fit to the routing application space</a:t>
            </a:r>
          </a:p>
          <a:p>
            <a:pPr lvl="1"/>
            <a:r>
              <a:rPr lang="en-AU" dirty="0"/>
              <a:t>Routing needs to bring “all” of the PKI to every relying party – this is a scaling flooding problem</a:t>
            </a:r>
          </a:p>
          <a:p>
            <a:pPr lvl="1"/>
            <a:r>
              <a:rPr lang="en-AU" dirty="0"/>
              <a:t>Routing is not transactional – the information in a routing update is trusted until it is withdrawn or updated</a:t>
            </a:r>
          </a:p>
          <a:p>
            <a:pPr lvl="1"/>
            <a:r>
              <a:rPr lang="en-AU" dirty="0"/>
              <a:t>Omissions (deliberate or otherwise) in routing propagation are unverifiable</a:t>
            </a:r>
          </a:p>
          <a:p>
            <a:pPr lvl="1"/>
            <a:r>
              <a:rPr lang="en-AU" dirty="0"/>
              <a:t>Routing security works best when everybody signs and everybody validates</a:t>
            </a:r>
          </a:p>
          <a:p>
            <a:pPr marL="0" indent="0">
              <a:buNone/>
            </a:pPr>
            <a:r>
              <a:rPr lang="en-AU" dirty="0"/>
              <a:t>BGPSEC is over-burdened</a:t>
            </a:r>
          </a:p>
          <a:p>
            <a:pPr lvl="1"/>
            <a:r>
              <a:rPr lang="en-AU" dirty="0"/>
              <a:t>AS path validation is implemented by signing chains which impose a high crypto burden on routers - BGP session resets become a problem</a:t>
            </a:r>
          </a:p>
          <a:p>
            <a:pPr lvl="1"/>
            <a:r>
              <a:rPr lang="en-AU" dirty="0"/>
              <a:t>Loading keys into routers and maintaining this framework is operationally brittle</a:t>
            </a:r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0439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1841</TotalTime>
  <Words>1185</Words>
  <Application>Microsoft Macintosh PowerPoint</Application>
  <PresentationFormat>Widescreen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Dagstuhl Workshop Presentation:  Learnings from Failure</vt:lpstr>
      <vt:lpstr>The 40 year Scorecard for the Internet</vt:lpstr>
      <vt:lpstr>The 40 year Scorecard for the Internet</vt:lpstr>
      <vt:lpstr>Learning from our Failures</vt:lpstr>
      <vt:lpstr>Learning from our Failures</vt:lpstr>
      <vt:lpstr>Learning from our Failures</vt:lpstr>
      <vt:lpstr>A Case Study – Routing Security</vt:lpstr>
      <vt:lpstr>Routing Security is a Hard Problem</vt:lpstr>
      <vt:lpstr>RPKI and BGPSEC Efforts</vt:lpstr>
      <vt:lpstr>Does anyone care any more?</vt:lpstr>
      <vt:lpstr>Why deploy BGPSEC?</vt:lpstr>
      <vt:lpstr>Learning from Successes</vt:lpstr>
      <vt:lpstr>Learning from Successes</vt:lpstr>
      <vt:lpstr>Lessons for Protocol Utility</vt:lpstr>
      <vt:lpstr>Transitional Considerations</vt:lpstr>
      <vt:lpstr>Lessons?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Failure is the best Teacher</dc:title>
  <dc:creator>Geoff Huston</dc:creator>
  <cp:lastModifiedBy>Geoff Huston</cp:lastModifiedBy>
  <cp:revision>8</cp:revision>
  <dcterms:created xsi:type="dcterms:W3CDTF">2023-04-24T21:28:03Z</dcterms:created>
  <dcterms:modified xsi:type="dcterms:W3CDTF">2023-06-05T01:24:19Z</dcterms:modified>
</cp:coreProperties>
</file>