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0"/>
  </p:notesMasterIdLst>
  <p:sldIdLst>
    <p:sldId id="285" r:id="rId5"/>
    <p:sldId id="292" r:id="rId6"/>
    <p:sldId id="295" r:id="rId7"/>
    <p:sldId id="259" r:id="rId8"/>
    <p:sldId id="296" r:id="rId9"/>
    <p:sldId id="297" r:id="rId10"/>
    <p:sldId id="260" r:id="rId11"/>
    <p:sldId id="293" r:id="rId12"/>
    <p:sldId id="286" r:id="rId13"/>
    <p:sldId id="288" r:id="rId14"/>
    <p:sldId id="290" r:id="rId15"/>
    <p:sldId id="294" r:id="rId16"/>
    <p:sldId id="298" r:id="rId17"/>
    <p:sldId id="291" r:id="rId18"/>
    <p:sldId id="268" r:id="rId19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400D3"/>
    <a:srgbClr val="4CAFE8"/>
    <a:srgbClr val="009E73"/>
    <a:srgbClr val="F0E33D"/>
    <a:srgbClr val="00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FE6"/>
          </a:solidFill>
        </a:fill>
      </a:tcStyle>
    </a:wholeTbl>
    <a:band2H>
      <a:tcTxStyle/>
      <a:tcStyle>
        <a:tcBdr/>
        <a:fill>
          <a:solidFill>
            <a:srgbClr val="E6E8F3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0CACE"/>
          </a:solidFill>
        </a:fill>
      </a:tcStyle>
    </a:wholeTbl>
    <a:band2H>
      <a:tcTxStyle/>
      <a:tcStyle>
        <a:tcBdr/>
        <a:fill>
          <a:solidFill>
            <a:srgbClr val="E9E6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DCA"/>
          </a:solidFill>
        </a:fill>
      </a:tcStyle>
    </a:wholeTbl>
    <a:band2H>
      <a:tcTxStyle/>
      <a:tcStyle>
        <a:tcBdr/>
        <a:fill>
          <a:solidFill>
            <a:srgbClr val="FFF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54"/>
    <p:restoredTop sz="94749"/>
  </p:normalViewPr>
  <p:slideViewPr>
    <p:cSldViewPr snapToGrid="0">
      <p:cViewPr varScale="1">
        <p:scale>
          <a:sx n="190" d="100"/>
          <a:sy n="190" d="100"/>
        </p:scale>
        <p:origin x="1632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2432759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Text"/>
          <p:cNvSpPr txBox="1">
            <a:spLocks noGrp="1"/>
          </p:cNvSpPr>
          <p:nvPr>
            <p:ph type="title"/>
          </p:nvPr>
        </p:nvSpPr>
        <p:spPr>
          <a:xfrm>
            <a:off x="539551" y="497514"/>
            <a:ext cx="8208914" cy="162018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9551" y="2171700"/>
            <a:ext cx="8208914" cy="131445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0" indent="457200">
              <a:buSzTx/>
              <a:buFontTx/>
              <a:buNone/>
            </a:lvl2pPr>
            <a:lvl3pPr marL="0" indent="914400">
              <a:buSzTx/>
              <a:buFontTx/>
              <a:buNone/>
            </a:lvl3pPr>
            <a:lvl4pPr marL="0" indent="1371600">
              <a:buSzTx/>
              <a:buFontTx/>
              <a:buNone/>
            </a:lvl4pPr>
            <a:lvl5pPr marL="0" indent="182880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487862"/>
            <a:ext cx="2133600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PRICOT 2020_Powerpoint graphic 16-9 01 copy_APRICOT-2015_Powerpoint-graphic-03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21"/>
            <a:ext cx="9143999" cy="5141596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4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395536" y="1200150"/>
            <a:ext cx="4104457" cy="3423829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563033" indent="-296333">
              <a:defRPr sz="2000"/>
            </a:lvl2pPr>
            <a:lvl3pPr marL="882650" indent="-349250">
              <a:defRPr sz="2000"/>
            </a:lvl3pPr>
            <a:lvl4pPr marL="1625600" indent="-254000">
              <a:defRPr sz="2000"/>
            </a:lvl4pPr>
            <a:lvl5pPr marL="2082800" indent="-254000">
              <a:defRPr sz="20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PRICOT 2020_Powerpoint graphic 16-9 01 copy_APRICOT-2015_Powerpoint-graphic-03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21"/>
            <a:ext cx="9143999" cy="5141596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PRICOT 2020_Powerpoint graphic 16-9 01 copy_APRICOT-2015_Powerpoint-graphic-03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21"/>
            <a:ext cx="9143999" cy="5141596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" name="Slide Number"/>
          <p:cNvSpPr txBox="1">
            <a:spLocks/>
          </p:cNvSpPr>
          <p:nvPr userDrawn="1"/>
        </p:nvSpPr>
        <p:spPr>
          <a:xfrm>
            <a:off x="8979954" y="4980006"/>
            <a:ext cx="127001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BFBFB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APRICOT 2020_Powerpoint graphic 16-9 01 copy_APRICOT-2015_Powerpoint-graphic-02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1"/>
            <a:ext cx="9175684" cy="515930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lide Number"/>
          <p:cNvSpPr txBox="1">
            <a:spLocks/>
          </p:cNvSpPr>
          <p:nvPr userDrawn="1"/>
        </p:nvSpPr>
        <p:spPr>
          <a:xfrm>
            <a:off x="8981503" y="4983031"/>
            <a:ext cx="127001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" b="0" i="0" u="none" strike="noStrike" cap="none" spc="0" normalizeH="0" baseline="0">
                <a:ln>
                  <a:noFill/>
                </a:ln>
                <a:solidFill>
                  <a:srgbClr val="BFBFBF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1pPr>
            <a:lvl2pPr marL="0" marR="0" indent="457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2pPr>
            <a:lvl3pPr marL="0" marR="0" indent="914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3pPr>
            <a:lvl4pPr marL="0" marR="0" indent="1371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4pPr>
            <a:lvl5pPr marL="0" marR="0" indent="18288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5pPr>
            <a:lvl6pPr marL="0" marR="0" indent="22860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6pPr>
            <a:lvl7pPr marL="0" marR="0" indent="27432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7pPr>
            <a:lvl8pPr marL="0" marR="0" indent="32004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8pPr>
            <a:lvl9pPr marL="0" marR="0" indent="365760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86CB4B4D-7CA3-9044-876B-883B54F8677D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2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itle Text"/>
          <p:cNvSpPr txBox="1">
            <a:spLocks noGrp="1"/>
          </p:cNvSpPr>
          <p:nvPr>
            <p:ph type="title"/>
          </p:nvPr>
        </p:nvSpPr>
        <p:spPr>
          <a:xfrm>
            <a:off x="539551" y="497514"/>
            <a:ext cx="8208914" cy="1620180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r>
              <a:t>Title Text</a:t>
            </a:r>
          </a:p>
        </p:txBody>
      </p:sp>
      <p:sp>
        <p:nvSpPr>
          <p:cNvPr id="75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539551" y="2171700"/>
            <a:ext cx="8208914" cy="131445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</a:lvl1pPr>
            <a:lvl2pPr marL="0" indent="457200">
              <a:buSzTx/>
              <a:buFontTx/>
              <a:buNone/>
            </a:lvl2pPr>
            <a:lvl3pPr marL="0" indent="914400">
              <a:buSzTx/>
              <a:buFontTx/>
              <a:buNone/>
            </a:lvl3pPr>
            <a:lvl4pPr marL="0" indent="1371600">
              <a:buSzTx/>
              <a:buFontTx/>
              <a:buNone/>
            </a:lvl4pPr>
            <a:lvl5pPr marL="0" indent="1828800">
              <a:buSzTx/>
              <a:buFont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4419600" y="4487862"/>
            <a:ext cx="2133600" cy="2794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lour background 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PRICOT 2020_Powerpoint graphic 16-9 01 copy_APRICOT-2015_Powerpoint-graphic-03.pd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4"/>
            <a:ext cx="9143999" cy="5141489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96237" y="5003865"/>
            <a:ext cx="127001" cy="1270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4" name="Title 1"/>
          <p:cNvSpPr txBox="1"/>
          <p:nvPr/>
        </p:nvSpPr>
        <p:spPr>
          <a:xfrm>
            <a:off x="395535" y="205978"/>
            <a:ext cx="8352930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defRPr sz="3600" b="1"/>
            </a:lvl1pPr>
          </a:lstStyle>
          <a:p>
            <a:r>
              <a:t>Click to edit Master title style</a:t>
            </a:r>
          </a:p>
        </p:txBody>
      </p:sp>
      <p:sp>
        <p:nvSpPr>
          <p:cNvPr id="95" name="Body Level One…"/>
          <p:cNvSpPr txBox="1">
            <a:spLocks noGrp="1"/>
          </p:cNvSpPr>
          <p:nvPr>
            <p:ph type="body" idx="1"/>
          </p:nvPr>
        </p:nvSpPr>
        <p:spPr>
          <a:xfrm>
            <a:off x="395536" y="1200151"/>
            <a:ext cx="8352929" cy="2609594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PRICOT 2020_Powerpoint graphic 16-9 01 copy_APRICOT-2015_Powerpoint-graphic-03.pd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74"/>
            <a:ext cx="9143999" cy="5141489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4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PRICOT 2020_Powerpoint graphic 16-9 01 copy_APRICOT-2015_Powerpoint-graphic-03.pdf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21"/>
            <a:ext cx="9143999" cy="5141596"/>
          </a:xfrm>
          <a:prstGeom prst="rect">
            <a:avLst/>
          </a:prstGeom>
          <a:ln w="12700">
            <a:miter lim="400000"/>
          </a:ln>
        </p:spPr>
      </p:pic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95536" y="205978"/>
            <a:ext cx="8352929" cy="8572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95536" y="1200150"/>
            <a:ext cx="8352929" cy="342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981503" y="4983031"/>
            <a:ext cx="127001" cy="1270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b">
            <a:spAutoFit/>
          </a:bodyPr>
          <a:lstStyle>
            <a:lvl1pPr algn="r">
              <a:defRPr sz="800">
                <a:solidFill>
                  <a:srgbClr val="BFBFB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8" r:id="rId7"/>
    <p:sldLayoutId id="2147483657" r:id="rId8"/>
    <p:sldLayoutId id="2147483659" r:id="rId9"/>
    <p:sldLayoutId id="2147483660" r:id="rId10"/>
    <p:sldLayoutId id="2147483661" r:id="rId11"/>
    <p:sldLayoutId id="2147483662" r:id="rId12"/>
    <p:sldLayoutId id="2147483663" r:id="rId13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600" b="1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66700" marR="0" indent="-2667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L="586739" marR="0" indent="-320039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L="952500" marR="0" indent="-41910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L="16459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–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L="21031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»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L="25603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L="30175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L="34747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L="3931920" marR="0" indent="-274320" algn="l" defTabSz="914400" rtl="0" latinLnBrk="0">
        <a:lnSpc>
          <a:spcPct val="100000"/>
        </a:lnSpc>
        <a:spcBef>
          <a:spcPts val="1200"/>
        </a:spcBef>
        <a:spcAft>
          <a:spcPts val="0"/>
        </a:spcAft>
        <a:buClrTx/>
        <a:buSzPct val="100000"/>
        <a:buFont typeface="Arial"/>
        <a:buChar char="•"/>
        <a:tabLst/>
        <a:defRPr sz="2400" b="0" i="0" u="none" strike="noStrike" cap="none" spc="0" baseline="0">
          <a:ln>
            <a:noFill/>
          </a:ln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9B204-E4D9-9F4C-1EB7-42D15F9FA9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Satellite Broadband in the Asia Pacific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42BFE2-19A5-C659-1094-22BABB5870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AU" dirty="0"/>
              <a:t>Panel Session</a:t>
            </a:r>
          </a:p>
          <a:p>
            <a:endParaRPr lang="en-AU" dirty="0"/>
          </a:p>
          <a:p>
            <a:r>
              <a:rPr lang="en-AU" dirty="0"/>
              <a:t>Geoff Huston</a:t>
            </a:r>
          </a:p>
          <a:p>
            <a:r>
              <a:rPr lang="en-AU" dirty="0"/>
              <a:t>APNIC</a:t>
            </a:r>
          </a:p>
        </p:txBody>
      </p:sp>
    </p:spTree>
    <p:extLst>
      <p:ext uri="{BB962C8B-B14F-4D97-AF65-F5344CB8AC3E}">
        <p14:creationId xmlns:p14="http://schemas.microsoft.com/office/powerpoint/2010/main" val="967143192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B8C65-2CEF-FB6B-795D-D84A73CD3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LEO Constellations: </a:t>
            </a:r>
            <a:r>
              <a:rPr lang="en-AU" dirty="0" err="1"/>
              <a:t>Oneweb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92F40B-4830-B251-E684-53EFE41C19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239070"/>
            <a:ext cx="7886700" cy="3263504"/>
          </a:xfrm>
        </p:spPr>
        <p:txBody>
          <a:bodyPr/>
          <a:lstStyle/>
          <a:p>
            <a:r>
              <a:rPr lang="en-AU" dirty="0"/>
              <a:t>542 operational satellites (planned total: 648)</a:t>
            </a:r>
          </a:p>
          <a:p>
            <a:r>
              <a:rPr lang="en-AU" dirty="0"/>
              <a:t>polar orbit, altitude: 1,200km, business and government clients</a:t>
            </a:r>
          </a:p>
          <a:p>
            <a:endParaRPr lang="en-AU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928761-70F8-0526-2299-DB35B6CE91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5382" y="2480982"/>
            <a:ext cx="2570178" cy="2517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205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FA03C-DAA2-8CBD-A501-0DBCAA189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LEO Constellations: Project Kuiper (Amazon)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9CD54-A382-9B1B-4409-D637FAFAE9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Currently still in planning</a:t>
            </a:r>
          </a:p>
          <a:p>
            <a:r>
              <a:rPr lang="en-AU" dirty="0"/>
              <a:t>3,276 planned satellites, altitude: 590km,610km, 630km</a:t>
            </a:r>
          </a:p>
          <a:p>
            <a:r>
              <a:rPr lang="en-AU" dirty="0"/>
              <a:t>Planned retail services</a:t>
            </a:r>
          </a:p>
        </p:txBody>
      </p:sp>
    </p:spTree>
    <p:extLst>
      <p:ext uri="{BB962C8B-B14F-4D97-AF65-F5344CB8AC3E}">
        <p14:creationId xmlns:p14="http://schemas.microsoft.com/office/powerpoint/2010/main" val="264386557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7B8A7A-CEE4-95D3-AF5E-2500D9613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Others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ED7762-4615-2BD5-E9DF-AD0ADE7C9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China?</a:t>
            </a:r>
          </a:p>
          <a:p>
            <a:r>
              <a:rPr lang="en-AU" dirty="0"/>
              <a:t>Others?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00453796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02386-443C-72DA-2284-7992E43EAF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88C51-1D2A-5DAE-A682-2171919AD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It’s a big money play, and without the ability to make head roads into high value service markets its probably an exercise with no prospect of a positive cash flow</a:t>
            </a:r>
          </a:p>
          <a:p>
            <a:pPr lvl="1"/>
            <a:r>
              <a:rPr lang="en-AU" dirty="0"/>
              <a:t>Remember Iridium?</a:t>
            </a:r>
          </a:p>
          <a:p>
            <a:pPr lvl="1"/>
            <a:r>
              <a:rPr lang="en-AU" dirty="0"/>
              <a:t>And </a:t>
            </a:r>
            <a:r>
              <a:rPr lang="en-AU" dirty="0" err="1"/>
              <a:t>Oneweb</a:t>
            </a:r>
            <a:r>
              <a:rPr lang="en-AU" dirty="0"/>
              <a:t> has already gone bankrupt once!</a:t>
            </a:r>
          </a:p>
          <a:p>
            <a:r>
              <a:rPr lang="en-AU" dirty="0"/>
              <a:t>Is this a niche market or a massive game changer for terrestrial access services?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976835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C9C1E9-368C-9D96-C7B6-90CDA98E5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Today’s Panel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BD247C-4AF1-B399-ACA4-E24AEE1477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Dan York, ISOC – overview of issues and concerns</a:t>
            </a:r>
          </a:p>
          <a:p>
            <a:r>
              <a:rPr lang="en-AU" dirty="0"/>
              <a:t>Dr Ulrich Speidel, Univ Auckland – Pacific Experiences with satellite services</a:t>
            </a:r>
          </a:p>
          <a:p>
            <a:r>
              <a:rPr lang="en-AU" dirty="0"/>
              <a:t>Mike </a:t>
            </a:r>
            <a:r>
              <a:rPr lang="en-AU" dirty="0" err="1"/>
              <a:t>Puchol</a:t>
            </a:r>
            <a:r>
              <a:rPr lang="en-AU" dirty="0"/>
              <a:t>, Africa Rural and Remote – challenging environments in Africa</a:t>
            </a:r>
          </a:p>
          <a:p>
            <a:r>
              <a:rPr lang="en-AU" dirty="0" err="1"/>
              <a:t>Debopam</a:t>
            </a:r>
            <a:r>
              <a:rPr lang="en-AU" dirty="0"/>
              <a:t> </a:t>
            </a:r>
            <a:r>
              <a:rPr lang="en-AU" dirty="0" err="1"/>
              <a:t>Bhattacherjee</a:t>
            </a:r>
            <a:r>
              <a:rPr lang="en-AU" dirty="0"/>
              <a:t>, Microsoft Research – model of satellite-to-satellite SDN routing</a:t>
            </a:r>
          </a:p>
        </p:txBody>
      </p:sp>
    </p:spTree>
    <p:extLst>
      <p:ext uri="{BB962C8B-B14F-4D97-AF65-F5344CB8AC3E}">
        <p14:creationId xmlns:p14="http://schemas.microsoft.com/office/powerpoint/2010/main" val="2672418538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EF96C-795E-0B71-89A5-7341CCD95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Why use Satellite services?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491A1E-02E3-8ADB-CC97-0CB7BA7C3F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We have deployed so much undersea fibre in the past couple of decades! Why does the region need more capacity?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432EF6-8A89-089D-E099-EC6FF04D7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189" y="2349466"/>
            <a:ext cx="4372586" cy="27940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97C04FA-0735-798E-510D-C83EEA2742AC}"/>
              </a:ext>
            </a:extLst>
          </p:cNvPr>
          <p:cNvSpPr txBox="1"/>
          <p:nvPr/>
        </p:nvSpPr>
        <p:spPr>
          <a:xfrm>
            <a:off x="5202246" y="4935751"/>
            <a:ext cx="21339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900" dirty="0"/>
              <a:t>https://</a:t>
            </a:r>
            <a:r>
              <a:rPr lang="en-AU" sz="900" dirty="0" err="1"/>
              <a:t>www.submarinecablemap.com</a:t>
            </a:r>
            <a:r>
              <a:rPr lang="en-AU" sz="9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581304467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2D264-841B-F5AC-3145-ABAFFF28F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Submarine Route Choke Points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643B18-797F-59B8-605A-8E962D8139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531" y="1334576"/>
            <a:ext cx="4475729" cy="3535858"/>
          </a:xfr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EE06729B-1EED-F4B3-16A7-FF47684B0B2A}"/>
              </a:ext>
            </a:extLst>
          </p:cNvPr>
          <p:cNvSpPr/>
          <p:nvPr/>
        </p:nvSpPr>
        <p:spPr>
          <a:xfrm>
            <a:off x="1893237" y="2395620"/>
            <a:ext cx="529427" cy="433990"/>
          </a:xfrm>
          <a:custGeom>
            <a:avLst/>
            <a:gdLst>
              <a:gd name="connsiteX0" fmla="*/ 695964 w 705903"/>
              <a:gd name="connsiteY0" fmla="*/ 220844 h 578653"/>
              <a:gd name="connsiteX1" fmla="*/ 427607 w 705903"/>
              <a:gd name="connsiteY1" fmla="*/ 2183 h 578653"/>
              <a:gd name="connsiteX2" fmla="*/ 225 w 705903"/>
              <a:gd name="connsiteY2" fmla="*/ 340114 h 578653"/>
              <a:gd name="connsiteX3" fmla="*/ 487242 w 705903"/>
              <a:gd name="connsiteY3" fmla="*/ 578653 h 578653"/>
              <a:gd name="connsiteX4" fmla="*/ 705903 w 705903"/>
              <a:gd name="connsiteY4" fmla="*/ 340114 h 57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903" h="578653">
                <a:moveTo>
                  <a:pt x="695964" y="220844"/>
                </a:moveTo>
                <a:cubicBezTo>
                  <a:pt x="619763" y="101574"/>
                  <a:pt x="543563" y="-17695"/>
                  <a:pt x="427607" y="2183"/>
                </a:cubicBezTo>
                <a:cubicBezTo>
                  <a:pt x="311651" y="22061"/>
                  <a:pt x="-9714" y="244036"/>
                  <a:pt x="225" y="340114"/>
                </a:cubicBezTo>
                <a:cubicBezTo>
                  <a:pt x="10164" y="436192"/>
                  <a:pt x="369629" y="578653"/>
                  <a:pt x="487242" y="578653"/>
                </a:cubicBezTo>
                <a:cubicBezTo>
                  <a:pt x="604855" y="578653"/>
                  <a:pt x="655379" y="459383"/>
                  <a:pt x="705903" y="34011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A02844AD-AF6B-7AD2-D3DA-53D1E8AF326E}"/>
              </a:ext>
            </a:extLst>
          </p:cNvPr>
          <p:cNvSpPr/>
          <p:nvPr/>
        </p:nvSpPr>
        <p:spPr>
          <a:xfrm>
            <a:off x="2452481" y="2517375"/>
            <a:ext cx="529427" cy="433990"/>
          </a:xfrm>
          <a:custGeom>
            <a:avLst/>
            <a:gdLst>
              <a:gd name="connsiteX0" fmla="*/ 695964 w 705903"/>
              <a:gd name="connsiteY0" fmla="*/ 220844 h 578653"/>
              <a:gd name="connsiteX1" fmla="*/ 427607 w 705903"/>
              <a:gd name="connsiteY1" fmla="*/ 2183 h 578653"/>
              <a:gd name="connsiteX2" fmla="*/ 225 w 705903"/>
              <a:gd name="connsiteY2" fmla="*/ 340114 h 578653"/>
              <a:gd name="connsiteX3" fmla="*/ 487242 w 705903"/>
              <a:gd name="connsiteY3" fmla="*/ 578653 h 578653"/>
              <a:gd name="connsiteX4" fmla="*/ 705903 w 705903"/>
              <a:gd name="connsiteY4" fmla="*/ 340114 h 57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903" h="578653">
                <a:moveTo>
                  <a:pt x="695964" y="220844"/>
                </a:moveTo>
                <a:cubicBezTo>
                  <a:pt x="619763" y="101574"/>
                  <a:pt x="543563" y="-17695"/>
                  <a:pt x="427607" y="2183"/>
                </a:cubicBezTo>
                <a:cubicBezTo>
                  <a:pt x="311651" y="22061"/>
                  <a:pt x="-9714" y="244036"/>
                  <a:pt x="225" y="340114"/>
                </a:cubicBezTo>
                <a:cubicBezTo>
                  <a:pt x="10164" y="436192"/>
                  <a:pt x="369629" y="578653"/>
                  <a:pt x="487242" y="578653"/>
                </a:cubicBezTo>
                <a:cubicBezTo>
                  <a:pt x="604855" y="578653"/>
                  <a:pt x="655379" y="459383"/>
                  <a:pt x="705903" y="34011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45EFFFB9-D8B3-E58A-CFE7-6B0AC109D0A9}"/>
              </a:ext>
            </a:extLst>
          </p:cNvPr>
          <p:cNvSpPr/>
          <p:nvPr/>
        </p:nvSpPr>
        <p:spPr>
          <a:xfrm>
            <a:off x="1292088" y="3934101"/>
            <a:ext cx="529427" cy="433990"/>
          </a:xfrm>
          <a:custGeom>
            <a:avLst/>
            <a:gdLst>
              <a:gd name="connsiteX0" fmla="*/ 695964 w 705903"/>
              <a:gd name="connsiteY0" fmla="*/ 220844 h 578653"/>
              <a:gd name="connsiteX1" fmla="*/ 427607 w 705903"/>
              <a:gd name="connsiteY1" fmla="*/ 2183 h 578653"/>
              <a:gd name="connsiteX2" fmla="*/ 225 w 705903"/>
              <a:gd name="connsiteY2" fmla="*/ 340114 h 578653"/>
              <a:gd name="connsiteX3" fmla="*/ 487242 w 705903"/>
              <a:gd name="connsiteY3" fmla="*/ 578653 h 578653"/>
              <a:gd name="connsiteX4" fmla="*/ 705903 w 705903"/>
              <a:gd name="connsiteY4" fmla="*/ 340114 h 57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903" h="578653">
                <a:moveTo>
                  <a:pt x="695964" y="220844"/>
                </a:moveTo>
                <a:cubicBezTo>
                  <a:pt x="619763" y="101574"/>
                  <a:pt x="543563" y="-17695"/>
                  <a:pt x="427607" y="2183"/>
                </a:cubicBezTo>
                <a:cubicBezTo>
                  <a:pt x="311651" y="22061"/>
                  <a:pt x="-9714" y="244036"/>
                  <a:pt x="225" y="340114"/>
                </a:cubicBezTo>
                <a:cubicBezTo>
                  <a:pt x="10164" y="436192"/>
                  <a:pt x="369629" y="578653"/>
                  <a:pt x="487242" y="578653"/>
                </a:cubicBezTo>
                <a:cubicBezTo>
                  <a:pt x="604855" y="578653"/>
                  <a:pt x="655379" y="459383"/>
                  <a:pt x="705903" y="34011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54ACC7D-BBBF-8DFA-DD88-D9DB71A4F0BE}"/>
              </a:ext>
            </a:extLst>
          </p:cNvPr>
          <p:cNvSpPr/>
          <p:nvPr/>
        </p:nvSpPr>
        <p:spPr>
          <a:xfrm>
            <a:off x="3640039" y="1406676"/>
            <a:ext cx="529427" cy="433990"/>
          </a:xfrm>
          <a:custGeom>
            <a:avLst/>
            <a:gdLst>
              <a:gd name="connsiteX0" fmla="*/ 695964 w 705903"/>
              <a:gd name="connsiteY0" fmla="*/ 220844 h 578653"/>
              <a:gd name="connsiteX1" fmla="*/ 427607 w 705903"/>
              <a:gd name="connsiteY1" fmla="*/ 2183 h 578653"/>
              <a:gd name="connsiteX2" fmla="*/ 225 w 705903"/>
              <a:gd name="connsiteY2" fmla="*/ 340114 h 578653"/>
              <a:gd name="connsiteX3" fmla="*/ 487242 w 705903"/>
              <a:gd name="connsiteY3" fmla="*/ 578653 h 578653"/>
              <a:gd name="connsiteX4" fmla="*/ 705903 w 705903"/>
              <a:gd name="connsiteY4" fmla="*/ 340114 h 57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903" h="578653">
                <a:moveTo>
                  <a:pt x="695964" y="220844"/>
                </a:moveTo>
                <a:cubicBezTo>
                  <a:pt x="619763" y="101574"/>
                  <a:pt x="543563" y="-17695"/>
                  <a:pt x="427607" y="2183"/>
                </a:cubicBezTo>
                <a:cubicBezTo>
                  <a:pt x="311651" y="22061"/>
                  <a:pt x="-9714" y="244036"/>
                  <a:pt x="225" y="340114"/>
                </a:cubicBezTo>
                <a:cubicBezTo>
                  <a:pt x="10164" y="436192"/>
                  <a:pt x="369629" y="578653"/>
                  <a:pt x="487242" y="578653"/>
                </a:cubicBezTo>
                <a:cubicBezTo>
                  <a:pt x="604855" y="578653"/>
                  <a:pt x="655379" y="459383"/>
                  <a:pt x="705903" y="34011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98708B66-B17F-3D3D-CA3C-D75D14B5BE25}"/>
              </a:ext>
            </a:extLst>
          </p:cNvPr>
          <p:cNvSpPr/>
          <p:nvPr/>
        </p:nvSpPr>
        <p:spPr>
          <a:xfrm>
            <a:off x="4076435" y="1108870"/>
            <a:ext cx="529427" cy="433990"/>
          </a:xfrm>
          <a:custGeom>
            <a:avLst/>
            <a:gdLst>
              <a:gd name="connsiteX0" fmla="*/ 695964 w 705903"/>
              <a:gd name="connsiteY0" fmla="*/ 220844 h 578653"/>
              <a:gd name="connsiteX1" fmla="*/ 427607 w 705903"/>
              <a:gd name="connsiteY1" fmla="*/ 2183 h 578653"/>
              <a:gd name="connsiteX2" fmla="*/ 225 w 705903"/>
              <a:gd name="connsiteY2" fmla="*/ 340114 h 578653"/>
              <a:gd name="connsiteX3" fmla="*/ 487242 w 705903"/>
              <a:gd name="connsiteY3" fmla="*/ 578653 h 578653"/>
              <a:gd name="connsiteX4" fmla="*/ 705903 w 705903"/>
              <a:gd name="connsiteY4" fmla="*/ 340114 h 57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903" h="578653">
                <a:moveTo>
                  <a:pt x="695964" y="220844"/>
                </a:moveTo>
                <a:cubicBezTo>
                  <a:pt x="619763" y="101574"/>
                  <a:pt x="543563" y="-17695"/>
                  <a:pt x="427607" y="2183"/>
                </a:cubicBezTo>
                <a:cubicBezTo>
                  <a:pt x="311651" y="22061"/>
                  <a:pt x="-9714" y="244036"/>
                  <a:pt x="225" y="340114"/>
                </a:cubicBezTo>
                <a:cubicBezTo>
                  <a:pt x="10164" y="436192"/>
                  <a:pt x="369629" y="578653"/>
                  <a:pt x="487242" y="578653"/>
                </a:cubicBezTo>
                <a:cubicBezTo>
                  <a:pt x="604855" y="578653"/>
                  <a:pt x="655379" y="459383"/>
                  <a:pt x="705903" y="34011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EAC90D-C70F-2A71-78F2-1A74C5203E59}"/>
              </a:ext>
            </a:extLst>
          </p:cNvPr>
          <p:cNvSpPr txBox="1"/>
          <p:nvPr/>
        </p:nvSpPr>
        <p:spPr>
          <a:xfrm>
            <a:off x="5278773" y="1259049"/>
            <a:ext cx="379392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350" dirty="0"/>
              <a:t>Hazards for submarine cables include:</a:t>
            </a:r>
          </a:p>
          <a:p>
            <a:pPr marL="214313" indent="-214313">
              <a:buFontTx/>
              <a:buChar char="-"/>
            </a:pPr>
            <a:r>
              <a:rPr lang="en-AU" sz="1350" dirty="0"/>
              <a:t>Landings at busy port locations (Singapore,  Hong Kong)</a:t>
            </a:r>
          </a:p>
          <a:p>
            <a:pPr marL="214313" indent="-214313">
              <a:buFontTx/>
              <a:buChar char="-"/>
            </a:pPr>
            <a:r>
              <a:rPr lang="en-AU" sz="1350" dirty="0"/>
              <a:t>Shallow water (South China Sea)</a:t>
            </a:r>
          </a:p>
          <a:p>
            <a:pPr marL="214313" indent="-214313">
              <a:buFontTx/>
              <a:buChar char="-"/>
            </a:pPr>
            <a:r>
              <a:rPr lang="en-AU" sz="1350" dirty="0"/>
              <a:t>Active Plate boundaries (Luzon Strait, Japan East Coast, </a:t>
            </a:r>
            <a:r>
              <a:rPr lang="en-AU" sz="1350" dirty="0" err="1"/>
              <a:t>Sunda</a:t>
            </a:r>
            <a:r>
              <a:rPr lang="en-AU" sz="1350" dirty="0"/>
              <a:t> Arc)</a:t>
            </a:r>
          </a:p>
          <a:p>
            <a:pPr marL="214313" indent="-214313">
              <a:buFontTx/>
              <a:buChar char="-"/>
            </a:pPr>
            <a:r>
              <a:rPr lang="en-AU" sz="1350" dirty="0"/>
              <a:t>Political Tensions (Hong Kong, Shanghai, South China Sea)</a:t>
            </a:r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17B1E1AF-2262-5856-6065-1E0ABBB7861A}"/>
              </a:ext>
            </a:extLst>
          </p:cNvPr>
          <p:cNvSpPr/>
          <p:nvPr/>
        </p:nvSpPr>
        <p:spPr>
          <a:xfrm>
            <a:off x="1675058" y="3534261"/>
            <a:ext cx="529427" cy="433990"/>
          </a:xfrm>
          <a:custGeom>
            <a:avLst/>
            <a:gdLst>
              <a:gd name="connsiteX0" fmla="*/ 695964 w 705903"/>
              <a:gd name="connsiteY0" fmla="*/ 220844 h 578653"/>
              <a:gd name="connsiteX1" fmla="*/ 427607 w 705903"/>
              <a:gd name="connsiteY1" fmla="*/ 2183 h 578653"/>
              <a:gd name="connsiteX2" fmla="*/ 225 w 705903"/>
              <a:gd name="connsiteY2" fmla="*/ 340114 h 578653"/>
              <a:gd name="connsiteX3" fmla="*/ 487242 w 705903"/>
              <a:gd name="connsiteY3" fmla="*/ 578653 h 578653"/>
              <a:gd name="connsiteX4" fmla="*/ 705903 w 705903"/>
              <a:gd name="connsiteY4" fmla="*/ 340114 h 57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903" h="578653">
                <a:moveTo>
                  <a:pt x="695964" y="220844"/>
                </a:moveTo>
                <a:cubicBezTo>
                  <a:pt x="619763" y="101574"/>
                  <a:pt x="543563" y="-17695"/>
                  <a:pt x="427607" y="2183"/>
                </a:cubicBezTo>
                <a:cubicBezTo>
                  <a:pt x="311651" y="22061"/>
                  <a:pt x="-9714" y="244036"/>
                  <a:pt x="225" y="340114"/>
                </a:cubicBezTo>
                <a:cubicBezTo>
                  <a:pt x="10164" y="436192"/>
                  <a:pt x="369629" y="578653"/>
                  <a:pt x="487242" y="578653"/>
                </a:cubicBezTo>
                <a:cubicBezTo>
                  <a:pt x="604855" y="578653"/>
                  <a:pt x="655379" y="459383"/>
                  <a:pt x="705903" y="34011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3A24E3-C186-3E45-7129-0A33947975CB}"/>
              </a:ext>
            </a:extLst>
          </p:cNvPr>
          <p:cNvSpPr/>
          <p:nvPr/>
        </p:nvSpPr>
        <p:spPr>
          <a:xfrm>
            <a:off x="2502530" y="1623671"/>
            <a:ext cx="529427" cy="433990"/>
          </a:xfrm>
          <a:custGeom>
            <a:avLst/>
            <a:gdLst>
              <a:gd name="connsiteX0" fmla="*/ 695964 w 705903"/>
              <a:gd name="connsiteY0" fmla="*/ 220844 h 578653"/>
              <a:gd name="connsiteX1" fmla="*/ 427607 w 705903"/>
              <a:gd name="connsiteY1" fmla="*/ 2183 h 578653"/>
              <a:gd name="connsiteX2" fmla="*/ 225 w 705903"/>
              <a:gd name="connsiteY2" fmla="*/ 340114 h 578653"/>
              <a:gd name="connsiteX3" fmla="*/ 487242 w 705903"/>
              <a:gd name="connsiteY3" fmla="*/ 578653 h 578653"/>
              <a:gd name="connsiteX4" fmla="*/ 705903 w 705903"/>
              <a:gd name="connsiteY4" fmla="*/ 340114 h 5786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5903" h="578653">
                <a:moveTo>
                  <a:pt x="695964" y="220844"/>
                </a:moveTo>
                <a:cubicBezTo>
                  <a:pt x="619763" y="101574"/>
                  <a:pt x="543563" y="-17695"/>
                  <a:pt x="427607" y="2183"/>
                </a:cubicBezTo>
                <a:cubicBezTo>
                  <a:pt x="311651" y="22061"/>
                  <a:pt x="-9714" y="244036"/>
                  <a:pt x="225" y="340114"/>
                </a:cubicBezTo>
                <a:cubicBezTo>
                  <a:pt x="10164" y="436192"/>
                  <a:pt x="369629" y="578653"/>
                  <a:pt x="487242" y="578653"/>
                </a:cubicBezTo>
                <a:cubicBezTo>
                  <a:pt x="604855" y="578653"/>
                  <a:pt x="655379" y="459383"/>
                  <a:pt x="705903" y="34011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sz="1350"/>
          </a:p>
        </p:txBody>
      </p:sp>
    </p:spTree>
    <p:extLst>
      <p:ext uri="{BB962C8B-B14F-4D97-AF65-F5344CB8AC3E}">
        <p14:creationId xmlns:p14="http://schemas.microsoft.com/office/powerpoint/2010/main" val="22444994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0F36EAB-8B5B-3C95-5442-2F523D0F455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64" y="1393963"/>
            <a:ext cx="8952434" cy="3294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C1D62C0-452B-8196-ACAB-C73D8D754761}"/>
              </a:ext>
            </a:extLst>
          </p:cNvPr>
          <p:cNvSpPr txBox="1"/>
          <p:nvPr/>
        </p:nvSpPr>
        <p:spPr>
          <a:xfrm>
            <a:off x="5849588" y="4733939"/>
            <a:ext cx="34259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00" dirty="0"/>
              <a:t>https://commons.wikimedia.org/wiki/File:Orbitalaltitudes.jpg </a:t>
            </a:r>
            <a:r>
              <a:rPr lang="en-AU" sz="600" dirty="0">
                <a:latin typeface="Arial" panose="020B0604020202020204" pitchFamily="34" charset="0"/>
              </a:rPr>
              <a:t> </a:t>
            </a:r>
            <a:r>
              <a:rPr lang="en-AU" sz="600" i="1" dirty="0">
                <a:latin typeface="Arial" panose="020B0604020202020204" pitchFamily="34" charset="0"/>
              </a:rPr>
              <a:t>GNU Free Documentation License</a:t>
            </a:r>
            <a:endParaRPr lang="en-AU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CDD8E6-4643-632F-88D1-5C9D8DB7590D}"/>
              </a:ext>
            </a:extLst>
          </p:cNvPr>
          <p:cNvSpPr txBox="1"/>
          <p:nvPr/>
        </p:nvSpPr>
        <p:spPr>
          <a:xfrm>
            <a:off x="141632" y="357808"/>
            <a:ext cx="5750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600" dirty="0"/>
              <a:t>Satellites: GEOs and LEOs</a:t>
            </a:r>
          </a:p>
        </p:txBody>
      </p:sp>
    </p:spTree>
    <p:extLst>
      <p:ext uri="{BB962C8B-B14F-4D97-AF65-F5344CB8AC3E}">
        <p14:creationId xmlns:p14="http://schemas.microsoft.com/office/powerpoint/2010/main" val="322621387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86703-3D90-6C97-F38B-CCDBB6C8B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Geostationary Earth Orbit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0C341-EC65-2CCF-6ED8-0740CAC89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39362"/>
            <a:ext cx="7886700" cy="2061890"/>
          </a:xfrm>
        </p:spPr>
        <p:txBody>
          <a:bodyPr>
            <a:normAutofit/>
          </a:bodyPr>
          <a:lstStyle/>
          <a:p>
            <a:r>
              <a:rPr lang="en-AU" sz="2000" dirty="0"/>
              <a:t>At an altitude of 35,786km a satellite will orbit the earth with the same period as the earth’s rotation – from the earth it will appear to be stationary in the sky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EF174C-C88D-E300-BC9E-C8AAB0A34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2417725"/>
            <a:ext cx="4349750" cy="1073426"/>
          </a:xfrm>
          <a:prstGeom prst="rect">
            <a:avLst/>
          </a:prstGeom>
        </p:spPr>
      </p:pic>
      <p:pic>
        <p:nvPicPr>
          <p:cNvPr id="2052" name="Picture 4" descr="How is a Satellite's position fixed in an orbit by a space agency? - Quora">
            <a:extLst>
              <a:ext uri="{FF2B5EF4-FFF2-40B4-BE49-F238E27FC236}">
                <a16:creationId xmlns:a16="http://schemas.microsoft.com/office/drawing/2014/main" id="{699E753F-1898-4ADF-0B0B-361C47943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09061"/>
            <a:ext cx="4572000" cy="296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0839A43-1824-63CA-2FB1-E905C3BFC723}"/>
              </a:ext>
            </a:extLst>
          </p:cNvPr>
          <p:cNvSpPr txBox="1"/>
          <p:nvPr/>
        </p:nvSpPr>
        <p:spPr>
          <a:xfrm>
            <a:off x="5287739" y="4973242"/>
            <a:ext cx="3409908" cy="1731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525" dirty="0"/>
              <a:t>https://</a:t>
            </a:r>
            <a:r>
              <a:rPr lang="en-AU" sz="525" dirty="0" err="1"/>
              <a:t>secure.boeingimages.com</a:t>
            </a:r>
            <a:r>
              <a:rPr lang="en-AU" sz="525" dirty="0"/>
              <a:t>/archive/Commercial-Communications-Satellites-Orbit-2F3XC5KQCM9.html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3261E72-A938-8714-AF7D-96FDFBC05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753" y="3714234"/>
            <a:ext cx="1588173" cy="115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D51BE2-3046-F85B-B4F4-05012AEB5B72}"/>
              </a:ext>
            </a:extLst>
          </p:cNvPr>
          <p:cNvSpPr txBox="1"/>
          <p:nvPr/>
        </p:nvSpPr>
        <p:spPr>
          <a:xfrm>
            <a:off x="628650" y="4869658"/>
            <a:ext cx="2771913" cy="1500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75" dirty="0"/>
              <a:t>https://commons.wikimedia.org/wiki/File:Communications_satellite_with_TEMPO_spacecraft_model.png – public domain</a:t>
            </a:r>
          </a:p>
        </p:txBody>
      </p:sp>
    </p:spTree>
    <p:extLst>
      <p:ext uri="{BB962C8B-B14F-4D97-AF65-F5344CB8AC3E}">
        <p14:creationId xmlns:p14="http://schemas.microsoft.com/office/powerpoint/2010/main" val="199883740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DBE17-B6DE-3E07-8E06-681B51AA2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GEO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74420D-5704-4FAE-8258-65E72A9AE6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AU" dirty="0"/>
              <a:t>Requires earth station investment</a:t>
            </a:r>
          </a:p>
          <a:p>
            <a:r>
              <a:rPr lang="en-AU" dirty="0"/>
              <a:t>Limited capacity</a:t>
            </a:r>
          </a:p>
          <a:p>
            <a:pPr lvl="1"/>
            <a:r>
              <a:rPr lang="en-AU" dirty="0"/>
              <a:t>Limited orbital slots</a:t>
            </a:r>
          </a:p>
          <a:p>
            <a:pPr lvl="1"/>
            <a:r>
              <a:rPr lang="en-AU" dirty="0"/>
              <a:t>Constrained frequency allocation</a:t>
            </a:r>
          </a:p>
          <a:p>
            <a:r>
              <a:rPr lang="en-AU" dirty="0"/>
              <a:t>High delay</a:t>
            </a:r>
          </a:p>
          <a:p>
            <a:pPr lvl="1"/>
            <a:r>
              <a:rPr lang="en-AU" dirty="0"/>
              <a:t>Challenging for network use</a:t>
            </a:r>
          </a:p>
          <a:p>
            <a:r>
              <a:rPr lang="en-AU" dirty="0"/>
              <a:t>Remote Reach</a:t>
            </a:r>
          </a:p>
        </p:txBody>
      </p:sp>
    </p:spTree>
    <p:extLst>
      <p:ext uri="{BB962C8B-B14F-4D97-AF65-F5344CB8AC3E}">
        <p14:creationId xmlns:p14="http://schemas.microsoft.com/office/powerpoint/2010/main" val="194579099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8734F-DA15-483A-D4B8-591EB7CE9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2258561-095B-1C55-28D1-DE4BFDA9D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500" y="7454"/>
            <a:ext cx="9360563" cy="5143500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15CE5D0-B7A7-8B0D-6E9E-9BEB27B0F45F}"/>
              </a:ext>
            </a:extLst>
          </p:cNvPr>
          <p:cNvSpPr txBox="1">
            <a:spLocks/>
          </p:cNvSpPr>
          <p:nvPr/>
        </p:nvSpPr>
        <p:spPr>
          <a:xfrm>
            <a:off x="742950" y="3881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300" dirty="0">
                <a:solidFill>
                  <a:schemeClr val="bg1"/>
                </a:solidFill>
              </a:rPr>
              <a:t>Low Earth Orbit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87DF56-31C7-CD1D-83C1-EFC86EB1BE6D}"/>
              </a:ext>
            </a:extLst>
          </p:cNvPr>
          <p:cNvSpPr txBox="1"/>
          <p:nvPr/>
        </p:nvSpPr>
        <p:spPr>
          <a:xfrm>
            <a:off x="6233650" y="4906410"/>
            <a:ext cx="3425938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600" dirty="0">
                <a:solidFill>
                  <a:schemeClr val="bg1"/>
                </a:solidFill>
              </a:rPr>
              <a:t>https://commons.wikimedia.org/wiki/File:Orbitalaltitudes.jpg </a:t>
            </a:r>
            <a:r>
              <a:rPr lang="en-AU" sz="600" dirty="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  <a:r>
              <a:rPr lang="en-AU" sz="600" i="1" dirty="0">
                <a:solidFill>
                  <a:schemeClr val="bg1"/>
                </a:solidFill>
                <a:latin typeface="Arial" panose="020B0604020202020204" pitchFamily="34" charset="0"/>
              </a:rPr>
              <a:t>GNU Free Documentation License</a:t>
            </a:r>
            <a:endParaRPr lang="en-AU" sz="135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593456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BE0DE-FC34-7BFD-1951-E69293745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Leo 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D3F9F7-E984-EB27-3221-67657C0AE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AU" dirty="0"/>
              <a:t>Historically high launch costs</a:t>
            </a:r>
          </a:p>
          <a:p>
            <a:pPr lvl="1"/>
            <a:r>
              <a:rPr lang="en-AU" dirty="0"/>
              <a:t>This has changed significantly  with SpaceX reusable launch vehicles</a:t>
            </a:r>
          </a:p>
          <a:p>
            <a:r>
              <a:rPr lang="en-AU" dirty="0"/>
              <a:t>High angular velocity, small footprint</a:t>
            </a:r>
          </a:p>
          <a:p>
            <a:pPr lvl="1"/>
            <a:r>
              <a:rPr lang="en-AU" dirty="0"/>
              <a:t>Requires active tracking and inter-satellite handover</a:t>
            </a:r>
          </a:p>
          <a:p>
            <a:pPr lvl="1"/>
            <a:r>
              <a:rPr lang="en-AU" dirty="0"/>
              <a:t>Requires a large constellation to provide continuous service</a:t>
            </a:r>
          </a:p>
          <a:p>
            <a:r>
              <a:rPr lang="en-AU" dirty="0"/>
              <a:t>Regulatory hurdles</a:t>
            </a:r>
          </a:p>
          <a:p>
            <a:pPr lvl="1"/>
            <a:r>
              <a:rPr lang="en-AU" dirty="0"/>
              <a:t>Terrestrial licenses</a:t>
            </a:r>
          </a:p>
        </p:txBody>
      </p:sp>
    </p:spTree>
    <p:extLst>
      <p:ext uri="{BB962C8B-B14F-4D97-AF65-F5344CB8AC3E}">
        <p14:creationId xmlns:p14="http://schemas.microsoft.com/office/powerpoint/2010/main" val="339781890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4CE1A-DC63-13E4-86E5-545EA1F89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LEO Constellations: </a:t>
            </a:r>
            <a:r>
              <a:rPr lang="en-AU" dirty="0" err="1"/>
              <a:t>Starlink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2E7229-A9EF-8392-23E9-937C6F45F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3874086" cy="3263504"/>
          </a:xfrm>
        </p:spPr>
        <p:txBody>
          <a:bodyPr>
            <a:normAutofit lnSpcReduction="10000"/>
          </a:bodyPr>
          <a:lstStyle/>
          <a:p>
            <a:r>
              <a:rPr lang="en-AU" dirty="0"/>
              <a:t>3,773 satellites, 3,129 in service (Planned total: 12,000)</a:t>
            </a:r>
          </a:p>
          <a:p>
            <a:r>
              <a:rPr lang="en-AU" dirty="0"/>
              <a:t>inclined orbit (53</a:t>
            </a:r>
            <a:r>
              <a:rPr lang="en-AU" baseline="30000" dirty="0"/>
              <a:t>O</a:t>
            </a:r>
            <a:r>
              <a:rPr lang="en-AU" dirty="0"/>
              <a:t>), 550km</a:t>
            </a:r>
          </a:p>
          <a:p>
            <a:r>
              <a:rPr lang="en-AU" dirty="0"/>
              <a:t>Retail Services</a:t>
            </a:r>
          </a:p>
          <a:p>
            <a:endParaRPr lang="en-AU" dirty="0"/>
          </a:p>
          <a:p>
            <a:r>
              <a:rPr lang="en-AU" dirty="0"/>
              <a:t>Satellite-to-Satellite coming with V2 satellites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693AC7-9B19-9DBB-9450-69ABC330DB9E}"/>
              </a:ext>
            </a:extLst>
          </p:cNvPr>
          <p:cNvSpPr txBox="1"/>
          <p:nvPr/>
        </p:nvSpPr>
        <p:spPr>
          <a:xfrm>
            <a:off x="4879551" y="4385174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56874C-8DE2-30DE-74D6-C460FCE0F74A}"/>
              </a:ext>
            </a:extLst>
          </p:cNvPr>
          <p:cNvSpPr txBox="1"/>
          <p:nvPr/>
        </p:nvSpPr>
        <p:spPr>
          <a:xfrm>
            <a:off x="7121333" y="4079824"/>
            <a:ext cx="5693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350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9E01FA-2022-EF81-1068-E920864D272F}"/>
              </a:ext>
            </a:extLst>
          </p:cNvPr>
          <p:cNvSpPr txBox="1"/>
          <p:nvPr/>
        </p:nvSpPr>
        <p:spPr>
          <a:xfrm>
            <a:off x="1897213" y="2877101"/>
            <a:ext cx="45076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>
                <a:solidFill>
                  <a:schemeClr val="bg1"/>
                </a:solidFill>
              </a:rPr>
              <a:t>3,000</a:t>
            </a:r>
            <a:endParaRPr lang="en-AU" sz="135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4C549D5-3BB7-12F1-1EA8-F1129FD9E5B2}"/>
              </a:ext>
            </a:extLst>
          </p:cNvPr>
          <p:cNvSpPr txBox="1"/>
          <p:nvPr/>
        </p:nvSpPr>
        <p:spPr>
          <a:xfrm>
            <a:off x="1897212" y="3379419"/>
            <a:ext cx="45076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>
                <a:solidFill>
                  <a:schemeClr val="bg1"/>
                </a:solidFill>
              </a:rPr>
              <a:t>2,000</a:t>
            </a:r>
            <a:endParaRPr lang="en-AU" sz="135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690FCF-DC9C-D293-FC29-0CF2D9A9C794}"/>
              </a:ext>
            </a:extLst>
          </p:cNvPr>
          <p:cNvSpPr txBox="1"/>
          <p:nvPr/>
        </p:nvSpPr>
        <p:spPr>
          <a:xfrm>
            <a:off x="1913139" y="3847010"/>
            <a:ext cx="450764" cy="2192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825" dirty="0">
                <a:solidFill>
                  <a:schemeClr val="bg1"/>
                </a:solidFill>
              </a:rPr>
              <a:t>1,000</a:t>
            </a:r>
            <a:endParaRPr lang="en-AU" sz="135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561A72-BBB5-DF2D-D8CB-8B575E92FB7A}"/>
              </a:ext>
            </a:extLst>
          </p:cNvPr>
          <p:cNvSpPr txBox="1"/>
          <p:nvPr/>
        </p:nvSpPr>
        <p:spPr>
          <a:xfrm>
            <a:off x="4388113" y="4816919"/>
            <a:ext cx="3855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200" dirty="0" err="1"/>
              <a:t>Starlink</a:t>
            </a:r>
            <a:r>
              <a:rPr lang="en-AU" sz="1200" dirty="0"/>
              <a:t> Satellite Map (from https://</a:t>
            </a:r>
            <a:r>
              <a:rPr lang="en-AU" sz="1200" dirty="0" err="1"/>
              <a:t>satellitemap.space</a:t>
            </a:r>
            <a:r>
              <a:rPr lang="en-AU" sz="1200" dirty="0"/>
              <a:t>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55DF19-B551-80AB-CD72-E0CC91075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6517" y="2090423"/>
            <a:ext cx="2740592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7809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APNIC33PowerPointTemplateFinal">
  <a:themeElements>
    <a:clrScheme name="Custom 2">
      <a:dk1>
        <a:sysClr val="windowText" lastClr="000000"/>
      </a:dk1>
      <a:lt1>
        <a:sysClr val="window" lastClr="FFFFFF"/>
      </a:lt1>
      <a:dk2>
        <a:srgbClr val="05329D"/>
      </a:dk2>
      <a:lt2>
        <a:srgbClr val="E3DED1"/>
      </a:lt2>
      <a:accent1>
        <a:srgbClr val="05329D"/>
      </a:accent1>
      <a:accent2>
        <a:srgbClr val="256FC5"/>
      </a:accent2>
      <a:accent3>
        <a:srgbClr val="69A8D9"/>
      </a:accent3>
      <a:accent4>
        <a:srgbClr val="4B1856"/>
      </a:accent4>
      <a:accent5>
        <a:srgbClr val="D17515"/>
      </a:accent5>
      <a:accent6>
        <a:srgbClr val="2E630B"/>
      </a:accent6>
      <a:hlink>
        <a:srgbClr val="2571C8"/>
      </a:hlink>
      <a:folHlink>
        <a:srgbClr val="F7A032"/>
      </a:folHlink>
    </a:clrScheme>
    <a:fontScheme name="APNIC33PowerPointTemplateFina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APNIC33PowerPointTemplateFin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PNIC33PowerPointTemplateFinal">
  <a:themeElements>
    <a:clrScheme name="APNIC33PowerPointTemplateFina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4FBA"/>
      </a:accent1>
      <a:accent2>
        <a:srgbClr val="F27D0A"/>
      </a:accent2>
      <a:accent3>
        <a:srgbClr val="590F4A"/>
      </a:accent3>
      <a:accent4>
        <a:srgbClr val="166813"/>
      </a:accent4>
      <a:accent5>
        <a:srgbClr val="C40836"/>
      </a:accent5>
      <a:accent6>
        <a:srgbClr val="FFCF0A"/>
      </a:accent6>
      <a:hlink>
        <a:srgbClr val="0000FF"/>
      </a:hlink>
      <a:folHlink>
        <a:srgbClr val="FF00FF"/>
      </a:folHlink>
    </a:clrScheme>
    <a:fontScheme name="APNIC33PowerPointTemplateFinal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APNIC33PowerPointTemplateFina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f3c9ee7b-9546-4620-8385-476b7c847cc0" xsi:nil="true"/>
    <MediaServiceAutoKeyPoints xmlns="f3c9ee7b-9546-4620-8385-476b7c847cc0" xsi:nil="true"/>
    <MediaServiceEventHashCode xmlns="f3c9ee7b-9546-4620-8385-476b7c847cc0" xsi:nil="true"/>
    <MediaServiceAutoTags xmlns="f3c9ee7b-9546-4620-8385-476b7c847cc0" xsi:nil="true"/>
    <MediaServiceDateTaken xmlns="f3c9ee7b-9546-4620-8385-476b7c847cc0" xsi:nil="true"/>
    <MediaServiceGenerationTime xmlns="f3c9ee7b-9546-4620-8385-476b7c847cc0" xsi:nil="true"/>
    <MediaServiceFastMetadata xmlns="f3c9ee7b-9546-4620-8385-476b7c847cc0" xsi:nil="true"/>
    <MediaServiceLocation xmlns="f3c9ee7b-9546-4620-8385-476b7c847cc0" xsi:nil="true"/>
    <lcf76f155ced4ddcb4097134ff3c332f xmlns="f3c9ee7b-9546-4620-8385-476b7c847cc0">
      <Terms xmlns="http://schemas.microsoft.com/office/infopath/2007/PartnerControls"/>
    </lcf76f155ced4ddcb4097134ff3c332f>
    <MediaServiceOCR xmlns="f3c9ee7b-9546-4620-8385-476b7c847cc0" xsi:nil="true"/>
    <TaxCatchAll xmlns="4c5ba48c-5779-4b66-942e-d4cc880d4d67" xsi:nil="true"/>
    <MediaServiceMetadata xmlns="f3c9ee7b-9546-4620-8385-476b7c847cc0" xsi:nil="true"/>
    <MediaServiceKeyPoints xmlns="f3c9ee7b-9546-4620-8385-476b7c847cc0" xsi:nil="true"/>
    <SharedWithUsers xmlns="4c5ba48c-5779-4b66-942e-d4cc880d4d67">
      <UserInfo>
        <DisplayName>Aye Clark</DisplayName>
        <AccountId>15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6ED2131CEA984986EFCDC9C825AB3B" ma:contentTypeVersion="5" ma:contentTypeDescription="Create a new document." ma:contentTypeScope="" ma:versionID="85d53d2680be93be3d6b72973c29db78">
  <xsd:schema xmlns:xsd="http://www.w3.org/2001/XMLSchema" xmlns:xs="http://www.w3.org/2001/XMLSchema" xmlns:p="http://schemas.microsoft.com/office/2006/metadata/properties" xmlns:ns2="4c5ba48c-5779-4b66-942e-d4cc880d4d67" xmlns:ns3="f3c9ee7b-9546-4620-8385-476b7c847cc0" targetNamespace="http://schemas.microsoft.com/office/2006/metadata/properties" ma:root="true" ma:fieldsID="4e7d61b6c47027c1def366df7cd8c80e" ns2:_="" ns3:_="">
    <xsd:import namespace="4c5ba48c-5779-4b66-942e-d4cc880d4d67"/>
    <xsd:import namespace="f3c9ee7b-9546-4620-8385-476b7c847cc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5ba48c-5779-4b66-942e-d4cc880d4d6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281f2d0d-d1de-45f7-83cd-3d9758dcf36a}" ma:internalName="TaxCatchAll" ma:showField="CatchAllData" ma:web="4c5ba48c-5779-4b66-942e-d4cc880d4d6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c9ee7b-9546-4620-8385-476b7c847c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fals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fals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false">
      <xsd:simpleType>
        <xsd:restriction base="dms:Text"/>
      </xsd:simpleType>
    </xsd:element>
    <xsd:element name="MediaServiceAutoTags" ma:index="13" nillable="true" ma:displayName="MediaServiceAutoTags" ma:internalName="MediaServiceAutoTags" ma:readOnly="false">
      <xsd:simpleType>
        <xsd:restriction base="dms:Text"/>
      </xsd:simpleType>
    </xsd:element>
    <xsd:element name="MediaServiceOCR" ma:index="14" nillable="true" ma:displayName="MediaServiceOCR" ma:internalName="MediaServiceOCR" ma:readOnly="fals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fals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false">
      <xsd:simpleType>
        <xsd:restriction base="dms:Text"/>
      </xsd:simpleType>
    </xsd:element>
    <xsd:element name="MediaServiceLocation" ma:index="17" nillable="true" ma:displayName="MediaServiceLocation" ma:internalName="MediaServiceLocation" ma:readOnly="fals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false">
      <xsd:simpleType>
        <xsd:restriction base="dms:Note"/>
      </xsd:simpleType>
    </xsd:element>
    <xsd:element name="MediaServiceKeyPoints" ma:index="19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fals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84787e27-19c0-48e5-b6e2-2b1c5cdda7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43D8985-AA34-43AB-ABB8-E163908B4F28}">
  <ds:schemaRefs>
    <ds:schemaRef ds:uri="4c5ba48c-5779-4b66-942e-d4cc880d4d67"/>
    <ds:schemaRef ds:uri="f3c9ee7b-9546-4620-8385-476b7c847cc0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41F973-45A1-418C-89EF-A6B1564B99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AB7D97F-61F4-487C-AC34-E76107B4E8BD}">
  <ds:schemaRefs>
    <ds:schemaRef ds:uri="4c5ba48c-5779-4b66-942e-d4cc880d4d67"/>
    <ds:schemaRef ds:uri="f3c9ee7b-9546-4620-8385-476b7c847cc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1592</TotalTime>
  <Words>488</Words>
  <Application>Microsoft Macintosh PowerPoint</Application>
  <PresentationFormat>On-screen Show (16:9)</PresentationFormat>
  <Paragraphs>70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Helvetica</vt:lpstr>
      <vt:lpstr>APNIC33PowerPointTemplateFinal</vt:lpstr>
      <vt:lpstr>Satellite Broadband in the Asia Pacific</vt:lpstr>
      <vt:lpstr>Why use Satellite services?</vt:lpstr>
      <vt:lpstr>Submarine Route Choke Points</vt:lpstr>
      <vt:lpstr>PowerPoint Presentation</vt:lpstr>
      <vt:lpstr>Geostationary Earth Orbit</vt:lpstr>
      <vt:lpstr>GEO Services</vt:lpstr>
      <vt:lpstr>PowerPoint Presentation</vt:lpstr>
      <vt:lpstr>Leo Services</vt:lpstr>
      <vt:lpstr>LEO Constellations: Starlink</vt:lpstr>
      <vt:lpstr>LEO Constellations: Oneweb</vt:lpstr>
      <vt:lpstr>LEO Constellations: Project Kuiper (Amazon)</vt:lpstr>
      <vt:lpstr>Others</vt:lpstr>
      <vt:lpstr>LEOs</vt:lpstr>
      <vt:lpstr>Today’s Panel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Instructions for using this template</dc:title>
  <cp:lastModifiedBy>Geoff Huston</cp:lastModifiedBy>
  <cp:revision>7</cp:revision>
  <dcterms:modified xsi:type="dcterms:W3CDTF">2023-02-28T10:23:04Z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0x010100BB6ED2131CEA984986EFCDC9C825AB3B</vt:lpwstr>
  </property>
  <property fmtid="{D5CDD505-2E9C-101B-9397-08002B2CF9AE}" pid="3" name="MSIP_Label_66ca7b2a-4f6d-4766-806a-1a0c76ea1c59_Enabled">
    <vt:lpwstr>true</vt:lpwstr>
  </property>
  <property fmtid="{D5CDD505-2E9C-101B-9397-08002B2CF9AE}" pid="4" name="MSIP_Label_66ca7b2a-4f6d-4766-806a-1a0c76ea1c59_SetDate">
    <vt:lpwstr>2022-10-10T23:01:51Z</vt:lpwstr>
  </property>
  <property fmtid="{D5CDD505-2E9C-101B-9397-08002B2CF9AE}" pid="5" name="MSIP_Label_66ca7b2a-4f6d-4766-806a-1a0c76ea1c59_Method">
    <vt:lpwstr>Standard</vt:lpwstr>
  </property>
  <property fmtid="{D5CDD505-2E9C-101B-9397-08002B2CF9AE}" pid="6" name="MSIP_Label_66ca7b2a-4f6d-4766-806a-1a0c76ea1c59_Name">
    <vt:lpwstr>Internal</vt:lpwstr>
  </property>
  <property fmtid="{D5CDD505-2E9C-101B-9397-08002B2CF9AE}" pid="7" name="MSIP_Label_66ca7b2a-4f6d-4766-806a-1a0c76ea1c59_SiteId">
    <vt:lpwstr>127d8d0d-7ccf-473d-ab09-6e44ad752ded</vt:lpwstr>
  </property>
  <property fmtid="{D5CDD505-2E9C-101B-9397-08002B2CF9AE}" pid="8" name="MSIP_Label_66ca7b2a-4f6d-4766-806a-1a0c76ea1c59_ActionId">
    <vt:lpwstr>15dc2786-8449-4ba0-9cc2-d07c52178842</vt:lpwstr>
  </property>
  <property fmtid="{D5CDD505-2E9C-101B-9397-08002B2CF9AE}" pid="9" name="MSIP_Label_66ca7b2a-4f6d-4766-806a-1a0c76ea1c59_ContentBits">
    <vt:lpwstr>0</vt:lpwstr>
  </property>
  <property fmtid="{D5CDD505-2E9C-101B-9397-08002B2CF9AE}" pid="10" name="MediaServiceImageTags">
    <vt:lpwstr/>
  </property>
</Properties>
</file>