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75" r:id="rId3"/>
    <p:sldId id="376" r:id="rId4"/>
    <p:sldId id="377" r:id="rId5"/>
    <p:sldId id="392" r:id="rId6"/>
    <p:sldId id="261" r:id="rId7"/>
    <p:sldId id="393" r:id="rId8"/>
    <p:sldId id="394" r:id="rId9"/>
    <p:sldId id="395" r:id="rId10"/>
    <p:sldId id="378" r:id="rId11"/>
    <p:sldId id="396" r:id="rId12"/>
    <p:sldId id="379" r:id="rId13"/>
    <p:sldId id="380" r:id="rId14"/>
    <p:sldId id="382" r:id="rId15"/>
    <p:sldId id="384" r:id="rId16"/>
    <p:sldId id="390" r:id="rId17"/>
    <p:sldId id="391" r:id="rId18"/>
    <p:sldId id="383" r:id="rId19"/>
    <p:sldId id="397" r:id="rId20"/>
    <p:sldId id="398" r:id="rId21"/>
    <p:sldId id="3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58"/>
    <p:restoredTop sz="94667"/>
  </p:normalViewPr>
  <p:slideViewPr>
    <p:cSldViewPr snapToGrid="0" snapToObjects="1">
      <p:cViewPr varScale="1">
        <p:scale>
          <a:sx n="124" d="100"/>
          <a:sy n="124" d="100"/>
        </p:scale>
        <p:origin x="11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97B28-1296-6548-9B89-27D444684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438A36-A77A-4945-B803-E6115922C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E3010-6FD9-DF4A-8325-5FF470F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21/12/2022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5A044-5E23-4347-8374-6CEB61303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3BAC1-1B4C-554F-B355-1B56B1D4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187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5EC98-C687-C74E-BBA9-B96D1B7CF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CAE2EB-B2C2-FA48-9557-304BD0AFE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32678-68D2-1E47-982C-8A597F51D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21/12/2022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76928-E846-8449-9A67-605FBF513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D88D0-337E-6248-AFD9-E6A512E9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459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153FAC-00DC-C64C-9FD0-3BB1F3F02E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AD4CA-277F-5A4E-96F8-6314F00CD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7D2E8-B0AA-F443-B002-68B9D0584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21/12/2022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7E0FA-DE0F-BF4C-97CC-D78247D0F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833C5-0163-8740-9064-70164426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1525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AF88B-2C8E-FA4F-B7FE-C42ED3EFF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E3A2C-6432-4A4D-AA2B-7CD2A91D3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FF56E-BB79-A443-A600-F9B15F82A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21/12/2022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ECDB2-E20B-C944-9BF3-3AB881BF8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ECF92-0316-D446-B898-2A375652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6335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26587-C5A6-9942-A3EE-54A328576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765E5-E748-AA4E-9271-D35B67271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8429B-F492-9149-BC96-454D102C3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21/12/2022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AB944-EEA4-B747-86CD-FAE6DB72D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8B122-F2C8-5E4C-92C7-78D064F6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9646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020D9-848D-E148-A2E1-FAA96F54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B76FE-3EBB-DE46-916A-A5AEC946B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C563C-91FE-4D4E-A6FF-3ABBB3452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17514-9626-2D43-B4FE-79A6420A8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21/12/2022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3723F-08FD-8E45-AC68-3D707F061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60B8F-1EAC-D84C-92B7-B64633AA6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601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6939-B693-3647-8C8C-BC9C0E29E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31AAD-661D-F943-847A-1063B14A0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4AADFB-F09A-BE4B-93AC-6A30C98ED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E60DE0-E0AE-FE4F-9642-88345DAC90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32CABE-E4CC-C642-9043-759001E7A5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B9FC09-852D-E04B-AD22-F253BF98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21/12/2022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CC467B-1C12-8149-95A5-5A66EFBA3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DFE1AC-63B7-9840-8C8F-D7D52FA47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867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064A0-87C9-8149-80C2-66FE14477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C1CEB-4E6A-0745-A062-194FB7529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21/12/2022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73F8AD-9CEA-404C-A17C-2F300FEF5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DD413B-1A12-2246-A1B9-BC8497D6F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316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3A19E2-FB27-E146-8F90-8C5524736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21/12/2022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BCA5D3-F394-144F-91B4-1C52E985D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32239-0437-8A4C-BABF-A9B867E2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472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26463-0A5C-9140-A822-70595B6D3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15A0D-F3E8-5A41-80EB-10D4324BF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8A137-908B-374E-941E-0C56C30A1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567E4-2451-F24C-8161-986C9EEFF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21/12/2022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03F3B-91FE-354D-9CB8-CF51169BF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BF41E-1F7C-8748-BA7E-20192F10B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8321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B007E-0918-CD40-A3E9-9ADA7626B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31E413-979A-A645-A79E-A1F1CEF1F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226981-6313-CD4A-BDDC-5054F4F95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8929A-CDF8-A24F-869B-87A20445F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21/12/2022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04166-7C84-6543-AD24-0DECC66F4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8EFCD-230F-A744-9EA0-5A9AA9B5F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692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1781F-AA7F-1D40-83A7-09F768482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11BEE-6572-8742-A443-4105C68A7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0DB11-BD18-FC4A-97B0-0A75EB2E4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76E35-D370-114C-BB3B-D11A1FC67AB0}" type="datetimeFigureOut">
              <a:rPr lang="en-AU" smtClean="0"/>
              <a:t>21/12/2022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442B4-33FE-B844-89A5-2294B467F1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3A02B-B818-544F-A426-1D5B786DC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731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D9828-49EB-7344-A072-4DFE5F9AC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Future Network Needs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6BC36-FED5-FB45-B909-31F0A51E2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4762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en-AU" sz="2800" dirty="0">
                <a:solidFill>
                  <a:schemeClr val="bg1">
                    <a:lumMod val="75000"/>
                  </a:schemeClr>
                </a:solidFill>
                <a:latin typeface="Max's Handwritin" pitchFamily="2" charset="0"/>
              </a:rPr>
              <a:t>Geoff Huston AM</a:t>
            </a:r>
          </a:p>
          <a:p>
            <a:pPr algn="r"/>
            <a:r>
              <a:rPr lang="en-AU" sz="2800" dirty="0">
                <a:solidFill>
                  <a:schemeClr val="bg1">
                    <a:lumMod val="75000"/>
                  </a:schemeClr>
                </a:solidFill>
                <a:latin typeface="Max's Handwritin" pitchFamily="2" charset="0"/>
              </a:rPr>
              <a:t>Chief Scientist, APNIC</a:t>
            </a:r>
          </a:p>
        </p:txBody>
      </p:sp>
    </p:spTree>
    <p:extLst>
      <p:ext uri="{BB962C8B-B14F-4D97-AF65-F5344CB8AC3E}">
        <p14:creationId xmlns:p14="http://schemas.microsoft.com/office/powerpoint/2010/main" val="4170544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218FA-BE30-B14C-817F-961DCD89E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What’s driving change today?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6F7EB-4FF7-E24A-986B-3394782CB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From scarcity to abundance!</a:t>
            </a:r>
          </a:p>
          <a:p>
            <a:r>
              <a:rPr lang="en-AU" dirty="0"/>
              <a:t>For many years the demand for communications services outstripped available capacity</a:t>
            </a:r>
          </a:p>
          <a:p>
            <a:r>
              <a:rPr lang="en-AU" dirty="0"/>
              <a:t>We used price as distribution function to moderate demand to match available capacity</a:t>
            </a:r>
          </a:p>
          <a:p>
            <a:r>
              <a:rPr lang="en-AU" dirty="0"/>
              <a:t>But this is no longer the case – available capacity in today’s communications domain far outpaces demand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3887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D2306-7181-F181-B9F4-022FA80C2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can we use this abundance?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4B4CB-CBA2-850B-F517-2C827CF21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9992" cy="4351338"/>
          </a:xfrm>
        </p:spPr>
        <p:txBody>
          <a:bodyPr/>
          <a:lstStyle/>
          <a:p>
            <a:r>
              <a:rPr lang="en-AU" dirty="0"/>
              <a:t>By changing the communications provisioning model from </a:t>
            </a:r>
            <a:r>
              <a:rPr lang="en-AU" b="1" i="1" dirty="0"/>
              <a:t>on demand</a:t>
            </a:r>
            <a:r>
              <a:rPr lang="en-AU" b="1" dirty="0"/>
              <a:t> </a:t>
            </a:r>
            <a:r>
              <a:rPr lang="en-AU" dirty="0"/>
              <a:t>to </a:t>
            </a:r>
            <a:r>
              <a:rPr lang="en-AU" b="1" i="1" dirty="0"/>
              <a:t>just in case</a:t>
            </a:r>
          </a:p>
          <a:p>
            <a:r>
              <a:rPr lang="en-AU" dirty="0"/>
              <a:t>Instead of using the network to respond to users by delivering services </a:t>
            </a:r>
            <a:r>
              <a:rPr lang="en-AU" i="1" dirty="0"/>
              <a:t>on demand</a:t>
            </a:r>
            <a:r>
              <a:rPr lang="en-AU" dirty="0"/>
              <a:t> we’ve changed the service model to provision services close to the edge just in case the user requests the service</a:t>
            </a:r>
          </a:p>
          <a:p>
            <a:r>
              <a:rPr lang="en-AU" dirty="0"/>
              <a:t>With this change we’ve been able to eliminate the factors of </a:t>
            </a:r>
            <a:r>
              <a:rPr lang="en-AU" i="1" dirty="0"/>
              <a:t>distance </a:t>
            </a:r>
            <a:r>
              <a:rPr lang="en-AU" dirty="0"/>
              <a:t> from the network and most network transactions occur over shorter network spans</a:t>
            </a:r>
          </a:p>
          <a:p>
            <a:r>
              <a:rPr lang="en-AU" dirty="0"/>
              <a:t>What does a </a:t>
            </a:r>
            <a:r>
              <a:rPr lang="en-AU" i="1" dirty="0"/>
              <a:t>shorter</a:t>
            </a:r>
            <a:r>
              <a:rPr lang="en-AU" dirty="0"/>
              <a:t> network enable?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5372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C5E5-7F8D-2449-8B6F-CDD62B3DE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Bigger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F762E-A1AC-AA4D-9D57-F1D597A3A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/>
              <a:t>Increasing </a:t>
            </a:r>
            <a:r>
              <a:rPr lang="en-AU" b="1" dirty="0"/>
              <a:t>transmission capacity </a:t>
            </a:r>
            <a:r>
              <a:rPr lang="en-AU" dirty="0"/>
              <a:t>by using photonic amplifiers, wavelength multiplexing and phase/amplitude/polarisation modulation for fibre cables</a:t>
            </a:r>
          </a:p>
          <a:p>
            <a:r>
              <a:rPr lang="en-AU" dirty="0"/>
              <a:t>Serving content and service transactions by distributing the load across many individual platforms through </a:t>
            </a:r>
            <a:r>
              <a:rPr lang="en-AU" b="1" dirty="0"/>
              <a:t>server and content aggregation</a:t>
            </a:r>
          </a:p>
          <a:p>
            <a:r>
              <a:rPr lang="en-AU" dirty="0"/>
              <a:t>The rise of high capacity mobile edge networks and mobile platforms add massive volumes to content delivery</a:t>
            </a:r>
          </a:p>
          <a:p>
            <a:endParaRPr lang="en-AU" dirty="0"/>
          </a:p>
          <a:p>
            <a:r>
              <a:rPr lang="en-AU" dirty="0"/>
              <a:t>To manage this massive load shift we’ve stopped pushing content and transactions across the network and instead </a:t>
            </a:r>
            <a:r>
              <a:rPr lang="en-AU" b="1" dirty="0"/>
              <a:t>we serve from the edge</a:t>
            </a:r>
          </a:p>
          <a:p>
            <a:endParaRPr lang="en-AU" dirty="0"/>
          </a:p>
        </p:txBody>
      </p:sp>
      <p:pic>
        <p:nvPicPr>
          <p:cNvPr id="1026" name="Picture 2" descr="770 Monster Truck Stock Photos, Pictures &amp;amp; Royalty-Free Images - iStock">
            <a:extLst>
              <a:ext uri="{FF2B5EF4-FFF2-40B4-BE49-F238E27FC236}">
                <a16:creationId xmlns:a16="http://schemas.microsoft.com/office/drawing/2014/main" id="{44809AB7-032D-A946-99D0-B2DD2A333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372" y="98535"/>
            <a:ext cx="2298118" cy="150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146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98346-2FBC-6247-8613-DA48E22FB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77B66-15B3-DF42-9092-73D987166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Reduce latency - stop pushing content and transactions across the network and instead </a:t>
            </a:r>
            <a:r>
              <a:rPr lang="en-AU" b="1" dirty="0"/>
              <a:t>serve from the edge</a:t>
            </a:r>
          </a:p>
          <a:p>
            <a:r>
              <a:rPr lang="en-AU" dirty="0"/>
              <a:t>The rise of CDNs serve (almost) all Internet content and services from massively scaled distributed delivery systems. </a:t>
            </a:r>
          </a:p>
          <a:p>
            <a:endParaRPr lang="en-AU" dirty="0"/>
          </a:p>
          <a:p>
            <a:r>
              <a:rPr lang="en-AU" dirty="0"/>
              <a:t>The “Packet Miles” to deliver content to users has shrunk - that’s faster!</a:t>
            </a:r>
          </a:p>
          <a:p>
            <a:r>
              <a:rPr lang="en-AU" dirty="0"/>
              <a:t>The development of high frequency cellular data systems (4G/5G) has resulted in a highly capable last mile access network with Gigabit capacity </a:t>
            </a:r>
          </a:p>
          <a:p>
            <a:r>
              <a:rPr lang="en-AU" dirty="0"/>
              <a:t>Applications are being re-engineered to meet faster response criteria</a:t>
            </a:r>
          </a:p>
          <a:p>
            <a:endParaRPr lang="en-AU" dirty="0"/>
          </a:p>
          <a:p>
            <a:r>
              <a:rPr lang="en-AU" dirty="0"/>
              <a:t>Compressed interactions across shorter distances using higher capacity circuitry results in a much faster Internet</a:t>
            </a:r>
          </a:p>
        </p:txBody>
      </p:sp>
      <p:pic>
        <p:nvPicPr>
          <p:cNvPr id="2050" name="Picture 2" descr="F1 2021 rules revealed: New cars and new racing headline major overhaul | F1  News">
            <a:extLst>
              <a:ext uri="{FF2B5EF4-FFF2-40B4-BE49-F238E27FC236}">
                <a16:creationId xmlns:a16="http://schemas.microsoft.com/office/drawing/2014/main" id="{768C8610-E62B-7A4E-9764-F834BF99D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623" y="97221"/>
            <a:ext cx="235655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417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85175-6BB1-C345-818C-147E8B0CB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Cheaper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A92F1-D051-9945-8D43-F6BD64E85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We are living in a world of abundant comms and computing capacity</a:t>
            </a:r>
          </a:p>
          <a:p>
            <a:r>
              <a:rPr lang="en-AU" dirty="0"/>
              <a:t>And working in an industry when there are significant economies of scale</a:t>
            </a:r>
          </a:p>
          <a:p>
            <a:r>
              <a:rPr lang="en-AU" dirty="0"/>
              <a:t>And being largely funded by capitalising a collective asset that is infeasible to capitalise individually – the advertisement market</a:t>
            </a:r>
          </a:p>
          <a:p>
            <a:r>
              <a:rPr lang="en-AU" dirty="0"/>
              <a:t>The result is that a former luxury service accessible to just a few has been transformed into an affordable mass-market commodity service available to all</a:t>
            </a:r>
          </a:p>
        </p:txBody>
      </p:sp>
      <p:pic>
        <p:nvPicPr>
          <p:cNvPr id="3074" name="Picture 2" descr="1,142,296 Cash Stock Photos | Free &amp;amp; Royalty-free Cash Images |  Depositphotos">
            <a:extLst>
              <a:ext uri="{FF2B5EF4-FFF2-40B4-BE49-F238E27FC236}">
                <a16:creationId xmlns:a16="http://schemas.microsoft.com/office/drawing/2014/main" id="{9A45158D-5E12-5B4C-AE4E-F86F35051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214" y="230188"/>
            <a:ext cx="1760482" cy="150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732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B8A50-7A88-F64F-A829-D1BDF4233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 it’s all good!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761CEB-AA04-4F44-91E6-5C89463DC319}"/>
              </a:ext>
            </a:extLst>
          </p:cNvPr>
          <p:cNvSpPr txBox="1"/>
          <p:nvPr/>
        </p:nvSpPr>
        <p:spPr>
          <a:xfrm>
            <a:off x="4120056" y="34290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latin typeface="AhnbergHand" pitchFamily="2" charset="0"/>
              </a:rPr>
              <a:t>Right?</a:t>
            </a:r>
          </a:p>
        </p:txBody>
      </p:sp>
    </p:spTree>
    <p:extLst>
      <p:ext uri="{BB962C8B-B14F-4D97-AF65-F5344CB8AC3E}">
        <p14:creationId xmlns:p14="http://schemas.microsoft.com/office/powerpoint/2010/main" val="1131707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08A29-4065-C44D-AAE3-B8CEABA80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Longer Term Trends?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3B494-E7A3-8148-B7A6-2D7C8520F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12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Pushing EVERYTHING out of the network and over to applications</a:t>
            </a:r>
          </a:p>
          <a:p>
            <a:r>
              <a:rPr lang="en-AU" dirty="0"/>
              <a:t>Transmission infrastructure is an abundant commodity </a:t>
            </a:r>
          </a:p>
          <a:p>
            <a:pPr lvl="1"/>
            <a:r>
              <a:rPr lang="en-AU" dirty="0"/>
              <a:t>Network sharing technology (multiplexing) is decreasingly relevant</a:t>
            </a:r>
          </a:p>
          <a:p>
            <a:r>
              <a:rPr lang="en-AU" dirty="0"/>
              <a:t>We have so much network and computing that we no longer have to bring consumers to service delivery points  - instead, we are bringing services towards consumers and using the content frameworks to replicate servers and services</a:t>
            </a:r>
          </a:p>
          <a:p>
            <a:r>
              <a:rPr lang="en-AU" dirty="0"/>
              <a:t>With so much computing and storage </a:t>
            </a:r>
            <a:r>
              <a:rPr lang="en-AU" b="1" dirty="0"/>
              <a:t>the application is becoming the service</a:t>
            </a:r>
            <a:r>
              <a:rPr lang="en-AU" dirty="0"/>
              <a:t>, rather than just a window to a remotely operated service</a:t>
            </a:r>
          </a:p>
        </p:txBody>
      </p:sp>
    </p:spTree>
    <p:extLst>
      <p:ext uri="{BB962C8B-B14F-4D97-AF65-F5344CB8AC3E}">
        <p14:creationId xmlns:p14="http://schemas.microsoft.com/office/powerpoint/2010/main" val="2659976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53824-9148-5E47-A380-FB010D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Do Networks matter any more?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D663B-13D3-1B43-82DF-0864B093F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We have increasingly stripped out network-centric functionality in our search for lower cost, higher speed, and better agility</a:t>
            </a:r>
          </a:p>
          <a:p>
            <a:r>
              <a:rPr lang="en-AU" dirty="0"/>
              <a:t>As we push functions out to the edge and ultimately off “the network” altogether and all that’s left is just dumb pipes</a:t>
            </a:r>
          </a:p>
          <a:p>
            <a:r>
              <a:rPr lang="en-AU" dirty="0"/>
              <a:t>What defines “the Internet”?</a:t>
            </a:r>
          </a:p>
          <a:p>
            <a:pPr lvl="1"/>
            <a:r>
              <a:rPr lang="en-AU" dirty="0"/>
              <a:t>A common shared transmission fabric, a common suite of protocols and a common protocol address pool?</a:t>
            </a:r>
          </a:p>
          <a:p>
            <a:pPr marL="457200" lvl="1" indent="0">
              <a:buNone/>
            </a:pPr>
            <a:r>
              <a:rPr lang="en-AU" dirty="0"/>
              <a:t>or</a:t>
            </a:r>
          </a:p>
          <a:p>
            <a:pPr lvl="1"/>
            <a:r>
              <a:rPr lang="en-AU" dirty="0"/>
              <a:t>A disparate collection of services that share common referential mechanisms?</a:t>
            </a:r>
          </a:p>
        </p:txBody>
      </p:sp>
    </p:spTree>
    <p:extLst>
      <p:ext uri="{BB962C8B-B14F-4D97-AF65-F5344CB8AC3E}">
        <p14:creationId xmlns:p14="http://schemas.microsoft.com/office/powerpoint/2010/main" val="3681386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02632-A363-E546-AD1A-7CEFBABCD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Some issues to think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987C-7487-7046-9E8D-E653FAC61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What matters today?</a:t>
            </a:r>
          </a:p>
          <a:p>
            <a:pPr lvl="1"/>
            <a:r>
              <a:rPr lang="en-AU" b="1" dirty="0"/>
              <a:t>End Point Addressing</a:t>
            </a:r>
            <a:r>
              <a:rPr lang="en-AU" dirty="0"/>
              <a:t> – IPv4 / IPv6 / </a:t>
            </a:r>
            <a:r>
              <a:rPr lang="en-AU" dirty="0" err="1"/>
              <a:t>IPv</a:t>
            </a:r>
            <a:r>
              <a:rPr lang="en-AU" dirty="0"/>
              <a:t>? Absolute? Relative?</a:t>
            </a:r>
          </a:p>
          <a:p>
            <a:pPr lvl="2"/>
            <a:r>
              <a:rPr lang="en-AU" dirty="0"/>
              <a:t>Is universal unique end-point addressing a 1980’s concept who’s time has come and gone?  </a:t>
            </a:r>
          </a:p>
          <a:p>
            <a:pPr lvl="2"/>
            <a:r>
              <a:rPr lang="en-AU" dirty="0"/>
              <a:t>If network transactions are localised then what is the residual role of unique global end point addressing for clients or services?</a:t>
            </a:r>
          </a:p>
          <a:p>
            <a:pPr lvl="2"/>
            <a:r>
              <a:rPr lang="en-AU" dirty="0"/>
              <a:t>And if we cannot find a role then why should we bother?</a:t>
            </a:r>
          </a:p>
          <a:p>
            <a:pPr lvl="2"/>
            <a:r>
              <a:rPr lang="en-AU" dirty="0"/>
              <a:t>Who decides when to drop it?</a:t>
            </a:r>
          </a:p>
          <a:p>
            <a:pPr lvl="3"/>
            <a:r>
              <a:rPr lang="en-AU" dirty="0"/>
              <a:t>Is this a market function, so that a network that uses local addressing can operate from an even lower cost base gains a competitive market edge?</a:t>
            </a:r>
          </a:p>
          <a:p>
            <a:pPr lvl="3"/>
            <a:r>
              <a:rPr lang="en-AU" dirty="0"/>
              <a:t>Or are carriage services so cheap already that the relative benefit in discarding the last vestiges of unique global addresses are so small that its just not worth bothering about?</a:t>
            </a:r>
          </a:p>
          <a:p>
            <a:pPr lvl="1"/>
            <a:endParaRPr lang="en-AU" dirty="0"/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8630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02632-A363-E546-AD1A-7CEFBABCD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Some issues to think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987C-7487-7046-9E8D-E653FAC61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What matters today?</a:t>
            </a:r>
          </a:p>
          <a:p>
            <a:pPr lvl="1"/>
            <a:r>
              <a:rPr lang="en-AU" b="1" dirty="0"/>
              <a:t>Naming and Name Spaces </a:t>
            </a:r>
            <a:r>
              <a:rPr lang="en-AU" dirty="0"/>
              <a:t>– DNS evolution?</a:t>
            </a:r>
          </a:p>
          <a:p>
            <a:pPr lvl="2"/>
            <a:r>
              <a:rPr lang="en-AU" dirty="0"/>
              <a:t>Are ”names” a common attribute of the network, or an attribute of a service environment or application realm?</a:t>
            </a:r>
          </a:p>
          <a:p>
            <a:pPr lvl="2"/>
            <a:r>
              <a:rPr lang="en-AU" dirty="0"/>
              <a:t>Should names be persistent over time?</a:t>
            </a:r>
          </a:p>
          <a:p>
            <a:pPr lvl="2"/>
            <a:r>
              <a:rPr lang="en-AU" dirty="0"/>
              <a:t>Is the resolution of a name absolute or relative to the content of the resolution query?</a:t>
            </a:r>
          </a:p>
          <a:p>
            <a:pPr lvl="2"/>
            <a:r>
              <a:rPr lang="en-AU" dirty="0"/>
              <a:t>In a world of densely replicated service delivery points how does a client rendezvous with  the “best” service point? Does the client work it out? Or the network? Or the service?</a:t>
            </a:r>
          </a:p>
          <a:p>
            <a:pPr lvl="2"/>
            <a:r>
              <a:rPr lang="en-AU" dirty="0"/>
              <a:t>If names are an attribute of applications then why do we need a single name domain? Surely each application realm can define its own name space? How can we associate a referential name space with a given name?</a:t>
            </a:r>
          </a:p>
          <a:p>
            <a:pPr lvl="2"/>
            <a:r>
              <a:rPr lang="en-AU" dirty="0"/>
              <a:t>If both names and addresses are ephemeral and unstable then what defines the Internet?</a:t>
            </a:r>
          </a:p>
          <a:p>
            <a:pPr lvl="1"/>
            <a:endParaRPr lang="en-AU" dirty="0"/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1006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77C38-421B-3541-A6B1-3C0ABC0E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93973" cy="1325563"/>
          </a:xfrm>
        </p:spPr>
        <p:txBody>
          <a:bodyPr/>
          <a:lstStyle/>
          <a:p>
            <a:r>
              <a:rPr lang="en-AU" dirty="0"/>
              <a:t>The Internet used to be simple…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94866-E1D4-4A49-BEE6-AF3E701A1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566" y="1825625"/>
            <a:ext cx="5951482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1980’s:</a:t>
            </a:r>
          </a:p>
          <a:p>
            <a:r>
              <a:rPr lang="en-AU" dirty="0"/>
              <a:t>The network was the transmission fabric for computers</a:t>
            </a:r>
          </a:p>
          <a:p>
            <a:r>
              <a:rPr lang="en-AU" dirty="0"/>
              <a:t>It was just a packet transmission facility</a:t>
            </a:r>
          </a:p>
          <a:p>
            <a:r>
              <a:rPr lang="en-AU" dirty="0"/>
              <a:t>Every other function was performed by attached mainframe computers</a:t>
            </a:r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r>
              <a:rPr lang="en-AU" i="1" dirty="0"/>
              <a:t>“dumb” network, “smart” devices</a:t>
            </a:r>
            <a:r>
              <a:rPr lang="en-AU" dirty="0"/>
              <a:t> </a:t>
            </a:r>
          </a:p>
        </p:txBody>
      </p:sp>
      <p:pic>
        <p:nvPicPr>
          <p:cNvPr id="1026" name="Picture 2" descr="VAX-11/780 - Computer History Wiki">
            <a:extLst>
              <a:ext uri="{FF2B5EF4-FFF2-40B4-BE49-F238E27FC236}">
                <a16:creationId xmlns:a16="http://schemas.microsoft.com/office/drawing/2014/main" id="{31F3CA4F-5EFA-2847-BA62-8FDDC9E11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05" y="1825624"/>
            <a:ext cx="4986668" cy="332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237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02632-A363-E546-AD1A-7CEFBABCD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Some issues to think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987C-7487-7046-9E8D-E653FAC61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What matters today?</a:t>
            </a:r>
          </a:p>
          <a:p>
            <a:pPr lvl="1"/>
            <a:r>
              <a:rPr lang="en-AU" b="1" dirty="0"/>
              <a:t>Referential Frameworks?</a:t>
            </a:r>
          </a:p>
          <a:p>
            <a:pPr lvl="2"/>
            <a:r>
              <a:rPr lang="en-AU" dirty="0"/>
              <a:t>Without a common referential space then how do we usefully communicate?</a:t>
            </a:r>
          </a:p>
          <a:p>
            <a:pPr lvl="2"/>
            <a:r>
              <a:rPr lang="en-AU" dirty="0"/>
              <a:t>What do we mean by “common” when we think about referential frameworks?</a:t>
            </a:r>
          </a:p>
          <a:p>
            <a:pPr lvl="2"/>
            <a:r>
              <a:rPr lang="en-AU" dirty="0"/>
              <a:t>How can we join the ‘fuzzy’ human language spaces with the tightly constrained deterministic computer-based symbol spaces?</a:t>
            </a:r>
          </a:p>
          <a:p>
            <a:pPr lvl="1"/>
            <a:endParaRPr lang="en-AU" dirty="0"/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4281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8607" y="2901160"/>
            <a:ext cx="4914900" cy="1325563"/>
          </a:xfrm>
        </p:spPr>
        <p:txBody>
          <a:bodyPr>
            <a:normAutofit/>
          </a:bodyPr>
          <a:lstStyle/>
          <a:p>
            <a:r>
              <a:rPr lang="en-US" sz="6400">
                <a:latin typeface="Max's Handwritin" charset="0"/>
                <a:ea typeface="Max's Handwritin" charset="0"/>
                <a:cs typeface="Max's Handwritin" charset="0"/>
              </a:rPr>
              <a:t>Thanks!</a:t>
            </a:r>
            <a:endParaRPr lang="en-US" sz="6400" dirty="0">
              <a:latin typeface="Max's Handwritin" charset="0"/>
              <a:ea typeface="Max's Handwritin" charset="0"/>
              <a:cs typeface="Max's Handwrit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62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ho still uses 56k modems, and why? | TechRadar">
            <a:extLst>
              <a:ext uri="{FF2B5EF4-FFF2-40B4-BE49-F238E27FC236}">
                <a16:creationId xmlns:a16="http://schemas.microsoft.com/office/drawing/2014/main" id="{29D8BA1D-B553-1341-8D26-1F67BB69F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697" y="4749417"/>
            <a:ext cx="2715171" cy="203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394DA6-0DE6-4848-B0B8-821049200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Then we went client/server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80622-5EB6-184C-9D73-1F20B015D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07014" cy="43754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1990’s:</a:t>
            </a:r>
          </a:p>
          <a:p>
            <a:r>
              <a:rPr lang="en-AU" dirty="0"/>
              <a:t>The rise of the Personal Computer as the “customer’s computer”</a:t>
            </a:r>
          </a:p>
          <a:p>
            <a:r>
              <a:rPr lang="en-AU" dirty="0"/>
              <a:t>We started to make a distinction between “customers” and “network”</a:t>
            </a:r>
          </a:p>
          <a:p>
            <a:pPr lvl="1"/>
            <a:r>
              <a:rPr lang="en-AU" dirty="0"/>
              <a:t>The naming system was pulled into the network</a:t>
            </a:r>
          </a:p>
          <a:p>
            <a:pPr lvl="1"/>
            <a:r>
              <a:rPr lang="en-AU" dirty="0"/>
              <a:t>The routing system was pulled into the network</a:t>
            </a:r>
          </a:p>
          <a:p>
            <a:pPr lvl="1"/>
            <a:r>
              <a:rPr lang="en-AU" dirty="0"/>
              <a:t>Messaging, content and services were pulled into the network</a:t>
            </a:r>
          </a:p>
          <a:p>
            <a:r>
              <a:rPr lang="en-AU" dirty="0"/>
              <a:t>We created the asymmetric client/server network architecture for the Internet</a:t>
            </a:r>
          </a:p>
        </p:txBody>
      </p:sp>
      <p:pic>
        <p:nvPicPr>
          <p:cNvPr id="2050" name="Picture 2" descr="Personal Computer Components and Subsystems | Hardware Components | InformIT">
            <a:extLst>
              <a:ext uri="{FF2B5EF4-FFF2-40B4-BE49-F238E27FC236}">
                <a16:creationId xmlns:a16="http://schemas.microsoft.com/office/drawing/2014/main" id="{64881649-CECD-2A47-9E5D-F037649C9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05" y="1982978"/>
            <a:ext cx="3260356" cy="299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903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2C3BB-BF57-9048-AC35-48CA4F23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51325" cy="1325563"/>
          </a:xfrm>
        </p:spPr>
        <p:txBody>
          <a:bodyPr/>
          <a:lstStyle/>
          <a:p>
            <a:r>
              <a:rPr lang="en-AU" dirty="0"/>
              <a:t>Internet Infrastructure of 2000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8502B-9E35-D346-AE96-CE4CF56D0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504" y="1804605"/>
            <a:ext cx="7675179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dirty="0"/>
              <a:t>Rapid expansion of network infrastructure in many directions:</a:t>
            </a:r>
          </a:p>
          <a:p>
            <a:r>
              <a:rPr lang="en-AU" dirty="0"/>
              <a:t>Exchanges, Peering Points and Gateways</a:t>
            </a:r>
          </a:p>
          <a:p>
            <a:r>
              <a:rPr lang="en-AU" dirty="0"/>
              <a:t>Transit and Traffic Engineering</a:t>
            </a:r>
          </a:p>
          <a:p>
            <a:r>
              <a:rPr lang="en-AU" dirty="0"/>
              <a:t>Data Centres and Service “Farms”</a:t>
            </a:r>
          </a:p>
          <a:p>
            <a:r>
              <a:rPr lang="en-AU" dirty="0"/>
              <a:t>Quality of Service Engineering</a:t>
            </a:r>
          </a:p>
          <a:p>
            <a:r>
              <a:rPr lang="en-AU" dirty="0"/>
              <a:t>MPLS, VPNs and related network segmentation approaches</a:t>
            </a:r>
          </a:p>
          <a:p>
            <a:r>
              <a:rPr lang="en-AU" dirty="0"/>
              <a:t>Mobility Support – Mobile Networks</a:t>
            </a:r>
          </a:p>
          <a:p>
            <a:r>
              <a:rPr lang="en-AU" dirty="0"/>
              <a:t>Customer Access Networks</a:t>
            </a:r>
          </a:p>
          <a:p>
            <a:r>
              <a:rPr lang="en-AU" dirty="0"/>
              <a:t>Content Distribution Networks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B1F71B-9AA1-014D-A571-B028B4869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102069"/>
            <a:ext cx="3555125" cy="237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05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1101-7E63-D643-8AFC-CA6194119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Aren’t these all “different” networks?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D36D8-525D-8844-903D-B9C56527A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Well, yes they are</a:t>
            </a:r>
          </a:p>
          <a:p>
            <a:r>
              <a:rPr lang="en-AU" dirty="0"/>
              <a:t>The true genius of the Internet was to separate the service environment from the link technology</a:t>
            </a:r>
          </a:p>
          <a:p>
            <a:pPr lvl="1"/>
            <a:r>
              <a:rPr lang="en-AU" dirty="0"/>
              <a:t>Each time we invented a new comms technology we could just “map” the Internet onto it </a:t>
            </a:r>
          </a:p>
          <a:p>
            <a:pPr lvl="1"/>
            <a:r>
              <a:rPr lang="en-AU" dirty="0"/>
              <a:t>This preserved the value of the investment in “the Internet” across successive generations of comms technologies</a:t>
            </a:r>
          </a:p>
        </p:txBody>
      </p:sp>
    </p:spTree>
    <p:extLst>
      <p:ext uri="{BB962C8B-B14F-4D97-AF65-F5344CB8AC3E}">
        <p14:creationId xmlns:p14="http://schemas.microsoft.com/office/powerpoint/2010/main" val="2436426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8A66A-DF8F-344C-A990-5A9687F2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about the coming decades?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8E0B8-D698-614B-964B-48F3268A4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seeds of the dominant factors of the future environment are probably with us today</a:t>
            </a:r>
          </a:p>
          <a:p>
            <a:r>
              <a:rPr lang="en-AU" dirty="0"/>
              <a:t>The problem is that a lot of other seeds are here as well, and sifting out the significant from the merely distracting is the challenge</a:t>
            </a:r>
          </a:p>
          <a:p>
            <a:r>
              <a:rPr lang="en-AU" dirty="0"/>
              <a:t>So with that in mind lets work out the big drivers in today’s environment…</a:t>
            </a:r>
          </a:p>
        </p:txBody>
      </p:sp>
    </p:spTree>
    <p:extLst>
      <p:ext uri="{BB962C8B-B14F-4D97-AF65-F5344CB8AC3E}">
        <p14:creationId xmlns:p14="http://schemas.microsoft.com/office/powerpoint/2010/main" val="2864660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0FF92-45B5-C954-3D57-3483026C2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Abundant Capacity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C1F9BB-FEE5-8032-1445-31D140E73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5379" y="1965228"/>
            <a:ext cx="6450128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2D6E82-C2FF-AF34-14EB-B39E137D27C2}"/>
              </a:ext>
            </a:extLst>
          </p:cNvPr>
          <p:cNvSpPr txBox="1"/>
          <p:nvPr/>
        </p:nvSpPr>
        <p:spPr>
          <a:xfrm>
            <a:off x="8229600" y="6407780"/>
            <a:ext cx="132119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00" dirty="0"/>
              <a:t>https://</a:t>
            </a:r>
            <a:r>
              <a:rPr lang="en-AU" sz="700" dirty="0" err="1"/>
              <a:t>www.ncbi.nlm.nih.gov</a:t>
            </a:r>
            <a:r>
              <a:rPr lang="en-AU" sz="700" dirty="0"/>
              <a:t>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EC2057-2D5F-5546-61E6-F44315589E7E}"/>
              </a:ext>
            </a:extLst>
          </p:cNvPr>
          <p:cNvSpPr txBox="1"/>
          <p:nvPr/>
        </p:nvSpPr>
        <p:spPr>
          <a:xfrm>
            <a:off x="1116824" y="3950767"/>
            <a:ext cx="29572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Fibre cables continue to deliver massive capacity increases within relatively constant unit cost of deployment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2D5EC5-2FA4-8B03-7FC8-E8A329D8875E}"/>
              </a:ext>
            </a:extLst>
          </p:cNvPr>
          <p:cNvSpPr txBox="1"/>
          <p:nvPr/>
        </p:nvSpPr>
        <p:spPr>
          <a:xfrm>
            <a:off x="9737312" y="6316566"/>
            <a:ext cx="255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(That 2022 number is probably low – at the end of 2022 we can pull 2.2T per lambda with a 190Gbd signal rate, giving a fibre capacity of 105T)</a:t>
            </a:r>
          </a:p>
          <a:p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3029487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46FEC-8520-03D1-726A-E03C3DC8A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Abundant Compute Power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F51B653-8B64-060B-82F5-6673BBDC9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8153" y="1554040"/>
            <a:ext cx="6519462" cy="482352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C9DEF8-D3FC-3A33-3778-B20F0A256791}"/>
              </a:ext>
            </a:extLst>
          </p:cNvPr>
          <p:cNvSpPr txBox="1"/>
          <p:nvPr/>
        </p:nvSpPr>
        <p:spPr>
          <a:xfrm>
            <a:off x="5004769" y="6435701"/>
            <a:ext cx="5228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/>
              <a:t>By Max </a:t>
            </a:r>
            <a:r>
              <a:rPr lang="en-AU" sz="800" dirty="0" err="1"/>
              <a:t>Roser</a:t>
            </a:r>
            <a:r>
              <a:rPr lang="en-AU" sz="800" dirty="0"/>
              <a:t>, Hannah Ritchie - https://</a:t>
            </a:r>
            <a:r>
              <a:rPr lang="en-AU" sz="800" dirty="0" err="1"/>
              <a:t>ourworldindata.org</a:t>
            </a:r>
            <a:r>
              <a:rPr lang="en-AU" sz="800" dirty="0"/>
              <a:t>/uploads/2020/11/Transistor-Count-over-</a:t>
            </a:r>
            <a:r>
              <a:rPr lang="en-AU" sz="800" dirty="0" err="1"/>
              <a:t>time.png</a:t>
            </a:r>
            <a:r>
              <a:rPr lang="en-AU" sz="800" dirty="0"/>
              <a:t>, CC BY 4.0, https://</a:t>
            </a:r>
            <a:r>
              <a:rPr lang="en-AU" sz="800" dirty="0" err="1"/>
              <a:t>commons.wikimedia.org</a:t>
            </a:r>
            <a:r>
              <a:rPr lang="en-AU" sz="800" dirty="0"/>
              <a:t>/w/</a:t>
            </a:r>
            <a:r>
              <a:rPr lang="en-AU" sz="800" dirty="0" err="1"/>
              <a:t>index.php?curid</a:t>
            </a:r>
            <a:r>
              <a:rPr lang="en-AU" sz="800" dirty="0"/>
              <a:t>=98219918</a:t>
            </a:r>
          </a:p>
        </p:txBody>
      </p:sp>
    </p:spTree>
    <p:extLst>
      <p:ext uri="{BB962C8B-B14F-4D97-AF65-F5344CB8AC3E}">
        <p14:creationId xmlns:p14="http://schemas.microsoft.com/office/powerpoint/2010/main" val="1071237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63484-ED09-164C-BA1E-3421EB4C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Abundant Storage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E4BE5D-91B0-811A-A633-6D50A5663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0290" y="1591475"/>
            <a:ext cx="7336780" cy="458548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38A462-2C9C-6650-6B69-4A691E4663A7}"/>
              </a:ext>
            </a:extLst>
          </p:cNvPr>
          <p:cNvSpPr txBox="1"/>
          <p:nvPr/>
        </p:nvSpPr>
        <p:spPr>
          <a:xfrm>
            <a:off x="5409618" y="6456641"/>
            <a:ext cx="56300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dirty="0"/>
              <a:t>http://</a:t>
            </a:r>
            <a:r>
              <a:rPr lang="en-AU" sz="1050" dirty="0" err="1"/>
              <a:t>aiimpacts.org</a:t>
            </a:r>
            <a:r>
              <a:rPr lang="en-AU" sz="1050" dirty="0"/>
              <a:t>/wp-content/uploads/2015/07/storage_memory_prices_large-_hblok.net_.</a:t>
            </a:r>
            <a:r>
              <a:rPr lang="en-AU" sz="1050" dirty="0" err="1"/>
              <a:t>png</a:t>
            </a:r>
            <a:endParaRPr lang="en-AU" sz="1050" dirty="0"/>
          </a:p>
        </p:txBody>
      </p:sp>
    </p:spTree>
    <p:extLst>
      <p:ext uri="{BB962C8B-B14F-4D97-AF65-F5344CB8AC3E}">
        <p14:creationId xmlns:p14="http://schemas.microsoft.com/office/powerpoint/2010/main" val="1790391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2302</TotalTime>
  <Words>1363</Words>
  <Application>Microsoft Macintosh PowerPoint</Application>
  <PresentationFormat>Widescreen</PresentationFormat>
  <Paragraphs>115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AhnbergHand</vt:lpstr>
      <vt:lpstr>Arial</vt:lpstr>
      <vt:lpstr>Calibri</vt:lpstr>
      <vt:lpstr>Calibri Light</vt:lpstr>
      <vt:lpstr>Max's Handwritin</vt:lpstr>
      <vt:lpstr>Powderfinger Type</vt:lpstr>
      <vt:lpstr>Office Theme</vt:lpstr>
      <vt:lpstr>Future Network Needs</vt:lpstr>
      <vt:lpstr>The Internet used to be simple…</vt:lpstr>
      <vt:lpstr>Then we went client/server</vt:lpstr>
      <vt:lpstr>Internet Infrastructure of 2000</vt:lpstr>
      <vt:lpstr>Aren’t these all “different” networks?</vt:lpstr>
      <vt:lpstr>What about the coming decades?</vt:lpstr>
      <vt:lpstr>Abundant Capacity</vt:lpstr>
      <vt:lpstr>Abundant Compute Power</vt:lpstr>
      <vt:lpstr>Abundant Storage</vt:lpstr>
      <vt:lpstr>What’s driving change today? </vt:lpstr>
      <vt:lpstr>How can we use this abundance?</vt:lpstr>
      <vt:lpstr>Bigger</vt:lpstr>
      <vt:lpstr>Faster</vt:lpstr>
      <vt:lpstr>Cheaper</vt:lpstr>
      <vt:lpstr>So it’s all good!</vt:lpstr>
      <vt:lpstr>Longer Term Trends?</vt:lpstr>
      <vt:lpstr>Do Networks matter any more?</vt:lpstr>
      <vt:lpstr>Some issues to think about</vt:lpstr>
      <vt:lpstr>Some issues to think about</vt:lpstr>
      <vt:lpstr>Some issues to think about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Networking Needs</dc:title>
  <dc:creator>Geoff Huston</dc:creator>
  <cp:lastModifiedBy>Geoff Huston</cp:lastModifiedBy>
  <cp:revision>14</cp:revision>
  <dcterms:created xsi:type="dcterms:W3CDTF">2021-10-11T19:39:17Z</dcterms:created>
  <dcterms:modified xsi:type="dcterms:W3CDTF">2022-12-21T01:32:28Z</dcterms:modified>
</cp:coreProperties>
</file>