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76" r:id="rId3"/>
    <p:sldId id="375" r:id="rId4"/>
    <p:sldId id="377" r:id="rId5"/>
    <p:sldId id="378" r:id="rId6"/>
    <p:sldId id="397" r:id="rId7"/>
    <p:sldId id="380" r:id="rId8"/>
    <p:sldId id="403" r:id="rId9"/>
    <p:sldId id="412" r:id="rId10"/>
    <p:sldId id="394" r:id="rId11"/>
    <p:sldId id="404" r:id="rId12"/>
    <p:sldId id="405" r:id="rId13"/>
    <p:sldId id="406" r:id="rId14"/>
    <p:sldId id="408" r:id="rId15"/>
    <p:sldId id="407" r:id="rId16"/>
    <p:sldId id="413" r:id="rId17"/>
    <p:sldId id="381" r:id="rId18"/>
    <p:sldId id="409" r:id="rId19"/>
    <p:sldId id="410" r:id="rId20"/>
    <p:sldId id="411" r:id="rId21"/>
    <p:sldId id="414" r:id="rId22"/>
    <p:sldId id="415" r:id="rId23"/>
    <p:sldId id="416" r:id="rId24"/>
    <p:sldId id="383" r:id="rId25"/>
    <p:sldId id="400" r:id="rId26"/>
    <p:sldId id="399" r:id="rId27"/>
    <p:sldId id="398" r:id="rId28"/>
    <p:sldId id="385" r:id="rId29"/>
    <p:sldId id="388" r:id="rId30"/>
    <p:sldId id="389" r:id="rId31"/>
    <p:sldId id="391" r:id="rId32"/>
    <p:sldId id="390" r:id="rId33"/>
    <p:sldId id="392" r:id="rId34"/>
    <p:sldId id="3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94694"/>
  </p:normalViewPr>
  <p:slideViewPr>
    <p:cSldViewPr snapToGrid="0" snapToObjects="1">
      <p:cViewPr varScale="1">
        <p:scale>
          <a:sx n="121" d="100"/>
          <a:sy n="121" d="100"/>
        </p:scale>
        <p:origin x="116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19/10/2022</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19/10/2022</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fontScale="90000"/>
          </a:bodyPr>
          <a:lstStyle/>
          <a:p>
            <a:r>
              <a:rPr lang="en-AU" dirty="0">
                <a:solidFill>
                  <a:schemeClr val="accent4">
                    <a:lumMod val="50000"/>
                  </a:schemeClr>
                </a:solidFill>
                <a:latin typeface="Powderfinger Type" panose="02020709070000000403" pitchFamily="49" charset="77"/>
              </a:rPr>
              <a:t>A Quick look at 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Joao Damas, </a:t>
            </a:r>
          </a:p>
          <a:p>
            <a:pPr algn="r"/>
            <a:r>
              <a:rPr lang="en-AU" sz="2800" dirty="0">
                <a:solidFill>
                  <a:schemeClr val="bg1">
                    <a:lumMod val="75000"/>
                  </a:schemeClr>
                </a:solidFill>
                <a:latin typeface="Max's Handwritin" pitchFamily="2" charset="0"/>
              </a:rPr>
              <a:t>APNIC Labs</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p:txBody>
          <a:bodyPr/>
          <a:lstStyle/>
          <a:p>
            <a:pPr marL="0" indent="0">
              <a:buNone/>
            </a:pPr>
            <a:r>
              <a:rPr lang="en-AU" dirty="0"/>
              <a:t>Our QUIC use numbers are </a:t>
            </a:r>
            <a:r>
              <a:rPr lang="en-AU" b="1" dirty="0"/>
              <a:t>far lower </a:t>
            </a:r>
            <a:r>
              <a:rPr lang="en-AU" dirty="0"/>
              <a:t>than other published measures</a:t>
            </a:r>
            <a:br>
              <a:rPr lang="en-AU" dirty="0"/>
            </a:br>
            <a:endParaRPr lang="en-AU" dirty="0"/>
          </a:p>
        </p:txBody>
      </p:sp>
      <p:pic>
        <p:nvPicPr>
          <p:cNvPr id="7" name="Picture 6">
            <a:extLst>
              <a:ext uri="{FF2B5EF4-FFF2-40B4-BE49-F238E27FC236}">
                <a16:creationId xmlns:a16="http://schemas.microsoft.com/office/drawing/2014/main" id="{21D0B88B-2032-8E94-8EEA-6D794684E796}"/>
              </a:ext>
            </a:extLst>
          </p:cNvPr>
          <p:cNvPicPr>
            <a:picLocks noChangeAspect="1"/>
          </p:cNvPicPr>
          <p:nvPr/>
        </p:nvPicPr>
        <p:blipFill>
          <a:blip r:embed="rId2"/>
          <a:stretch>
            <a:fillRect/>
          </a:stretch>
        </p:blipFill>
        <p:spPr>
          <a:xfrm>
            <a:off x="1757081" y="2879584"/>
            <a:ext cx="8166847" cy="1459658"/>
          </a:xfrm>
          <a:prstGeom prst="rect">
            <a:avLst/>
          </a:prstGeom>
        </p:spPr>
      </p:pic>
      <p:pic>
        <p:nvPicPr>
          <p:cNvPr id="9" name="Picture 8">
            <a:extLst>
              <a:ext uri="{FF2B5EF4-FFF2-40B4-BE49-F238E27FC236}">
                <a16:creationId xmlns:a16="http://schemas.microsoft.com/office/drawing/2014/main" id="{553A9BD3-1C1C-CB6A-5E96-D09F906D7477}"/>
              </a:ext>
            </a:extLst>
          </p:cNvPr>
          <p:cNvPicPr>
            <a:picLocks noChangeAspect="1"/>
          </p:cNvPicPr>
          <p:nvPr/>
        </p:nvPicPr>
        <p:blipFill>
          <a:blip r:embed="rId3"/>
          <a:stretch>
            <a:fillRect/>
          </a:stretch>
        </p:blipFill>
        <p:spPr>
          <a:xfrm>
            <a:off x="1398492" y="4339242"/>
            <a:ext cx="10434919" cy="1685338"/>
          </a:xfrm>
          <a:prstGeom prst="rect">
            <a:avLst/>
          </a:prstGeom>
        </p:spPr>
      </p:pic>
      <p:sp>
        <p:nvSpPr>
          <p:cNvPr id="10" name="Rectangle 9">
            <a:extLst>
              <a:ext uri="{FF2B5EF4-FFF2-40B4-BE49-F238E27FC236}">
                <a16:creationId xmlns:a16="http://schemas.microsoft.com/office/drawing/2014/main" id="{FB3488F6-375B-9DCB-5DC6-64D1F60354DD}"/>
              </a:ext>
            </a:extLst>
          </p:cNvPr>
          <p:cNvSpPr/>
          <p:nvPr/>
        </p:nvSpPr>
        <p:spPr>
          <a:xfrm>
            <a:off x="1819835" y="4787153"/>
            <a:ext cx="4545106" cy="31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98374B6E-D193-BA6A-F040-655C95613D13}"/>
              </a:ext>
            </a:extLst>
          </p:cNvPr>
          <p:cNvSpPr/>
          <p:nvPr/>
        </p:nvSpPr>
        <p:spPr>
          <a:xfrm>
            <a:off x="6696635" y="4787152"/>
            <a:ext cx="4545106" cy="31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193F6DE0-1BEE-3A2D-DB8F-C20093D82546}"/>
              </a:ext>
            </a:extLst>
          </p:cNvPr>
          <p:cNvSpPr/>
          <p:nvPr/>
        </p:nvSpPr>
        <p:spPr>
          <a:xfrm>
            <a:off x="3458437" y="4919544"/>
            <a:ext cx="1389134" cy="1133098"/>
          </a:xfrm>
          <a:custGeom>
            <a:avLst/>
            <a:gdLst>
              <a:gd name="connsiteX0" fmla="*/ 154339 w 1389134"/>
              <a:gd name="connsiteY0" fmla="*/ 925444 h 1133098"/>
              <a:gd name="connsiteX1" fmla="*/ 826692 w 1389134"/>
              <a:gd name="connsiteY1" fmla="*/ 1077844 h 1133098"/>
              <a:gd name="connsiteX2" fmla="*/ 1373539 w 1389134"/>
              <a:gd name="connsiteY2" fmla="*/ 100691 h 1133098"/>
              <a:gd name="connsiteX3" fmla="*/ 199163 w 1389134"/>
              <a:gd name="connsiteY3" fmla="*/ 127585 h 1133098"/>
              <a:gd name="connsiteX4" fmla="*/ 10904 w 1389134"/>
              <a:gd name="connsiteY4" fmla="*/ 952338 h 113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134" h="1133098">
                <a:moveTo>
                  <a:pt x="154339" y="925444"/>
                </a:moveTo>
                <a:cubicBezTo>
                  <a:pt x="388915" y="1070373"/>
                  <a:pt x="623492" y="1215303"/>
                  <a:pt x="826692" y="1077844"/>
                </a:cubicBezTo>
                <a:cubicBezTo>
                  <a:pt x="1029892" y="940385"/>
                  <a:pt x="1478127" y="259067"/>
                  <a:pt x="1373539" y="100691"/>
                </a:cubicBezTo>
                <a:cubicBezTo>
                  <a:pt x="1268951" y="-57685"/>
                  <a:pt x="426269" y="-14356"/>
                  <a:pt x="199163" y="127585"/>
                </a:cubicBezTo>
                <a:cubicBezTo>
                  <a:pt x="-27943" y="269526"/>
                  <a:pt x="-8520" y="610932"/>
                  <a:pt x="10904" y="9523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5C6519D7-2FB1-EB87-67D1-3E89C7F73631}"/>
              </a:ext>
            </a:extLst>
          </p:cNvPr>
          <p:cNvSpPr/>
          <p:nvPr/>
        </p:nvSpPr>
        <p:spPr>
          <a:xfrm>
            <a:off x="8498451" y="5142223"/>
            <a:ext cx="1435189" cy="1204789"/>
          </a:xfrm>
          <a:custGeom>
            <a:avLst/>
            <a:gdLst>
              <a:gd name="connsiteX0" fmla="*/ 484184 w 1435189"/>
              <a:gd name="connsiteY0" fmla="*/ 971706 h 1204789"/>
              <a:gd name="connsiteX1" fmla="*/ 1434443 w 1435189"/>
              <a:gd name="connsiteY1" fmla="*/ 254530 h 1204789"/>
              <a:gd name="connsiteX2" fmla="*/ 349714 w 1435189"/>
              <a:gd name="connsiteY2" fmla="*/ 3518 h 1204789"/>
              <a:gd name="connsiteX3" fmla="*/ 90 w 1435189"/>
              <a:gd name="connsiteY3" fmla="*/ 406930 h 1204789"/>
              <a:gd name="connsiteX4" fmla="*/ 322820 w 1435189"/>
              <a:gd name="connsiteY4" fmla="*/ 1204789 h 120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89" h="1204789">
                <a:moveTo>
                  <a:pt x="484184" y="971706"/>
                </a:moveTo>
                <a:cubicBezTo>
                  <a:pt x="970519" y="693800"/>
                  <a:pt x="1456855" y="415895"/>
                  <a:pt x="1434443" y="254530"/>
                </a:cubicBezTo>
                <a:cubicBezTo>
                  <a:pt x="1412031" y="93165"/>
                  <a:pt x="588773" y="-21882"/>
                  <a:pt x="349714" y="3518"/>
                </a:cubicBezTo>
                <a:cubicBezTo>
                  <a:pt x="110655" y="28918"/>
                  <a:pt x="4572" y="206718"/>
                  <a:pt x="90" y="406930"/>
                </a:cubicBezTo>
                <a:cubicBezTo>
                  <a:pt x="-4392" y="607142"/>
                  <a:pt x="159214" y="905965"/>
                  <a:pt x="322820" y="12047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565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E9BA-706A-B8C1-8E5A-75F2FA27E493}"/>
              </a:ext>
            </a:extLst>
          </p:cNvPr>
          <p:cNvSpPr>
            <a:spLocks noGrp="1"/>
          </p:cNvSpPr>
          <p:nvPr>
            <p:ph type="title"/>
          </p:nvPr>
        </p:nvSpPr>
        <p:spPr/>
        <p:txBody>
          <a:bodyPr/>
          <a:lstStyle/>
          <a:p>
            <a:r>
              <a:rPr lang="en-AU" dirty="0"/>
              <a:t>Maybe 2 fetches is not enough?</a:t>
            </a:r>
          </a:p>
        </p:txBody>
      </p:sp>
      <p:sp>
        <p:nvSpPr>
          <p:cNvPr id="3" name="Content Placeholder 2">
            <a:extLst>
              <a:ext uri="{FF2B5EF4-FFF2-40B4-BE49-F238E27FC236}">
                <a16:creationId xmlns:a16="http://schemas.microsoft.com/office/drawing/2014/main" id="{8D485119-CB66-EB8C-3DEE-C25BB9AAC16C}"/>
              </a:ext>
            </a:extLst>
          </p:cNvPr>
          <p:cNvSpPr>
            <a:spLocks noGrp="1"/>
          </p:cNvSpPr>
          <p:nvPr>
            <p:ph idx="1"/>
          </p:nvPr>
        </p:nvSpPr>
        <p:spPr/>
        <p:txBody>
          <a:bodyPr/>
          <a:lstStyle/>
          <a:p>
            <a:r>
              <a:rPr lang="en-AU" dirty="0"/>
              <a:t>So we changed the experiment to fetch the same URL 7 times with a 2 second pause between each fetch</a:t>
            </a:r>
          </a:p>
          <a:p>
            <a:r>
              <a:rPr lang="en-AU" dirty="0"/>
              <a:t>Surely this would flush out QUIC use!</a:t>
            </a:r>
          </a:p>
        </p:txBody>
      </p:sp>
    </p:spTree>
    <p:extLst>
      <p:ext uri="{BB962C8B-B14F-4D97-AF65-F5344CB8AC3E}">
        <p14:creationId xmlns:p14="http://schemas.microsoft.com/office/powerpoint/2010/main" val="34615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57EB-28AE-713C-D441-192B1531FF9F}"/>
              </a:ext>
            </a:extLst>
          </p:cNvPr>
          <p:cNvSpPr>
            <a:spLocks noGrp="1"/>
          </p:cNvSpPr>
          <p:nvPr>
            <p:ph type="title"/>
          </p:nvPr>
        </p:nvSpPr>
        <p:spPr/>
        <p:txBody>
          <a:bodyPr/>
          <a:lstStyle/>
          <a:p>
            <a:r>
              <a:rPr lang="en-AU" dirty="0"/>
              <a:t>Nope!</a:t>
            </a:r>
          </a:p>
        </p:txBody>
      </p:sp>
      <p:sp>
        <p:nvSpPr>
          <p:cNvPr id="3" name="Content Placeholder 2">
            <a:extLst>
              <a:ext uri="{FF2B5EF4-FFF2-40B4-BE49-F238E27FC236}">
                <a16:creationId xmlns:a16="http://schemas.microsoft.com/office/drawing/2014/main" id="{DA00D569-60D1-72B2-01D5-39C2C29FA7F6}"/>
              </a:ext>
            </a:extLst>
          </p:cNvPr>
          <p:cNvSpPr>
            <a:spLocks noGrp="1"/>
          </p:cNvSpPr>
          <p:nvPr>
            <p:ph idx="1"/>
          </p:nvPr>
        </p:nvSpPr>
        <p:spPr/>
        <p:txBody>
          <a:bodyPr>
            <a:normAutofit lnSpcReduction="10000"/>
          </a:bodyPr>
          <a:lstStyle/>
          <a:p>
            <a:r>
              <a:rPr lang="en-AU" dirty="0"/>
              <a:t>No change!</a:t>
            </a:r>
          </a:p>
          <a:p>
            <a:endParaRPr lang="en-AU" dirty="0"/>
          </a:p>
          <a:p>
            <a:r>
              <a:rPr lang="en-AU" dirty="0"/>
              <a:t>The problem appears to be related to HTTP/2 and persistent connections</a:t>
            </a:r>
          </a:p>
          <a:p>
            <a:r>
              <a:rPr lang="en-AU" dirty="0"/>
              <a:t>When the browser performs the </a:t>
            </a:r>
            <a:r>
              <a:rPr lang="en-AU" dirty="0" err="1"/>
              <a:t>followup</a:t>
            </a:r>
            <a:r>
              <a:rPr lang="en-AU" dirty="0"/>
              <a:t> fetch the connection is likely still open and then the browser will prefer to use the open connection over opening up a new QUIC connect</a:t>
            </a:r>
          </a:p>
          <a:p>
            <a:r>
              <a:rPr lang="en-AU" dirty="0"/>
              <a:t>So on the NGINX server let’s set the keepalive session parameter to 0 seconds</a:t>
            </a:r>
          </a:p>
          <a:p>
            <a:r>
              <a:rPr lang="en-AU" dirty="0"/>
              <a:t>Yes?</a:t>
            </a:r>
          </a:p>
        </p:txBody>
      </p:sp>
    </p:spTree>
    <p:extLst>
      <p:ext uri="{BB962C8B-B14F-4D97-AF65-F5344CB8AC3E}">
        <p14:creationId xmlns:p14="http://schemas.microsoft.com/office/powerpoint/2010/main" val="290534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EB8-F3F5-7D0F-7BE1-2D41ED62678B}"/>
              </a:ext>
            </a:extLst>
          </p:cNvPr>
          <p:cNvSpPr>
            <a:spLocks noGrp="1"/>
          </p:cNvSpPr>
          <p:nvPr>
            <p:ph type="title"/>
          </p:nvPr>
        </p:nvSpPr>
        <p:spPr/>
        <p:txBody>
          <a:bodyPr/>
          <a:lstStyle/>
          <a:p>
            <a:r>
              <a:rPr lang="en-AU" dirty="0"/>
              <a:t>Still Nope!</a:t>
            </a:r>
          </a:p>
        </p:txBody>
      </p:sp>
      <p:sp>
        <p:nvSpPr>
          <p:cNvPr id="3" name="Content Placeholder 2">
            <a:extLst>
              <a:ext uri="{FF2B5EF4-FFF2-40B4-BE49-F238E27FC236}">
                <a16:creationId xmlns:a16="http://schemas.microsoft.com/office/drawing/2014/main" id="{4B39A413-E29F-D1BF-9596-635BB26EC8D3}"/>
              </a:ext>
            </a:extLst>
          </p:cNvPr>
          <p:cNvSpPr>
            <a:spLocks noGrp="1"/>
          </p:cNvSpPr>
          <p:nvPr>
            <p:ph idx="1"/>
          </p:nvPr>
        </p:nvSpPr>
        <p:spPr/>
        <p:txBody>
          <a:bodyPr/>
          <a:lstStyle/>
          <a:p>
            <a:r>
              <a:rPr lang="en-AU" dirty="0"/>
              <a:t>That was worse!</a:t>
            </a:r>
          </a:p>
          <a:p>
            <a:r>
              <a:rPr lang="en-AU" dirty="0"/>
              <a:t>We didn’t see any use of QUIC at all</a:t>
            </a:r>
          </a:p>
          <a:p>
            <a:r>
              <a:rPr lang="en-AU" dirty="0"/>
              <a:t>Nothing. Nada. Not even a little bit.</a:t>
            </a:r>
          </a:p>
          <a:p>
            <a:endParaRPr lang="en-AU" dirty="0"/>
          </a:p>
          <a:p>
            <a:r>
              <a:rPr lang="en-AU" dirty="0"/>
              <a:t>Seems that if you set keepalive to zero then NGINX disables QUIC completely!</a:t>
            </a:r>
          </a:p>
          <a:p>
            <a:r>
              <a:rPr lang="en-AU" dirty="0"/>
              <a:t>So we then set the session keepalive parameter to 1 second</a:t>
            </a:r>
          </a:p>
          <a:p>
            <a:r>
              <a:rPr lang="en-AU" dirty="0"/>
              <a:t>Better? </a:t>
            </a:r>
          </a:p>
        </p:txBody>
      </p:sp>
    </p:spTree>
    <p:extLst>
      <p:ext uri="{BB962C8B-B14F-4D97-AF65-F5344CB8AC3E}">
        <p14:creationId xmlns:p14="http://schemas.microsoft.com/office/powerpoint/2010/main" val="216025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383B-D570-70B7-BC29-0B2A51026ED4}"/>
              </a:ext>
            </a:extLst>
          </p:cNvPr>
          <p:cNvSpPr>
            <a:spLocks noGrp="1"/>
          </p:cNvSpPr>
          <p:nvPr>
            <p:ph type="title"/>
          </p:nvPr>
        </p:nvSpPr>
        <p:spPr>
          <a:xfrm>
            <a:off x="838199" y="365125"/>
            <a:ext cx="11248697" cy="1325563"/>
          </a:xfrm>
        </p:spPr>
        <p:txBody>
          <a:bodyPr/>
          <a:lstStyle/>
          <a:p>
            <a:r>
              <a:rPr lang="en-AU" dirty="0"/>
              <a:t>QUIC Use – June - August 2022</a:t>
            </a:r>
          </a:p>
        </p:txBody>
      </p:sp>
      <p:pic>
        <p:nvPicPr>
          <p:cNvPr id="5" name="Content Placeholder 4">
            <a:extLst>
              <a:ext uri="{FF2B5EF4-FFF2-40B4-BE49-F238E27FC236}">
                <a16:creationId xmlns:a16="http://schemas.microsoft.com/office/drawing/2014/main" id="{E2DBC599-752A-2D8D-0269-CA836CF1CC8E}"/>
              </a:ext>
            </a:extLst>
          </p:cNvPr>
          <p:cNvPicPr>
            <a:picLocks noGrp="1" noChangeAspect="1"/>
          </p:cNvPicPr>
          <p:nvPr>
            <p:ph idx="1"/>
          </p:nvPr>
        </p:nvPicPr>
        <p:blipFill>
          <a:blip r:embed="rId2"/>
          <a:stretch>
            <a:fillRect/>
          </a:stretch>
        </p:blipFill>
        <p:spPr>
          <a:xfrm>
            <a:off x="1398245" y="1825625"/>
            <a:ext cx="9395510" cy="4351338"/>
          </a:xfrm>
        </p:spPr>
      </p:pic>
      <p:sp>
        <p:nvSpPr>
          <p:cNvPr id="6" name="TextBox 5">
            <a:extLst>
              <a:ext uri="{FF2B5EF4-FFF2-40B4-BE49-F238E27FC236}">
                <a16:creationId xmlns:a16="http://schemas.microsoft.com/office/drawing/2014/main" id="{9CF17FCF-D956-066A-CC65-F1359DC1DB5F}"/>
              </a:ext>
            </a:extLst>
          </p:cNvPr>
          <p:cNvSpPr txBox="1"/>
          <p:nvPr/>
        </p:nvSpPr>
        <p:spPr>
          <a:xfrm>
            <a:off x="7556937" y="6311900"/>
            <a:ext cx="1300292" cy="369332"/>
          </a:xfrm>
          <a:prstGeom prst="rect">
            <a:avLst/>
          </a:prstGeom>
          <a:noFill/>
        </p:spPr>
        <p:txBody>
          <a:bodyPr wrap="none" rtlCol="0">
            <a:spAutoFit/>
          </a:bodyPr>
          <a:lstStyle/>
          <a:p>
            <a:r>
              <a:rPr lang="en-AU" dirty="0"/>
              <a:t>keepalive=0</a:t>
            </a:r>
          </a:p>
        </p:txBody>
      </p:sp>
      <p:sp>
        <p:nvSpPr>
          <p:cNvPr id="7" name="TextBox 6">
            <a:extLst>
              <a:ext uri="{FF2B5EF4-FFF2-40B4-BE49-F238E27FC236}">
                <a16:creationId xmlns:a16="http://schemas.microsoft.com/office/drawing/2014/main" id="{C5C08ECF-21EF-2BFC-E6B9-479047C8476D}"/>
              </a:ext>
            </a:extLst>
          </p:cNvPr>
          <p:cNvSpPr txBox="1"/>
          <p:nvPr/>
        </p:nvSpPr>
        <p:spPr>
          <a:xfrm>
            <a:off x="8970578" y="6308209"/>
            <a:ext cx="1300292" cy="369332"/>
          </a:xfrm>
          <a:prstGeom prst="rect">
            <a:avLst/>
          </a:prstGeom>
          <a:noFill/>
        </p:spPr>
        <p:txBody>
          <a:bodyPr wrap="none" rtlCol="0">
            <a:spAutoFit/>
          </a:bodyPr>
          <a:lstStyle/>
          <a:p>
            <a:r>
              <a:rPr lang="en-AU" dirty="0"/>
              <a:t>keepalive=1</a:t>
            </a:r>
          </a:p>
        </p:txBody>
      </p:sp>
      <p:sp>
        <p:nvSpPr>
          <p:cNvPr id="8" name="Freeform 7">
            <a:extLst>
              <a:ext uri="{FF2B5EF4-FFF2-40B4-BE49-F238E27FC236}">
                <a16:creationId xmlns:a16="http://schemas.microsoft.com/office/drawing/2014/main" id="{56AA467C-1BEE-EC13-E27C-2D72116F21D3}"/>
              </a:ext>
            </a:extLst>
          </p:cNvPr>
          <p:cNvSpPr/>
          <p:nvPr/>
        </p:nvSpPr>
        <p:spPr>
          <a:xfrm>
            <a:off x="8450317" y="6094990"/>
            <a:ext cx="306156" cy="221727"/>
          </a:xfrm>
          <a:custGeom>
            <a:avLst/>
            <a:gdLst>
              <a:gd name="connsiteX0" fmla="*/ 0 w 306156"/>
              <a:gd name="connsiteY0" fmla="*/ 221727 h 221727"/>
              <a:gd name="connsiteX1" fmla="*/ 283780 w 306156"/>
              <a:gd name="connsiteY1" fmla="*/ 22031 h 221727"/>
              <a:gd name="connsiteX2" fmla="*/ 84083 w 306156"/>
              <a:gd name="connsiteY2" fmla="*/ 95603 h 221727"/>
              <a:gd name="connsiteX3" fmla="*/ 273269 w 306156"/>
              <a:gd name="connsiteY3" fmla="*/ 1010 h 221727"/>
              <a:gd name="connsiteX4" fmla="*/ 304800 w 306156"/>
              <a:gd name="connsiteY4" fmla="*/ 169176 h 22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56" h="221727">
                <a:moveTo>
                  <a:pt x="0" y="221727"/>
                </a:moveTo>
                <a:cubicBezTo>
                  <a:pt x="134883" y="132389"/>
                  <a:pt x="269766" y="43052"/>
                  <a:pt x="283780" y="22031"/>
                </a:cubicBezTo>
                <a:cubicBezTo>
                  <a:pt x="297794" y="1010"/>
                  <a:pt x="85835" y="99107"/>
                  <a:pt x="84083" y="95603"/>
                </a:cubicBezTo>
                <a:cubicBezTo>
                  <a:pt x="82331" y="92099"/>
                  <a:pt x="236483" y="-11252"/>
                  <a:pt x="273269" y="1010"/>
                </a:cubicBezTo>
                <a:cubicBezTo>
                  <a:pt x="310055" y="13272"/>
                  <a:pt x="307427" y="91224"/>
                  <a:pt x="304800" y="169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F9DB04E8-6E13-AF9A-CF5E-7199656B4169}"/>
              </a:ext>
            </a:extLst>
          </p:cNvPr>
          <p:cNvSpPr/>
          <p:nvPr/>
        </p:nvSpPr>
        <p:spPr>
          <a:xfrm>
            <a:off x="10268607" y="6327207"/>
            <a:ext cx="511295" cy="262779"/>
          </a:xfrm>
          <a:custGeom>
            <a:avLst/>
            <a:gdLst>
              <a:gd name="connsiteX0" fmla="*/ 0 w 511295"/>
              <a:gd name="connsiteY0" fmla="*/ 136655 h 262779"/>
              <a:gd name="connsiteX1" fmla="*/ 504496 w 511295"/>
              <a:gd name="connsiteY1" fmla="*/ 126145 h 262779"/>
              <a:gd name="connsiteX2" fmla="*/ 304800 w 511295"/>
              <a:gd name="connsiteY2" fmla="*/ 21 h 262779"/>
              <a:gd name="connsiteX3" fmla="*/ 504496 w 511295"/>
              <a:gd name="connsiteY3" fmla="*/ 136655 h 262779"/>
              <a:gd name="connsiteX4" fmla="*/ 399393 w 511295"/>
              <a:gd name="connsiteY4" fmla="*/ 262779 h 26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95" h="262779">
                <a:moveTo>
                  <a:pt x="0" y="136655"/>
                </a:moveTo>
                <a:lnTo>
                  <a:pt x="504496" y="126145"/>
                </a:lnTo>
                <a:cubicBezTo>
                  <a:pt x="555296" y="103373"/>
                  <a:pt x="304800" y="-1731"/>
                  <a:pt x="304800" y="21"/>
                </a:cubicBezTo>
                <a:cubicBezTo>
                  <a:pt x="304800" y="1773"/>
                  <a:pt x="488731" y="92862"/>
                  <a:pt x="504496" y="136655"/>
                </a:cubicBezTo>
                <a:cubicBezTo>
                  <a:pt x="520261" y="180448"/>
                  <a:pt x="459827" y="221613"/>
                  <a:pt x="399393" y="2627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259BB2AB-42C1-26BB-8B02-46DD32BDF00B}"/>
              </a:ext>
            </a:extLst>
          </p:cNvPr>
          <p:cNvSpPr txBox="1"/>
          <p:nvPr/>
        </p:nvSpPr>
        <p:spPr>
          <a:xfrm>
            <a:off x="4698125" y="4466896"/>
            <a:ext cx="3379067" cy="369332"/>
          </a:xfrm>
          <a:prstGeom prst="rect">
            <a:avLst/>
          </a:prstGeom>
          <a:noFill/>
        </p:spPr>
        <p:txBody>
          <a:bodyPr wrap="none" rtlCol="0">
            <a:spAutoFit/>
          </a:bodyPr>
          <a:lstStyle/>
          <a:p>
            <a:r>
              <a:rPr lang="en-AU" dirty="0"/>
              <a:t>Change from 1 to 7 repeat fetches</a:t>
            </a:r>
          </a:p>
        </p:txBody>
      </p:sp>
      <p:sp>
        <p:nvSpPr>
          <p:cNvPr id="11" name="Freeform 10">
            <a:extLst>
              <a:ext uri="{FF2B5EF4-FFF2-40B4-BE49-F238E27FC236}">
                <a16:creationId xmlns:a16="http://schemas.microsoft.com/office/drawing/2014/main" id="{6049F140-27B7-2C1D-61C5-44C16B8BB24B}"/>
              </a:ext>
            </a:extLst>
          </p:cNvPr>
          <p:cNvSpPr/>
          <p:nvPr/>
        </p:nvSpPr>
        <p:spPr>
          <a:xfrm>
            <a:off x="8008883" y="4592429"/>
            <a:ext cx="285169" cy="252840"/>
          </a:xfrm>
          <a:custGeom>
            <a:avLst/>
            <a:gdLst>
              <a:gd name="connsiteX0" fmla="*/ 0 w 285169"/>
              <a:gd name="connsiteY0" fmla="*/ 74164 h 252840"/>
              <a:gd name="connsiteX1" fmla="*/ 283779 w 285169"/>
              <a:gd name="connsiteY1" fmla="*/ 95185 h 252840"/>
              <a:gd name="connsiteX2" fmla="*/ 115614 w 285169"/>
              <a:gd name="connsiteY2" fmla="*/ 592 h 252840"/>
              <a:gd name="connsiteX3" fmla="*/ 283779 w 285169"/>
              <a:gd name="connsiteY3" fmla="*/ 147737 h 252840"/>
              <a:gd name="connsiteX4" fmla="*/ 126124 w 285169"/>
              <a:gd name="connsiteY4" fmla="*/ 252840 h 252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9" h="252840">
                <a:moveTo>
                  <a:pt x="0" y="74164"/>
                </a:moveTo>
                <a:cubicBezTo>
                  <a:pt x="132255" y="90805"/>
                  <a:pt x="264510" y="107447"/>
                  <a:pt x="283779" y="95185"/>
                </a:cubicBezTo>
                <a:cubicBezTo>
                  <a:pt x="303048" y="82923"/>
                  <a:pt x="115614" y="-8167"/>
                  <a:pt x="115614" y="592"/>
                </a:cubicBezTo>
                <a:cubicBezTo>
                  <a:pt x="115614" y="9351"/>
                  <a:pt x="282027" y="105696"/>
                  <a:pt x="283779" y="147737"/>
                </a:cubicBezTo>
                <a:cubicBezTo>
                  <a:pt x="285531" y="189778"/>
                  <a:pt x="205827" y="221309"/>
                  <a:pt x="126124" y="2528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66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8BE2-E9AE-5350-F745-C173C2840516}"/>
              </a:ext>
            </a:extLst>
          </p:cNvPr>
          <p:cNvSpPr>
            <a:spLocks noGrp="1"/>
          </p:cNvSpPr>
          <p:nvPr>
            <p:ph type="title"/>
          </p:nvPr>
        </p:nvSpPr>
        <p:spPr/>
        <p:txBody>
          <a:bodyPr/>
          <a:lstStyle/>
          <a:p>
            <a:r>
              <a:rPr lang="en-AU" dirty="0"/>
              <a:t>Yes!</a:t>
            </a:r>
          </a:p>
        </p:txBody>
      </p:sp>
      <p:sp>
        <p:nvSpPr>
          <p:cNvPr id="3" name="Content Placeholder 2">
            <a:extLst>
              <a:ext uri="{FF2B5EF4-FFF2-40B4-BE49-F238E27FC236}">
                <a16:creationId xmlns:a16="http://schemas.microsoft.com/office/drawing/2014/main" id="{31C8B635-0BF8-E1E5-4976-8080BE2448D5}"/>
              </a:ext>
            </a:extLst>
          </p:cNvPr>
          <p:cNvSpPr>
            <a:spLocks noGrp="1"/>
          </p:cNvSpPr>
          <p:nvPr>
            <p:ph idx="1"/>
          </p:nvPr>
        </p:nvSpPr>
        <p:spPr/>
        <p:txBody>
          <a:bodyPr/>
          <a:lstStyle/>
          <a:p>
            <a:r>
              <a:rPr lang="en-AU" dirty="0"/>
              <a:t>We are seeing a 57% QUIC on the repeat fetches, corresponding to a rate of 63% QUIC use of Chrome clients</a:t>
            </a:r>
          </a:p>
          <a:p>
            <a:endParaRPr lang="en-AU" dirty="0"/>
          </a:p>
        </p:txBody>
      </p:sp>
    </p:spTree>
    <p:extLst>
      <p:ext uri="{BB962C8B-B14F-4D97-AF65-F5344CB8AC3E}">
        <p14:creationId xmlns:p14="http://schemas.microsoft.com/office/powerpoint/2010/main" val="262706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8BE2-E9AE-5350-F745-C173C2840516}"/>
              </a:ext>
            </a:extLst>
          </p:cNvPr>
          <p:cNvSpPr>
            <a:spLocks noGrp="1"/>
          </p:cNvSpPr>
          <p:nvPr>
            <p:ph type="title"/>
          </p:nvPr>
        </p:nvSpPr>
        <p:spPr/>
        <p:txBody>
          <a:bodyPr/>
          <a:lstStyle/>
          <a:p>
            <a:r>
              <a:rPr lang="en-AU" dirty="0"/>
              <a:t>Yes, and No</a:t>
            </a:r>
          </a:p>
        </p:txBody>
      </p:sp>
      <p:sp>
        <p:nvSpPr>
          <p:cNvPr id="3" name="Content Placeholder 2">
            <a:extLst>
              <a:ext uri="{FF2B5EF4-FFF2-40B4-BE49-F238E27FC236}">
                <a16:creationId xmlns:a16="http://schemas.microsoft.com/office/drawing/2014/main" id="{31C8B635-0BF8-E1E5-4976-8080BE2448D5}"/>
              </a:ext>
            </a:extLst>
          </p:cNvPr>
          <p:cNvSpPr>
            <a:spLocks noGrp="1"/>
          </p:cNvSpPr>
          <p:nvPr>
            <p:ph idx="1"/>
          </p:nvPr>
        </p:nvSpPr>
        <p:spPr/>
        <p:txBody>
          <a:bodyPr>
            <a:normAutofit/>
          </a:bodyPr>
          <a:lstStyle/>
          <a:p>
            <a:r>
              <a:rPr lang="en-AU" dirty="0">
                <a:solidFill>
                  <a:schemeClr val="bg1">
                    <a:lumMod val="75000"/>
                  </a:schemeClr>
                </a:solidFill>
              </a:rPr>
              <a:t>We are seeing a 57% QUIC on the repeat fetches, corresponding to a rate of 63% QUIC use of Chrome clients</a:t>
            </a:r>
          </a:p>
          <a:p>
            <a:r>
              <a:rPr lang="en-AU" dirty="0"/>
              <a:t>But at the same time the first fetch use dropped from 1% to minimal levels</a:t>
            </a:r>
          </a:p>
          <a:p>
            <a:r>
              <a:rPr lang="en-AU" dirty="0"/>
              <a:t>Which appears to be an issue with Safari, and iOS (and MAC OS)</a:t>
            </a:r>
          </a:p>
          <a:p>
            <a:r>
              <a:rPr lang="en-AU" dirty="0"/>
              <a:t>Chrome and Firefox were also behaving erratically across the 7 repeat fetches flipping between HTTP/2 and HTTP/3</a:t>
            </a:r>
          </a:p>
          <a:p>
            <a:endParaRPr lang="en-AU" dirty="0"/>
          </a:p>
        </p:txBody>
      </p:sp>
    </p:spTree>
    <p:extLst>
      <p:ext uri="{BB962C8B-B14F-4D97-AF65-F5344CB8AC3E}">
        <p14:creationId xmlns:p14="http://schemas.microsoft.com/office/powerpoint/2010/main" val="171364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F38A41-D277-32D0-1577-6D06A914AF81}"/>
              </a:ext>
            </a:extLst>
          </p:cNvPr>
          <p:cNvPicPr>
            <a:picLocks noChangeAspect="1"/>
          </p:cNvPicPr>
          <p:nvPr/>
        </p:nvPicPr>
        <p:blipFill>
          <a:blip r:embed="rId2"/>
          <a:stretch>
            <a:fillRect/>
          </a:stretch>
        </p:blipFill>
        <p:spPr>
          <a:xfrm>
            <a:off x="922282" y="1666819"/>
            <a:ext cx="10229193" cy="4583056"/>
          </a:xfrm>
          <a:prstGeom prst="rect">
            <a:avLst/>
          </a:prstGeom>
        </p:spPr>
      </p:pic>
      <p:sp>
        <p:nvSpPr>
          <p:cNvPr id="2" name="Title 1">
            <a:extLst>
              <a:ext uri="{FF2B5EF4-FFF2-40B4-BE49-F238E27FC236}">
                <a16:creationId xmlns:a16="http://schemas.microsoft.com/office/drawing/2014/main" id="{0D8DB63A-98BE-267A-3D55-2A302764E1E4}"/>
              </a:ext>
            </a:extLst>
          </p:cNvPr>
          <p:cNvSpPr>
            <a:spLocks noGrp="1"/>
          </p:cNvSpPr>
          <p:nvPr>
            <p:ph type="title"/>
          </p:nvPr>
        </p:nvSpPr>
        <p:spPr/>
        <p:txBody>
          <a:bodyPr/>
          <a:lstStyle/>
          <a:p>
            <a:r>
              <a:rPr lang="en-AU" dirty="0"/>
              <a:t>QUIC Use – August 2022</a:t>
            </a:r>
          </a:p>
        </p:txBody>
      </p:sp>
      <p:sp>
        <p:nvSpPr>
          <p:cNvPr id="6" name="Rectangle 5">
            <a:extLst>
              <a:ext uri="{FF2B5EF4-FFF2-40B4-BE49-F238E27FC236}">
                <a16:creationId xmlns:a16="http://schemas.microsoft.com/office/drawing/2014/main" id="{DD5E0C42-1E1A-882D-AC2E-DA2D95DF0B11}"/>
              </a:ext>
            </a:extLst>
          </p:cNvPr>
          <p:cNvSpPr/>
          <p:nvPr/>
        </p:nvSpPr>
        <p:spPr>
          <a:xfrm>
            <a:off x="7674677" y="6068415"/>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114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90978-0875-90C2-8656-1DD5A26C52FF}"/>
              </a:ext>
            </a:extLst>
          </p:cNvPr>
          <p:cNvPicPr>
            <a:picLocks noChangeAspect="1"/>
          </p:cNvPicPr>
          <p:nvPr/>
        </p:nvPicPr>
        <p:blipFill>
          <a:blip r:embed="rId2"/>
          <a:stretch>
            <a:fillRect/>
          </a:stretch>
        </p:blipFill>
        <p:spPr>
          <a:xfrm>
            <a:off x="704384" y="1542831"/>
            <a:ext cx="10515599" cy="4850218"/>
          </a:xfrm>
          <a:prstGeom prst="rect">
            <a:avLst/>
          </a:prstGeom>
        </p:spPr>
      </p:pic>
      <p:sp>
        <p:nvSpPr>
          <p:cNvPr id="2" name="Title 1">
            <a:extLst>
              <a:ext uri="{FF2B5EF4-FFF2-40B4-BE49-F238E27FC236}">
                <a16:creationId xmlns:a16="http://schemas.microsoft.com/office/drawing/2014/main" id="{0D8DB63A-98BE-267A-3D55-2A302764E1E4}"/>
              </a:ext>
            </a:extLst>
          </p:cNvPr>
          <p:cNvSpPr>
            <a:spLocks noGrp="1"/>
          </p:cNvSpPr>
          <p:nvPr>
            <p:ph type="title"/>
          </p:nvPr>
        </p:nvSpPr>
        <p:spPr/>
        <p:txBody>
          <a:bodyPr/>
          <a:lstStyle/>
          <a:p>
            <a:r>
              <a:rPr lang="en-AU" dirty="0"/>
              <a:t>QUIC Use – August 2022</a:t>
            </a:r>
          </a:p>
        </p:txBody>
      </p:sp>
      <p:sp>
        <p:nvSpPr>
          <p:cNvPr id="6" name="Rectangle 5">
            <a:extLst>
              <a:ext uri="{FF2B5EF4-FFF2-40B4-BE49-F238E27FC236}">
                <a16:creationId xmlns:a16="http://schemas.microsoft.com/office/drawing/2014/main" id="{DD5E0C42-1E1A-882D-AC2E-DA2D95DF0B11}"/>
              </a:ext>
            </a:extLst>
          </p:cNvPr>
          <p:cNvSpPr/>
          <p:nvPr/>
        </p:nvSpPr>
        <p:spPr>
          <a:xfrm>
            <a:off x="7674677" y="6068415"/>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4B721E5-13F5-8712-106F-F7CADA1EED2D}"/>
              </a:ext>
            </a:extLst>
          </p:cNvPr>
          <p:cNvPicPr>
            <a:picLocks noChangeAspect="1"/>
          </p:cNvPicPr>
          <p:nvPr/>
        </p:nvPicPr>
        <p:blipFill>
          <a:blip r:embed="rId3"/>
          <a:stretch>
            <a:fillRect/>
          </a:stretch>
        </p:blipFill>
        <p:spPr>
          <a:xfrm>
            <a:off x="585749" y="1490122"/>
            <a:ext cx="7772400" cy="3579612"/>
          </a:xfrm>
          <a:prstGeom prst="rect">
            <a:avLst/>
          </a:prstGeom>
        </p:spPr>
      </p:pic>
      <p:sp>
        <p:nvSpPr>
          <p:cNvPr id="5" name="Freeform 4">
            <a:extLst>
              <a:ext uri="{FF2B5EF4-FFF2-40B4-BE49-F238E27FC236}">
                <a16:creationId xmlns:a16="http://schemas.microsoft.com/office/drawing/2014/main" id="{AFDF3BEB-D588-A4F2-52EC-624617039EDC}"/>
              </a:ext>
            </a:extLst>
          </p:cNvPr>
          <p:cNvSpPr/>
          <p:nvPr/>
        </p:nvSpPr>
        <p:spPr>
          <a:xfrm>
            <a:off x="7875399" y="5069734"/>
            <a:ext cx="330553" cy="1611387"/>
          </a:xfrm>
          <a:custGeom>
            <a:avLst/>
            <a:gdLst>
              <a:gd name="connsiteX0" fmla="*/ 20953 w 330553"/>
              <a:gd name="connsiteY0" fmla="*/ 2218382 h 2218382"/>
              <a:gd name="connsiteX1" fmla="*/ 13753 w 330553"/>
              <a:gd name="connsiteY1" fmla="*/ 1606382 h 2218382"/>
              <a:gd name="connsiteX2" fmla="*/ 179353 w 330553"/>
              <a:gd name="connsiteY2" fmla="*/ 87182 h 2218382"/>
              <a:gd name="connsiteX3" fmla="*/ 64153 w 330553"/>
              <a:gd name="connsiteY3" fmla="*/ 209582 h 2218382"/>
              <a:gd name="connsiteX4" fmla="*/ 172153 w 330553"/>
              <a:gd name="connsiteY4" fmla="*/ 782 h 2218382"/>
              <a:gd name="connsiteX5" fmla="*/ 330553 w 330553"/>
              <a:gd name="connsiteY5" fmla="*/ 151982 h 221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553" h="2218382">
                <a:moveTo>
                  <a:pt x="20953" y="2218382"/>
                </a:moveTo>
                <a:cubicBezTo>
                  <a:pt x="4153" y="2089982"/>
                  <a:pt x="-12647" y="1961582"/>
                  <a:pt x="13753" y="1606382"/>
                </a:cubicBezTo>
                <a:cubicBezTo>
                  <a:pt x="40153" y="1251182"/>
                  <a:pt x="170953" y="319982"/>
                  <a:pt x="179353" y="87182"/>
                </a:cubicBezTo>
                <a:cubicBezTo>
                  <a:pt x="187753" y="-145618"/>
                  <a:pt x="65353" y="223982"/>
                  <a:pt x="64153" y="209582"/>
                </a:cubicBezTo>
                <a:cubicBezTo>
                  <a:pt x="62953" y="195182"/>
                  <a:pt x="127753" y="10382"/>
                  <a:pt x="172153" y="782"/>
                </a:cubicBezTo>
                <a:cubicBezTo>
                  <a:pt x="216553" y="-8818"/>
                  <a:pt x="273553" y="71582"/>
                  <a:pt x="330553" y="151982"/>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6869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90978-0875-90C2-8656-1DD5A26C52FF}"/>
              </a:ext>
            </a:extLst>
          </p:cNvPr>
          <p:cNvPicPr>
            <a:picLocks noChangeAspect="1"/>
          </p:cNvPicPr>
          <p:nvPr/>
        </p:nvPicPr>
        <p:blipFill>
          <a:blip r:embed="rId2"/>
          <a:stretch>
            <a:fillRect/>
          </a:stretch>
        </p:blipFill>
        <p:spPr>
          <a:xfrm>
            <a:off x="704384" y="1542831"/>
            <a:ext cx="10515599" cy="4850218"/>
          </a:xfrm>
          <a:prstGeom prst="rect">
            <a:avLst/>
          </a:prstGeom>
        </p:spPr>
      </p:pic>
      <p:sp>
        <p:nvSpPr>
          <p:cNvPr id="2" name="Title 1">
            <a:extLst>
              <a:ext uri="{FF2B5EF4-FFF2-40B4-BE49-F238E27FC236}">
                <a16:creationId xmlns:a16="http://schemas.microsoft.com/office/drawing/2014/main" id="{0D8DB63A-98BE-267A-3D55-2A302764E1E4}"/>
              </a:ext>
            </a:extLst>
          </p:cNvPr>
          <p:cNvSpPr>
            <a:spLocks noGrp="1"/>
          </p:cNvSpPr>
          <p:nvPr>
            <p:ph type="title"/>
          </p:nvPr>
        </p:nvSpPr>
        <p:spPr/>
        <p:txBody>
          <a:bodyPr/>
          <a:lstStyle/>
          <a:p>
            <a:r>
              <a:rPr lang="en-AU" dirty="0"/>
              <a:t>QUIC Use – August 2022</a:t>
            </a:r>
          </a:p>
        </p:txBody>
      </p:sp>
      <p:sp>
        <p:nvSpPr>
          <p:cNvPr id="6" name="Rectangle 5">
            <a:extLst>
              <a:ext uri="{FF2B5EF4-FFF2-40B4-BE49-F238E27FC236}">
                <a16:creationId xmlns:a16="http://schemas.microsoft.com/office/drawing/2014/main" id="{DD5E0C42-1E1A-882D-AC2E-DA2D95DF0B11}"/>
              </a:ext>
            </a:extLst>
          </p:cNvPr>
          <p:cNvSpPr/>
          <p:nvPr/>
        </p:nvSpPr>
        <p:spPr>
          <a:xfrm>
            <a:off x="7674677" y="6068415"/>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4B721E5-13F5-8712-106F-F7CADA1EED2D}"/>
              </a:ext>
            </a:extLst>
          </p:cNvPr>
          <p:cNvPicPr>
            <a:picLocks noChangeAspect="1"/>
          </p:cNvPicPr>
          <p:nvPr/>
        </p:nvPicPr>
        <p:blipFill>
          <a:blip r:embed="rId3"/>
          <a:stretch>
            <a:fillRect/>
          </a:stretch>
        </p:blipFill>
        <p:spPr>
          <a:xfrm>
            <a:off x="585749" y="1490122"/>
            <a:ext cx="7772400" cy="3579612"/>
          </a:xfrm>
          <a:prstGeom prst="rect">
            <a:avLst/>
          </a:prstGeom>
        </p:spPr>
      </p:pic>
      <p:sp>
        <p:nvSpPr>
          <p:cNvPr id="5" name="Freeform 4">
            <a:extLst>
              <a:ext uri="{FF2B5EF4-FFF2-40B4-BE49-F238E27FC236}">
                <a16:creationId xmlns:a16="http://schemas.microsoft.com/office/drawing/2014/main" id="{AFDF3BEB-D588-A4F2-52EC-624617039EDC}"/>
              </a:ext>
            </a:extLst>
          </p:cNvPr>
          <p:cNvSpPr/>
          <p:nvPr/>
        </p:nvSpPr>
        <p:spPr>
          <a:xfrm>
            <a:off x="6225018" y="5122443"/>
            <a:ext cx="330553" cy="1611387"/>
          </a:xfrm>
          <a:custGeom>
            <a:avLst/>
            <a:gdLst>
              <a:gd name="connsiteX0" fmla="*/ 20953 w 330553"/>
              <a:gd name="connsiteY0" fmla="*/ 2218382 h 2218382"/>
              <a:gd name="connsiteX1" fmla="*/ 13753 w 330553"/>
              <a:gd name="connsiteY1" fmla="*/ 1606382 h 2218382"/>
              <a:gd name="connsiteX2" fmla="*/ 179353 w 330553"/>
              <a:gd name="connsiteY2" fmla="*/ 87182 h 2218382"/>
              <a:gd name="connsiteX3" fmla="*/ 64153 w 330553"/>
              <a:gd name="connsiteY3" fmla="*/ 209582 h 2218382"/>
              <a:gd name="connsiteX4" fmla="*/ 172153 w 330553"/>
              <a:gd name="connsiteY4" fmla="*/ 782 h 2218382"/>
              <a:gd name="connsiteX5" fmla="*/ 330553 w 330553"/>
              <a:gd name="connsiteY5" fmla="*/ 151982 h 221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553" h="2218382">
                <a:moveTo>
                  <a:pt x="20953" y="2218382"/>
                </a:moveTo>
                <a:cubicBezTo>
                  <a:pt x="4153" y="2089982"/>
                  <a:pt x="-12647" y="1961582"/>
                  <a:pt x="13753" y="1606382"/>
                </a:cubicBezTo>
                <a:cubicBezTo>
                  <a:pt x="40153" y="1251182"/>
                  <a:pt x="170953" y="319982"/>
                  <a:pt x="179353" y="87182"/>
                </a:cubicBezTo>
                <a:cubicBezTo>
                  <a:pt x="187753" y="-145618"/>
                  <a:pt x="65353" y="223982"/>
                  <a:pt x="64153" y="209582"/>
                </a:cubicBezTo>
                <a:cubicBezTo>
                  <a:pt x="62953" y="195182"/>
                  <a:pt x="127753" y="10382"/>
                  <a:pt x="172153" y="782"/>
                </a:cubicBezTo>
                <a:cubicBezTo>
                  <a:pt x="216553" y="-8818"/>
                  <a:pt x="273553" y="71582"/>
                  <a:pt x="330553" y="151982"/>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4C6C2CB7-4591-9944-6753-B03EA12F667C}"/>
              </a:ext>
            </a:extLst>
          </p:cNvPr>
          <p:cNvSpPr txBox="1"/>
          <p:nvPr/>
        </p:nvSpPr>
        <p:spPr>
          <a:xfrm>
            <a:off x="6334209" y="6364498"/>
            <a:ext cx="881973" cy="461665"/>
          </a:xfrm>
          <a:prstGeom prst="rect">
            <a:avLst/>
          </a:prstGeom>
          <a:noFill/>
        </p:spPr>
        <p:txBody>
          <a:bodyPr wrap="none" rtlCol="0">
            <a:spAutoFit/>
          </a:bodyPr>
          <a:lstStyle/>
          <a:p>
            <a:r>
              <a:rPr lang="en-AU" sz="2400" b="1" dirty="0">
                <a:solidFill>
                  <a:srgbClr val="0070C0"/>
                </a:solidFill>
                <a:latin typeface="AhnbergHand" pitchFamily="2" charset="0"/>
              </a:rPr>
              <a:t>Huh?</a:t>
            </a:r>
          </a:p>
        </p:txBody>
      </p:sp>
    </p:spTree>
    <p:extLst>
      <p:ext uri="{BB962C8B-B14F-4D97-AF65-F5344CB8AC3E}">
        <p14:creationId xmlns:p14="http://schemas.microsoft.com/office/powerpoint/2010/main" val="369673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4886386"/>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3727666"/>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2760405"/>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1883977"/>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1887311"/>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4272847"/>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2744341"/>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p:txBody>
          <a:bodyPr/>
          <a:lstStyle/>
          <a:p>
            <a:r>
              <a:rPr lang="en-AU" dirty="0"/>
              <a:t>QUIC is…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83389" y="1946306"/>
            <a:ext cx="1338059" cy="646331"/>
          </a:xfrm>
          <a:prstGeom prst="rect">
            <a:avLst/>
          </a:prstGeom>
          <a:noFill/>
        </p:spPr>
        <p:txBody>
          <a:bodyPr wrap="none" rtlCol="0">
            <a:spAutoFit/>
          </a:bodyPr>
          <a:lstStyle/>
          <a:p>
            <a:pPr algn="ctr"/>
            <a:r>
              <a:rPr lang="en-AU" dirty="0">
                <a:solidFill>
                  <a:schemeClr val="bg1"/>
                </a:solidFill>
              </a:rPr>
              <a:t>HTTP</a:t>
            </a:r>
          </a:p>
          <a:p>
            <a:pPr algn="ctr"/>
            <a:r>
              <a:rPr lang="en-AU" dirty="0" err="1">
                <a:solidFill>
                  <a:schemeClr val="bg1"/>
                </a:solidFill>
              </a:rPr>
              <a:t>Multistream</a:t>
            </a:r>
            <a:endParaRPr lang="en-AU" dirty="0">
              <a:solidFill>
                <a:schemeClr val="bg1"/>
              </a:solidFill>
            </a:endParaRP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2870518"/>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3794730"/>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094895"/>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2744341"/>
            <a:ext cx="2163670" cy="1477328"/>
          </a:xfrm>
          <a:prstGeom prst="rect">
            <a:avLst/>
          </a:prstGeom>
          <a:noFill/>
        </p:spPr>
        <p:txBody>
          <a:bodyPr wrap="none" rtlCol="0">
            <a:spAutoFit/>
          </a:bodyPr>
          <a:lstStyle/>
          <a:p>
            <a:pPr algn="ctr"/>
            <a:r>
              <a:rPr lang="en-AU" dirty="0"/>
              <a:t>QUIC</a:t>
            </a:r>
          </a:p>
          <a:p>
            <a:pPr algn="ctr"/>
            <a:r>
              <a:rPr lang="en-AU" dirty="0" err="1"/>
              <a:t>Multistream</a:t>
            </a:r>
            <a:endParaRPr lang="en-AU" dirty="0"/>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4348728"/>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080696"/>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1289974"/>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1286843"/>
            <a:ext cx="869725" cy="369332"/>
          </a:xfrm>
          <a:prstGeom prst="rect">
            <a:avLst/>
          </a:prstGeom>
          <a:noFill/>
        </p:spPr>
        <p:txBody>
          <a:bodyPr wrap="none" rtlCol="0">
            <a:spAutoFit/>
          </a:bodyPr>
          <a:lstStyle/>
          <a:p>
            <a:r>
              <a:rPr lang="en-AU" dirty="0"/>
              <a:t>HTTP/3</a:t>
            </a:r>
          </a:p>
        </p:txBody>
      </p:sp>
    </p:spTree>
    <p:extLst>
      <p:ext uri="{BB962C8B-B14F-4D97-AF65-F5344CB8AC3E}">
        <p14:creationId xmlns:p14="http://schemas.microsoft.com/office/powerpoint/2010/main" val="15196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8BE2-E9AE-5350-F745-C173C2840516}"/>
              </a:ext>
            </a:extLst>
          </p:cNvPr>
          <p:cNvSpPr>
            <a:spLocks noGrp="1"/>
          </p:cNvSpPr>
          <p:nvPr>
            <p:ph type="title"/>
          </p:nvPr>
        </p:nvSpPr>
        <p:spPr/>
        <p:txBody>
          <a:bodyPr/>
          <a:lstStyle/>
          <a:p>
            <a:r>
              <a:rPr lang="en-AU" dirty="0"/>
              <a:t>Yes, and No</a:t>
            </a:r>
          </a:p>
        </p:txBody>
      </p:sp>
      <p:sp>
        <p:nvSpPr>
          <p:cNvPr id="3" name="Content Placeholder 2">
            <a:extLst>
              <a:ext uri="{FF2B5EF4-FFF2-40B4-BE49-F238E27FC236}">
                <a16:creationId xmlns:a16="http://schemas.microsoft.com/office/drawing/2014/main" id="{31C8B635-0BF8-E1E5-4976-8080BE2448D5}"/>
              </a:ext>
            </a:extLst>
          </p:cNvPr>
          <p:cNvSpPr>
            <a:spLocks noGrp="1"/>
          </p:cNvSpPr>
          <p:nvPr>
            <p:ph idx="1"/>
          </p:nvPr>
        </p:nvSpPr>
        <p:spPr/>
        <p:txBody>
          <a:bodyPr>
            <a:normAutofit lnSpcReduction="10000"/>
          </a:bodyPr>
          <a:lstStyle/>
          <a:p>
            <a:r>
              <a:rPr lang="en-AU" dirty="0">
                <a:solidFill>
                  <a:schemeClr val="bg1">
                    <a:lumMod val="65000"/>
                  </a:schemeClr>
                </a:solidFill>
              </a:rPr>
              <a:t>We are seeing a 57% QUIC on the repeat fetches, corresponding to a rate of 63% QUIC use of Chrome clients</a:t>
            </a:r>
          </a:p>
          <a:p>
            <a:r>
              <a:rPr lang="en-AU" dirty="0">
                <a:solidFill>
                  <a:schemeClr val="bg1">
                    <a:lumMod val="65000"/>
                  </a:schemeClr>
                </a:solidFill>
              </a:rPr>
              <a:t>But at the same time the first fetch use dropped from 1% to minimal levels</a:t>
            </a:r>
          </a:p>
          <a:p>
            <a:r>
              <a:rPr lang="en-AU" dirty="0">
                <a:solidFill>
                  <a:schemeClr val="bg1">
                    <a:lumMod val="65000"/>
                  </a:schemeClr>
                </a:solidFill>
              </a:rPr>
              <a:t>Which appears to be an issue with Safari, and iOS (and MAC OS)</a:t>
            </a:r>
          </a:p>
          <a:p>
            <a:r>
              <a:rPr lang="en-AU" dirty="0">
                <a:solidFill>
                  <a:schemeClr val="bg1">
                    <a:lumMod val="65000"/>
                  </a:schemeClr>
                </a:solidFill>
              </a:rPr>
              <a:t>Interestingly, Safari technology preview (release 150, safari 16.0, </a:t>
            </a:r>
            <a:r>
              <a:rPr lang="en-AU" dirty="0" err="1">
                <a:solidFill>
                  <a:schemeClr val="bg1">
                    <a:lumMod val="65000"/>
                  </a:schemeClr>
                </a:solidFill>
              </a:rPr>
              <a:t>webkit</a:t>
            </a:r>
            <a:r>
              <a:rPr lang="en-AU" dirty="0">
                <a:solidFill>
                  <a:schemeClr val="bg1">
                    <a:lumMod val="65000"/>
                  </a:schemeClr>
                </a:solidFill>
              </a:rPr>
              <a:t> 17614.1.22.1.1) does not show this behaviour within our test rig</a:t>
            </a:r>
          </a:p>
          <a:p>
            <a:r>
              <a:rPr lang="en-AU" dirty="0"/>
              <a:t>So we were unsure what is going on here between Safari clients and our NGINX-based QUIC server</a:t>
            </a:r>
          </a:p>
          <a:p>
            <a:endParaRPr lang="en-AU" dirty="0"/>
          </a:p>
          <a:p>
            <a:endParaRPr lang="en-AU" dirty="0"/>
          </a:p>
        </p:txBody>
      </p:sp>
    </p:spTree>
    <p:extLst>
      <p:ext uri="{BB962C8B-B14F-4D97-AF65-F5344CB8AC3E}">
        <p14:creationId xmlns:p14="http://schemas.microsoft.com/office/powerpoint/2010/main" val="377730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C49F-721F-139C-D21D-A2BF64595DA0}"/>
              </a:ext>
            </a:extLst>
          </p:cNvPr>
          <p:cNvSpPr>
            <a:spLocks noGrp="1"/>
          </p:cNvSpPr>
          <p:nvPr>
            <p:ph type="title"/>
          </p:nvPr>
        </p:nvSpPr>
        <p:spPr/>
        <p:txBody>
          <a:bodyPr/>
          <a:lstStyle/>
          <a:p>
            <a:r>
              <a:rPr lang="en-AU" dirty="0"/>
              <a:t>Its all about Keepalive Timers</a:t>
            </a:r>
          </a:p>
        </p:txBody>
      </p:sp>
      <p:sp>
        <p:nvSpPr>
          <p:cNvPr id="3" name="Content Placeholder 2">
            <a:extLst>
              <a:ext uri="{FF2B5EF4-FFF2-40B4-BE49-F238E27FC236}">
                <a16:creationId xmlns:a16="http://schemas.microsoft.com/office/drawing/2014/main" id="{516DD3A6-025F-2371-0600-F7BF9941E9AD}"/>
              </a:ext>
            </a:extLst>
          </p:cNvPr>
          <p:cNvSpPr>
            <a:spLocks noGrp="1"/>
          </p:cNvSpPr>
          <p:nvPr>
            <p:ph idx="1"/>
          </p:nvPr>
        </p:nvSpPr>
        <p:spPr/>
        <p:txBody>
          <a:bodyPr>
            <a:normAutofit lnSpcReduction="10000"/>
          </a:bodyPr>
          <a:lstStyle/>
          <a:p>
            <a:r>
              <a:rPr lang="en-AU" dirty="0"/>
              <a:t>After much searching under many rocks we are advised (</a:t>
            </a:r>
            <a:r>
              <a:rPr lang="en-AU" b="1" dirty="0"/>
              <a:t>many</a:t>
            </a:r>
            <a:r>
              <a:rPr lang="en-AU" dirty="0"/>
              <a:t> thanks to Ryan Hamilton, Martin Thompson and Tommy Pauly for various clues at this stage) that a server keepalive timer value of 1 is also a Really Bad setting!</a:t>
            </a:r>
          </a:p>
          <a:p>
            <a:r>
              <a:rPr lang="en-AU" dirty="0"/>
              <a:t>The server is dropping the QUIC connection too aggressively and the browser client drops back to HTTP/2</a:t>
            </a:r>
          </a:p>
          <a:p>
            <a:r>
              <a:rPr lang="en-AU" dirty="0"/>
              <a:t>The default value of 65 seconds for the server keepalive interval seems to be too long</a:t>
            </a:r>
          </a:p>
          <a:p>
            <a:r>
              <a:rPr lang="en-AU" dirty="0"/>
              <a:t>And 1 second is too short</a:t>
            </a:r>
          </a:p>
          <a:p>
            <a:r>
              <a:rPr lang="en-AU" dirty="0"/>
              <a:t>So now let’s try a value of 20 seconds…</a:t>
            </a:r>
          </a:p>
          <a:p>
            <a:endParaRPr lang="en-AU" dirty="0"/>
          </a:p>
          <a:p>
            <a:endParaRPr lang="en-AU" dirty="0"/>
          </a:p>
        </p:txBody>
      </p:sp>
    </p:spTree>
    <p:extLst>
      <p:ext uri="{BB962C8B-B14F-4D97-AF65-F5344CB8AC3E}">
        <p14:creationId xmlns:p14="http://schemas.microsoft.com/office/powerpoint/2010/main" val="33852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err="1"/>
              <a:t>Quic</a:t>
            </a:r>
            <a:r>
              <a:rPr lang="en-AU" dirty="0"/>
              <a:t> Use – September 2022</a:t>
            </a:r>
          </a:p>
        </p:txBody>
      </p:sp>
      <p:pic>
        <p:nvPicPr>
          <p:cNvPr id="5" name="Content Placeholder 4">
            <a:extLst>
              <a:ext uri="{FF2B5EF4-FFF2-40B4-BE49-F238E27FC236}">
                <a16:creationId xmlns:a16="http://schemas.microsoft.com/office/drawing/2014/main" id="{5380D682-17D1-6DFC-4F31-B7F5C248EC89}"/>
              </a:ext>
            </a:extLst>
          </p:cNvPr>
          <p:cNvPicPr>
            <a:picLocks noGrp="1" noChangeAspect="1"/>
          </p:cNvPicPr>
          <p:nvPr>
            <p:ph idx="1"/>
          </p:nvPr>
        </p:nvPicPr>
        <p:blipFill>
          <a:blip r:embed="rId2"/>
          <a:stretch>
            <a:fillRect/>
          </a:stretch>
        </p:blipFill>
        <p:spPr>
          <a:xfrm>
            <a:off x="1364553" y="1825624"/>
            <a:ext cx="10149912" cy="4667251"/>
          </a:xfrm>
        </p:spPr>
      </p:pic>
      <p:sp>
        <p:nvSpPr>
          <p:cNvPr id="6" name="Rectangle 5">
            <a:extLst>
              <a:ext uri="{FF2B5EF4-FFF2-40B4-BE49-F238E27FC236}">
                <a16:creationId xmlns:a16="http://schemas.microsoft.com/office/drawing/2014/main" id="{1365BDC5-B2F6-A0B7-38CB-06CDA9DC2D62}"/>
              </a:ext>
            </a:extLst>
          </p:cNvPr>
          <p:cNvSpPr/>
          <p:nvPr/>
        </p:nvSpPr>
        <p:spPr>
          <a:xfrm>
            <a:off x="8011005" y="621555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C4306377-558C-F54E-E4C8-01C923616F59}"/>
              </a:ext>
            </a:extLst>
          </p:cNvPr>
          <p:cNvSpPr/>
          <p:nvPr/>
        </p:nvSpPr>
        <p:spPr>
          <a:xfrm>
            <a:off x="6761048" y="5735615"/>
            <a:ext cx="330553" cy="998215"/>
          </a:xfrm>
          <a:custGeom>
            <a:avLst/>
            <a:gdLst>
              <a:gd name="connsiteX0" fmla="*/ 20953 w 330553"/>
              <a:gd name="connsiteY0" fmla="*/ 2218382 h 2218382"/>
              <a:gd name="connsiteX1" fmla="*/ 13753 w 330553"/>
              <a:gd name="connsiteY1" fmla="*/ 1606382 h 2218382"/>
              <a:gd name="connsiteX2" fmla="*/ 179353 w 330553"/>
              <a:gd name="connsiteY2" fmla="*/ 87182 h 2218382"/>
              <a:gd name="connsiteX3" fmla="*/ 64153 w 330553"/>
              <a:gd name="connsiteY3" fmla="*/ 209582 h 2218382"/>
              <a:gd name="connsiteX4" fmla="*/ 172153 w 330553"/>
              <a:gd name="connsiteY4" fmla="*/ 782 h 2218382"/>
              <a:gd name="connsiteX5" fmla="*/ 330553 w 330553"/>
              <a:gd name="connsiteY5" fmla="*/ 151982 h 221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553" h="2218382">
                <a:moveTo>
                  <a:pt x="20953" y="2218382"/>
                </a:moveTo>
                <a:cubicBezTo>
                  <a:pt x="4153" y="2089982"/>
                  <a:pt x="-12647" y="1961582"/>
                  <a:pt x="13753" y="1606382"/>
                </a:cubicBezTo>
                <a:cubicBezTo>
                  <a:pt x="40153" y="1251182"/>
                  <a:pt x="170953" y="319982"/>
                  <a:pt x="179353" y="87182"/>
                </a:cubicBezTo>
                <a:cubicBezTo>
                  <a:pt x="187753" y="-145618"/>
                  <a:pt x="65353" y="223982"/>
                  <a:pt x="64153" y="209582"/>
                </a:cubicBezTo>
                <a:cubicBezTo>
                  <a:pt x="62953" y="195182"/>
                  <a:pt x="127753" y="10382"/>
                  <a:pt x="172153" y="782"/>
                </a:cubicBezTo>
                <a:cubicBezTo>
                  <a:pt x="216553" y="-8818"/>
                  <a:pt x="273553" y="71582"/>
                  <a:pt x="330553" y="151982"/>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3CB6FE7-F81D-FFDA-3356-5FC6C16860F9}"/>
              </a:ext>
            </a:extLst>
          </p:cNvPr>
          <p:cNvPicPr>
            <a:picLocks noChangeAspect="1"/>
          </p:cNvPicPr>
          <p:nvPr/>
        </p:nvPicPr>
        <p:blipFill>
          <a:blip r:embed="rId3"/>
          <a:stretch>
            <a:fillRect/>
          </a:stretch>
        </p:blipFill>
        <p:spPr>
          <a:xfrm>
            <a:off x="958631" y="1584669"/>
            <a:ext cx="7772400" cy="4016010"/>
          </a:xfrm>
          <a:prstGeom prst="rect">
            <a:avLst/>
          </a:prstGeom>
        </p:spPr>
      </p:pic>
    </p:spTree>
    <p:extLst>
      <p:ext uri="{BB962C8B-B14F-4D97-AF65-F5344CB8AC3E}">
        <p14:creationId xmlns:p14="http://schemas.microsoft.com/office/powerpoint/2010/main" val="55280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979D7-F315-1DA3-9128-0B6B6D031470}"/>
              </a:ext>
            </a:extLst>
          </p:cNvPr>
          <p:cNvPicPr>
            <a:picLocks noChangeAspect="1"/>
          </p:cNvPicPr>
          <p:nvPr/>
        </p:nvPicPr>
        <p:blipFill>
          <a:blip r:embed="rId2"/>
          <a:stretch>
            <a:fillRect/>
          </a:stretch>
        </p:blipFill>
        <p:spPr>
          <a:xfrm>
            <a:off x="285903" y="1369826"/>
            <a:ext cx="11038835" cy="5123049"/>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err="1"/>
              <a:t>Quic</a:t>
            </a:r>
            <a:r>
              <a:rPr lang="en-AU" dirty="0"/>
              <a:t> Use – September 2022</a:t>
            </a:r>
          </a:p>
        </p:txBody>
      </p:sp>
      <p:sp>
        <p:nvSpPr>
          <p:cNvPr id="6" name="Freeform 5">
            <a:extLst>
              <a:ext uri="{FF2B5EF4-FFF2-40B4-BE49-F238E27FC236}">
                <a16:creationId xmlns:a16="http://schemas.microsoft.com/office/drawing/2014/main" id="{3EC2A987-A546-4F12-1BA8-65CF60921130}"/>
              </a:ext>
            </a:extLst>
          </p:cNvPr>
          <p:cNvSpPr/>
          <p:nvPr/>
        </p:nvSpPr>
        <p:spPr>
          <a:xfrm>
            <a:off x="4177653" y="6308209"/>
            <a:ext cx="306156" cy="221727"/>
          </a:xfrm>
          <a:custGeom>
            <a:avLst/>
            <a:gdLst>
              <a:gd name="connsiteX0" fmla="*/ 0 w 306156"/>
              <a:gd name="connsiteY0" fmla="*/ 221727 h 221727"/>
              <a:gd name="connsiteX1" fmla="*/ 283780 w 306156"/>
              <a:gd name="connsiteY1" fmla="*/ 22031 h 221727"/>
              <a:gd name="connsiteX2" fmla="*/ 84083 w 306156"/>
              <a:gd name="connsiteY2" fmla="*/ 95603 h 221727"/>
              <a:gd name="connsiteX3" fmla="*/ 273269 w 306156"/>
              <a:gd name="connsiteY3" fmla="*/ 1010 h 221727"/>
              <a:gd name="connsiteX4" fmla="*/ 304800 w 306156"/>
              <a:gd name="connsiteY4" fmla="*/ 169176 h 22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56" h="221727">
                <a:moveTo>
                  <a:pt x="0" y="221727"/>
                </a:moveTo>
                <a:cubicBezTo>
                  <a:pt x="134883" y="132389"/>
                  <a:pt x="269766" y="43052"/>
                  <a:pt x="283780" y="22031"/>
                </a:cubicBezTo>
                <a:cubicBezTo>
                  <a:pt x="297794" y="1010"/>
                  <a:pt x="85835" y="99107"/>
                  <a:pt x="84083" y="95603"/>
                </a:cubicBezTo>
                <a:cubicBezTo>
                  <a:pt x="82331" y="92099"/>
                  <a:pt x="236483" y="-11252"/>
                  <a:pt x="273269" y="1010"/>
                </a:cubicBezTo>
                <a:cubicBezTo>
                  <a:pt x="310055" y="13272"/>
                  <a:pt x="307427" y="91224"/>
                  <a:pt x="304800" y="169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7F67FF39-296F-6BF8-7D2A-DD6F5DEDEB90}"/>
              </a:ext>
            </a:extLst>
          </p:cNvPr>
          <p:cNvSpPr txBox="1"/>
          <p:nvPr/>
        </p:nvSpPr>
        <p:spPr>
          <a:xfrm>
            <a:off x="838200" y="3429000"/>
            <a:ext cx="3379067" cy="369332"/>
          </a:xfrm>
          <a:prstGeom prst="rect">
            <a:avLst/>
          </a:prstGeom>
          <a:noFill/>
        </p:spPr>
        <p:txBody>
          <a:bodyPr wrap="none" rtlCol="0">
            <a:spAutoFit/>
          </a:bodyPr>
          <a:lstStyle/>
          <a:p>
            <a:r>
              <a:rPr lang="en-AU" dirty="0"/>
              <a:t>Change from 1 to 7 repeat fetches</a:t>
            </a:r>
          </a:p>
        </p:txBody>
      </p:sp>
      <p:sp>
        <p:nvSpPr>
          <p:cNvPr id="10" name="Freeform 9">
            <a:extLst>
              <a:ext uri="{FF2B5EF4-FFF2-40B4-BE49-F238E27FC236}">
                <a16:creationId xmlns:a16="http://schemas.microsoft.com/office/drawing/2014/main" id="{0F9FC0EA-B247-50E2-4608-F35DC475CD39}"/>
              </a:ext>
            </a:extLst>
          </p:cNvPr>
          <p:cNvSpPr/>
          <p:nvPr/>
        </p:nvSpPr>
        <p:spPr>
          <a:xfrm rot="20320987">
            <a:off x="7039706" y="6420451"/>
            <a:ext cx="511295" cy="262779"/>
          </a:xfrm>
          <a:custGeom>
            <a:avLst/>
            <a:gdLst>
              <a:gd name="connsiteX0" fmla="*/ 0 w 511295"/>
              <a:gd name="connsiteY0" fmla="*/ 136655 h 262779"/>
              <a:gd name="connsiteX1" fmla="*/ 504496 w 511295"/>
              <a:gd name="connsiteY1" fmla="*/ 126145 h 262779"/>
              <a:gd name="connsiteX2" fmla="*/ 304800 w 511295"/>
              <a:gd name="connsiteY2" fmla="*/ 21 h 262779"/>
              <a:gd name="connsiteX3" fmla="*/ 504496 w 511295"/>
              <a:gd name="connsiteY3" fmla="*/ 136655 h 262779"/>
              <a:gd name="connsiteX4" fmla="*/ 399393 w 511295"/>
              <a:gd name="connsiteY4" fmla="*/ 262779 h 26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95" h="262779">
                <a:moveTo>
                  <a:pt x="0" y="136655"/>
                </a:moveTo>
                <a:lnTo>
                  <a:pt x="504496" y="126145"/>
                </a:lnTo>
                <a:cubicBezTo>
                  <a:pt x="555296" y="103373"/>
                  <a:pt x="304800" y="-1731"/>
                  <a:pt x="304800" y="21"/>
                </a:cubicBezTo>
                <a:cubicBezTo>
                  <a:pt x="304800" y="1773"/>
                  <a:pt x="488731" y="92862"/>
                  <a:pt x="504496" y="136655"/>
                </a:cubicBezTo>
                <a:cubicBezTo>
                  <a:pt x="520261" y="180448"/>
                  <a:pt x="459827" y="221613"/>
                  <a:pt x="399393" y="2627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1AB0E943-776A-6329-2B6C-CD83A6835A72}"/>
              </a:ext>
            </a:extLst>
          </p:cNvPr>
          <p:cNvSpPr txBox="1"/>
          <p:nvPr/>
        </p:nvSpPr>
        <p:spPr>
          <a:xfrm>
            <a:off x="2970789" y="6367174"/>
            <a:ext cx="1300292" cy="369332"/>
          </a:xfrm>
          <a:prstGeom prst="rect">
            <a:avLst/>
          </a:prstGeom>
          <a:noFill/>
        </p:spPr>
        <p:txBody>
          <a:bodyPr wrap="none" rtlCol="0">
            <a:spAutoFit/>
          </a:bodyPr>
          <a:lstStyle/>
          <a:p>
            <a:r>
              <a:rPr lang="en-AU" dirty="0"/>
              <a:t>keepalive=0</a:t>
            </a:r>
          </a:p>
        </p:txBody>
      </p:sp>
      <p:sp>
        <p:nvSpPr>
          <p:cNvPr id="12" name="TextBox 11">
            <a:extLst>
              <a:ext uri="{FF2B5EF4-FFF2-40B4-BE49-F238E27FC236}">
                <a16:creationId xmlns:a16="http://schemas.microsoft.com/office/drawing/2014/main" id="{77EB5EF8-78E0-AB26-3641-54B5081CB3D4}"/>
              </a:ext>
            </a:extLst>
          </p:cNvPr>
          <p:cNvSpPr txBox="1"/>
          <p:nvPr/>
        </p:nvSpPr>
        <p:spPr>
          <a:xfrm>
            <a:off x="4059421" y="6551840"/>
            <a:ext cx="1300292" cy="369332"/>
          </a:xfrm>
          <a:prstGeom prst="rect">
            <a:avLst/>
          </a:prstGeom>
          <a:noFill/>
        </p:spPr>
        <p:txBody>
          <a:bodyPr wrap="none" rtlCol="0">
            <a:spAutoFit/>
          </a:bodyPr>
          <a:lstStyle/>
          <a:p>
            <a:r>
              <a:rPr lang="en-AU" dirty="0"/>
              <a:t>keepalive=1</a:t>
            </a:r>
          </a:p>
        </p:txBody>
      </p:sp>
      <p:sp>
        <p:nvSpPr>
          <p:cNvPr id="13" name="TextBox 12">
            <a:extLst>
              <a:ext uri="{FF2B5EF4-FFF2-40B4-BE49-F238E27FC236}">
                <a16:creationId xmlns:a16="http://schemas.microsoft.com/office/drawing/2014/main" id="{0616A068-44FD-7CFA-1204-3CA3672EB75B}"/>
              </a:ext>
            </a:extLst>
          </p:cNvPr>
          <p:cNvSpPr txBox="1"/>
          <p:nvPr/>
        </p:nvSpPr>
        <p:spPr>
          <a:xfrm>
            <a:off x="5684153" y="6492875"/>
            <a:ext cx="1417311" cy="369332"/>
          </a:xfrm>
          <a:prstGeom prst="rect">
            <a:avLst/>
          </a:prstGeom>
          <a:noFill/>
        </p:spPr>
        <p:txBody>
          <a:bodyPr wrap="none" rtlCol="0">
            <a:spAutoFit/>
          </a:bodyPr>
          <a:lstStyle/>
          <a:p>
            <a:r>
              <a:rPr lang="en-AU" dirty="0"/>
              <a:t>keepalive=20</a:t>
            </a:r>
          </a:p>
        </p:txBody>
      </p:sp>
      <p:sp>
        <p:nvSpPr>
          <p:cNvPr id="16" name="Freeform 15">
            <a:extLst>
              <a:ext uri="{FF2B5EF4-FFF2-40B4-BE49-F238E27FC236}">
                <a16:creationId xmlns:a16="http://schemas.microsoft.com/office/drawing/2014/main" id="{D879FB76-94E0-3A4B-FF3D-22B87F009A3C}"/>
              </a:ext>
            </a:extLst>
          </p:cNvPr>
          <p:cNvSpPr/>
          <p:nvPr/>
        </p:nvSpPr>
        <p:spPr>
          <a:xfrm>
            <a:off x="4056993" y="3857297"/>
            <a:ext cx="391018" cy="593635"/>
          </a:xfrm>
          <a:custGeom>
            <a:avLst/>
            <a:gdLst>
              <a:gd name="connsiteX0" fmla="*/ 0 w 391018"/>
              <a:gd name="connsiteY0" fmla="*/ 0 h 593635"/>
              <a:gd name="connsiteX1" fmla="*/ 357352 w 391018"/>
              <a:gd name="connsiteY1" fmla="*/ 536027 h 593635"/>
              <a:gd name="connsiteX2" fmla="*/ 378373 w 391018"/>
              <a:gd name="connsiteY2" fmla="*/ 304800 h 593635"/>
              <a:gd name="connsiteX3" fmla="*/ 378373 w 391018"/>
              <a:gd name="connsiteY3" fmla="*/ 578069 h 593635"/>
              <a:gd name="connsiteX4" fmla="*/ 231228 w 391018"/>
              <a:gd name="connsiteY4" fmla="*/ 536027 h 59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18" h="593635">
                <a:moveTo>
                  <a:pt x="0" y="0"/>
                </a:moveTo>
                <a:cubicBezTo>
                  <a:pt x="147145" y="242613"/>
                  <a:pt x="294290" y="485227"/>
                  <a:pt x="357352" y="536027"/>
                </a:cubicBezTo>
                <a:cubicBezTo>
                  <a:pt x="420414" y="586827"/>
                  <a:pt x="374870" y="297793"/>
                  <a:pt x="378373" y="304800"/>
                </a:cubicBezTo>
                <a:cubicBezTo>
                  <a:pt x="381876" y="311807"/>
                  <a:pt x="402897" y="539531"/>
                  <a:pt x="378373" y="578069"/>
                </a:cubicBezTo>
                <a:cubicBezTo>
                  <a:pt x="353849" y="616607"/>
                  <a:pt x="292538" y="576317"/>
                  <a:pt x="231228" y="5360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1CE42BA7-6494-4C39-87F5-C5E0EE8CA688}"/>
              </a:ext>
            </a:extLst>
          </p:cNvPr>
          <p:cNvSpPr/>
          <p:nvPr/>
        </p:nvSpPr>
        <p:spPr>
          <a:xfrm>
            <a:off x="4770383" y="6316500"/>
            <a:ext cx="505810" cy="242059"/>
          </a:xfrm>
          <a:custGeom>
            <a:avLst/>
            <a:gdLst>
              <a:gd name="connsiteX0" fmla="*/ 411217 w 505810"/>
              <a:gd name="connsiteY0" fmla="*/ 241955 h 242059"/>
              <a:gd name="connsiteX1" fmla="*/ 22334 w 505810"/>
              <a:gd name="connsiteY1" fmla="*/ 52769 h 242059"/>
              <a:gd name="connsiteX2" fmla="*/ 74886 w 505810"/>
              <a:gd name="connsiteY2" fmla="*/ 241955 h 242059"/>
              <a:gd name="connsiteX3" fmla="*/ 22334 w 505810"/>
              <a:gd name="connsiteY3" fmla="*/ 21238 h 242059"/>
              <a:gd name="connsiteX4" fmla="*/ 505810 w 505810"/>
              <a:gd name="connsiteY4" fmla="*/ 21238 h 242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810" h="242059">
                <a:moveTo>
                  <a:pt x="411217" y="241955"/>
                </a:moveTo>
                <a:cubicBezTo>
                  <a:pt x="244803" y="147362"/>
                  <a:pt x="78389" y="52769"/>
                  <a:pt x="22334" y="52769"/>
                </a:cubicBezTo>
                <a:cubicBezTo>
                  <a:pt x="-33721" y="52769"/>
                  <a:pt x="74886" y="247210"/>
                  <a:pt x="74886" y="241955"/>
                </a:cubicBezTo>
                <a:cubicBezTo>
                  <a:pt x="74886" y="236700"/>
                  <a:pt x="-49487" y="58024"/>
                  <a:pt x="22334" y="21238"/>
                </a:cubicBezTo>
                <a:cubicBezTo>
                  <a:pt x="94155" y="-15548"/>
                  <a:pt x="299982" y="2845"/>
                  <a:pt x="505810" y="212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a:extLst>
              <a:ext uri="{FF2B5EF4-FFF2-40B4-BE49-F238E27FC236}">
                <a16:creationId xmlns:a16="http://schemas.microsoft.com/office/drawing/2014/main" id="{97BC0B72-A6BA-E191-3C40-3894244C1E98}"/>
              </a:ext>
            </a:extLst>
          </p:cNvPr>
          <p:cNvSpPr/>
          <p:nvPr/>
        </p:nvSpPr>
        <p:spPr>
          <a:xfrm>
            <a:off x="6999890" y="5681944"/>
            <a:ext cx="817949" cy="720619"/>
          </a:xfrm>
          <a:custGeom>
            <a:avLst/>
            <a:gdLst>
              <a:gd name="connsiteX0" fmla="*/ 199696 w 817949"/>
              <a:gd name="connsiteY0" fmla="*/ 277422 h 720619"/>
              <a:gd name="connsiteX1" fmla="*/ 252248 w 817949"/>
              <a:gd name="connsiteY1" fmla="*/ 708346 h 720619"/>
              <a:gd name="connsiteX2" fmla="*/ 756744 w 817949"/>
              <a:gd name="connsiteY2" fmla="*/ 550690 h 720619"/>
              <a:gd name="connsiteX3" fmla="*/ 725213 w 817949"/>
              <a:gd name="connsiteY3" fmla="*/ 14663 h 720619"/>
              <a:gd name="connsiteX4" fmla="*/ 0 w 817949"/>
              <a:gd name="connsiteY4" fmla="*/ 203849 h 720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49" h="720619">
                <a:moveTo>
                  <a:pt x="199696" y="277422"/>
                </a:moveTo>
                <a:cubicBezTo>
                  <a:pt x="179551" y="470111"/>
                  <a:pt x="159407" y="662801"/>
                  <a:pt x="252248" y="708346"/>
                </a:cubicBezTo>
                <a:cubicBezTo>
                  <a:pt x="345089" y="753891"/>
                  <a:pt x="677917" y="666304"/>
                  <a:pt x="756744" y="550690"/>
                </a:cubicBezTo>
                <a:cubicBezTo>
                  <a:pt x="835571" y="435076"/>
                  <a:pt x="851337" y="72470"/>
                  <a:pt x="725213" y="14663"/>
                </a:cubicBezTo>
                <a:cubicBezTo>
                  <a:pt x="599089" y="-43144"/>
                  <a:pt x="299544" y="80352"/>
                  <a:pt x="0" y="2038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0566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69CF-8BA0-C08A-1BD4-4AC6C282E6A3}"/>
              </a:ext>
            </a:extLst>
          </p:cNvPr>
          <p:cNvSpPr>
            <a:spLocks noGrp="1"/>
          </p:cNvSpPr>
          <p:nvPr>
            <p:ph type="title"/>
          </p:nvPr>
        </p:nvSpPr>
        <p:spPr/>
        <p:txBody>
          <a:bodyPr/>
          <a:lstStyle/>
          <a:p>
            <a:r>
              <a:rPr lang="en-AU" dirty="0"/>
              <a:t>Some Questions:</a:t>
            </a:r>
          </a:p>
        </p:txBody>
      </p:sp>
      <p:sp>
        <p:nvSpPr>
          <p:cNvPr id="3" name="Content Placeholder 2">
            <a:extLst>
              <a:ext uri="{FF2B5EF4-FFF2-40B4-BE49-F238E27FC236}">
                <a16:creationId xmlns:a16="http://schemas.microsoft.com/office/drawing/2014/main" id="{587635F0-38BC-E333-87FF-4F48381B2B9B}"/>
              </a:ext>
            </a:extLst>
          </p:cNvPr>
          <p:cNvSpPr>
            <a:spLocks noGrp="1"/>
          </p:cNvSpPr>
          <p:nvPr>
            <p:ph idx="1"/>
          </p:nvPr>
        </p:nvSpPr>
        <p:spPr/>
        <p:txBody>
          <a:bodyPr/>
          <a:lstStyle/>
          <a:p>
            <a:pPr marL="514350" indent="-514350">
              <a:buFont typeface="+mj-lt"/>
              <a:buAutoNum type="arabicPeriod"/>
            </a:pPr>
            <a:r>
              <a:rPr lang="en-AU" dirty="0"/>
              <a:t>Which clients are performing QUIC and why?</a:t>
            </a:r>
          </a:p>
          <a:p>
            <a:pPr marL="514350" indent="-514350">
              <a:buFont typeface="+mj-lt"/>
              <a:buAutoNum type="arabicPeriod"/>
            </a:pPr>
            <a:r>
              <a:rPr lang="en-AU" dirty="0"/>
              <a:t>What are the QUIC MSS values?</a:t>
            </a:r>
          </a:p>
          <a:p>
            <a:pPr marL="514350" indent="-514350">
              <a:buFont typeface="+mj-lt"/>
              <a:buAutoNum type="arabicPeriod"/>
            </a:pPr>
            <a:r>
              <a:rPr lang="en-AU" dirty="0"/>
              <a:t>What is the QUIC connection failure rate?</a:t>
            </a:r>
          </a:p>
          <a:p>
            <a:pPr marL="514350" indent="-514350">
              <a:buFont typeface="+mj-lt"/>
              <a:buAutoNum type="arabicPeriod"/>
            </a:pPr>
            <a:r>
              <a:rPr lang="en-AU" dirty="0"/>
              <a:t>Is QUIC faster than HTTP/2 + TLS?</a:t>
            </a:r>
          </a:p>
          <a:p>
            <a:endParaRPr lang="en-AU" dirty="0"/>
          </a:p>
        </p:txBody>
      </p:sp>
    </p:spTree>
    <p:extLst>
      <p:ext uri="{BB962C8B-B14F-4D97-AF65-F5344CB8AC3E}">
        <p14:creationId xmlns:p14="http://schemas.microsoft.com/office/powerpoint/2010/main" val="287938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54765-EB8B-6D77-69A8-E414E79E4F84}"/>
              </a:ext>
            </a:extLst>
          </p:cNvPr>
          <p:cNvSpPr>
            <a:spLocks noGrp="1"/>
          </p:cNvSpPr>
          <p:nvPr>
            <p:ph idx="1"/>
          </p:nvPr>
        </p:nvSpPr>
        <p:spPr/>
        <p:txBody>
          <a:bodyPr>
            <a:normAutofit/>
          </a:bodyPr>
          <a:lstStyle/>
          <a:p>
            <a:pPr marL="0" indent="0">
              <a:buNone/>
            </a:pPr>
            <a:r>
              <a:rPr lang="en-AU" dirty="0"/>
              <a:t>		   TCP/TLS   QUIC on First Fetch	QUIC on Second Fetch	</a:t>
            </a:r>
          </a:p>
          <a:p>
            <a:pPr marL="0" indent="0">
              <a:buNone/>
            </a:pPr>
            <a:r>
              <a:rPr lang="en-AU" dirty="0"/>
              <a:t>iOS		      5.5%	       </a:t>
            </a:r>
            <a:r>
              <a:rPr lang="en-AU" b="1" dirty="0"/>
              <a:t>93.3%</a:t>
            </a:r>
            <a:r>
              <a:rPr lang="en-AU" dirty="0"/>
              <a:t>		      16.1%</a:t>
            </a:r>
          </a:p>
          <a:p>
            <a:pPr marL="0" indent="0">
              <a:buNone/>
            </a:pPr>
            <a:r>
              <a:rPr lang="en-AU" dirty="0"/>
              <a:t>Mac OS	      1.0%	         2.8%		        0.6%</a:t>
            </a:r>
          </a:p>
          <a:p>
            <a:pPr marL="0" indent="0">
              <a:buNone/>
            </a:pPr>
            <a:r>
              <a:rPr lang="en-AU" dirty="0"/>
              <a:t>Android	    84.5%	          1.7%		      </a:t>
            </a:r>
            <a:r>
              <a:rPr lang="en-AU" b="1" dirty="0"/>
              <a:t>77.9%</a:t>
            </a:r>
          </a:p>
          <a:p>
            <a:pPr marL="0" indent="0">
              <a:buNone/>
            </a:pPr>
            <a:r>
              <a:rPr lang="en-AU" dirty="0"/>
              <a:t>Win	                 5.5%                  1.4%		         4.3%</a:t>
            </a:r>
          </a:p>
          <a:p>
            <a:pPr marL="0" indent="0">
              <a:buNone/>
            </a:pPr>
            <a:r>
              <a:rPr lang="en-AU" dirty="0"/>
              <a:t>Linux 		      0.4%	          0.2%                         0.2%</a:t>
            </a:r>
          </a:p>
          <a:p>
            <a:pPr marL="0" indent="0">
              <a:buNone/>
            </a:pPr>
            <a:r>
              <a:rPr lang="en-AU" dirty="0"/>
              <a:t>Others	      3.1%	          0.6%		          0.9%</a:t>
            </a:r>
          </a:p>
          <a:p>
            <a:pPr marL="0" indent="0">
              <a:buNone/>
            </a:pPr>
            <a:r>
              <a:rPr lang="en-AU" dirty="0"/>
              <a:t>		  100.0%	      100.0%		      100.0% </a:t>
            </a:r>
          </a:p>
        </p:txBody>
      </p:sp>
      <p:sp>
        <p:nvSpPr>
          <p:cNvPr id="2" name="Title 1">
            <a:extLst>
              <a:ext uri="{FF2B5EF4-FFF2-40B4-BE49-F238E27FC236}">
                <a16:creationId xmlns:a16="http://schemas.microsoft.com/office/drawing/2014/main" id="{C9BEAC9C-580C-9DF7-44EF-5C913EC78C8C}"/>
              </a:ext>
            </a:extLst>
          </p:cNvPr>
          <p:cNvSpPr>
            <a:spLocks noGrp="1"/>
          </p:cNvSpPr>
          <p:nvPr>
            <p:ph type="title"/>
          </p:nvPr>
        </p:nvSpPr>
        <p:spPr/>
        <p:txBody>
          <a:bodyPr/>
          <a:lstStyle/>
          <a:p>
            <a:r>
              <a:rPr lang="en-AU" dirty="0"/>
              <a:t>1. OS Clients* performing QUIC</a:t>
            </a:r>
          </a:p>
        </p:txBody>
      </p:sp>
      <p:sp>
        <p:nvSpPr>
          <p:cNvPr id="4" name="Freeform 3">
            <a:extLst>
              <a:ext uri="{FF2B5EF4-FFF2-40B4-BE49-F238E27FC236}">
                <a16:creationId xmlns:a16="http://schemas.microsoft.com/office/drawing/2014/main" id="{3728E01B-D688-BF67-2808-26DF5F70D464}"/>
              </a:ext>
            </a:extLst>
          </p:cNvPr>
          <p:cNvSpPr/>
          <p:nvPr/>
        </p:nvSpPr>
        <p:spPr>
          <a:xfrm>
            <a:off x="4350702" y="1864659"/>
            <a:ext cx="95792" cy="4186517"/>
          </a:xfrm>
          <a:custGeom>
            <a:avLst/>
            <a:gdLst>
              <a:gd name="connsiteX0" fmla="*/ 15110 w 95792"/>
              <a:gd name="connsiteY0" fmla="*/ 0 h 4186517"/>
              <a:gd name="connsiteX1" fmla="*/ 6145 w 95792"/>
              <a:gd name="connsiteY1" fmla="*/ 1353670 h 4186517"/>
              <a:gd name="connsiteX2" fmla="*/ 95792 w 95792"/>
              <a:gd name="connsiteY2" fmla="*/ 4186517 h 4186517"/>
            </a:gdLst>
            <a:ahLst/>
            <a:cxnLst>
              <a:cxn ang="0">
                <a:pos x="connsiteX0" y="connsiteY0"/>
              </a:cxn>
              <a:cxn ang="0">
                <a:pos x="connsiteX1" y="connsiteY1"/>
              </a:cxn>
              <a:cxn ang="0">
                <a:pos x="connsiteX2" y="connsiteY2"/>
              </a:cxn>
            </a:cxnLst>
            <a:rect l="l" t="t" r="r" b="b"/>
            <a:pathLst>
              <a:path w="95792" h="4186517">
                <a:moveTo>
                  <a:pt x="15110" y="0"/>
                </a:moveTo>
                <a:cubicBezTo>
                  <a:pt x="3904" y="327958"/>
                  <a:pt x="-7302" y="655917"/>
                  <a:pt x="6145" y="1353670"/>
                </a:cubicBezTo>
                <a:cubicBezTo>
                  <a:pt x="19592" y="2051423"/>
                  <a:pt x="57692" y="3118970"/>
                  <a:pt x="95792" y="418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10F8E2FD-AB70-7929-FB68-FDF1F30D96DC}"/>
              </a:ext>
            </a:extLst>
          </p:cNvPr>
          <p:cNvSpPr/>
          <p:nvPr/>
        </p:nvSpPr>
        <p:spPr>
          <a:xfrm>
            <a:off x="7136583" y="1766047"/>
            <a:ext cx="196546" cy="4204447"/>
          </a:xfrm>
          <a:custGeom>
            <a:avLst/>
            <a:gdLst>
              <a:gd name="connsiteX0" fmla="*/ 17252 w 196546"/>
              <a:gd name="connsiteY0" fmla="*/ 0 h 4204447"/>
              <a:gd name="connsiteX1" fmla="*/ 17252 w 196546"/>
              <a:gd name="connsiteY1" fmla="*/ 1757082 h 4204447"/>
              <a:gd name="connsiteX2" fmla="*/ 196546 w 196546"/>
              <a:gd name="connsiteY2" fmla="*/ 4204447 h 4204447"/>
            </a:gdLst>
            <a:ahLst/>
            <a:cxnLst>
              <a:cxn ang="0">
                <a:pos x="connsiteX0" y="connsiteY0"/>
              </a:cxn>
              <a:cxn ang="0">
                <a:pos x="connsiteX1" y="connsiteY1"/>
              </a:cxn>
              <a:cxn ang="0">
                <a:pos x="connsiteX2" y="connsiteY2"/>
              </a:cxn>
            </a:cxnLst>
            <a:rect l="l" t="t" r="r" b="b"/>
            <a:pathLst>
              <a:path w="196546" h="4204447">
                <a:moveTo>
                  <a:pt x="17252" y="0"/>
                </a:moveTo>
                <a:cubicBezTo>
                  <a:pt x="2311" y="528170"/>
                  <a:pt x="-12630" y="1056341"/>
                  <a:pt x="17252" y="1757082"/>
                </a:cubicBezTo>
                <a:cubicBezTo>
                  <a:pt x="47134" y="2457823"/>
                  <a:pt x="121840" y="3331135"/>
                  <a:pt x="196546" y="42044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E22F5A1-7978-4B04-A595-B48815DBF2C5}"/>
              </a:ext>
            </a:extLst>
          </p:cNvPr>
          <p:cNvSpPr txBox="1"/>
          <p:nvPr/>
        </p:nvSpPr>
        <p:spPr>
          <a:xfrm>
            <a:off x="8543364" y="6311900"/>
            <a:ext cx="6096000" cy="369332"/>
          </a:xfrm>
          <a:prstGeom prst="rect">
            <a:avLst/>
          </a:prstGeom>
          <a:noFill/>
        </p:spPr>
        <p:txBody>
          <a:bodyPr wrap="square">
            <a:spAutoFit/>
          </a:bodyPr>
          <a:lstStyle/>
          <a:p>
            <a:r>
              <a:rPr lang="en-AU" dirty="0">
                <a:solidFill>
                  <a:schemeClr val="accent4">
                    <a:lumMod val="50000"/>
                  </a:schemeClr>
                </a:solidFill>
              </a:rPr>
              <a:t>* Based on reported browser string</a:t>
            </a:r>
          </a:p>
        </p:txBody>
      </p:sp>
      <p:sp>
        <p:nvSpPr>
          <p:cNvPr id="8" name="Freeform 7">
            <a:extLst>
              <a:ext uri="{FF2B5EF4-FFF2-40B4-BE49-F238E27FC236}">
                <a16:creationId xmlns:a16="http://schemas.microsoft.com/office/drawing/2014/main" id="{B19E5B8C-84F1-17FF-C865-5BCF73B8B37A}"/>
              </a:ext>
            </a:extLst>
          </p:cNvPr>
          <p:cNvSpPr/>
          <p:nvPr/>
        </p:nvSpPr>
        <p:spPr>
          <a:xfrm>
            <a:off x="2734235" y="2223247"/>
            <a:ext cx="7996518" cy="98612"/>
          </a:xfrm>
          <a:custGeom>
            <a:avLst/>
            <a:gdLst>
              <a:gd name="connsiteX0" fmla="*/ 0 w 7996518"/>
              <a:gd name="connsiteY0" fmla="*/ 0 h 98612"/>
              <a:gd name="connsiteX1" fmla="*/ 3433483 w 7996518"/>
              <a:gd name="connsiteY1" fmla="*/ 80682 h 98612"/>
              <a:gd name="connsiteX2" fmla="*/ 7996518 w 7996518"/>
              <a:gd name="connsiteY2" fmla="*/ 98612 h 98612"/>
            </a:gdLst>
            <a:ahLst/>
            <a:cxnLst>
              <a:cxn ang="0">
                <a:pos x="connsiteX0" y="connsiteY0"/>
              </a:cxn>
              <a:cxn ang="0">
                <a:pos x="connsiteX1" y="connsiteY1"/>
              </a:cxn>
              <a:cxn ang="0">
                <a:pos x="connsiteX2" y="connsiteY2"/>
              </a:cxn>
            </a:cxnLst>
            <a:rect l="l" t="t" r="r" b="b"/>
            <a:pathLst>
              <a:path w="7996518" h="98612">
                <a:moveTo>
                  <a:pt x="0" y="0"/>
                </a:moveTo>
                <a:lnTo>
                  <a:pt x="3433483" y="80682"/>
                </a:lnTo>
                <a:lnTo>
                  <a:pt x="7996518" y="986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896BE914-600C-7D57-EF4B-FF4D6269938C}"/>
              </a:ext>
            </a:extLst>
          </p:cNvPr>
          <p:cNvSpPr/>
          <p:nvPr/>
        </p:nvSpPr>
        <p:spPr>
          <a:xfrm>
            <a:off x="4756298" y="2367408"/>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BA30889F-C019-8EDE-7E5B-B66843FCEA44}"/>
              </a:ext>
            </a:extLst>
          </p:cNvPr>
          <p:cNvSpPr/>
          <p:nvPr/>
        </p:nvSpPr>
        <p:spPr>
          <a:xfrm>
            <a:off x="7481777" y="3388715"/>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8376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9C8F-0CF8-F0CE-0AB8-88A22B94D4D0}"/>
              </a:ext>
            </a:extLst>
          </p:cNvPr>
          <p:cNvSpPr>
            <a:spLocks noGrp="1"/>
          </p:cNvSpPr>
          <p:nvPr>
            <p:ph type="title"/>
          </p:nvPr>
        </p:nvSpPr>
        <p:spPr>
          <a:xfrm>
            <a:off x="170329" y="365125"/>
            <a:ext cx="13231905" cy="1325563"/>
          </a:xfrm>
        </p:spPr>
        <p:txBody>
          <a:bodyPr/>
          <a:lstStyle/>
          <a:p>
            <a:r>
              <a:rPr lang="en-AU" dirty="0"/>
              <a:t>1. Browser Clients* performing QUIC</a:t>
            </a:r>
          </a:p>
        </p:txBody>
      </p:sp>
      <p:sp>
        <p:nvSpPr>
          <p:cNvPr id="3" name="Content Placeholder 2">
            <a:extLst>
              <a:ext uri="{FF2B5EF4-FFF2-40B4-BE49-F238E27FC236}">
                <a16:creationId xmlns:a16="http://schemas.microsoft.com/office/drawing/2014/main" id="{FC4165CD-0DFF-3A2B-3451-5566675B8EFF}"/>
              </a:ext>
            </a:extLst>
          </p:cNvPr>
          <p:cNvSpPr>
            <a:spLocks noGrp="1"/>
          </p:cNvSpPr>
          <p:nvPr>
            <p:ph idx="1"/>
          </p:nvPr>
        </p:nvSpPr>
        <p:spPr/>
        <p:txBody>
          <a:bodyPr>
            <a:normAutofit/>
          </a:bodyPr>
          <a:lstStyle/>
          <a:p>
            <a:pPr marL="0" indent="0">
              <a:buNone/>
            </a:pPr>
            <a:r>
              <a:rPr lang="en-AU" dirty="0"/>
              <a:t>	        TCP/TLS   QUIC on First Fetch	QUIC on Second Fetch	</a:t>
            </a:r>
          </a:p>
          <a:p>
            <a:pPr marL="0" indent="0">
              <a:buNone/>
            </a:pPr>
            <a:r>
              <a:rPr lang="en-AU" dirty="0"/>
              <a:t>Chrome	91.8%		  4.1%			    </a:t>
            </a:r>
            <a:r>
              <a:rPr lang="en-AU" b="1" dirty="0"/>
              <a:t>81.7%</a:t>
            </a:r>
          </a:p>
          <a:p>
            <a:pPr marL="0" indent="0">
              <a:buNone/>
            </a:pPr>
            <a:r>
              <a:rPr lang="en-AU" dirty="0"/>
              <a:t>Safari		  4.3%		</a:t>
            </a:r>
            <a:r>
              <a:rPr lang="en-AU" b="1" dirty="0"/>
              <a:t>93.3%	</a:t>
            </a:r>
            <a:r>
              <a:rPr lang="en-AU" dirty="0"/>
              <a:t>		    </a:t>
            </a:r>
            <a:r>
              <a:rPr lang="en-AU" b="1" dirty="0"/>
              <a:t>16.1%</a:t>
            </a:r>
          </a:p>
          <a:p>
            <a:pPr marL="0" indent="0">
              <a:buNone/>
            </a:pPr>
            <a:r>
              <a:rPr lang="en-AU" dirty="0"/>
              <a:t>Firefox	  0.8%		  2.4%			      1.0% </a:t>
            </a:r>
          </a:p>
          <a:p>
            <a:pPr marL="0" indent="0">
              <a:buNone/>
            </a:pPr>
            <a:r>
              <a:rPr lang="en-AU" dirty="0"/>
              <a:t>Edge		  0.7%		  0.0%			      0.5%</a:t>
            </a:r>
          </a:p>
          <a:p>
            <a:pPr marL="0" indent="0">
              <a:buNone/>
            </a:pPr>
            <a:r>
              <a:rPr lang="en-AU" dirty="0"/>
              <a:t>Opera		  0.2%		  0.1%			      0.6%</a:t>
            </a:r>
          </a:p>
          <a:p>
            <a:pPr marL="0" indent="0">
              <a:buNone/>
            </a:pPr>
            <a:r>
              <a:rPr lang="en-AU" dirty="0"/>
              <a:t>Others	  2.2%	             0.1%		                  0.1%</a:t>
            </a:r>
          </a:p>
          <a:p>
            <a:pPr marL="0" indent="0">
              <a:buNone/>
            </a:pPr>
            <a:r>
              <a:rPr lang="en-AU" dirty="0"/>
              <a:t>	         100.0%	         100.0%		              100.0% </a:t>
            </a:r>
          </a:p>
          <a:p>
            <a:pPr marL="0" indent="0">
              <a:buNone/>
            </a:pPr>
            <a:endParaRPr lang="en-AU" dirty="0"/>
          </a:p>
        </p:txBody>
      </p:sp>
      <p:sp>
        <p:nvSpPr>
          <p:cNvPr id="4" name="Freeform 3">
            <a:extLst>
              <a:ext uri="{FF2B5EF4-FFF2-40B4-BE49-F238E27FC236}">
                <a16:creationId xmlns:a16="http://schemas.microsoft.com/office/drawing/2014/main" id="{02B8672F-5D33-F017-7C23-0E265E25EE59}"/>
              </a:ext>
            </a:extLst>
          </p:cNvPr>
          <p:cNvSpPr/>
          <p:nvPr/>
        </p:nvSpPr>
        <p:spPr>
          <a:xfrm>
            <a:off x="3738959" y="1908035"/>
            <a:ext cx="95792" cy="4186517"/>
          </a:xfrm>
          <a:custGeom>
            <a:avLst/>
            <a:gdLst>
              <a:gd name="connsiteX0" fmla="*/ 15110 w 95792"/>
              <a:gd name="connsiteY0" fmla="*/ 0 h 4186517"/>
              <a:gd name="connsiteX1" fmla="*/ 6145 w 95792"/>
              <a:gd name="connsiteY1" fmla="*/ 1353670 h 4186517"/>
              <a:gd name="connsiteX2" fmla="*/ 95792 w 95792"/>
              <a:gd name="connsiteY2" fmla="*/ 4186517 h 4186517"/>
            </a:gdLst>
            <a:ahLst/>
            <a:cxnLst>
              <a:cxn ang="0">
                <a:pos x="connsiteX0" y="connsiteY0"/>
              </a:cxn>
              <a:cxn ang="0">
                <a:pos x="connsiteX1" y="connsiteY1"/>
              </a:cxn>
              <a:cxn ang="0">
                <a:pos x="connsiteX2" y="connsiteY2"/>
              </a:cxn>
            </a:cxnLst>
            <a:rect l="l" t="t" r="r" b="b"/>
            <a:pathLst>
              <a:path w="95792" h="4186517">
                <a:moveTo>
                  <a:pt x="15110" y="0"/>
                </a:moveTo>
                <a:cubicBezTo>
                  <a:pt x="3904" y="327958"/>
                  <a:pt x="-7302" y="655917"/>
                  <a:pt x="6145" y="1353670"/>
                </a:cubicBezTo>
                <a:cubicBezTo>
                  <a:pt x="19592" y="2051423"/>
                  <a:pt x="57692" y="3118970"/>
                  <a:pt x="95792" y="418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C4B6DE75-23C8-C265-857C-EE966500ECB1}"/>
              </a:ext>
            </a:extLst>
          </p:cNvPr>
          <p:cNvSpPr/>
          <p:nvPr/>
        </p:nvSpPr>
        <p:spPr>
          <a:xfrm>
            <a:off x="7136583" y="1766047"/>
            <a:ext cx="196546" cy="4204447"/>
          </a:xfrm>
          <a:custGeom>
            <a:avLst/>
            <a:gdLst>
              <a:gd name="connsiteX0" fmla="*/ 17252 w 196546"/>
              <a:gd name="connsiteY0" fmla="*/ 0 h 4204447"/>
              <a:gd name="connsiteX1" fmla="*/ 17252 w 196546"/>
              <a:gd name="connsiteY1" fmla="*/ 1757082 h 4204447"/>
              <a:gd name="connsiteX2" fmla="*/ 196546 w 196546"/>
              <a:gd name="connsiteY2" fmla="*/ 4204447 h 4204447"/>
            </a:gdLst>
            <a:ahLst/>
            <a:cxnLst>
              <a:cxn ang="0">
                <a:pos x="connsiteX0" y="connsiteY0"/>
              </a:cxn>
              <a:cxn ang="0">
                <a:pos x="connsiteX1" y="connsiteY1"/>
              </a:cxn>
              <a:cxn ang="0">
                <a:pos x="connsiteX2" y="connsiteY2"/>
              </a:cxn>
            </a:cxnLst>
            <a:rect l="l" t="t" r="r" b="b"/>
            <a:pathLst>
              <a:path w="196546" h="4204447">
                <a:moveTo>
                  <a:pt x="17252" y="0"/>
                </a:moveTo>
                <a:cubicBezTo>
                  <a:pt x="2311" y="528170"/>
                  <a:pt x="-12630" y="1056341"/>
                  <a:pt x="17252" y="1757082"/>
                </a:cubicBezTo>
                <a:cubicBezTo>
                  <a:pt x="47134" y="2457823"/>
                  <a:pt x="121840" y="3331135"/>
                  <a:pt x="196546" y="42044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DB40FD6E-961C-7681-EA6A-CE56F8175885}"/>
              </a:ext>
            </a:extLst>
          </p:cNvPr>
          <p:cNvSpPr/>
          <p:nvPr/>
        </p:nvSpPr>
        <p:spPr>
          <a:xfrm>
            <a:off x="2734235" y="2223247"/>
            <a:ext cx="7996518" cy="98612"/>
          </a:xfrm>
          <a:custGeom>
            <a:avLst/>
            <a:gdLst>
              <a:gd name="connsiteX0" fmla="*/ 0 w 7996518"/>
              <a:gd name="connsiteY0" fmla="*/ 0 h 98612"/>
              <a:gd name="connsiteX1" fmla="*/ 3433483 w 7996518"/>
              <a:gd name="connsiteY1" fmla="*/ 80682 h 98612"/>
              <a:gd name="connsiteX2" fmla="*/ 7996518 w 7996518"/>
              <a:gd name="connsiteY2" fmla="*/ 98612 h 98612"/>
            </a:gdLst>
            <a:ahLst/>
            <a:cxnLst>
              <a:cxn ang="0">
                <a:pos x="connsiteX0" y="connsiteY0"/>
              </a:cxn>
              <a:cxn ang="0">
                <a:pos x="connsiteX1" y="connsiteY1"/>
              </a:cxn>
              <a:cxn ang="0">
                <a:pos x="connsiteX2" y="connsiteY2"/>
              </a:cxn>
            </a:cxnLst>
            <a:rect l="l" t="t" r="r" b="b"/>
            <a:pathLst>
              <a:path w="7996518" h="98612">
                <a:moveTo>
                  <a:pt x="0" y="0"/>
                </a:moveTo>
                <a:lnTo>
                  <a:pt x="3433483" y="80682"/>
                </a:lnTo>
                <a:lnTo>
                  <a:pt x="7996518" y="986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F3CAF81E-9A40-8B55-E87A-12856F13A676}"/>
              </a:ext>
            </a:extLst>
          </p:cNvPr>
          <p:cNvSpPr txBox="1"/>
          <p:nvPr/>
        </p:nvSpPr>
        <p:spPr>
          <a:xfrm>
            <a:off x="8498541" y="6389919"/>
            <a:ext cx="6741458" cy="369332"/>
          </a:xfrm>
          <a:prstGeom prst="rect">
            <a:avLst/>
          </a:prstGeom>
          <a:noFill/>
        </p:spPr>
        <p:txBody>
          <a:bodyPr wrap="square">
            <a:spAutoFit/>
          </a:bodyPr>
          <a:lstStyle/>
          <a:p>
            <a:r>
              <a:rPr lang="en-AU" dirty="0">
                <a:solidFill>
                  <a:schemeClr val="accent4">
                    <a:lumMod val="50000"/>
                  </a:schemeClr>
                </a:solidFill>
              </a:rPr>
              <a:t>* Based on reported browser string</a:t>
            </a:r>
          </a:p>
        </p:txBody>
      </p:sp>
      <p:sp>
        <p:nvSpPr>
          <p:cNvPr id="7" name="Freeform 6">
            <a:extLst>
              <a:ext uri="{FF2B5EF4-FFF2-40B4-BE49-F238E27FC236}">
                <a16:creationId xmlns:a16="http://schemas.microsoft.com/office/drawing/2014/main" id="{C16469E3-4DDC-8638-5C81-15B18931DFE0}"/>
              </a:ext>
            </a:extLst>
          </p:cNvPr>
          <p:cNvSpPr/>
          <p:nvPr/>
        </p:nvSpPr>
        <p:spPr>
          <a:xfrm>
            <a:off x="4306186" y="2899617"/>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7F4A9A76-D623-7D5C-D8EA-2A627BAB19C8}"/>
              </a:ext>
            </a:extLst>
          </p:cNvPr>
          <p:cNvSpPr/>
          <p:nvPr/>
        </p:nvSpPr>
        <p:spPr>
          <a:xfrm>
            <a:off x="7333129" y="2397218"/>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86B2607F-4AA1-E90C-0B51-0FE0A300D257}"/>
              </a:ext>
            </a:extLst>
          </p:cNvPr>
          <p:cNvSpPr/>
          <p:nvPr/>
        </p:nvSpPr>
        <p:spPr>
          <a:xfrm>
            <a:off x="7354393" y="2865417"/>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8582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0832-AF90-35F1-3B13-0919464FB6E4}"/>
              </a:ext>
            </a:extLst>
          </p:cNvPr>
          <p:cNvSpPr>
            <a:spLocks noGrp="1"/>
          </p:cNvSpPr>
          <p:nvPr>
            <p:ph type="title"/>
          </p:nvPr>
        </p:nvSpPr>
        <p:spPr>
          <a:xfrm>
            <a:off x="838200" y="365125"/>
            <a:ext cx="11216148" cy="1325563"/>
          </a:xfrm>
        </p:spPr>
        <p:txBody>
          <a:bodyPr/>
          <a:lstStyle/>
          <a:p>
            <a:r>
              <a:rPr lang="en-AU" dirty="0"/>
              <a:t>1. Who does QUIC and why?</a:t>
            </a:r>
          </a:p>
        </p:txBody>
      </p:sp>
      <p:sp>
        <p:nvSpPr>
          <p:cNvPr id="3" name="Content Placeholder 2">
            <a:extLst>
              <a:ext uri="{FF2B5EF4-FFF2-40B4-BE49-F238E27FC236}">
                <a16:creationId xmlns:a16="http://schemas.microsoft.com/office/drawing/2014/main" id="{811B9DE3-0DFC-15B1-9E91-AA6D6BB4FAC7}"/>
              </a:ext>
            </a:extLst>
          </p:cNvPr>
          <p:cNvSpPr>
            <a:spLocks noGrp="1"/>
          </p:cNvSpPr>
          <p:nvPr>
            <p:ph idx="1"/>
          </p:nvPr>
        </p:nvSpPr>
        <p:spPr>
          <a:xfrm>
            <a:off x="838200" y="1825625"/>
            <a:ext cx="9298858" cy="4152388"/>
          </a:xfrm>
        </p:spPr>
        <p:txBody>
          <a:bodyPr>
            <a:normAutofit/>
          </a:bodyPr>
          <a:lstStyle/>
          <a:p>
            <a:pPr marL="0" indent="0">
              <a:buNone/>
            </a:pPr>
            <a:r>
              <a:rPr lang="en-AU" dirty="0"/>
              <a:t>Apple Safari clients use a </a:t>
            </a:r>
            <a:r>
              <a:rPr lang="en-AU" b="1" dirty="0"/>
              <a:t>DNS HTTPS </a:t>
            </a:r>
            <a:r>
              <a:rPr lang="en-AU" dirty="0"/>
              <a:t>query and </a:t>
            </a:r>
            <a:r>
              <a:rPr lang="en-AU" i="1" dirty="0"/>
              <a:t>some</a:t>
            </a:r>
            <a:r>
              <a:rPr lang="en-AU" dirty="0"/>
              <a:t> of these clients then follow up with a fetch over QUIC. The observed DNS HTTPS query to QUIC fetch conversion rate was relatively small.</a:t>
            </a:r>
          </a:p>
          <a:p>
            <a:pPr marL="0" indent="0">
              <a:buNone/>
            </a:pPr>
            <a:endParaRPr lang="en-AU" dirty="0"/>
          </a:p>
          <a:p>
            <a:pPr marL="0" indent="0">
              <a:buNone/>
            </a:pPr>
            <a:r>
              <a:rPr lang="en-AU" dirty="0"/>
              <a:t>Chrome clients use the </a:t>
            </a:r>
            <a:r>
              <a:rPr lang="en-AU" b="1" dirty="0"/>
              <a:t>Alt-Svc</a:t>
            </a:r>
            <a:r>
              <a:rPr lang="en-AU" dirty="0"/>
              <a:t> field as a QUIC trigger for </a:t>
            </a:r>
            <a:r>
              <a:rPr lang="en-AU" i="1" dirty="0"/>
              <a:t>most</a:t>
            </a:r>
            <a:r>
              <a:rPr lang="en-AU" dirty="0"/>
              <a:t> clients. The observed QUIC conversion rate was high, but not universal.</a:t>
            </a:r>
          </a:p>
        </p:txBody>
      </p:sp>
      <p:sp>
        <p:nvSpPr>
          <p:cNvPr id="5" name="TextBox 4">
            <a:extLst>
              <a:ext uri="{FF2B5EF4-FFF2-40B4-BE49-F238E27FC236}">
                <a16:creationId xmlns:a16="http://schemas.microsoft.com/office/drawing/2014/main" id="{643759FD-5CCF-B06E-C73B-E965F555335A}"/>
              </a:ext>
            </a:extLst>
          </p:cNvPr>
          <p:cNvSpPr txBox="1"/>
          <p:nvPr/>
        </p:nvSpPr>
        <p:spPr>
          <a:xfrm>
            <a:off x="8573729" y="6412779"/>
            <a:ext cx="6096000" cy="369332"/>
          </a:xfrm>
          <a:prstGeom prst="rect">
            <a:avLst/>
          </a:prstGeom>
          <a:noFill/>
        </p:spPr>
        <p:txBody>
          <a:bodyPr wrap="square">
            <a:spAutoFit/>
          </a:bodyPr>
          <a:lstStyle/>
          <a:p>
            <a:r>
              <a:rPr lang="en-AU" dirty="0">
                <a:solidFill>
                  <a:schemeClr val="accent4">
                    <a:lumMod val="50000"/>
                  </a:schemeClr>
                </a:solidFill>
              </a:rPr>
              <a:t>* Based on reported browser string</a:t>
            </a:r>
          </a:p>
        </p:txBody>
      </p:sp>
    </p:spTree>
    <p:extLst>
      <p:ext uri="{BB962C8B-B14F-4D97-AF65-F5344CB8AC3E}">
        <p14:creationId xmlns:p14="http://schemas.microsoft.com/office/powerpoint/2010/main" val="303676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7EC2-C5A7-EA36-C743-1F303667347E}"/>
              </a:ext>
            </a:extLst>
          </p:cNvPr>
          <p:cNvSpPr>
            <a:spLocks noGrp="1"/>
          </p:cNvSpPr>
          <p:nvPr>
            <p:ph type="title"/>
          </p:nvPr>
        </p:nvSpPr>
        <p:spPr>
          <a:xfrm>
            <a:off x="838199" y="365125"/>
            <a:ext cx="11927541" cy="1325563"/>
          </a:xfrm>
        </p:spPr>
        <p:txBody>
          <a:bodyPr/>
          <a:lstStyle/>
          <a:p>
            <a:r>
              <a:rPr lang="en-AU" dirty="0"/>
              <a:t>2. QUIC Packet Size distribution</a:t>
            </a:r>
          </a:p>
        </p:txBody>
      </p:sp>
      <p:pic>
        <p:nvPicPr>
          <p:cNvPr id="5" name="Content Placeholder 4">
            <a:extLst>
              <a:ext uri="{FF2B5EF4-FFF2-40B4-BE49-F238E27FC236}">
                <a16:creationId xmlns:a16="http://schemas.microsoft.com/office/drawing/2014/main" id="{55EAD83D-D143-546C-A267-B5971CCDDFB6}"/>
              </a:ext>
            </a:extLst>
          </p:cNvPr>
          <p:cNvPicPr>
            <a:picLocks noGrp="1" noChangeAspect="1"/>
          </p:cNvPicPr>
          <p:nvPr>
            <p:ph idx="1"/>
          </p:nvPr>
        </p:nvPicPr>
        <p:blipFill>
          <a:blip r:embed="rId2"/>
          <a:stretch>
            <a:fillRect/>
          </a:stretch>
        </p:blipFill>
        <p:spPr>
          <a:xfrm>
            <a:off x="838200" y="1904283"/>
            <a:ext cx="6306827" cy="4351338"/>
          </a:xfrm>
        </p:spPr>
      </p:pic>
      <p:sp>
        <p:nvSpPr>
          <p:cNvPr id="6" name="TextBox 5">
            <a:extLst>
              <a:ext uri="{FF2B5EF4-FFF2-40B4-BE49-F238E27FC236}">
                <a16:creationId xmlns:a16="http://schemas.microsoft.com/office/drawing/2014/main" id="{D52A21E0-B0D5-1BC0-6601-441E4314BF66}"/>
              </a:ext>
            </a:extLst>
          </p:cNvPr>
          <p:cNvSpPr txBox="1"/>
          <p:nvPr/>
        </p:nvSpPr>
        <p:spPr>
          <a:xfrm>
            <a:off x="7286212" y="2602624"/>
            <a:ext cx="4451796" cy="1477328"/>
          </a:xfrm>
          <a:prstGeom prst="rect">
            <a:avLst/>
          </a:prstGeom>
          <a:noFill/>
        </p:spPr>
        <p:txBody>
          <a:bodyPr wrap="none" rtlCol="0">
            <a:spAutoFit/>
          </a:bodyPr>
          <a:lstStyle/>
          <a:p>
            <a:r>
              <a:rPr lang="en-AU" dirty="0"/>
              <a:t>Maximum Packet Sizes used in QUIC sessions:</a:t>
            </a:r>
          </a:p>
          <a:p>
            <a:endParaRPr lang="en-AU" dirty="0"/>
          </a:p>
          <a:p>
            <a:r>
              <a:rPr lang="en-AU" dirty="0"/>
              <a:t>    1,200 octets – 46.6%</a:t>
            </a:r>
          </a:p>
          <a:p>
            <a:r>
              <a:rPr lang="en-AU" dirty="0"/>
              <a:t>    1,250 octets – 18.5%</a:t>
            </a:r>
          </a:p>
          <a:p>
            <a:r>
              <a:rPr lang="en-AU" dirty="0"/>
              <a:t>    1,252 octets – 16.4%</a:t>
            </a:r>
          </a:p>
        </p:txBody>
      </p:sp>
      <p:sp>
        <p:nvSpPr>
          <p:cNvPr id="7" name="TextBox 6">
            <a:extLst>
              <a:ext uri="{FF2B5EF4-FFF2-40B4-BE49-F238E27FC236}">
                <a16:creationId xmlns:a16="http://schemas.microsoft.com/office/drawing/2014/main" id="{9A94BA94-FFE6-34C8-CB19-C7EAED012D60}"/>
              </a:ext>
            </a:extLst>
          </p:cNvPr>
          <p:cNvSpPr txBox="1"/>
          <p:nvPr/>
        </p:nvSpPr>
        <p:spPr>
          <a:xfrm>
            <a:off x="2708163" y="2602624"/>
            <a:ext cx="4299212" cy="1631216"/>
          </a:xfrm>
          <a:prstGeom prst="rect">
            <a:avLst/>
          </a:prstGeom>
          <a:noFill/>
        </p:spPr>
        <p:txBody>
          <a:bodyPr wrap="square" rtlCol="0">
            <a:spAutoFit/>
          </a:bodyPr>
          <a:lstStyle/>
          <a:p>
            <a:r>
              <a:rPr lang="en-AU" sz="2000" dirty="0">
                <a:solidFill>
                  <a:schemeClr val="accent4">
                    <a:lumMod val="50000"/>
                  </a:schemeClr>
                </a:solidFill>
                <a:latin typeface="AhnbergHand" pitchFamily="2" charset="0"/>
              </a:rPr>
              <a:t>QUIC clients take a very conservative approach to maximum packet sizes to avoid packet fragmentation complications</a:t>
            </a:r>
          </a:p>
        </p:txBody>
      </p:sp>
    </p:spTree>
    <p:extLst>
      <p:ext uri="{BB962C8B-B14F-4D97-AF65-F5344CB8AC3E}">
        <p14:creationId xmlns:p14="http://schemas.microsoft.com/office/powerpoint/2010/main" val="58251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024-E4F8-031D-DC61-41D87FF750BF}"/>
              </a:ext>
            </a:extLst>
          </p:cNvPr>
          <p:cNvSpPr>
            <a:spLocks noGrp="1"/>
          </p:cNvSpPr>
          <p:nvPr>
            <p:ph type="title"/>
          </p:nvPr>
        </p:nvSpPr>
        <p:spPr/>
        <p:txBody>
          <a:bodyPr/>
          <a:lstStyle/>
          <a:p>
            <a:r>
              <a:rPr lang="en-AU" dirty="0"/>
              <a:t>3. QUIC Connection Loss</a:t>
            </a:r>
          </a:p>
        </p:txBody>
      </p:sp>
      <p:sp>
        <p:nvSpPr>
          <p:cNvPr id="3" name="Content Placeholder 2">
            <a:extLst>
              <a:ext uri="{FF2B5EF4-FFF2-40B4-BE49-F238E27FC236}">
                <a16:creationId xmlns:a16="http://schemas.microsoft.com/office/drawing/2014/main" id="{A315AD94-0242-D1D1-9382-01BC86D01BFF}"/>
              </a:ext>
            </a:extLst>
          </p:cNvPr>
          <p:cNvSpPr>
            <a:spLocks noGrp="1"/>
          </p:cNvSpPr>
          <p:nvPr>
            <p:ph idx="1"/>
          </p:nvPr>
        </p:nvSpPr>
        <p:spPr/>
        <p:txBody>
          <a:bodyPr>
            <a:normAutofit lnSpcReduction="10000"/>
          </a:bodyPr>
          <a:lstStyle/>
          <a:p>
            <a:pPr marL="0" indent="0">
              <a:buNone/>
            </a:pPr>
            <a:r>
              <a:rPr lang="en-AU" dirty="0"/>
              <a:t>In this measurement framework we cannot measure client -&gt; server loss, but we can measure server-&gt; client loss by looking for incomplete QUIC initial connections that do not complete</a:t>
            </a:r>
          </a:p>
          <a:p>
            <a:pPr marL="457200" lvl="1" indent="0">
              <a:buNone/>
            </a:pPr>
            <a:r>
              <a:rPr lang="en-AU" dirty="0"/>
              <a:t>(this form of connection loss could be due to the client filtering incoming UDP port 443 packets)</a:t>
            </a:r>
          </a:p>
          <a:p>
            <a:pPr marL="0" indent="0">
              <a:buNone/>
            </a:pPr>
            <a:endParaRPr lang="en-AU" dirty="0"/>
          </a:p>
          <a:p>
            <a:pPr marL="0" indent="0">
              <a:buNone/>
            </a:pPr>
            <a:endParaRPr lang="en-AU" dirty="0"/>
          </a:p>
          <a:p>
            <a:pPr marL="0" indent="0">
              <a:buNone/>
            </a:pPr>
            <a:r>
              <a:rPr lang="en-AU" dirty="0"/>
              <a:t>Initial QUIC Connections: 	19,211,357</a:t>
            </a:r>
          </a:p>
          <a:p>
            <a:pPr marL="0" indent="0">
              <a:buNone/>
            </a:pPr>
            <a:r>
              <a:rPr lang="en-AU" dirty="0"/>
              <a:t>Failed Connections:		        46,645</a:t>
            </a:r>
          </a:p>
          <a:p>
            <a:pPr marL="0" indent="0">
              <a:buNone/>
            </a:pPr>
            <a:r>
              <a:rPr lang="en-AU" dirty="0"/>
              <a:t>Failure Rate:				         </a:t>
            </a:r>
            <a:r>
              <a:rPr lang="en-AU" b="1" dirty="0"/>
              <a:t>0.24%</a:t>
            </a:r>
          </a:p>
        </p:txBody>
      </p:sp>
    </p:spTree>
    <p:extLst>
      <p:ext uri="{BB962C8B-B14F-4D97-AF65-F5344CB8AC3E}">
        <p14:creationId xmlns:p14="http://schemas.microsoft.com/office/powerpoint/2010/main" val="192296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0893972" cy="4351338"/>
          </a:xfrm>
        </p:spPr>
        <p:txBody>
          <a:bodyPr>
            <a:normAutofit lnSpcReduction="10000"/>
          </a:bodyPr>
          <a:lstStyle/>
          <a:p>
            <a:pPr marL="0" indent="0">
              <a:buNone/>
            </a:pPr>
            <a:r>
              <a:rPr lang="en-AU" dirty="0"/>
              <a:t>A transport level framing protocol that offers applications access to the basic IP datagram services offered by IP through the use of UDP</a:t>
            </a:r>
          </a:p>
          <a:p>
            <a:pPr marL="457200" lvl="1" indent="0">
              <a:buNone/>
            </a:pPr>
            <a:r>
              <a:rPr lang="en-AU" dirty="0"/>
              <a:t>All other transport services (data integrity, session control, congestion control) are shifted towards the application</a:t>
            </a:r>
          </a:p>
          <a:p>
            <a:pPr marL="0" indent="0">
              <a:buNone/>
            </a:pPr>
            <a:r>
              <a:rPr lang="en-AU" dirty="0"/>
              <a:t>Support for multi-stream multiplexing that avoids head-of-line blocking and exploits a shared congestion and encryption state</a:t>
            </a:r>
          </a:p>
          <a:p>
            <a:pPr marL="0" indent="0">
              <a:buNone/>
            </a:pPr>
            <a:r>
              <a:rPr lang="en-AU" dirty="0"/>
              <a:t>QUIC also places the transport control fields inside the encryption envelope, so QUIC has minimal exposure to the network</a:t>
            </a:r>
          </a:p>
          <a:p>
            <a:pPr marL="0" indent="0">
              <a:buNone/>
            </a:pPr>
            <a:endParaRPr lang="en-AU" dirty="0"/>
          </a:p>
          <a:p>
            <a:pPr marL="0" indent="0">
              <a:buNone/>
            </a:pPr>
            <a:r>
              <a:rPr lang="en-AU" dirty="0"/>
              <a:t>What TCP needs to be for the Internet of 2022!</a:t>
            </a:r>
          </a:p>
        </p:txBody>
      </p:sp>
    </p:spTree>
    <p:extLst>
      <p:ext uri="{BB962C8B-B14F-4D97-AF65-F5344CB8AC3E}">
        <p14:creationId xmlns:p14="http://schemas.microsoft.com/office/powerpoint/2010/main" val="207923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A639-C4AC-6774-FE27-F939C7DB7B8C}"/>
              </a:ext>
            </a:extLst>
          </p:cNvPr>
          <p:cNvSpPr>
            <a:spLocks noGrp="1"/>
          </p:cNvSpPr>
          <p:nvPr>
            <p:ph type="title"/>
          </p:nvPr>
        </p:nvSpPr>
        <p:spPr/>
        <p:txBody>
          <a:bodyPr/>
          <a:lstStyle/>
          <a:p>
            <a:r>
              <a:rPr lang="en-AU" dirty="0"/>
              <a:t>4. Is QUIC Faster?</a:t>
            </a:r>
          </a:p>
        </p:txBody>
      </p:sp>
      <p:sp>
        <p:nvSpPr>
          <p:cNvPr id="3" name="Content Placeholder 2">
            <a:extLst>
              <a:ext uri="{FF2B5EF4-FFF2-40B4-BE49-F238E27FC236}">
                <a16:creationId xmlns:a16="http://schemas.microsoft.com/office/drawing/2014/main" id="{02036612-0131-4AD1-6E8B-3B3872BBA20D}"/>
              </a:ext>
            </a:extLst>
          </p:cNvPr>
          <p:cNvSpPr>
            <a:spLocks noGrp="1"/>
          </p:cNvSpPr>
          <p:nvPr>
            <p:ph idx="1"/>
          </p:nvPr>
        </p:nvSpPr>
        <p:spPr/>
        <p:txBody>
          <a:bodyPr/>
          <a:lstStyle/>
          <a:p>
            <a:pPr marL="0" indent="0">
              <a:buNone/>
            </a:pPr>
            <a:r>
              <a:rPr lang="en-AU" dirty="0"/>
              <a:t>Let’s compare the user-measured time to load an object using HTTP/2 and the same user’s measured time to load the same object using HTTP/3</a:t>
            </a:r>
          </a:p>
          <a:p>
            <a:pPr lvl="1"/>
            <a:r>
              <a:rPr lang="en-AU" dirty="0"/>
              <a:t>There are a number of variables in the user time measurement, including varying time penalties relating to the internal task scheduling within the browser, but these individual factors should be cancelled out over a large enough sample set</a:t>
            </a:r>
          </a:p>
        </p:txBody>
      </p:sp>
    </p:spTree>
    <p:extLst>
      <p:ext uri="{BB962C8B-B14F-4D97-AF65-F5344CB8AC3E}">
        <p14:creationId xmlns:p14="http://schemas.microsoft.com/office/powerpoint/2010/main" val="335120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275F-DB23-EBD5-D42D-151B5FA0C4E4}"/>
              </a:ext>
            </a:extLst>
          </p:cNvPr>
          <p:cNvSpPr>
            <a:spLocks noGrp="1"/>
          </p:cNvSpPr>
          <p:nvPr>
            <p:ph type="title"/>
          </p:nvPr>
        </p:nvSpPr>
        <p:spPr/>
        <p:txBody>
          <a:bodyPr/>
          <a:lstStyle/>
          <a:p>
            <a:r>
              <a:rPr lang="en-AU" dirty="0"/>
              <a:t>4. TCP/TLS vs QUIC speed difference</a:t>
            </a:r>
          </a:p>
        </p:txBody>
      </p:sp>
      <p:pic>
        <p:nvPicPr>
          <p:cNvPr id="5" name="Content Placeholder 4">
            <a:extLst>
              <a:ext uri="{FF2B5EF4-FFF2-40B4-BE49-F238E27FC236}">
                <a16:creationId xmlns:a16="http://schemas.microsoft.com/office/drawing/2014/main" id="{BDFFD1F0-4522-9500-38F7-A60C8F6FD46C}"/>
              </a:ext>
            </a:extLst>
          </p:cNvPr>
          <p:cNvPicPr>
            <a:picLocks noGrp="1" noChangeAspect="1"/>
          </p:cNvPicPr>
          <p:nvPr>
            <p:ph idx="1"/>
          </p:nvPr>
        </p:nvPicPr>
        <p:blipFill rotWithShape="1">
          <a:blip r:embed="rId2"/>
          <a:srcRect b="5815"/>
          <a:stretch/>
        </p:blipFill>
        <p:spPr>
          <a:xfrm>
            <a:off x="838200" y="2002606"/>
            <a:ext cx="7640538" cy="4098271"/>
          </a:xfrm>
        </p:spPr>
      </p:pic>
      <p:sp>
        <p:nvSpPr>
          <p:cNvPr id="6" name="Freeform 5">
            <a:extLst>
              <a:ext uri="{FF2B5EF4-FFF2-40B4-BE49-F238E27FC236}">
                <a16:creationId xmlns:a16="http://schemas.microsoft.com/office/drawing/2014/main" id="{EC28AB41-46DC-BBAC-D898-389DFB7C82D7}"/>
              </a:ext>
            </a:extLst>
          </p:cNvPr>
          <p:cNvSpPr/>
          <p:nvPr/>
        </p:nvSpPr>
        <p:spPr>
          <a:xfrm>
            <a:off x="4602125" y="4748981"/>
            <a:ext cx="2388666" cy="1290141"/>
          </a:xfrm>
          <a:custGeom>
            <a:avLst/>
            <a:gdLst>
              <a:gd name="connsiteX0" fmla="*/ 1031759 w 2388666"/>
              <a:gd name="connsiteY0" fmla="*/ 88490 h 1290141"/>
              <a:gd name="connsiteX1" fmla="*/ 225514 w 2388666"/>
              <a:gd name="connsiteY1" fmla="*/ 78658 h 1290141"/>
              <a:gd name="connsiteX2" fmla="*/ 68198 w 2388666"/>
              <a:gd name="connsiteY2" fmla="*/ 412954 h 1290141"/>
              <a:gd name="connsiteX3" fmla="*/ 137023 w 2388666"/>
              <a:gd name="connsiteY3" fmla="*/ 1101213 h 1290141"/>
              <a:gd name="connsiteX4" fmla="*/ 1572533 w 2388666"/>
              <a:gd name="connsiteY4" fmla="*/ 1268361 h 1290141"/>
              <a:gd name="connsiteX5" fmla="*/ 2388610 w 2388666"/>
              <a:gd name="connsiteY5" fmla="*/ 707922 h 1290141"/>
              <a:gd name="connsiteX6" fmla="*/ 1611862 w 2388666"/>
              <a:gd name="connsiteY6" fmla="*/ 206477 h 1290141"/>
              <a:gd name="connsiteX7" fmla="*/ 1071088 w 2388666"/>
              <a:gd name="connsiteY7" fmla="*/ 0 h 129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666" h="1290141">
                <a:moveTo>
                  <a:pt x="1031759" y="88490"/>
                </a:moveTo>
                <a:cubicBezTo>
                  <a:pt x="708933" y="56535"/>
                  <a:pt x="386107" y="24581"/>
                  <a:pt x="225514" y="78658"/>
                </a:cubicBezTo>
                <a:cubicBezTo>
                  <a:pt x="64921" y="132735"/>
                  <a:pt x="82946" y="242528"/>
                  <a:pt x="68198" y="412954"/>
                </a:cubicBezTo>
                <a:cubicBezTo>
                  <a:pt x="53450" y="583380"/>
                  <a:pt x="-113699" y="958645"/>
                  <a:pt x="137023" y="1101213"/>
                </a:cubicBezTo>
                <a:cubicBezTo>
                  <a:pt x="387745" y="1243781"/>
                  <a:pt x="1197269" y="1333910"/>
                  <a:pt x="1572533" y="1268361"/>
                </a:cubicBezTo>
                <a:cubicBezTo>
                  <a:pt x="1947798" y="1202813"/>
                  <a:pt x="2382055" y="884903"/>
                  <a:pt x="2388610" y="707922"/>
                </a:cubicBezTo>
                <a:cubicBezTo>
                  <a:pt x="2395165" y="530941"/>
                  <a:pt x="1831449" y="324464"/>
                  <a:pt x="1611862" y="206477"/>
                </a:cubicBezTo>
                <a:cubicBezTo>
                  <a:pt x="1392275" y="88490"/>
                  <a:pt x="1231681" y="44245"/>
                  <a:pt x="10710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C6DF382B-C9D9-5164-4C67-AACC46FBFC1A}"/>
              </a:ext>
            </a:extLst>
          </p:cNvPr>
          <p:cNvSpPr txBox="1"/>
          <p:nvPr/>
        </p:nvSpPr>
        <p:spPr>
          <a:xfrm>
            <a:off x="4915936" y="4379649"/>
            <a:ext cx="3518912"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Area where QUIC is faster</a:t>
            </a:r>
          </a:p>
        </p:txBody>
      </p:sp>
      <p:sp>
        <p:nvSpPr>
          <p:cNvPr id="3" name="TextBox 2">
            <a:extLst>
              <a:ext uri="{FF2B5EF4-FFF2-40B4-BE49-F238E27FC236}">
                <a16:creationId xmlns:a16="http://schemas.microsoft.com/office/drawing/2014/main" id="{3CF1AAAD-DB84-9FD4-4FE4-9C42334C1A7F}"/>
              </a:ext>
            </a:extLst>
          </p:cNvPr>
          <p:cNvSpPr txBox="1"/>
          <p:nvPr/>
        </p:nvSpPr>
        <p:spPr>
          <a:xfrm>
            <a:off x="2852928" y="6090539"/>
            <a:ext cx="1230337" cy="276999"/>
          </a:xfrm>
          <a:prstGeom prst="rect">
            <a:avLst/>
          </a:prstGeom>
          <a:noFill/>
        </p:spPr>
        <p:txBody>
          <a:bodyPr wrap="none" rtlCol="0">
            <a:spAutoFit/>
          </a:bodyPr>
          <a:lstStyle/>
          <a:p>
            <a:r>
              <a:rPr lang="en-AU" sz="1200" dirty="0"/>
              <a:t>Non-QUIC Faster</a:t>
            </a:r>
          </a:p>
        </p:txBody>
      </p:sp>
      <p:sp>
        <p:nvSpPr>
          <p:cNvPr id="8" name="TextBox 7">
            <a:extLst>
              <a:ext uri="{FF2B5EF4-FFF2-40B4-BE49-F238E27FC236}">
                <a16:creationId xmlns:a16="http://schemas.microsoft.com/office/drawing/2014/main" id="{1BD15C9B-3C59-ECB1-981E-BD9DDB8D3239}"/>
              </a:ext>
            </a:extLst>
          </p:cNvPr>
          <p:cNvSpPr txBox="1"/>
          <p:nvPr/>
        </p:nvSpPr>
        <p:spPr>
          <a:xfrm>
            <a:off x="5665833" y="6090539"/>
            <a:ext cx="922560" cy="276999"/>
          </a:xfrm>
          <a:prstGeom prst="rect">
            <a:avLst/>
          </a:prstGeom>
          <a:noFill/>
        </p:spPr>
        <p:txBody>
          <a:bodyPr wrap="none" rtlCol="0">
            <a:spAutoFit/>
          </a:bodyPr>
          <a:lstStyle/>
          <a:p>
            <a:r>
              <a:rPr lang="en-AU" sz="1200" dirty="0"/>
              <a:t>QUIC Faster</a:t>
            </a:r>
          </a:p>
        </p:txBody>
      </p:sp>
      <p:sp>
        <p:nvSpPr>
          <p:cNvPr id="4" name="Right Arrow 3">
            <a:extLst>
              <a:ext uri="{FF2B5EF4-FFF2-40B4-BE49-F238E27FC236}">
                <a16:creationId xmlns:a16="http://schemas.microsoft.com/office/drawing/2014/main" id="{AE096FC5-344D-A29F-91A6-10D3105B7DA8}"/>
              </a:ext>
            </a:extLst>
          </p:cNvPr>
          <p:cNvSpPr/>
          <p:nvPr/>
        </p:nvSpPr>
        <p:spPr>
          <a:xfrm>
            <a:off x="6588393" y="6166714"/>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a:extLst>
              <a:ext uri="{FF2B5EF4-FFF2-40B4-BE49-F238E27FC236}">
                <a16:creationId xmlns:a16="http://schemas.microsoft.com/office/drawing/2014/main" id="{4843EFCF-4B8C-6607-C525-9F6F1A52AC1E}"/>
              </a:ext>
            </a:extLst>
          </p:cNvPr>
          <p:cNvSpPr/>
          <p:nvPr/>
        </p:nvSpPr>
        <p:spPr>
          <a:xfrm flipH="1">
            <a:off x="2552758" y="6157737"/>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9E3D6086-1A48-ABEE-2404-98A9EEC8FC68}"/>
              </a:ext>
            </a:extLst>
          </p:cNvPr>
          <p:cNvSpPr txBox="1"/>
          <p:nvPr/>
        </p:nvSpPr>
        <p:spPr>
          <a:xfrm>
            <a:off x="4748425" y="6033379"/>
            <a:ext cx="351378" cy="261610"/>
          </a:xfrm>
          <a:prstGeom prst="rect">
            <a:avLst/>
          </a:prstGeom>
          <a:noFill/>
        </p:spPr>
        <p:txBody>
          <a:bodyPr wrap="none" rtlCol="0">
            <a:spAutoFit/>
          </a:bodyPr>
          <a:lstStyle/>
          <a:p>
            <a:r>
              <a:rPr lang="en-AU" sz="1100" dirty="0" err="1"/>
              <a:t>ms</a:t>
            </a:r>
            <a:endParaRPr lang="en-AU" sz="1100" dirty="0"/>
          </a:p>
        </p:txBody>
      </p:sp>
    </p:spTree>
    <p:extLst>
      <p:ext uri="{BB962C8B-B14F-4D97-AF65-F5344CB8AC3E}">
        <p14:creationId xmlns:p14="http://schemas.microsoft.com/office/powerpoint/2010/main" val="263833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70A9-901C-B98B-533F-0A84C36DF190}"/>
              </a:ext>
            </a:extLst>
          </p:cNvPr>
          <p:cNvSpPr>
            <a:spLocks noGrp="1"/>
          </p:cNvSpPr>
          <p:nvPr>
            <p:ph type="title"/>
          </p:nvPr>
        </p:nvSpPr>
        <p:spPr/>
        <p:txBody>
          <a:bodyPr/>
          <a:lstStyle/>
          <a:p>
            <a:r>
              <a:rPr lang="en-AU" dirty="0"/>
              <a:t>4. Cumulative Distribution</a:t>
            </a:r>
          </a:p>
        </p:txBody>
      </p:sp>
      <p:pic>
        <p:nvPicPr>
          <p:cNvPr id="5" name="Content Placeholder 4">
            <a:extLst>
              <a:ext uri="{FF2B5EF4-FFF2-40B4-BE49-F238E27FC236}">
                <a16:creationId xmlns:a16="http://schemas.microsoft.com/office/drawing/2014/main" id="{E22259F4-1731-E23B-60A8-E6FD246ECF07}"/>
              </a:ext>
            </a:extLst>
          </p:cNvPr>
          <p:cNvPicPr>
            <a:picLocks noGrp="1" noChangeAspect="1"/>
          </p:cNvPicPr>
          <p:nvPr>
            <p:ph idx="1"/>
          </p:nvPr>
        </p:nvPicPr>
        <p:blipFill rotWithShape="1">
          <a:blip r:embed="rId2"/>
          <a:srcRect l="1028" b="6109"/>
          <a:stretch/>
        </p:blipFill>
        <p:spPr>
          <a:xfrm>
            <a:off x="629107" y="1766631"/>
            <a:ext cx="7511522" cy="4085529"/>
          </a:xfrm>
        </p:spPr>
      </p:pic>
      <p:sp>
        <p:nvSpPr>
          <p:cNvPr id="6" name="TextBox 5">
            <a:extLst>
              <a:ext uri="{FF2B5EF4-FFF2-40B4-BE49-F238E27FC236}">
                <a16:creationId xmlns:a16="http://schemas.microsoft.com/office/drawing/2014/main" id="{362A7179-61F7-1C6B-9AC0-4D6260DB3AC6}"/>
              </a:ext>
            </a:extLst>
          </p:cNvPr>
          <p:cNvSpPr txBox="1"/>
          <p:nvPr/>
        </p:nvSpPr>
        <p:spPr>
          <a:xfrm>
            <a:off x="5279923" y="3942735"/>
            <a:ext cx="2459559" cy="1077218"/>
          </a:xfrm>
          <a:prstGeom prst="rect">
            <a:avLst/>
          </a:prstGeom>
          <a:noFill/>
        </p:spPr>
        <p:txBody>
          <a:bodyPr wrap="square" rtlCol="0">
            <a:spAutoFit/>
          </a:bodyPr>
          <a:lstStyle/>
          <a:p>
            <a:r>
              <a:rPr lang="en-AU" sz="1600" dirty="0">
                <a:solidFill>
                  <a:schemeClr val="accent4">
                    <a:lumMod val="50000"/>
                  </a:schemeClr>
                </a:solidFill>
                <a:latin typeface="AhnbergHand" pitchFamily="2" charset="0"/>
              </a:rPr>
              <a:t>HTTP/3 is faster to perform object retrieval in 2/3 of the observed cases</a:t>
            </a:r>
          </a:p>
        </p:txBody>
      </p:sp>
      <p:sp>
        <p:nvSpPr>
          <p:cNvPr id="7" name="Freeform 6">
            <a:extLst>
              <a:ext uri="{FF2B5EF4-FFF2-40B4-BE49-F238E27FC236}">
                <a16:creationId xmlns:a16="http://schemas.microsoft.com/office/drawing/2014/main" id="{038317BA-F213-811E-E1ED-24AC73BAA235}"/>
              </a:ext>
            </a:extLst>
          </p:cNvPr>
          <p:cNvSpPr/>
          <p:nvPr/>
        </p:nvSpPr>
        <p:spPr>
          <a:xfrm>
            <a:off x="4630908" y="4080044"/>
            <a:ext cx="609686" cy="216653"/>
          </a:xfrm>
          <a:custGeom>
            <a:avLst/>
            <a:gdLst>
              <a:gd name="connsiteX0" fmla="*/ 609686 w 609686"/>
              <a:gd name="connsiteY0" fmla="*/ 79001 h 216653"/>
              <a:gd name="connsiteX1" fmla="*/ 167234 w 609686"/>
              <a:gd name="connsiteY1" fmla="*/ 88833 h 216653"/>
              <a:gd name="connsiteX2" fmla="*/ 29582 w 609686"/>
              <a:gd name="connsiteY2" fmla="*/ 59337 h 216653"/>
              <a:gd name="connsiteX3" fmla="*/ 196731 w 609686"/>
              <a:gd name="connsiteY3" fmla="*/ 343 h 216653"/>
              <a:gd name="connsiteX4" fmla="*/ 86 w 609686"/>
              <a:gd name="connsiteY4" fmla="*/ 88833 h 216653"/>
              <a:gd name="connsiteX5" fmla="*/ 177066 w 609686"/>
              <a:gd name="connsiteY5" fmla="*/ 216653 h 21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86" h="216653">
                <a:moveTo>
                  <a:pt x="609686" y="79001"/>
                </a:moveTo>
                <a:cubicBezTo>
                  <a:pt x="436802" y="85555"/>
                  <a:pt x="263918" y="92110"/>
                  <a:pt x="167234" y="88833"/>
                </a:cubicBezTo>
                <a:cubicBezTo>
                  <a:pt x="70550" y="85556"/>
                  <a:pt x="24666" y="74085"/>
                  <a:pt x="29582" y="59337"/>
                </a:cubicBezTo>
                <a:cubicBezTo>
                  <a:pt x="34498" y="44589"/>
                  <a:pt x="201647" y="-4573"/>
                  <a:pt x="196731" y="343"/>
                </a:cubicBezTo>
                <a:cubicBezTo>
                  <a:pt x="191815" y="5259"/>
                  <a:pt x="3364" y="52781"/>
                  <a:pt x="86" y="88833"/>
                </a:cubicBezTo>
                <a:cubicBezTo>
                  <a:pt x="-3192" y="124885"/>
                  <a:pt x="86937" y="170769"/>
                  <a:pt x="177066" y="2166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a:extLst>
              <a:ext uri="{FF2B5EF4-FFF2-40B4-BE49-F238E27FC236}">
                <a16:creationId xmlns:a16="http://schemas.microsoft.com/office/drawing/2014/main" id="{1FB2D1A1-AC1B-8DE4-17B3-61F44C847608}"/>
              </a:ext>
            </a:extLst>
          </p:cNvPr>
          <p:cNvSpPr/>
          <p:nvPr/>
        </p:nvSpPr>
        <p:spPr>
          <a:xfrm>
            <a:off x="1012723" y="4178710"/>
            <a:ext cx="3529780" cy="19664"/>
          </a:xfrm>
          <a:custGeom>
            <a:avLst/>
            <a:gdLst>
              <a:gd name="connsiteX0" fmla="*/ 3529780 w 3529780"/>
              <a:gd name="connsiteY0" fmla="*/ 19664 h 19664"/>
              <a:gd name="connsiteX1" fmla="*/ 1956619 w 3529780"/>
              <a:gd name="connsiteY1" fmla="*/ 0 h 19664"/>
              <a:gd name="connsiteX2" fmla="*/ 0 w 3529780"/>
              <a:gd name="connsiteY2" fmla="*/ 19664 h 19664"/>
            </a:gdLst>
            <a:ahLst/>
            <a:cxnLst>
              <a:cxn ang="0">
                <a:pos x="connsiteX0" y="connsiteY0"/>
              </a:cxn>
              <a:cxn ang="0">
                <a:pos x="connsiteX1" y="connsiteY1"/>
              </a:cxn>
              <a:cxn ang="0">
                <a:pos x="connsiteX2" y="connsiteY2"/>
              </a:cxn>
            </a:cxnLst>
            <a:rect l="l" t="t" r="r" b="b"/>
            <a:pathLst>
              <a:path w="3529780" h="19664">
                <a:moveTo>
                  <a:pt x="3529780" y="19664"/>
                </a:moveTo>
                <a:lnTo>
                  <a:pt x="1956619" y="0"/>
                </a:lnTo>
                <a:cubicBezTo>
                  <a:pt x="1368322" y="0"/>
                  <a:pt x="684161" y="9832"/>
                  <a:pt x="0" y="1966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0F140963-9963-61D7-D62F-2E52BB266E12}"/>
              </a:ext>
            </a:extLst>
          </p:cNvPr>
          <p:cNvSpPr txBox="1"/>
          <p:nvPr/>
        </p:nvSpPr>
        <p:spPr>
          <a:xfrm>
            <a:off x="2509119" y="5951551"/>
            <a:ext cx="1230337" cy="276999"/>
          </a:xfrm>
          <a:prstGeom prst="rect">
            <a:avLst/>
          </a:prstGeom>
          <a:noFill/>
        </p:spPr>
        <p:txBody>
          <a:bodyPr wrap="none" rtlCol="0">
            <a:spAutoFit/>
          </a:bodyPr>
          <a:lstStyle/>
          <a:p>
            <a:r>
              <a:rPr lang="en-AU" sz="1200" dirty="0"/>
              <a:t>Non-QUIC Faster</a:t>
            </a:r>
          </a:p>
        </p:txBody>
      </p:sp>
      <p:sp>
        <p:nvSpPr>
          <p:cNvPr id="9" name="TextBox 8">
            <a:extLst>
              <a:ext uri="{FF2B5EF4-FFF2-40B4-BE49-F238E27FC236}">
                <a16:creationId xmlns:a16="http://schemas.microsoft.com/office/drawing/2014/main" id="{08442310-FB27-6ABA-059F-4CD97AF3A119}"/>
              </a:ext>
            </a:extLst>
          </p:cNvPr>
          <p:cNvSpPr txBox="1"/>
          <p:nvPr/>
        </p:nvSpPr>
        <p:spPr>
          <a:xfrm>
            <a:off x="5322024" y="5951551"/>
            <a:ext cx="922560" cy="276999"/>
          </a:xfrm>
          <a:prstGeom prst="rect">
            <a:avLst/>
          </a:prstGeom>
          <a:noFill/>
        </p:spPr>
        <p:txBody>
          <a:bodyPr wrap="none" rtlCol="0">
            <a:spAutoFit/>
          </a:bodyPr>
          <a:lstStyle/>
          <a:p>
            <a:r>
              <a:rPr lang="en-AU" sz="1200" dirty="0"/>
              <a:t>QUIC Faster</a:t>
            </a:r>
          </a:p>
        </p:txBody>
      </p:sp>
      <p:sp>
        <p:nvSpPr>
          <p:cNvPr id="10" name="Right Arrow 9">
            <a:extLst>
              <a:ext uri="{FF2B5EF4-FFF2-40B4-BE49-F238E27FC236}">
                <a16:creationId xmlns:a16="http://schemas.microsoft.com/office/drawing/2014/main" id="{E7FF5D96-2662-69C5-1705-CA2E513C1B98}"/>
              </a:ext>
            </a:extLst>
          </p:cNvPr>
          <p:cNvSpPr/>
          <p:nvPr/>
        </p:nvSpPr>
        <p:spPr>
          <a:xfrm>
            <a:off x="6244584" y="6027726"/>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a:extLst>
              <a:ext uri="{FF2B5EF4-FFF2-40B4-BE49-F238E27FC236}">
                <a16:creationId xmlns:a16="http://schemas.microsoft.com/office/drawing/2014/main" id="{944FCD85-A3A2-C75D-2DB0-B6A96D6F06BA}"/>
              </a:ext>
            </a:extLst>
          </p:cNvPr>
          <p:cNvSpPr/>
          <p:nvPr/>
        </p:nvSpPr>
        <p:spPr>
          <a:xfrm flipH="1">
            <a:off x="2208949" y="6018749"/>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2A94C2B-F6B7-22C3-766F-BAA065A3C43B}"/>
              </a:ext>
            </a:extLst>
          </p:cNvPr>
          <p:cNvSpPr txBox="1"/>
          <p:nvPr/>
        </p:nvSpPr>
        <p:spPr>
          <a:xfrm>
            <a:off x="4404616" y="5894391"/>
            <a:ext cx="351378" cy="261610"/>
          </a:xfrm>
          <a:prstGeom prst="rect">
            <a:avLst/>
          </a:prstGeom>
          <a:noFill/>
        </p:spPr>
        <p:txBody>
          <a:bodyPr wrap="none" rtlCol="0">
            <a:spAutoFit/>
          </a:bodyPr>
          <a:lstStyle/>
          <a:p>
            <a:r>
              <a:rPr lang="en-AU" sz="1100" dirty="0" err="1"/>
              <a:t>ms</a:t>
            </a:r>
            <a:endParaRPr lang="en-AU" sz="1100" dirty="0"/>
          </a:p>
        </p:txBody>
      </p:sp>
    </p:spTree>
    <p:extLst>
      <p:ext uri="{BB962C8B-B14F-4D97-AF65-F5344CB8AC3E}">
        <p14:creationId xmlns:p14="http://schemas.microsoft.com/office/powerpoint/2010/main" val="2590487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69CF-8BA0-C08A-1BD4-4AC6C282E6A3}"/>
              </a:ext>
            </a:extLst>
          </p:cNvPr>
          <p:cNvSpPr>
            <a:spLocks noGrp="1"/>
          </p:cNvSpPr>
          <p:nvPr>
            <p:ph type="title"/>
          </p:nvPr>
        </p:nvSpPr>
        <p:spPr/>
        <p:txBody>
          <a:bodyPr/>
          <a:lstStyle/>
          <a:p>
            <a:r>
              <a:rPr lang="en-AU" dirty="0"/>
              <a:t>Some Answers:</a:t>
            </a:r>
          </a:p>
        </p:txBody>
      </p:sp>
      <p:sp>
        <p:nvSpPr>
          <p:cNvPr id="3" name="Content Placeholder 2">
            <a:extLst>
              <a:ext uri="{FF2B5EF4-FFF2-40B4-BE49-F238E27FC236}">
                <a16:creationId xmlns:a16="http://schemas.microsoft.com/office/drawing/2014/main" id="{587635F0-38BC-E333-87FF-4F48381B2B9B}"/>
              </a:ext>
            </a:extLst>
          </p:cNvPr>
          <p:cNvSpPr>
            <a:spLocks noGrp="1"/>
          </p:cNvSpPr>
          <p:nvPr>
            <p:ph idx="1"/>
          </p:nvPr>
        </p:nvSpPr>
        <p:spPr/>
        <p:txBody>
          <a:bodyPr>
            <a:normAutofit fontScale="77500" lnSpcReduction="20000"/>
          </a:bodyPr>
          <a:lstStyle/>
          <a:p>
            <a:pPr marL="514350" indent="-514350">
              <a:buFont typeface="+mj-lt"/>
              <a:buAutoNum type="arabicPeriod"/>
            </a:pPr>
            <a:r>
              <a:rPr lang="en-AU" dirty="0"/>
              <a:t>Which clients are performing QUIC?</a:t>
            </a:r>
          </a:p>
          <a:p>
            <a:pPr marL="457200" lvl="1" indent="0">
              <a:buNone/>
            </a:pPr>
            <a:r>
              <a:rPr lang="en-AU" b="1" dirty="0"/>
              <a:t>The recent change appears to relate predominately to iOS 15.x clients (iPhones and iPads) using HTTPS queries and selectively performing an object retrieval over HTTP/3 at a rate of approximately 1 in 5</a:t>
            </a:r>
          </a:p>
          <a:p>
            <a:pPr marL="457200" lvl="1" indent="0">
              <a:buNone/>
            </a:pPr>
            <a:endParaRPr lang="en-AU" b="1" dirty="0"/>
          </a:p>
          <a:p>
            <a:pPr marL="514350" indent="-514350">
              <a:buFont typeface="+mj-lt"/>
              <a:buAutoNum type="arabicPeriod"/>
            </a:pPr>
            <a:r>
              <a:rPr lang="en-AU" dirty="0"/>
              <a:t>What are the QUIC MSS values?</a:t>
            </a:r>
          </a:p>
          <a:p>
            <a:pPr marL="457200" lvl="1" indent="0">
              <a:buNone/>
            </a:pPr>
            <a:r>
              <a:rPr lang="en-AU" b="1" dirty="0"/>
              <a:t>Most QUIC clients limit their total IP packet size to a max of either 1,250 or 1,252 octets. Largest observed packet was 1,357 octets</a:t>
            </a:r>
          </a:p>
          <a:p>
            <a:pPr marL="457200" lvl="1" indent="0">
              <a:buNone/>
            </a:pPr>
            <a:endParaRPr lang="en-AU" b="1" dirty="0"/>
          </a:p>
          <a:p>
            <a:pPr marL="514350" indent="-514350">
              <a:buFont typeface="+mj-lt"/>
              <a:buAutoNum type="arabicPeriod"/>
            </a:pPr>
            <a:r>
              <a:rPr lang="en-AU" dirty="0"/>
              <a:t>What is the QUIC connection failure rate?</a:t>
            </a:r>
          </a:p>
          <a:p>
            <a:pPr marL="457200" lvl="1" indent="0">
              <a:buNone/>
            </a:pPr>
            <a:r>
              <a:rPr lang="en-AU" b="1" dirty="0"/>
              <a:t>Extremely small at 0.24%. This falls within the bounds of experimental error in this experiment’s framework.</a:t>
            </a:r>
          </a:p>
          <a:p>
            <a:pPr marL="457200" lvl="1" indent="0">
              <a:buNone/>
            </a:pPr>
            <a:endParaRPr lang="en-AU" b="1" dirty="0"/>
          </a:p>
          <a:p>
            <a:pPr marL="514350" indent="-514350">
              <a:buFont typeface="+mj-lt"/>
              <a:buAutoNum type="arabicPeriod"/>
            </a:pPr>
            <a:r>
              <a:rPr lang="en-AU" dirty="0"/>
              <a:t>Is QUIC faster than HTTP/2 + TLS?</a:t>
            </a:r>
          </a:p>
          <a:p>
            <a:pPr marL="457200" lvl="1" indent="0">
              <a:buNone/>
            </a:pPr>
            <a:r>
              <a:rPr lang="en-AU" b="1" dirty="0"/>
              <a:t>Yes, more than 2/3 of the time QUIC will complete in less elapsed time than the equivalent HTTP/2 retrieval</a:t>
            </a:r>
          </a:p>
          <a:p>
            <a:endParaRPr lang="en-AU" dirty="0"/>
          </a:p>
        </p:txBody>
      </p:sp>
    </p:spTree>
    <p:extLst>
      <p:ext uri="{BB962C8B-B14F-4D97-AF65-F5344CB8AC3E}">
        <p14:creationId xmlns:p14="http://schemas.microsoft.com/office/powerpoint/2010/main" val="228912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
        <p:nvSpPr>
          <p:cNvPr id="3" name="TextBox 2">
            <a:extLst>
              <a:ext uri="{FF2B5EF4-FFF2-40B4-BE49-F238E27FC236}">
                <a16:creationId xmlns:a16="http://schemas.microsoft.com/office/drawing/2014/main" id="{A4794D73-6C31-9D46-2219-5E3EE156CFCC}"/>
              </a:ext>
            </a:extLst>
          </p:cNvPr>
          <p:cNvSpPr txBox="1"/>
          <p:nvPr/>
        </p:nvSpPr>
        <p:spPr>
          <a:xfrm>
            <a:off x="3824748" y="4969184"/>
            <a:ext cx="8217634" cy="954107"/>
          </a:xfrm>
          <a:prstGeom prst="rect">
            <a:avLst/>
          </a:prstGeom>
          <a:noFill/>
        </p:spPr>
        <p:txBody>
          <a:bodyPr wrap="none" rtlCol="0">
            <a:spAutoFit/>
          </a:bodyPr>
          <a:lstStyle/>
          <a:p>
            <a:r>
              <a:rPr lang="en-AU" sz="2800" b="1" dirty="0"/>
              <a:t>Ongoing HTTP/3 Measurement Report at APNIC Labs:</a:t>
            </a:r>
          </a:p>
          <a:p>
            <a:r>
              <a:rPr lang="en-AU" sz="2800" b="1" dirty="0"/>
              <a:t>                    https://</a:t>
            </a:r>
            <a:r>
              <a:rPr lang="en-AU" sz="2800" b="1" dirty="0" err="1"/>
              <a:t>stats.labs.apnic.net</a:t>
            </a:r>
            <a:r>
              <a:rPr lang="en-AU" sz="2800" b="1" dirty="0"/>
              <a:t>/</a:t>
            </a:r>
            <a:r>
              <a:rPr lang="en-AU" sz="2800" b="1" dirty="0" err="1"/>
              <a:t>quic</a:t>
            </a:r>
            <a:endParaRPr lang="en-AU" sz="2800" b="1" dirty="0"/>
          </a:p>
        </p:txBody>
      </p:sp>
    </p:spTree>
    <p:extLst>
      <p:ext uri="{BB962C8B-B14F-4D97-AF65-F5344CB8AC3E}">
        <p14:creationId xmlns:p14="http://schemas.microsoft.com/office/powerpoint/2010/main" val="31330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43D2-0658-7487-F3DF-F5023550EB09}"/>
              </a:ext>
            </a:extLst>
          </p:cNvPr>
          <p:cNvSpPr>
            <a:spLocks noGrp="1"/>
          </p:cNvSpPr>
          <p:nvPr>
            <p:ph type="title"/>
          </p:nvPr>
        </p:nvSpPr>
        <p:spPr/>
        <p:txBody>
          <a:bodyPr/>
          <a:lstStyle/>
          <a:p>
            <a:r>
              <a:rPr lang="en-AU" dirty="0"/>
              <a:t>Looking for QUIC</a:t>
            </a:r>
          </a:p>
        </p:txBody>
      </p:sp>
      <p:sp>
        <p:nvSpPr>
          <p:cNvPr id="3" name="Content Placeholder 2">
            <a:extLst>
              <a:ext uri="{FF2B5EF4-FFF2-40B4-BE49-F238E27FC236}">
                <a16:creationId xmlns:a16="http://schemas.microsoft.com/office/drawing/2014/main" id="{F1D0AA68-C439-554A-DE49-013F59449297}"/>
              </a:ext>
            </a:extLst>
          </p:cNvPr>
          <p:cNvSpPr>
            <a:spLocks noGrp="1"/>
          </p:cNvSpPr>
          <p:nvPr>
            <p:ph idx="1"/>
          </p:nvPr>
        </p:nvSpPr>
        <p:spPr/>
        <p:txBody>
          <a:bodyPr/>
          <a:lstStyle/>
          <a:p>
            <a:r>
              <a:rPr lang="en-AU" dirty="0"/>
              <a:t>At APNIC we use Ads to perform large scale measurements of network service capabilities as seen by users</a:t>
            </a:r>
          </a:p>
          <a:p>
            <a:pPr lvl="1"/>
            <a:r>
              <a:rPr lang="en-AU" dirty="0"/>
              <a:t>IPv6 deployment</a:t>
            </a:r>
          </a:p>
          <a:p>
            <a:pPr lvl="1"/>
            <a:r>
              <a:rPr lang="en-AU" dirty="0"/>
              <a:t>DNSSEC validation</a:t>
            </a:r>
          </a:p>
          <a:p>
            <a:pPr lvl="1"/>
            <a:r>
              <a:rPr lang="en-AU" dirty="0"/>
              <a:t>Fragmentation</a:t>
            </a:r>
          </a:p>
          <a:p>
            <a:r>
              <a:rPr lang="en-AU" dirty="0"/>
              <a:t>Can we use this measurement platform to see the level of use of QUIC in today’s network?</a:t>
            </a:r>
          </a:p>
        </p:txBody>
      </p:sp>
    </p:spTree>
    <p:extLst>
      <p:ext uri="{BB962C8B-B14F-4D97-AF65-F5344CB8AC3E}">
        <p14:creationId xmlns:p14="http://schemas.microsoft.com/office/powerpoint/2010/main" val="155517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Setting up QUIC</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r>
              <a:rPr lang="en-AU" dirty="0"/>
              <a:t>Server:</a:t>
            </a:r>
          </a:p>
          <a:p>
            <a:pPr lvl="1"/>
            <a:r>
              <a:rPr lang="en-AU" dirty="0"/>
              <a:t>nginx v1.21.7 with QUIC functions included </a:t>
            </a:r>
          </a:p>
          <a:p>
            <a:r>
              <a:rPr lang="en-AU" dirty="0"/>
              <a:t>DNS:</a:t>
            </a:r>
          </a:p>
          <a:p>
            <a:pPr lvl="1"/>
            <a:r>
              <a:rPr lang="en-AU" dirty="0"/>
              <a:t>Set up an HTTPS record for each URL with value: </a:t>
            </a:r>
            <a:r>
              <a:rPr lang="en-AU" b="1" dirty="0" err="1">
                <a:latin typeface="Courier" pitchFamily="2" charset="0"/>
              </a:rPr>
              <a:t>alpn</a:t>
            </a:r>
            <a:r>
              <a:rPr lang="en-AU" b="1" dirty="0">
                <a:latin typeface="Courier" pitchFamily="2" charset="0"/>
              </a:rPr>
              <a:t>=“h3”</a:t>
            </a:r>
            <a:endParaRPr lang="en-AU" dirty="0"/>
          </a:p>
          <a:p>
            <a:r>
              <a:rPr lang="en-AU" dirty="0"/>
              <a:t>Content:</a:t>
            </a:r>
          </a:p>
          <a:p>
            <a:pPr lvl="1"/>
            <a:r>
              <a:rPr lang="en-AU" b="1" dirty="0">
                <a:latin typeface="Courier" pitchFamily="2" charset="0"/>
              </a:rPr>
              <a:t>Alt-Svc: h3=“:443”</a:t>
            </a:r>
            <a:endParaRPr lang="en-AU" b="1" dirty="0"/>
          </a:p>
          <a:p>
            <a:pPr marL="457200" lvl="1" indent="0">
              <a:buNone/>
            </a:pPr>
            <a:endParaRPr lang="en-AU" dirty="0"/>
          </a:p>
          <a:p>
            <a:pPr marL="457200" lvl="1" indent="0">
              <a:buNone/>
            </a:pPr>
            <a:r>
              <a:rPr lang="en-AU" sz="2000" dirty="0"/>
              <a:t>(This second method requires a subsequent query to allow the client to use the Alt-Svc capability. We perform a 2-second delayed second query for this URL in the measurement experiment approximately one fifth of the time. We keep the domain name constant and vary the URL arguments to detect the second fetch.)</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Freeform 3">
            <a:extLst>
              <a:ext uri="{FF2B5EF4-FFF2-40B4-BE49-F238E27FC236}">
                <a16:creationId xmlns:a16="http://schemas.microsoft.com/office/drawing/2014/main" id="{3F551FE9-7203-94F7-A3E3-D7829F3D7DD0}"/>
              </a:ext>
            </a:extLst>
          </p:cNvPr>
          <p:cNvSpPr/>
          <p:nvPr/>
        </p:nvSpPr>
        <p:spPr>
          <a:xfrm>
            <a:off x="935084" y="3920316"/>
            <a:ext cx="5428175" cy="1124650"/>
          </a:xfrm>
          <a:custGeom>
            <a:avLst/>
            <a:gdLst>
              <a:gd name="connsiteX0" fmla="*/ 368199 w 5428175"/>
              <a:gd name="connsiteY0" fmla="*/ 1124650 h 1124650"/>
              <a:gd name="connsiteX1" fmla="*/ 10847 w 5428175"/>
              <a:gd name="connsiteY1" fmla="*/ 914443 h 1124650"/>
              <a:gd name="connsiteX2" fmla="*/ 736061 w 5428175"/>
              <a:gd name="connsiteY2" fmla="*/ 725256 h 1124650"/>
              <a:gd name="connsiteX3" fmla="*/ 5097854 w 5428175"/>
              <a:gd name="connsiteY3" fmla="*/ 672705 h 1124650"/>
              <a:gd name="connsiteX4" fmla="*/ 5024282 w 5428175"/>
              <a:gd name="connsiteY4" fmla="*/ 378415 h 1124650"/>
              <a:gd name="connsiteX5" fmla="*/ 4246516 w 5428175"/>
              <a:gd name="connsiteY5" fmla="*/ 304843 h 1124650"/>
              <a:gd name="connsiteX6" fmla="*/ 4519785 w 5428175"/>
              <a:gd name="connsiteY6" fmla="*/ 43 h 1124650"/>
              <a:gd name="connsiteX7" fmla="*/ 4214985 w 5428175"/>
              <a:gd name="connsiteY7" fmla="*/ 283822 h 1124650"/>
              <a:gd name="connsiteX8" fmla="*/ 4330599 w 5428175"/>
              <a:gd name="connsiteY8" fmla="*/ 462498 h 11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8175" h="1124650">
                <a:moveTo>
                  <a:pt x="368199" y="1124650"/>
                </a:moveTo>
                <a:cubicBezTo>
                  <a:pt x="158868" y="1052829"/>
                  <a:pt x="-50463" y="981009"/>
                  <a:pt x="10847" y="914443"/>
                </a:cubicBezTo>
                <a:cubicBezTo>
                  <a:pt x="72157" y="847877"/>
                  <a:pt x="-111774" y="765546"/>
                  <a:pt x="736061" y="725256"/>
                </a:cubicBezTo>
                <a:cubicBezTo>
                  <a:pt x="1583896" y="684966"/>
                  <a:pt x="4383150" y="730512"/>
                  <a:pt x="5097854" y="672705"/>
                </a:cubicBezTo>
                <a:cubicBezTo>
                  <a:pt x="5812558" y="614898"/>
                  <a:pt x="5166172" y="439725"/>
                  <a:pt x="5024282" y="378415"/>
                </a:cubicBezTo>
                <a:cubicBezTo>
                  <a:pt x="4882392" y="317105"/>
                  <a:pt x="4330599" y="367905"/>
                  <a:pt x="4246516" y="304843"/>
                </a:cubicBezTo>
                <a:cubicBezTo>
                  <a:pt x="4162433" y="241781"/>
                  <a:pt x="4525040" y="3546"/>
                  <a:pt x="4519785" y="43"/>
                </a:cubicBezTo>
                <a:cubicBezTo>
                  <a:pt x="4514530" y="-3460"/>
                  <a:pt x="4246516" y="206746"/>
                  <a:pt x="4214985" y="283822"/>
                </a:cubicBezTo>
                <a:cubicBezTo>
                  <a:pt x="4183454" y="360898"/>
                  <a:pt x="4257026" y="411698"/>
                  <a:pt x="4330599" y="462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677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r>
              <a:rPr lang="en-AU" dirty="0"/>
              <a:t>Server:</a:t>
            </a:r>
          </a:p>
          <a:p>
            <a:pPr lvl="1"/>
            <a:r>
              <a:rPr lang="en-AU" dirty="0"/>
              <a:t>nginx v1.21.7 with QUIC functions included</a:t>
            </a:r>
          </a:p>
          <a:p>
            <a:r>
              <a:rPr lang="en-AU" dirty="0"/>
              <a:t>DNS:</a:t>
            </a:r>
          </a:p>
          <a:p>
            <a:pPr lvl="1"/>
            <a:r>
              <a:rPr lang="en-AU" dirty="0"/>
              <a:t>Set up an HTTPS record for each URL with value: </a:t>
            </a:r>
            <a:r>
              <a:rPr lang="en-AU" b="1" dirty="0" err="1">
                <a:latin typeface="Courier" pitchFamily="2" charset="0"/>
              </a:rPr>
              <a:t>alpn</a:t>
            </a:r>
            <a:r>
              <a:rPr lang="en-AU" b="1" dirty="0">
                <a:latin typeface="Courier" pitchFamily="2" charset="0"/>
              </a:rPr>
              <a:t>=“h3”</a:t>
            </a:r>
          </a:p>
          <a:p>
            <a:r>
              <a:rPr lang="en-AU" dirty="0"/>
              <a:t>Content:</a:t>
            </a:r>
          </a:p>
          <a:p>
            <a:pPr lvl="1"/>
            <a:r>
              <a:rPr lang="en-AU" b="1" dirty="0">
                <a:latin typeface="Courier" pitchFamily="2" charset="0"/>
              </a:rPr>
              <a:t>Alt-Svc: h3=“:443”</a:t>
            </a:r>
            <a:endParaRPr lang="en-AU" b="1" dirty="0"/>
          </a:p>
          <a:p>
            <a:pPr marL="457200" lvl="1" indent="0">
              <a:buNone/>
            </a:pPr>
            <a:endParaRPr lang="en-AU" dirty="0"/>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Setting up QUIC</a:t>
            </a:r>
          </a:p>
        </p:txBody>
      </p:sp>
      <p:sp>
        <p:nvSpPr>
          <p:cNvPr id="4" name="TextBox 3">
            <a:extLst>
              <a:ext uri="{FF2B5EF4-FFF2-40B4-BE49-F238E27FC236}">
                <a16:creationId xmlns:a16="http://schemas.microsoft.com/office/drawing/2014/main" id="{BE35C22E-2297-5755-0624-0DC698ED5B10}"/>
              </a:ext>
            </a:extLst>
          </p:cNvPr>
          <p:cNvSpPr txBox="1"/>
          <p:nvPr/>
        </p:nvSpPr>
        <p:spPr>
          <a:xfrm>
            <a:off x="8647200" y="3722400"/>
            <a:ext cx="2292615"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First Fetch</a:t>
            </a:r>
          </a:p>
        </p:txBody>
      </p:sp>
      <p:sp>
        <p:nvSpPr>
          <p:cNvPr id="5" name="TextBox 4">
            <a:extLst>
              <a:ext uri="{FF2B5EF4-FFF2-40B4-BE49-F238E27FC236}">
                <a16:creationId xmlns:a16="http://schemas.microsoft.com/office/drawing/2014/main" id="{A0B844DC-5B43-3B77-69C7-063A058CEF8B}"/>
              </a:ext>
            </a:extLst>
          </p:cNvPr>
          <p:cNvSpPr txBox="1"/>
          <p:nvPr/>
        </p:nvSpPr>
        <p:spPr>
          <a:xfrm>
            <a:off x="5451600" y="4587600"/>
            <a:ext cx="2638864"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Second Fetch</a:t>
            </a:r>
          </a:p>
        </p:txBody>
      </p:sp>
      <p:sp>
        <p:nvSpPr>
          <p:cNvPr id="6" name="Freeform 5">
            <a:extLst>
              <a:ext uri="{FF2B5EF4-FFF2-40B4-BE49-F238E27FC236}">
                <a16:creationId xmlns:a16="http://schemas.microsoft.com/office/drawing/2014/main" id="{ED29DE0B-6618-38BB-F435-5AACC0C1C105}"/>
              </a:ext>
            </a:extLst>
          </p:cNvPr>
          <p:cNvSpPr/>
          <p:nvPr/>
        </p:nvSpPr>
        <p:spPr>
          <a:xfrm>
            <a:off x="8038214" y="3607980"/>
            <a:ext cx="428986" cy="431219"/>
          </a:xfrm>
          <a:custGeom>
            <a:avLst/>
            <a:gdLst>
              <a:gd name="connsiteX0" fmla="*/ 1574363 w 1574363"/>
              <a:gd name="connsiteY0" fmla="*/ 496800 h 496800"/>
              <a:gd name="connsiteX1" fmla="*/ 1322363 w 1574363"/>
              <a:gd name="connsiteY1" fmla="*/ 396000 h 496800"/>
              <a:gd name="connsiteX2" fmla="*/ 119963 w 1574363"/>
              <a:gd name="connsiteY2" fmla="*/ 115200 h 496800"/>
              <a:gd name="connsiteX3" fmla="*/ 105563 w 1574363"/>
              <a:gd name="connsiteY3" fmla="*/ 216000 h 496800"/>
              <a:gd name="connsiteX4" fmla="*/ 4763 w 1574363"/>
              <a:gd name="connsiteY4" fmla="*/ 79200 h 496800"/>
              <a:gd name="connsiteX5" fmla="*/ 278363 w 1574363"/>
              <a:gd name="connsiteY5" fmla="*/ 0 h 4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63" h="496800">
                <a:moveTo>
                  <a:pt x="1574363" y="496800"/>
                </a:moveTo>
                <a:cubicBezTo>
                  <a:pt x="1569563" y="478200"/>
                  <a:pt x="1564763" y="459600"/>
                  <a:pt x="1322363" y="396000"/>
                </a:cubicBezTo>
                <a:cubicBezTo>
                  <a:pt x="1079963" y="332400"/>
                  <a:pt x="322763" y="145200"/>
                  <a:pt x="119963" y="115200"/>
                </a:cubicBezTo>
                <a:cubicBezTo>
                  <a:pt x="-82837" y="85200"/>
                  <a:pt x="124763" y="222000"/>
                  <a:pt x="105563" y="216000"/>
                </a:cubicBezTo>
                <a:cubicBezTo>
                  <a:pt x="86363" y="210000"/>
                  <a:pt x="-24037" y="115200"/>
                  <a:pt x="4763" y="79200"/>
                </a:cubicBezTo>
                <a:cubicBezTo>
                  <a:pt x="33563" y="43200"/>
                  <a:pt x="155963" y="21600"/>
                  <a:pt x="27836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F2EDAAD5-CECD-EA62-9A21-7741728953C6}"/>
              </a:ext>
            </a:extLst>
          </p:cNvPr>
          <p:cNvSpPr/>
          <p:nvPr/>
        </p:nvSpPr>
        <p:spPr>
          <a:xfrm>
            <a:off x="4063522" y="4492124"/>
            <a:ext cx="969278" cy="504676"/>
          </a:xfrm>
          <a:custGeom>
            <a:avLst/>
            <a:gdLst>
              <a:gd name="connsiteX0" fmla="*/ 969278 w 969278"/>
              <a:gd name="connsiteY0" fmla="*/ 504676 h 504676"/>
              <a:gd name="connsiteX1" fmla="*/ 904478 w 969278"/>
              <a:gd name="connsiteY1" fmla="*/ 475876 h 504676"/>
              <a:gd name="connsiteX2" fmla="*/ 76478 w 969278"/>
              <a:gd name="connsiteY2" fmla="*/ 22276 h 504676"/>
              <a:gd name="connsiteX3" fmla="*/ 126878 w 969278"/>
              <a:gd name="connsiteY3" fmla="*/ 144676 h 504676"/>
              <a:gd name="connsiteX4" fmla="*/ 4478 w 969278"/>
              <a:gd name="connsiteY4" fmla="*/ 15076 h 504676"/>
              <a:gd name="connsiteX5" fmla="*/ 314078 w 969278"/>
              <a:gd name="connsiteY5" fmla="*/ 7876 h 50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78" h="504676">
                <a:moveTo>
                  <a:pt x="969278" y="504676"/>
                </a:moveTo>
                <a:lnTo>
                  <a:pt x="904478" y="475876"/>
                </a:lnTo>
                <a:cubicBezTo>
                  <a:pt x="755678" y="395476"/>
                  <a:pt x="206078" y="77476"/>
                  <a:pt x="76478" y="22276"/>
                </a:cubicBezTo>
                <a:cubicBezTo>
                  <a:pt x="-53122" y="-32924"/>
                  <a:pt x="138878" y="145876"/>
                  <a:pt x="126878" y="144676"/>
                </a:cubicBezTo>
                <a:cubicBezTo>
                  <a:pt x="114878" y="143476"/>
                  <a:pt x="-26722" y="37876"/>
                  <a:pt x="4478" y="15076"/>
                </a:cubicBezTo>
                <a:cubicBezTo>
                  <a:pt x="35678" y="-7724"/>
                  <a:pt x="174878" y="76"/>
                  <a:pt x="314078" y="78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587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BE77-0519-C37F-84EA-645E2C4AE254}"/>
              </a:ext>
            </a:extLst>
          </p:cNvPr>
          <p:cNvSpPr>
            <a:spLocks noGrp="1"/>
          </p:cNvSpPr>
          <p:nvPr>
            <p:ph type="title"/>
          </p:nvPr>
        </p:nvSpPr>
        <p:spPr/>
        <p:txBody>
          <a:bodyPr/>
          <a:lstStyle/>
          <a:p>
            <a:r>
              <a:rPr lang="en-AU" dirty="0"/>
              <a:t>QUIC Use – June/July 2022</a:t>
            </a:r>
          </a:p>
        </p:txBody>
      </p:sp>
      <p:pic>
        <p:nvPicPr>
          <p:cNvPr id="11" name="Picture 10">
            <a:extLst>
              <a:ext uri="{FF2B5EF4-FFF2-40B4-BE49-F238E27FC236}">
                <a16:creationId xmlns:a16="http://schemas.microsoft.com/office/drawing/2014/main" id="{EA84D32E-AD6D-5718-39E9-AC2561F3E064}"/>
              </a:ext>
            </a:extLst>
          </p:cNvPr>
          <p:cNvPicPr>
            <a:picLocks noChangeAspect="1"/>
          </p:cNvPicPr>
          <p:nvPr/>
        </p:nvPicPr>
        <p:blipFill>
          <a:blip r:embed="rId2"/>
          <a:stretch>
            <a:fillRect/>
          </a:stretch>
        </p:blipFill>
        <p:spPr>
          <a:xfrm>
            <a:off x="230400" y="1860503"/>
            <a:ext cx="9679200" cy="4451397"/>
          </a:xfrm>
          <a:prstGeom prst="rect">
            <a:avLst/>
          </a:prstGeom>
        </p:spPr>
      </p:pic>
      <p:sp>
        <p:nvSpPr>
          <p:cNvPr id="6" name="TextBox 5">
            <a:extLst>
              <a:ext uri="{FF2B5EF4-FFF2-40B4-BE49-F238E27FC236}">
                <a16:creationId xmlns:a16="http://schemas.microsoft.com/office/drawing/2014/main" id="{95D58D98-911F-2241-EDC7-25A77DDA3305}"/>
              </a:ext>
            </a:extLst>
          </p:cNvPr>
          <p:cNvSpPr txBox="1"/>
          <p:nvPr/>
        </p:nvSpPr>
        <p:spPr>
          <a:xfrm>
            <a:off x="9173497" y="3131960"/>
            <a:ext cx="2566219" cy="1200329"/>
          </a:xfrm>
          <a:prstGeom prst="rect">
            <a:avLst/>
          </a:prstGeom>
          <a:solidFill>
            <a:schemeClr val="bg1"/>
          </a:solidFill>
        </p:spPr>
        <p:txBody>
          <a:bodyPr wrap="square" rtlCol="0">
            <a:spAutoFit/>
          </a:bodyPr>
          <a:lstStyle/>
          <a:p>
            <a:r>
              <a:rPr lang="en-AU" dirty="0">
                <a:latin typeface="AhnbergHand" pitchFamily="2" charset="0"/>
              </a:rPr>
              <a:t>About 3.5% of users use HTTP/3 for the second fetch</a:t>
            </a:r>
          </a:p>
        </p:txBody>
      </p:sp>
      <p:sp>
        <p:nvSpPr>
          <p:cNvPr id="7" name="TextBox 6">
            <a:extLst>
              <a:ext uri="{FF2B5EF4-FFF2-40B4-BE49-F238E27FC236}">
                <a16:creationId xmlns:a16="http://schemas.microsoft.com/office/drawing/2014/main" id="{4AED0A95-E954-05F3-FA4D-AA5D13DC2F33}"/>
              </a:ext>
            </a:extLst>
          </p:cNvPr>
          <p:cNvSpPr txBox="1"/>
          <p:nvPr/>
        </p:nvSpPr>
        <p:spPr>
          <a:xfrm>
            <a:off x="9051097" y="5434961"/>
            <a:ext cx="2566219" cy="1200329"/>
          </a:xfrm>
          <a:prstGeom prst="rect">
            <a:avLst/>
          </a:prstGeom>
          <a:solidFill>
            <a:schemeClr val="bg1"/>
          </a:solidFill>
        </p:spPr>
        <p:txBody>
          <a:bodyPr wrap="square" rtlCol="0">
            <a:spAutoFit/>
          </a:bodyPr>
          <a:lstStyle/>
          <a:p>
            <a:r>
              <a:rPr lang="en-AU" dirty="0">
                <a:latin typeface="AhnbergHand" pitchFamily="2" charset="0"/>
              </a:rPr>
              <a:t>About 1% of users are seen to use HTTP/3 on first fetch</a:t>
            </a:r>
          </a:p>
        </p:txBody>
      </p:sp>
    </p:spTree>
    <p:extLst>
      <p:ext uri="{BB962C8B-B14F-4D97-AF65-F5344CB8AC3E}">
        <p14:creationId xmlns:p14="http://schemas.microsoft.com/office/powerpoint/2010/main" val="227096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This result looks wrong!</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Some 90% of the browsers we “see” via the ad campaign identify themselves as Chrome</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4721326" y="3216893"/>
            <a:ext cx="4919783" cy="3641107"/>
          </a:xfrm>
          <a:prstGeom prst="rect">
            <a:avLst/>
          </a:prstGeom>
        </p:spPr>
      </p:pic>
    </p:spTree>
    <p:extLst>
      <p:ext uri="{BB962C8B-B14F-4D97-AF65-F5344CB8AC3E}">
        <p14:creationId xmlns:p14="http://schemas.microsoft.com/office/powerpoint/2010/main" val="346723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This result looks wrong!</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200" y="1825625"/>
            <a:ext cx="11059510" cy="4351338"/>
          </a:xfrm>
        </p:spPr>
        <p:txBody>
          <a:bodyPr/>
          <a:lstStyle/>
          <a:p>
            <a:r>
              <a:rPr lang="en-AU" dirty="0"/>
              <a:t>Some 90% of the browsers we “see” via the ad campaign identify themselves as Chrome</a:t>
            </a:r>
          </a:p>
          <a:p>
            <a:r>
              <a:rPr lang="en-AU" dirty="0"/>
              <a:t>And Chrome has been supporting a switch to QUIC via the Alt-Svc directive since 2020</a:t>
            </a:r>
          </a:p>
          <a:p>
            <a:r>
              <a:rPr lang="en-AU" dirty="0"/>
              <a:t>So we should be seeing a far higher level of QUIC use than 3.5%</a:t>
            </a:r>
          </a:p>
          <a:p>
            <a:endParaRPr lang="en-AU" dirty="0"/>
          </a:p>
          <a:p>
            <a:pPr marL="0" indent="0">
              <a:buNone/>
            </a:pPr>
            <a:r>
              <a:rPr lang="en-AU" dirty="0"/>
              <a:t>Hmm</a:t>
            </a:r>
          </a:p>
          <a:p>
            <a:r>
              <a:rPr lang="en-AU" dirty="0"/>
              <a:t>What do others see?</a:t>
            </a:r>
          </a:p>
        </p:txBody>
      </p:sp>
    </p:spTree>
    <p:extLst>
      <p:ext uri="{BB962C8B-B14F-4D97-AF65-F5344CB8AC3E}">
        <p14:creationId xmlns:p14="http://schemas.microsoft.com/office/powerpoint/2010/main" val="53308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5346</TotalTime>
  <Words>1760</Words>
  <Application>Microsoft Macintosh PowerPoint</Application>
  <PresentationFormat>Widescreen</PresentationFormat>
  <Paragraphs>198</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AhnbergHand</vt:lpstr>
      <vt:lpstr>Arial</vt:lpstr>
      <vt:lpstr>Calibri</vt:lpstr>
      <vt:lpstr>Calibri Light</vt:lpstr>
      <vt:lpstr>Courier</vt:lpstr>
      <vt:lpstr>Max's Handwritin</vt:lpstr>
      <vt:lpstr>Powderfinger Type</vt:lpstr>
      <vt:lpstr>Office Theme</vt:lpstr>
      <vt:lpstr>A Quick look at QUIC </vt:lpstr>
      <vt:lpstr>QUIC is…</vt:lpstr>
      <vt:lpstr>QUIC is…</vt:lpstr>
      <vt:lpstr>Looking for QUIC</vt:lpstr>
      <vt:lpstr>Setting up QUIC</vt:lpstr>
      <vt:lpstr>Setting up QUIC</vt:lpstr>
      <vt:lpstr>QUIC Use – June/July 2022</vt:lpstr>
      <vt:lpstr>This result looks wrong!</vt:lpstr>
      <vt:lpstr>This result looks wrong!</vt:lpstr>
      <vt:lpstr>Cloudflare’s Numbers</vt:lpstr>
      <vt:lpstr>Maybe 2 fetches is not enough?</vt:lpstr>
      <vt:lpstr>Nope!</vt:lpstr>
      <vt:lpstr>Still Nope!</vt:lpstr>
      <vt:lpstr>QUIC Use – June - August 2022</vt:lpstr>
      <vt:lpstr>Yes!</vt:lpstr>
      <vt:lpstr>Yes, and No</vt:lpstr>
      <vt:lpstr>QUIC Use – August 2022</vt:lpstr>
      <vt:lpstr>QUIC Use – August 2022</vt:lpstr>
      <vt:lpstr>QUIC Use – August 2022</vt:lpstr>
      <vt:lpstr>Yes, and No</vt:lpstr>
      <vt:lpstr>Its all about Keepalive Timers</vt:lpstr>
      <vt:lpstr>Quic Use – September 2022</vt:lpstr>
      <vt:lpstr>Quic Use – September 2022</vt:lpstr>
      <vt:lpstr>Some Questions:</vt:lpstr>
      <vt:lpstr>1. OS Clients* performing QUIC</vt:lpstr>
      <vt:lpstr>1. Browser Clients* performing QUIC</vt:lpstr>
      <vt:lpstr>1. Who does QUIC and why?</vt:lpstr>
      <vt:lpstr>2. QUIC Packet Size distribution</vt:lpstr>
      <vt:lpstr>3. QUIC Connection Loss</vt:lpstr>
      <vt:lpstr>4. Is QUIC Faster?</vt:lpstr>
      <vt:lpstr>4. TCP/TLS vs QUIC speed difference</vt:lpstr>
      <vt:lpstr>4. Cumulative Distribution</vt:lpstr>
      <vt:lpstr>Some Answers: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35</cp:revision>
  <dcterms:created xsi:type="dcterms:W3CDTF">2021-10-11T19:39:17Z</dcterms:created>
  <dcterms:modified xsi:type="dcterms:W3CDTF">2022-10-18T23:16:22Z</dcterms:modified>
</cp:coreProperties>
</file>