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296"/>
    <a:srgbClr val="F4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8"/>
    <p:restoredTop sz="94705"/>
  </p:normalViewPr>
  <p:slideViewPr>
    <p:cSldViewPr snapToGrid="0">
      <p:cViewPr varScale="1">
        <p:scale>
          <a:sx n="255" d="100"/>
          <a:sy n="255" d="100"/>
        </p:scale>
        <p:origin x="200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870BC-51B1-015B-4737-BFDCEC144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3B857-633B-A354-A9D5-D07610444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3779-ED90-0C6B-7E6C-DCEE1E30E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C9513-AAF1-ECD4-F247-5E68280DD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6DC41-01D7-DCA9-931C-16F6F8C6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163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4ED6A-9BAB-6F4D-5C2B-1EDB339B7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E1AB9-1FF0-CF35-6CD8-D56A7E926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CAB4E-335F-153B-E299-9E7FD9A7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58C4F-CCCE-0F29-ED80-524E64D8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8F9F-5067-4316-A74B-6D1C061F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71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B9905-2683-1D41-6C36-D857BF10E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6646D-68C4-708F-C5A9-988C75E7A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9631F-3895-A250-6417-BDC14D0C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FA262-3FAC-6886-0DE9-C95F2AFF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19178-5185-1BAC-6A48-64DDBAF8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782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EEF8-F08E-C335-3073-5F930834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D7264-CE34-FFB4-8A68-CFE62E817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81D46-5060-6D64-81F1-AEEA6437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EF6F6-18BF-16A0-6E41-9122BD89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4C64A-64F5-EC20-F716-D32D10F5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917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2CCAF-4E6C-4499-F0A3-3242901B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D3B95-9BEA-AAC3-0FD1-F51434C4B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700A0-5D3F-6B47-B94D-41DD5E5E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AD955-C69A-03C3-BFA8-4A3781D9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9035-25E0-25A4-B4DC-EA6C3668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422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1285-60D2-0232-7E5F-94C1C92F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6BE4E-B82C-DC34-86D7-1E023017A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5703B-3207-EC05-A26E-0F0D2E52E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ADE05-46F8-860B-8AC7-A7A74F30F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3F4F2-E3FC-AE0C-A150-2835317FE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EAFC2-81DC-CE58-E87D-762B39B9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755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B1C3-FEE4-E13B-C968-B90877BB5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30E29-1071-D365-203C-C9816FACD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E1125-EED7-3417-96A1-4B629E777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2635A-5802-ED71-E531-2B39F6496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DBD6E-3F36-A620-2322-E12274AB4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6C12E-1645-CA8A-8A2C-F6854B466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ECB6A-EA5C-2CBF-D628-966371CE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5B7F3-A329-57C6-16DD-B93995AC1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372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2259-D7AE-98B3-CDC5-AF044748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8975B-8843-E924-2ACE-E021782A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38944-B33B-107E-2670-922C7AFF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D477F-375E-F605-1484-D0B6911F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3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32D0DC-3C9F-3A88-4E3C-8ACB51FA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25C48-97FC-B948-7831-F4D120BD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F6F2-738A-8691-FBC9-17B965DBF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93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2DCE-A107-62B0-73E1-A087B907A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D0B9-C9C9-9AAE-3A90-E4F736470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D1FF6-547F-5497-A8C2-C3C549F28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9FA80-1438-C5E3-4211-2047DFC8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9C0A8-7982-4650-2FE1-AA5FD6B9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9D88A-441F-2D59-937B-E9EC9CD6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73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4E13E-2CB3-2D57-C266-9C57521C8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BEAC5-4134-7BDD-3B5D-377A516CA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69215-B759-BE8B-B1F3-709D8E337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98C03-647E-07C4-0CB5-3A8FD38B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FCE9A-985A-64CD-4E62-DF5E604BA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8B075-115F-DC3B-29DF-337205A8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73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B18F72-1237-FFB5-38B1-274A821E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76AA4-90B8-A6F8-E1A1-07C882B83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6A745-F5C2-8EFE-0C20-DB5A7D527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A5F6B-5372-4E49-AFA0-E8CBBE9E68AC}" type="datetimeFigureOut">
              <a:rPr lang="en-AU" smtClean="0"/>
              <a:t>15/9/2022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E8C21-A75C-7AA8-F79B-3ECBE3986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9C8F1-1F82-8613-8E0F-905C97013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533DC-1D3F-0A42-8BA1-244A7E8AD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142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0A46-631B-058E-09BF-A4F59C155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Changing Perspectives on IPv6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798D4D-07A0-4722-F22E-DCBDDB8CA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370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A219-C173-81E4-5DF2-0798148C1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 the Industry was not confident about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5FDDE-EB1B-7169-41D3-2E6D513FB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Remaining with IPv4 and increasing the use of NATs was a comfortable approach that did not stress out the support capabilities of the platform providers, access providers and service providers</a:t>
            </a:r>
          </a:p>
          <a:p>
            <a:r>
              <a:rPr lang="en-AU" dirty="0"/>
              <a:t>IPv6 ran the risk of creating additional operational fragility into the service environment that operators and support structures were ill-equipped to manage</a:t>
            </a:r>
          </a:p>
          <a:p>
            <a:r>
              <a:rPr lang="en-AU" dirty="0"/>
              <a:t>Better to just wait</a:t>
            </a:r>
          </a:p>
        </p:txBody>
      </p:sp>
    </p:spTree>
    <p:extLst>
      <p:ext uri="{BB962C8B-B14F-4D97-AF65-F5344CB8AC3E}">
        <p14:creationId xmlns:p14="http://schemas.microsoft.com/office/powerpoint/2010/main" val="1116983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968C-EA5D-CFFD-C41B-8837DF68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could we demonstrate that IPv6 was viable?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0D9C-C157-3968-9029-1A84CBD0B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By performing an objective measurement that showed the level of IPv6 adoption across the entire Internet all of the time, and at a level of granularity that showed the level of IPv6 support within each network</a:t>
            </a:r>
          </a:p>
        </p:txBody>
      </p:sp>
    </p:spTree>
    <p:extLst>
      <p:ext uri="{BB962C8B-B14F-4D97-AF65-F5344CB8AC3E}">
        <p14:creationId xmlns:p14="http://schemas.microsoft.com/office/powerpoint/2010/main" val="677047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6DA5-46DE-0CE0-2CCD-03121987E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D44B92-8FD6-1C27-A665-066EB2247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920" y="176707"/>
            <a:ext cx="8446271" cy="4351338"/>
          </a:xfrm>
        </p:spPr>
      </p:pic>
    </p:spTree>
    <p:extLst>
      <p:ext uri="{BB962C8B-B14F-4D97-AF65-F5344CB8AC3E}">
        <p14:creationId xmlns:p14="http://schemas.microsoft.com/office/powerpoint/2010/main" val="196068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6DA5-46DE-0CE0-2CCD-03121987E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D44B92-8FD6-1C27-A665-066EB2247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920" y="176707"/>
            <a:ext cx="8446271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C8F73E-C24D-14FB-9E33-20D99D9C4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574" y="1505250"/>
            <a:ext cx="7772400" cy="3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38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0EEC-DAAB-CE58-7385-92524B8E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A6406-11C5-376E-AF3E-2680485B6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8092" y="1825625"/>
            <a:ext cx="8445708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Great question!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9692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0EEC-DAAB-CE58-7385-92524B8E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A6406-11C5-376E-AF3E-2680485B6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/>
              <a:t>Nobody knows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But its clear that the Internet has changed a lot in the past decade or two</a:t>
            </a:r>
          </a:p>
          <a:p>
            <a:r>
              <a:rPr lang="en-AU" dirty="0"/>
              <a:t>Most network transactions are streamed from nearby datacentres</a:t>
            </a:r>
          </a:p>
          <a:p>
            <a:r>
              <a:rPr lang="en-AU" dirty="0"/>
              <a:t>There is little transit left, little in the way of routing, little residual need even for a global common network – we’ve taken the core of the network and passed it over to the interior of the CDNs</a:t>
            </a:r>
          </a:p>
          <a:p>
            <a:r>
              <a:rPr lang="en-AU" dirty="0"/>
              <a:t>If all the consumer money is used for accessing content relative to nearby datacentres then who pays for global transit? Who pays for routing? Who pays for a globally unique address system?</a:t>
            </a:r>
          </a:p>
          <a:p>
            <a:r>
              <a:rPr lang="en-AU" dirty="0"/>
              <a:t>Are we still building one network? Or many dedicated content-centric networks?</a:t>
            </a:r>
          </a:p>
          <a:p>
            <a:r>
              <a:rPr lang="en-AU" dirty="0"/>
              <a:t>Where does this leave IPv6?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103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3C92B-7EDE-5E64-2DCE-B4A82A87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Exhaustion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94054-09D8-77ED-7F19-EEE136DC3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Running out of IPv4 addresses was predicted to be as catastrophic as running out of telephone numbers</a:t>
            </a:r>
          </a:p>
          <a:p>
            <a:pPr lvl="1"/>
            <a:r>
              <a:rPr lang="en-AU" dirty="0"/>
              <a:t>No more numbers, no more new users of the network</a:t>
            </a:r>
          </a:p>
          <a:p>
            <a:pPr lvl="1"/>
            <a:r>
              <a:rPr lang="en-AU" dirty="0"/>
              <a:t>If the network cannot grow, then it dies</a:t>
            </a:r>
          </a:p>
          <a:p>
            <a:r>
              <a:rPr lang="en-AU" dirty="0"/>
              <a:t>We can’t let IPv4 run down to the last IPv4 address</a:t>
            </a:r>
          </a:p>
          <a:p>
            <a:r>
              <a:rPr lang="en-AU" dirty="0"/>
              <a:t>We need to design, build and deploy a new IP protocol before we get down to the last IPv4 address</a:t>
            </a:r>
          </a:p>
          <a:p>
            <a:r>
              <a:rPr lang="en-AU" dirty="0"/>
              <a:t>That was the thinking in 1990 or so when the IETF grappled with the news of imminent address failure in IPv4</a:t>
            </a:r>
          </a:p>
        </p:txBody>
      </p:sp>
    </p:spTree>
    <p:extLst>
      <p:ext uri="{BB962C8B-B14F-4D97-AF65-F5344CB8AC3E}">
        <p14:creationId xmlns:p14="http://schemas.microsoft.com/office/powerpoint/2010/main" val="177292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E41D-D6AE-8634-57FC-BE1C36CD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Enter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8FB8E-859A-D706-A853-B770429BE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IPv6 was intended to be the “minimal” change approach</a:t>
            </a:r>
          </a:p>
          <a:p>
            <a:r>
              <a:rPr lang="en-AU" dirty="0"/>
              <a:t>Keep most of IPv4 intact, but just recompile the protocol stack with 128 bit addresses</a:t>
            </a:r>
          </a:p>
          <a:p>
            <a:r>
              <a:rPr lang="en-AU" dirty="0"/>
              <a:t>But</a:t>
            </a:r>
          </a:p>
          <a:p>
            <a:pPr lvl="1"/>
            <a:r>
              <a:rPr lang="en-AU" dirty="0"/>
              <a:t>This time we were not building in a greenfield location – we had to build in a space that was already populated with IPv4. We had to think about co-existence and transition as well.</a:t>
            </a:r>
          </a:p>
          <a:p>
            <a:pPr lvl="1"/>
            <a:r>
              <a:rPr lang="en-AU" dirty="0"/>
              <a:t>We could not resist the temptation to address some of the niggling issues with the IPv4 design</a:t>
            </a:r>
          </a:p>
          <a:p>
            <a:pPr lvl="1"/>
            <a:r>
              <a:rPr lang="en-AU" dirty="0"/>
              <a:t>And none of us were economists – we never looked at the acceptance of IPv6 in business and economic terms – it was just a technical question and only a technical question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814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A7574-BD1E-E9B0-6B32-6EBED387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IPv6 was as not “perfect”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787F8-53B3-EB05-7EC4-DC32B7642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And some aspects were clearly inferior to IPv4 at the time</a:t>
            </a:r>
          </a:p>
        </p:txBody>
      </p:sp>
    </p:spTree>
    <p:extLst>
      <p:ext uri="{BB962C8B-B14F-4D97-AF65-F5344CB8AC3E}">
        <p14:creationId xmlns:p14="http://schemas.microsoft.com/office/powerpoint/2010/main" val="81678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5EAE-8BC1-5594-B546-FF1999DA5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Tunnelling - IPv6 over IPv4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28B1878-7582-C959-5520-F96C7E12BA62}"/>
              </a:ext>
            </a:extLst>
          </p:cNvPr>
          <p:cNvSpPr/>
          <p:nvPr/>
        </p:nvSpPr>
        <p:spPr>
          <a:xfrm>
            <a:off x="838200" y="1418897"/>
            <a:ext cx="10515600" cy="4603531"/>
          </a:xfrm>
          <a:prstGeom prst="cloud">
            <a:avLst/>
          </a:prstGeom>
          <a:solidFill>
            <a:srgbClr val="F4F7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1C6998-996B-31CE-350A-FA4C9BA7D345}"/>
              </a:ext>
            </a:extLst>
          </p:cNvPr>
          <p:cNvSpPr txBox="1"/>
          <p:nvPr/>
        </p:nvSpPr>
        <p:spPr>
          <a:xfrm>
            <a:off x="6390289" y="1897117"/>
            <a:ext cx="359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The common IPv4 substrate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2A62975B-0C04-E9CD-64E1-1BA28F2B196F}"/>
              </a:ext>
            </a:extLst>
          </p:cNvPr>
          <p:cNvSpPr/>
          <p:nvPr/>
        </p:nvSpPr>
        <p:spPr>
          <a:xfrm>
            <a:off x="2743200" y="2743200"/>
            <a:ext cx="987972" cy="546538"/>
          </a:xfrm>
          <a:prstGeom prst="cloud">
            <a:avLst/>
          </a:prstGeom>
          <a:solidFill>
            <a:srgbClr val="F892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E243E4C-B18E-AF96-5C1F-AE745CB80C30}"/>
              </a:ext>
            </a:extLst>
          </p:cNvPr>
          <p:cNvSpPr/>
          <p:nvPr/>
        </p:nvSpPr>
        <p:spPr>
          <a:xfrm>
            <a:off x="4745421" y="3155731"/>
            <a:ext cx="987972" cy="546538"/>
          </a:xfrm>
          <a:prstGeom prst="cloud">
            <a:avLst/>
          </a:prstGeom>
          <a:solidFill>
            <a:srgbClr val="F892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A0E611C8-D21D-8FC2-E072-B6D8BC2E9097}"/>
              </a:ext>
            </a:extLst>
          </p:cNvPr>
          <p:cNvSpPr/>
          <p:nvPr/>
        </p:nvSpPr>
        <p:spPr>
          <a:xfrm>
            <a:off x="4640318" y="4539155"/>
            <a:ext cx="987972" cy="546538"/>
          </a:xfrm>
          <a:prstGeom prst="cloud">
            <a:avLst/>
          </a:prstGeom>
          <a:solidFill>
            <a:srgbClr val="F892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7BE26D3B-DD4B-438C-2A0F-8C8BA4B26F6D}"/>
              </a:ext>
            </a:extLst>
          </p:cNvPr>
          <p:cNvSpPr/>
          <p:nvPr/>
        </p:nvSpPr>
        <p:spPr>
          <a:xfrm>
            <a:off x="8287407" y="2841652"/>
            <a:ext cx="987972" cy="546538"/>
          </a:xfrm>
          <a:prstGeom prst="cloud">
            <a:avLst/>
          </a:prstGeom>
          <a:solidFill>
            <a:srgbClr val="F892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EE361979-2532-07C0-33A1-C21BB437B155}"/>
              </a:ext>
            </a:extLst>
          </p:cNvPr>
          <p:cNvSpPr/>
          <p:nvPr/>
        </p:nvSpPr>
        <p:spPr>
          <a:xfrm>
            <a:off x="2483370" y="3952407"/>
            <a:ext cx="1404079" cy="679554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37B39DF4-DA4F-283F-A5CC-0FE3F5236795}"/>
              </a:ext>
            </a:extLst>
          </p:cNvPr>
          <p:cNvSpPr/>
          <p:nvPr/>
        </p:nvSpPr>
        <p:spPr>
          <a:xfrm>
            <a:off x="6468255" y="4539155"/>
            <a:ext cx="1404079" cy="679554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D12644-2DBF-A8DF-0217-DA00D98CA5A9}"/>
              </a:ext>
            </a:extLst>
          </p:cNvPr>
          <p:cNvGrpSpPr/>
          <p:nvPr/>
        </p:nvGrpSpPr>
        <p:grpSpPr>
          <a:xfrm>
            <a:off x="2793168" y="4274281"/>
            <a:ext cx="319790" cy="135938"/>
            <a:chOff x="1074295" y="5842022"/>
            <a:chExt cx="597731" cy="31634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7717EB2-AFAF-35A0-EBFF-10DE15675251}"/>
                </a:ext>
              </a:extLst>
            </p:cNvPr>
            <p:cNvSpPr/>
            <p:nvPr/>
          </p:nvSpPr>
          <p:spPr>
            <a:xfrm>
              <a:off x="1074295" y="5906125"/>
              <a:ext cx="502595" cy="252241"/>
            </a:xfrm>
            <a:custGeom>
              <a:avLst/>
              <a:gdLst>
                <a:gd name="connsiteX0" fmla="*/ 0 w 502595"/>
                <a:gd name="connsiteY0" fmla="*/ 0 h 252241"/>
                <a:gd name="connsiteX1" fmla="*/ 0 w 502595"/>
                <a:gd name="connsiteY1" fmla="*/ 234845 h 252241"/>
                <a:gd name="connsiteX2" fmla="*/ 14990 w 502595"/>
                <a:gd name="connsiteY2" fmla="*/ 234845 h 252241"/>
                <a:gd name="connsiteX3" fmla="*/ 464695 w 502595"/>
                <a:gd name="connsiteY3" fmla="*/ 239842 h 252241"/>
                <a:gd name="connsiteX4" fmla="*/ 479685 w 502595"/>
                <a:gd name="connsiteY4" fmla="*/ 219855 h 252241"/>
                <a:gd name="connsiteX5" fmla="*/ 484682 w 502595"/>
                <a:gd name="connsiteY5" fmla="*/ 24983 h 252241"/>
                <a:gd name="connsiteX6" fmla="*/ 454702 w 502595"/>
                <a:gd name="connsiteY6" fmla="*/ 24983 h 252241"/>
                <a:gd name="connsiteX7" fmla="*/ 0 w 502595"/>
                <a:gd name="connsiteY7" fmla="*/ 0 h 25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2595" h="252241">
                  <a:moveTo>
                    <a:pt x="0" y="0"/>
                  </a:moveTo>
                  <a:lnTo>
                    <a:pt x="0" y="234845"/>
                  </a:lnTo>
                  <a:cubicBezTo>
                    <a:pt x="2498" y="273986"/>
                    <a:pt x="14990" y="234845"/>
                    <a:pt x="14990" y="234845"/>
                  </a:cubicBezTo>
                  <a:lnTo>
                    <a:pt x="464695" y="239842"/>
                  </a:lnTo>
                  <a:cubicBezTo>
                    <a:pt x="542144" y="237344"/>
                    <a:pt x="476354" y="255665"/>
                    <a:pt x="479685" y="219855"/>
                  </a:cubicBezTo>
                  <a:cubicBezTo>
                    <a:pt x="483016" y="184045"/>
                    <a:pt x="488846" y="57462"/>
                    <a:pt x="484682" y="24983"/>
                  </a:cubicBezTo>
                  <a:cubicBezTo>
                    <a:pt x="480518" y="-7496"/>
                    <a:pt x="454702" y="24983"/>
                    <a:pt x="454702" y="249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92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0C4382B-D38C-7259-D1C8-36F8A6EC2806}"/>
                </a:ext>
              </a:extLst>
            </p:cNvPr>
            <p:cNvSpPr/>
            <p:nvPr/>
          </p:nvSpPr>
          <p:spPr>
            <a:xfrm>
              <a:off x="1089285" y="5842022"/>
              <a:ext cx="567395" cy="79093"/>
            </a:xfrm>
            <a:custGeom>
              <a:avLst/>
              <a:gdLst>
                <a:gd name="connsiteX0" fmla="*/ 0 w 567395"/>
                <a:gd name="connsiteY0" fmla="*/ 59106 h 79093"/>
                <a:gd name="connsiteX1" fmla="*/ 199869 w 567395"/>
                <a:gd name="connsiteY1" fmla="*/ 4142 h 79093"/>
                <a:gd name="connsiteX2" fmla="*/ 259830 w 567395"/>
                <a:gd name="connsiteY2" fmla="*/ 9139 h 79093"/>
                <a:gd name="connsiteX3" fmla="*/ 559633 w 567395"/>
                <a:gd name="connsiteY3" fmla="*/ 4142 h 79093"/>
                <a:gd name="connsiteX4" fmla="*/ 449705 w 567395"/>
                <a:gd name="connsiteY4" fmla="*/ 79093 h 7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395" h="79093">
                  <a:moveTo>
                    <a:pt x="0" y="59106"/>
                  </a:moveTo>
                  <a:cubicBezTo>
                    <a:pt x="78282" y="35788"/>
                    <a:pt x="156564" y="12470"/>
                    <a:pt x="199869" y="4142"/>
                  </a:cubicBezTo>
                  <a:cubicBezTo>
                    <a:pt x="243174" y="-4186"/>
                    <a:pt x="199869" y="9139"/>
                    <a:pt x="259830" y="9139"/>
                  </a:cubicBezTo>
                  <a:cubicBezTo>
                    <a:pt x="319791" y="9139"/>
                    <a:pt x="527987" y="-7517"/>
                    <a:pt x="559633" y="4142"/>
                  </a:cubicBezTo>
                  <a:cubicBezTo>
                    <a:pt x="591279" y="15801"/>
                    <a:pt x="520492" y="47447"/>
                    <a:pt x="449705" y="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FE2EF7A-8EB8-9E22-DE25-0517FBA34150}"/>
                </a:ext>
              </a:extLst>
            </p:cNvPr>
            <p:cNvSpPr/>
            <p:nvPr/>
          </p:nvSpPr>
          <p:spPr>
            <a:xfrm>
              <a:off x="1563974" y="5876144"/>
              <a:ext cx="108052" cy="269823"/>
            </a:xfrm>
            <a:custGeom>
              <a:avLst/>
              <a:gdLst>
                <a:gd name="connsiteX0" fmla="*/ 94937 w 108052"/>
                <a:gd name="connsiteY0" fmla="*/ 0 h 269823"/>
                <a:gd name="connsiteX1" fmla="*/ 99934 w 108052"/>
                <a:gd name="connsiteY1" fmla="*/ 199869 h 269823"/>
                <a:gd name="connsiteX2" fmla="*/ 0 w 108052"/>
                <a:gd name="connsiteY2" fmla="*/ 269823 h 2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52" h="269823">
                  <a:moveTo>
                    <a:pt x="94937" y="0"/>
                  </a:moveTo>
                  <a:cubicBezTo>
                    <a:pt x="105347" y="77449"/>
                    <a:pt x="115757" y="154899"/>
                    <a:pt x="99934" y="199869"/>
                  </a:cubicBezTo>
                  <a:cubicBezTo>
                    <a:pt x="84111" y="244839"/>
                    <a:pt x="42055" y="257331"/>
                    <a:pt x="0" y="26982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80D20EF-2B7B-26D2-EA6D-152A5DB0F882}"/>
              </a:ext>
            </a:extLst>
          </p:cNvPr>
          <p:cNvGrpSpPr/>
          <p:nvPr/>
        </p:nvGrpSpPr>
        <p:grpSpPr>
          <a:xfrm>
            <a:off x="3300336" y="4114070"/>
            <a:ext cx="319790" cy="135938"/>
            <a:chOff x="1074295" y="5842022"/>
            <a:chExt cx="597731" cy="31634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6B71097-5D28-2427-B3FD-B60198628B74}"/>
                </a:ext>
              </a:extLst>
            </p:cNvPr>
            <p:cNvSpPr/>
            <p:nvPr/>
          </p:nvSpPr>
          <p:spPr>
            <a:xfrm>
              <a:off x="1074295" y="5906125"/>
              <a:ext cx="502595" cy="252241"/>
            </a:xfrm>
            <a:custGeom>
              <a:avLst/>
              <a:gdLst>
                <a:gd name="connsiteX0" fmla="*/ 0 w 502595"/>
                <a:gd name="connsiteY0" fmla="*/ 0 h 252241"/>
                <a:gd name="connsiteX1" fmla="*/ 0 w 502595"/>
                <a:gd name="connsiteY1" fmla="*/ 234845 h 252241"/>
                <a:gd name="connsiteX2" fmla="*/ 14990 w 502595"/>
                <a:gd name="connsiteY2" fmla="*/ 234845 h 252241"/>
                <a:gd name="connsiteX3" fmla="*/ 464695 w 502595"/>
                <a:gd name="connsiteY3" fmla="*/ 239842 h 252241"/>
                <a:gd name="connsiteX4" fmla="*/ 479685 w 502595"/>
                <a:gd name="connsiteY4" fmla="*/ 219855 h 252241"/>
                <a:gd name="connsiteX5" fmla="*/ 484682 w 502595"/>
                <a:gd name="connsiteY5" fmla="*/ 24983 h 252241"/>
                <a:gd name="connsiteX6" fmla="*/ 454702 w 502595"/>
                <a:gd name="connsiteY6" fmla="*/ 24983 h 252241"/>
                <a:gd name="connsiteX7" fmla="*/ 0 w 502595"/>
                <a:gd name="connsiteY7" fmla="*/ 0 h 25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2595" h="252241">
                  <a:moveTo>
                    <a:pt x="0" y="0"/>
                  </a:moveTo>
                  <a:lnTo>
                    <a:pt x="0" y="234845"/>
                  </a:lnTo>
                  <a:cubicBezTo>
                    <a:pt x="2498" y="273986"/>
                    <a:pt x="14990" y="234845"/>
                    <a:pt x="14990" y="234845"/>
                  </a:cubicBezTo>
                  <a:lnTo>
                    <a:pt x="464695" y="239842"/>
                  </a:lnTo>
                  <a:cubicBezTo>
                    <a:pt x="542144" y="237344"/>
                    <a:pt x="476354" y="255665"/>
                    <a:pt x="479685" y="219855"/>
                  </a:cubicBezTo>
                  <a:cubicBezTo>
                    <a:pt x="483016" y="184045"/>
                    <a:pt x="488846" y="57462"/>
                    <a:pt x="484682" y="24983"/>
                  </a:cubicBezTo>
                  <a:cubicBezTo>
                    <a:pt x="480518" y="-7496"/>
                    <a:pt x="454702" y="24983"/>
                    <a:pt x="454702" y="249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92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C710B7E7-8A27-5465-BB3A-F940AD802B66}"/>
                </a:ext>
              </a:extLst>
            </p:cNvPr>
            <p:cNvSpPr/>
            <p:nvPr/>
          </p:nvSpPr>
          <p:spPr>
            <a:xfrm>
              <a:off x="1089285" y="5842022"/>
              <a:ext cx="567395" cy="79093"/>
            </a:xfrm>
            <a:custGeom>
              <a:avLst/>
              <a:gdLst>
                <a:gd name="connsiteX0" fmla="*/ 0 w 567395"/>
                <a:gd name="connsiteY0" fmla="*/ 59106 h 79093"/>
                <a:gd name="connsiteX1" fmla="*/ 199869 w 567395"/>
                <a:gd name="connsiteY1" fmla="*/ 4142 h 79093"/>
                <a:gd name="connsiteX2" fmla="*/ 259830 w 567395"/>
                <a:gd name="connsiteY2" fmla="*/ 9139 h 79093"/>
                <a:gd name="connsiteX3" fmla="*/ 559633 w 567395"/>
                <a:gd name="connsiteY3" fmla="*/ 4142 h 79093"/>
                <a:gd name="connsiteX4" fmla="*/ 449705 w 567395"/>
                <a:gd name="connsiteY4" fmla="*/ 79093 h 7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395" h="79093">
                  <a:moveTo>
                    <a:pt x="0" y="59106"/>
                  </a:moveTo>
                  <a:cubicBezTo>
                    <a:pt x="78282" y="35788"/>
                    <a:pt x="156564" y="12470"/>
                    <a:pt x="199869" y="4142"/>
                  </a:cubicBezTo>
                  <a:cubicBezTo>
                    <a:pt x="243174" y="-4186"/>
                    <a:pt x="199869" y="9139"/>
                    <a:pt x="259830" y="9139"/>
                  </a:cubicBezTo>
                  <a:cubicBezTo>
                    <a:pt x="319791" y="9139"/>
                    <a:pt x="527987" y="-7517"/>
                    <a:pt x="559633" y="4142"/>
                  </a:cubicBezTo>
                  <a:cubicBezTo>
                    <a:pt x="591279" y="15801"/>
                    <a:pt x="520492" y="47447"/>
                    <a:pt x="449705" y="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9B388A8-2F3D-06DD-54EE-14106EF07999}"/>
                </a:ext>
              </a:extLst>
            </p:cNvPr>
            <p:cNvSpPr/>
            <p:nvPr/>
          </p:nvSpPr>
          <p:spPr>
            <a:xfrm>
              <a:off x="1563974" y="5876144"/>
              <a:ext cx="108052" cy="269823"/>
            </a:xfrm>
            <a:custGeom>
              <a:avLst/>
              <a:gdLst>
                <a:gd name="connsiteX0" fmla="*/ 94937 w 108052"/>
                <a:gd name="connsiteY0" fmla="*/ 0 h 269823"/>
                <a:gd name="connsiteX1" fmla="*/ 99934 w 108052"/>
                <a:gd name="connsiteY1" fmla="*/ 199869 h 269823"/>
                <a:gd name="connsiteX2" fmla="*/ 0 w 108052"/>
                <a:gd name="connsiteY2" fmla="*/ 269823 h 2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52" h="269823">
                  <a:moveTo>
                    <a:pt x="94937" y="0"/>
                  </a:moveTo>
                  <a:cubicBezTo>
                    <a:pt x="105347" y="77449"/>
                    <a:pt x="115757" y="154899"/>
                    <a:pt x="99934" y="199869"/>
                  </a:cubicBezTo>
                  <a:cubicBezTo>
                    <a:pt x="84111" y="244839"/>
                    <a:pt x="42055" y="257331"/>
                    <a:pt x="0" y="26982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2A777E3-2D62-CD89-5139-3195A5D8F1D5}"/>
              </a:ext>
            </a:extLst>
          </p:cNvPr>
          <p:cNvGrpSpPr/>
          <p:nvPr/>
        </p:nvGrpSpPr>
        <p:grpSpPr>
          <a:xfrm>
            <a:off x="6772603" y="4797980"/>
            <a:ext cx="319790" cy="135938"/>
            <a:chOff x="1074295" y="5842022"/>
            <a:chExt cx="597731" cy="316344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ED96F616-60D6-30C4-0508-4D11321545E1}"/>
                </a:ext>
              </a:extLst>
            </p:cNvPr>
            <p:cNvSpPr/>
            <p:nvPr/>
          </p:nvSpPr>
          <p:spPr>
            <a:xfrm>
              <a:off x="1074295" y="5906125"/>
              <a:ext cx="502595" cy="252241"/>
            </a:xfrm>
            <a:custGeom>
              <a:avLst/>
              <a:gdLst>
                <a:gd name="connsiteX0" fmla="*/ 0 w 502595"/>
                <a:gd name="connsiteY0" fmla="*/ 0 h 252241"/>
                <a:gd name="connsiteX1" fmla="*/ 0 w 502595"/>
                <a:gd name="connsiteY1" fmla="*/ 234845 h 252241"/>
                <a:gd name="connsiteX2" fmla="*/ 14990 w 502595"/>
                <a:gd name="connsiteY2" fmla="*/ 234845 h 252241"/>
                <a:gd name="connsiteX3" fmla="*/ 464695 w 502595"/>
                <a:gd name="connsiteY3" fmla="*/ 239842 h 252241"/>
                <a:gd name="connsiteX4" fmla="*/ 479685 w 502595"/>
                <a:gd name="connsiteY4" fmla="*/ 219855 h 252241"/>
                <a:gd name="connsiteX5" fmla="*/ 484682 w 502595"/>
                <a:gd name="connsiteY5" fmla="*/ 24983 h 252241"/>
                <a:gd name="connsiteX6" fmla="*/ 454702 w 502595"/>
                <a:gd name="connsiteY6" fmla="*/ 24983 h 252241"/>
                <a:gd name="connsiteX7" fmla="*/ 0 w 502595"/>
                <a:gd name="connsiteY7" fmla="*/ 0 h 25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2595" h="252241">
                  <a:moveTo>
                    <a:pt x="0" y="0"/>
                  </a:moveTo>
                  <a:lnTo>
                    <a:pt x="0" y="234845"/>
                  </a:lnTo>
                  <a:cubicBezTo>
                    <a:pt x="2498" y="273986"/>
                    <a:pt x="14990" y="234845"/>
                    <a:pt x="14990" y="234845"/>
                  </a:cubicBezTo>
                  <a:lnTo>
                    <a:pt x="464695" y="239842"/>
                  </a:lnTo>
                  <a:cubicBezTo>
                    <a:pt x="542144" y="237344"/>
                    <a:pt x="476354" y="255665"/>
                    <a:pt x="479685" y="219855"/>
                  </a:cubicBezTo>
                  <a:cubicBezTo>
                    <a:pt x="483016" y="184045"/>
                    <a:pt x="488846" y="57462"/>
                    <a:pt x="484682" y="24983"/>
                  </a:cubicBezTo>
                  <a:cubicBezTo>
                    <a:pt x="480518" y="-7496"/>
                    <a:pt x="454702" y="24983"/>
                    <a:pt x="454702" y="249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92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1C6DB77-071D-9EC7-A3BE-E15617B104F2}"/>
                </a:ext>
              </a:extLst>
            </p:cNvPr>
            <p:cNvSpPr/>
            <p:nvPr/>
          </p:nvSpPr>
          <p:spPr>
            <a:xfrm>
              <a:off x="1089285" y="5842022"/>
              <a:ext cx="567395" cy="79093"/>
            </a:xfrm>
            <a:custGeom>
              <a:avLst/>
              <a:gdLst>
                <a:gd name="connsiteX0" fmla="*/ 0 w 567395"/>
                <a:gd name="connsiteY0" fmla="*/ 59106 h 79093"/>
                <a:gd name="connsiteX1" fmla="*/ 199869 w 567395"/>
                <a:gd name="connsiteY1" fmla="*/ 4142 h 79093"/>
                <a:gd name="connsiteX2" fmla="*/ 259830 w 567395"/>
                <a:gd name="connsiteY2" fmla="*/ 9139 h 79093"/>
                <a:gd name="connsiteX3" fmla="*/ 559633 w 567395"/>
                <a:gd name="connsiteY3" fmla="*/ 4142 h 79093"/>
                <a:gd name="connsiteX4" fmla="*/ 449705 w 567395"/>
                <a:gd name="connsiteY4" fmla="*/ 79093 h 7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395" h="79093">
                  <a:moveTo>
                    <a:pt x="0" y="59106"/>
                  </a:moveTo>
                  <a:cubicBezTo>
                    <a:pt x="78282" y="35788"/>
                    <a:pt x="156564" y="12470"/>
                    <a:pt x="199869" y="4142"/>
                  </a:cubicBezTo>
                  <a:cubicBezTo>
                    <a:pt x="243174" y="-4186"/>
                    <a:pt x="199869" y="9139"/>
                    <a:pt x="259830" y="9139"/>
                  </a:cubicBezTo>
                  <a:cubicBezTo>
                    <a:pt x="319791" y="9139"/>
                    <a:pt x="527987" y="-7517"/>
                    <a:pt x="559633" y="4142"/>
                  </a:cubicBezTo>
                  <a:cubicBezTo>
                    <a:pt x="591279" y="15801"/>
                    <a:pt x="520492" y="47447"/>
                    <a:pt x="449705" y="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1B8DC9A1-3355-C767-AA24-228A65F93CAC}"/>
                </a:ext>
              </a:extLst>
            </p:cNvPr>
            <p:cNvSpPr/>
            <p:nvPr/>
          </p:nvSpPr>
          <p:spPr>
            <a:xfrm>
              <a:off x="1563974" y="5876144"/>
              <a:ext cx="108052" cy="269823"/>
            </a:xfrm>
            <a:custGeom>
              <a:avLst/>
              <a:gdLst>
                <a:gd name="connsiteX0" fmla="*/ 94937 w 108052"/>
                <a:gd name="connsiteY0" fmla="*/ 0 h 269823"/>
                <a:gd name="connsiteX1" fmla="*/ 99934 w 108052"/>
                <a:gd name="connsiteY1" fmla="*/ 199869 h 269823"/>
                <a:gd name="connsiteX2" fmla="*/ 0 w 108052"/>
                <a:gd name="connsiteY2" fmla="*/ 269823 h 2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52" h="269823">
                  <a:moveTo>
                    <a:pt x="94937" y="0"/>
                  </a:moveTo>
                  <a:cubicBezTo>
                    <a:pt x="105347" y="77449"/>
                    <a:pt x="115757" y="154899"/>
                    <a:pt x="99934" y="199869"/>
                  </a:cubicBezTo>
                  <a:cubicBezTo>
                    <a:pt x="84111" y="244839"/>
                    <a:pt x="42055" y="257331"/>
                    <a:pt x="0" y="26982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34" name="Freeform 33">
            <a:extLst>
              <a:ext uri="{FF2B5EF4-FFF2-40B4-BE49-F238E27FC236}">
                <a16:creationId xmlns:a16="http://schemas.microsoft.com/office/drawing/2014/main" id="{3DFDB442-55F6-CF5C-8898-150C66379766}"/>
              </a:ext>
            </a:extLst>
          </p:cNvPr>
          <p:cNvSpPr/>
          <p:nvPr/>
        </p:nvSpPr>
        <p:spPr>
          <a:xfrm>
            <a:off x="5736236" y="3127948"/>
            <a:ext cx="2558321" cy="279816"/>
          </a:xfrm>
          <a:custGeom>
            <a:avLst/>
            <a:gdLst>
              <a:gd name="connsiteX0" fmla="*/ 0 w 2558321"/>
              <a:gd name="connsiteY0" fmla="*/ 279816 h 279816"/>
              <a:gd name="connsiteX1" fmla="*/ 2558321 w 2558321"/>
              <a:gd name="connsiteY1" fmla="*/ 0 h 2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58321" h="279816">
                <a:moveTo>
                  <a:pt x="0" y="279816"/>
                </a:moveTo>
                <a:lnTo>
                  <a:pt x="2558321" y="0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0E225F5C-5A34-3948-2D57-1DE4E725034A}"/>
              </a:ext>
            </a:extLst>
          </p:cNvPr>
          <p:cNvSpPr/>
          <p:nvPr/>
        </p:nvSpPr>
        <p:spPr>
          <a:xfrm>
            <a:off x="3707567" y="3062990"/>
            <a:ext cx="1049312" cy="334780"/>
          </a:xfrm>
          <a:custGeom>
            <a:avLst/>
            <a:gdLst>
              <a:gd name="connsiteX0" fmla="*/ 0 w 1049312"/>
              <a:gd name="connsiteY0" fmla="*/ 0 h 334780"/>
              <a:gd name="connsiteX1" fmla="*/ 1049312 w 1049312"/>
              <a:gd name="connsiteY1" fmla="*/ 334780 h 334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9312" h="334780">
                <a:moveTo>
                  <a:pt x="0" y="0"/>
                </a:moveTo>
                <a:lnTo>
                  <a:pt x="1049312" y="334780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A07ACCF0-937D-BA3E-390D-06C7033BDBC0}"/>
              </a:ext>
            </a:extLst>
          </p:cNvPr>
          <p:cNvSpPr/>
          <p:nvPr/>
        </p:nvSpPr>
        <p:spPr>
          <a:xfrm>
            <a:off x="5397159" y="3277849"/>
            <a:ext cx="2967352" cy="1345531"/>
          </a:xfrm>
          <a:custGeom>
            <a:avLst/>
            <a:gdLst>
              <a:gd name="connsiteX0" fmla="*/ 84244 w 2967352"/>
              <a:gd name="connsiteY0" fmla="*/ 1304144 h 1345531"/>
              <a:gd name="connsiteX1" fmla="*/ 134211 w 2967352"/>
              <a:gd name="connsiteY1" fmla="*/ 1289154 h 1345531"/>
              <a:gd name="connsiteX2" fmla="*/ 2967352 w 2967352"/>
              <a:gd name="connsiteY2" fmla="*/ 0 h 1345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7352" h="1345531">
                <a:moveTo>
                  <a:pt x="84244" y="1304144"/>
                </a:moveTo>
                <a:cubicBezTo>
                  <a:pt x="-131032" y="1405327"/>
                  <a:pt x="134211" y="1289154"/>
                  <a:pt x="134211" y="1289154"/>
                </a:cubicBezTo>
                <a:lnTo>
                  <a:pt x="2967352" y="0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BAC4C01D-4084-84B9-B329-16E6DFF8E12F}"/>
              </a:ext>
            </a:extLst>
          </p:cNvPr>
          <p:cNvSpPr/>
          <p:nvPr/>
        </p:nvSpPr>
        <p:spPr>
          <a:xfrm>
            <a:off x="5211580" y="4776866"/>
            <a:ext cx="1577445" cy="129941"/>
          </a:xfrm>
          <a:custGeom>
            <a:avLst/>
            <a:gdLst>
              <a:gd name="connsiteX0" fmla="*/ 1538990 w 1577445"/>
              <a:gd name="connsiteY0" fmla="*/ 114924 h 129941"/>
              <a:gd name="connsiteX1" fmla="*/ 1379095 w 1577445"/>
              <a:gd name="connsiteY1" fmla="*/ 119921 h 129941"/>
              <a:gd name="connsiteX2" fmla="*/ 0 w 1577445"/>
              <a:gd name="connsiteY2" fmla="*/ 0 h 12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445" h="129941">
                <a:moveTo>
                  <a:pt x="1538990" y="114924"/>
                </a:moveTo>
                <a:cubicBezTo>
                  <a:pt x="1587291" y="126999"/>
                  <a:pt x="1635593" y="139075"/>
                  <a:pt x="1379095" y="119921"/>
                </a:cubicBezTo>
                <a:cubicBezTo>
                  <a:pt x="1122597" y="100767"/>
                  <a:pt x="561298" y="50383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8548B27-BD24-2308-BA61-54F2DA6ECD91}"/>
              </a:ext>
            </a:extLst>
          </p:cNvPr>
          <p:cNvGrpSpPr/>
          <p:nvPr/>
        </p:nvGrpSpPr>
        <p:grpSpPr>
          <a:xfrm>
            <a:off x="4928906" y="4708897"/>
            <a:ext cx="319790" cy="135938"/>
            <a:chOff x="1074295" y="5842022"/>
            <a:chExt cx="597731" cy="316344"/>
          </a:xfrm>
        </p:grpSpPr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227E307-7648-BF19-D30D-6B0470865849}"/>
                </a:ext>
              </a:extLst>
            </p:cNvPr>
            <p:cNvSpPr/>
            <p:nvPr/>
          </p:nvSpPr>
          <p:spPr>
            <a:xfrm>
              <a:off x="1074295" y="5906125"/>
              <a:ext cx="502595" cy="252241"/>
            </a:xfrm>
            <a:custGeom>
              <a:avLst/>
              <a:gdLst>
                <a:gd name="connsiteX0" fmla="*/ 0 w 502595"/>
                <a:gd name="connsiteY0" fmla="*/ 0 h 252241"/>
                <a:gd name="connsiteX1" fmla="*/ 0 w 502595"/>
                <a:gd name="connsiteY1" fmla="*/ 234845 h 252241"/>
                <a:gd name="connsiteX2" fmla="*/ 14990 w 502595"/>
                <a:gd name="connsiteY2" fmla="*/ 234845 h 252241"/>
                <a:gd name="connsiteX3" fmla="*/ 464695 w 502595"/>
                <a:gd name="connsiteY3" fmla="*/ 239842 h 252241"/>
                <a:gd name="connsiteX4" fmla="*/ 479685 w 502595"/>
                <a:gd name="connsiteY4" fmla="*/ 219855 h 252241"/>
                <a:gd name="connsiteX5" fmla="*/ 484682 w 502595"/>
                <a:gd name="connsiteY5" fmla="*/ 24983 h 252241"/>
                <a:gd name="connsiteX6" fmla="*/ 454702 w 502595"/>
                <a:gd name="connsiteY6" fmla="*/ 24983 h 252241"/>
                <a:gd name="connsiteX7" fmla="*/ 0 w 502595"/>
                <a:gd name="connsiteY7" fmla="*/ 0 h 25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2595" h="252241">
                  <a:moveTo>
                    <a:pt x="0" y="0"/>
                  </a:moveTo>
                  <a:lnTo>
                    <a:pt x="0" y="234845"/>
                  </a:lnTo>
                  <a:cubicBezTo>
                    <a:pt x="2498" y="273986"/>
                    <a:pt x="14990" y="234845"/>
                    <a:pt x="14990" y="234845"/>
                  </a:cubicBezTo>
                  <a:lnTo>
                    <a:pt x="464695" y="239842"/>
                  </a:lnTo>
                  <a:cubicBezTo>
                    <a:pt x="542144" y="237344"/>
                    <a:pt x="476354" y="255665"/>
                    <a:pt x="479685" y="219855"/>
                  </a:cubicBezTo>
                  <a:cubicBezTo>
                    <a:pt x="483016" y="184045"/>
                    <a:pt x="488846" y="57462"/>
                    <a:pt x="484682" y="24983"/>
                  </a:cubicBezTo>
                  <a:cubicBezTo>
                    <a:pt x="480518" y="-7496"/>
                    <a:pt x="454702" y="24983"/>
                    <a:pt x="454702" y="249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92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13D8CD0-FB59-36ED-8971-C83B6365FEC6}"/>
                </a:ext>
              </a:extLst>
            </p:cNvPr>
            <p:cNvSpPr/>
            <p:nvPr/>
          </p:nvSpPr>
          <p:spPr>
            <a:xfrm>
              <a:off x="1089285" y="5842022"/>
              <a:ext cx="567395" cy="79093"/>
            </a:xfrm>
            <a:custGeom>
              <a:avLst/>
              <a:gdLst>
                <a:gd name="connsiteX0" fmla="*/ 0 w 567395"/>
                <a:gd name="connsiteY0" fmla="*/ 59106 h 79093"/>
                <a:gd name="connsiteX1" fmla="*/ 199869 w 567395"/>
                <a:gd name="connsiteY1" fmla="*/ 4142 h 79093"/>
                <a:gd name="connsiteX2" fmla="*/ 259830 w 567395"/>
                <a:gd name="connsiteY2" fmla="*/ 9139 h 79093"/>
                <a:gd name="connsiteX3" fmla="*/ 559633 w 567395"/>
                <a:gd name="connsiteY3" fmla="*/ 4142 h 79093"/>
                <a:gd name="connsiteX4" fmla="*/ 449705 w 567395"/>
                <a:gd name="connsiteY4" fmla="*/ 79093 h 7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395" h="79093">
                  <a:moveTo>
                    <a:pt x="0" y="59106"/>
                  </a:moveTo>
                  <a:cubicBezTo>
                    <a:pt x="78282" y="35788"/>
                    <a:pt x="156564" y="12470"/>
                    <a:pt x="199869" y="4142"/>
                  </a:cubicBezTo>
                  <a:cubicBezTo>
                    <a:pt x="243174" y="-4186"/>
                    <a:pt x="199869" y="9139"/>
                    <a:pt x="259830" y="9139"/>
                  </a:cubicBezTo>
                  <a:cubicBezTo>
                    <a:pt x="319791" y="9139"/>
                    <a:pt x="527987" y="-7517"/>
                    <a:pt x="559633" y="4142"/>
                  </a:cubicBezTo>
                  <a:cubicBezTo>
                    <a:pt x="591279" y="15801"/>
                    <a:pt x="520492" y="47447"/>
                    <a:pt x="449705" y="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D3DCC2AD-598B-F687-9C13-5AECF71EF6BE}"/>
                </a:ext>
              </a:extLst>
            </p:cNvPr>
            <p:cNvSpPr/>
            <p:nvPr/>
          </p:nvSpPr>
          <p:spPr>
            <a:xfrm>
              <a:off x="1563974" y="5876144"/>
              <a:ext cx="108052" cy="269823"/>
            </a:xfrm>
            <a:custGeom>
              <a:avLst/>
              <a:gdLst>
                <a:gd name="connsiteX0" fmla="*/ 94937 w 108052"/>
                <a:gd name="connsiteY0" fmla="*/ 0 h 269823"/>
                <a:gd name="connsiteX1" fmla="*/ 99934 w 108052"/>
                <a:gd name="connsiteY1" fmla="*/ 199869 h 269823"/>
                <a:gd name="connsiteX2" fmla="*/ 0 w 108052"/>
                <a:gd name="connsiteY2" fmla="*/ 269823 h 2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52" h="269823">
                  <a:moveTo>
                    <a:pt x="94937" y="0"/>
                  </a:moveTo>
                  <a:cubicBezTo>
                    <a:pt x="105347" y="77449"/>
                    <a:pt x="115757" y="154899"/>
                    <a:pt x="99934" y="199869"/>
                  </a:cubicBezTo>
                  <a:cubicBezTo>
                    <a:pt x="84111" y="244839"/>
                    <a:pt x="42055" y="257331"/>
                    <a:pt x="0" y="26982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42" name="Freeform 41">
            <a:extLst>
              <a:ext uri="{FF2B5EF4-FFF2-40B4-BE49-F238E27FC236}">
                <a16:creationId xmlns:a16="http://schemas.microsoft.com/office/drawing/2014/main" id="{F81BD0F9-A2DD-8B8D-78E9-A3355532414A}"/>
              </a:ext>
            </a:extLst>
          </p:cNvPr>
          <p:cNvSpPr/>
          <p:nvPr/>
        </p:nvSpPr>
        <p:spPr>
          <a:xfrm>
            <a:off x="3572656" y="4237220"/>
            <a:ext cx="1384092" cy="549639"/>
          </a:xfrm>
          <a:custGeom>
            <a:avLst/>
            <a:gdLst>
              <a:gd name="connsiteX0" fmla="*/ 0 w 1384092"/>
              <a:gd name="connsiteY0" fmla="*/ 0 h 549639"/>
              <a:gd name="connsiteX1" fmla="*/ 1384092 w 1384092"/>
              <a:gd name="connsiteY1" fmla="*/ 549639 h 549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4092" h="549639">
                <a:moveTo>
                  <a:pt x="0" y="0"/>
                </a:moveTo>
                <a:lnTo>
                  <a:pt x="1384092" y="5496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3159087-8700-B8EA-934E-C4FB7D67D749}"/>
              </a:ext>
            </a:extLst>
          </p:cNvPr>
          <p:cNvGrpSpPr/>
          <p:nvPr/>
        </p:nvGrpSpPr>
        <p:grpSpPr>
          <a:xfrm>
            <a:off x="3055149" y="2948500"/>
            <a:ext cx="319790" cy="135938"/>
            <a:chOff x="1074295" y="5842022"/>
            <a:chExt cx="597731" cy="316344"/>
          </a:xfrm>
        </p:grpSpPr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19CBA026-4DC5-5C1C-21F0-002A50C42F9D}"/>
                </a:ext>
              </a:extLst>
            </p:cNvPr>
            <p:cNvSpPr/>
            <p:nvPr/>
          </p:nvSpPr>
          <p:spPr>
            <a:xfrm>
              <a:off x="1074295" y="5906125"/>
              <a:ext cx="502595" cy="252241"/>
            </a:xfrm>
            <a:custGeom>
              <a:avLst/>
              <a:gdLst>
                <a:gd name="connsiteX0" fmla="*/ 0 w 502595"/>
                <a:gd name="connsiteY0" fmla="*/ 0 h 252241"/>
                <a:gd name="connsiteX1" fmla="*/ 0 w 502595"/>
                <a:gd name="connsiteY1" fmla="*/ 234845 h 252241"/>
                <a:gd name="connsiteX2" fmla="*/ 14990 w 502595"/>
                <a:gd name="connsiteY2" fmla="*/ 234845 h 252241"/>
                <a:gd name="connsiteX3" fmla="*/ 464695 w 502595"/>
                <a:gd name="connsiteY3" fmla="*/ 239842 h 252241"/>
                <a:gd name="connsiteX4" fmla="*/ 479685 w 502595"/>
                <a:gd name="connsiteY4" fmla="*/ 219855 h 252241"/>
                <a:gd name="connsiteX5" fmla="*/ 484682 w 502595"/>
                <a:gd name="connsiteY5" fmla="*/ 24983 h 252241"/>
                <a:gd name="connsiteX6" fmla="*/ 454702 w 502595"/>
                <a:gd name="connsiteY6" fmla="*/ 24983 h 252241"/>
                <a:gd name="connsiteX7" fmla="*/ 0 w 502595"/>
                <a:gd name="connsiteY7" fmla="*/ 0 h 25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2595" h="252241">
                  <a:moveTo>
                    <a:pt x="0" y="0"/>
                  </a:moveTo>
                  <a:lnTo>
                    <a:pt x="0" y="234845"/>
                  </a:lnTo>
                  <a:cubicBezTo>
                    <a:pt x="2498" y="273986"/>
                    <a:pt x="14990" y="234845"/>
                    <a:pt x="14990" y="234845"/>
                  </a:cubicBezTo>
                  <a:lnTo>
                    <a:pt x="464695" y="239842"/>
                  </a:lnTo>
                  <a:cubicBezTo>
                    <a:pt x="542144" y="237344"/>
                    <a:pt x="476354" y="255665"/>
                    <a:pt x="479685" y="219855"/>
                  </a:cubicBezTo>
                  <a:cubicBezTo>
                    <a:pt x="483016" y="184045"/>
                    <a:pt x="488846" y="57462"/>
                    <a:pt x="484682" y="24983"/>
                  </a:cubicBezTo>
                  <a:cubicBezTo>
                    <a:pt x="480518" y="-7496"/>
                    <a:pt x="454702" y="24983"/>
                    <a:pt x="454702" y="249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92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92D4C0E5-C413-7856-E919-66B2FAB059BD}"/>
                </a:ext>
              </a:extLst>
            </p:cNvPr>
            <p:cNvSpPr/>
            <p:nvPr/>
          </p:nvSpPr>
          <p:spPr>
            <a:xfrm>
              <a:off x="1089285" y="5842022"/>
              <a:ext cx="567395" cy="79093"/>
            </a:xfrm>
            <a:custGeom>
              <a:avLst/>
              <a:gdLst>
                <a:gd name="connsiteX0" fmla="*/ 0 w 567395"/>
                <a:gd name="connsiteY0" fmla="*/ 59106 h 79093"/>
                <a:gd name="connsiteX1" fmla="*/ 199869 w 567395"/>
                <a:gd name="connsiteY1" fmla="*/ 4142 h 79093"/>
                <a:gd name="connsiteX2" fmla="*/ 259830 w 567395"/>
                <a:gd name="connsiteY2" fmla="*/ 9139 h 79093"/>
                <a:gd name="connsiteX3" fmla="*/ 559633 w 567395"/>
                <a:gd name="connsiteY3" fmla="*/ 4142 h 79093"/>
                <a:gd name="connsiteX4" fmla="*/ 449705 w 567395"/>
                <a:gd name="connsiteY4" fmla="*/ 79093 h 7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395" h="79093">
                  <a:moveTo>
                    <a:pt x="0" y="59106"/>
                  </a:moveTo>
                  <a:cubicBezTo>
                    <a:pt x="78282" y="35788"/>
                    <a:pt x="156564" y="12470"/>
                    <a:pt x="199869" y="4142"/>
                  </a:cubicBezTo>
                  <a:cubicBezTo>
                    <a:pt x="243174" y="-4186"/>
                    <a:pt x="199869" y="9139"/>
                    <a:pt x="259830" y="9139"/>
                  </a:cubicBezTo>
                  <a:cubicBezTo>
                    <a:pt x="319791" y="9139"/>
                    <a:pt x="527987" y="-7517"/>
                    <a:pt x="559633" y="4142"/>
                  </a:cubicBezTo>
                  <a:cubicBezTo>
                    <a:pt x="591279" y="15801"/>
                    <a:pt x="520492" y="47447"/>
                    <a:pt x="449705" y="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62C9056C-146B-B61C-5166-EA2986A09AE7}"/>
                </a:ext>
              </a:extLst>
            </p:cNvPr>
            <p:cNvSpPr/>
            <p:nvPr/>
          </p:nvSpPr>
          <p:spPr>
            <a:xfrm>
              <a:off x="1563974" y="5876144"/>
              <a:ext cx="108052" cy="269823"/>
            </a:xfrm>
            <a:custGeom>
              <a:avLst/>
              <a:gdLst>
                <a:gd name="connsiteX0" fmla="*/ 94937 w 108052"/>
                <a:gd name="connsiteY0" fmla="*/ 0 h 269823"/>
                <a:gd name="connsiteX1" fmla="*/ 99934 w 108052"/>
                <a:gd name="connsiteY1" fmla="*/ 199869 h 269823"/>
                <a:gd name="connsiteX2" fmla="*/ 0 w 108052"/>
                <a:gd name="connsiteY2" fmla="*/ 269823 h 2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52" h="269823">
                  <a:moveTo>
                    <a:pt x="94937" y="0"/>
                  </a:moveTo>
                  <a:cubicBezTo>
                    <a:pt x="105347" y="77449"/>
                    <a:pt x="115757" y="154899"/>
                    <a:pt x="99934" y="199869"/>
                  </a:cubicBezTo>
                  <a:cubicBezTo>
                    <a:pt x="84111" y="244839"/>
                    <a:pt x="42055" y="257331"/>
                    <a:pt x="0" y="26982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47" name="Freeform 46">
            <a:extLst>
              <a:ext uri="{FF2B5EF4-FFF2-40B4-BE49-F238E27FC236}">
                <a16:creationId xmlns:a16="http://schemas.microsoft.com/office/drawing/2014/main" id="{375B74BC-1D59-A794-BDE4-BE61288363C5}"/>
              </a:ext>
            </a:extLst>
          </p:cNvPr>
          <p:cNvSpPr/>
          <p:nvPr/>
        </p:nvSpPr>
        <p:spPr>
          <a:xfrm>
            <a:off x="2948066" y="3107961"/>
            <a:ext cx="234845" cy="1189219"/>
          </a:xfrm>
          <a:custGeom>
            <a:avLst/>
            <a:gdLst>
              <a:gd name="connsiteX0" fmla="*/ 0 w 234845"/>
              <a:gd name="connsiteY0" fmla="*/ 1189219 h 1189219"/>
              <a:gd name="connsiteX1" fmla="*/ 234845 w 234845"/>
              <a:gd name="connsiteY1" fmla="*/ 0 h 1189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845" h="1189219">
                <a:moveTo>
                  <a:pt x="0" y="1189219"/>
                </a:moveTo>
                <a:lnTo>
                  <a:pt x="23484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09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99547-4C66-252E-689A-810ED8C3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Tunnelling - IPv6 over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7DA10-C3D9-1AA5-1D7C-F9341A64D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Issues with managing MTU</a:t>
            </a:r>
          </a:p>
          <a:p>
            <a:r>
              <a:rPr lang="en-AU" dirty="0"/>
              <a:t>Issues with manual configuration of network-to-network tunnels</a:t>
            </a:r>
          </a:p>
          <a:p>
            <a:r>
              <a:rPr lang="en-AU" dirty="0"/>
              <a:t>Issues with auto-brokered tunnels (6to4)</a:t>
            </a:r>
          </a:p>
          <a:p>
            <a:r>
              <a:rPr lang="en-AU" dirty="0"/>
              <a:t>Issues with IPv4 and NAT traversal (Teredo)</a:t>
            </a:r>
          </a:p>
          <a:p>
            <a:endParaRPr lang="en-AU" dirty="0"/>
          </a:p>
          <a:p>
            <a:r>
              <a:rPr lang="en-AU" dirty="0"/>
              <a:t>Despite the best of intentions tunnels were fragile and a significant performance hit</a:t>
            </a:r>
          </a:p>
        </p:txBody>
      </p:sp>
    </p:spTree>
    <p:extLst>
      <p:ext uri="{BB962C8B-B14F-4D97-AF65-F5344CB8AC3E}">
        <p14:creationId xmlns:p14="http://schemas.microsoft.com/office/powerpoint/2010/main" val="96933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9BA8-4602-EE2B-82A6-5DD67F502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Dual Stack Hosts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8852-A4A2-DAF4-3A8F-E6B03281B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How does the host protocol stack manage ‘transparent’ connectivity when the host has IPv4 and IPv6?</a:t>
            </a:r>
          </a:p>
          <a:p>
            <a:r>
              <a:rPr lang="en-AU" dirty="0"/>
              <a:t>Try IPv6 and if the connect attempt fails then retry using IPv4?</a:t>
            </a:r>
          </a:p>
          <a:p>
            <a:r>
              <a:rPr lang="en-AU" dirty="0"/>
              <a:t>Try both at once at the same time and work with the first to complete</a:t>
            </a:r>
          </a:p>
          <a:p>
            <a:r>
              <a:rPr lang="en-AU" dirty="0"/>
              <a:t>Try IPv6 and then try IPv4 “soon” afterward</a:t>
            </a:r>
          </a:p>
        </p:txBody>
      </p:sp>
    </p:spTree>
    <p:extLst>
      <p:ext uri="{BB962C8B-B14F-4D97-AF65-F5344CB8AC3E}">
        <p14:creationId xmlns:p14="http://schemas.microsoft.com/office/powerpoint/2010/main" val="12316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E109-37EA-BE02-9462-90C86AF8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Multi-Addressing and Site Multi-homing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B1588-5C27-9CF0-021D-D3943E28A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How do IPv6 hosts select the “right” source address when the host has multiple IPv6 addresses on the same interface?</a:t>
            </a:r>
          </a:p>
          <a:p>
            <a:r>
              <a:rPr lang="en-AU" dirty="0"/>
              <a:t>How can a site use provider-based prefixes from multiple providers and use the “right” interface to the “right” provider (the SHIM6 problem)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414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6643-0315-6D86-04FE-3BF2BE47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IPv6 MTU handling and ICMPv6 Filtering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7EC1F-54EB-E3B6-2EAB-0EDBFEDAF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Packet size mismatch requires the router to signal the source of the problem via ICMPv6 message</a:t>
            </a:r>
          </a:p>
          <a:p>
            <a:r>
              <a:rPr lang="en-AU" dirty="0"/>
              <a:t>But many networks filter ICMP messages as a security practice</a:t>
            </a:r>
          </a:p>
          <a:p>
            <a:r>
              <a:rPr lang="en-AU" dirty="0"/>
              <a:t>Which results in “black holes” where </a:t>
            </a:r>
          </a:p>
        </p:txBody>
      </p:sp>
    </p:spTree>
    <p:extLst>
      <p:ext uri="{BB962C8B-B14F-4D97-AF65-F5344CB8AC3E}">
        <p14:creationId xmlns:p14="http://schemas.microsoft.com/office/powerpoint/2010/main" val="313062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679</Words>
  <Application>Microsoft Macintosh PowerPoint</Application>
  <PresentationFormat>Widescreen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AhnbergHand</vt:lpstr>
      <vt:lpstr>Arial</vt:lpstr>
      <vt:lpstr>Calibri</vt:lpstr>
      <vt:lpstr>Calibri Light</vt:lpstr>
      <vt:lpstr>Office Theme</vt:lpstr>
      <vt:lpstr>Changing Perspectives on IPv6</vt:lpstr>
      <vt:lpstr>The Exhaustion Risk</vt:lpstr>
      <vt:lpstr>Enter IPv6</vt:lpstr>
      <vt:lpstr>IPv6 was as not “perfect”</vt:lpstr>
      <vt:lpstr>Tunnelling - IPv6 over IPv4</vt:lpstr>
      <vt:lpstr>Tunnelling - IPv6 over IPv6</vt:lpstr>
      <vt:lpstr>Dual Stack Hosts</vt:lpstr>
      <vt:lpstr>Multi-Addressing and Site Multi-homing</vt:lpstr>
      <vt:lpstr>IPv6 MTU handling and ICMPv6 Filtering</vt:lpstr>
      <vt:lpstr>So the Industry was not confident about IPv6</vt:lpstr>
      <vt:lpstr>How could we demonstrate that IPv6 was viable?</vt:lpstr>
      <vt:lpstr>PowerPoint Presentation</vt:lpstr>
      <vt:lpstr>PowerPoint Presentation</vt:lpstr>
      <vt:lpstr>Where now?</vt:lpstr>
      <vt:lpstr>Where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Perspectives on IPv6</dc:title>
  <dc:creator>Geoff Huston</dc:creator>
  <cp:lastModifiedBy>Geoff Huston</cp:lastModifiedBy>
  <cp:revision>2</cp:revision>
  <dcterms:created xsi:type="dcterms:W3CDTF">2022-09-14T22:54:43Z</dcterms:created>
  <dcterms:modified xsi:type="dcterms:W3CDTF">2022-09-14T23:46:45Z</dcterms:modified>
</cp:coreProperties>
</file>