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76" r:id="rId3"/>
    <p:sldId id="375" r:id="rId4"/>
    <p:sldId id="377" r:id="rId5"/>
    <p:sldId id="378" r:id="rId6"/>
    <p:sldId id="397" r:id="rId7"/>
    <p:sldId id="380" r:id="rId8"/>
    <p:sldId id="381" r:id="rId9"/>
    <p:sldId id="395" r:id="rId10"/>
    <p:sldId id="396" r:id="rId11"/>
    <p:sldId id="383" r:id="rId12"/>
    <p:sldId id="400" r:id="rId13"/>
    <p:sldId id="399" r:id="rId14"/>
    <p:sldId id="398" r:id="rId15"/>
    <p:sldId id="385" r:id="rId16"/>
    <p:sldId id="388" r:id="rId17"/>
    <p:sldId id="389" r:id="rId18"/>
    <p:sldId id="391" r:id="rId19"/>
    <p:sldId id="390" r:id="rId20"/>
    <p:sldId id="392" r:id="rId21"/>
    <p:sldId id="394" r:id="rId22"/>
    <p:sldId id="401" r:id="rId23"/>
    <p:sldId id="402" r:id="rId24"/>
    <p:sldId id="374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B050"/>
    <a:srgbClr val="C8858F"/>
    <a:srgbClr val="B66DC3"/>
    <a:srgbClr val="00BC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/>
    <p:restoredTop sz="94613"/>
  </p:normalViewPr>
  <p:slideViewPr>
    <p:cSldViewPr snapToGrid="0" snapToObjects="1">
      <p:cViewPr varScale="1">
        <p:scale>
          <a:sx n="180" d="100"/>
          <a:sy n="180" d="100"/>
        </p:scale>
        <p:origin x="224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97B28-1296-6548-9B89-27D4446846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438A36-A77A-4945-B803-E6115922CB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E3010-6FD9-DF4A-8325-5FF470F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29/7/2022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5A044-5E23-4347-8374-6CEB61303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3BAC1-1B4C-554F-B355-1B56B1D41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187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5EC98-C687-C74E-BBA9-B96D1B7CF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CAE2EB-B2C2-FA48-9557-304BD0AFED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32678-68D2-1E47-982C-8A597F51D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29/7/2022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76928-E846-8449-9A67-605FBF513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D88D0-337E-6248-AFD9-E6A512E92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4591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153FAC-00DC-C64C-9FD0-3BB1F3F02E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BAD4CA-277F-5A4E-96F8-6314F00CD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7D2E8-B0AA-F443-B002-68B9D0584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29/7/2022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7E0FA-DE0F-BF4C-97CC-D78247D0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833C5-0163-8740-9064-70164426A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1525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AF88B-2C8E-FA4F-B7FE-C42ED3EFF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accent4">
                    <a:lumMod val="50000"/>
                  </a:schemeClr>
                </a:solidFill>
                <a:latin typeface="Powderfinger Type" panose="02020709070000000403" pitchFamily="49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E3A2C-6432-4A4D-AA2B-7CD2A91D3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FF56E-BB79-A443-A600-F9B15F82A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29/7/2022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CDB2-E20B-C944-9BF3-3AB881BF8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ECF92-0316-D446-B898-2A375652E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6335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26587-C5A6-9942-A3EE-54A32857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765E5-E748-AA4E-9271-D35B67271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8429B-F492-9149-BC96-454D102C3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29/7/2022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AB944-EEA4-B747-86CD-FAE6DB72D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8B122-F2C8-5E4C-92C7-78D064F6D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9646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020D9-848D-E148-A2E1-FAA96F54E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B76FE-3EBB-DE46-916A-A5AEC946B3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4C563C-91FE-4D4E-A6FF-3ABBB3452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117514-9626-2D43-B4FE-79A6420A8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29/7/2022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A3723F-08FD-8E45-AC68-3D707F061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660B8F-1EAC-D84C-92B7-B64633AA6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6018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E6939-B693-3647-8C8C-BC9C0E29E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F31AAD-661D-F943-847A-1063B14A0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AADFB-F09A-BE4B-93AC-6A30C98ED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E60DE0-E0AE-FE4F-9642-88345DAC90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32CABE-E4CC-C642-9043-759001E7A5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B9FC09-852D-E04B-AD22-F253BF98B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29/7/2022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CC467B-1C12-8149-95A5-5A66EFBA3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DFE1AC-63B7-9840-8C8F-D7D52FA47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867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064A0-87C9-8149-80C2-66FE14477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AC1CEB-4E6A-0745-A062-194FB7529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29/7/2022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73F8AD-9CEA-404C-A17C-2F300FEF5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DD413B-1A12-2246-A1B9-BC8497D6F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3162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3A19E2-FB27-E146-8F90-8C5524736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29/7/2022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BCA5D3-F394-144F-91B4-1C52E985D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B32239-0437-8A4C-BABF-A9B867E2C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4727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26463-0A5C-9140-A822-70595B6D3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15A0D-F3E8-5A41-80EB-10D4324BF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68A137-908B-374E-941E-0C56C30A1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3567E4-2451-F24C-8161-986C9EEFF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29/7/2022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203F3B-91FE-354D-9CB8-CF51169BF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8BF41E-1F7C-8748-BA7E-20192F10B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8321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B007E-0918-CD40-A3E9-9ADA7626B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31E413-979A-A645-A79E-A1F1CEF1F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226981-6313-CD4A-BDDC-5054F4F955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08929A-CDF8-A24F-869B-87A20445F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29/7/2022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404166-7C84-6543-AD24-0DECC66F4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48EFCD-230F-A744-9EA0-5A9AA9B5F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2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41781F-AA7F-1D40-83A7-09F768482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11BEE-6572-8742-A443-4105C68A7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0DB11-BD18-FC4A-97B0-0A75EB2E4E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76E35-D370-114C-BB3B-D11A1FC67AB0}" type="datetimeFigureOut">
              <a:rPr lang="en-AU" smtClean="0"/>
              <a:t>29/7/2022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442B4-33FE-B844-89A5-2294B467F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3A02B-B818-544F-A426-1D5B786DC8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731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D9828-49EB-7344-A072-4DFE5F9AC8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>
                <a:solidFill>
                  <a:schemeClr val="accent4">
                    <a:lumMod val="50000"/>
                  </a:schemeClr>
                </a:solidFill>
                <a:latin typeface="Powderfinger Type" panose="02020709070000000403" pitchFamily="49" charset="77"/>
              </a:rPr>
              <a:t>A Quick look at QUIC</a:t>
            </a:r>
            <a:br>
              <a:rPr lang="en-AU" dirty="0">
                <a:solidFill>
                  <a:schemeClr val="accent4">
                    <a:lumMod val="50000"/>
                  </a:schemeClr>
                </a:solidFill>
                <a:latin typeface="Powderfinger Type" panose="02020709070000000403" pitchFamily="49" charset="77"/>
              </a:rPr>
            </a:br>
            <a:endParaRPr lang="en-AU" dirty="0">
              <a:solidFill>
                <a:schemeClr val="accent4">
                  <a:lumMod val="50000"/>
                </a:schemeClr>
              </a:solidFill>
              <a:latin typeface="Powderfinger Type" panose="02020709070000000403" pitchFamily="49" charset="7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76BC36-FED5-FB45-B909-31F0A51E23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60258"/>
            <a:ext cx="9144000" cy="1010266"/>
          </a:xfrm>
        </p:spPr>
        <p:txBody>
          <a:bodyPr>
            <a:normAutofit/>
          </a:bodyPr>
          <a:lstStyle/>
          <a:p>
            <a:pPr algn="r"/>
            <a:r>
              <a:rPr lang="en-AU" sz="2800" dirty="0">
                <a:solidFill>
                  <a:schemeClr val="bg1">
                    <a:lumMod val="75000"/>
                  </a:schemeClr>
                </a:solidFill>
                <a:latin typeface="Max's Handwritin" pitchFamily="2" charset="0"/>
              </a:rPr>
              <a:t>Geoff Huston, Joao Damas, </a:t>
            </a:r>
          </a:p>
          <a:p>
            <a:pPr algn="r"/>
            <a:r>
              <a:rPr lang="en-AU" sz="2800" dirty="0">
                <a:solidFill>
                  <a:schemeClr val="bg1">
                    <a:lumMod val="75000"/>
                  </a:schemeClr>
                </a:solidFill>
                <a:latin typeface="Max's Handwritin" pitchFamily="2" charset="0"/>
              </a:rPr>
              <a:t>APNIC Labs</a:t>
            </a:r>
          </a:p>
        </p:txBody>
      </p:sp>
    </p:spTree>
    <p:extLst>
      <p:ext uri="{BB962C8B-B14F-4D97-AF65-F5344CB8AC3E}">
        <p14:creationId xmlns:p14="http://schemas.microsoft.com/office/powerpoint/2010/main" val="4170544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5F21FA-4215-54F6-FFBC-E6CFABC25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754598"/>
            <a:ext cx="10231200" cy="45769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D8DB63A-98BE-267A-3D55-2A302764E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QUIC Use – June/July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5E0C42-1E1A-882D-AC2E-DA2D95DF0B11}"/>
              </a:ext>
            </a:extLst>
          </p:cNvPr>
          <p:cNvSpPr/>
          <p:nvPr/>
        </p:nvSpPr>
        <p:spPr>
          <a:xfrm>
            <a:off x="7674677" y="6068415"/>
            <a:ext cx="3146323" cy="127819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FFFF00"/>
              </a:gs>
              <a:gs pos="100000">
                <a:srgbClr val="00B05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09020164-7F38-D50E-90A0-E7069C00AD68}"/>
              </a:ext>
            </a:extLst>
          </p:cNvPr>
          <p:cNvSpPr/>
          <p:nvPr/>
        </p:nvSpPr>
        <p:spPr>
          <a:xfrm>
            <a:off x="7426601" y="4489526"/>
            <a:ext cx="330553" cy="2218382"/>
          </a:xfrm>
          <a:custGeom>
            <a:avLst/>
            <a:gdLst>
              <a:gd name="connsiteX0" fmla="*/ 20953 w 330553"/>
              <a:gd name="connsiteY0" fmla="*/ 2218382 h 2218382"/>
              <a:gd name="connsiteX1" fmla="*/ 13753 w 330553"/>
              <a:gd name="connsiteY1" fmla="*/ 1606382 h 2218382"/>
              <a:gd name="connsiteX2" fmla="*/ 179353 w 330553"/>
              <a:gd name="connsiteY2" fmla="*/ 87182 h 2218382"/>
              <a:gd name="connsiteX3" fmla="*/ 64153 w 330553"/>
              <a:gd name="connsiteY3" fmla="*/ 209582 h 2218382"/>
              <a:gd name="connsiteX4" fmla="*/ 172153 w 330553"/>
              <a:gd name="connsiteY4" fmla="*/ 782 h 2218382"/>
              <a:gd name="connsiteX5" fmla="*/ 330553 w 330553"/>
              <a:gd name="connsiteY5" fmla="*/ 151982 h 2218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0553" h="2218382">
                <a:moveTo>
                  <a:pt x="20953" y="2218382"/>
                </a:moveTo>
                <a:cubicBezTo>
                  <a:pt x="4153" y="2089982"/>
                  <a:pt x="-12647" y="1961582"/>
                  <a:pt x="13753" y="1606382"/>
                </a:cubicBezTo>
                <a:cubicBezTo>
                  <a:pt x="40153" y="1251182"/>
                  <a:pt x="170953" y="319982"/>
                  <a:pt x="179353" y="87182"/>
                </a:cubicBezTo>
                <a:cubicBezTo>
                  <a:pt x="187753" y="-145618"/>
                  <a:pt x="65353" y="223982"/>
                  <a:pt x="64153" y="209582"/>
                </a:cubicBezTo>
                <a:cubicBezTo>
                  <a:pt x="62953" y="195182"/>
                  <a:pt x="127753" y="10382"/>
                  <a:pt x="172153" y="782"/>
                </a:cubicBezTo>
                <a:cubicBezTo>
                  <a:pt x="216553" y="-8818"/>
                  <a:pt x="273553" y="71582"/>
                  <a:pt x="330553" y="151982"/>
                </a:cubicBezTo>
              </a:path>
            </a:pathLst>
          </a:cu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7BCBC7-525A-D2FE-97FD-A9A0F8331B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800" y="1754598"/>
            <a:ext cx="8829200" cy="2671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946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369CF-8BA0-C08A-1BD4-4AC6C282E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Some Questions: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635F0-38BC-E333-87FF-4F48381B2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AU" dirty="0"/>
              <a:t>Which clients are performing QUIC and why?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What are the QUIC MSS values?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What is the QUIC connection failure rate?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Is QUIC faster than HTTP/2 + TLS?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79388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54765-EB8B-6D77-69A8-E414E79E4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/>
              <a:t>		   TCP/TLS   QUIC on First Fetch	QUIC on Second Fetch	</a:t>
            </a:r>
          </a:p>
          <a:p>
            <a:pPr marL="0" indent="0">
              <a:buNone/>
            </a:pPr>
            <a:r>
              <a:rPr lang="en-AU" dirty="0"/>
              <a:t>iOS		      5.5%	       </a:t>
            </a:r>
            <a:r>
              <a:rPr lang="en-AU" b="1" dirty="0"/>
              <a:t>93.3%</a:t>
            </a:r>
            <a:r>
              <a:rPr lang="en-AU" dirty="0"/>
              <a:t>		      16.1%</a:t>
            </a:r>
          </a:p>
          <a:p>
            <a:pPr marL="0" indent="0">
              <a:buNone/>
            </a:pPr>
            <a:r>
              <a:rPr lang="en-AU" dirty="0"/>
              <a:t>Mac OS	      1.0%	         2.8%		        0.6%</a:t>
            </a:r>
          </a:p>
          <a:p>
            <a:pPr marL="0" indent="0">
              <a:buNone/>
            </a:pPr>
            <a:r>
              <a:rPr lang="en-AU" dirty="0"/>
              <a:t>Android	    84.5%	          1.7%		      </a:t>
            </a:r>
            <a:r>
              <a:rPr lang="en-AU" b="1" dirty="0"/>
              <a:t>77.9%</a:t>
            </a:r>
          </a:p>
          <a:p>
            <a:pPr marL="0" indent="0">
              <a:buNone/>
            </a:pPr>
            <a:r>
              <a:rPr lang="en-AU" dirty="0"/>
              <a:t>Win	                 5.5%                  1.4%		         4.3%</a:t>
            </a:r>
          </a:p>
          <a:p>
            <a:pPr marL="0" indent="0">
              <a:buNone/>
            </a:pPr>
            <a:r>
              <a:rPr lang="en-AU" dirty="0"/>
              <a:t>Linux 		      0.4%	          0.2%                         0.2%</a:t>
            </a:r>
          </a:p>
          <a:p>
            <a:pPr marL="0" indent="0">
              <a:buNone/>
            </a:pPr>
            <a:r>
              <a:rPr lang="en-AU" dirty="0"/>
              <a:t>Others	      3.1%	          0.6%		          0.9%</a:t>
            </a:r>
          </a:p>
          <a:p>
            <a:pPr marL="0" indent="0">
              <a:buNone/>
            </a:pPr>
            <a:r>
              <a:rPr lang="en-AU" dirty="0"/>
              <a:t>		  100.0%	      100.0%		      100.0%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BEAC9C-580C-9DF7-44EF-5C913EC78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1. OS Clients* performing QUIC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3728E01B-D688-BF67-2808-26DF5F70D464}"/>
              </a:ext>
            </a:extLst>
          </p:cNvPr>
          <p:cNvSpPr/>
          <p:nvPr/>
        </p:nvSpPr>
        <p:spPr>
          <a:xfrm>
            <a:off x="4350702" y="1864659"/>
            <a:ext cx="95792" cy="4186517"/>
          </a:xfrm>
          <a:custGeom>
            <a:avLst/>
            <a:gdLst>
              <a:gd name="connsiteX0" fmla="*/ 15110 w 95792"/>
              <a:gd name="connsiteY0" fmla="*/ 0 h 4186517"/>
              <a:gd name="connsiteX1" fmla="*/ 6145 w 95792"/>
              <a:gd name="connsiteY1" fmla="*/ 1353670 h 4186517"/>
              <a:gd name="connsiteX2" fmla="*/ 95792 w 95792"/>
              <a:gd name="connsiteY2" fmla="*/ 4186517 h 4186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792" h="4186517">
                <a:moveTo>
                  <a:pt x="15110" y="0"/>
                </a:moveTo>
                <a:cubicBezTo>
                  <a:pt x="3904" y="327958"/>
                  <a:pt x="-7302" y="655917"/>
                  <a:pt x="6145" y="1353670"/>
                </a:cubicBezTo>
                <a:cubicBezTo>
                  <a:pt x="19592" y="2051423"/>
                  <a:pt x="57692" y="3118970"/>
                  <a:pt x="95792" y="418651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10F8E2FD-AB70-7929-FB68-FDF1F30D96DC}"/>
              </a:ext>
            </a:extLst>
          </p:cNvPr>
          <p:cNvSpPr/>
          <p:nvPr/>
        </p:nvSpPr>
        <p:spPr>
          <a:xfrm>
            <a:off x="7136583" y="1766047"/>
            <a:ext cx="196546" cy="4204447"/>
          </a:xfrm>
          <a:custGeom>
            <a:avLst/>
            <a:gdLst>
              <a:gd name="connsiteX0" fmla="*/ 17252 w 196546"/>
              <a:gd name="connsiteY0" fmla="*/ 0 h 4204447"/>
              <a:gd name="connsiteX1" fmla="*/ 17252 w 196546"/>
              <a:gd name="connsiteY1" fmla="*/ 1757082 h 4204447"/>
              <a:gd name="connsiteX2" fmla="*/ 196546 w 196546"/>
              <a:gd name="connsiteY2" fmla="*/ 4204447 h 4204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6546" h="4204447">
                <a:moveTo>
                  <a:pt x="17252" y="0"/>
                </a:moveTo>
                <a:cubicBezTo>
                  <a:pt x="2311" y="528170"/>
                  <a:pt x="-12630" y="1056341"/>
                  <a:pt x="17252" y="1757082"/>
                </a:cubicBezTo>
                <a:cubicBezTo>
                  <a:pt x="47134" y="2457823"/>
                  <a:pt x="121840" y="3331135"/>
                  <a:pt x="196546" y="420444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22F5A1-7978-4B04-A595-B48815DBF2C5}"/>
              </a:ext>
            </a:extLst>
          </p:cNvPr>
          <p:cNvSpPr txBox="1"/>
          <p:nvPr/>
        </p:nvSpPr>
        <p:spPr>
          <a:xfrm>
            <a:off x="8543364" y="631190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chemeClr val="accent4">
                    <a:lumMod val="50000"/>
                  </a:schemeClr>
                </a:solidFill>
              </a:rPr>
              <a:t>* Based on reported browser string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B19E5B8C-84F1-17FF-C865-5BCF73B8B37A}"/>
              </a:ext>
            </a:extLst>
          </p:cNvPr>
          <p:cNvSpPr/>
          <p:nvPr/>
        </p:nvSpPr>
        <p:spPr>
          <a:xfrm>
            <a:off x="2734235" y="2223247"/>
            <a:ext cx="7996518" cy="98612"/>
          </a:xfrm>
          <a:custGeom>
            <a:avLst/>
            <a:gdLst>
              <a:gd name="connsiteX0" fmla="*/ 0 w 7996518"/>
              <a:gd name="connsiteY0" fmla="*/ 0 h 98612"/>
              <a:gd name="connsiteX1" fmla="*/ 3433483 w 7996518"/>
              <a:gd name="connsiteY1" fmla="*/ 80682 h 98612"/>
              <a:gd name="connsiteX2" fmla="*/ 7996518 w 7996518"/>
              <a:gd name="connsiteY2" fmla="*/ 98612 h 9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96518" h="98612">
                <a:moveTo>
                  <a:pt x="0" y="0"/>
                </a:moveTo>
                <a:lnTo>
                  <a:pt x="3433483" y="80682"/>
                </a:lnTo>
                <a:lnTo>
                  <a:pt x="7996518" y="9861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896BE914-600C-7D57-EF4B-FF4D6269938C}"/>
              </a:ext>
            </a:extLst>
          </p:cNvPr>
          <p:cNvSpPr/>
          <p:nvPr/>
        </p:nvSpPr>
        <p:spPr>
          <a:xfrm>
            <a:off x="4756298" y="2367408"/>
            <a:ext cx="177209" cy="333262"/>
          </a:xfrm>
          <a:custGeom>
            <a:avLst/>
            <a:gdLst>
              <a:gd name="connsiteX0" fmla="*/ 85060 w 177209"/>
              <a:gd name="connsiteY0" fmla="*/ 333262 h 333262"/>
              <a:gd name="connsiteX1" fmla="*/ 99237 w 177209"/>
              <a:gd name="connsiteY1" fmla="*/ 28462 h 333262"/>
              <a:gd name="connsiteX2" fmla="*/ 0 w 177209"/>
              <a:gd name="connsiteY2" fmla="*/ 85169 h 333262"/>
              <a:gd name="connsiteX3" fmla="*/ 99237 w 177209"/>
              <a:gd name="connsiteY3" fmla="*/ 108 h 333262"/>
              <a:gd name="connsiteX4" fmla="*/ 177209 w 177209"/>
              <a:gd name="connsiteY4" fmla="*/ 70992 h 33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209" h="333262">
                <a:moveTo>
                  <a:pt x="85060" y="333262"/>
                </a:moveTo>
                <a:cubicBezTo>
                  <a:pt x="99237" y="201536"/>
                  <a:pt x="113414" y="69811"/>
                  <a:pt x="99237" y="28462"/>
                </a:cubicBezTo>
                <a:cubicBezTo>
                  <a:pt x="85060" y="-12887"/>
                  <a:pt x="0" y="89895"/>
                  <a:pt x="0" y="85169"/>
                </a:cubicBezTo>
                <a:cubicBezTo>
                  <a:pt x="0" y="80443"/>
                  <a:pt x="69702" y="2471"/>
                  <a:pt x="99237" y="108"/>
                </a:cubicBezTo>
                <a:cubicBezTo>
                  <a:pt x="128772" y="-2255"/>
                  <a:pt x="152990" y="34368"/>
                  <a:pt x="177209" y="7099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BA30889F-C019-8EDE-7E5B-B66843FCEA44}"/>
              </a:ext>
            </a:extLst>
          </p:cNvPr>
          <p:cNvSpPr/>
          <p:nvPr/>
        </p:nvSpPr>
        <p:spPr>
          <a:xfrm>
            <a:off x="7481777" y="3388715"/>
            <a:ext cx="177209" cy="333262"/>
          </a:xfrm>
          <a:custGeom>
            <a:avLst/>
            <a:gdLst>
              <a:gd name="connsiteX0" fmla="*/ 85060 w 177209"/>
              <a:gd name="connsiteY0" fmla="*/ 333262 h 333262"/>
              <a:gd name="connsiteX1" fmla="*/ 99237 w 177209"/>
              <a:gd name="connsiteY1" fmla="*/ 28462 h 333262"/>
              <a:gd name="connsiteX2" fmla="*/ 0 w 177209"/>
              <a:gd name="connsiteY2" fmla="*/ 85169 h 333262"/>
              <a:gd name="connsiteX3" fmla="*/ 99237 w 177209"/>
              <a:gd name="connsiteY3" fmla="*/ 108 h 333262"/>
              <a:gd name="connsiteX4" fmla="*/ 177209 w 177209"/>
              <a:gd name="connsiteY4" fmla="*/ 70992 h 33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209" h="333262">
                <a:moveTo>
                  <a:pt x="85060" y="333262"/>
                </a:moveTo>
                <a:cubicBezTo>
                  <a:pt x="99237" y="201536"/>
                  <a:pt x="113414" y="69811"/>
                  <a:pt x="99237" y="28462"/>
                </a:cubicBezTo>
                <a:cubicBezTo>
                  <a:pt x="85060" y="-12887"/>
                  <a:pt x="0" y="89895"/>
                  <a:pt x="0" y="85169"/>
                </a:cubicBezTo>
                <a:cubicBezTo>
                  <a:pt x="0" y="80443"/>
                  <a:pt x="69702" y="2471"/>
                  <a:pt x="99237" y="108"/>
                </a:cubicBezTo>
                <a:cubicBezTo>
                  <a:pt x="128772" y="-2255"/>
                  <a:pt x="152990" y="34368"/>
                  <a:pt x="177209" y="7099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3761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69C8F-0CF8-F0CE-0AB8-88A22B94D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29" y="365125"/>
            <a:ext cx="13231905" cy="1325563"/>
          </a:xfrm>
        </p:spPr>
        <p:txBody>
          <a:bodyPr/>
          <a:lstStyle/>
          <a:p>
            <a:r>
              <a:rPr lang="en-AU" dirty="0"/>
              <a:t>1. Browser Clients* performing QUIC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165CD-0DFF-3A2B-3451-5566675B8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/>
              <a:t>	        TCP/TLS   QUIC on First Fetch	QUIC on Second Fetch	</a:t>
            </a:r>
          </a:p>
          <a:p>
            <a:pPr marL="0" indent="0">
              <a:buNone/>
            </a:pPr>
            <a:r>
              <a:rPr lang="en-AU" dirty="0"/>
              <a:t>Chrome	91.8%		  4.1%			    </a:t>
            </a:r>
            <a:r>
              <a:rPr lang="en-AU" b="1" dirty="0"/>
              <a:t>81.7%</a:t>
            </a:r>
          </a:p>
          <a:p>
            <a:pPr marL="0" indent="0">
              <a:buNone/>
            </a:pPr>
            <a:r>
              <a:rPr lang="en-AU" dirty="0"/>
              <a:t>Safari		  4.3%		</a:t>
            </a:r>
            <a:r>
              <a:rPr lang="en-AU" b="1" dirty="0"/>
              <a:t>93.3%	</a:t>
            </a:r>
            <a:r>
              <a:rPr lang="en-AU" dirty="0"/>
              <a:t>		    </a:t>
            </a:r>
            <a:r>
              <a:rPr lang="en-AU" b="1" dirty="0"/>
              <a:t>16.1%</a:t>
            </a:r>
          </a:p>
          <a:p>
            <a:pPr marL="0" indent="0">
              <a:buNone/>
            </a:pPr>
            <a:r>
              <a:rPr lang="en-AU" dirty="0"/>
              <a:t>Firefox	  0.8%		  2.4%			      1.0% </a:t>
            </a:r>
          </a:p>
          <a:p>
            <a:pPr marL="0" indent="0">
              <a:buNone/>
            </a:pPr>
            <a:r>
              <a:rPr lang="en-AU" dirty="0"/>
              <a:t>Edge		  0.7%		  0.0%			      0.5%</a:t>
            </a:r>
          </a:p>
          <a:p>
            <a:pPr marL="0" indent="0">
              <a:buNone/>
            </a:pPr>
            <a:r>
              <a:rPr lang="en-AU" dirty="0"/>
              <a:t>Opera		  0.2%		  0.1%			      0.6%</a:t>
            </a:r>
          </a:p>
          <a:p>
            <a:pPr marL="0" indent="0">
              <a:buNone/>
            </a:pPr>
            <a:r>
              <a:rPr lang="en-AU" dirty="0"/>
              <a:t>Others	  2.2%	             0.1%		                  0.1%</a:t>
            </a:r>
          </a:p>
          <a:p>
            <a:pPr marL="0" indent="0">
              <a:buNone/>
            </a:pPr>
            <a:r>
              <a:rPr lang="en-AU" dirty="0"/>
              <a:t>	         100.0%	         100.0%		              100.0% 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02B8672F-5D33-F017-7C23-0E265E25EE59}"/>
              </a:ext>
            </a:extLst>
          </p:cNvPr>
          <p:cNvSpPr/>
          <p:nvPr/>
        </p:nvSpPr>
        <p:spPr>
          <a:xfrm>
            <a:off x="3738959" y="1908035"/>
            <a:ext cx="95792" cy="4186517"/>
          </a:xfrm>
          <a:custGeom>
            <a:avLst/>
            <a:gdLst>
              <a:gd name="connsiteX0" fmla="*/ 15110 w 95792"/>
              <a:gd name="connsiteY0" fmla="*/ 0 h 4186517"/>
              <a:gd name="connsiteX1" fmla="*/ 6145 w 95792"/>
              <a:gd name="connsiteY1" fmla="*/ 1353670 h 4186517"/>
              <a:gd name="connsiteX2" fmla="*/ 95792 w 95792"/>
              <a:gd name="connsiteY2" fmla="*/ 4186517 h 4186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792" h="4186517">
                <a:moveTo>
                  <a:pt x="15110" y="0"/>
                </a:moveTo>
                <a:cubicBezTo>
                  <a:pt x="3904" y="327958"/>
                  <a:pt x="-7302" y="655917"/>
                  <a:pt x="6145" y="1353670"/>
                </a:cubicBezTo>
                <a:cubicBezTo>
                  <a:pt x="19592" y="2051423"/>
                  <a:pt x="57692" y="3118970"/>
                  <a:pt x="95792" y="418651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C4B6DE75-23C8-C265-857C-EE966500ECB1}"/>
              </a:ext>
            </a:extLst>
          </p:cNvPr>
          <p:cNvSpPr/>
          <p:nvPr/>
        </p:nvSpPr>
        <p:spPr>
          <a:xfrm>
            <a:off x="7136583" y="1766047"/>
            <a:ext cx="196546" cy="4204447"/>
          </a:xfrm>
          <a:custGeom>
            <a:avLst/>
            <a:gdLst>
              <a:gd name="connsiteX0" fmla="*/ 17252 w 196546"/>
              <a:gd name="connsiteY0" fmla="*/ 0 h 4204447"/>
              <a:gd name="connsiteX1" fmla="*/ 17252 w 196546"/>
              <a:gd name="connsiteY1" fmla="*/ 1757082 h 4204447"/>
              <a:gd name="connsiteX2" fmla="*/ 196546 w 196546"/>
              <a:gd name="connsiteY2" fmla="*/ 4204447 h 4204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6546" h="4204447">
                <a:moveTo>
                  <a:pt x="17252" y="0"/>
                </a:moveTo>
                <a:cubicBezTo>
                  <a:pt x="2311" y="528170"/>
                  <a:pt x="-12630" y="1056341"/>
                  <a:pt x="17252" y="1757082"/>
                </a:cubicBezTo>
                <a:cubicBezTo>
                  <a:pt x="47134" y="2457823"/>
                  <a:pt x="121840" y="3331135"/>
                  <a:pt x="196546" y="420444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B40FD6E-961C-7681-EA6A-CE56F8175885}"/>
              </a:ext>
            </a:extLst>
          </p:cNvPr>
          <p:cNvSpPr/>
          <p:nvPr/>
        </p:nvSpPr>
        <p:spPr>
          <a:xfrm>
            <a:off x="2734235" y="2223247"/>
            <a:ext cx="7996518" cy="98612"/>
          </a:xfrm>
          <a:custGeom>
            <a:avLst/>
            <a:gdLst>
              <a:gd name="connsiteX0" fmla="*/ 0 w 7996518"/>
              <a:gd name="connsiteY0" fmla="*/ 0 h 98612"/>
              <a:gd name="connsiteX1" fmla="*/ 3433483 w 7996518"/>
              <a:gd name="connsiteY1" fmla="*/ 80682 h 98612"/>
              <a:gd name="connsiteX2" fmla="*/ 7996518 w 7996518"/>
              <a:gd name="connsiteY2" fmla="*/ 98612 h 9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96518" h="98612">
                <a:moveTo>
                  <a:pt x="0" y="0"/>
                </a:moveTo>
                <a:lnTo>
                  <a:pt x="3433483" y="80682"/>
                </a:lnTo>
                <a:lnTo>
                  <a:pt x="7996518" y="9861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CAF81E-9A40-8B55-E87A-12856F13A676}"/>
              </a:ext>
            </a:extLst>
          </p:cNvPr>
          <p:cNvSpPr txBox="1"/>
          <p:nvPr/>
        </p:nvSpPr>
        <p:spPr>
          <a:xfrm>
            <a:off x="8498541" y="6389919"/>
            <a:ext cx="67414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chemeClr val="accent4">
                    <a:lumMod val="50000"/>
                  </a:schemeClr>
                </a:solidFill>
              </a:rPr>
              <a:t>* Based on reported browser string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C16469E3-4DDC-8638-5C81-15B18931DFE0}"/>
              </a:ext>
            </a:extLst>
          </p:cNvPr>
          <p:cNvSpPr/>
          <p:nvPr/>
        </p:nvSpPr>
        <p:spPr>
          <a:xfrm>
            <a:off x="4306186" y="2899617"/>
            <a:ext cx="177209" cy="333262"/>
          </a:xfrm>
          <a:custGeom>
            <a:avLst/>
            <a:gdLst>
              <a:gd name="connsiteX0" fmla="*/ 85060 w 177209"/>
              <a:gd name="connsiteY0" fmla="*/ 333262 h 333262"/>
              <a:gd name="connsiteX1" fmla="*/ 99237 w 177209"/>
              <a:gd name="connsiteY1" fmla="*/ 28462 h 333262"/>
              <a:gd name="connsiteX2" fmla="*/ 0 w 177209"/>
              <a:gd name="connsiteY2" fmla="*/ 85169 h 333262"/>
              <a:gd name="connsiteX3" fmla="*/ 99237 w 177209"/>
              <a:gd name="connsiteY3" fmla="*/ 108 h 333262"/>
              <a:gd name="connsiteX4" fmla="*/ 177209 w 177209"/>
              <a:gd name="connsiteY4" fmla="*/ 70992 h 33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209" h="333262">
                <a:moveTo>
                  <a:pt x="85060" y="333262"/>
                </a:moveTo>
                <a:cubicBezTo>
                  <a:pt x="99237" y="201536"/>
                  <a:pt x="113414" y="69811"/>
                  <a:pt x="99237" y="28462"/>
                </a:cubicBezTo>
                <a:cubicBezTo>
                  <a:pt x="85060" y="-12887"/>
                  <a:pt x="0" y="89895"/>
                  <a:pt x="0" y="85169"/>
                </a:cubicBezTo>
                <a:cubicBezTo>
                  <a:pt x="0" y="80443"/>
                  <a:pt x="69702" y="2471"/>
                  <a:pt x="99237" y="108"/>
                </a:cubicBezTo>
                <a:cubicBezTo>
                  <a:pt x="128772" y="-2255"/>
                  <a:pt x="152990" y="34368"/>
                  <a:pt x="177209" y="7099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7F4A9A76-D623-7D5C-D8EA-2A627BAB19C8}"/>
              </a:ext>
            </a:extLst>
          </p:cNvPr>
          <p:cNvSpPr/>
          <p:nvPr/>
        </p:nvSpPr>
        <p:spPr>
          <a:xfrm>
            <a:off x="7333129" y="2397218"/>
            <a:ext cx="177209" cy="333262"/>
          </a:xfrm>
          <a:custGeom>
            <a:avLst/>
            <a:gdLst>
              <a:gd name="connsiteX0" fmla="*/ 85060 w 177209"/>
              <a:gd name="connsiteY0" fmla="*/ 333262 h 333262"/>
              <a:gd name="connsiteX1" fmla="*/ 99237 w 177209"/>
              <a:gd name="connsiteY1" fmla="*/ 28462 h 333262"/>
              <a:gd name="connsiteX2" fmla="*/ 0 w 177209"/>
              <a:gd name="connsiteY2" fmla="*/ 85169 h 333262"/>
              <a:gd name="connsiteX3" fmla="*/ 99237 w 177209"/>
              <a:gd name="connsiteY3" fmla="*/ 108 h 333262"/>
              <a:gd name="connsiteX4" fmla="*/ 177209 w 177209"/>
              <a:gd name="connsiteY4" fmla="*/ 70992 h 33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209" h="333262">
                <a:moveTo>
                  <a:pt x="85060" y="333262"/>
                </a:moveTo>
                <a:cubicBezTo>
                  <a:pt x="99237" y="201536"/>
                  <a:pt x="113414" y="69811"/>
                  <a:pt x="99237" y="28462"/>
                </a:cubicBezTo>
                <a:cubicBezTo>
                  <a:pt x="85060" y="-12887"/>
                  <a:pt x="0" y="89895"/>
                  <a:pt x="0" y="85169"/>
                </a:cubicBezTo>
                <a:cubicBezTo>
                  <a:pt x="0" y="80443"/>
                  <a:pt x="69702" y="2471"/>
                  <a:pt x="99237" y="108"/>
                </a:cubicBezTo>
                <a:cubicBezTo>
                  <a:pt x="128772" y="-2255"/>
                  <a:pt x="152990" y="34368"/>
                  <a:pt x="177209" y="7099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86B2607F-4AA1-E90C-0B51-0FE0A300D257}"/>
              </a:ext>
            </a:extLst>
          </p:cNvPr>
          <p:cNvSpPr/>
          <p:nvPr/>
        </p:nvSpPr>
        <p:spPr>
          <a:xfrm>
            <a:off x="7354393" y="2865417"/>
            <a:ext cx="177209" cy="333262"/>
          </a:xfrm>
          <a:custGeom>
            <a:avLst/>
            <a:gdLst>
              <a:gd name="connsiteX0" fmla="*/ 85060 w 177209"/>
              <a:gd name="connsiteY0" fmla="*/ 333262 h 333262"/>
              <a:gd name="connsiteX1" fmla="*/ 99237 w 177209"/>
              <a:gd name="connsiteY1" fmla="*/ 28462 h 333262"/>
              <a:gd name="connsiteX2" fmla="*/ 0 w 177209"/>
              <a:gd name="connsiteY2" fmla="*/ 85169 h 333262"/>
              <a:gd name="connsiteX3" fmla="*/ 99237 w 177209"/>
              <a:gd name="connsiteY3" fmla="*/ 108 h 333262"/>
              <a:gd name="connsiteX4" fmla="*/ 177209 w 177209"/>
              <a:gd name="connsiteY4" fmla="*/ 70992 h 33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209" h="333262">
                <a:moveTo>
                  <a:pt x="85060" y="333262"/>
                </a:moveTo>
                <a:cubicBezTo>
                  <a:pt x="99237" y="201536"/>
                  <a:pt x="113414" y="69811"/>
                  <a:pt x="99237" y="28462"/>
                </a:cubicBezTo>
                <a:cubicBezTo>
                  <a:pt x="85060" y="-12887"/>
                  <a:pt x="0" y="89895"/>
                  <a:pt x="0" y="85169"/>
                </a:cubicBezTo>
                <a:cubicBezTo>
                  <a:pt x="0" y="80443"/>
                  <a:pt x="69702" y="2471"/>
                  <a:pt x="99237" y="108"/>
                </a:cubicBezTo>
                <a:cubicBezTo>
                  <a:pt x="128772" y="-2255"/>
                  <a:pt x="152990" y="34368"/>
                  <a:pt x="177209" y="7099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5823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40832-AF90-35F1-3B13-0919464FB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216148" cy="1325563"/>
          </a:xfrm>
        </p:spPr>
        <p:txBody>
          <a:bodyPr/>
          <a:lstStyle/>
          <a:p>
            <a:r>
              <a:rPr lang="en-AU" dirty="0"/>
              <a:t>1. Who does QUIC and 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B9DE3-0DFC-15B1-9E91-AA6D6BB4F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298858" cy="41523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/>
              <a:t>Apple Safari clients use a </a:t>
            </a:r>
            <a:r>
              <a:rPr lang="en-AU" b="1" dirty="0"/>
              <a:t>DNS HTTPS </a:t>
            </a:r>
            <a:r>
              <a:rPr lang="en-AU" dirty="0"/>
              <a:t>query and </a:t>
            </a:r>
            <a:r>
              <a:rPr lang="en-AU" i="1" dirty="0"/>
              <a:t>some</a:t>
            </a:r>
            <a:r>
              <a:rPr lang="en-AU" dirty="0"/>
              <a:t> of these clients then follow up with a fetch over QUIC. The observed DNS HTTPS query to QUIC fetch conversion rate was relatively small.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Chrome clients use the </a:t>
            </a:r>
            <a:r>
              <a:rPr lang="en-AU" b="1" dirty="0"/>
              <a:t>Alt-Svc</a:t>
            </a:r>
            <a:r>
              <a:rPr lang="en-AU" dirty="0"/>
              <a:t> field as a QUIC trigger for </a:t>
            </a:r>
            <a:r>
              <a:rPr lang="en-AU" i="1" dirty="0"/>
              <a:t>some</a:t>
            </a:r>
            <a:r>
              <a:rPr lang="en-AU" dirty="0"/>
              <a:t> clients. Again, the observed QUIC conversion rate was observed to be relatively small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3759FD-5CCF-B06E-C73B-E965F555335A}"/>
              </a:ext>
            </a:extLst>
          </p:cNvPr>
          <p:cNvSpPr txBox="1"/>
          <p:nvPr/>
        </p:nvSpPr>
        <p:spPr>
          <a:xfrm>
            <a:off x="8573729" y="641277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chemeClr val="accent4">
                    <a:lumMod val="50000"/>
                  </a:schemeClr>
                </a:solidFill>
              </a:rPr>
              <a:t>* Based on reported browser string</a:t>
            </a:r>
          </a:p>
        </p:txBody>
      </p:sp>
    </p:spTree>
    <p:extLst>
      <p:ext uri="{BB962C8B-B14F-4D97-AF65-F5344CB8AC3E}">
        <p14:creationId xmlns:p14="http://schemas.microsoft.com/office/powerpoint/2010/main" val="3036762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67EC2-C5A7-EA36-C743-1F3036673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927541" cy="1325563"/>
          </a:xfrm>
        </p:spPr>
        <p:txBody>
          <a:bodyPr/>
          <a:lstStyle/>
          <a:p>
            <a:r>
              <a:rPr lang="en-AU" dirty="0"/>
              <a:t>2. QUIC Packet Size distribution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5EAD83D-D143-546C-A267-B5971CCDDF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04283"/>
            <a:ext cx="6306827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52A21E0-B0D5-1BC0-6601-441E4314BF66}"/>
              </a:ext>
            </a:extLst>
          </p:cNvPr>
          <p:cNvSpPr txBox="1"/>
          <p:nvPr/>
        </p:nvSpPr>
        <p:spPr>
          <a:xfrm>
            <a:off x="7286212" y="2602624"/>
            <a:ext cx="445179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Maximum Packet Sizes used in QUIC sessions:</a:t>
            </a:r>
          </a:p>
          <a:p>
            <a:endParaRPr lang="en-AU" dirty="0"/>
          </a:p>
          <a:p>
            <a:r>
              <a:rPr lang="en-AU" dirty="0"/>
              <a:t>    1,200 octets – 46.6%</a:t>
            </a:r>
          </a:p>
          <a:p>
            <a:r>
              <a:rPr lang="en-AU" dirty="0"/>
              <a:t>    1,250 octets – 18.5%</a:t>
            </a:r>
          </a:p>
          <a:p>
            <a:r>
              <a:rPr lang="en-AU" dirty="0"/>
              <a:t>    1,252 octets – 16.4%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94BA94-FFE6-34C8-CB19-C7EAED012D60}"/>
              </a:ext>
            </a:extLst>
          </p:cNvPr>
          <p:cNvSpPr txBox="1"/>
          <p:nvPr/>
        </p:nvSpPr>
        <p:spPr>
          <a:xfrm>
            <a:off x="2708163" y="2602624"/>
            <a:ext cx="42992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chemeClr val="accent4">
                    <a:lumMod val="50000"/>
                  </a:schemeClr>
                </a:solidFill>
                <a:latin typeface="AhnbergHand" pitchFamily="2" charset="0"/>
              </a:rPr>
              <a:t>QUIC clients take a very conservative approach to maximum packet sizes to avoid packet fragmentation complications</a:t>
            </a:r>
          </a:p>
        </p:txBody>
      </p:sp>
    </p:spTree>
    <p:extLst>
      <p:ext uri="{BB962C8B-B14F-4D97-AF65-F5344CB8AC3E}">
        <p14:creationId xmlns:p14="http://schemas.microsoft.com/office/powerpoint/2010/main" val="582518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37024-E4F8-031D-DC61-41D87FF75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3. QUIC Connection Loss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5AD94-0242-D1D1-9382-01BC86D01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dirty="0"/>
              <a:t>In this measurement framework we cannot measure client -&gt; server loss, but we can measure server-&gt; client loss by looking for incomplete QUIC initial connections that do not complete</a:t>
            </a:r>
          </a:p>
          <a:p>
            <a:pPr marL="457200" lvl="1" indent="0">
              <a:buNone/>
            </a:pPr>
            <a:r>
              <a:rPr lang="en-AU" dirty="0"/>
              <a:t>(this form of connection loss could be due to the client filtering incoming UDP port 443 packets)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Initial QUIC Connections: 	19,211,357</a:t>
            </a:r>
          </a:p>
          <a:p>
            <a:pPr marL="0" indent="0">
              <a:buNone/>
            </a:pPr>
            <a:r>
              <a:rPr lang="en-AU" dirty="0"/>
              <a:t>Failed Connections:		        46,645</a:t>
            </a:r>
          </a:p>
          <a:p>
            <a:pPr marL="0" indent="0">
              <a:buNone/>
            </a:pPr>
            <a:r>
              <a:rPr lang="en-AU" dirty="0"/>
              <a:t>Failure Rate:				         </a:t>
            </a:r>
            <a:r>
              <a:rPr lang="en-AU" b="1" dirty="0"/>
              <a:t>0.24%</a:t>
            </a:r>
          </a:p>
        </p:txBody>
      </p:sp>
    </p:spTree>
    <p:extLst>
      <p:ext uri="{BB962C8B-B14F-4D97-AF65-F5344CB8AC3E}">
        <p14:creationId xmlns:p14="http://schemas.microsoft.com/office/powerpoint/2010/main" val="1922963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BA639-C4AC-6774-FE27-F939C7DB7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4. Is QUIC Faster?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36612-0131-4AD1-6E8B-3B3872BBA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Let’s compare the user-measured time to load an object using HTTP/2 and the same user’s measured time to load the same object using HTTP/3</a:t>
            </a:r>
          </a:p>
          <a:p>
            <a:pPr lvl="1"/>
            <a:r>
              <a:rPr lang="en-AU" dirty="0"/>
              <a:t>There are a number of variables in the user time measurement, including varying time penalties relating to the internal task scheduling within the browser, but these individual factors should be cancelled out over a large enough sample set</a:t>
            </a:r>
          </a:p>
        </p:txBody>
      </p:sp>
    </p:spTree>
    <p:extLst>
      <p:ext uri="{BB962C8B-B14F-4D97-AF65-F5344CB8AC3E}">
        <p14:creationId xmlns:p14="http://schemas.microsoft.com/office/powerpoint/2010/main" val="33512053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E275F-DB23-EBD5-D42D-151B5FA0C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4. TCP/TLS vs QUIC speed difference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DFFD1F0-4522-9500-38F7-A60C8F6FD4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5815"/>
          <a:stretch/>
        </p:blipFill>
        <p:spPr>
          <a:xfrm>
            <a:off x="838200" y="2002606"/>
            <a:ext cx="7640538" cy="4098271"/>
          </a:xfrm>
        </p:spPr>
      </p:pic>
      <p:sp>
        <p:nvSpPr>
          <p:cNvPr id="6" name="Freeform 5">
            <a:extLst>
              <a:ext uri="{FF2B5EF4-FFF2-40B4-BE49-F238E27FC236}">
                <a16:creationId xmlns:a16="http://schemas.microsoft.com/office/drawing/2014/main" id="{EC28AB41-46DC-BBAC-D898-389DFB7C82D7}"/>
              </a:ext>
            </a:extLst>
          </p:cNvPr>
          <p:cNvSpPr/>
          <p:nvPr/>
        </p:nvSpPr>
        <p:spPr>
          <a:xfrm>
            <a:off x="4602125" y="4748981"/>
            <a:ext cx="2388666" cy="1290141"/>
          </a:xfrm>
          <a:custGeom>
            <a:avLst/>
            <a:gdLst>
              <a:gd name="connsiteX0" fmla="*/ 1031759 w 2388666"/>
              <a:gd name="connsiteY0" fmla="*/ 88490 h 1290141"/>
              <a:gd name="connsiteX1" fmla="*/ 225514 w 2388666"/>
              <a:gd name="connsiteY1" fmla="*/ 78658 h 1290141"/>
              <a:gd name="connsiteX2" fmla="*/ 68198 w 2388666"/>
              <a:gd name="connsiteY2" fmla="*/ 412954 h 1290141"/>
              <a:gd name="connsiteX3" fmla="*/ 137023 w 2388666"/>
              <a:gd name="connsiteY3" fmla="*/ 1101213 h 1290141"/>
              <a:gd name="connsiteX4" fmla="*/ 1572533 w 2388666"/>
              <a:gd name="connsiteY4" fmla="*/ 1268361 h 1290141"/>
              <a:gd name="connsiteX5" fmla="*/ 2388610 w 2388666"/>
              <a:gd name="connsiteY5" fmla="*/ 707922 h 1290141"/>
              <a:gd name="connsiteX6" fmla="*/ 1611862 w 2388666"/>
              <a:gd name="connsiteY6" fmla="*/ 206477 h 1290141"/>
              <a:gd name="connsiteX7" fmla="*/ 1071088 w 2388666"/>
              <a:gd name="connsiteY7" fmla="*/ 0 h 1290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88666" h="1290141">
                <a:moveTo>
                  <a:pt x="1031759" y="88490"/>
                </a:moveTo>
                <a:cubicBezTo>
                  <a:pt x="708933" y="56535"/>
                  <a:pt x="386107" y="24581"/>
                  <a:pt x="225514" y="78658"/>
                </a:cubicBezTo>
                <a:cubicBezTo>
                  <a:pt x="64921" y="132735"/>
                  <a:pt x="82946" y="242528"/>
                  <a:pt x="68198" y="412954"/>
                </a:cubicBezTo>
                <a:cubicBezTo>
                  <a:pt x="53450" y="583380"/>
                  <a:pt x="-113699" y="958645"/>
                  <a:pt x="137023" y="1101213"/>
                </a:cubicBezTo>
                <a:cubicBezTo>
                  <a:pt x="387745" y="1243781"/>
                  <a:pt x="1197269" y="1333910"/>
                  <a:pt x="1572533" y="1268361"/>
                </a:cubicBezTo>
                <a:cubicBezTo>
                  <a:pt x="1947798" y="1202813"/>
                  <a:pt x="2382055" y="884903"/>
                  <a:pt x="2388610" y="707922"/>
                </a:cubicBezTo>
                <a:cubicBezTo>
                  <a:pt x="2395165" y="530941"/>
                  <a:pt x="1831449" y="324464"/>
                  <a:pt x="1611862" y="206477"/>
                </a:cubicBezTo>
                <a:cubicBezTo>
                  <a:pt x="1392275" y="88490"/>
                  <a:pt x="1231681" y="44245"/>
                  <a:pt x="1071088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DF382B-C9D9-5164-4C67-AACC46FBFC1A}"/>
              </a:ext>
            </a:extLst>
          </p:cNvPr>
          <p:cNvSpPr txBox="1"/>
          <p:nvPr/>
        </p:nvSpPr>
        <p:spPr>
          <a:xfrm>
            <a:off x="4915936" y="4379649"/>
            <a:ext cx="3518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chemeClr val="accent4">
                    <a:lumMod val="50000"/>
                  </a:schemeClr>
                </a:solidFill>
                <a:latin typeface="AhnbergHand" pitchFamily="2" charset="0"/>
              </a:rPr>
              <a:t>Area where QUIC is faster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F1AAAD-DB84-9FD4-4FE4-9C42334C1A7F}"/>
              </a:ext>
            </a:extLst>
          </p:cNvPr>
          <p:cNvSpPr txBox="1"/>
          <p:nvPr/>
        </p:nvSpPr>
        <p:spPr>
          <a:xfrm>
            <a:off x="2852928" y="6090539"/>
            <a:ext cx="1230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Non-QUIC Faster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D15C9B-3C59-ECB1-981E-BD9DDB8D3239}"/>
              </a:ext>
            </a:extLst>
          </p:cNvPr>
          <p:cNvSpPr txBox="1"/>
          <p:nvPr/>
        </p:nvSpPr>
        <p:spPr>
          <a:xfrm>
            <a:off x="5665833" y="6090539"/>
            <a:ext cx="9225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QUIC Faster</a:t>
            </a: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AE096FC5-344D-A29F-91A6-10D3105B7DA8}"/>
              </a:ext>
            </a:extLst>
          </p:cNvPr>
          <p:cNvSpPr/>
          <p:nvPr/>
        </p:nvSpPr>
        <p:spPr>
          <a:xfrm>
            <a:off x="6588393" y="6166714"/>
            <a:ext cx="200113" cy="1389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4843EFCF-4B8C-6607-C525-9F6F1A52AC1E}"/>
              </a:ext>
            </a:extLst>
          </p:cNvPr>
          <p:cNvSpPr/>
          <p:nvPr/>
        </p:nvSpPr>
        <p:spPr>
          <a:xfrm flipH="1">
            <a:off x="2552758" y="6157737"/>
            <a:ext cx="200113" cy="1389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3D6086-1A48-ABEE-2404-98A9EEC8FC68}"/>
              </a:ext>
            </a:extLst>
          </p:cNvPr>
          <p:cNvSpPr txBox="1"/>
          <p:nvPr/>
        </p:nvSpPr>
        <p:spPr>
          <a:xfrm>
            <a:off x="4748425" y="6033379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100" dirty="0" err="1"/>
              <a:t>ms</a:t>
            </a:r>
            <a:endParaRPr lang="en-AU" sz="1100" dirty="0"/>
          </a:p>
        </p:txBody>
      </p:sp>
    </p:spTree>
    <p:extLst>
      <p:ext uri="{BB962C8B-B14F-4D97-AF65-F5344CB8AC3E}">
        <p14:creationId xmlns:p14="http://schemas.microsoft.com/office/powerpoint/2010/main" val="2638332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470A9-901C-B98B-533F-0A84C36DF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4. Cumulative Distribution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2259F4-1731-E23B-60A8-E6FD246ECF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028" b="6109"/>
          <a:stretch/>
        </p:blipFill>
        <p:spPr>
          <a:xfrm>
            <a:off x="629107" y="1766631"/>
            <a:ext cx="7511522" cy="4085529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2A7179-61F7-1C6B-9AC0-4D6260DB3AC6}"/>
              </a:ext>
            </a:extLst>
          </p:cNvPr>
          <p:cNvSpPr txBox="1"/>
          <p:nvPr/>
        </p:nvSpPr>
        <p:spPr>
          <a:xfrm>
            <a:off x="5279923" y="3942735"/>
            <a:ext cx="24595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chemeClr val="accent4">
                    <a:lumMod val="50000"/>
                  </a:schemeClr>
                </a:solidFill>
                <a:latin typeface="AhnbergHand" pitchFamily="2" charset="0"/>
              </a:rPr>
              <a:t>HTTP/3 is faster to perform object retrieval in 2/3 of the observed cases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038317BA-F213-811E-E1ED-24AC73BAA235}"/>
              </a:ext>
            </a:extLst>
          </p:cNvPr>
          <p:cNvSpPr/>
          <p:nvPr/>
        </p:nvSpPr>
        <p:spPr>
          <a:xfrm>
            <a:off x="4630908" y="4080044"/>
            <a:ext cx="609686" cy="216653"/>
          </a:xfrm>
          <a:custGeom>
            <a:avLst/>
            <a:gdLst>
              <a:gd name="connsiteX0" fmla="*/ 609686 w 609686"/>
              <a:gd name="connsiteY0" fmla="*/ 79001 h 216653"/>
              <a:gd name="connsiteX1" fmla="*/ 167234 w 609686"/>
              <a:gd name="connsiteY1" fmla="*/ 88833 h 216653"/>
              <a:gd name="connsiteX2" fmla="*/ 29582 w 609686"/>
              <a:gd name="connsiteY2" fmla="*/ 59337 h 216653"/>
              <a:gd name="connsiteX3" fmla="*/ 196731 w 609686"/>
              <a:gd name="connsiteY3" fmla="*/ 343 h 216653"/>
              <a:gd name="connsiteX4" fmla="*/ 86 w 609686"/>
              <a:gd name="connsiteY4" fmla="*/ 88833 h 216653"/>
              <a:gd name="connsiteX5" fmla="*/ 177066 w 609686"/>
              <a:gd name="connsiteY5" fmla="*/ 216653 h 216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86" h="216653">
                <a:moveTo>
                  <a:pt x="609686" y="79001"/>
                </a:moveTo>
                <a:cubicBezTo>
                  <a:pt x="436802" y="85555"/>
                  <a:pt x="263918" y="92110"/>
                  <a:pt x="167234" y="88833"/>
                </a:cubicBezTo>
                <a:cubicBezTo>
                  <a:pt x="70550" y="85556"/>
                  <a:pt x="24666" y="74085"/>
                  <a:pt x="29582" y="59337"/>
                </a:cubicBezTo>
                <a:cubicBezTo>
                  <a:pt x="34498" y="44589"/>
                  <a:pt x="201647" y="-4573"/>
                  <a:pt x="196731" y="343"/>
                </a:cubicBezTo>
                <a:cubicBezTo>
                  <a:pt x="191815" y="5259"/>
                  <a:pt x="3364" y="52781"/>
                  <a:pt x="86" y="88833"/>
                </a:cubicBezTo>
                <a:cubicBezTo>
                  <a:pt x="-3192" y="124885"/>
                  <a:pt x="86937" y="170769"/>
                  <a:pt x="177066" y="21665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1FB2D1A1-AC1B-8DE4-17B3-61F44C847608}"/>
              </a:ext>
            </a:extLst>
          </p:cNvPr>
          <p:cNvSpPr/>
          <p:nvPr/>
        </p:nvSpPr>
        <p:spPr>
          <a:xfrm>
            <a:off x="1012723" y="4178710"/>
            <a:ext cx="3529780" cy="19664"/>
          </a:xfrm>
          <a:custGeom>
            <a:avLst/>
            <a:gdLst>
              <a:gd name="connsiteX0" fmla="*/ 3529780 w 3529780"/>
              <a:gd name="connsiteY0" fmla="*/ 19664 h 19664"/>
              <a:gd name="connsiteX1" fmla="*/ 1956619 w 3529780"/>
              <a:gd name="connsiteY1" fmla="*/ 0 h 19664"/>
              <a:gd name="connsiteX2" fmla="*/ 0 w 3529780"/>
              <a:gd name="connsiteY2" fmla="*/ 19664 h 19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29780" h="19664">
                <a:moveTo>
                  <a:pt x="3529780" y="19664"/>
                </a:moveTo>
                <a:lnTo>
                  <a:pt x="1956619" y="0"/>
                </a:lnTo>
                <a:cubicBezTo>
                  <a:pt x="1368322" y="0"/>
                  <a:pt x="684161" y="9832"/>
                  <a:pt x="0" y="19664"/>
                </a:cubicBezTo>
              </a:path>
            </a:pathLst>
          </a:cu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140963-9963-61D7-D62F-2E52BB266E12}"/>
              </a:ext>
            </a:extLst>
          </p:cNvPr>
          <p:cNvSpPr txBox="1"/>
          <p:nvPr/>
        </p:nvSpPr>
        <p:spPr>
          <a:xfrm>
            <a:off x="2509119" y="5951551"/>
            <a:ext cx="1230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Non-QUIC Faster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442310-FB27-6ABA-059F-4CD97AF3A119}"/>
              </a:ext>
            </a:extLst>
          </p:cNvPr>
          <p:cNvSpPr txBox="1"/>
          <p:nvPr/>
        </p:nvSpPr>
        <p:spPr>
          <a:xfrm>
            <a:off x="5322024" y="5951551"/>
            <a:ext cx="9225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QUIC Faster</a:t>
            </a:r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E7FF5D96-2662-69C5-1705-CA2E513C1B98}"/>
              </a:ext>
            </a:extLst>
          </p:cNvPr>
          <p:cNvSpPr/>
          <p:nvPr/>
        </p:nvSpPr>
        <p:spPr>
          <a:xfrm>
            <a:off x="6244584" y="6027726"/>
            <a:ext cx="200113" cy="1389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944FCD85-A3A2-C75D-2DB0-B6A96D6F06BA}"/>
              </a:ext>
            </a:extLst>
          </p:cNvPr>
          <p:cNvSpPr/>
          <p:nvPr/>
        </p:nvSpPr>
        <p:spPr>
          <a:xfrm flipH="1">
            <a:off x="2208949" y="6018749"/>
            <a:ext cx="200113" cy="1389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2A94C2B-F6B7-22C3-766F-BAA065A3C43B}"/>
              </a:ext>
            </a:extLst>
          </p:cNvPr>
          <p:cNvSpPr txBox="1"/>
          <p:nvPr/>
        </p:nvSpPr>
        <p:spPr>
          <a:xfrm>
            <a:off x="4404616" y="5894391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100" dirty="0" err="1"/>
              <a:t>ms</a:t>
            </a:r>
            <a:endParaRPr lang="en-AU" sz="1100" dirty="0"/>
          </a:p>
        </p:txBody>
      </p:sp>
    </p:spTree>
    <p:extLst>
      <p:ext uri="{BB962C8B-B14F-4D97-AF65-F5344CB8AC3E}">
        <p14:creationId xmlns:p14="http://schemas.microsoft.com/office/powerpoint/2010/main" val="2590487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E68A16F9-4C77-F128-E3B1-8C67DD32C60F}"/>
              </a:ext>
            </a:extLst>
          </p:cNvPr>
          <p:cNvSpPr/>
          <p:nvPr/>
        </p:nvSpPr>
        <p:spPr>
          <a:xfrm>
            <a:off x="3149026" y="4886386"/>
            <a:ext cx="6149659" cy="708660"/>
          </a:xfrm>
          <a:prstGeom prst="round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13CC49EE-F70E-D170-5CF2-77504B5FAC8F}"/>
              </a:ext>
            </a:extLst>
          </p:cNvPr>
          <p:cNvSpPr/>
          <p:nvPr/>
        </p:nvSpPr>
        <p:spPr>
          <a:xfrm>
            <a:off x="3149027" y="3727666"/>
            <a:ext cx="2770537" cy="1078710"/>
          </a:xfrm>
          <a:prstGeom prst="roundRect">
            <a:avLst/>
          </a:prstGeom>
          <a:solidFill>
            <a:srgbClr val="C8858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5D7D58C9-EBE2-A811-203E-1767C5B99528}"/>
              </a:ext>
            </a:extLst>
          </p:cNvPr>
          <p:cNvSpPr/>
          <p:nvPr/>
        </p:nvSpPr>
        <p:spPr>
          <a:xfrm>
            <a:off x="3149027" y="2760405"/>
            <a:ext cx="2770537" cy="916909"/>
          </a:xfrm>
          <a:prstGeom prst="roundRect">
            <a:avLst/>
          </a:prstGeom>
          <a:solidFill>
            <a:srgbClr val="B66DC3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17EA5946-D210-5619-C029-0F47A22BB448}"/>
              </a:ext>
            </a:extLst>
          </p:cNvPr>
          <p:cNvSpPr/>
          <p:nvPr/>
        </p:nvSpPr>
        <p:spPr>
          <a:xfrm>
            <a:off x="3149026" y="1883977"/>
            <a:ext cx="2770537" cy="826076"/>
          </a:xfrm>
          <a:prstGeom prst="roundRect">
            <a:avLst/>
          </a:prstGeom>
          <a:solidFill>
            <a:srgbClr val="00BCC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5847BED6-33C4-716D-1981-81A6336E6C3D}"/>
              </a:ext>
            </a:extLst>
          </p:cNvPr>
          <p:cNvSpPr/>
          <p:nvPr/>
        </p:nvSpPr>
        <p:spPr>
          <a:xfrm>
            <a:off x="6528148" y="1887311"/>
            <a:ext cx="2770537" cy="826076"/>
          </a:xfrm>
          <a:prstGeom prst="roundRect">
            <a:avLst/>
          </a:prstGeom>
          <a:solidFill>
            <a:srgbClr val="00B05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B870916F-E8FE-FA73-B308-9515698ABF2A}"/>
              </a:ext>
            </a:extLst>
          </p:cNvPr>
          <p:cNvSpPr/>
          <p:nvPr/>
        </p:nvSpPr>
        <p:spPr>
          <a:xfrm>
            <a:off x="6528148" y="4272847"/>
            <a:ext cx="2770537" cy="548393"/>
          </a:xfrm>
          <a:prstGeom prst="roundRect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BF429012-A6B2-FAB5-A575-F1BFEC093F9E}"/>
              </a:ext>
            </a:extLst>
          </p:cNvPr>
          <p:cNvSpPr/>
          <p:nvPr/>
        </p:nvSpPr>
        <p:spPr>
          <a:xfrm>
            <a:off x="6528148" y="2744341"/>
            <a:ext cx="2770537" cy="1501207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66593D-A573-739C-279B-4BA5DC234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QUIC is…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E6F15-56A2-A81F-524C-47AFC8B64730}"/>
              </a:ext>
            </a:extLst>
          </p:cNvPr>
          <p:cNvSpPr txBox="1"/>
          <p:nvPr/>
        </p:nvSpPr>
        <p:spPr>
          <a:xfrm>
            <a:off x="3783389" y="1946306"/>
            <a:ext cx="13380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HTTP</a:t>
            </a:r>
          </a:p>
          <a:p>
            <a:pPr algn="ctr"/>
            <a:r>
              <a:rPr lang="en-AU" dirty="0" err="1">
                <a:solidFill>
                  <a:schemeClr val="bg1"/>
                </a:solidFill>
              </a:rPr>
              <a:t>Multistream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BDF7FB-7BE3-81A6-BEB7-7227B92678FE}"/>
              </a:ext>
            </a:extLst>
          </p:cNvPr>
          <p:cNvSpPr txBox="1"/>
          <p:nvPr/>
        </p:nvSpPr>
        <p:spPr>
          <a:xfrm>
            <a:off x="3479171" y="2870518"/>
            <a:ext cx="19464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TLS</a:t>
            </a:r>
          </a:p>
          <a:p>
            <a:pPr algn="ctr"/>
            <a:r>
              <a:rPr lang="en-AU" dirty="0">
                <a:solidFill>
                  <a:schemeClr val="bg1"/>
                </a:solidFill>
              </a:rPr>
              <a:t>Session Encryption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251A50-4BE5-68B4-2FA6-A7C4B63DC322}"/>
              </a:ext>
            </a:extLst>
          </p:cNvPr>
          <p:cNvSpPr txBox="1"/>
          <p:nvPr/>
        </p:nvSpPr>
        <p:spPr>
          <a:xfrm>
            <a:off x="3370584" y="3794730"/>
            <a:ext cx="21636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TCP</a:t>
            </a:r>
          </a:p>
          <a:p>
            <a:pPr algn="ctr"/>
            <a:r>
              <a:rPr lang="en-AU" dirty="0">
                <a:solidFill>
                  <a:schemeClr val="bg1"/>
                </a:solidFill>
              </a:rPr>
              <a:t>Data stream integrity</a:t>
            </a:r>
          </a:p>
          <a:p>
            <a:pPr algn="ctr"/>
            <a:r>
              <a:rPr lang="en-AU" dirty="0">
                <a:solidFill>
                  <a:schemeClr val="bg1"/>
                </a:solidFill>
              </a:rPr>
              <a:t>Congestion Control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AFCED7-686C-B756-DAA0-2C8132C2BC8B}"/>
              </a:ext>
            </a:extLst>
          </p:cNvPr>
          <p:cNvSpPr txBox="1"/>
          <p:nvPr/>
        </p:nvSpPr>
        <p:spPr>
          <a:xfrm>
            <a:off x="7636327" y="2094895"/>
            <a:ext cx="675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dirty="0"/>
              <a:t>HTTP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2C2CFD-2C80-3D4C-ACD7-C596386124AC}"/>
              </a:ext>
            </a:extLst>
          </p:cNvPr>
          <p:cNvSpPr txBox="1"/>
          <p:nvPr/>
        </p:nvSpPr>
        <p:spPr>
          <a:xfrm>
            <a:off x="6892052" y="2744341"/>
            <a:ext cx="216367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dirty="0"/>
              <a:t>QUIC</a:t>
            </a:r>
          </a:p>
          <a:p>
            <a:pPr algn="ctr"/>
            <a:r>
              <a:rPr lang="en-AU" dirty="0" err="1"/>
              <a:t>Multistream</a:t>
            </a:r>
            <a:endParaRPr lang="en-AU" dirty="0"/>
          </a:p>
          <a:p>
            <a:pPr algn="ctr"/>
            <a:r>
              <a:rPr lang="en-AU" dirty="0"/>
              <a:t>Encryption</a:t>
            </a:r>
          </a:p>
          <a:p>
            <a:pPr algn="ctr"/>
            <a:r>
              <a:rPr lang="en-AU" dirty="0"/>
              <a:t>Data stream integrity</a:t>
            </a:r>
          </a:p>
          <a:p>
            <a:pPr algn="ctr"/>
            <a:r>
              <a:rPr lang="en-AU" dirty="0"/>
              <a:t>Congestion Control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F79247-2DD2-8EB0-16BC-B4815E4FD211}"/>
              </a:ext>
            </a:extLst>
          </p:cNvPr>
          <p:cNvSpPr txBox="1"/>
          <p:nvPr/>
        </p:nvSpPr>
        <p:spPr>
          <a:xfrm>
            <a:off x="7677171" y="4348728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UDP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B28D6A-B499-87EF-6AF3-CCD41D147B11}"/>
              </a:ext>
            </a:extLst>
          </p:cNvPr>
          <p:cNvSpPr txBox="1"/>
          <p:nvPr/>
        </p:nvSpPr>
        <p:spPr>
          <a:xfrm>
            <a:off x="6043866" y="5080696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</a:rPr>
              <a:t>IP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B91090B-A156-B3C2-9C3F-DE6FB266B132}"/>
              </a:ext>
            </a:extLst>
          </p:cNvPr>
          <p:cNvSpPr txBox="1"/>
          <p:nvPr/>
        </p:nvSpPr>
        <p:spPr>
          <a:xfrm>
            <a:off x="3872462" y="1289974"/>
            <a:ext cx="869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HTTP/2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148AB69-7E14-9782-F9F6-8FDAB0528937}"/>
              </a:ext>
            </a:extLst>
          </p:cNvPr>
          <p:cNvSpPr txBox="1"/>
          <p:nvPr/>
        </p:nvSpPr>
        <p:spPr>
          <a:xfrm>
            <a:off x="7613131" y="1286843"/>
            <a:ext cx="869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HTTP/3</a:t>
            </a:r>
          </a:p>
        </p:txBody>
      </p:sp>
    </p:spTree>
    <p:extLst>
      <p:ext uri="{BB962C8B-B14F-4D97-AF65-F5344CB8AC3E}">
        <p14:creationId xmlns:p14="http://schemas.microsoft.com/office/powerpoint/2010/main" val="151965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369CF-8BA0-C08A-1BD4-4AC6C282E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Some Answers: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635F0-38BC-E333-87FF-4F48381B2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dirty="0"/>
              <a:t>Which clients are performing QUIC?</a:t>
            </a:r>
          </a:p>
          <a:p>
            <a:pPr marL="457200" lvl="1" indent="0">
              <a:buNone/>
            </a:pPr>
            <a:r>
              <a:rPr lang="en-AU" b="1" dirty="0"/>
              <a:t>The recent change appears to relate predominately to iOS 15.x clients (iPhones and iPads) using HTTPS queries and selectively performing an object retrieval over HTTP/3 at a rate of approximately 1 in 5</a:t>
            </a:r>
          </a:p>
          <a:p>
            <a:pPr marL="457200" lvl="1" indent="0">
              <a:buNone/>
            </a:pPr>
            <a:endParaRPr lang="en-AU" b="1" dirty="0"/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What are the QUIC MSS values?</a:t>
            </a:r>
          </a:p>
          <a:p>
            <a:pPr marL="457200" lvl="1" indent="0">
              <a:buNone/>
            </a:pPr>
            <a:r>
              <a:rPr lang="en-AU" b="1" dirty="0"/>
              <a:t>Most QUIC clients limit their total IP packet size to a max of either 1,250 or 1,252 octets. Largest observed packet was 1,357 octets</a:t>
            </a:r>
          </a:p>
          <a:p>
            <a:pPr marL="457200" lvl="1" indent="0">
              <a:buNone/>
            </a:pPr>
            <a:endParaRPr lang="en-AU" b="1" dirty="0"/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What is the QUIC connection failure rate?</a:t>
            </a:r>
          </a:p>
          <a:p>
            <a:pPr marL="457200" lvl="1" indent="0">
              <a:buNone/>
            </a:pPr>
            <a:r>
              <a:rPr lang="en-AU" b="1" dirty="0"/>
              <a:t>Extremely small at 0.24%. This falls within the bounds of experimental error in this experiment’s framework.</a:t>
            </a:r>
          </a:p>
          <a:p>
            <a:pPr marL="457200" lvl="1" indent="0">
              <a:buNone/>
            </a:pPr>
            <a:endParaRPr lang="en-AU" b="1" dirty="0"/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Is QUIC faster than HTTP/2 + TLS?</a:t>
            </a:r>
          </a:p>
          <a:p>
            <a:pPr marL="457200" lvl="1" indent="0">
              <a:buNone/>
            </a:pPr>
            <a:r>
              <a:rPr lang="en-AU" b="1" dirty="0"/>
              <a:t>Yes, more than 2/3 of the time QUIC will complete in less elapsed time than the equivalent HTTP/2 retrieval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89124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9D127-31EE-3BC5-5944-591D6C31C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58928-918C-4336-19C6-77709F6C7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These QUIC use numbers are </a:t>
            </a:r>
            <a:r>
              <a:rPr lang="en-AU" b="1" dirty="0"/>
              <a:t>far lower </a:t>
            </a:r>
            <a:r>
              <a:rPr lang="en-AU" dirty="0"/>
              <a:t>than other published measures</a:t>
            </a:r>
            <a:br>
              <a:rPr lang="en-AU" dirty="0"/>
            </a:b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D0B88B-2032-8E94-8EEA-6D794684E7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081" y="2879584"/>
            <a:ext cx="8166847" cy="145965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53A9BD3-1C1C-CB6A-5E96-D09F906D74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492" y="4339242"/>
            <a:ext cx="10434919" cy="168533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B3488F6-375B-9DCB-5DC6-64D1F60354DD}"/>
              </a:ext>
            </a:extLst>
          </p:cNvPr>
          <p:cNvSpPr/>
          <p:nvPr/>
        </p:nvSpPr>
        <p:spPr>
          <a:xfrm>
            <a:off x="1819835" y="4787153"/>
            <a:ext cx="4545106" cy="3137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374B6E-D193-BA6A-F040-655C95613D13}"/>
              </a:ext>
            </a:extLst>
          </p:cNvPr>
          <p:cNvSpPr/>
          <p:nvPr/>
        </p:nvSpPr>
        <p:spPr>
          <a:xfrm>
            <a:off x="6696635" y="4787152"/>
            <a:ext cx="4545106" cy="3137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193F6DE0-1BEE-3A2D-DB8F-C20093D82546}"/>
              </a:ext>
            </a:extLst>
          </p:cNvPr>
          <p:cNvSpPr/>
          <p:nvPr/>
        </p:nvSpPr>
        <p:spPr>
          <a:xfrm>
            <a:off x="3458437" y="4919544"/>
            <a:ext cx="1389134" cy="1133098"/>
          </a:xfrm>
          <a:custGeom>
            <a:avLst/>
            <a:gdLst>
              <a:gd name="connsiteX0" fmla="*/ 154339 w 1389134"/>
              <a:gd name="connsiteY0" fmla="*/ 925444 h 1133098"/>
              <a:gd name="connsiteX1" fmla="*/ 826692 w 1389134"/>
              <a:gd name="connsiteY1" fmla="*/ 1077844 h 1133098"/>
              <a:gd name="connsiteX2" fmla="*/ 1373539 w 1389134"/>
              <a:gd name="connsiteY2" fmla="*/ 100691 h 1133098"/>
              <a:gd name="connsiteX3" fmla="*/ 199163 w 1389134"/>
              <a:gd name="connsiteY3" fmla="*/ 127585 h 1133098"/>
              <a:gd name="connsiteX4" fmla="*/ 10904 w 1389134"/>
              <a:gd name="connsiteY4" fmla="*/ 952338 h 1133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9134" h="1133098">
                <a:moveTo>
                  <a:pt x="154339" y="925444"/>
                </a:moveTo>
                <a:cubicBezTo>
                  <a:pt x="388915" y="1070373"/>
                  <a:pt x="623492" y="1215303"/>
                  <a:pt x="826692" y="1077844"/>
                </a:cubicBezTo>
                <a:cubicBezTo>
                  <a:pt x="1029892" y="940385"/>
                  <a:pt x="1478127" y="259067"/>
                  <a:pt x="1373539" y="100691"/>
                </a:cubicBezTo>
                <a:cubicBezTo>
                  <a:pt x="1268951" y="-57685"/>
                  <a:pt x="426269" y="-14356"/>
                  <a:pt x="199163" y="127585"/>
                </a:cubicBezTo>
                <a:cubicBezTo>
                  <a:pt x="-27943" y="269526"/>
                  <a:pt x="-8520" y="610932"/>
                  <a:pt x="10904" y="95233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5C6519D7-2FB1-EB87-67D1-3E89C7F73631}"/>
              </a:ext>
            </a:extLst>
          </p:cNvPr>
          <p:cNvSpPr/>
          <p:nvPr/>
        </p:nvSpPr>
        <p:spPr>
          <a:xfrm>
            <a:off x="8498451" y="5142223"/>
            <a:ext cx="1435189" cy="1204789"/>
          </a:xfrm>
          <a:custGeom>
            <a:avLst/>
            <a:gdLst>
              <a:gd name="connsiteX0" fmla="*/ 484184 w 1435189"/>
              <a:gd name="connsiteY0" fmla="*/ 971706 h 1204789"/>
              <a:gd name="connsiteX1" fmla="*/ 1434443 w 1435189"/>
              <a:gd name="connsiteY1" fmla="*/ 254530 h 1204789"/>
              <a:gd name="connsiteX2" fmla="*/ 349714 w 1435189"/>
              <a:gd name="connsiteY2" fmla="*/ 3518 h 1204789"/>
              <a:gd name="connsiteX3" fmla="*/ 90 w 1435189"/>
              <a:gd name="connsiteY3" fmla="*/ 406930 h 1204789"/>
              <a:gd name="connsiteX4" fmla="*/ 322820 w 1435189"/>
              <a:gd name="connsiteY4" fmla="*/ 1204789 h 1204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5189" h="1204789">
                <a:moveTo>
                  <a:pt x="484184" y="971706"/>
                </a:moveTo>
                <a:cubicBezTo>
                  <a:pt x="970519" y="693800"/>
                  <a:pt x="1456855" y="415895"/>
                  <a:pt x="1434443" y="254530"/>
                </a:cubicBezTo>
                <a:cubicBezTo>
                  <a:pt x="1412031" y="93165"/>
                  <a:pt x="588773" y="-21882"/>
                  <a:pt x="349714" y="3518"/>
                </a:cubicBezTo>
                <a:cubicBezTo>
                  <a:pt x="110655" y="28918"/>
                  <a:pt x="4572" y="206718"/>
                  <a:pt x="90" y="406930"/>
                </a:cubicBezTo>
                <a:cubicBezTo>
                  <a:pt x="-4392" y="607142"/>
                  <a:pt x="159214" y="905965"/>
                  <a:pt x="322820" y="120478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56594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13F54-D791-4DEF-F068-822AA8567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Why so low?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703AA-B8F5-B999-350A-F7854DA5B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QUIC is enabled by default in Chrome, so we might expect to see 90% of all connections using QUIC on the second and subsequent fetches.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/>
              <a:t>Cloudflare’s numbers are based on fetches from their stores, and its unclear which are “first” fetches and which are “repeat” fetches from their summary data.</a:t>
            </a:r>
          </a:p>
          <a:p>
            <a:endParaRPr lang="en-AU" dirty="0"/>
          </a:p>
          <a:p>
            <a:r>
              <a:rPr lang="en-AU" dirty="0"/>
              <a:t>The APNIC numbers are based on scripted behaviours of individual clients enrolled via online ads, and the Chrome behaviour is triggered by a scripted repeat fetch following a 2 second timer.  </a:t>
            </a:r>
          </a:p>
        </p:txBody>
      </p:sp>
    </p:spTree>
    <p:extLst>
      <p:ext uri="{BB962C8B-B14F-4D97-AF65-F5344CB8AC3E}">
        <p14:creationId xmlns:p14="http://schemas.microsoft.com/office/powerpoint/2010/main" val="38587449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C66C5-30CB-4EE2-CFCD-3E436C18E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More Questions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456EB-DF47-664B-372C-FBA0E09CA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Why is the HTTPS DNS query rate 3x to 4x higher than the Safari QUIC fetch rate?</a:t>
            </a:r>
          </a:p>
          <a:p>
            <a:pPr lvl="1"/>
            <a:r>
              <a:rPr lang="en-AU" dirty="0"/>
              <a:t>Surely a HTTP/3 aware browser would try using QUIC if the DNS response indicated that the service was HTTP/3 capable</a:t>
            </a:r>
          </a:p>
          <a:p>
            <a:r>
              <a:rPr lang="en-AU" dirty="0"/>
              <a:t>Is a 2 second scripted wait for Chrome too fast in practice?</a:t>
            </a:r>
          </a:p>
          <a:p>
            <a:pPr lvl="1"/>
            <a:r>
              <a:rPr lang="en-AU" dirty="0"/>
              <a:t>How long does it take for content directives to be stashed in the browser to direct future actions?</a:t>
            </a:r>
          </a:p>
          <a:p>
            <a:r>
              <a:rPr lang="en-AU" dirty="0"/>
              <a:t>Does Chrome have the same defaults everywhere? Or are there localized settings in India and China (for example) that disable QUIC by default?</a:t>
            </a:r>
          </a:p>
          <a:p>
            <a:r>
              <a:rPr lang="en-AU" dirty="0"/>
              <a:t>Does Safari have the same defaults everywhere?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674054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536" y="934709"/>
            <a:ext cx="4914900" cy="1325563"/>
          </a:xfrm>
        </p:spPr>
        <p:txBody>
          <a:bodyPr>
            <a:normAutofit/>
          </a:bodyPr>
          <a:lstStyle/>
          <a:p>
            <a:r>
              <a:rPr lang="en-US" sz="6400" dirty="0">
                <a:latin typeface="Max's Handwritin" charset="0"/>
                <a:ea typeface="Max's Handwritin" charset="0"/>
                <a:cs typeface="Max's Handwritin" charset="0"/>
              </a:rPr>
              <a:t>Thanks!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794D73-6C31-9D46-2219-5E3EE156CFCC}"/>
              </a:ext>
            </a:extLst>
          </p:cNvPr>
          <p:cNvSpPr txBox="1"/>
          <p:nvPr/>
        </p:nvSpPr>
        <p:spPr>
          <a:xfrm>
            <a:off x="3824748" y="4969184"/>
            <a:ext cx="821763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b="1" dirty="0"/>
              <a:t>Ongoing HTTP/3 Measurement Report at APNIC Labs:</a:t>
            </a:r>
          </a:p>
          <a:p>
            <a:r>
              <a:rPr lang="en-AU" sz="2800" b="1" dirty="0"/>
              <a:t>                    https://</a:t>
            </a:r>
            <a:r>
              <a:rPr lang="en-AU" sz="2800" b="1" dirty="0" err="1"/>
              <a:t>stats.labs.apnic.net</a:t>
            </a:r>
            <a:r>
              <a:rPr lang="en-AU" sz="2800" b="1"/>
              <a:t>/QUIC</a:t>
            </a:r>
            <a:endParaRPr lang="en-AU" sz="2800" b="1" dirty="0"/>
          </a:p>
        </p:txBody>
      </p:sp>
    </p:spTree>
    <p:extLst>
      <p:ext uri="{BB962C8B-B14F-4D97-AF65-F5344CB8AC3E}">
        <p14:creationId xmlns:p14="http://schemas.microsoft.com/office/powerpoint/2010/main" val="3133062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77C38-421B-3541-A6B1-3C0ABC0E7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93973" cy="1325563"/>
          </a:xfrm>
        </p:spPr>
        <p:txBody>
          <a:bodyPr/>
          <a:lstStyle/>
          <a:p>
            <a:r>
              <a:rPr lang="en-AU" dirty="0"/>
              <a:t>QUIC is…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94866-E1D4-4A49-BEE6-AF3E701A1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566" y="1825625"/>
            <a:ext cx="10893972" cy="4351338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A transport level framing protocol that offers applications access to the basic IP datagram services offered by IP through the use of UDP</a:t>
            </a:r>
          </a:p>
          <a:p>
            <a:pPr marL="457200" lvl="1" indent="0">
              <a:buNone/>
            </a:pPr>
            <a:r>
              <a:rPr lang="en-AU" dirty="0"/>
              <a:t>All other transport services (data integrity, session control, congestion control) are shifted to the application</a:t>
            </a:r>
          </a:p>
          <a:p>
            <a:pPr marL="0" indent="0">
              <a:buNone/>
            </a:pPr>
            <a:r>
              <a:rPr lang="en-AU" dirty="0"/>
              <a:t>QUIC also places the transport control fields inside the encryption envelope, so QUIC has minimal exposure to the network</a:t>
            </a:r>
          </a:p>
        </p:txBody>
      </p:sp>
    </p:spTree>
    <p:extLst>
      <p:ext uri="{BB962C8B-B14F-4D97-AF65-F5344CB8AC3E}">
        <p14:creationId xmlns:p14="http://schemas.microsoft.com/office/powerpoint/2010/main" val="2079237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443D2-0658-7487-F3DF-F5023550E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Looking for QUIC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0AA68-C439-554A-DE49-013F59449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At APNIC we use Ads to perform large scale measurements of network service capabilities as seen by users</a:t>
            </a:r>
          </a:p>
          <a:p>
            <a:pPr lvl="1"/>
            <a:r>
              <a:rPr lang="en-AU" dirty="0"/>
              <a:t>IPv6 deployment</a:t>
            </a:r>
          </a:p>
          <a:p>
            <a:pPr lvl="1"/>
            <a:r>
              <a:rPr lang="en-AU" dirty="0"/>
              <a:t>DNSSEC validation</a:t>
            </a:r>
          </a:p>
          <a:p>
            <a:pPr lvl="1"/>
            <a:r>
              <a:rPr lang="en-AU" dirty="0"/>
              <a:t>Fragmentation</a:t>
            </a:r>
          </a:p>
          <a:p>
            <a:r>
              <a:rPr lang="en-AU" dirty="0"/>
              <a:t>Can we use this measurement platform to see the level of use of QUIC in today’s network?</a:t>
            </a:r>
          </a:p>
        </p:txBody>
      </p:sp>
    </p:spTree>
    <p:extLst>
      <p:ext uri="{BB962C8B-B14F-4D97-AF65-F5344CB8AC3E}">
        <p14:creationId xmlns:p14="http://schemas.microsoft.com/office/powerpoint/2010/main" val="1555178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709CB-853E-8DD2-F32B-367994726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Setting up QUIC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9E724-2405-AD19-BA7E-DCB5D9E79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Server:</a:t>
            </a:r>
          </a:p>
          <a:p>
            <a:pPr lvl="1"/>
            <a:r>
              <a:rPr lang="en-AU" dirty="0"/>
              <a:t>nginx v1.21.7 with QUIC functions included </a:t>
            </a:r>
          </a:p>
          <a:p>
            <a:r>
              <a:rPr lang="en-AU" dirty="0"/>
              <a:t>DNS:</a:t>
            </a:r>
          </a:p>
          <a:p>
            <a:pPr lvl="1"/>
            <a:r>
              <a:rPr lang="en-AU" dirty="0"/>
              <a:t>Set up an HTTPS record for each URL with value: </a:t>
            </a:r>
            <a:r>
              <a:rPr lang="en-AU" b="1" dirty="0" err="1">
                <a:latin typeface="Courier" pitchFamily="2" charset="0"/>
              </a:rPr>
              <a:t>alpn</a:t>
            </a:r>
            <a:r>
              <a:rPr lang="en-AU" b="1" dirty="0">
                <a:latin typeface="Courier" pitchFamily="2" charset="0"/>
              </a:rPr>
              <a:t>=“h3”</a:t>
            </a:r>
            <a:endParaRPr lang="en-AU" dirty="0"/>
          </a:p>
          <a:p>
            <a:r>
              <a:rPr lang="en-AU" dirty="0"/>
              <a:t>Content:</a:t>
            </a:r>
          </a:p>
          <a:p>
            <a:pPr lvl="1"/>
            <a:r>
              <a:rPr lang="en-AU" b="1" dirty="0">
                <a:latin typeface="Courier" pitchFamily="2" charset="0"/>
              </a:rPr>
              <a:t>Alt-Svc: h3=“:443”</a:t>
            </a:r>
            <a:endParaRPr lang="en-AU" b="1" dirty="0"/>
          </a:p>
          <a:p>
            <a:pPr marL="457200" lvl="1" indent="0">
              <a:buNone/>
            </a:pPr>
            <a:endParaRPr lang="en-AU" dirty="0"/>
          </a:p>
          <a:p>
            <a:pPr marL="457200" lvl="1" indent="0">
              <a:buNone/>
            </a:pPr>
            <a:r>
              <a:rPr lang="en-AU" sz="2000" dirty="0"/>
              <a:t>(This second method requires a subsequent query to allow the client to use the Alt-Svc capability. We perform a 2-second delayed second query for this URL in the measurement experiment approximately one fifth of the time. We keep the domain name constant and vary the URL </a:t>
            </a:r>
            <a:r>
              <a:rPr lang="en-AU" sz="2000" dirty="0" err="1"/>
              <a:t>args</a:t>
            </a:r>
            <a:r>
              <a:rPr lang="en-AU" sz="2000" dirty="0"/>
              <a:t> to detect the second fetch.)</a:t>
            </a:r>
          </a:p>
          <a:p>
            <a:endParaRPr lang="en-AU" dirty="0"/>
          </a:p>
          <a:p>
            <a:pPr marL="0" indent="0">
              <a:buNone/>
            </a:pPr>
            <a:endParaRPr lang="en-AU" b="1" dirty="0">
              <a:latin typeface="Courier" pitchFamily="2" charset="0"/>
            </a:endParaRPr>
          </a:p>
          <a:p>
            <a:pPr lvl="1"/>
            <a:endParaRPr lang="en-AU" b="1" dirty="0">
              <a:latin typeface="Courier" pitchFamily="2" charset="0"/>
            </a:endParaRP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b="1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774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9E724-2405-AD19-BA7E-DCB5D9E79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Server:</a:t>
            </a:r>
          </a:p>
          <a:p>
            <a:pPr lvl="1"/>
            <a:r>
              <a:rPr lang="en-AU" dirty="0"/>
              <a:t>nginx v1.21.7 with QUIC functions included</a:t>
            </a:r>
          </a:p>
          <a:p>
            <a:r>
              <a:rPr lang="en-AU" dirty="0"/>
              <a:t>DNS:</a:t>
            </a:r>
          </a:p>
          <a:p>
            <a:pPr lvl="1"/>
            <a:r>
              <a:rPr lang="en-AU" dirty="0"/>
              <a:t>Set up an HTTPS record for each URL with value: </a:t>
            </a:r>
            <a:r>
              <a:rPr lang="en-AU" b="1" dirty="0" err="1">
                <a:latin typeface="Courier" pitchFamily="2" charset="0"/>
              </a:rPr>
              <a:t>alpn</a:t>
            </a:r>
            <a:r>
              <a:rPr lang="en-AU" b="1" dirty="0">
                <a:latin typeface="Courier" pitchFamily="2" charset="0"/>
              </a:rPr>
              <a:t>=“h3”</a:t>
            </a:r>
          </a:p>
          <a:p>
            <a:r>
              <a:rPr lang="en-AU" dirty="0"/>
              <a:t>Content:</a:t>
            </a:r>
          </a:p>
          <a:p>
            <a:pPr lvl="1"/>
            <a:r>
              <a:rPr lang="en-AU" b="1" dirty="0">
                <a:latin typeface="Courier" pitchFamily="2" charset="0"/>
              </a:rPr>
              <a:t>Alt-Svc: h3=“:443”</a:t>
            </a:r>
            <a:endParaRPr lang="en-AU" b="1" dirty="0"/>
          </a:p>
          <a:p>
            <a:pPr marL="457200" lvl="1" indent="0">
              <a:buNone/>
            </a:pPr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b="1" dirty="0">
              <a:latin typeface="Courier" pitchFamily="2" charset="0"/>
            </a:endParaRPr>
          </a:p>
          <a:p>
            <a:pPr lvl="1"/>
            <a:endParaRPr lang="en-AU" b="1" dirty="0">
              <a:latin typeface="Courier" pitchFamily="2" charset="0"/>
            </a:endParaRP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b="1" dirty="0">
              <a:latin typeface="Courier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D709CB-853E-8DD2-F32B-367994726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Setting up QUIC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35C22E-2297-5755-0624-0DC698ED5B10}"/>
              </a:ext>
            </a:extLst>
          </p:cNvPr>
          <p:cNvSpPr txBox="1"/>
          <p:nvPr/>
        </p:nvSpPr>
        <p:spPr>
          <a:xfrm>
            <a:off x="8647200" y="3722400"/>
            <a:ext cx="22926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b="1" dirty="0">
                <a:solidFill>
                  <a:schemeClr val="accent4">
                    <a:lumMod val="50000"/>
                  </a:schemeClr>
                </a:solidFill>
                <a:latin typeface="AhnbergHand" pitchFamily="2" charset="0"/>
              </a:rPr>
              <a:t>First Fetch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B844DC-5B43-3B77-69C7-063A058CEF8B}"/>
              </a:ext>
            </a:extLst>
          </p:cNvPr>
          <p:cNvSpPr txBox="1"/>
          <p:nvPr/>
        </p:nvSpPr>
        <p:spPr>
          <a:xfrm>
            <a:off x="5451600" y="4587600"/>
            <a:ext cx="26388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b="1" dirty="0">
                <a:solidFill>
                  <a:schemeClr val="accent4">
                    <a:lumMod val="50000"/>
                  </a:schemeClr>
                </a:solidFill>
                <a:latin typeface="AhnbergHand" pitchFamily="2" charset="0"/>
              </a:rPr>
              <a:t>Second Fetch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ED29DE0B-6618-38BB-F435-5AACC0C1C105}"/>
              </a:ext>
            </a:extLst>
          </p:cNvPr>
          <p:cNvSpPr/>
          <p:nvPr/>
        </p:nvSpPr>
        <p:spPr>
          <a:xfrm>
            <a:off x="8038214" y="3607980"/>
            <a:ext cx="428986" cy="431219"/>
          </a:xfrm>
          <a:custGeom>
            <a:avLst/>
            <a:gdLst>
              <a:gd name="connsiteX0" fmla="*/ 1574363 w 1574363"/>
              <a:gd name="connsiteY0" fmla="*/ 496800 h 496800"/>
              <a:gd name="connsiteX1" fmla="*/ 1322363 w 1574363"/>
              <a:gd name="connsiteY1" fmla="*/ 396000 h 496800"/>
              <a:gd name="connsiteX2" fmla="*/ 119963 w 1574363"/>
              <a:gd name="connsiteY2" fmla="*/ 115200 h 496800"/>
              <a:gd name="connsiteX3" fmla="*/ 105563 w 1574363"/>
              <a:gd name="connsiteY3" fmla="*/ 216000 h 496800"/>
              <a:gd name="connsiteX4" fmla="*/ 4763 w 1574363"/>
              <a:gd name="connsiteY4" fmla="*/ 79200 h 496800"/>
              <a:gd name="connsiteX5" fmla="*/ 278363 w 1574363"/>
              <a:gd name="connsiteY5" fmla="*/ 0 h 49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4363" h="496800">
                <a:moveTo>
                  <a:pt x="1574363" y="496800"/>
                </a:moveTo>
                <a:cubicBezTo>
                  <a:pt x="1569563" y="478200"/>
                  <a:pt x="1564763" y="459600"/>
                  <a:pt x="1322363" y="396000"/>
                </a:cubicBezTo>
                <a:cubicBezTo>
                  <a:pt x="1079963" y="332400"/>
                  <a:pt x="322763" y="145200"/>
                  <a:pt x="119963" y="115200"/>
                </a:cubicBezTo>
                <a:cubicBezTo>
                  <a:pt x="-82837" y="85200"/>
                  <a:pt x="124763" y="222000"/>
                  <a:pt x="105563" y="216000"/>
                </a:cubicBezTo>
                <a:cubicBezTo>
                  <a:pt x="86363" y="210000"/>
                  <a:pt x="-24037" y="115200"/>
                  <a:pt x="4763" y="79200"/>
                </a:cubicBezTo>
                <a:cubicBezTo>
                  <a:pt x="33563" y="43200"/>
                  <a:pt x="155963" y="21600"/>
                  <a:pt x="278363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F2EDAAD5-CECD-EA62-9A21-7741728953C6}"/>
              </a:ext>
            </a:extLst>
          </p:cNvPr>
          <p:cNvSpPr/>
          <p:nvPr/>
        </p:nvSpPr>
        <p:spPr>
          <a:xfrm>
            <a:off x="4063522" y="4492124"/>
            <a:ext cx="969278" cy="504676"/>
          </a:xfrm>
          <a:custGeom>
            <a:avLst/>
            <a:gdLst>
              <a:gd name="connsiteX0" fmla="*/ 969278 w 969278"/>
              <a:gd name="connsiteY0" fmla="*/ 504676 h 504676"/>
              <a:gd name="connsiteX1" fmla="*/ 904478 w 969278"/>
              <a:gd name="connsiteY1" fmla="*/ 475876 h 504676"/>
              <a:gd name="connsiteX2" fmla="*/ 76478 w 969278"/>
              <a:gd name="connsiteY2" fmla="*/ 22276 h 504676"/>
              <a:gd name="connsiteX3" fmla="*/ 126878 w 969278"/>
              <a:gd name="connsiteY3" fmla="*/ 144676 h 504676"/>
              <a:gd name="connsiteX4" fmla="*/ 4478 w 969278"/>
              <a:gd name="connsiteY4" fmla="*/ 15076 h 504676"/>
              <a:gd name="connsiteX5" fmla="*/ 314078 w 969278"/>
              <a:gd name="connsiteY5" fmla="*/ 7876 h 50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69278" h="504676">
                <a:moveTo>
                  <a:pt x="969278" y="504676"/>
                </a:moveTo>
                <a:lnTo>
                  <a:pt x="904478" y="475876"/>
                </a:lnTo>
                <a:cubicBezTo>
                  <a:pt x="755678" y="395476"/>
                  <a:pt x="206078" y="77476"/>
                  <a:pt x="76478" y="22276"/>
                </a:cubicBezTo>
                <a:cubicBezTo>
                  <a:pt x="-53122" y="-32924"/>
                  <a:pt x="138878" y="145876"/>
                  <a:pt x="126878" y="144676"/>
                </a:cubicBezTo>
                <a:cubicBezTo>
                  <a:pt x="114878" y="143476"/>
                  <a:pt x="-26722" y="37876"/>
                  <a:pt x="4478" y="15076"/>
                </a:cubicBezTo>
                <a:cubicBezTo>
                  <a:pt x="35678" y="-7724"/>
                  <a:pt x="174878" y="76"/>
                  <a:pt x="314078" y="787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5878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BBE77-0519-C37F-84EA-645E2C4AE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QUIC Use – June/July 2022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A84D32E-AD6D-5718-39E9-AC2561F3E0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400" y="1860503"/>
            <a:ext cx="9679200" cy="44513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5D58D98-911F-2241-EDC7-25A77DDA3305}"/>
              </a:ext>
            </a:extLst>
          </p:cNvPr>
          <p:cNvSpPr txBox="1"/>
          <p:nvPr/>
        </p:nvSpPr>
        <p:spPr>
          <a:xfrm>
            <a:off x="9173497" y="3131960"/>
            <a:ext cx="2566219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dirty="0">
                <a:latin typeface="AhnbergHand" pitchFamily="2" charset="0"/>
              </a:rPr>
              <a:t>About 3.5% of users use HTTP/3 for the second fetch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ED0A95-E954-05F3-FA4D-AA5D13DC2F33}"/>
              </a:ext>
            </a:extLst>
          </p:cNvPr>
          <p:cNvSpPr txBox="1"/>
          <p:nvPr/>
        </p:nvSpPr>
        <p:spPr>
          <a:xfrm>
            <a:off x="9051097" y="5434961"/>
            <a:ext cx="2566219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dirty="0">
                <a:latin typeface="AhnbergHand" pitchFamily="2" charset="0"/>
              </a:rPr>
              <a:t>About 1% of users are seen to use HTTP/3 on first fetch</a:t>
            </a:r>
          </a:p>
        </p:txBody>
      </p:sp>
    </p:spTree>
    <p:extLst>
      <p:ext uri="{BB962C8B-B14F-4D97-AF65-F5344CB8AC3E}">
        <p14:creationId xmlns:p14="http://schemas.microsoft.com/office/powerpoint/2010/main" val="2270962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5F21FA-4215-54F6-FFBC-E6CFABC25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754598"/>
            <a:ext cx="10231200" cy="45769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D8DB63A-98BE-267A-3D55-2A302764E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QUIC Use – June/July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5E0C42-1E1A-882D-AC2E-DA2D95DF0B11}"/>
              </a:ext>
            </a:extLst>
          </p:cNvPr>
          <p:cNvSpPr/>
          <p:nvPr/>
        </p:nvSpPr>
        <p:spPr>
          <a:xfrm>
            <a:off x="7674677" y="6068415"/>
            <a:ext cx="3146323" cy="127819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FFFF00"/>
              </a:gs>
              <a:gs pos="100000">
                <a:srgbClr val="00B05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1144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5F21FA-4215-54F6-FFBC-E6CFABC25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754598"/>
            <a:ext cx="10231200" cy="45769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D8DB63A-98BE-267A-3D55-2A302764E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QUIC Use – June/July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5E0C42-1E1A-882D-AC2E-DA2D95DF0B11}"/>
              </a:ext>
            </a:extLst>
          </p:cNvPr>
          <p:cNvSpPr/>
          <p:nvPr/>
        </p:nvSpPr>
        <p:spPr>
          <a:xfrm>
            <a:off x="7674677" y="6068415"/>
            <a:ext cx="3146323" cy="127819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FFFF00"/>
              </a:gs>
              <a:gs pos="100000">
                <a:srgbClr val="00B05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426174-A56E-06E3-803B-0A4CD2CEB6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800" y="1853925"/>
            <a:ext cx="7874194" cy="2523675"/>
          </a:xfrm>
          <a:prstGeom prst="rect">
            <a:avLst/>
          </a:prstGeom>
        </p:spPr>
      </p:pic>
      <p:sp>
        <p:nvSpPr>
          <p:cNvPr id="7" name="Freeform 6">
            <a:extLst>
              <a:ext uri="{FF2B5EF4-FFF2-40B4-BE49-F238E27FC236}">
                <a16:creationId xmlns:a16="http://schemas.microsoft.com/office/drawing/2014/main" id="{09020164-7F38-D50E-90A0-E7069C00AD68}"/>
              </a:ext>
            </a:extLst>
          </p:cNvPr>
          <p:cNvSpPr/>
          <p:nvPr/>
        </p:nvSpPr>
        <p:spPr>
          <a:xfrm>
            <a:off x="7674677" y="4377600"/>
            <a:ext cx="330553" cy="2218382"/>
          </a:xfrm>
          <a:custGeom>
            <a:avLst/>
            <a:gdLst>
              <a:gd name="connsiteX0" fmla="*/ 20953 w 330553"/>
              <a:gd name="connsiteY0" fmla="*/ 2218382 h 2218382"/>
              <a:gd name="connsiteX1" fmla="*/ 13753 w 330553"/>
              <a:gd name="connsiteY1" fmla="*/ 1606382 h 2218382"/>
              <a:gd name="connsiteX2" fmla="*/ 179353 w 330553"/>
              <a:gd name="connsiteY2" fmla="*/ 87182 h 2218382"/>
              <a:gd name="connsiteX3" fmla="*/ 64153 w 330553"/>
              <a:gd name="connsiteY3" fmla="*/ 209582 h 2218382"/>
              <a:gd name="connsiteX4" fmla="*/ 172153 w 330553"/>
              <a:gd name="connsiteY4" fmla="*/ 782 h 2218382"/>
              <a:gd name="connsiteX5" fmla="*/ 330553 w 330553"/>
              <a:gd name="connsiteY5" fmla="*/ 151982 h 2218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0553" h="2218382">
                <a:moveTo>
                  <a:pt x="20953" y="2218382"/>
                </a:moveTo>
                <a:cubicBezTo>
                  <a:pt x="4153" y="2089982"/>
                  <a:pt x="-12647" y="1961582"/>
                  <a:pt x="13753" y="1606382"/>
                </a:cubicBezTo>
                <a:cubicBezTo>
                  <a:pt x="40153" y="1251182"/>
                  <a:pt x="170953" y="319982"/>
                  <a:pt x="179353" y="87182"/>
                </a:cubicBezTo>
                <a:cubicBezTo>
                  <a:pt x="187753" y="-145618"/>
                  <a:pt x="65353" y="223982"/>
                  <a:pt x="64153" y="209582"/>
                </a:cubicBezTo>
                <a:cubicBezTo>
                  <a:pt x="62953" y="195182"/>
                  <a:pt x="127753" y="10382"/>
                  <a:pt x="172153" y="782"/>
                </a:cubicBezTo>
                <a:cubicBezTo>
                  <a:pt x="216553" y="-8818"/>
                  <a:pt x="273553" y="71582"/>
                  <a:pt x="330553" y="151982"/>
                </a:cubicBezTo>
              </a:path>
            </a:pathLst>
          </a:cu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5343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3990</TotalTime>
  <Words>1341</Words>
  <Application>Microsoft Macintosh PowerPoint</Application>
  <PresentationFormat>Widescreen</PresentationFormat>
  <Paragraphs>150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AhnbergHand</vt:lpstr>
      <vt:lpstr>Arial</vt:lpstr>
      <vt:lpstr>Calibri</vt:lpstr>
      <vt:lpstr>Calibri Light</vt:lpstr>
      <vt:lpstr>Courier</vt:lpstr>
      <vt:lpstr>Max's Handwritin</vt:lpstr>
      <vt:lpstr>Powderfinger Type</vt:lpstr>
      <vt:lpstr>Office Theme</vt:lpstr>
      <vt:lpstr>A Quick look at QUIC </vt:lpstr>
      <vt:lpstr>QUIC is…</vt:lpstr>
      <vt:lpstr>QUIC is…</vt:lpstr>
      <vt:lpstr>Looking for QUIC</vt:lpstr>
      <vt:lpstr>Setting up QUIC</vt:lpstr>
      <vt:lpstr>Setting up QUIC</vt:lpstr>
      <vt:lpstr>QUIC Use – June/July 2022</vt:lpstr>
      <vt:lpstr>QUIC Use – June/July 2022</vt:lpstr>
      <vt:lpstr>QUIC Use – June/July 2022</vt:lpstr>
      <vt:lpstr>QUIC Use – June/July 2022</vt:lpstr>
      <vt:lpstr>Some Questions:</vt:lpstr>
      <vt:lpstr>1. OS Clients* performing QUIC</vt:lpstr>
      <vt:lpstr>1. Browser Clients* performing QUIC</vt:lpstr>
      <vt:lpstr>1. Who does QUIC and why?</vt:lpstr>
      <vt:lpstr>2. QUIC Packet Size distribution</vt:lpstr>
      <vt:lpstr>3. QUIC Connection Loss</vt:lpstr>
      <vt:lpstr>4. Is QUIC Faster?</vt:lpstr>
      <vt:lpstr>4. TCP/TLS vs QUIC speed difference</vt:lpstr>
      <vt:lpstr>4. Cumulative Distribution</vt:lpstr>
      <vt:lpstr>Some Answers:</vt:lpstr>
      <vt:lpstr>Observations</vt:lpstr>
      <vt:lpstr>Why so low?</vt:lpstr>
      <vt:lpstr>More Questions</vt:lpstr>
      <vt:lpstr>Thanks!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Networking Needs</dc:title>
  <dc:creator>Geoff Huston</dc:creator>
  <cp:lastModifiedBy>Geoff Huston</cp:lastModifiedBy>
  <cp:revision>26</cp:revision>
  <dcterms:created xsi:type="dcterms:W3CDTF">2021-10-11T19:39:17Z</dcterms:created>
  <dcterms:modified xsi:type="dcterms:W3CDTF">2022-07-29T16:42:03Z</dcterms:modified>
</cp:coreProperties>
</file>