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69" r:id="rId2"/>
    <p:sldId id="270" r:id="rId3"/>
    <p:sldId id="271" r:id="rId4"/>
    <p:sldId id="272" r:id="rId5"/>
    <p:sldId id="273" r:id="rId6"/>
    <p:sldId id="276" r:id="rId7"/>
    <p:sldId id="277" r:id="rId8"/>
    <p:sldId id="278" r:id="rId9"/>
    <p:sldId id="439" r:id="rId10"/>
    <p:sldId id="315" r:id="rId11"/>
    <p:sldId id="316" r:id="rId12"/>
    <p:sldId id="440" r:id="rId13"/>
    <p:sldId id="314" r:id="rId14"/>
    <p:sldId id="441" r:id="rId15"/>
    <p:sldId id="356" r:id="rId16"/>
    <p:sldId id="357" r:id="rId17"/>
    <p:sldId id="429" r:id="rId18"/>
    <p:sldId id="455" r:id="rId19"/>
    <p:sldId id="464" r:id="rId20"/>
    <p:sldId id="456" r:id="rId21"/>
    <p:sldId id="459" r:id="rId22"/>
    <p:sldId id="460" r:id="rId23"/>
    <p:sldId id="461" r:id="rId24"/>
    <p:sldId id="463" r:id="rId25"/>
    <p:sldId id="462" r:id="rId26"/>
    <p:sldId id="457" r:id="rId27"/>
    <p:sldId id="430" r:id="rId28"/>
    <p:sldId id="431" r:id="rId29"/>
    <p:sldId id="444" r:id="rId30"/>
    <p:sldId id="363" r:id="rId31"/>
    <p:sldId id="364" r:id="rId32"/>
    <p:sldId id="366" r:id="rId33"/>
    <p:sldId id="369" r:id="rId34"/>
    <p:sldId id="465" r:id="rId35"/>
    <p:sldId id="466" r:id="rId36"/>
    <p:sldId id="467" r:id="rId37"/>
    <p:sldId id="370" r:id="rId38"/>
    <p:sldId id="368" r:id="rId39"/>
    <p:sldId id="318" r:id="rId40"/>
    <p:sldId id="365" r:id="rId41"/>
    <p:sldId id="317" r:id="rId42"/>
    <p:sldId id="442" r:id="rId43"/>
    <p:sldId id="432" r:id="rId44"/>
    <p:sldId id="433" r:id="rId45"/>
    <p:sldId id="434" r:id="rId46"/>
    <p:sldId id="435" r:id="rId47"/>
    <p:sldId id="436" r:id="rId48"/>
    <p:sldId id="427" r:id="rId49"/>
    <p:sldId id="445" r:id="rId50"/>
    <p:sldId id="443" r:id="rId51"/>
    <p:sldId id="446" r:id="rId52"/>
    <p:sldId id="372" r:id="rId53"/>
    <p:sldId id="458" r:id="rId54"/>
    <p:sldId id="452" r:id="rId55"/>
    <p:sldId id="383" r:id="rId56"/>
    <p:sldId id="424" r:id="rId57"/>
    <p:sldId id="390" r:id="rId58"/>
    <p:sldId id="391" r:id="rId59"/>
    <p:sldId id="468" r:id="rId60"/>
    <p:sldId id="469" r:id="rId61"/>
    <p:sldId id="45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0"/>
    <p:restoredTop sz="94694"/>
  </p:normalViewPr>
  <p:slideViewPr>
    <p:cSldViewPr snapToGrid="0" snapToObjects="1">
      <p:cViewPr varScale="1">
        <p:scale>
          <a:sx n="121" d="100"/>
          <a:sy n="121" d="100"/>
        </p:scale>
        <p:origin x="984"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AFCB5-4F6C-E740-AC38-9D0F9548E139}" type="datetimeFigureOut">
              <a:rPr lang="en-AU" smtClean="0"/>
              <a:t>24/5/2022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DE2C5-4AC3-F643-A7BA-F64BB1A35366}" type="slidenum">
              <a:rPr lang="en-AU" smtClean="0"/>
              <a:t>‹#›</a:t>
            </a:fld>
            <a:endParaRPr lang="en-AU"/>
          </a:p>
        </p:txBody>
      </p:sp>
    </p:spTree>
    <p:extLst>
      <p:ext uri="{BB962C8B-B14F-4D97-AF65-F5344CB8AC3E}">
        <p14:creationId xmlns:p14="http://schemas.microsoft.com/office/powerpoint/2010/main" val="175557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7B617-19A1-474F-913D-64D26D5B33AA}" type="slidenum">
              <a:rPr lang="en-US" smtClean="0"/>
              <a:t>31</a:t>
            </a:fld>
            <a:endParaRPr lang="en-US"/>
          </a:p>
        </p:txBody>
      </p:sp>
    </p:spTree>
    <p:extLst>
      <p:ext uri="{BB962C8B-B14F-4D97-AF65-F5344CB8AC3E}">
        <p14:creationId xmlns:p14="http://schemas.microsoft.com/office/powerpoint/2010/main" val="413206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DE98-986C-35E5-294D-CB869AB91A8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CA6B6B42-F40A-B0A9-D5F6-9CAC21BF9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11ACE1C3-D1F9-27A5-8B04-2FB58365823C}"/>
              </a:ext>
            </a:extLst>
          </p:cNvPr>
          <p:cNvSpPr>
            <a:spLocks noGrp="1"/>
          </p:cNvSpPr>
          <p:nvPr>
            <p:ph type="dt" sz="half" idx="10"/>
          </p:nvPr>
        </p:nvSpPr>
        <p:spPr/>
        <p:txBody>
          <a:bodyPr/>
          <a:lstStyle/>
          <a:p>
            <a:fld id="{08842567-4364-F740-9232-0F70B4421A87}" type="datetimeFigureOut">
              <a:rPr lang="en-AU" smtClean="0"/>
              <a:t>24/5/2022</a:t>
            </a:fld>
            <a:endParaRPr lang="en-AU"/>
          </a:p>
        </p:txBody>
      </p:sp>
      <p:sp>
        <p:nvSpPr>
          <p:cNvPr id="5" name="Footer Placeholder 4">
            <a:extLst>
              <a:ext uri="{FF2B5EF4-FFF2-40B4-BE49-F238E27FC236}">
                <a16:creationId xmlns:a16="http://schemas.microsoft.com/office/drawing/2014/main" id="{070A2F16-1C5C-C8A3-2A94-A5D2B20A01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12F8C6-1153-CD69-DA97-E5CF71A6C061}"/>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90929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2DDE-06C4-4C55-4170-B5847D0D52C4}"/>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1CF5A47-C467-CB05-A90E-8CC5C66741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23973AA2-9B0D-6E94-6FB1-70469AF93A44}"/>
              </a:ext>
            </a:extLst>
          </p:cNvPr>
          <p:cNvSpPr>
            <a:spLocks noGrp="1"/>
          </p:cNvSpPr>
          <p:nvPr>
            <p:ph type="dt" sz="half" idx="10"/>
          </p:nvPr>
        </p:nvSpPr>
        <p:spPr/>
        <p:txBody>
          <a:bodyPr/>
          <a:lstStyle/>
          <a:p>
            <a:fld id="{08842567-4364-F740-9232-0F70B4421A87}" type="datetimeFigureOut">
              <a:rPr lang="en-AU" smtClean="0"/>
              <a:t>24/5/2022</a:t>
            </a:fld>
            <a:endParaRPr lang="en-AU"/>
          </a:p>
        </p:txBody>
      </p:sp>
      <p:sp>
        <p:nvSpPr>
          <p:cNvPr id="5" name="Footer Placeholder 4">
            <a:extLst>
              <a:ext uri="{FF2B5EF4-FFF2-40B4-BE49-F238E27FC236}">
                <a16:creationId xmlns:a16="http://schemas.microsoft.com/office/drawing/2014/main" id="{902C162D-6AF8-EA46-A737-9A9026C986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E583FF4-C08F-D275-3F9E-CFD66515561A}"/>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143828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4F55B-05E2-9238-DFE7-30D8250720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C10E8BF5-7F46-9161-376F-363CD499CF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5FC1DF9-6B03-2181-AF3D-85D7CCC4E842}"/>
              </a:ext>
            </a:extLst>
          </p:cNvPr>
          <p:cNvSpPr>
            <a:spLocks noGrp="1"/>
          </p:cNvSpPr>
          <p:nvPr>
            <p:ph type="dt" sz="half" idx="10"/>
          </p:nvPr>
        </p:nvSpPr>
        <p:spPr/>
        <p:txBody>
          <a:bodyPr/>
          <a:lstStyle/>
          <a:p>
            <a:fld id="{08842567-4364-F740-9232-0F70B4421A87}" type="datetimeFigureOut">
              <a:rPr lang="en-AU" smtClean="0"/>
              <a:t>24/5/2022</a:t>
            </a:fld>
            <a:endParaRPr lang="en-AU"/>
          </a:p>
        </p:txBody>
      </p:sp>
      <p:sp>
        <p:nvSpPr>
          <p:cNvPr id="5" name="Footer Placeholder 4">
            <a:extLst>
              <a:ext uri="{FF2B5EF4-FFF2-40B4-BE49-F238E27FC236}">
                <a16:creationId xmlns:a16="http://schemas.microsoft.com/office/drawing/2014/main" id="{FA4A4510-5904-DEA7-FBF5-9074EC02D3C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AE837C-DE6F-47FA-5CA5-CBB01AFE0176}"/>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132873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C1E-2799-6044-FD8A-A81E3302EFBF}"/>
              </a:ext>
            </a:extLst>
          </p:cNvPr>
          <p:cNvSpPr>
            <a:spLocks noGrp="1"/>
          </p:cNvSpPr>
          <p:nvPr>
            <p:ph type="title"/>
          </p:nvPr>
        </p:nvSpPr>
        <p:spPr/>
        <p:txBody>
          <a:bodyPr/>
          <a:lstStyle>
            <a:lvl1pPr>
              <a:defRPr baseline="0">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69641114-2F38-3AE8-29C8-D1EA454C88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CAA2E3DC-81BA-D934-EC29-C3C4DF2F6D35}"/>
              </a:ext>
            </a:extLst>
          </p:cNvPr>
          <p:cNvSpPr>
            <a:spLocks noGrp="1"/>
          </p:cNvSpPr>
          <p:nvPr>
            <p:ph type="dt" sz="half" idx="10"/>
          </p:nvPr>
        </p:nvSpPr>
        <p:spPr/>
        <p:txBody>
          <a:bodyPr/>
          <a:lstStyle/>
          <a:p>
            <a:fld id="{08842567-4364-F740-9232-0F70B4421A87}" type="datetimeFigureOut">
              <a:rPr lang="en-AU" smtClean="0"/>
              <a:t>24/5/2022</a:t>
            </a:fld>
            <a:endParaRPr lang="en-AU"/>
          </a:p>
        </p:txBody>
      </p:sp>
      <p:sp>
        <p:nvSpPr>
          <p:cNvPr id="5" name="Footer Placeholder 4">
            <a:extLst>
              <a:ext uri="{FF2B5EF4-FFF2-40B4-BE49-F238E27FC236}">
                <a16:creationId xmlns:a16="http://schemas.microsoft.com/office/drawing/2014/main" id="{D37BD9F0-7403-CE76-AC36-1CEA588DA0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540B810-70E8-6D4D-BE68-8E51A7370D13}"/>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61673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5325-76F0-B69D-EA6F-4DA5C54FC4B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5E99D9DA-3D26-753E-2B59-B35FF25AE8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B70378-DEA6-3881-45AE-7F0D8EB6EDF0}"/>
              </a:ext>
            </a:extLst>
          </p:cNvPr>
          <p:cNvSpPr>
            <a:spLocks noGrp="1"/>
          </p:cNvSpPr>
          <p:nvPr>
            <p:ph type="dt" sz="half" idx="10"/>
          </p:nvPr>
        </p:nvSpPr>
        <p:spPr/>
        <p:txBody>
          <a:bodyPr/>
          <a:lstStyle/>
          <a:p>
            <a:fld id="{08842567-4364-F740-9232-0F70B4421A87}" type="datetimeFigureOut">
              <a:rPr lang="en-AU" smtClean="0"/>
              <a:t>24/5/2022</a:t>
            </a:fld>
            <a:endParaRPr lang="en-AU"/>
          </a:p>
        </p:txBody>
      </p:sp>
      <p:sp>
        <p:nvSpPr>
          <p:cNvPr id="5" name="Footer Placeholder 4">
            <a:extLst>
              <a:ext uri="{FF2B5EF4-FFF2-40B4-BE49-F238E27FC236}">
                <a16:creationId xmlns:a16="http://schemas.microsoft.com/office/drawing/2014/main" id="{6853BD87-FF05-F1FB-8892-2BD23AE8F6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69E3DF9-9477-B997-C9F0-AD2E6BCAB21D}"/>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5063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E30B-B1F5-BEA7-C07D-ECCEB910F923}"/>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78886847-51B9-6471-DE00-89E43D334EF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9D3C5A38-20EE-721F-B5D8-2D45980532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12DB97CE-2AB3-F72C-F648-37A9E6366260}"/>
              </a:ext>
            </a:extLst>
          </p:cNvPr>
          <p:cNvSpPr>
            <a:spLocks noGrp="1"/>
          </p:cNvSpPr>
          <p:nvPr>
            <p:ph type="dt" sz="half" idx="10"/>
          </p:nvPr>
        </p:nvSpPr>
        <p:spPr/>
        <p:txBody>
          <a:bodyPr/>
          <a:lstStyle/>
          <a:p>
            <a:fld id="{08842567-4364-F740-9232-0F70B4421A87}" type="datetimeFigureOut">
              <a:rPr lang="en-AU" smtClean="0"/>
              <a:t>24/5/2022</a:t>
            </a:fld>
            <a:endParaRPr lang="en-AU"/>
          </a:p>
        </p:txBody>
      </p:sp>
      <p:sp>
        <p:nvSpPr>
          <p:cNvPr id="6" name="Footer Placeholder 5">
            <a:extLst>
              <a:ext uri="{FF2B5EF4-FFF2-40B4-BE49-F238E27FC236}">
                <a16:creationId xmlns:a16="http://schemas.microsoft.com/office/drawing/2014/main" id="{DD10C7EA-1140-F499-EDFF-CA6E11A4847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C4F5FF9-3855-F948-4C13-D2FE5A23FE5B}"/>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417722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F9C4-C233-CDA9-79DF-2A8F94C1E120}"/>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A1BE7961-3186-E459-1B68-F9CB8E7B4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6AE9D0-C0BF-D69C-47D6-5181922741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B3D13A3-A0F6-8C31-2332-5F70129AA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81CBDB9-8724-D58D-3A5E-3DC3A01DA3A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478E9585-FAC2-C8B4-C4DD-C5FEF82A1FA1}"/>
              </a:ext>
            </a:extLst>
          </p:cNvPr>
          <p:cNvSpPr>
            <a:spLocks noGrp="1"/>
          </p:cNvSpPr>
          <p:nvPr>
            <p:ph type="dt" sz="half" idx="10"/>
          </p:nvPr>
        </p:nvSpPr>
        <p:spPr/>
        <p:txBody>
          <a:bodyPr/>
          <a:lstStyle/>
          <a:p>
            <a:fld id="{08842567-4364-F740-9232-0F70B4421A87}" type="datetimeFigureOut">
              <a:rPr lang="en-AU" smtClean="0"/>
              <a:t>24/5/2022</a:t>
            </a:fld>
            <a:endParaRPr lang="en-AU"/>
          </a:p>
        </p:txBody>
      </p:sp>
      <p:sp>
        <p:nvSpPr>
          <p:cNvPr id="8" name="Footer Placeholder 7">
            <a:extLst>
              <a:ext uri="{FF2B5EF4-FFF2-40B4-BE49-F238E27FC236}">
                <a16:creationId xmlns:a16="http://schemas.microsoft.com/office/drawing/2014/main" id="{AE9E6DA2-581D-4BA1-808D-5D01D775319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073646E-FB7E-36F4-8EBC-5DD9A9CE7F5B}"/>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03674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A2FD-558F-D53A-496F-59CD75F810B2}"/>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01CA8C4B-15E4-BE8A-2FAE-65F987440872}"/>
              </a:ext>
            </a:extLst>
          </p:cNvPr>
          <p:cNvSpPr>
            <a:spLocks noGrp="1"/>
          </p:cNvSpPr>
          <p:nvPr>
            <p:ph type="dt" sz="half" idx="10"/>
          </p:nvPr>
        </p:nvSpPr>
        <p:spPr/>
        <p:txBody>
          <a:bodyPr/>
          <a:lstStyle/>
          <a:p>
            <a:fld id="{08842567-4364-F740-9232-0F70B4421A87}" type="datetimeFigureOut">
              <a:rPr lang="en-AU" smtClean="0"/>
              <a:t>24/5/2022</a:t>
            </a:fld>
            <a:endParaRPr lang="en-AU"/>
          </a:p>
        </p:txBody>
      </p:sp>
      <p:sp>
        <p:nvSpPr>
          <p:cNvPr id="4" name="Footer Placeholder 3">
            <a:extLst>
              <a:ext uri="{FF2B5EF4-FFF2-40B4-BE49-F238E27FC236}">
                <a16:creationId xmlns:a16="http://schemas.microsoft.com/office/drawing/2014/main" id="{F43B04D5-58A3-5863-4DBF-ABC6D24E4F8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44AE7BE-6D5F-8DE0-3CFF-55949F299F5F}"/>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302137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04DB4-CB62-7406-62FF-0BBC6236813D}"/>
              </a:ext>
            </a:extLst>
          </p:cNvPr>
          <p:cNvSpPr>
            <a:spLocks noGrp="1"/>
          </p:cNvSpPr>
          <p:nvPr>
            <p:ph type="dt" sz="half" idx="10"/>
          </p:nvPr>
        </p:nvSpPr>
        <p:spPr/>
        <p:txBody>
          <a:bodyPr/>
          <a:lstStyle/>
          <a:p>
            <a:fld id="{08842567-4364-F740-9232-0F70B4421A87}" type="datetimeFigureOut">
              <a:rPr lang="en-AU" smtClean="0"/>
              <a:t>24/5/2022</a:t>
            </a:fld>
            <a:endParaRPr lang="en-AU"/>
          </a:p>
        </p:txBody>
      </p:sp>
      <p:sp>
        <p:nvSpPr>
          <p:cNvPr id="3" name="Footer Placeholder 2">
            <a:extLst>
              <a:ext uri="{FF2B5EF4-FFF2-40B4-BE49-F238E27FC236}">
                <a16:creationId xmlns:a16="http://schemas.microsoft.com/office/drawing/2014/main" id="{F1A4E0E7-5F28-AAD6-DFB9-8F40CA94006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D90ECE3-C32B-AE31-1497-4290E948DAE8}"/>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9876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4D35-71B7-FB2B-6303-D40F0A18EC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BC6F9EF7-AACD-CFF9-253B-3D8903E74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C9355736-011A-C204-CEFB-87C589D29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431525-62CC-803A-D413-1B45DAC19705}"/>
              </a:ext>
            </a:extLst>
          </p:cNvPr>
          <p:cNvSpPr>
            <a:spLocks noGrp="1"/>
          </p:cNvSpPr>
          <p:nvPr>
            <p:ph type="dt" sz="half" idx="10"/>
          </p:nvPr>
        </p:nvSpPr>
        <p:spPr/>
        <p:txBody>
          <a:bodyPr/>
          <a:lstStyle/>
          <a:p>
            <a:fld id="{08842567-4364-F740-9232-0F70B4421A87}" type="datetimeFigureOut">
              <a:rPr lang="en-AU" smtClean="0"/>
              <a:t>24/5/2022</a:t>
            </a:fld>
            <a:endParaRPr lang="en-AU"/>
          </a:p>
        </p:txBody>
      </p:sp>
      <p:sp>
        <p:nvSpPr>
          <p:cNvPr id="6" name="Footer Placeholder 5">
            <a:extLst>
              <a:ext uri="{FF2B5EF4-FFF2-40B4-BE49-F238E27FC236}">
                <a16:creationId xmlns:a16="http://schemas.microsoft.com/office/drawing/2014/main" id="{810F3B81-7421-D433-08D6-3A0467F7B63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CB195DB-90CC-B055-5ECD-AA5278EFD82B}"/>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42485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4540-A41A-9AC8-BCE4-3EBCDEBA56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F408BB20-9988-664F-428E-A0DC82220E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38D0F9C-0040-C9F1-18C2-E562D4DBB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695C49-606C-4E75-77B4-376164C04570}"/>
              </a:ext>
            </a:extLst>
          </p:cNvPr>
          <p:cNvSpPr>
            <a:spLocks noGrp="1"/>
          </p:cNvSpPr>
          <p:nvPr>
            <p:ph type="dt" sz="half" idx="10"/>
          </p:nvPr>
        </p:nvSpPr>
        <p:spPr/>
        <p:txBody>
          <a:bodyPr/>
          <a:lstStyle/>
          <a:p>
            <a:fld id="{08842567-4364-F740-9232-0F70B4421A87}" type="datetimeFigureOut">
              <a:rPr lang="en-AU" smtClean="0"/>
              <a:t>24/5/2022</a:t>
            </a:fld>
            <a:endParaRPr lang="en-AU"/>
          </a:p>
        </p:txBody>
      </p:sp>
      <p:sp>
        <p:nvSpPr>
          <p:cNvPr id="6" name="Footer Placeholder 5">
            <a:extLst>
              <a:ext uri="{FF2B5EF4-FFF2-40B4-BE49-F238E27FC236}">
                <a16:creationId xmlns:a16="http://schemas.microsoft.com/office/drawing/2014/main" id="{C40C0343-2090-FADB-78B5-9E3852A5993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4A11D55-3BA1-0AFC-7ED8-85B1A73B113C}"/>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335286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4C0B7-B260-32B8-6ACE-FC25AC026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870FAF6D-1676-A612-019A-150D644C5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CAFC790-8F49-6E53-5BC1-15CABFB3F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42567-4364-F740-9232-0F70B4421A87}" type="datetimeFigureOut">
              <a:rPr lang="en-AU" smtClean="0"/>
              <a:t>24/5/2022</a:t>
            </a:fld>
            <a:endParaRPr lang="en-AU"/>
          </a:p>
        </p:txBody>
      </p:sp>
      <p:sp>
        <p:nvSpPr>
          <p:cNvPr id="5" name="Footer Placeholder 4">
            <a:extLst>
              <a:ext uri="{FF2B5EF4-FFF2-40B4-BE49-F238E27FC236}">
                <a16:creationId xmlns:a16="http://schemas.microsoft.com/office/drawing/2014/main" id="{76E2FF6D-BF21-0E47-F905-167F43592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DB2BF7A-4CCC-B3BE-6811-E5F17384B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2DEFA-1EE4-AE43-9DB3-C1BD2908475F}" type="slidenum">
              <a:rPr lang="en-AU" smtClean="0"/>
              <a:t>‹#›</a:t>
            </a:fld>
            <a:endParaRPr lang="en-AU"/>
          </a:p>
        </p:txBody>
      </p:sp>
    </p:spTree>
    <p:extLst>
      <p:ext uri="{BB962C8B-B14F-4D97-AF65-F5344CB8AC3E}">
        <p14:creationId xmlns:p14="http://schemas.microsoft.com/office/powerpoint/2010/main" val="147003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703" y="2221563"/>
            <a:ext cx="11246069" cy="1470025"/>
          </a:xfrm>
        </p:spPr>
        <p:txBody>
          <a:bodyPr>
            <a:normAutofit/>
          </a:bodyPr>
          <a:lstStyle/>
          <a:p>
            <a:r>
              <a:rPr lang="en-US" dirty="0">
                <a:latin typeface="Powderfinger Type"/>
                <a:cs typeface="Powderfinger Type"/>
              </a:rPr>
              <a:t>IPv6</a:t>
            </a:r>
          </a:p>
        </p:txBody>
      </p:sp>
      <p:sp>
        <p:nvSpPr>
          <p:cNvPr id="3" name="Subtitle 2"/>
          <p:cNvSpPr>
            <a:spLocks noGrp="1"/>
          </p:cNvSpPr>
          <p:nvPr>
            <p:ph type="subTitle" idx="1"/>
          </p:nvPr>
        </p:nvSpPr>
        <p:spPr>
          <a:xfrm>
            <a:off x="1524000" y="4939860"/>
            <a:ext cx="9144000" cy="1253359"/>
          </a:xfrm>
        </p:spPr>
        <p:txBody>
          <a:bodyPr>
            <a:normAutofit lnSpcReduction="10000"/>
          </a:bodyPr>
          <a:lstStyle/>
          <a:p>
            <a:r>
              <a:rPr lang="en-US" sz="4000" b="1" dirty="0">
                <a:latin typeface="Vadim's Writing"/>
                <a:cs typeface="Vadim's Writing"/>
              </a:rPr>
              <a:t>Geoff Huston</a:t>
            </a:r>
          </a:p>
          <a:p>
            <a:r>
              <a:rPr lang="en-US" sz="4000" b="1" dirty="0">
                <a:latin typeface="Vadim's Writing"/>
                <a:cs typeface="Vadim's Writing"/>
              </a:rPr>
              <a:t>APNIC</a:t>
            </a:r>
          </a:p>
        </p:txBody>
      </p:sp>
    </p:spTree>
    <p:extLst>
      <p:ext uri="{BB962C8B-B14F-4D97-AF65-F5344CB8AC3E}">
        <p14:creationId xmlns:p14="http://schemas.microsoft.com/office/powerpoint/2010/main" val="414183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056" y="331517"/>
            <a:ext cx="6177111" cy="463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9698" name="Rectangle 2"/>
          <p:cNvSpPr>
            <a:spLocks noGrp="1" noChangeArrowheads="1"/>
          </p:cNvSpPr>
          <p:nvPr>
            <p:ph type="title"/>
          </p:nvPr>
        </p:nvSpPr>
        <p:spPr>
          <a:xfrm>
            <a:off x="1981200" y="5100638"/>
            <a:ext cx="8229600" cy="1143000"/>
          </a:xfrm>
        </p:spPr>
        <p:txBody>
          <a:bodyPr/>
          <a:lstStyle/>
          <a:p>
            <a:pPr eaLnBrk="1" hangingPunct="1">
              <a:defRPr/>
            </a:pPr>
            <a:r>
              <a:rPr lang="en-US" dirty="0" err="1"/>
              <a:t>IPocalypse</a:t>
            </a:r>
            <a:r>
              <a:rPr lang="en-US" dirty="0"/>
              <a:t>?</a:t>
            </a:r>
          </a:p>
        </p:txBody>
      </p:sp>
    </p:spTree>
    <p:extLst>
      <p:ext uri="{BB962C8B-B14F-4D97-AF65-F5344CB8AC3E}">
        <p14:creationId xmlns:p14="http://schemas.microsoft.com/office/powerpoint/2010/main" val="406933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 we hit the wall – right?</a:t>
            </a:r>
          </a:p>
        </p:txBody>
      </p:sp>
      <p:pic>
        <p:nvPicPr>
          <p:cNvPr id="4" name="Content Placeholder 3"/>
          <p:cNvPicPr>
            <a:picLocks noGrp="1" noChangeAspect="1"/>
          </p:cNvPicPr>
          <p:nvPr>
            <p:ph idx="1"/>
          </p:nvPr>
        </p:nvPicPr>
        <p:blipFill>
          <a:blip r:embed="rId2"/>
          <a:srcRect t="13336" b="13336"/>
          <a:stretch>
            <a:fillRect/>
          </a:stretch>
        </p:blipFill>
        <p:spPr/>
      </p:pic>
    </p:spTree>
    <p:extLst>
      <p:ext uri="{BB962C8B-B14F-4D97-AF65-F5344CB8AC3E}">
        <p14:creationId xmlns:p14="http://schemas.microsoft.com/office/powerpoint/2010/main" val="863055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9ACD-AFFB-391E-2A9E-725739A29A76}"/>
              </a:ext>
            </a:extLst>
          </p:cNvPr>
          <p:cNvSpPr>
            <a:spLocks noGrp="1"/>
          </p:cNvSpPr>
          <p:nvPr>
            <p:ph type="title"/>
          </p:nvPr>
        </p:nvSpPr>
        <p:spPr/>
        <p:txBody>
          <a:bodyPr/>
          <a:lstStyle/>
          <a:p>
            <a:r>
              <a:rPr lang="en-AU" dirty="0"/>
              <a:t>Panic!</a:t>
            </a:r>
          </a:p>
        </p:txBody>
      </p:sp>
      <p:sp>
        <p:nvSpPr>
          <p:cNvPr id="3" name="Content Placeholder 2">
            <a:extLst>
              <a:ext uri="{FF2B5EF4-FFF2-40B4-BE49-F238E27FC236}">
                <a16:creationId xmlns:a16="http://schemas.microsoft.com/office/drawing/2014/main" id="{5307FD9F-74A0-258D-842B-272C58D6666F}"/>
              </a:ext>
            </a:extLst>
          </p:cNvPr>
          <p:cNvSpPr>
            <a:spLocks noGrp="1"/>
          </p:cNvSpPr>
          <p:nvPr>
            <p:ph idx="1"/>
          </p:nvPr>
        </p:nvSpPr>
        <p:spPr/>
        <p:txBody>
          <a:bodyPr>
            <a:normAutofit lnSpcReduction="10000"/>
          </a:bodyPr>
          <a:lstStyle/>
          <a:p>
            <a:r>
              <a:rPr lang="en-AU" dirty="0"/>
              <a:t>This was a brutal wakeup call</a:t>
            </a:r>
          </a:p>
          <a:p>
            <a:r>
              <a:rPr lang="en-AU" dirty="0"/>
              <a:t>We had hardly started with the Internet and its demise was just 4 years away!</a:t>
            </a:r>
          </a:p>
          <a:p>
            <a:r>
              <a:rPr lang="en-AU" dirty="0"/>
              <a:t>So we rapidly worked on short term responses to push this exhaustion date out</a:t>
            </a:r>
          </a:p>
          <a:p>
            <a:r>
              <a:rPr lang="en-AU" dirty="0"/>
              <a:t>To give us more time to work on the longer term solutions</a:t>
            </a:r>
          </a:p>
          <a:p>
            <a:r>
              <a:rPr lang="en-AU" dirty="0"/>
              <a:t>So:</a:t>
            </a:r>
          </a:p>
          <a:p>
            <a:pPr lvl="1"/>
            <a:r>
              <a:rPr lang="en-AU" dirty="0"/>
              <a:t>We dropped the classful address plan</a:t>
            </a:r>
          </a:p>
          <a:p>
            <a:pPr lvl="1"/>
            <a:r>
              <a:rPr lang="en-AU" dirty="0"/>
              <a:t>We introduced NATs to allow address sharing</a:t>
            </a:r>
          </a:p>
          <a:p>
            <a:pPr lvl="1"/>
            <a:r>
              <a:rPr lang="en-AU" dirty="0"/>
              <a:t>We worked on a new protocol</a:t>
            </a:r>
          </a:p>
          <a:p>
            <a:endParaRPr lang="en-AU" dirty="0"/>
          </a:p>
        </p:txBody>
      </p:sp>
    </p:spTree>
    <p:extLst>
      <p:ext uri="{BB962C8B-B14F-4D97-AF65-F5344CB8AC3E}">
        <p14:creationId xmlns:p14="http://schemas.microsoft.com/office/powerpoint/2010/main" val="103544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400" dirty="0">
                <a:latin typeface="Powderfinger Type"/>
                <a:cs typeface="Powderfinger Type"/>
              </a:rPr>
              <a:t>The short-term band aid worked!</a:t>
            </a:r>
          </a:p>
        </p:txBody>
      </p:sp>
      <p:pic>
        <p:nvPicPr>
          <p:cNvPr id="2" name="Picture 1"/>
          <p:cNvPicPr>
            <a:picLocks noChangeAspect="1"/>
          </p:cNvPicPr>
          <p:nvPr/>
        </p:nvPicPr>
        <p:blipFill>
          <a:blip r:embed="rId2"/>
          <a:stretch>
            <a:fillRect/>
          </a:stretch>
        </p:blipFill>
        <p:spPr>
          <a:xfrm>
            <a:off x="1524000" y="1210104"/>
            <a:ext cx="9144000" cy="5486400"/>
          </a:xfrm>
          <a:prstGeom prst="rect">
            <a:avLst/>
          </a:prstGeom>
        </p:spPr>
      </p:pic>
      <p:sp>
        <p:nvSpPr>
          <p:cNvPr id="3" name="TextBox 2"/>
          <p:cNvSpPr txBox="1"/>
          <p:nvPr/>
        </p:nvSpPr>
        <p:spPr>
          <a:xfrm>
            <a:off x="2446422" y="5268464"/>
            <a:ext cx="928459" cy="369332"/>
          </a:xfrm>
          <a:prstGeom prst="rect">
            <a:avLst/>
          </a:prstGeom>
          <a:noFill/>
        </p:spPr>
        <p:txBody>
          <a:bodyPr wrap="none" rtlCol="0">
            <a:spAutoFit/>
          </a:bodyPr>
          <a:lstStyle/>
          <a:p>
            <a:r>
              <a:rPr lang="en-US" dirty="0"/>
              <a:t>NSFNET</a:t>
            </a:r>
          </a:p>
        </p:txBody>
      </p:sp>
      <p:sp>
        <p:nvSpPr>
          <p:cNvPr id="5" name="TextBox 4"/>
          <p:cNvSpPr txBox="1"/>
          <p:nvPr/>
        </p:nvSpPr>
        <p:spPr>
          <a:xfrm>
            <a:off x="2635274" y="4423943"/>
            <a:ext cx="1531188" cy="369332"/>
          </a:xfrm>
          <a:prstGeom prst="rect">
            <a:avLst/>
          </a:prstGeom>
          <a:noFill/>
        </p:spPr>
        <p:txBody>
          <a:bodyPr wrap="none" rtlCol="0">
            <a:spAutoFit/>
          </a:bodyPr>
          <a:lstStyle/>
          <a:p>
            <a:r>
              <a:rPr lang="en-US" dirty="0"/>
              <a:t>A&amp;R networks</a:t>
            </a:r>
          </a:p>
        </p:txBody>
      </p:sp>
      <p:sp>
        <p:nvSpPr>
          <p:cNvPr id="6" name="TextBox 5"/>
          <p:cNvSpPr txBox="1"/>
          <p:nvPr/>
        </p:nvSpPr>
        <p:spPr>
          <a:xfrm>
            <a:off x="4298307" y="3684728"/>
            <a:ext cx="633507" cy="369332"/>
          </a:xfrm>
          <a:prstGeom prst="rect">
            <a:avLst/>
          </a:prstGeom>
          <a:noFill/>
        </p:spPr>
        <p:txBody>
          <a:bodyPr wrap="none" rtlCol="0">
            <a:spAutoFit/>
          </a:bodyPr>
          <a:lstStyle/>
          <a:p>
            <a:r>
              <a:rPr lang="en-US" dirty="0"/>
              <a:t>CIDR</a:t>
            </a:r>
          </a:p>
        </p:txBody>
      </p:sp>
      <p:cxnSp>
        <p:nvCxnSpPr>
          <p:cNvPr id="7" name="Straight Arrow Connector 6"/>
          <p:cNvCxnSpPr>
            <a:stCxn id="3" idx="2"/>
          </p:cNvCxnSpPr>
          <p:nvPr/>
        </p:nvCxnSpPr>
        <p:spPr>
          <a:xfrm>
            <a:off x="2910652" y="5637796"/>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238501" y="479327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631509" y="3981050"/>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90506" y="3269392"/>
            <a:ext cx="1415772" cy="369332"/>
          </a:xfrm>
          <a:prstGeom prst="rect">
            <a:avLst/>
          </a:prstGeom>
          <a:noFill/>
        </p:spPr>
        <p:txBody>
          <a:bodyPr wrap="none" rtlCol="0">
            <a:spAutoFit/>
          </a:bodyPr>
          <a:lstStyle/>
          <a:p>
            <a:r>
              <a:rPr lang="en-US" dirty="0"/>
              <a:t>Boom &amp; Bust</a:t>
            </a:r>
          </a:p>
        </p:txBody>
      </p:sp>
      <p:cxnSp>
        <p:nvCxnSpPr>
          <p:cNvPr id="14" name="Straight Arrow Connector 13"/>
          <p:cNvCxnSpPr/>
          <p:nvPr/>
        </p:nvCxnSpPr>
        <p:spPr>
          <a:xfrm>
            <a:off x="6155509" y="3684729"/>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796100" y="2476158"/>
            <a:ext cx="569387" cy="369332"/>
          </a:xfrm>
          <a:prstGeom prst="rect">
            <a:avLst/>
          </a:prstGeom>
          <a:noFill/>
        </p:spPr>
        <p:txBody>
          <a:bodyPr wrap="none" rtlCol="0">
            <a:spAutoFit/>
          </a:bodyPr>
          <a:lstStyle/>
          <a:p>
            <a:r>
              <a:rPr lang="en-US" dirty="0"/>
              <a:t>GFC</a:t>
            </a:r>
          </a:p>
        </p:txBody>
      </p:sp>
      <p:cxnSp>
        <p:nvCxnSpPr>
          <p:cNvPr id="16" name="Straight Arrow Connector 15"/>
          <p:cNvCxnSpPr/>
          <p:nvPr/>
        </p:nvCxnSpPr>
        <p:spPr>
          <a:xfrm>
            <a:off x="8365487" y="2829600"/>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978795" y="1726858"/>
            <a:ext cx="1287544" cy="369332"/>
          </a:xfrm>
          <a:prstGeom prst="rect">
            <a:avLst/>
          </a:prstGeom>
          <a:noFill/>
        </p:spPr>
        <p:txBody>
          <a:bodyPr wrap="none" rtlCol="0">
            <a:spAutoFit/>
          </a:bodyPr>
          <a:lstStyle/>
          <a:p>
            <a:r>
              <a:rPr lang="en-US" dirty="0"/>
              <a:t>Exhaustion!</a:t>
            </a:r>
          </a:p>
        </p:txBody>
      </p:sp>
      <p:cxnSp>
        <p:nvCxnSpPr>
          <p:cNvPr id="18" name="Straight Arrow Connector 17"/>
          <p:cNvCxnSpPr/>
          <p:nvPr/>
        </p:nvCxnSpPr>
        <p:spPr>
          <a:xfrm>
            <a:off x="9610192" y="2171358"/>
            <a:ext cx="6006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416816" y="2942300"/>
            <a:ext cx="1218678" cy="369332"/>
          </a:xfrm>
          <a:prstGeom prst="rect">
            <a:avLst/>
          </a:prstGeom>
          <a:noFill/>
        </p:spPr>
        <p:txBody>
          <a:bodyPr wrap="none" rtlCol="0">
            <a:spAutoFit/>
          </a:bodyPr>
          <a:lstStyle/>
          <a:p>
            <a:r>
              <a:rPr lang="en-US" dirty="0"/>
              <a:t>Broadband</a:t>
            </a:r>
          </a:p>
        </p:txBody>
      </p:sp>
      <p:cxnSp>
        <p:nvCxnSpPr>
          <p:cNvPr id="20" name="Straight Arrow Connector 19"/>
          <p:cNvCxnSpPr/>
          <p:nvPr/>
        </p:nvCxnSpPr>
        <p:spPr>
          <a:xfrm>
            <a:off x="7635495" y="3227058"/>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275955" y="2222158"/>
            <a:ext cx="941283" cy="369332"/>
          </a:xfrm>
          <a:prstGeom prst="rect">
            <a:avLst/>
          </a:prstGeom>
          <a:noFill/>
        </p:spPr>
        <p:txBody>
          <a:bodyPr wrap="none" rtlCol="0">
            <a:spAutoFit/>
          </a:bodyPr>
          <a:lstStyle/>
          <a:p>
            <a:r>
              <a:rPr lang="en-US" dirty="0"/>
              <a:t>Mobiles</a:t>
            </a:r>
          </a:p>
        </p:txBody>
      </p:sp>
      <p:cxnSp>
        <p:nvCxnSpPr>
          <p:cNvPr id="22" name="Straight Arrow Connector 21"/>
          <p:cNvCxnSpPr/>
          <p:nvPr/>
        </p:nvCxnSpPr>
        <p:spPr>
          <a:xfrm>
            <a:off x="9194696" y="2460268"/>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751FA81-48AC-3F78-5C29-D0B6F89AC55C}"/>
              </a:ext>
            </a:extLst>
          </p:cNvPr>
          <p:cNvSpPr txBox="1"/>
          <p:nvPr/>
        </p:nvSpPr>
        <p:spPr>
          <a:xfrm>
            <a:off x="5277736" y="4572543"/>
            <a:ext cx="4469493" cy="461665"/>
          </a:xfrm>
          <a:prstGeom prst="rect">
            <a:avLst/>
          </a:prstGeom>
          <a:noFill/>
        </p:spPr>
        <p:txBody>
          <a:bodyPr wrap="none" rtlCol="0">
            <a:spAutoFit/>
          </a:bodyPr>
          <a:lstStyle/>
          <a:p>
            <a:r>
              <a:rPr lang="en-AU" sz="2400" dirty="0">
                <a:solidFill>
                  <a:srgbClr val="FF0000"/>
                </a:solidFill>
                <a:latin typeface="Max's Handwritin" pitchFamily="2" charset="0"/>
              </a:rPr>
              <a:t>The short term response to imminent depletion</a:t>
            </a:r>
          </a:p>
        </p:txBody>
      </p:sp>
      <p:sp>
        <p:nvSpPr>
          <p:cNvPr id="11" name="Freeform 10">
            <a:extLst>
              <a:ext uri="{FF2B5EF4-FFF2-40B4-BE49-F238E27FC236}">
                <a16:creationId xmlns:a16="http://schemas.microsoft.com/office/drawing/2014/main" id="{C9710A3D-62DB-52AA-75C2-D748D89FFBF2}"/>
              </a:ext>
            </a:extLst>
          </p:cNvPr>
          <p:cNvSpPr/>
          <p:nvPr/>
        </p:nvSpPr>
        <p:spPr>
          <a:xfrm>
            <a:off x="5347041" y="4318128"/>
            <a:ext cx="433649" cy="222389"/>
          </a:xfrm>
          <a:custGeom>
            <a:avLst/>
            <a:gdLst>
              <a:gd name="connsiteX0" fmla="*/ 433649 w 433649"/>
              <a:gd name="connsiteY0" fmla="*/ 190810 h 222389"/>
              <a:gd name="connsiteX1" fmla="*/ 13235 w 433649"/>
              <a:gd name="connsiteY1" fmla="*/ 33155 h 222389"/>
              <a:gd name="connsiteX2" fmla="*/ 97318 w 433649"/>
              <a:gd name="connsiteY2" fmla="*/ 222341 h 222389"/>
              <a:gd name="connsiteX3" fmla="*/ 13235 w 433649"/>
              <a:gd name="connsiteY3" fmla="*/ 12134 h 222389"/>
              <a:gd name="connsiteX4" fmla="*/ 391607 w 433649"/>
              <a:gd name="connsiteY4" fmla="*/ 43665 h 22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49" h="222389">
                <a:moveTo>
                  <a:pt x="433649" y="190810"/>
                </a:moveTo>
                <a:cubicBezTo>
                  <a:pt x="251469" y="109355"/>
                  <a:pt x="69290" y="27900"/>
                  <a:pt x="13235" y="33155"/>
                </a:cubicBezTo>
                <a:cubicBezTo>
                  <a:pt x="-42820" y="38410"/>
                  <a:pt x="97318" y="225844"/>
                  <a:pt x="97318" y="222341"/>
                </a:cubicBezTo>
                <a:cubicBezTo>
                  <a:pt x="97318" y="218838"/>
                  <a:pt x="-35813" y="41913"/>
                  <a:pt x="13235" y="12134"/>
                </a:cubicBezTo>
                <a:cubicBezTo>
                  <a:pt x="62283" y="-17645"/>
                  <a:pt x="226945" y="13010"/>
                  <a:pt x="391607" y="436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22">
            <a:extLst>
              <a:ext uri="{FF2B5EF4-FFF2-40B4-BE49-F238E27FC236}">
                <a16:creationId xmlns:a16="http://schemas.microsoft.com/office/drawing/2014/main" id="{F8C4822F-4C7D-1093-5DC2-6637FAC87F26}"/>
              </a:ext>
            </a:extLst>
          </p:cNvPr>
          <p:cNvSpPr/>
          <p:nvPr/>
        </p:nvSpPr>
        <p:spPr>
          <a:xfrm>
            <a:off x="5132602" y="2245036"/>
            <a:ext cx="903890" cy="2165131"/>
          </a:xfrm>
          <a:custGeom>
            <a:avLst/>
            <a:gdLst>
              <a:gd name="connsiteX0" fmla="*/ 0 w 903890"/>
              <a:gd name="connsiteY0" fmla="*/ 2165131 h 2165131"/>
              <a:gd name="connsiteX1" fmla="*/ 325821 w 903890"/>
              <a:gd name="connsiteY1" fmla="*/ 1807779 h 2165131"/>
              <a:gd name="connsiteX2" fmla="*/ 599090 w 903890"/>
              <a:gd name="connsiteY2" fmla="*/ 1072055 h 2165131"/>
              <a:gd name="connsiteX3" fmla="*/ 840828 w 903890"/>
              <a:gd name="connsiteY3" fmla="*/ 315310 h 2165131"/>
              <a:gd name="connsiteX4" fmla="*/ 903890 w 903890"/>
              <a:gd name="connsiteY4" fmla="*/ 0 h 216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890" h="2165131">
                <a:moveTo>
                  <a:pt x="0" y="2165131"/>
                </a:moveTo>
                <a:cubicBezTo>
                  <a:pt x="112986" y="2077544"/>
                  <a:pt x="225973" y="1989958"/>
                  <a:pt x="325821" y="1807779"/>
                </a:cubicBezTo>
                <a:cubicBezTo>
                  <a:pt x="425669" y="1625600"/>
                  <a:pt x="513256" y="1320800"/>
                  <a:pt x="599090" y="1072055"/>
                </a:cubicBezTo>
                <a:cubicBezTo>
                  <a:pt x="684925" y="823310"/>
                  <a:pt x="790028" y="493986"/>
                  <a:pt x="840828" y="315310"/>
                </a:cubicBezTo>
                <a:cubicBezTo>
                  <a:pt x="891628" y="136634"/>
                  <a:pt x="897759" y="68317"/>
                  <a:pt x="903890" y="0"/>
                </a:cubicBezTo>
              </a:path>
            </a:pathLst>
          </a:cu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1D88597F-85DE-CA2C-DDFD-8B2DF2E7821A}"/>
              </a:ext>
            </a:extLst>
          </p:cNvPr>
          <p:cNvSpPr/>
          <p:nvPr/>
        </p:nvSpPr>
        <p:spPr>
          <a:xfrm>
            <a:off x="6009006" y="1858194"/>
            <a:ext cx="4143574" cy="336331"/>
          </a:xfrm>
          <a:custGeom>
            <a:avLst/>
            <a:gdLst>
              <a:gd name="connsiteX0" fmla="*/ 231344 w 4143574"/>
              <a:gd name="connsiteY0" fmla="*/ 0 h 336331"/>
              <a:gd name="connsiteX1" fmla="*/ 116 w 4143574"/>
              <a:gd name="connsiteY1" fmla="*/ 126124 h 336331"/>
              <a:gd name="connsiteX2" fmla="*/ 199813 w 4143574"/>
              <a:gd name="connsiteY2" fmla="*/ 262759 h 336331"/>
              <a:gd name="connsiteX3" fmla="*/ 31647 w 4143574"/>
              <a:gd name="connsiteY3" fmla="*/ 136635 h 336331"/>
              <a:gd name="connsiteX4" fmla="*/ 967068 w 4143574"/>
              <a:gd name="connsiteY4" fmla="*/ 136635 h 336331"/>
              <a:gd name="connsiteX5" fmla="*/ 2732806 w 4143574"/>
              <a:gd name="connsiteY5" fmla="*/ 168166 h 336331"/>
              <a:gd name="connsiteX6" fmla="*/ 4099151 w 4143574"/>
              <a:gd name="connsiteY6" fmla="*/ 178676 h 336331"/>
              <a:gd name="connsiteX7" fmla="*/ 3836392 w 4143574"/>
              <a:gd name="connsiteY7" fmla="*/ 63062 h 336331"/>
              <a:gd name="connsiteX8" fmla="*/ 4099151 w 4143574"/>
              <a:gd name="connsiteY8" fmla="*/ 189186 h 336331"/>
              <a:gd name="connsiteX9" fmla="*/ 3447509 w 4143574"/>
              <a:gd name="connsiteY9" fmla="*/ 336331 h 3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574" h="336331">
                <a:moveTo>
                  <a:pt x="231344" y="0"/>
                </a:moveTo>
                <a:cubicBezTo>
                  <a:pt x="118357" y="41165"/>
                  <a:pt x="5371" y="82331"/>
                  <a:pt x="116" y="126124"/>
                </a:cubicBezTo>
                <a:cubicBezTo>
                  <a:pt x="-5139" y="169917"/>
                  <a:pt x="194558" y="261007"/>
                  <a:pt x="199813" y="262759"/>
                </a:cubicBezTo>
                <a:cubicBezTo>
                  <a:pt x="205068" y="264511"/>
                  <a:pt x="-96229" y="157656"/>
                  <a:pt x="31647" y="136635"/>
                </a:cubicBezTo>
                <a:cubicBezTo>
                  <a:pt x="159523" y="115614"/>
                  <a:pt x="967068" y="136635"/>
                  <a:pt x="967068" y="136635"/>
                </a:cubicBezTo>
                <a:lnTo>
                  <a:pt x="2732806" y="168166"/>
                </a:lnTo>
                <a:cubicBezTo>
                  <a:pt x="3254820" y="175173"/>
                  <a:pt x="3915220" y="196193"/>
                  <a:pt x="4099151" y="178676"/>
                </a:cubicBezTo>
                <a:cubicBezTo>
                  <a:pt x="4283082" y="161159"/>
                  <a:pt x="3836392" y="61310"/>
                  <a:pt x="3836392" y="63062"/>
                </a:cubicBezTo>
                <a:cubicBezTo>
                  <a:pt x="3836392" y="64814"/>
                  <a:pt x="4163965" y="143641"/>
                  <a:pt x="4099151" y="189186"/>
                </a:cubicBezTo>
                <a:cubicBezTo>
                  <a:pt x="4034337" y="234731"/>
                  <a:pt x="3740923" y="285531"/>
                  <a:pt x="3447509" y="3363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25FCD127-6398-CB98-D4D9-7549C9530759}"/>
              </a:ext>
            </a:extLst>
          </p:cNvPr>
          <p:cNvSpPr txBox="1"/>
          <p:nvPr/>
        </p:nvSpPr>
        <p:spPr>
          <a:xfrm>
            <a:off x="6682118" y="1663530"/>
            <a:ext cx="1834156" cy="369332"/>
          </a:xfrm>
          <a:prstGeom prst="rect">
            <a:avLst/>
          </a:prstGeom>
          <a:noFill/>
        </p:spPr>
        <p:txBody>
          <a:bodyPr wrap="none" rtlCol="0">
            <a:spAutoFit/>
          </a:bodyPr>
          <a:lstStyle/>
          <a:p>
            <a:r>
              <a:rPr lang="en-AU" dirty="0">
                <a:latin typeface="Max's Handwritin" pitchFamily="2" charset="0"/>
              </a:rPr>
              <a:t>14 years of extra time</a:t>
            </a:r>
          </a:p>
        </p:txBody>
      </p:sp>
    </p:spTree>
    <p:extLst>
      <p:ext uri="{BB962C8B-B14F-4D97-AF65-F5344CB8AC3E}">
        <p14:creationId xmlns:p14="http://schemas.microsoft.com/office/powerpoint/2010/main" val="251380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C2A2-4A23-8BD9-17A6-E07062600EDE}"/>
              </a:ext>
            </a:extLst>
          </p:cNvPr>
          <p:cNvSpPr>
            <a:spLocks noGrp="1"/>
          </p:cNvSpPr>
          <p:nvPr>
            <p:ph type="title"/>
          </p:nvPr>
        </p:nvSpPr>
        <p:spPr/>
        <p:txBody>
          <a:bodyPr/>
          <a:lstStyle/>
          <a:p>
            <a:r>
              <a:rPr lang="en-AU" dirty="0"/>
              <a:t>That longer term plan</a:t>
            </a:r>
          </a:p>
        </p:txBody>
      </p:sp>
      <p:sp>
        <p:nvSpPr>
          <p:cNvPr id="3" name="Content Placeholder 2">
            <a:extLst>
              <a:ext uri="{FF2B5EF4-FFF2-40B4-BE49-F238E27FC236}">
                <a16:creationId xmlns:a16="http://schemas.microsoft.com/office/drawing/2014/main" id="{10C0758B-5B8A-C8CF-DD95-9BC28562F731}"/>
              </a:ext>
            </a:extLst>
          </p:cNvPr>
          <p:cNvSpPr>
            <a:spLocks noGrp="1"/>
          </p:cNvSpPr>
          <p:nvPr>
            <p:ph idx="1"/>
          </p:nvPr>
        </p:nvSpPr>
        <p:spPr/>
        <p:txBody>
          <a:bodyPr/>
          <a:lstStyle/>
          <a:p>
            <a:r>
              <a:rPr lang="en-AU" dirty="0"/>
              <a:t>Was to develop a new IP protocol</a:t>
            </a:r>
          </a:p>
          <a:p>
            <a:r>
              <a:rPr lang="en-AU" dirty="0"/>
              <a:t>And then transition the Internet over to use this new protocol</a:t>
            </a:r>
          </a:p>
        </p:txBody>
      </p:sp>
    </p:spTree>
    <p:extLst>
      <p:ext uri="{BB962C8B-B14F-4D97-AF65-F5344CB8AC3E}">
        <p14:creationId xmlns:p14="http://schemas.microsoft.com/office/powerpoint/2010/main" val="2275535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543" y="1319513"/>
            <a:ext cx="9031457" cy="1143000"/>
          </a:xfrm>
        </p:spPr>
        <p:txBody>
          <a:bodyPr>
            <a:noAutofit/>
          </a:bodyPr>
          <a:lstStyle/>
          <a:p>
            <a:r>
              <a:rPr lang="en-US" sz="3600" dirty="0">
                <a:latin typeface="Powderfinger Type"/>
                <a:cs typeface="Powderfinger Type"/>
              </a:rPr>
              <a:t>What are we transitioning to?</a:t>
            </a:r>
          </a:p>
        </p:txBody>
      </p:sp>
    </p:spTree>
    <p:extLst>
      <p:ext uri="{BB962C8B-B14F-4D97-AF65-F5344CB8AC3E}">
        <p14:creationId xmlns:p14="http://schemas.microsoft.com/office/powerpoint/2010/main" val="1032651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Powderfinger Type"/>
                <a:cs typeface="Powderfinger Type"/>
              </a:rPr>
              <a:t>IPv6!</a:t>
            </a:r>
          </a:p>
        </p:txBody>
      </p:sp>
    </p:spTree>
    <p:extLst>
      <p:ext uri="{BB962C8B-B14F-4D97-AF65-F5344CB8AC3E}">
        <p14:creationId xmlns:p14="http://schemas.microsoft.com/office/powerpoint/2010/main" val="739641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A983-1FB0-8393-18C9-0A18C93DAB90}"/>
              </a:ext>
            </a:extLst>
          </p:cNvPr>
          <p:cNvSpPr>
            <a:spLocks noGrp="1"/>
          </p:cNvSpPr>
          <p:nvPr>
            <p:ph type="title"/>
          </p:nvPr>
        </p:nvSpPr>
        <p:spPr/>
        <p:txBody>
          <a:bodyPr/>
          <a:lstStyle/>
          <a:p>
            <a:r>
              <a:rPr lang="en-AU" dirty="0"/>
              <a:t>IPv6 is…</a:t>
            </a:r>
          </a:p>
        </p:txBody>
      </p:sp>
      <p:sp>
        <p:nvSpPr>
          <p:cNvPr id="3" name="Content Placeholder 2">
            <a:extLst>
              <a:ext uri="{FF2B5EF4-FFF2-40B4-BE49-F238E27FC236}">
                <a16:creationId xmlns:a16="http://schemas.microsoft.com/office/drawing/2014/main" id="{B7D918BC-0F3F-5D9C-4627-E3C467963BF6}"/>
              </a:ext>
            </a:extLst>
          </p:cNvPr>
          <p:cNvSpPr>
            <a:spLocks noGrp="1"/>
          </p:cNvSpPr>
          <p:nvPr>
            <p:ph idx="1"/>
          </p:nvPr>
        </p:nvSpPr>
        <p:spPr/>
        <p:txBody>
          <a:bodyPr/>
          <a:lstStyle/>
          <a:p>
            <a:r>
              <a:rPr lang="en-AU" dirty="0"/>
              <a:t>IPv4 with larger address fields</a:t>
            </a:r>
          </a:p>
          <a:p>
            <a:r>
              <a:rPr lang="en-AU" dirty="0"/>
              <a:t>Not much else changed</a:t>
            </a:r>
          </a:p>
          <a:p>
            <a:pPr lvl="1"/>
            <a:r>
              <a:rPr lang="en-AU" dirty="0"/>
              <a:t>It’s still an address-based stateless datagram forwarding protocol</a:t>
            </a:r>
          </a:p>
          <a:p>
            <a:pPr lvl="1"/>
            <a:r>
              <a:rPr lang="en-AU" dirty="0"/>
              <a:t>It still has decoupled forwarding, routing, naming, transport</a:t>
            </a:r>
          </a:p>
          <a:p>
            <a:pPr lvl="1"/>
            <a:r>
              <a:rPr lang="en-AU" dirty="0"/>
              <a:t>The  interfaces to the underlying media protocols are largely unchanged</a:t>
            </a:r>
          </a:p>
          <a:p>
            <a:pPr lvl="1"/>
            <a:r>
              <a:rPr lang="en-AU" dirty="0"/>
              <a:t>The APIs to interface to the upper layers are largely unchanged</a:t>
            </a:r>
          </a:p>
          <a:p>
            <a:r>
              <a:rPr lang="en-AU" dirty="0"/>
              <a:t>So transition to IPv6 should be easy</a:t>
            </a:r>
          </a:p>
        </p:txBody>
      </p:sp>
    </p:spTree>
    <p:extLst>
      <p:ext uri="{BB962C8B-B14F-4D97-AF65-F5344CB8AC3E}">
        <p14:creationId xmlns:p14="http://schemas.microsoft.com/office/powerpoint/2010/main" val="198584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A655-F175-0824-96D1-2B9648C8695F}"/>
              </a:ext>
            </a:extLst>
          </p:cNvPr>
          <p:cNvSpPr>
            <a:spLocks noGrp="1"/>
          </p:cNvSpPr>
          <p:nvPr>
            <p:ph type="title"/>
          </p:nvPr>
        </p:nvSpPr>
        <p:spPr/>
        <p:txBody>
          <a:bodyPr/>
          <a:lstStyle/>
          <a:p>
            <a:r>
              <a:rPr lang="en-AU" dirty="0"/>
              <a:t>Aside: “Not much else changed”</a:t>
            </a:r>
          </a:p>
        </p:txBody>
      </p:sp>
    </p:spTree>
    <p:extLst>
      <p:ext uri="{BB962C8B-B14F-4D97-AF65-F5344CB8AC3E}">
        <p14:creationId xmlns:p14="http://schemas.microsoft.com/office/powerpoint/2010/main" val="774134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A655-F175-0824-96D1-2B9648C8695F}"/>
              </a:ext>
            </a:extLst>
          </p:cNvPr>
          <p:cNvSpPr>
            <a:spLocks noGrp="1"/>
          </p:cNvSpPr>
          <p:nvPr>
            <p:ph type="title"/>
          </p:nvPr>
        </p:nvSpPr>
        <p:spPr/>
        <p:txBody>
          <a:bodyPr/>
          <a:lstStyle/>
          <a:p>
            <a:r>
              <a:rPr lang="en-AU" dirty="0"/>
              <a:t>Aside: “Not much else changed”</a:t>
            </a:r>
          </a:p>
        </p:txBody>
      </p:sp>
      <p:sp>
        <p:nvSpPr>
          <p:cNvPr id="3" name="Content Placeholder 2">
            <a:extLst>
              <a:ext uri="{FF2B5EF4-FFF2-40B4-BE49-F238E27FC236}">
                <a16:creationId xmlns:a16="http://schemas.microsoft.com/office/drawing/2014/main" id="{9DC5F473-4783-4D4F-C045-4F67908B8866}"/>
              </a:ext>
            </a:extLst>
          </p:cNvPr>
          <p:cNvSpPr>
            <a:spLocks noGrp="1"/>
          </p:cNvSpPr>
          <p:nvPr>
            <p:ph idx="1"/>
          </p:nvPr>
        </p:nvSpPr>
        <p:spPr/>
        <p:txBody>
          <a:bodyPr/>
          <a:lstStyle/>
          <a:p>
            <a:pPr marL="0" indent="0">
              <a:buNone/>
            </a:pPr>
            <a:r>
              <a:rPr lang="en-AU" dirty="0"/>
              <a:t>What actually changed with IPv6:</a:t>
            </a:r>
          </a:p>
        </p:txBody>
      </p:sp>
      <p:pic>
        <p:nvPicPr>
          <p:cNvPr id="5" name="Picture 4">
            <a:extLst>
              <a:ext uri="{FF2B5EF4-FFF2-40B4-BE49-F238E27FC236}">
                <a16:creationId xmlns:a16="http://schemas.microsoft.com/office/drawing/2014/main" id="{C4357947-4C75-FE2B-896B-181B8FB63593}"/>
              </a:ext>
            </a:extLst>
          </p:cNvPr>
          <p:cNvPicPr>
            <a:picLocks noChangeAspect="1"/>
          </p:cNvPicPr>
          <p:nvPr/>
        </p:nvPicPr>
        <p:blipFill>
          <a:blip r:embed="rId2"/>
          <a:stretch>
            <a:fillRect/>
          </a:stretch>
        </p:blipFill>
        <p:spPr>
          <a:xfrm>
            <a:off x="6303998" y="1556325"/>
            <a:ext cx="5702172" cy="4936550"/>
          </a:xfrm>
          <a:prstGeom prst="rect">
            <a:avLst/>
          </a:prstGeom>
        </p:spPr>
      </p:pic>
    </p:spTree>
    <p:extLst>
      <p:ext uri="{BB962C8B-B14F-4D97-AF65-F5344CB8AC3E}">
        <p14:creationId xmlns:p14="http://schemas.microsoft.com/office/powerpoint/2010/main" val="223275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Powderfinger Type"/>
                <a:cs typeface="Powderfinger Type"/>
              </a:rPr>
              <a:t>Why?</a:t>
            </a:r>
          </a:p>
        </p:txBody>
      </p:sp>
    </p:spTree>
    <p:extLst>
      <p:ext uri="{BB962C8B-B14F-4D97-AF65-F5344CB8AC3E}">
        <p14:creationId xmlns:p14="http://schemas.microsoft.com/office/powerpoint/2010/main" val="2277910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A655-F175-0824-96D1-2B9648C8695F}"/>
              </a:ext>
            </a:extLst>
          </p:cNvPr>
          <p:cNvSpPr>
            <a:spLocks noGrp="1"/>
          </p:cNvSpPr>
          <p:nvPr>
            <p:ph type="title"/>
          </p:nvPr>
        </p:nvSpPr>
        <p:spPr/>
        <p:txBody>
          <a:bodyPr/>
          <a:lstStyle/>
          <a:p>
            <a:r>
              <a:rPr lang="en-AU" dirty="0"/>
              <a:t>Aside: “Not much else changed”</a:t>
            </a:r>
          </a:p>
        </p:txBody>
      </p:sp>
      <p:sp>
        <p:nvSpPr>
          <p:cNvPr id="3" name="Content Placeholder 2">
            <a:extLst>
              <a:ext uri="{FF2B5EF4-FFF2-40B4-BE49-F238E27FC236}">
                <a16:creationId xmlns:a16="http://schemas.microsoft.com/office/drawing/2014/main" id="{9DC5F473-4783-4D4F-C045-4F67908B8866}"/>
              </a:ext>
            </a:extLst>
          </p:cNvPr>
          <p:cNvSpPr>
            <a:spLocks noGrp="1"/>
          </p:cNvSpPr>
          <p:nvPr>
            <p:ph idx="1"/>
          </p:nvPr>
        </p:nvSpPr>
        <p:spPr/>
        <p:txBody>
          <a:bodyPr>
            <a:normAutofit lnSpcReduction="10000"/>
          </a:bodyPr>
          <a:lstStyle/>
          <a:p>
            <a:pPr marL="0" indent="0">
              <a:buNone/>
            </a:pPr>
            <a:r>
              <a:rPr lang="en-AU" dirty="0"/>
              <a:t>What changed with IPv6:</a:t>
            </a:r>
          </a:p>
          <a:p>
            <a:pPr lvl="1"/>
            <a:r>
              <a:rPr lang="en-AU" dirty="0"/>
              <a:t>128 bit address fields</a:t>
            </a:r>
          </a:p>
          <a:p>
            <a:pPr lvl="1"/>
            <a:r>
              <a:rPr lang="en-AU" dirty="0"/>
              <a:t>Fixed host/network boundary </a:t>
            </a:r>
          </a:p>
          <a:p>
            <a:pPr lvl="1"/>
            <a:r>
              <a:rPr lang="en-AU" dirty="0"/>
              <a:t>Replace Broadcast and ARP with Multicast and SLAAC </a:t>
            </a:r>
          </a:p>
          <a:p>
            <a:pPr lvl="1"/>
            <a:r>
              <a:rPr lang="en-AU" dirty="0"/>
              <a:t>Removed on-the-fly fragmentation with source fragmentation</a:t>
            </a:r>
          </a:p>
          <a:p>
            <a:pPr lvl="1"/>
            <a:r>
              <a:rPr lang="en-AU" dirty="0"/>
              <a:t>No NATS!</a:t>
            </a:r>
          </a:p>
          <a:p>
            <a:pPr lvl="1"/>
            <a:r>
              <a:rPr lang="en-AU" dirty="0"/>
              <a:t>Flow Label</a:t>
            </a:r>
          </a:p>
          <a:p>
            <a:pPr lvl="1"/>
            <a:r>
              <a:rPr lang="en-AU" dirty="0"/>
              <a:t>Make Fragmentation Controls an optional Extension Header</a:t>
            </a:r>
          </a:p>
          <a:p>
            <a:pPr lvl="1"/>
            <a:r>
              <a:rPr lang="en-AU" dirty="0"/>
              <a:t>Change “Options” to “Extension Headers”</a:t>
            </a:r>
          </a:p>
          <a:p>
            <a:pPr lvl="1"/>
            <a:r>
              <a:rPr lang="en-AU" dirty="0"/>
              <a:t>Multi-Addressing</a:t>
            </a:r>
          </a:p>
          <a:p>
            <a:pPr lvl="1"/>
            <a:r>
              <a:rPr lang="en-AU" dirty="0"/>
              <a:t>Scoped Addresses </a:t>
            </a:r>
          </a:p>
        </p:txBody>
      </p:sp>
    </p:spTree>
    <p:extLst>
      <p:ext uri="{BB962C8B-B14F-4D97-AF65-F5344CB8AC3E}">
        <p14:creationId xmlns:p14="http://schemas.microsoft.com/office/powerpoint/2010/main" val="3595645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FD8FB-2E3A-FA64-3777-EC1A05772412}"/>
              </a:ext>
            </a:extLst>
          </p:cNvPr>
          <p:cNvSpPr>
            <a:spLocks noGrp="1"/>
          </p:cNvSpPr>
          <p:nvPr>
            <p:ph type="title"/>
          </p:nvPr>
        </p:nvSpPr>
        <p:spPr/>
        <p:txBody>
          <a:bodyPr/>
          <a:lstStyle/>
          <a:p>
            <a:r>
              <a:rPr lang="en-AU" dirty="0"/>
              <a:t>128 bit addresses</a:t>
            </a:r>
          </a:p>
        </p:txBody>
      </p:sp>
      <p:sp>
        <p:nvSpPr>
          <p:cNvPr id="3" name="Content Placeholder 2">
            <a:extLst>
              <a:ext uri="{FF2B5EF4-FFF2-40B4-BE49-F238E27FC236}">
                <a16:creationId xmlns:a16="http://schemas.microsoft.com/office/drawing/2014/main" id="{41EC2064-8008-126F-57DC-38FEBFF79FF8}"/>
              </a:ext>
            </a:extLst>
          </p:cNvPr>
          <p:cNvSpPr>
            <a:spLocks noGrp="1"/>
          </p:cNvSpPr>
          <p:nvPr>
            <p:ph idx="1"/>
          </p:nvPr>
        </p:nvSpPr>
        <p:spPr>
          <a:xfrm>
            <a:off x="838200" y="3310759"/>
            <a:ext cx="10515600" cy="2866204"/>
          </a:xfrm>
        </p:spPr>
        <p:txBody>
          <a:bodyPr>
            <a:normAutofit lnSpcReduction="10000"/>
          </a:bodyPr>
          <a:lstStyle/>
          <a:p>
            <a:r>
              <a:rPr lang="en-AU" dirty="0"/>
              <a:t>We experimented with a constant interface ID for a while, and realised that this was an unacceptable privacy leak if the value was held constant</a:t>
            </a:r>
          </a:p>
          <a:p>
            <a:r>
              <a:rPr lang="en-AU" dirty="0"/>
              <a:t>So clients use a temporary random interface identifier for the low order 64 bits</a:t>
            </a:r>
          </a:p>
          <a:p>
            <a:r>
              <a:rPr lang="en-AU" dirty="0"/>
              <a:t>Which means that the constant length of an IPv6 address is back to 64 bits</a:t>
            </a:r>
          </a:p>
        </p:txBody>
      </p:sp>
      <p:sp>
        <p:nvSpPr>
          <p:cNvPr id="4" name="Rectangle 3">
            <a:extLst>
              <a:ext uri="{FF2B5EF4-FFF2-40B4-BE49-F238E27FC236}">
                <a16:creationId xmlns:a16="http://schemas.microsoft.com/office/drawing/2014/main" id="{68ECFAF9-466D-8AA7-B90F-16C5BBC3231D}"/>
              </a:ext>
            </a:extLst>
          </p:cNvPr>
          <p:cNvSpPr/>
          <p:nvPr/>
        </p:nvSpPr>
        <p:spPr>
          <a:xfrm>
            <a:off x="2606566" y="2039007"/>
            <a:ext cx="3331779" cy="4414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Network ID</a:t>
            </a:r>
          </a:p>
        </p:txBody>
      </p:sp>
      <p:sp>
        <p:nvSpPr>
          <p:cNvPr id="5" name="Rectangle 4">
            <a:extLst>
              <a:ext uri="{FF2B5EF4-FFF2-40B4-BE49-F238E27FC236}">
                <a16:creationId xmlns:a16="http://schemas.microsoft.com/office/drawing/2014/main" id="{719F0F52-3525-64B3-E184-A8E1EB55BFA4}"/>
              </a:ext>
            </a:extLst>
          </p:cNvPr>
          <p:cNvSpPr/>
          <p:nvPr/>
        </p:nvSpPr>
        <p:spPr>
          <a:xfrm>
            <a:off x="5938345" y="2039007"/>
            <a:ext cx="3331779" cy="4414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Interface ID</a:t>
            </a:r>
          </a:p>
        </p:txBody>
      </p:sp>
      <p:sp>
        <p:nvSpPr>
          <p:cNvPr id="6" name="TextBox 5">
            <a:extLst>
              <a:ext uri="{FF2B5EF4-FFF2-40B4-BE49-F238E27FC236}">
                <a16:creationId xmlns:a16="http://schemas.microsoft.com/office/drawing/2014/main" id="{E1B48A6A-F67C-1E31-39D3-AA2511D3280B}"/>
              </a:ext>
            </a:extLst>
          </p:cNvPr>
          <p:cNvSpPr txBox="1"/>
          <p:nvPr/>
        </p:nvSpPr>
        <p:spPr>
          <a:xfrm>
            <a:off x="3878317" y="2503185"/>
            <a:ext cx="567784" cy="261610"/>
          </a:xfrm>
          <a:prstGeom prst="rect">
            <a:avLst/>
          </a:prstGeom>
          <a:noFill/>
        </p:spPr>
        <p:txBody>
          <a:bodyPr wrap="none" rtlCol="0">
            <a:spAutoFit/>
          </a:bodyPr>
          <a:lstStyle/>
          <a:p>
            <a:r>
              <a:rPr lang="en-AU" sz="1100" dirty="0"/>
              <a:t>64 bits</a:t>
            </a:r>
          </a:p>
        </p:txBody>
      </p:sp>
      <p:sp>
        <p:nvSpPr>
          <p:cNvPr id="7" name="TextBox 6">
            <a:extLst>
              <a:ext uri="{FF2B5EF4-FFF2-40B4-BE49-F238E27FC236}">
                <a16:creationId xmlns:a16="http://schemas.microsoft.com/office/drawing/2014/main" id="{64FD753D-EDC0-32F9-6948-80B4223A1DD7}"/>
              </a:ext>
            </a:extLst>
          </p:cNvPr>
          <p:cNvSpPr txBox="1"/>
          <p:nvPr/>
        </p:nvSpPr>
        <p:spPr>
          <a:xfrm>
            <a:off x="7320342" y="2521006"/>
            <a:ext cx="567784" cy="261610"/>
          </a:xfrm>
          <a:prstGeom prst="rect">
            <a:avLst/>
          </a:prstGeom>
          <a:noFill/>
        </p:spPr>
        <p:txBody>
          <a:bodyPr wrap="none" rtlCol="0">
            <a:spAutoFit/>
          </a:bodyPr>
          <a:lstStyle/>
          <a:p>
            <a:r>
              <a:rPr lang="en-AU" sz="1100" dirty="0"/>
              <a:t>64 bits</a:t>
            </a:r>
          </a:p>
        </p:txBody>
      </p:sp>
    </p:spTree>
    <p:extLst>
      <p:ext uri="{BB962C8B-B14F-4D97-AF65-F5344CB8AC3E}">
        <p14:creationId xmlns:p14="http://schemas.microsoft.com/office/powerpoint/2010/main" val="1336207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F731-B849-D84E-A173-AFE01FADEC42}"/>
              </a:ext>
            </a:extLst>
          </p:cNvPr>
          <p:cNvSpPr>
            <a:spLocks noGrp="1"/>
          </p:cNvSpPr>
          <p:nvPr>
            <p:ph type="title"/>
          </p:nvPr>
        </p:nvSpPr>
        <p:spPr/>
        <p:txBody>
          <a:bodyPr/>
          <a:lstStyle/>
          <a:p>
            <a:r>
              <a:rPr lang="en-AU" dirty="0"/>
              <a:t>The Flow ID</a:t>
            </a:r>
          </a:p>
        </p:txBody>
      </p:sp>
      <p:sp>
        <p:nvSpPr>
          <p:cNvPr id="3" name="Content Placeholder 2">
            <a:extLst>
              <a:ext uri="{FF2B5EF4-FFF2-40B4-BE49-F238E27FC236}">
                <a16:creationId xmlns:a16="http://schemas.microsoft.com/office/drawing/2014/main" id="{68E3B569-3ED0-617E-01ED-1CD03C9E0596}"/>
              </a:ext>
            </a:extLst>
          </p:cNvPr>
          <p:cNvSpPr>
            <a:spLocks noGrp="1"/>
          </p:cNvSpPr>
          <p:nvPr>
            <p:ph idx="1"/>
          </p:nvPr>
        </p:nvSpPr>
        <p:spPr/>
        <p:txBody>
          <a:bodyPr/>
          <a:lstStyle/>
          <a:p>
            <a:r>
              <a:rPr lang="en-AU" dirty="0"/>
              <a:t>Huh?</a:t>
            </a:r>
          </a:p>
          <a:p>
            <a:r>
              <a:rPr lang="en-AU" dirty="0"/>
              <a:t>It probably sounded like a reasonable thing at the time</a:t>
            </a:r>
          </a:p>
          <a:p>
            <a:r>
              <a:rPr lang="en-AU" dirty="0"/>
              <a:t>But no one remembers what its good for!</a:t>
            </a:r>
          </a:p>
          <a:p>
            <a:r>
              <a:rPr lang="en-AU" dirty="0"/>
              <a:t>So that’s 20 waste bits in the header!</a:t>
            </a:r>
          </a:p>
        </p:txBody>
      </p:sp>
    </p:spTree>
    <p:extLst>
      <p:ext uri="{BB962C8B-B14F-4D97-AF65-F5344CB8AC3E}">
        <p14:creationId xmlns:p14="http://schemas.microsoft.com/office/powerpoint/2010/main" val="11641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543A-434C-7102-6FE8-5B4C7F6D4DFB}"/>
              </a:ext>
            </a:extLst>
          </p:cNvPr>
          <p:cNvSpPr>
            <a:spLocks noGrp="1"/>
          </p:cNvSpPr>
          <p:nvPr>
            <p:ph type="title"/>
          </p:nvPr>
        </p:nvSpPr>
        <p:spPr/>
        <p:txBody>
          <a:bodyPr/>
          <a:lstStyle/>
          <a:p>
            <a:r>
              <a:rPr lang="en-AU" dirty="0"/>
              <a:t>Extension Headers</a:t>
            </a:r>
          </a:p>
        </p:txBody>
      </p:sp>
      <p:sp>
        <p:nvSpPr>
          <p:cNvPr id="3" name="Content Placeholder 2">
            <a:extLst>
              <a:ext uri="{FF2B5EF4-FFF2-40B4-BE49-F238E27FC236}">
                <a16:creationId xmlns:a16="http://schemas.microsoft.com/office/drawing/2014/main" id="{29B3ED4F-C546-ECCA-FE10-A09D8D997EC4}"/>
              </a:ext>
            </a:extLst>
          </p:cNvPr>
          <p:cNvSpPr>
            <a:spLocks noGrp="1"/>
          </p:cNvSpPr>
          <p:nvPr>
            <p:ph idx="1"/>
          </p:nvPr>
        </p:nvSpPr>
        <p:spPr/>
        <p:txBody>
          <a:bodyPr/>
          <a:lstStyle/>
          <a:p>
            <a:r>
              <a:rPr lang="en-AU" dirty="0"/>
              <a:t>Don’t work on today’s silicon!</a:t>
            </a:r>
          </a:p>
          <a:p>
            <a:r>
              <a:rPr lang="en-AU" dirty="0"/>
              <a:t>High speed switching gear that wants to preserve TCP and UDP packet flows need to see the TCP and UDP headers at a fixed offset in the packet header</a:t>
            </a:r>
          </a:p>
          <a:p>
            <a:r>
              <a:rPr lang="en-AU" dirty="0"/>
              <a:t>Extension headers are a chained header structure where each header points to the next header, with the transport header at the end of the chain</a:t>
            </a:r>
          </a:p>
          <a:p>
            <a:r>
              <a:rPr lang="en-AU" dirty="0"/>
              <a:t>Unravelling that chain in very high speed silicon is a challenging task</a:t>
            </a:r>
          </a:p>
          <a:p>
            <a:r>
              <a:rPr lang="en-AU" dirty="0"/>
              <a:t>Easier to drop all IPv6 packets with extension headers!</a:t>
            </a:r>
          </a:p>
          <a:p>
            <a:endParaRPr lang="en-AU" dirty="0"/>
          </a:p>
        </p:txBody>
      </p:sp>
    </p:spTree>
    <p:extLst>
      <p:ext uri="{BB962C8B-B14F-4D97-AF65-F5344CB8AC3E}">
        <p14:creationId xmlns:p14="http://schemas.microsoft.com/office/powerpoint/2010/main" val="4288767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8E71-ADAF-DDB1-B93A-564FFB092B9F}"/>
              </a:ext>
            </a:extLst>
          </p:cNvPr>
          <p:cNvSpPr>
            <a:spLocks noGrp="1"/>
          </p:cNvSpPr>
          <p:nvPr>
            <p:ph type="title"/>
          </p:nvPr>
        </p:nvSpPr>
        <p:spPr/>
        <p:txBody>
          <a:bodyPr/>
          <a:lstStyle/>
          <a:p>
            <a:r>
              <a:rPr lang="en-AU" dirty="0"/>
              <a:t>Fragmentation Control</a:t>
            </a:r>
          </a:p>
        </p:txBody>
      </p:sp>
      <p:sp>
        <p:nvSpPr>
          <p:cNvPr id="3" name="Content Placeholder 2">
            <a:extLst>
              <a:ext uri="{FF2B5EF4-FFF2-40B4-BE49-F238E27FC236}">
                <a16:creationId xmlns:a16="http://schemas.microsoft.com/office/drawing/2014/main" id="{83E0636E-EB25-C498-B248-4C3D87D1B2D0}"/>
              </a:ext>
            </a:extLst>
          </p:cNvPr>
          <p:cNvSpPr>
            <a:spLocks noGrp="1"/>
          </p:cNvSpPr>
          <p:nvPr>
            <p:ph idx="1"/>
          </p:nvPr>
        </p:nvSpPr>
        <p:spPr/>
        <p:txBody>
          <a:bodyPr>
            <a:normAutofit lnSpcReduction="10000"/>
          </a:bodyPr>
          <a:lstStyle/>
          <a:p>
            <a:r>
              <a:rPr lang="en-AU" dirty="0"/>
              <a:t>Packet Fragmentation was a big feature of the IPv4 design</a:t>
            </a:r>
          </a:p>
          <a:p>
            <a:pPr lvl="1"/>
            <a:r>
              <a:rPr lang="en-AU" dirty="0"/>
              <a:t>It allowed new media types to the integrated into the Internet environment seamlessly</a:t>
            </a:r>
          </a:p>
          <a:p>
            <a:pPr lvl="1"/>
            <a:r>
              <a:rPr lang="en-AU" dirty="0"/>
              <a:t>But it had a performance cost</a:t>
            </a:r>
          </a:p>
          <a:p>
            <a:r>
              <a:rPr lang="en-AU" dirty="0"/>
              <a:t>The IPv6 design disallowed fragmentation on the fly</a:t>
            </a:r>
          </a:p>
          <a:p>
            <a:pPr lvl="1"/>
            <a:r>
              <a:rPr lang="en-AU" dirty="0"/>
              <a:t>If a packet is too big for the next hop you need to send a signal to the source and discard the too-big packets</a:t>
            </a:r>
          </a:p>
          <a:p>
            <a:pPr lvl="1"/>
            <a:r>
              <a:rPr lang="en-AU" dirty="0"/>
              <a:t>This is slow and unreliable</a:t>
            </a:r>
          </a:p>
          <a:p>
            <a:pPr lvl="1"/>
            <a:r>
              <a:rPr lang="en-AU" dirty="0"/>
              <a:t>The signalling is also </a:t>
            </a:r>
            <a:r>
              <a:rPr lang="en-AU" dirty="0" err="1"/>
              <a:t>uinreliable</a:t>
            </a:r>
            <a:endParaRPr lang="en-AU" dirty="0"/>
          </a:p>
          <a:p>
            <a:pPr lvl="1"/>
            <a:r>
              <a:rPr lang="en-AU" dirty="0"/>
              <a:t>So the best response is to avoid packet fragmentation completely</a:t>
            </a:r>
          </a:p>
          <a:p>
            <a:pPr lvl="1"/>
            <a:r>
              <a:rPr lang="en-AU" dirty="0"/>
              <a:t>Which means that packets in IPv6 tend be 1,280 octets</a:t>
            </a:r>
          </a:p>
          <a:p>
            <a:pPr lvl="1"/>
            <a:r>
              <a:rPr lang="en-AU" dirty="0"/>
              <a:t>Which has a performance cost</a:t>
            </a:r>
          </a:p>
        </p:txBody>
      </p:sp>
    </p:spTree>
    <p:extLst>
      <p:ext uri="{BB962C8B-B14F-4D97-AF65-F5344CB8AC3E}">
        <p14:creationId xmlns:p14="http://schemas.microsoft.com/office/powerpoint/2010/main" val="1662843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D933-DD08-41B8-DAF6-A6D3DB8D364B}"/>
              </a:ext>
            </a:extLst>
          </p:cNvPr>
          <p:cNvSpPr>
            <a:spLocks noGrp="1"/>
          </p:cNvSpPr>
          <p:nvPr>
            <p:ph type="title"/>
          </p:nvPr>
        </p:nvSpPr>
        <p:spPr/>
        <p:txBody>
          <a:bodyPr/>
          <a:lstStyle/>
          <a:p>
            <a:r>
              <a:rPr lang="en-AU" dirty="0"/>
              <a:t>No NATs!</a:t>
            </a:r>
          </a:p>
        </p:txBody>
      </p:sp>
      <p:sp>
        <p:nvSpPr>
          <p:cNvPr id="3" name="Content Placeholder 2">
            <a:extLst>
              <a:ext uri="{FF2B5EF4-FFF2-40B4-BE49-F238E27FC236}">
                <a16:creationId xmlns:a16="http://schemas.microsoft.com/office/drawing/2014/main" id="{070A60F5-DD5A-544D-CA88-BFF7288A6478}"/>
              </a:ext>
            </a:extLst>
          </p:cNvPr>
          <p:cNvSpPr>
            <a:spLocks noGrp="1"/>
          </p:cNvSpPr>
          <p:nvPr>
            <p:ph idx="1"/>
          </p:nvPr>
        </p:nvSpPr>
        <p:spPr/>
        <p:txBody>
          <a:bodyPr/>
          <a:lstStyle/>
          <a:p>
            <a:r>
              <a:rPr lang="en-AU" dirty="0"/>
              <a:t>Really?</a:t>
            </a:r>
          </a:p>
          <a:p>
            <a:r>
              <a:rPr lang="en-AU" dirty="0"/>
              <a:t>We’ve grown addicted to NATs and IPv6 NATs are already a common feature of IPv6</a:t>
            </a:r>
          </a:p>
        </p:txBody>
      </p:sp>
    </p:spTree>
    <p:extLst>
      <p:ext uri="{BB962C8B-B14F-4D97-AF65-F5344CB8AC3E}">
        <p14:creationId xmlns:p14="http://schemas.microsoft.com/office/powerpoint/2010/main" val="2281097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A655-F175-0824-96D1-2B9648C8695F}"/>
              </a:ext>
            </a:extLst>
          </p:cNvPr>
          <p:cNvSpPr>
            <a:spLocks noGrp="1"/>
          </p:cNvSpPr>
          <p:nvPr>
            <p:ph type="title"/>
          </p:nvPr>
        </p:nvSpPr>
        <p:spPr/>
        <p:txBody>
          <a:bodyPr/>
          <a:lstStyle/>
          <a:p>
            <a:r>
              <a:rPr lang="en-AU" dirty="0"/>
              <a:t>Aside: “Not much else changed”</a:t>
            </a:r>
          </a:p>
        </p:txBody>
      </p:sp>
      <p:sp>
        <p:nvSpPr>
          <p:cNvPr id="3" name="Content Placeholder 2">
            <a:extLst>
              <a:ext uri="{FF2B5EF4-FFF2-40B4-BE49-F238E27FC236}">
                <a16:creationId xmlns:a16="http://schemas.microsoft.com/office/drawing/2014/main" id="{9DC5F473-4783-4D4F-C045-4F67908B8866}"/>
              </a:ext>
            </a:extLst>
          </p:cNvPr>
          <p:cNvSpPr>
            <a:spLocks noGrp="1"/>
          </p:cNvSpPr>
          <p:nvPr>
            <p:ph idx="1"/>
          </p:nvPr>
        </p:nvSpPr>
        <p:spPr/>
        <p:txBody>
          <a:bodyPr>
            <a:normAutofit lnSpcReduction="10000"/>
          </a:bodyPr>
          <a:lstStyle/>
          <a:p>
            <a:pPr marL="0" indent="0">
              <a:buNone/>
            </a:pPr>
            <a:r>
              <a:rPr lang="en-AU" dirty="0"/>
              <a:t>What’s giving us grief with IPv6:</a:t>
            </a:r>
          </a:p>
          <a:p>
            <a:pPr lvl="1"/>
            <a:r>
              <a:rPr lang="en-AU" dirty="0"/>
              <a:t>128 bit address fields</a:t>
            </a:r>
          </a:p>
          <a:p>
            <a:pPr lvl="1"/>
            <a:r>
              <a:rPr lang="en-AU" dirty="0"/>
              <a:t>Fixed host/network boundary </a:t>
            </a:r>
          </a:p>
          <a:p>
            <a:pPr lvl="1"/>
            <a:r>
              <a:rPr lang="en-AU" dirty="0"/>
              <a:t>Replace Broadcast and ARP with Multicast and SLAAC </a:t>
            </a:r>
          </a:p>
          <a:p>
            <a:pPr lvl="1"/>
            <a:r>
              <a:rPr lang="en-AU" dirty="0"/>
              <a:t>Removed on-the-fly fragmentation with source fragmentation</a:t>
            </a:r>
          </a:p>
          <a:p>
            <a:pPr lvl="1"/>
            <a:r>
              <a:rPr lang="en-AU" dirty="0"/>
              <a:t>No NATS!</a:t>
            </a:r>
          </a:p>
          <a:p>
            <a:pPr lvl="1"/>
            <a:r>
              <a:rPr lang="en-AU" dirty="0"/>
              <a:t>Flow Label</a:t>
            </a:r>
          </a:p>
          <a:p>
            <a:pPr lvl="1"/>
            <a:r>
              <a:rPr lang="en-AU" dirty="0"/>
              <a:t>Make Fragmentation Controls an optional Extension Header</a:t>
            </a:r>
          </a:p>
          <a:p>
            <a:pPr lvl="1"/>
            <a:r>
              <a:rPr lang="en-AU" dirty="0"/>
              <a:t>Change “Options” to “Extension Headers”</a:t>
            </a:r>
          </a:p>
          <a:p>
            <a:pPr lvl="1"/>
            <a:r>
              <a:rPr lang="en-AU" dirty="0"/>
              <a:t>Multi-Addressing</a:t>
            </a:r>
          </a:p>
          <a:p>
            <a:pPr lvl="1"/>
            <a:r>
              <a:rPr lang="en-AU" dirty="0"/>
              <a:t>Scoped Addresses</a:t>
            </a:r>
          </a:p>
        </p:txBody>
      </p:sp>
    </p:spTree>
    <p:extLst>
      <p:ext uri="{BB962C8B-B14F-4D97-AF65-F5344CB8AC3E}">
        <p14:creationId xmlns:p14="http://schemas.microsoft.com/office/powerpoint/2010/main" val="169379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7F1F-F634-B6FA-7BA7-48A4D4D7A0EC}"/>
              </a:ext>
            </a:extLst>
          </p:cNvPr>
          <p:cNvSpPr>
            <a:spLocks noGrp="1"/>
          </p:cNvSpPr>
          <p:nvPr>
            <p:ph type="title"/>
          </p:nvPr>
        </p:nvSpPr>
        <p:spPr/>
        <p:txBody>
          <a:bodyPr/>
          <a:lstStyle/>
          <a:p>
            <a:r>
              <a:rPr lang="en-AU" dirty="0"/>
              <a:t>So Transition should be easy?</a:t>
            </a:r>
          </a:p>
        </p:txBody>
      </p:sp>
      <p:sp>
        <p:nvSpPr>
          <p:cNvPr id="3" name="Content Placeholder 2">
            <a:extLst>
              <a:ext uri="{FF2B5EF4-FFF2-40B4-BE49-F238E27FC236}">
                <a16:creationId xmlns:a16="http://schemas.microsoft.com/office/drawing/2014/main" id="{7BED632B-A990-C2FA-066D-91A996C73E8B}"/>
              </a:ext>
            </a:extLst>
          </p:cNvPr>
          <p:cNvSpPr>
            <a:spLocks noGrp="1"/>
          </p:cNvSpPr>
          <p:nvPr>
            <p:ph idx="1"/>
          </p:nvPr>
        </p:nvSpPr>
        <p:spPr/>
        <p:txBody>
          <a:bodyPr/>
          <a:lstStyle/>
          <a:p>
            <a:pPr marL="0" indent="0">
              <a:buNone/>
            </a:pPr>
            <a:r>
              <a:rPr lang="en-AU" dirty="0"/>
              <a:t>Right?</a:t>
            </a:r>
          </a:p>
        </p:txBody>
      </p:sp>
    </p:spTree>
    <p:extLst>
      <p:ext uri="{BB962C8B-B14F-4D97-AF65-F5344CB8AC3E}">
        <p14:creationId xmlns:p14="http://schemas.microsoft.com/office/powerpoint/2010/main" val="92386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7F1F-F634-B6FA-7BA7-48A4D4D7A0EC}"/>
              </a:ext>
            </a:extLst>
          </p:cNvPr>
          <p:cNvSpPr>
            <a:spLocks noGrp="1"/>
          </p:cNvSpPr>
          <p:nvPr>
            <p:ph type="title"/>
          </p:nvPr>
        </p:nvSpPr>
        <p:spPr/>
        <p:txBody>
          <a:bodyPr/>
          <a:lstStyle/>
          <a:p>
            <a:r>
              <a:rPr lang="en-AU" dirty="0"/>
              <a:t>So Transition should be easy?</a:t>
            </a:r>
          </a:p>
        </p:txBody>
      </p:sp>
      <p:sp>
        <p:nvSpPr>
          <p:cNvPr id="3" name="Content Placeholder 2">
            <a:extLst>
              <a:ext uri="{FF2B5EF4-FFF2-40B4-BE49-F238E27FC236}">
                <a16:creationId xmlns:a16="http://schemas.microsoft.com/office/drawing/2014/main" id="{7BED632B-A990-C2FA-066D-91A996C73E8B}"/>
              </a:ext>
            </a:extLst>
          </p:cNvPr>
          <p:cNvSpPr>
            <a:spLocks noGrp="1"/>
          </p:cNvSpPr>
          <p:nvPr>
            <p:ph idx="1"/>
          </p:nvPr>
        </p:nvSpPr>
        <p:spPr/>
        <p:txBody>
          <a:bodyPr/>
          <a:lstStyle/>
          <a:p>
            <a:pPr marL="0" indent="0">
              <a:buNone/>
            </a:pPr>
            <a:r>
              <a:rPr lang="en-AU" dirty="0"/>
              <a:t>Well, no, not really!</a:t>
            </a:r>
          </a:p>
        </p:txBody>
      </p:sp>
    </p:spTree>
    <p:extLst>
      <p:ext uri="{BB962C8B-B14F-4D97-AF65-F5344CB8AC3E}">
        <p14:creationId xmlns:p14="http://schemas.microsoft.com/office/powerpoint/2010/main" val="3992185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D4A7-50A8-126E-802B-11D8AFED63E0}"/>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96DDECAC-F9B7-7F48-D927-3B4ACBEDF8E7}"/>
              </a:ext>
            </a:extLst>
          </p:cNvPr>
          <p:cNvSpPr>
            <a:spLocks noGrp="1"/>
          </p:cNvSpPr>
          <p:nvPr>
            <p:ph idx="1"/>
          </p:nvPr>
        </p:nvSpPr>
        <p:spPr/>
        <p:txBody>
          <a:bodyPr/>
          <a:lstStyle/>
          <a:p>
            <a:pPr marL="0" indent="0">
              <a:buNone/>
            </a:pPr>
            <a:r>
              <a:rPr lang="en-AU" dirty="0"/>
              <a:t>IPv6 was a minimal change to IPv4</a:t>
            </a:r>
          </a:p>
          <a:p>
            <a:pPr lvl="1"/>
            <a:r>
              <a:rPr lang="en-AU" dirty="0"/>
              <a:t>So early adopters found little in the way of an early adoption benefit</a:t>
            </a:r>
          </a:p>
          <a:p>
            <a:pPr marL="0" indent="0">
              <a:buNone/>
            </a:pPr>
            <a:r>
              <a:rPr lang="en-AU" dirty="0"/>
              <a:t>IPv6 was not backward compatible with IPv4</a:t>
            </a:r>
          </a:p>
          <a:p>
            <a:pPr lvl="1"/>
            <a:r>
              <a:rPr lang="en-AU" dirty="0"/>
              <a:t>This is a key “feature” of protocols that use fixed length addresses in their packet headers – you can’t jam all 128 bits into a 32 bit field.</a:t>
            </a:r>
          </a:p>
          <a:p>
            <a:pPr lvl="1"/>
            <a:r>
              <a:rPr lang="en-AU" dirty="0"/>
              <a:t>This meant that IPv6 hosts could not directly communicate with IPv4 hosts</a:t>
            </a:r>
          </a:p>
          <a:p>
            <a:pPr lvl="1"/>
            <a:r>
              <a:rPr lang="en-AU" dirty="0"/>
              <a:t>IPv6 adopters still had to support IPv4</a:t>
            </a:r>
          </a:p>
          <a:p>
            <a:pPr lvl="1"/>
            <a:r>
              <a:rPr lang="en-AU" dirty="0"/>
              <a:t>This meant that EVERYONE has to transition to dual stack BEFORE we can drop IPv4</a:t>
            </a:r>
          </a:p>
          <a:p>
            <a:pPr lvl="1"/>
            <a:endParaRPr lang="en-AU" dirty="0"/>
          </a:p>
          <a:p>
            <a:pPr lvl="1"/>
            <a:endParaRPr lang="en-AU" dirty="0"/>
          </a:p>
          <a:p>
            <a:endParaRPr lang="en-AU" dirty="0"/>
          </a:p>
        </p:txBody>
      </p:sp>
    </p:spTree>
    <p:extLst>
      <p:ext uri="{BB962C8B-B14F-4D97-AF65-F5344CB8AC3E}">
        <p14:creationId xmlns:p14="http://schemas.microsoft.com/office/powerpoint/2010/main" val="195371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Powderfinger Type"/>
                <a:cs typeface="Powderfinger Type"/>
              </a:rPr>
              <a:t>Because we ran</a:t>
            </a:r>
            <a:r>
              <a:rPr lang="en-US" baseline="0" dirty="0">
                <a:latin typeface="Powderfinger Type"/>
                <a:cs typeface="Powderfinger Type"/>
              </a:rPr>
              <a:t> out of IP addresses</a:t>
            </a:r>
            <a:endParaRPr lang="en-US" dirty="0">
              <a:latin typeface="Powderfinger Type"/>
              <a:cs typeface="Powderfinger Type"/>
            </a:endParaRPr>
          </a:p>
        </p:txBody>
      </p:sp>
    </p:spTree>
    <p:extLst>
      <p:ext uri="{BB962C8B-B14F-4D97-AF65-F5344CB8AC3E}">
        <p14:creationId xmlns:p14="http://schemas.microsoft.com/office/powerpoint/2010/main" val="797537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96921" y="-75251"/>
            <a:ext cx="12465269" cy="1714500"/>
          </a:xfrm>
        </p:spPr>
        <p:txBody>
          <a:bodyPr/>
          <a:lstStyle/>
          <a:p>
            <a:pPr eaLnBrk="1" hangingPunct="1">
              <a:defRPr/>
            </a:pPr>
            <a:r>
              <a:rPr lang="en-US" dirty="0">
                <a:latin typeface="Powderfinger Type"/>
                <a:cs typeface="Powderfinger Type"/>
              </a:rPr>
              <a:t>Transition, the second time around</a:t>
            </a:r>
          </a:p>
        </p:txBody>
      </p:sp>
      <p:sp>
        <p:nvSpPr>
          <p:cNvPr id="25602" name="Rectangle 2"/>
          <p:cNvSpPr>
            <a:spLocks noGrp="1" noChangeArrowheads="1"/>
          </p:cNvSpPr>
          <p:nvPr>
            <p:ph type="body" idx="1"/>
          </p:nvPr>
        </p:nvSpPr>
        <p:spPr>
          <a:xfrm>
            <a:off x="546538" y="1840633"/>
            <a:ext cx="10710041" cy="5138236"/>
          </a:xfrm>
        </p:spPr>
        <p:txBody>
          <a:bodyPr>
            <a:normAutofit/>
          </a:bodyPr>
          <a:lstStyle/>
          <a:p>
            <a:pPr marL="396456" indent="0">
              <a:buNone/>
              <a:defRPr/>
            </a:pPr>
            <a:r>
              <a:rPr lang="en-US" dirty="0"/>
              <a:t>That last point is important – let me repeat it for you:</a:t>
            </a:r>
          </a:p>
          <a:p>
            <a:pPr marL="625056">
              <a:defRPr/>
            </a:pPr>
            <a:r>
              <a:rPr lang="en-US" dirty="0"/>
              <a:t>A “Flag Day” switchover is impossible</a:t>
            </a:r>
          </a:p>
          <a:p>
            <a:pPr marL="625056">
              <a:defRPr/>
            </a:pPr>
            <a:r>
              <a:rPr lang="en-US" dirty="0"/>
              <a:t>Piecemeal replacement won</a:t>
            </a:r>
            <a:r>
              <a:rPr lang="fr-FR" dirty="0"/>
              <a:t>’</a:t>
            </a:r>
            <a:r>
              <a:rPr lang="en-US" dirty="0"/>
              <a:t>t work either, as IPv6 is not backward compatible with IPv4</a:t>
            </a:r>
          </a:p>
          <a:p>
            <a:pPr marL="625056">
              <a:defRPr/>
            </a:pPr>
            <a:r>
              <a:rPr lang="en-US" dirty="0"/>
              <a:t>So, we need to run both protocols in tandem “for a while”</a:t>
            </a:r>
          </a:p>
          <a:p>
            <a:pPr marL="625056">
              <a:defRPr/>
            </a:pPr>
            <a:r>
              <a:rPr lang="en-US" dirty="0"/>
              <a:t>But bear in mind that one protocol has already run out of addresses</a:t>
            </a:r>
          </a:p>
          <a:p>
            <a:pPr marL="625056">
              <a:defRPr/>
            </a:pPr>
            <a:r>
              <a:rPr lang="en-US" dirty="0"/>
              <a:t>And network growth continues at record levels</a:t>
            </a:r>
          </a:p>
        </p:txBody>
      </p:sp>
    </p:spTree>
    <p:extLst>
      <p:ext uri="{BB962C8B-B14F-4D97-AF65-F5344CB8AC3E}">
        <p14:creationId xmlns:p14="http://schemas.microsoft.com/office/powerpoint/2010/main" val="1162766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3060" y="-64740"/>
            <a:ext cx="12370676" cy="1714500"/>
          </a:xfrm>
        </p:spPr>
        <p:txBody>
          <a:bodyPr/>
          <a:lstStyle/>
          <a:p>
            <a:pPr>
              <a:defRPr/>
            </a:pPr>
            <a:r>
              <a:rPr lang="en-US" dirty="0">
                <a:latin typeface="Powderfinger Type"/>
                <a:cs typeface="Powderfinger Type"/>
              </a:rPr>
              <a:t>Transition, the second time around</a:t>
            </a:r>
            <a:endParaRPr lang="en-US" dirty="0">
              <a:latin typeface="+mn-lt"/>
            </a:endParaRPr>
          </a:p>
        </p:txBody>
      </p:sp>
      <p:sp>
        <p:nvSpPr>
          <p:cNvPr id="25602" name="Rectangle 2"/>
          <p:cNvSpPr>
            <a:spLocks noGrp="1" noChangeArrowheads="1"/>
          </p:cNvSpPr>
          <p:nvPr>
            <p:ph type="body" idx="1"/>
          </p:nvPr>
        </p:nvSpPr>
        <p:spPr>
          <a:xfrm>
            <a:off x="704193" y="1454424"/>
            <a:ext cx="9594342" cy="4018359"/>
          </a:xfrm>
        </p:spPr>
        <p:txBody>
          <a:bodyPr>
            <a:normAutofit/>
          </a:bodyPr>
          <a:lstStyle/>
          <a:p>
            <a:pPr marL="223234" indent="0">
              <a:buNone/>
              <a:defRPr/>
            </a:pPr>
            <a:endParaRPr lang="en-US" sz="3100" dirty="0"/>
          </a:p>
          <a:p>
            <a:pPr marL="223234" indent="0">
              <a:buNone/>
              <a:defRPr/>
            </a:pPr>
            <a:r>
              <a:rPr lang="en-US" sz="3100" dirty="0"/>
              <a:t>We need to :</a:t>
            </a:r>
          </a:p>
          <a:p>
            <a:pPr marL="625056">
              <a:defRPr/>
            </a:pPr>
            <a:r>
              <a:rPr lang="en-US" sz="3100" dirty="0"/>
              <a:t>deploy IPv6 in parallel with IPv4 </a:t>
            </a:r>
          </a:p>
          <a:p>
            <a:pPr marL="625056">
              <a:defRPr/>
            </a:pPr>
            <a:r>
              <a:rPr lang="en-US" sz="3100" dirty="0"/>
              <a:t>deploy ever more stringent IPv4 address conservation measures within the network</a:t>
            </a:r>
          </a:p>
          <a:p>
            <a:pPr marL="625056">
              <a:defRPr/>
            </a:pPr>
            <a:r>
              <a:rPr lang="en-US" sz="3100" dirty="0"/>
              <a:t>allow the network to expand at an ever-increasing rate</a:t>
            </a:r>
          </a:p>
          <a:p>
            <a:pPr marL="223234" indent="0">
              <a:buNone/>
              <a:defRPr/>
            </a:pPr>
            <a:r>
              <a:rPr lang="en-US" sz="3100" dirty="0"/>
              <a:t>All at the same time!</a:t>
            </a:r>
          </a:p>
        </p:txBody>
      </p:sp>
    </p:spTree>
    <p:extLst>
      <p:ext uri="{BB962C8B-B14F-4D97-AF65-F5344CB8AC3E}">
        <p14:creationId xmlns:p14="http://schemas.microsoft.com/office/powerpoint/2010/main" val="2506045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dirty="0">
                <a:latin typeface="Powderfinger Type"/>
                <a:ea typeface="ＭＳ Ｐゴシック" charset="0"/>
                <a:cs typeface="Powderfinger Type"/>
              </a:rPr>
              <a:t>What we thought was the IPv6 Transition Plan</a:t>
            </a:r>
          </a:p>
        </p:txBody>
      </p:sp>
      <p:grpSp>
        <p:nvGrpSpPr>
          <p:cNvPr id="15362" name="Group 15"/>
          <p:cNvGrpSpPr>
            <a:grpSpLocks/>
          </p:cNvGrpSpPr>
          <p:nvPr/>
        </p:nvGrpSpPr>
        <p:grpSpPr bwMode="auto">
          <a:xfrm>
            <a:off x="2544763" y="2128839"/>
            <a:ext cx="6432550" cy="4397375"/>
            <a:chOff x="1020763" y="2128838"/>
            <a:chExt cx="6432550" cy="4397375"/>
          </a:xfrm>
        </p:grpSpPr>
        <p:sp>
          <p:nvSpPr>
            <p:cNvPr id="15363" name="Rectangle 17"/>
            <p:cNvSpPr>
              <a:spLocks noChangeArrowheads="1"/>
            </p:cNvSpPr>
            <p:nvPr/>
          </p:nvSpPr>
          <p:spPr bwMode="auto">
            <a:xfrm>
              <a:off x="1506538" y="2290763"/>
              <a:ext cx="5014912" cy="3732212"/>
            </a:xfrm>
            <a:prstGeom prst="rect">
              <a:avLst/>
            </a:prstGeom>
            <a:solidFill>
              <a:srgbClr val="F5F5F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364"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65" name="Line 6"/>
            <p:cNvSpPr>
              <a:spLocks noChangeShapeType="1"/>
            </p:cNvSpPr>
            <p:nvPr/>
          </p:nvSpPr>
          <p:spPr bwMode="auto">
            <a:xfrm>
              <a:off x="1020763" y="6022975"/>
              <a:ext cx="620871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366" name="Freeform 7"/>
            <p:cNvSpPr>
              <a:spLocks/>
            </p:cNvSpPr>
            <p:nvPr/>
          </p:nvSpPr>
          <p:spPr bwMode="auto">
            <a:xfrm>
              <a:off x="1227138" y="2851150"/>
              <a:ext cx="6180137" cy="2598738"/>
            </a:xfrm>
            <a:custGeom>
              <a:avLst/>
              <a:gdLst>
                <a:gd name="T0" fmla="*/ 0 w 3893"/>
                <a:gd name="T1" fmla="*/ 0 h 1637"/>
                <a:gd name="T2" fmla="*/ 2147483647 w 3893"/>
                <a:gd name="T3" fmla="*/ 2147483647 h 1637"/>
                <a:gd name="T4" fmla="*/ 2147483647 w 3893"/>
                <a:gd name="T5" fmla="*/ 2147483647 h 1637"/>
                <a:gd name="T6" fmla="*/ 2147483647 w 3893"/>
                <a:gd name="T7" fmla="*/ 2147483647 h 1637"/>
                <a:gd name="T8" fmla="*/ 2147483647 w 3893"/>
                <a:gd name="T9" fmla="*/ 2147483647 h 1637"/>
                <a:gd name="T10" fmla="*/ 2147483647 w 3893"/>
                <a:gd name="T11" fmla="*/ 2147483647 h 1637"/>
                <a:gd name="T12" fmla="*/ 2147483647 w 3893"/>
                <a:gd name="T13" fmla="*/ 2147483647 h 1637"/>
                <a:gd name="T14" fmla="*/ 0 60000 65536"/>
                <a:gd name="T15" fmla="*/ 0 60000 65536"/>
                <a:gd name="T16" fmla="*/ 0 60000 65536"/>
                <a:gd name="T17" fmla="*/ 0 60000 65536"/>
                <a:gd name="T18" fmla="*/ 0 60000 65536"/>
                <a:gd name="T19" fmla="*/ 0 60000 65536"/>
                <a:gd name="T20" fmla="*/ 0 60000 65536"/>
                <a:gd name="T21" fmla="*/ 0 w 3893"/>
                <a:gd name="T22" fmla="*/ 0 h 1637"/>
                <a:gd name="T23" fmla="*/ 3893 w 3893"/>
                <a:gd name="T24" fmla="*/ 1637 h 1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3" h="1637">
                  <a:moveTo>
                    <a:pt x="0" y="0"/>
                  </a:moveTo>
                  <a:cubicBezTo>
                    <a:pt x="195" y="29"/>
                    <a:pt x="391" y="59"/>
                    <a:pt x="650" y="130"/>
                  </a:cubicBezTo>
                  <a:cubicBezTo>
                    <a:pt x="909" y="201"/>
                    <a:pt x="1234" y="292"/>
                    <a:pt x="1552" y="428"/>
                  </a:cubicBezTo>
                  <a:cubicBezTo>
                    <a:pt x="1870" y="564"/>
                    <a:pt x="2278" y="764"/>
                    <a:pt x="2555" y="948"/>
                  </a:cubicBezTo>
                  <a:cubicBezTo>
                    <a:pt x="2832" y="1132"/>
                    <a:pt x="3051" y="1429"/>
                    <a:pt x="3215" y="1533"/>
                  </a:cubicBezTo>
                  <a:cubicBezTo>
                    <a:pt x="3379" y="1637"/>
                    <a:pt x="3427" y="1618"/>
                    <a:pt x="3540" y="1570"/>
                  </a:cubicBezTo>
                  <a:cubicBezTo>
                    <a:pt x="3653" y="1522"/>
                    <a:pt x="3834" y="1299"/>
                    <a:pt x="3893" y="1245"/>
                  </a:cubicBezTo>
                </a:path>
              </a:pathLst>
            </a:custGeom>
            <a:noFill/>
            <a:ln w="57150">
              <a:solidFill>
                <a:srgbClr val="0000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367"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368"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2147483647 h 2310"/>
                <a:gd name="T12" fmla="*/ 2147483647 w 3683"/>
                <a:gd name="T13" fmla="*/ 0 h 2310"/>
                <a:gd name="T14" fmla="*/ 0 60000 65536"/>
                <a:gd name="T15" fmla="*/ 0 60000 65536"/>
                <a:gd name="T16" fmla="*/ 0 60000 65536"/>
                <a:gd name="T17" fmla="*/ 0 60000 65536"/>
                <a:gd name="T18" fmla="*/ 0 60000 65536"/>
                <a:gd name="T19" fmla="*/ 0 60000 65536"/>
                <a:gd name="T20" fmla="*/ 0 60000 65536"/>
                <a:gd name="T21" fmla="*/ 0 w 3683"/>
                <a:gd name="T22" fmla="*/ 0 h 2310"/>
                <a:gd name="T23" fmla="*/ 3683 w 3683"/>
                <a:gd name="T24" fmla="*/ 2310 h 2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3" h="2310">
                  <a:moveTo>
                    <a:pt x="0" y="2310"/>
                  </a:moveTo>
                  <a:cubicBezTo>
                    <a:pt x="311" y="2279"/>
                    <a:pt x="523" y="2188"/>
                    <a:pt x="793" y="2077"/>
                  </a:cubicBezTo>
                  <a:cubicBezTo>
                    <a:pt x="1063" y="1966"/>
                    <a:pt x="1376" y="1803"/>
                    <a:pt x="1621" y="1644"/>
                  </a:cubicBezTo>
                  <a:cubicBezTo>
                    <a:pt x="1866" y="1485"/>
                    <a:pt x="2101" y="1268"/>
                    <a:pt x="2262" y="1124"/>
                  </a:cubicBezTo>
                  <a:cubicBezTo>
                    <a:pt x="2423" y="980"/>
                    <a:pt x="2469" y="902"/>
                    <a:pt x="2587" y="780"/>
                  </a:cubicBezTo>
                  <a:cubicBezTo>
                    <a:pt x="2705" y="658"/>
                    <a:pt x="2785" y="520"/>
                    <a:pt x="2968" y="390"/>
                  </a:cubicBezTo>
                  <a:cubicBezTo>
                    <a:pt x="3151" y="260"/>
                    <a:pt x="3534" y="81"/>
                    <a:pt x="3683" y="0"/>
                  </a:cubicBezTo>
                </a:path>
              </a:pathLst>
            </a:custGeom>
            <a:noFill/>
            <a:ln w="5715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369"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 xmlns:a14="http://schemas.microsoft.com/office/drawing/2010/main">
                  <a:noFill/>
                </a14:hiddenFill>
              </a:ext>
            </a:extLst>
          </p:spPr>
          <p:txBody>
            <a:bodyPr/>
            <a:lstStyle/>
            <a:p>
              <a:endParaRPr lang="en-US"/>
            </a:p>
          </p:txBody>
        </p:sp>
        <p:sp>
          <p:nvSpPr>
            <p:cNvPr id="15370" name="Rectangle 15"/>
            <p:cNvSpPr>
              <a:spLocks noChangeArrowheads="1"/>
            </p:cNvSpPr>
            <p:nvPr/>
          </p:nvSpPr>
          <p:spPr bwMode="auto">
            <a:xfrm>
              <a:off x="6373813" y="4695825"/>
              <a:ext cx="1079500" cy="1060450"/>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371" name="TextBox 23"/>
            <p:cNvSpPr txBox="1">
              <a:spLocks noChangeArrowheads="1"/>
            </p:cNvSpPr>
            <p:nvPr/>
          </p:nvSpPr>
          <p:spPr bwMode="auto">
            <a:xfrm>
              <a:off x="5472113" y="3795713"/>
              <a:ext cx="14033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latin typeface="Vadim's Writing" charset="0"/>
                  <a:cs typeface="Vadim's Writing" charset="0"/>
                </a:rPr>
                <a:t>IPv6 Deployment</a:t>
              </a:r>
            </a:p>
          </p:txBody>
        </p:sp>
        <p:sp>
          <p:nvSpPr>
            <p:cNvPr id="15372" name="TextBox 24"/>
            <p:cNvSpPr txBox="1">
              <a:spLocks noChangeArrowheads="1"/>
            </p:cNvSpPr>
            <p:nvPr/>
          </p:nvSpPr>
          <p:spPr bwMode="auto">
            <a:xfrm>
              <a:off x="3198813" y="6157913"/>
              <a:ext cx="5302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Time</a:t>
              </a:r>
            </a:p>
          </p:txBody>
        </p:sp>
        <p:sp>
          <p:nvSpPr>
            <p:cNvPr id="15373"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15374"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15375"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grpSp>
    </p:spTree>
    <p:extLst>
      <p:ext uri="{BB962C8B-B14F-4D97-AF65-F5344CB8AC3E}">
        <p14:creationId xmlns:p14="http://schemas.microsoft.com/office/powerpoint/2010/main" val="3096431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B4EC-BFC2-DD97-FD4B-9CBB26FED30F}"/>
              </a:ext>
            </a:extLst>
          </p:cNvPr>
          <p:cNvSpPr>
            <a:spLocks noGrp="1"/>
          </p:cNvSpPr>
          <p:nvPr>
            <p:ph type="title"/>
          </p:nvPr>
        </p:nvSpPr>
        <p:spPr/>
        <p:txBody>
          <a:bodyPr/>
          <a:lstStyle/>
          <a:p>
            <a:r>
              <a:rPr lang="en-AU" dirty="0"/>
              <a:t>The Plan</a:t>
            </a:r>
          </a:p>
        </p:txBody>
      </p:sp>
      <p:sp>
        <p:nvSpPr>
          <p:cNvPr id="3" name="Content Placeholder 2">
            <a:extLst>
              <a:ext uri="{FF2B5EF4-FFF2-40B4-BE49-F238E27FC236}">
                <a16:creationId xmlns:a16="http://schemas.microsoft.com/office/drawing/2014/main" id="{65784FC4-CB9F-10B4-3401-F0D8349CF380}"/>
              </a:ext>
            </a:extLst>
          </p:cNvPr>
          <p:cNvSpPr>
            <a:spLocks noGrp="1"/>
          </p:cNvSpPr>
          <p:nvPr>
            <p:ph idx="1"/>
          </p:nvPr>
        </p:nvSpPr>
        <p:spPr/>
        <p:txBody>
          <a:bodyPr/>
          <a:lstStyle/>
          <a:p>
            <a:r>
              <a:rPr lang="en-AU" dirty="0"/>
              <a:t>We would build in a piecemeal fashion “islands” of dual stack networks while we still had adequate amounts of IPv4</a:t>
            </a:r>
          </a:p>
          <a:p>
            <a:r>
              <a:rPr lang="en-AU" dirty="0"/>
              <a:t>The IPv6 islands were meant to grow faster than the Internet itself</a:t>
            </a:r>
          </a:p>
          <a:p>
            <a:r>
              <a:rPr lang="en-AU" dirty="0"/>
              <a:t>Over time the dual stack “islands” would link up</a:t>
            </a:r>
          </a:p>
          <a:p>
            <a:r>
              <a:rPr lang="en-AU" dirty="0"/>
              <a:t>Once the entire Internet was dual stack we could drop IPv4</a:t>
            </a:r>
          </a:p>
        </p:txBody>
      </p:sp>
    </p:spTree>
    <p:extLst>
      <p:ext uri="{BB962C8B-B14F-4D97-AF65-F5344CB8AC3E}">
        <p14:creationId xmlns:p14="http://schemas.microsoft.com/office/powerpoint/2010/main" val="3763965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75C0-1F0F-AA67-4931-A67CED4E7075}"/>
              </a:ext>
            </a:extLst>
          </p:cNvPr>
          <p:cNvSpPr>
            <a:spLocks noGrp="1"/>
          </p:cNvSpPr>
          <p:nvPr>
            <p:ph type="title"/>
          </p:nvPr>
        </p:nvSpPr>
        <p:spPr/>
        <p:txBody>
          <a:bodyPr/>
          <a:lstStyle/>
          <a:p>
            <a:r>
              <a:rPr lang="en-AU" dirty="0"/>
              <a:t>But…</a:t>
            </a:r>
          </a:p>
        </p:txBody>
      </p:sp>
      <p:sp>
        <p:nvSpPr>
          <p:cNvPr id="3" name="Content Placeholder 2">
            <a:extLst>
              <a:ext uri="{FF2B5EF4-FFF2-40B4-BE49-F238E27FC236}">
                <a16:creationId xmlns:a16="http://schemas.microsoft.com/office/drawing/2014/main" id="{8ACAD722-0B0C-3CF6-A4B4-3A9E5B641447}"/>
              </a:ext>
            </a:extLst>
          </p:cNvPr>
          <p:cNvSpPr>
            <a:spLocks noGrp="1"/>
          </p:cNvSpPr>
          <p:nvPr>
            <p:ph idx="1"/>
          </p:nvPr>
        </p:nvSpPr>
        <p:spPr/>
        <p:txBody>
          <a:bodyPr>
            <a:normAutofit lnSpcReduction="10000"/>
          </a:bodyPr>
          <a:lstStyle/>
          <a:p>
            <a:r>
              <a:rPr lang="en-AU" dirty="0"/>
              <a:t>3G mobile networks were not designed with this transition in mind</a:t>
            </a:r>
          </a:p>
          <a:p>
            <a:pPr lvl="1"/>
            <a:r>
              <a:rPr lang="en-AU" dirty="0"/>
              <a:t>A 3G network operator’s costs will double if they opt to use two protocol stacks in their network</a:t>
            </a:r>
          </a:p>
          <a:p>
            <a:pPr lvl="1"/>
            <a:r>
              <a:rPr lang="en-AU" dirty="0"/>
              <a:t>So they have to tunnel IPv6 in IPv4, or tunnel IPv4 in IPv6 if they want to support IPv6</a:t>
            </a:r>
          </a:p>
          <a:p>
            <a:pPr lvl="1"/>
            <a:r>
              <a:rPr lang="en-AU" dirty="0"/>
              <a:t>Which is </a:t>
            </a:r>
            <a:r>
              <a:rPr lang="en-AU" dirty="0" err="1"/>
              <a:t>messay</a:t>
            </a:r>
            <a:endParaRPr lang="en-AU" dirty="0"/>
          </a:p>
          <a:p>
            <a:r>
              <a:rPr lang="en-AU" dirty="0"/>
              <a:t>IPv4 was running out</a:t>
            </a:r>
          </a:p>
          <a:p>
            <a:pPr lvl="1"/>
            <a:r>
              <a:rPr lang="en-AU" dirty="0"/>
              <a:t>So the larger networks were using net 10 internally for their IPv4 support</a:t>
            </a:r>
          </a:p>
          <a:p>
            <a:pPr lvl="1"/>
            <a:r>
              <a:rPr lang="en-AU" dirty="0"/>
              <a:t>But net 10 wasn’t big enough</a:t>
            </a:r>
          </a:p>
          <a:p>
            <a:pPr lvl="1"/>
            <a:r>
              <a:rPr lang="en-AU" dirty="0"/>
              <a:t>So they needed to either internally segment their IPv4 network and reuse net 10 or run an IPv6 only internal network and tunnel IPv4 on demand </a:t>
            </a:r>
            <a:r>
              <a:rPr lang="en-AU" dirty="0" err="1"/>
              <a:t>wityh</a:t>
            </a:r>
            <a:r>
              <a:rPr lang="en-AU" dirty="0"/>
              <a:t> CGNs at the edge</a:t>
            </a:r>
          </a:p>
        </p:txBody>
      </p:sp>
    </p:spTree>
    <p:extLst>
      <p:ext uri="{BB962C8B-B14F-4D97-AF65-F5344CB8AC3E}">
        <p14:creationId xmlns:p14="http://schemas.microsoft.com/office/powerpoint/2010/main" val="1181469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9E77-39D6-D8C2-09A1-C5ECD67A0406}"/>
              </a:ext>
            </a:extLst>
          </p:cNvPr>
          <p:cNvSpPr>
            <a:spLocks noGrp="1"/>
          </p:cNvSpPr>
          <p:nvPr>
            <p:ph type="title"/>
          </p:nvPr>
        </p:nvSpPr>
        <p:spPr/>
        <p:txBody>
          <a:bodyPr/>
          <a:lstStyle/>
          <a:p>
            <a:r>
              <a:rPr lang="en-AU" dirty="0"/>
              <a:t>But…</a:t>
            </a:r>
          </a:p>
        </p:txBody>
      </p:sp>
      <p:sp>
        <p:nvSpPr>
          <p:cNvPr id="3" name="Content Placeholder 2">
            <a:extLst>
              <a:ext uri="{FF2B5EF4-FFF2-40B4-BE49-F238E27FC236}">
                <a16:creationId xmlns:a16="http://schemas.microsoft.com/office/drawing/2014/main" id="{E8BE9D7A-322D-589C-1074-5CAFC6D0DE56}"/>
              </a:ext>
            </a:extLst>
          </p:cNvPr>
          <p:cNvSpPr>
            <a:spLocks noGrp="1"/>
          </p:cNvSpPr>
          <p:nvPr>
            <p:ph idx="1"/>
          </p:nvPr>
        </p:nvSpPr>
        <p:spPr/>
        <p:txBody>
          <a:bodyPr/>
          <a:lstStyle/>
          <a:p>
            <a:r>
              <a:rPr lang="en-AU" dirty="0"/>
              <a:t>Transition became more and more complex with multiple “solutions”</a:t>
            </a:r>
          </a:p>
        </p:txBody>
      </p:sp>
      <p:pic>
        <p:nvPicPr>
          <p:cNvPr id="4" name="Picture 3" descr="Screen Shot 2013-09-11 at 10.16.24 AM.png">
            <a:extLst>
              <a:ext uri="{FF2B5EF4-FFF2-40B4-BE49-F238E27FC236}">
                <a16:creationId xmlns:a16="http://schemas.microsoft.com/office/drawing/2014/main" id="{9E58D5B7-EC35-E6E5-1B49-E75520266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585" y="2307265"/>
            <a:ext cx="6293210" cy="4550735"/>
          </a:xfrm>
          <a:prstGeom prst="rect">
            <a:avLst/>
          </a:prstGeom>
        </p:spPr>
      </p:pic>
    </p:spTree>
    <p:extLst>
      <p:ext uri="{BB962C8B-B14F-4D97-AF65-F5344CB8AC3E}">
        <p14:creationId xmlns:p14="http://schemas.microsoft.com/office/powerpoint/2010/main" val="2687039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11F6-1C34-39B5-5ADC-7399BB0ACCD9}"/>
              </a:ext>
            </a:extLst>
          </p:cNvPr>
          <p:cNvSpPr>
            <a:spLocks noGrp="1"/>
          </p:cNvSpPr>
          <p:nvPr>
            <p:ph type="title"/>
          </p:nvPr>
        </p:nvSpPr>
        <p:spPr/>
        <p:txBody>
          <a:bodyPr/>
          <a:lstStyle/>
          <a:p>
            <a:r>
              <a:rPr lang="en-AU" dirty="0"/>
              <a:t>Complexity layered on complexity</a:t>
            </a:r>
          </a:p>
        </p:txBody>
      </p:sp>
      <p:pic>
        <p:nvPicPr>
          <p:cNvPr id="5" name="Content Placeholder 4">
            <a:extLst>
              <a:ext uri="{FF2B5EF4-FFF2-40B4-BE49-F238E27FC236}">
                <a16:creationId xmlns:a16="http://schemas.microsoft.com/office/drawing/2014/main" id="{92FFC030-BEFA-F742-032E-03C73311F1B9}"/>
              </a:ext>
            </a:extLst>
          </p:cNvPr>
          <p:cNvPicPr>
            <a:picLocks noGrp="1" noChangeAspect="1"/>
          </p:cNvPicPr>
          <p:nvPr>
            <p:ph idx="1"/>
          </p:nvPr>
        </p:nvPicPr>
        <p:blipFill>
          <a:blip r:embed="rId2"/>
          <a:stretch>
            <a:fillRect/>
          </a:stretch>
        </p:blipFill>
        <p:spPr>
          <a:xfrm>
            <a:off x="2555407" y="1825624"/>
            <a:ext cx="8018000" cy="4927003"/>
          </a:xfrm>
        </p:spPr>
      </p:pic>
    </p:spTree>
    <p:extLst>
      <p:ext uri="{BB962C8B-B14F-4D97-AF65-F5344CB8AC3E}">
        <p14:creationId xmlns:p14="http://schemas.microsoft.com/office/powerpoint/2010/main" val="3005473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dirty="0">
                <a:latin typeface="Powderfinger Type"/>
                <a:ea typeface="ＭＳ Ｐゴシック" charset="0"/>
                <a:cs typeface="Powderfinger Type"/>
              </a:rPr>
              <a:t>The IPv6 Transition Plan as it happened!</a:t>
            </a:r>
          </a:p>
        </p:txBody>
      </p:sp>
      <p:sp>
        <p:nvSpPr>
          <p:cNvPr id="15363" name="Rectangle 17"/>
          <p:cNvSpPr>
            <a:spLocks noChangeArrowheads="1"/>
          </p:cNvSpPr>
          <p:nvPr/>
        </p:nvSpPr>
        <p:spPr bwMode="auto">
          <a:xfrm>
            <a:off x="3030538" y="2290764"/>
            <a:ext cx="4946814" cy="3732212"/>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Calibri" charset="0"/>
            </a:endParaRPr>
          </a:p>
        </p:txBody>
      </p:sp>
      <p:sp>
        <p:nvSpPr>
          <p:cNvPr id="15364" name="Line 5"/>
          <p:cNvSpPr>
            <a:spLocks noChangeShapeType="1"/>
          </p:cNvSpPr>
          <p:nvPr/>
        </p:nvSpPr>
        <p:spPr bwMode="auto">
          <a:xfrm>
            <a:off x="2544763" y="2128839"/>
            <a:ext cx="0" cy="38941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5" name="Line 6"/>
          <p:cNvSpPr>
            <a:spLocks noChangeShapeType="1"/>
          </p:cNvSpPr>
          <p:nvPr/>
        </p:nvSpPr>
        <p:spPr bwMode="auto">
          <a:xfrm>
            <a:off x="2544763" y="6022976"/>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367" name="Freeform 10"/>
          <p:cNvSpPr>
            <a:spLocks/>
          </p:cNvSpPr>
          <p:nvPr/>
        </p:nvSpPr>
        <p:spPr bwMode="auto">
          <a:xfrm>
            <a:off x="2765425" y="2349501"/>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369" name="Line 13"/>
          <p:cNvSpPr>
            <a:spLocks noChangeShapeType="1"/>
          </p:cNvSpPr>
          <p:nvPr/>
        </p:nvSpPr>
        <p:spPr bwMode="auto">
          <a:xfrm>
            <a:off x="3016250" y="5005389"/>
            <a:ext cx="6127750" cy="0"/>
          </a:xfrm>
          <a:prstGeom prst="line">
            <a:avLst/>
          </a:prstGeom>
          <a:noFill/>
          <a:ln w="9525">
            <a:solidFill>
              <a:schemeClr val="tx1"/>
            </a:solidFill>
            <a:round/>
            <a:headEnd type="arrow" w="med" len="med"/>
            <a:tailEnd type="none" w="med" len="med"/>
          </a:ln>
          <a:extLst>
            <a:ext uri="{909E8E84-426E-40dd-AFC4-6F175D3DCCD1}">
              <a14:hiddenFill xmlns:a14="http://schemas.microsoft.com/office/drawing/2010/main" xmlns="">
                <a:noFill/>
              </a14:hiddenFill>
            </a:ext>
          </a:extLst>
        </p:spPr>
        <p:txBody>
          <a:bodyPr/>
          <a:lstStyle/>
          <a:p>
            <a:endParaRPr lang="en-US"/>
          </a:p>
        </p:txBody>
      </p:sp>
      <p:sp>
        <p:nvSpPr>
          <p:cNvPr id="15371" name="TextBox 23"/>
          <p:cNvSpPr txBox="1">
            <a:spLocks noChangeArrowheads="1"/>
          </p:cNvSpPr>
          <p:nvPr/>
        </p:nvSpPr>
        <p:spPr bwMode="auto">
          <a:xfrm>
            <a:off x="6513486" y="4523034"/>
            <a:ext cx="14033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FF0000"/>
                </a:solidFill>
                <a:latin typeface="Vadim's Writing" charset="0"/>
                <a:cs typeface="Vadim's Writing" charset="0"/>
              </a:rPr>
              <a:t>IPv6 Deployment</a:t>
            </a:r>
          </a:p>
        </p:txBody>
      </p:sp>
      <p:sp>
        <p:nvSpPr>
          <p:cNvPr id="15372" name="TextBox 24"/>
          <p:cNvSpPr txBox="1">
            <a:spLocks noChangeArrowheads="1"/>
          </p:cNvSpPr>
          <p:nvPr/>
        </p:nvSpPr>
        <p:spPr bwMode="auto">
          <a:xfrm>
            <a:off x="4722813" y="6157914"/>
            <a:ext cx="5302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Time</a:t>
            </a:r>
          </a:p>
        </p:txBody>
      </p:sp>
      <p:sp>
        <p:nvSpPr>
          <p:cNvPr id="15373" name="TextBox 25"/>
          <p:cNvSpPr txBox="1">
            <a:spLocks noChangeArrowheads="1"/>
          </p:cNvSpPr>
          <p:nvPr/>
        </p:nvSpPr>
        <p:spPr bwMode="auto">
          <a:xfrm>
            <a:off x="3206695" y="5006977"/>
            <a:ext cx="23637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latin typeface="Vadim's Writing" charset="0"/>
                <a:cs typeface="Vadim's Writing" charset="0"/>
              </a:rPr>
              <a:t>IPv6 Transition – Dual Stack</a:t>
            </a:r>
          </a:p>
        </p:txBody>
      </p:sp>
      <p:sp>
        <p:nvSpPr>
          <p:cNvPr id="15374" name="TextBox 26"/>
          <p:cNvSpPr txBox="1">
            <a:spLocks noChangeArrowheads="1"/>
          </p:cNvSpPr>
          <p:nvPr/>
        </p:nvSpPr>
        <p:spPr bwMode="auto">
          <a:xfrm>
            <a:off x="3744856" y="2456026"/>
            <a:ext cx="12874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0000FF"/>
                </a:solidFill>
                <a:latin typeface="Vadim's Writing" charset="0"/>
                <a:cs typeface="Vadim's Writing" charset="0"/>
              </a:rPr>
              <a:t>IPv4 Pool Size</a:t>
            </a:r>
          </a:p>
        </p:txBody>
      </p:sp>
      <p:sp>
        <p:nvSpPr>
          <p:cNvPr id="15375" name="TextBox 27"/>
          <p:cNvSpPr txBox="1">
            <a:spLocks noChangeArrowheads="1"/>
          </p:cNvSpPr>
          <p:nvPr/>
        </p:nvSpPr>
        <p:spPr bwMode="auto">
          <a:xfrm>
            <a:off x="2765425" y="3560764"/>
            <a:ext cx="16970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sp>
        <p:nvSpPr>
          <p:cNvPr id="2" name="Freeform 1">
            <a:extLst>
              <a:ext uri="{FF2B5EF4-FFF2-40B4-BE49-F238E27FC236}">
                <a16:creationId xmlns:a16="http://schemas.microsoft.com/office/drawing/2014/main" id="{FFB8A2E9-985F-DE6D-A233-3792B699C9FF}"/>
              </a:ext>
            </a:extLst>
          </p:cNvPr>
          <p:cNvSpPr/>
          <p:nvPr/>
        </p:nvSpPr>
        <p:spPr>
          <a:xfrm>
            <a:off x="2869324" y="2554014"/>
            <a:ext cx="5402317" cy="3468465"/>
          </a:xfrm>
          <a:custGeom>
            <a:avLst/>
            <a:gdLst>
              <a:gd name="connsiteX0" fmla="*/ 0 w 5402317"/>
              <a:gd name="connsiteY0" fmla="*/ 0 h 3468465"/>
              <a:gd name="connsiteX1" fmla="*/ 504497 w 5402317"/>
              <a:gd name="connsiteY1" fmla="*/ 126124 h 3468465"/>
              <a:gd name="connsiteX2" fmla="*/ 1177159 w 5402317"/>
              <a:gd name="connsiteY2" fmla="*/ 472965 h 3468465"/>
              <a:gd name="connsiteX3" fmla="*/ 1860331 w 5402317"/>
              <a:gd name="connsiteY3" fmla="*/ 1755227 h 3468465"/>
              <a:gd name="connsiteX4" fmla="*/ 2091559 w 5402317"/>
              <a:gd name="connsiteY4" fmla="*/ 2743200 h 3468465"/>
              <a:gd name="connsiteX5" fmla="*/ 2144110 w 5402317"/>
              <a:gd name="connsiteY5" fmla="*/ 3394841 h 3468465"/>
              <a:gd name="connsiteX6" fmla="*/ 2417379 w 5402317"/>
              <a:gd name="connsiteY6" fmla="*/ 3415862 h 3468465"/>
              <a:gd name="connsiteX7" fmla="*/ 2816773 w 5402317"/>
              <a:gd name="connsiteY7" fmla="*/ 3468414 h 3468465"/>
              <a:gd name="connsiteX8" fmla="*/ 3426373 w 5402317"/>
              <a:gd name="connsiteY8" fmla="*/ 3426372 h 3468465"/>
              <a:gd name="connsiteX9" fmla="*/ 4109545 w 5402317"/>
              <a:gd name="connsiteY9" fmla="*/ 3468414 h 3468465"/>
              <a:gd name="connsiteX10" fmla="*/ 4866290 w 5402317"/>
              <a:gd name="connsiteY10" fmla="*/ 3426372 h 3468465"/>
              <a:gd name="connsiteX11" fmla="*/ 5402317 w 5402317"/>
              <a:gd name="connsiteY11" fmla="*/ 3468414 h 346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2317" h="3468465">
                <a:moveTo>
                  <a:pt x="0" y="0"/>
                </a:moveTo>
                <a:cubicBezTo>
                  <a:pt x="154152" y="23648"/>
                  <a:pt x="308304" y="47297"/>
                  <a:pt x="504497" y="126124"/>
                </a:cubicBezTo>
                <a:cubicBezTo>
                  <a:pt x="700690" y="204951"/>
                  <a:pt x="951187" y="201448"/>
                  <a:pt x="1177159" y="472965"/>
                </a:cubicBezTo>
                <a:cubicBezTo>
                  <a:pt x="1403131" y="744482"/>
                  <a:pt x="1707931" y="1376855"/>
                  <a:pt x="1860331" y="1755227"/>
                </a:cubicBezTo>
                <a:cubicBezTo>
                  <a:pt x="2012731" y="2133600"/>
                  <a:pt x="2044263" y="2469931"/>
                  <a:pt x="2091559" y="2743200"/>
                </a:cubicBezTo>
                <a:cubicBezTo>
                  <a:pt x="2138855" y="3016469"/>
                  <a:pt x="2089807" y="3282731"/>
                  <a:pt x="2144110" y="3394841"/>
                </a:cubicBezTo>
                <a:cubicBezTo>
                  <a:pt x="2198413" y="3506951"/>
                  <a:pt x="2305269" y="3403600"/>
                  <a:pt x="2417379" y="3415862"/>
                </a:cubicBezTo>
                <a:cubicBezTo>
                  <a:pt x="2529489" y="3428124"/>
                  <a:pt x="2648607" y="3466662"/>
                  <a:pt x="2816773" y="3468414"/>
                </a:cubicBezTo>
                <a:cubicBezTo>
                  <a:pt x="2984939" y="3470166"/>
                  <a:pt x="3210911" y="3426372"/>
                  <a:pt x="3426373" y="3426372"/>
                </a:cubicBezTo>
                <a:cubicBezTo>
                  <a:pt x="3641835" y="3426372"/>
                  <a:pt x="3869559" y="3468414"/>
                  <a:pt x="4109545" y="3468414"/>
                </a:cubicBezTo>
                <a:cubicBezTo>
                  <a:pt x="4349531" y="3468414"/>
                  <a:pt x="4650828" y="3426372"/>
                  <a:pt x="4866290" y="3426372"/>
                </a:cubicBezTo>
                <a:cubicBezTo>
                  <a:pt x="5081752" y="3426372"/>
                  <a:pt x="5242034" y="3447393"/>
                  <a:pt x="5402317" y="3468414"/>
                </a:cubicBezTo>
              </a:path>
            </a:pathLst>
          </a:custGeom>
          <a:noFill/>
          <a:ln w="5715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3">
            <a:extLst>
              <a:ext uri="{FF2B5EF4-FFF2-40B4-BE49-F238E27FC236}">
                <a16:creationId xmlns:a16="http://schemas.microsoft.com/office/drawing/2014/main" id="{A1BF0D96-246B-B0EE-1EDF-76AC94AE7B0F}"/>
              </a:ext>
            </a:extLst>
          </p:cNvPr>
          <p:cNvSpPr/>
          <p:nvPr/>
        </p:nvSpPr>
        <p:spPr>
          <a:xfrm>
            <a:off x="2890345" y="4929352"/>
            <a:ext cx="5307724" cy="1096790"/>
          </a:xfrm>
          <a:custGeom>
            <a:avLst/>
            <a:gdLst>
              <a:gd name="connsiteX0" fmla="*/ 0 w 5307724"/>
              <a:gd name="connsiteY0" fmla="*/ 1061545 h 1096790"/>
              <a:gd name="connsiteX1" fmla="*/ 536027 w 5307724"/>
              <a:gd name="connsiteY1" fmla="*/ 1072055 h 1096790"/>
              <a:gd name="connsiteX2" fmla="*/ 1187669 w 5307724"/>
              <a:gd name="connsiteY2" fmla="*/ 1061545 h 1096790"/>
              <a:gd name="connsiteX3" fmla="*/ 1986455 w 5307724"/>
              <a:gd name="connsiteY3" fmla="*/ 1072055 h 1096790"/>
              <a:gd name="connsiteX4" fmla="*/ 2816772 w 5307724"/>
              <a:gd name="connsiteY4" fmla="*/ 1093076 h 1096790"/>
              <a:gd name="connsiteX5" fmla="*/ 3436883 w 5307724"/>
              <a:gd name="connsiteY5" fmla="*/ 987972 h 1096790"/>
              <a:gd name="connsiteX6" fmla="*/ 4088524 w 5307724"/>
              <a:gd name="connsiteY6" fmla="*/ 672662 h 1096790"/>
              <a:gd name="connsiteX7" fmla="*/ 4561489 w 5307724"/>
              <a:gd name="connsiteY7" fmla="*/ 325820 h 1096790"/>
              <a:gd name="connsiteX8" fmla="*/ 4897821 w 5307724"/>
              <a:gd name="connsiteY8" fmla="*/ 126124 h 1096790"/>
              <a:gd name="connsiteX9" fmla="*/ 5307724 w 5307724"/>
              <a:gd name="connsiteY9" fmla="*/ 0 h 10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7724" h="1096790">
                <a:moveTo>
                  <a:pt x="0" y="1061545"/>
                </a:moveTo>
                <a:cubicBezTo>
                  <a:pt x="169041" y="1066800"/>
                  <a:pt x="338082" y="1072055"/>
                  <a:pt x="536027" y="1072055"/>
                </a:cubicBezTo>
                <a:cubicBezTo>
                  <a:pt x="733972" y="1072055"/>
                  <a:pt x="945931" y="1061545"/>
                  <a:pt x="1187669" y="1061545"/>
                </a:cubicBezTo>
                <a:cubicBezTo>
                  <a:pt x="1429407" y="1061545"/>
                  <a:pt x="1986455" y="1072055"/>
                  <a:pt x="1986455" y="1072055"/>
                </a:cubicBezTo>
                <a:cubicBezTo>
                  <a:pt x="2257972" y="1077310"/>
                  <a:pt x="2575034" y="1107090"/>
                  <a:pt x="2816772" y="1093076"/>
                </a:cubicBezTo>
                <a:cubicBezTo>
                  <a:pt x="3058510" y="1079062"/>
                  <a:pt x="3224924" y="1058041"/>
                  <a:pt x="3436883" y="987972"/>
                </a:cubicBezTo>
                <a:cubicBezTo>
                  <a:pt x="3648842" y="917903"/>
                  <a:pt x="3901090" y="783021"/>
                  <a:pt x="4088524" y="672662"/>
                </a:cubicBezTo>
                <a:cubicBezTo>
                  <a:pt x="4275958" y="562303"/>
                  <a:pt x="4426606" y="416910"/>
                  <a:pt x="4561489" y="325820"/>
                </a:cubicBezTo>
                <a:cubicBezTo>
                  <a:pt x="4696372" y="234730"/>
                  <a:pt x="4773449" y="180427"/>
                  <a:pt x="4897821" y="126124"/>
                </a:cubicBezTo>
                <a:cubicBezTo>
                  <a:pt x="5022193" y="71821"/>
                  <a:pt x="5164958" y="35910"/>
                  <a:pt x="5307724" y="0"/>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88903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1BAE4-7FB6-9FBF-FC77-E5A5517175E2}"/>
              </a:ext>
            </a:extLst>
          </p:cNvPr>
          <p:cNvSpPr>
            <a:spLocks noGrp="1"/>
          </p:cNvSpPr>
          <p:nvPr>
            <p:ph type="title"/>
          </p:nvPr>
        </p:nvSpPr>
        <p:spPr/>
        <p:txBody>
          <a:bodyPr/>
          <a:lstStyle/>
          <a:p>
            <a:r>
              <a:rPr lang="en-AU" dirty="0"/>
              <a:t>“The Internet” does not exist</a:t>
            </a:r>
          </a:p>
        </p:txBody>
      </p:sp>
      <p:sp>
        <p:nvSpPr>
          <p:cNvPr id="3" name="Content Placeholder 2">
            <a:extLst>
              <a:ext uri="{FF2B5EF4-FFF2-40B4-BE49-F238E27FC236}">
                <a16:creationId xmlns:a16="http://schemas.microsoft.com/office/drawing/2014/main" id="{E2306932-C90F-00BC-9232-26A9E5E87C57}"/>
              </a:ext>
            </a:extLst>
          </p:cNvPr>
          <p:cNvSpPr>
            <a:spLocks noGrp="1"/>
          </p:cNvSpPr>
          <p:nvPr>
            <p:ph idx="1"/>
          </p:nvPr>
        </p:nvSpPr>
        <p:spPr/>
        <p:txBody>
          <a:bodyPr>
            <a:normAutofit lnSpcReduction="10000"/>
          </a:bodyPr>
          <a:lstStyle/>
          <a:p>
            <a:r>
              <a:rPr lang="en-AU" dirty="0"/>
              <a:t>The Internet is not a singly managed entity</a:t>
            </a:r>
          </a:p>
          <a:p>
            <a:r>
              <a:rPr lang="en-AU" dirty="0" err="1"/>
              <a:t>Noone</a:t>
            </a:r>
            <a:r>
              <a:rPr lang="en-AU" dirty="0"/>
              <a:t> is in control</a:t>
            </a:r>
          </a:p>
          <a:p>
            <a:r>
              <a:rPr lang="en-AU" dirty="0" err="1"/>
              <a:t>Noone</a:t>
            </a:r>
            <a:r>
              <a:rPr lang="en-AU" dirty="0"/>
              <a:t> is there to tell anyone else what they can (or cannot) do</a:t>
            </a:r>
          </a:p>
          <a:p>
            <a:r>
              <a:rPr lang="en-AU" dirty="0"/>
              <a:t>The Internet is a collection of markets (Goods and services, Transmission and switching, Technologies, …)</a:t>
            </a:r>
          </a:p>
          <a:p>
            <a:r>
              <a:rPr lang="en-AU" dirty="0"/>
              <a:t>We find it impossible to orchestrate collective synchronised actions across all these distinct activities</a:t>
            </a:r>
          </a:p>
          <a:p>
            <a:r>
              <a:rPr lang="en-AU" dirty="0"/>
              <a:t>So the status quo accumulates a huge amount of inertial momentum</a:t>
            </a:r>
          </a:p>
          <a:p>
            <a:r>
              <a:rPr lang="en-AU" dirty="0"/>
              <a:t>Which makes it terribly hard to change direction in an orderly manner!</a:t>
            </a:r>
          </a:p>
          <a:p>
            <a:endParaRPr lang="en-AU" dirty="0"/>
          </a:p>
        </p:txBody>
      </p:sp>
    </p:spTree>
    <p:extLst>
      <p:ext uri="{BB962C8B-B14F-4D97-AF65-F5344CB8AC3E}">
        <p14:creationId xmlns:p14="http://schemas.microsoft.com/office/powerpoint/2010/main" val="1348407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extLst>
              <a:ext uri="{28A0092B-C50C-407E-A947-70E740481C1C}">
                <a14:useLocalDpi xmlns:a14="http://schemas.microsoft.com/office/drawing/2010/main" val="0"/>
              </a:ext>
            </a:extLst>
          </a:blip>
          <a:srcRect t="8540" b="8357"/>
          <a:stretch>
            <a:fillRect/>
          </a:stretch>
        </p:blipFill>
        <p:spPr bwMode="auto">
          <a:xfrm>
            <a:off x="3795219" y="2560787"/>
            <a:ext cx="4286250" cy="321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1746" name="Rectangle 2"/>
          <p:cNvSpPr>
            <a:spLocks noGrp="1" noChangeArrowheads="1"/>
          </p:cNvSpPr>
          <p:nvPr>
            <p:ph type="title"/>
          </p:nvPr>
        </p:nvSpPr>
        <p:spPr>
          <a:xfrm>
            <a:off x="838199" y="365125"/>
            <a:ext cx="11091041" cy="1325563"/>
          </a:xfrm>
        </p:spPr>
        <p:txBody>
          <a:bodyPr>
            <a:normAutofit/>
          </a:bodyPr>
          <a:lstStyle/>
          <a:p>
            <a:pPr eaLnBrk="1" hangingPunct="1">
              <a:defRPr/>
            </a:pPr>
            <a:r>
              <a:rPr lang="en-US" dirty="0"/>
              <a:t>The transition is more like this!</a:t>
            </a:r>
          </a:p>
        </p:txBody>
      </p:sp>
    </p:spTree>
    <p:extLst>
      <p:ext uri="{BB962C8B-B14F-4D97-AF65-F5344CB8AC3E}">
        <p14:creationId xmlns:p14="http://schemas.microsoft.com/office/powerpoint/2010/main" val="41759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Powderfinger Type"/>
                <a:cs typeface="Powderfinger Type"/>
              </a:rPr>
              <a:t>Again.</a:t>
            </a:r>
          </a:p>
        </p:txBody>
      </p:sp>
    </p:spTree>
    <p:extLst>
      <p:ext uri="{BB962C8B-B14F-4D97-AF65-F5344CB8AC3E}">
        <p14:creationId xmlns:p14="http://schemas.microsoft.com/office/powerpoint/2010/main" val="1163404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231" y="5143500"/>
            <a:ext cx="3640396" cy="1714500"/>
          </a:xfrm>
        </p:spPr>
        <p:txBody>
          <a:bodyPr/>
          <a:lstStyle/>
          <a:p>
            <a:pPr>
              <a:defRPr/>
            </a:pPr>
            <a:r>
              <a:rPr lang="en-US" dirty="0"/>
              <a:t>Or this!</a:t>
            </a:r>
          </a:p>
        </p:txBody>
      </p:sp>
      <p:pic>
        <p:nvPicPr>
          <p:cNvPr id="368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2629" y="795859"/>
            <a:ext cx="4708178" cy="4709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19264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pPr eaLnBrk="1" hangingPunct="1">
              <a:defRPr/>
            </a:pPr>
            <a:r>
              <a:rPr lang="en-US" dirty="0">
                <a:latin typeface="Powderfinger Type"/>
                <a:cs typeface="Powderfinger Type"/>
              </a:rPr>
              <a:t>Its now 2022 and we are still in this transition</a:t>
            </a:r>
          </a:p>
        </p:txBody>
      </p:sp>
      <p:sp>
        <p:nvSpPr>
          <p:cNvPr id="30722" name="Rectangle 2"/>
          <p:cNvSpPr>
            <a:spLocks noGrp="1" noChangeArrowheads="1"/>
          </p:cNvSpPr>
          <p:nvPr>
            <p:ph type="body" idx="1"/>
          </p:nvPr>
        </p:nvSpPr>
        <p:spPr>
          <a:xfrm>
            <a:off x="1040524" y="1946673"/>
            <a:ext cx="10313275" cy="4018359"/>
          </a:xfrm>
        </p:spPr>
        <p:txBody>
          <a:bodyPr>
            <a:normAutofit fontScale="92500"/>
          </a:bodyPr>
          <a:lstStyle/>
          <a:p>
            <a:pPr marL="282156" indent="0">
              <a:buSzPct val="125000"/>
              <a:buNone/>
              <a:defRPr/>
            </a:pPr>
            <a:r>
              <a:rPr lang="en-US" dirty="0"/>
              <a:t>W</a:t>
            </a:r>
            <a:r>
              <a:rPr lang="en-US" dirty="0">
                <a:latin typeface="+mn-lt"/>
              </a:rPr>
              <a:t>e underestimated the awesome ability of NATs to squeeze out  address efficiencies – the past decade of massive growth on the Internet has been largely based on various forms of NAT usage</a:t>
            </a:r>
          </a:p>
          <a:p>
            <a:pPr marL="282156" indent="0">
              <a:buSzPct val="125000"/>
              <a:buNone/>
              <a:defRPr/>
            </a:pPr>
            <a:endParaRPr lang="en-US" dirty="0"/>
          </a:p>
          <a:p>
            <a:pPr marL="282156" indent="0">
              <a:buSzPct val="125000"/>
              <a:buNone/>
              <a:defRPr/>
            </a:pPr>
            <a:r>
              <a:rPr lang="en-US" dirty="0">
                <a:latin typeface="+mn-lt"/>
              </a:rPr>
              <a:t>NATs expanded the usabl</a:t>
            </a:r>
            <a:r>
              <a:rPr lang="en-US" dirty="0"/>
              <a:t>e </a:t>
            </a:r>
            <a:r>
              <a:rPr lang="en-US" dirty="0">
                <a:latin typeface="+mn-lt"/>
              </a:rPr>
              <a:t>IPv4 address capacity by a further ~20 bits</a:t>
            </a:r>
            <a:endParaRPr lang="en-US" dirty="0"/>
          </a:p>
          <a:p>
            <a:pPr marL="1196556" lvl="1" indent="-457200">
              <a:buSzPct val="125000"/>
              <a:defRPr/>
            </a:pPr>
            <a:r>
              <a:rPr lang="en-US" dirty="0">
                <a:latin typeface="+mn-lt"/>
              </a:rPr>
              <a:t>Each bit of increased </a:t>
            </a:r>
            <a:r>
              <a:rPr lang="en-US" dirty="0"/>
              <a:t>address size</a:t>
            </a:r>
            <a:r>
              <a:rPr lang="en-US" dirty="0">
                <a:latin typeface="+mn-lt"/>
              </a:rPr>
              <a:t> doubles the total capacity of the space</a:t>
            </a:r>
          </a:p>
          <a:p>
            <a:pPr marL="1196556" lvl="1" indent="-457200">
              <a:buSzPct val="125000"/>
              <a:defRPr/>
            </a:pPr>
            <a:r>
              <a:rPr lang="en-US" dirty="0"/>
              <a:t>It’s taken us much longer than we thought to fill up these additional address bits</a:t>
            </a:r>
          </a:p>
          <a:p>
            <a:pPr marL="1196556" lvl="1" indent="-457200">
              <a:buSzPct val="125000"/>
              <a:defRPr/>
            </a:pPr>
            <a:r>
              <a:rPr lang="en-US" dirty="0">
                <a:latin typeface="+mn-lt"/>
              </a:rPr>
              <a:t>There is no common sense of urgency here</a:t>
            </a:r>
          </a:p>
        </p:txBody>
      </p:sp>
    </p:spTree>
    <p:extLst>
      <p:ext uri="{BB962C8B-B14F-4D97-AF65-F5344CB8AC3E}">
        <p14:creationId xmlns:p14="http://schemas.microsoft.com/office/powerpoint/2010/main" val="1715294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F0D2-0BA3-00D9-DD0E-84780F358872}"/>
              </a:ext>
            </a:extLst>
          </p:cNvPr>
          <p:cNvSpPr>
            <a:spLocks noGrp="1"/>
          </p:cNvSpPr>
          <p:nvPr>
            <p:ph type="title"/>
          </p:nvPr>
        </p:nvSpPr>
        <p:spPr/>
        <p:txBody>
          <a:bodyPr/>
          <a:lstStyle/>
          <a:p>
            <a:r>
              <a:rPr lang="en-AU" dirty="0"/>
              <a:t>So how is this transition going?</a:t>
            </a:r>
          </a:p>
        </p:txBody>
      </p:sp>
      <p:sp>
        <p:nvSpPr>
          <p:cNvPr id="3" name="Content Placeholder 2">
            <a:extLst>
              <a:ext uri="{FF2B5EF4-FFF2-40B4-BE49-F238E27FC236}">
                <a16:creationId xmlns:a16="http://schemas.microsoft.com/office/drawing/2014/main" id="{B9C25717-966F-BD46-3658-9A30DA21FD5F}"/>
              </a:ext>
            </a:extLst>
          </p:cNvPr>
          <p:cNvSpPr>
            <a:spLocks noGrp="1"/>
          </p:cNvSpPr>
          <p:nvPr>
            <p:ph idx="1"/>
          </p:nvPr>
        </p:nvSpPr>
        <p:spPr>
          <a:xfrm>
            <a:off x="4056993" y="3111061"/>
            <a:ext cx="7296807" cy="3065901"/>
          </a:xfrm>
        </p:spPr>
        <p:txBody>
          <a:bodyPr/>
          <a:lstStyle/>
          <a:p>
            <a:pPr marL="0" indent="0">
              <a:buNone/>
            </a:pPr>
            <a:r>
              <a:rPr lang="en-AU" dirty="0"/>
              <a:t>Slowly!</a:t>
            </a:r>
          </a:p>
        </p:txBody>
      </p:sp>
    </p:spTree>
    <p:extLst>
      <p:ext uri="{BB962C8B-B14F-4D97-AF65-F5344CB8AC3E}">
        <p14:creationId xmlns:p14="http://schemas.microsoft.com/office/powerpoint/2010/main" val="735667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9BB8-C6E6-9386-A30D-27F74ED631C7}"/>
              </a:ext>
            </a:extLst>
          </p:cNvPr>
          <p:cNvSpPr>
            <a:spLocks noGrp="1"/>
          </p:cNvSpPr>
          <p:nvPr>
            <p:ph type="title"/>
          </p:nvPr>
        </p:nvSpPr>
        <p:spPr/>
        <p:txBody>
          <a:bodyPr/>
          <a:lstStyle/>
          <a:p>
            <a:r>
              <a:rPr lang="en-AU" dirty="0"/>
              <a:t>Let’s look at progress so far</a:t>
            </a:r>
          </a:p>
        </p:txBody>
      </p:sp>
      <p:pic>
        <p:nvPicPr>
          <p:cNvPr id="5" name="Content Placeholder 4">
            <a:extLst>
              <a:ext uri="{FF2B5EF4-FFF2-40B4-BE49-F238E27FC236}">
                <a16:creationId xmlns:a16="http://schemas.microsoft.com/office/drawing/2014/main" id="{F1F66E94-BB36-A0E0-3ECF-CAA3ED4EB6B3}"/>
              </a:ext>
            </a:extLst>
          </p:cNvPr>
          <p:cNvPicPr>
            <a:picLocks noGrp="1" noChangeAspect="1"/>
          </p:cNvPicPr>
          <p:nvPr>
            <p:ph idx="1"/>
          </p:nvPr>
        </p:nvPicPr>
        <p:blipFill>
          <a:blip r:embed="rId2"/>
          <a:stretch>
            <a:fillRect/>
          </a:stretch>
        </p:blipFill>
        <p:spPr>
          <a:xfrm>
            <a:off x="1369401" y="1825625"/>
            <a:ext cx="9453197" cy="4351338"/>
          </a:xfrm>
        </p:spPr>
      </p:pic>
      <p:sp>
        <p:nvSpPr>
          <p:cNvPr id="6" name="TextBox 5">
            <a:extLst>
              <a:ext uri="{FF2B5EF4-FFF2-40B4-BE49-F238E27FC236}">
                <a16:creationId xmlns:a16="http://schemas.microsoft.com/office/drawing/2014/main" id="{8877AADC-803E-CE1A-48FB-312669C248B7}"/>
              </a:ext>
            </a:extLst>
          </p:cNvPr>
          <p:cNvSpPr txBox="1"/>
          <p:nvPr/>
        </p:nvSpPr>
        <p:spPr>
          <a:xfrm>
            <a:off x="1369401" y="6308209"/>
            <a:ext cx="4005264" cy="369332"/>
          </a:xfrm>
          <a:prstGeom prst="rect">
            <a:avLst/>
          </a:prstGeom>
          <a:noFill/>
        </p:spPr>
        <p:txBody>
          <a:bodyPr wrap="none" rtlCol="0">
            <a:spAutoFit/>
          </a:bodyPr>
          <a:lstStyle/>
          <a:p>
            <a:r>
              <a:rPr lang="en-AU" dirty="0"/>
              <a:t>2012 – no significant deployment of IPv6</a:t>
            </a:r>
          </a:p>
        </p:txBody>
      </p:sp>
    </p:spTree>
    <p:extLst>
      <p:ext uri="{BB962C8B-B14F-4D97-AF65-F5344CB8AC3E}">
        <p14:creationId xmlns:p14="http://schemas.microsoft.com/office/powerpoint/2010/main" val="4236370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9BB8-C6E6-9386-A30D-27F74ED631C7}"/>
              </a:ext>
            </a:extLst>
          </p:cNvPr>
          <p:cNvSpPr>
            <a:spLocks noGrp="1"/>
          </p:cNvSpPr>
          <p:nvPr>
            <p:ph type="title"/>
          </p:nvPr>
        </p:nvSpPr>
        <p:spPr/>
        <p:txBody>
          <a:bodyPr/>
          <a:lstStyle/>
          <a:p>
            <a:r>
              <a:rPr lang="en-AU" dirty="0"/>
              <a:t>Let’s look at progress so far</a:t>
            </a:r>
          </a:p>
        </p:txBody>
      </p:sp>
      <p:pic>
        <p:nvPicPr>
          <p:cNvPr id="5" name="Content Placeholder 4">
            <a:extLst>
              <a:ext uri="{FF2B5EF4-FFF2-40B4-BE49-F238E27FC236}">
                <a16:creationId xmlns:a16="http://schemas.microsoft.com/office/drawing/2014/main" id="{F1F66E94-BB36-A0E0-3ECF-CAA3ED4EB6B3}"/>
              </a:ext>
            </a:extLst>
          </p:cNvPr>
          <p:cNvPicPr>
            <a:picLocks noGrp="1" noChangeAspect="1"/>
          </p:cNvPicPr>
          <p:nvPr>
            <p:ph idx="1"/>
          </p:nvPr>
        </p:nvPicPr>
        <p:blipFill>
          <a:blip r:embed="rId2"/>
          <a:stretch>
            <a:fillRect/>
          </a:stretch>
        </p:blipFill>
        <p:spPr>
          <a:xfrm>
            <a:off x="1369401" y="1825625"/>
            <a:ext cx="9453197" cy="4351338"/>
          </a:xfrm>
        </p:spPr>
      </p:pic>
      <p:sp>
        <p:nvSpPr>
          <p:cNvPr id="6" name="TextBox 5">
            <a:extLst>
              <a:ext uri="{FF2B5EF4-FFF2-40B4-BE49-F238E27FC236}">
                <a16:creationId xmlns:a16="http://schemas.microsoft.com/office/drawing/2014/main" id="{8877AADC-803E-CE1A-48FB-312669C248B7}"/>
              </a:ext>
            </a:extLst>
          </p:cNvPr>
          <p:cNvSpPr txBox="1"/>
          <p:nvPr/>
        </p:nvSpPr>
        <p:spPr>
          <a:xfrm>
            <a:off x="1369401" y="6308209"/>
            <a:ext cx="652743" cy="369332"/>
          </a:xfrm>
          <a:prstGeom prst="rect">
            <a:avLst/>
          </a:prstGeom>
          <a:noFill/>
        </p:spPr>
        <p:txBody>
          <a:bodyPr wrap="none" rtlCol="0">
            <a:spAutoFit/>
          </a:bodyPr>
          <a:lstStyle/>
          <a:p>
            <a:r>
              <a:rPr lang="en-AU" dirty="0"/>
              <a:t>2012</a:t>
            </a:r>
          </a:p>
        </p:txBody>
      </p:sp>
      <p:sp>
        <p:nvSpPr>
          <p:cNvPr id="7" name="TextBox 6">
            <a:extLst>
              <a:ext uri="{FF2B5EF4-FFF2-40B4-BE49-F238E27FC236}">
                <a16:creationId xmlns:a16="http://schemas.microsoft.com/office/drawing/2014/main" id="{FF25D2FB-A719-A9D8-F08D-B7C6169AE4BA}"/>
              </a:ext>
            </a:extLst>
          </p:cNvPr>
          <p:cNvSpPr txBox="1"/>
          <p:nvPr/>
        </p:nvSpPr>
        <p:spPr>
          <a:xfrm>
            <a:off x="3150904" y="6308209"/>
            <a:ext cx="5652701" cy="369332"/>
          </a:xfrm>
          <a:prstGeom prst="rect">
            <a:avLst/>
          </a:prstGeom>
          <a:noFill/>
        </p:spPr>
        <p:txBody>
          <a:bodyPr wrap="none" rtlCol="0">
            <a:spAutoFit/>
          </a:bodyPr>
          <a:lstStyle/>
          <a:p>
            <a:r>
              <a:rPr lang="en-AU" dirty="0"/>
              <a:t>2014 – still very little movement in the larger environment</a:t>
            </a:r>
          </a:p>
        </p:txBody>
      </p:sp>
    </p:spTree>
    <p:extLst>
      <p:ext uri="{BB962C8B-B14F-4D97-AF65-F5344CB8AC3E}">
        <p14:creationId xmlns:p14="http://schemas.microsoft.com/office/powerpoint/2010/main" val="2304255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9BB8-C6E6-9386-A30D-27F74ED631C7}"/>
              </a:ext>
            </a:extLst>
          </p:cNvPr>
          <p:cNvSpPr>
            <a:spLocks noGrp="1"/>
          </p:cNvSpPr>
          <p:nvPr>
            <p:ph type="title"/>
          </p:nvPr>
        </p:nvSpPr>
        <p:spPr/>
        <p:txBody>
          <a:bodyPr/>
          <a:lstStyle/>
          <a:p>
            <a:r>
              <a:rPr lang="en-AU" dirty="0"/>
              <a:t>Let’s look at progress so far</a:t>
            </a:r>
          </a:p>
        </p:txBody>
      </p:sp>
      <p:pic>
        <p:nvPicPr>
          <p:cNvPr id="5" name="Content Placeholder 4">
            <a:extLst>
              <a:ext uri="{FF2B5EF4-FFF2-40B4-BE49-F238E27FC236}">
                <a16:creationId xmlns:a16="http://schemas.microsoft.com/office/drawing/2014/main" id="{F1F66E94-BB36-A0E0-3ECF-CAA3ED4EB6B3}"/>
              </a:ext>
            </a:extLst>
          </p:cNvPr>
          <p:cNvPicPr>
            <a:picLocks noGrp="1" noChangeAspect="1"/>
          </p:cNvPicPr>
          <p:nvPr>
            <p:ph idx="1"/>
          </p:nvPr>
        </p:nvPicPr>
        <p:blipFill>
          <a:blip r:embed="rId2"/>
          <a:stretch>
            <a:fillRect/>
          </a:stretch>
        </p:blipFill>
        <p:spPr>
          <a:xfrm>
            <a:off x="1369401" y="1825625"/>
            <a:ext cx="9453197" cy="4351338"/>
          </a:xfrm>
        </p:spPr>
      </p:pic>
      <p:sp>
        <p:nvSpPr>
          <p:cNvPr id="6" name="TextBox 5">
            <a:extLst>
              <a:ext uri="{FF2B5EF4-FFF2-40B4-BE49-F238E27FC236}">
                <a16:creationId xmlns:a16="http://schemas.microsoft.com/office/drawing/2014/main" id="{8877AADC-803E-CE1A-48FB-312669C248B7}"/>
              </a:ext>
            </a:extLst>
          </p:cNvPr>
          <p:cNvSpPr txBox="1"/>
          <p:nvPr/>
        </p:nvSpPr>
        <p:spPr>
          <a:xfrm>
            <a:off x="1369401" y="6308209"/>
            <a:ext cx="652743" cy="369332"/>
          </a:xfrm>
          <a:prstGeom prst="rect">
            <a:avLst/>
          </a:prstGeom>
          <a:noFill/>
        </p:spPr>
        <p:txBody>
          <a:bodyPr wrap="none" rtlCol="0">
            <a:spAutoFit/>
          </a:bodyPr>
          <a:lstStyle/>
          <a:p>
            <a:r>
              <a:rPr lang="en-AU" dirty="0"/>
              <a:t>2012</a:t>
            </a:r>
          </a:p>
        </p:txBody>
      </p:sp>
      <p:sp>
        <p:nvSpPr>
          <p:cNvPr id="7" name="TextBox 6">
            <a:extLst>
              <a:ext uri="{FF2B5EF4-FFF2-40B4-BE49-F238E27FC236}">
                <a16:creationId xmlns:a16="http://schemas.microsoft.com/office/drawing/2014/main" id="{FF25D2FB-A719-A9D8-F08D-B7C6169AE4BA}"/>
              </a:ext>
            </a:extLst>
          </p:cNvPr>
          <p:cNvSpPr txBox="1"/>
          <p:nvPr/>
        </p:nvSpPr>
        <p:spPr>
          <a:xfrm>
            <a:off x="3150904" y="6308209"/>
            <a:ext cx="652743" cy="369332"/>
          </a:xfrm>
          <a:prstGeom prst="rect">
            <a:avLst/>
          </a:prstGeom>
          <a:noFill/>
        </p:spPr>
        <p:txBody>
          <a:bodyPr wrap="none" rtlCol="0">
            <a:spAutoFit/>
          </a:bodyPr>
          <a:lstStyle/>
          <a:p>
            <a:r>
              <a:rPr lang="en-AU" dirty="0"/>
              <a:t>2014</a:t>
            </a:r>
          </a:p>
        </p:txBody>
      </p:sp>
      <p:sp>
        <p:nvSpPr>
          <p:cNvPr id="8" name="TextBox 7">
            <a:extLst>
              <a:ext uri="{FF2B5EF4-FFF2-40B4-BE49-F238E27FC236}">
                <a16:creationId xmlns:a16="http://schemas.microsoft.com/office/drawing/2014/main" id="{629B8459-08F2-9C95-E474-2CE8764B7720}"/>
              </a:ext>
            </a:extLst>
          </p:cNvPr>
          <p:cNvSpPr txBox="1"/>
          <p:nvPr/>
        </p:nvSpPr>
        <p:spPr>
          <a:xfrm>
            <a:off x="5710172" y="6323975"/>
            <a:ext cx="2975366" cy="369332"/>
          </a:xfrm>
          <a:prstGeom prst="rect">
            <a:avLst/>
          </a:prstGeom>
          <a:noFill/>
        </p:spPr>
        <p:txBody>
          <a:bodyPr wrap="none" rtlCol="0">
            <a:spAutoFit/>
          </a:bodyPr>
          <a:lstStyle/>
          <a:p>
            <a:r>
              <a:rPr lang="en-AU" dirty="0"/>
              <a:t>2017 – India IPv6 deployment</a:t>
            </a:r>
          </a:p>
        </p:txBody>
      </p:sp>
    </p:spTree>
    <p:extLst>
      <p:ext uri="{BB962C8B-B14F-4D97-AF65-F5344CB8AC3E}">
        <p14:creationId xmlns:p14="http://schemas.microsoft.com/office/powerpoint/2010/main" val="926026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9BB8-C6E6-9386-A30D-27F74ED631C7}"/>
              </a:ext>
            </a:extLst>
          </p:cNvPr>
          <p:cNvSpPr>
            <a:spLocks noGrp="1"/>
          </p:cNvSpPr>
          <p:nvPr>
            <p:ph type="title"/>
          </p:nvPr>
        </p:nvSpPr>
        <p:spPr/>
        <p:txBody>
          <a:bodyPr/>
          <a:lstStyle/>
          <a:p>
            <a:r>
              <a:rPr lang="en-AU" dirty="0"/>
              <a:t>Let’s look at progress so far</a:t>
            </a:r>
          </a:p>
        </p:txBody>
      </p:sp>
      <p:pic>
        <p:nvPicPr>
          <p:cNvPr id="5" name="Content Placeholder 4">
            <a:extLst>
              <a:ext uri="{FF2B5EF4-FFF2-40B4-BE49-F238E27FC236}">
                <a16:creationId xmlns:a16="http://schemas.microsoft.com/office/drawing/2014/main" id="{F1F66E94-BB36-A0E0-3ECF-CAA3ED4EB6B3}"/>
              </a:ext>
            </a:extLst>
          </p:cNvPr>
          <p:cNvPicPr>
            <a:picLocks noGrp="1" noChangeAspect="1"/>
          </p:cNvPicPr>
          <p:nvPr>
            <p:ph idx="1"/>
          </p:nvPr>
        </p:nvPicPr>
        <p:blipFill>
          <a:blip r:embed="rId2"/>
          <a:stretch>
            <a:fillRect/>
          </a:stretch>
        </p:blipFill>
        <p:spPr>
          <a:xfrm>
            <a:off x="1369401" y="1825625"/>
            <a:ext cx="9453197" cy="4351338"/>
          </a:xfrm>
        </p:spPr>
      </p:pic>
      <p:sp>
        <p:nvSpPr>
          <p:cNvPr id="6" name="TextBox 5">
            <a:extLst>
              <a:ext uri="{FF2B5EF4-FFF2-40B4-BE49-F238E27FC236}">
                <a16:creationId xmlns:a16="http://schemas.microsoft.com/office/drawing/2014/main" id="{8877AADC-803E-CE1A-48FB-312669C248B7}"/>
              </a:ext>
            </a:extLst>
          </p:cNvPr>
          <p:cNvSpPr txBox="1"/>
          <p:nvPr/>
        </p:nvSpPr>
        <p:spPr>
          <a:xfrm>
            <a:off x="1369401" y="6308209"/>
            <a:ext cx="652743" cy="369332"/>
          </a:xfrm>
          <a:prstGeom prst="rect">
            <a:avLst/>
          </a:prstGeom>
          <a:noFill/>
        </p:spPr>
        <p:txBody>
          <a:bodyPr wrap="none" rtlCol="0">
            <a:spAutoFit/>
          </a:bodyPr>
          <a:lstStyle/>
          <a:p>
            <a:r>
              <a:rPr lang="en-AU" dirty="0"/>
              <a:t>2012</a:t>
            </a:r>
          </a:p>
        </p:txBody>
      </p:sp>
      <p:sp>
        <p:nvSpPr>
          <p:cNvPr id="7" name="TextBox 6">
            <a:extLst>
              <a:ext uri="{FF2B5EF4-FFF2-40B4-BE49-F238E27FC236}">
                <a16:creationId xmlns:a16="http://schemas.microsoft.com/office/drawing/2014/main" id="{FF25D2FB-A719-A9D8-F08D-B7C6169AE4BA}"/>
              </a:ext>
            </a:extLst>
          </p:cNvPr>
          <p:cNvSpPr txBox="1"/>
          <p:nvPr/>
        </p:nvSpPr>
        <p:spPr>
          <a:xfrm>
            <a:off x="3150904" y="6308209"/>
            <a:ext cx="652743" cy="369332"/>
          </a:xfrm>
          <a:prstGeom prst="rect">
            <a:avLst/>
          </a:prstGeom>
          <a:noFill/>
        </p:spPr>
        <p:txBody>
          <a:bodyPr wrap="none" rtlCol="0">
            <a:spAutoFit/>
          </a:bodyPr>
          <a:lstStyle/>
          <a:p>
            <a:r>
              <a:rPr lang="en-AU" dirty="0"/>
              <a:t>2014</a:t>
            </a:r>
          </a:p>
        </p:txBody>
      </p:sp>
      <p:sp>
        <p:nvSpPr>
          <p:cNvPr id="8" name="TextBox 7">
            <a:extLst>
              <a:ext uri="{FF2B5EF4-FFF2-40B4-BE49-F238E27FC236}">
                <a16:creationId xmlns:a16="http://schemas.microsoft.com/office/drawing/2014/main" id="{629B8459-08F2-9C95-E474-2CE8764B7720}"/>
              </a:ext>
            </a:extLst>
          </p:cNvPr>
          <p:cNvSpPr txBox="1"/>
          <p:nvPr/>
        </p:nvSpPr>
        <p:spPr>
          <a:xfrm>
            <a:off x="5710172" y="6323975"/>
            <a:ext cx="652743" cy="369332"/>
          </a:xfrm>
          <a:prstGeom prst="rect">
            <a:avLst/>
          </a:prstGeom>
          <a:noFill/>
        </p:spPr>
        <p:txBody>
          <a:bodyPr wrap="none" rtlCol="0">
            <a:spAutoFit/>
          </a:bodyPr>
          <a:lstStyle/>
          <a:p>
            <a:r>
              <a:rPr lang="en-AU" dirty="0"/>
              <a:t>2017</a:t>
            </a:r>
          </a:p>
        </p:txBody>
      </p:sp>
      <p:sp>
        <p:nvSpPr>
          <p:cNvPr id="9" name="TextBox 8">
            <a:extLst>
              <a:ext uri="{FF2B5EF4-FFF2-40B4-BE49-F238E27FC236}">
                <a16:creationId xmlns:a16="http://schemas.microsoft.com/office/drawing/2014/main" id="{C9763668-C51E-3CF6-F041-47C860FC4291}"/>
              </a:ext>
            </a:extLst>
          </p:cNvPr>
          <p:cNvSpPr txBox="1"/>
          <p:nvPr/>
        </p:nvSpPr>
        <p:spPr>
          <a:xfrm>
            <a:off x="7491675" y="6308209"/>
            <a:ext cx="2346155" cy="369332"/>
          </a:xfrm>
          <a:prstGeom prst="rect">
            <a:avLst/>
          </a:prstGeom>
          <a:noFill/>
        </p:spPr>
        <p:txBody>
          <a:bodyPr wrap="none" rtlCol="0">
            <a:spAutoFit/>
          </a:bodyPr>
          <a:lstStyle/>
          <a:p>
            <a:r>
              <a:rPr lang="en-AU" dirty="0"/>
              <a:t>2019 – stirring in China</a:t>
            </a:r>
          </a:p>
        </p:txBody>
      </p:sp>
    </p:spTree>
    <p:extLst>
      <p:ext uri="{BB962C8B-B14F-4D97-AF65-F5344CB8AC3E}">
        <p14:creationId xmlns:p14="http://schemas.microsoft.com/office/powerpoint/2010/main" val="322726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D4A7-50A8-126E-802B-11D8AFED63E0}"/>
              </a:ext>
            </a:extLst>
          </p:cNvPr>
          <p:cNvSpPr>
            <a:spLocks noGrp="1"/>
          </p:cNvSpPr>
          <p:nvPr>
            <p:ph type="title"/>
          </p:nvPr>
        </p:nvSpPr>
        <p:spPr/>
        <p:txBody>
          <a:bodyPr/>
          <a:lstStyle/>
          <a:p>
            <a:r>
              <a:rPr lang="en-AU" dirty="0"/>
              <a:t>Where are we in 2022?</a:t>
            </a:r>
          </a:p>
        </p:txBody>
      </p:sp>
      <p:sp>
        <p:nvSpPr>
          <p:cNvPr id="3" name="Content Placeholder 2">
            <a:extLst>
              <a:ext uri="{FF2B5EF4-FFF2-40B4-BE49-F238E27FC236}">
                <a16:creationId xmlns:a16="http://schemas.microsoft.com/office/drawing/2014/main" id="{96DDECAC-F9B7-7F48-D927-3B4ACBEDF8E7}"/>
              </a:ext>
            </a:extLst>
          </p:cNvPr>
          <p:cNvSpPr>
            <a:spLocks noGrp="1"/>
          </p:cNvSpPr>
          <p:nvPr>
            <p:ph idx="1"/>
          </p:nvPr>
        </p:nvSpPr>
        <p:spPr/>
        <p:txBody>
          <a:bodyPr/>
          <a:lstStyle/>
          <a:p>
            <a:r>
              <a:rPr lang="en-AU" dirty="0"/>
              <a:t>11 years after the depletion of the central IPv4 address pools we are still sitting on some 30% of the Internet user base with Dual Stack (IPv4 + IPv6) support</a:t>
            </a:r>
          </a:p>
          <a:p>
            <a:pPr lvl="1"/>
            <a:r>
              <a:rPr lang="en-AU" dirty="0"/>
              <a:t>The other 3 billion uses are on IPv4 only</a:t>
            </a:r>
          </a:p>
          <a:p>
            <a:r>
              <a:rPr lang="en-AU" dirty="0"/>
              <a:t>How much longer will it take before we can call this transition “completed”?</a:t>
            </a:r>
          </a:p>
          <a:p>
            <a:endParaRPr lang="en-AU" dirty="0"/>
          </a:p>
        </p:txBody>
      </p:sp>
    </p:spTree>
    <p:extLst>
      <p:ext uri="{BB962C8B-B14F-4D97-AF65-F5344CB8AC3E}">
        <p14:creationId xmlns:p14="http://schemas.microsoft.com/office/powerpoint/2010/main" val="2171306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F15D-FBB4-0D48-5FC8-CAA6AD1AA963}"/>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D17A8904-32BE-197D-4BF2-7036A93A817D}"/>
              </a:ext>
            </a:extLst>
          </p:cNvPr>
          <p:cNvSpPr>
            <a:spLocks noGrp="1"/>
          </p:cNvSpPr>
          <p:nvPr>
            <p:ph idx="1"/>
          </p:nvPr>
        </p:nvSpPr>
        <p:spPr/>
        <p:txBody>
          <a:bodyPr/>
          <a:lstStyle/>
          <a:p>
            <a:r>
              <a:rPr lang="en-AU" dirty="0"/>
              <a:t>If we designed the IPv6 protocol 30 years ago</a:t>
            </a:r>
          </a:p>
          <a:p>
            <a:r>
              <a:rPr lang="en-AU" dirty="0"/>
              <a:t>And we’ve been running the IPv4 Internet on empty for many years</a:t>
            </a:r>
          </a:p>
          <a:p>
            <a:r>
              <a:rPr lang="en-AU" dirty="0"/>
              <a:t>Then why isn’t the Internet an all-IPv6 Internet today?</a:t>
            </a:r>
          </a:p>
        </p:txBody>
      </p:sp>
    </p:spTree>
    <p:extLst>
      <p:ext uri="{BB962C8B-B14F-4D97-AF65-F5344CB8AC3E}">
        <p14:creationId xmlns:p14="http://schemas.microsoft.com/office/powerpoint/2010/main" val="2975215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D4A7-50A8-126E-802B-11D8AFED63E0}"/>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96DDECAC-F9B7-7F48-D927-3B4ACBEDF8E7}"/>
              </a:ext>
            </a:extLst>
          </p:cNvPr>
          <p:cNvSpPr>
            <a:spLocks noGrp="1"/>
          </p:cNvSpPr>
          <p:nvPr>
            <p:ph idx="1"/>
          </p:nvPr>
        </p:nvSpPr>
        <p:spPr/>
        <p:txBody>
          <a:bodyPr/>
          <a:lstStyle/>
          <a:p>
            <a:pPr marL="0" indent="0">
              <a:buNone/>
            </a:pPr>
            <a:r>
              <a:rPr lang="en-AU" dirty="0"/>
              <a:t>IPv6 is not different enough</a:t>
            </a:r>
          </a:p>
          <a:p>
            <a:pPr lvl="1"/>
            <a:r>
              <a:rPr lang="en-AU" dirty="0"/>
              <a:t>IPv6 is just IPv4 with larger addresses</a:t>
            </a:r>
          </a:p>
          <a:p>
            <a:pPr lvl="1"/>
            <a:r>
              <a:rPr lang="en-AU" dirty="0"/>
              <a:t>It does not make packet switching any cheaper, so it does not give early adopters any advantage</a:t>
            </a:r>
          </a:p>
          <a:p>
            <a:pPr lvl="1"/>
            <a:r>
              <a:rPr lang="en-AU" dirty="0"/>
              <a:t>And IPv6 not backward compatible with IPv4, so early adopters still have to run IPv4 as well</a:t>
            </a:r>
          </a:p>
          <a:p>
            <a:pPr lvl="1"/>
            <a:endParaRPr lang="en-AU" dirty="0"/>
          </a:p>
          <a:p>
            <a:endParaRPr lang="en-AU" dirty="0"/>
          </a:p>
        </p:txBody>
      </p:sp>
    </p:spTree>
    <p:extLst>
      <p:ext uri="{BB962C8B-B14F-4D97-AF65-F5344CB8AC3E}">
        <p14:creationId xmlns:p14="http://schemas.microsoft.com/office/powerpoint/2010/main" val="402090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owderfinger Type"/>
                <a:cs typeface="Powderfinger Type"/>
              </a:rPr>
              <a:t>We’ve been here before ...</a:t>
            </a:r>
          </a:p>
        </p:txBody>
      </p:sp>
      <p:sp>
        <p:nvSpPr>
          <p:cNvPr id="3" name="Content Placeholder 2"/>
          <p:cNvSpPr>
            <a:spLocks noGrp="1"/>
          </p:cNvSpPr>
          <p:nvPr>
            <p:ph idx="1"/>
          </p:nvPr>
        </p:nvSpPr>
        <p:spPr/>
        <p:txBody>
          <a:bodyPr>
            <a:normAutofit/>
          </a:bodyPr>
          <a:lstStyle/>
          <a:p>
            <a:pPr marL="0" indent="0" fontAlgn="base">
              <a:buNone/>
            </a:pPr>
            <a:r>
              <a:rPr lang="en-US" kern="1200" dirty="0">
                <a:solidFill>
                  <a:schemeClr val="tx1"/>
                </a:solidFill>
                <a:effectLst/>
                <a:latin typeface="+mn-lt"/>
                <a:ea typeface="+mj-ea"/>
                <a:cs typeface="AhnbergHand"/>
              </a:rPr>
              <a:t>The original </a:t>
            </a:r>
            <a:r>
              <a:rPr lang="en-US" kern="1200" dirty="0" err="1">
                <a:solidFill>
                  <a:schemeClr val="tx1"/>
                </a:solidFill>
                <a:effectLst/>
                <a:latin typeface="+mn-lt"/>
                <a:ea typeface="+mj-ea"/>
                <a:cs typeface="AhnbergHand"/>
              </a:rPr>
              <a:t>ARPAnet</a:t>
            </a:r>
            <a:r>
              <a:rPr lang="en-US" kern="1200" dirty="0">
                <a:solidFill>
                  <a:schemeClr val="tx1"/>
                </a:solidFill>
                <a:effectLst/>
                <a:latin typeface="+mn-lt"/>
                <a:ea typeface="+mj-ea"/>
                <a:cs typeface="AhnbergHand"/>
              </a:rPr>
              <a:t> design from 1969 used the NCP protocol, which used 8 bit addresses in the NCP packet header</a:t>
            </a:r>
            <a:endParaRPr lang="en-US" sz="2000" dirty="0">
              <a:cs typeface="AhnbergHand"/>
            </a:endParaRPr>
          </a:p>
          <a:p>
            <a:pPr lvl="1" rtl="0" eaLnBrk="1" fontAlgn="base" hangingPunct="1"/>
            <a:r>
              <a:rPr lang="en-US" kern="1200" dirty="0">
                <a:solidFill>
                  <a:schemeClr val="tx1"/>
                </a:solidFill>
                <a:effectLst/>
                <a:latin typeface="+mn-lt"/>
                <a:ea typeface="+mj-ea"/>
                <a:cs typeface="AhnbergHand"/>
              </a:rPr>
              <a:t>Maximum network span of 256 nodes</a:t>
            </a:r>
            <a:endParaRPr lang="en-US" sz="1800" dirty="0">
              <a:cs typeface="AhnbergHand"/>
            </a:endParaRPr>
          </a:p>
          <a:p>
            <a:pPr lvl="1" rtl="0" eaLnBrk="1" fontAlgn="base" hangingPunct="1"/>
            <a:r>
              <a:rPr lang="en-US" kern="1200" dirty="0">
                <a:solidFill>
                  <a:schemeClr val="tx1"/>
                </a:solidFill>
                <a:effectLst/>
                <a:latin typeface="+mn-lt"/>
                <a:ea typeface="+mj-ea"/>
                <a:cs typeface="AhnbergHand"/>
              </a:rPr>
              <a:t>Enough</a:t>
            </a:r>
            <a:r>
              <a:rPr lang="en-US" dirty="0">
                <a:latin typeface="+mn-lt"/>
                <a:ea typeface="+mj-ea"/>
                <a:cs typeface="AhnbergHand"/>
              </a:rPr>
              <a:t>?</a:t>
            </a:r>
          </a:p>
          <a:p>
            <a:pPr lvl="1" rtl="0" eaLnBrk="1" fontAlgn="base" hangingPunct="1"/>
            <a:endParaRPr lang="en-US" sz="1800" dirty="0">
              <a:ea typeface="+mj-ea"/>
              <a:cs typeface="AhnbergHand"/>
            </a:endParaRPr>
          </a:p>
          <a:p>
            <a:pPr lvl="1" rtl="0" eaLnBrk="1" fontAlgn="base" hangingPunct="1"/>
            <a:r>
              <a:rPr lang="en-US" sz="1800" dirty="0">
                <a:ea typeface="+mj-ea"/>
                <a:cs typeface="AhnbergHand"/>
              </a:rPr>
              <a:t>Well yes, because at the time computers were the size of entire rooms, cost many millions of dollars and there were only a few thousand in the entire world. </a:t>
            </a:r>
          </a:p>
          <a:p>
            <a:pPr lvl="1" rtl="0" eaLnBrk="1" fontAlgn="base" hangingPunct="1"/>
            <a:r>
              <a:rPr lang="en-US" sz="1800" dirty="0">
                <a:ea typeface="+mj-ea"/>
                <a:cs typeface="AhnbergHand"/>
              </a:rPr>
              <a:t>At the time the entire concept of shrinking the computer to something you could hold in one hand and trying to connect billions of them together was just too far into the future to worry about</a:t>
            </a:r>
            <a:endParaRPr lang="en-US" sz="1800" dirty="0">
              <a:cs typeface="AhnbergHand"/>
            </a:endParaRPr>
          </a:p>
          <a:p>
            <a:endParaRPr lang="en-US" sz="2000" dirty="0">
              <a:cs typeface="AhnbergHand"/>
            </a:endParaRPr>
          </a:p>
        </p:txBody>
      </p:sp>
    </p:spTree>
    <p:extLst>
      <p:ext uri="{BB962C8B-B14F-4D97-AF65-F5344CB8AC3E}">
        <p14:creationId xmlns:p14="http://schemas.microsoft.com/office/powerpoint/2010/main" val="488700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D4A7-50A8-126E-802B-11D8AFED63E0}"/>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96DDECAC-F9B7-7F48-D927-3B4ACBEDF8E7}"/>
              </a:ext>
            </a:extLst>
          </p:cNvPr>
          <p:cNvSpPr>
            <a:spLocks noGrp="1"/>
          </p:cNvSpPr>
          <p:nvPr>
            <p:ph idx="1"/>
          </p:nvPr>
        </p:nvSpPr>
        <p:spPr/>
        <p:txBody>
          <a:bodyPr/>
          <a:lstStyle/>
          <a:p>
            <a:pPr marL="0" indent="0">
              <a:buNone/>
            </a:pPr>
            <a:r>
              <a:rPr lang="en-AU" dirty="0"/>
              <a:t>NATs are just too good!</a:t>
            </a:r>
          </a:p>
          <a:p>
            <a:pPr lvl="1"/>
            <a:r>
              <a:rPr lang="en-AU" dirty="0"/>
              <a:t>NATs drive every part of today’s internet, and we’ve adapted the entire IP infrastructure and application space to work in a NAT environment </a:t>
            </a:r>
          </a:p>
          <a:p>
            <a:pPr lvl="1"/>
            <a:r>
              <a:rPr lang="en-AU" dirty="0"/>
              <a:t>We’ve pushed the role of service identification to the name space</a:t>
            </a:r>
          </a:p>
          <a:p>
            <a:pPr lvl="1"/>
            <a:r>
              <a:rPr lang="en-AU" dirty="0"/>
              <a:t>And changed the architecture of the Internet into a client/server model</a:t>
            </a:r>
          </a:p>
          <a:p>
            <a:pPr lvl="1"/>
            <a:r>
              <a:rPr lang="en-AU" dirty="0"/>
              <a:t>And clients don’t need permanently assigned public addresses</a:t>
            </a:r>
          </a:p>
          <a:p>
            <a:pPr lvl="1"/>
            <a:r>
              <a:rPr lang="en-AU" dirty="0"/>
              <a:t>So NATs have allowed us to build a network with some 40 billion connected devices – and we are confident that we can grow further</a:t>
            </a:r>
          </a:p>
          <a:p>
            <a:pPr lvl="1"/>
            <a:endParaRPr lang="en-AU" dirty="0"/>
          </a:p>
          <a:p>
            <a:pPr lvl="1"/>
            <a:endParaRPr lang="en-AU" dirty="0"/>
          </a:p>
          <a:p>
            <a:endParaRPr lang="en-AU" dirty="0"/>
          </a:p>
        </p:txBody>
      </p:sp>
    </p:spTree>
    <p:extLst>
      <p:ext uri="{BB962C8B-B14F-4D97-AF65-F5344CB8AC3E}">
        <p14:creationId xmlns:p14="http://schemas.microsoft.com/office/powerpoint/2010/main" val="3909242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A3EA-D9B8-66DF-71AA-2142B788F582}"/>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92B7BFE6-6F6B-C788-AA38-D0AABE24CD26}"/>
              </a:ext>
            </a:extLst>
          </p:cNvPr>
          <p:cNvSpPr>
            <a:spLocks noGrp="1"/>
          </p:cNvSpPr>
          <p:nvPr>
            <p:ph idx="1"/>
          </p:nvPr>
        </p:nvSpPr>
        <p:spPr/>
        <p:txBody>
          <a:bodyPr/>
          <a:lstStyle/>
          <a:p>
            <a:r>
              <a:rPr lang="en-AU" dirty="0"/>
              <a:t>The transition timetable is not being set by the early adopters</a:t>
            </a:r>
          </a:p>
          <a:p>
            <a:pPr lvl="1"/>
            <a:r>
              <a:rPr lang="en-AU" dirty="0"/>
              <a:t>There is not enough competitive advantage for early adopters to drive the transition</a:t>
            </a:r>
          </a:p>
          <a:p>
            <a:r>
              <a:rPr lang="en-AU" dirty="0"/>
              <a:t>The transition timetable is not being set by the late adopters</a:t>
            </a:r>
          </a:p>
          <a:p>
            <a:pPr lvl="1"/>
            <a:r>
              <a:rPr lang="en-AU" dirty="0"/>
              <a:t>At some point the last to adopt cannot impose a hold over everyone else</a:t>
            </a:r>
          </a:p>
          <a:p>
            <a:r>
              <a:rPr lang="en-AU" dirty="0"/>
              <a:t>So transition is a form of “majority” decision making</a:t>
            </a:r>
          </a:p>
          <a:p>
            <a:pPr lvl="1"/>
            <a:r>
              <a:rPr lang="en-AU" dirty="0"/>
              <a:t>It’s a case of “critical mass” that will determine at what point dual stack service providers will contemplate dropping IPv4 and completing their part of the transition </a:t>
            </a:r>
          </a:p>
        </p:txBody>
      </p:sp>
    </p:spTree>
    <p:extLst>
      <p:ext uri="{BB962C8B-B14F-4D97-AF65-F5344CB8AC3E}">
        <p14:creationId xmlns:p14="http://schemas.microsoft.com/office/powerpoint/2010/main" val="4265510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7FE93-3B0E-C241-B0AE-0ADE988B3844}"/>
              </a:ext>
            </a:extLst>
          </p:cNvPr>
          <p:cNvSpPr>
            <a:spLocks noGrp="1"/>
          </p:cNvSpPr>
          <p:nvPr>
            <p:ph type="title"/>
          </p:nvPr>
        </p:nvSpPr>
        <p:spPr/>
        <p:txBody>
          <a:bodyPr/>
          <a:lstStyle/>
          <a:p>
            <a:r>
              <a:rPr lang="en-AU" dirty="0"/>
              <a:t>IPv6 Adoption today</a:t>
            </a:r>
          </a:p>
        </p:txBody>
      </p:sp>
      <p:pic>
        <p:nvPicPr>
          <p:cNvPr id="5" name="Content Placeholder 4">
            <a:extLst>
              <a:ext uri="{FF2B5EF4-FFF2-40B4-BE49-F238E27FC236}">
                <a16:creationId xmlns:a16="http://schemas.microsoft.com/office/drawing/2014/main" id="{6DA2435C-500D-3129-9A95-31CCD8CE11AF}"/>
              </a:ext>
            </a:extLst>
          </p:cNvPr>
          <p:cNvPicPr>
            <a:picLocks noGrp="1" noChangeAspect="1"/>
          </p:cNvPicPr>
          <p:nvPr>
            <p:ph idx="1"/>
          </p:nvPr>
        </p:nvPicPr>
        <p:blipFill>
          <a:blip r:embed="rId2"/>
          <a:stretch>
            <a:fillRect/>
          </a:stretch>
        </p:blipFill>
        <p:spPr>
          <a:xfrm>
            <a:off x="1295175" y="1825625"/>
            <a:ext cx="9601650" cy="4351338"/>
          </a:xfrm>
        </p:spPr>
      </p:pic>
      <p:sp>
        <p:nvSpPr>
          <p:cNvPr id="6" name="Rectangle 5">
            <a:extLst>
              <a:ext uri="{FF2B5EF4-FFF2-40B4-BE49-F238E27FC236}">
                <a16:creationId xmlns:a16="http://schemas.microsoft.com/office/drawing/2014/main" id="{2CDA71E0-31C0-F728-6BD4-2B85E5D0C634}"/>
              </a:ext>
            </a:extLst>
          </p:cNvPr>
          <p:cNvSpPr/>
          <p:nvPr/>
        </p:nvSpPr>
        <p:spPr>
          <a:xfrm>
            <a:off x="1681655" y="5854262"/>
            <a:ext cx="2427890" cy="115614"/>
          </a:xfrm>
          <a:prstGeom prst="rect">
            <a:avLst/>
          </a:prstGeom>
          <a:gradFill flip="none" rotWithShape="1">
            <a:gsLst>
              <a:gs pos="0">
                <a:srgbClr val="FF0000"/>
              </a:gs>
              <a:gs pos="50000">
                <a:srgbClr val="FFFF00"/>
              </a:gs>
              <a:gs pos="100000">
                <a:srgbClr val="00B05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B7DA8EAE-8AB1-631A-82FF-EFADC9982711}"/>
              </a:ext>
            </a:extLst>
          </p:cNvPr>
          <p:cNvSpPr txBox="1"/>
          <p:nvPr/>
        </p:nvSpPr>
        <p:spPr>
          <a:xfrm>
            <a:off x="1418441" y="5773569"/>
            <a:ext cx="263214" cy="276999"/>
          </a:xfrm>
          <a:prstGeom prst="rect">
            <a:avLst/>
          </a:prstGeom>
          <a:noFill/>
        </p:spPr>
        <p:txBody>
          <a:bodyPr wrap="none" rtlCol="0">
            <a:spAutoFit/>
          </a:bodyPr>
          <a:lstStyle/>
          <a:p>
            <a:r>
              <a:rPr lang="en-AU" sz="1200" dirty="0">
                <a:solidFill>
                  <a:schemeClr val="accent1">
                    <a:lumMod val="75000"/>
                  </a:schemeClr>
                </a:solidFill>
              </a:rPr>
              <a:t>0</a:t>
            </a:r>
            <a:endParaRPr lang="en-AU" sz="1100" dirty="0">
              <a:solidFill>
                <a:schemeClr val="accent1">
                  <a:lumMod val="75000"/>
                </a:schemeClr>
              </a:solidFill>
            </a:endParaRPr>
          </a:p>
        </p:txBody>
      </p:sp>
      <p:sp>
        <p:nvSpPr>
          <p:cNvPr id="8" name="TextBox 7">
            <a:extLst>
              <a:ext uri="{FF2B5EF4-FFF2-40B4-BE49-F238E27FC236}">
                <a16:creationId xmlns:a16="http://schemas.microsoft.com/office/drawing/2014/main" id="{44955FF5-8CAB-5324-B8F9-240677FC96BE}"/>
              </a:ext>
            </a:extLst>
          </p:cNvPr>
          <p:cNvSpPr txBox="1"/>
          <p:nvPr/>
        </p:nvSpPr>
        <p:spPr>
          <a:xfrm>
            <a:off x="7075096" y="5942568"/>
            <a:ext cx="4206601" cy="646331"/>
          </a:xfrm>
          <a:prstGeom prst="rect">
            <a:avLst/>
          </a:prstGeom>
          <a:noFill/>
        </p:spPr>
        <p:txBody>
          <a:bodyPr wrap="none" rtlCol="0">
            <a:spAutoFit/>
          </a:bodyPr>
          <a:lstStyle/>
          <a:p>
            <a:r>
              <a:rPr lang="en-AU" dirty="0">
                <a:solidFill>
                  <a:schemeClr val="accent4">
                    <a:lumMod val="50000"/>
                  </a:schemeClr>
                </a:solidFill>
                <a:latin typeface="AhnbergHand" pitchFamily="2" charset="0"/>
              </a:rPr>
              <a:t>Not everywhere – not all at once</a:t>
            </a:r>
          </a:p>
          <a:p>
            <a:r>
              <a:rPr lang="en-AU" dirty="0">
                <a:solidFill>
                  <a:schemeClr val="accent4">
                    <a:lumMod val="50000"/>
                  </a:schemeClr>
                </a:solidFill>
                <a:latin typeface="AhnbergHand" pitchFamily="2" charset="0"/>
              </a:rPr>
              <a:t>~1 B IPv6 users out of 4B</a:t>
            </a:r>
          </a:p>
        </p:txBody>
      </p:sp>
    </p:spTree>
    <p:extLst>
      <p:ext uri="{BB962C8B-B14F-4D97-AF65-F5344CB8AC3E}">
        <p14:creationId xmlns:p14="http://schemas.microsoft.com/office/powerpoint/2010/main" val="2965753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3283-D00A-6192-8462-9710BD4D92E1}"/>
              </a:ext>
            </a:extLst>
          </p:cNvPr>
          <p:cNvSpPr>
            <a:spLocks noGrp="1"/>
          </p:cNvSpPr>
          <p:nvPr>
            <p:ph type="title"/>
          </p:nvPr>
        </p:nvSpPr>
        <p:spPr/>
        <p:txBody>
          <a:bodyPr/>
          <a:lstStyle/>
          <a:p>
            <a:r>
              <a:rPr lang="en-AU" dirty="0"/>
              <a:t>Will we complete this transition?</a:t>
            </a:r>
          </a:p>
        </p:txBody>
      </p:sp>
      <p:sp>
        <p:nvSpPr>
          <p:cNvPr id="3" name="Content Placeholder 2">
            <a:extLst>
              <a:ext uri="{FF2B5EF4-FFF2-40B4-BE49-F238E27FC236}">
                <a16:creationId xmlns:a16="http://schemas.microsoft.com/office/drawing/2014/main" id="{71225703-F4B3-9CCD-D2FB-CD4B41482804}"/>
              </a:ext>
            </a:extLst>
          </p:cNvPr>
          <p:cNvSpPr>
            <a:spLocks noGrp="1"/>
          </p:cNvSpPr>
          <p:nvPr>
            <p:ph idx="1"/>
          </p:nvPr>
        </p:nvSpPr>
        <p:spPr/>
        <p:txBody>
          <a:bodyPr/>
          <a:lstStyle/>
          <a:p>
            <a:r>
              <a:rPr lang="en-AU" dirty="0"/>
              <a:t>Or will it just run out of momentum and we will turn our collective attention elsewhere</a:t>
            </a:r>
          </a:p>
          <a:p>
            <a:r>
              <a:rPr lang="en-AU" dirty="0"/>
              <a:t>But where?</a:t>
            </a:r>
          </a:p>
        </p:txBody>
      </p:sp>
    </p:spTree>
    <p:extLst>
      <p:ext uri="{BB962C8B-B14F-4D97-AF65-F5344CB8AC3E}">
        <p14:creationId xmlns:p14="http://schemas.microsoft.com/office/powerpoint/2010/main" val="196730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3337-5461-0B1A-9594-1BB8B3099B85}"/>
              </a:ext>
            </a:extLst>
          </p:cNvPr>
          <p:cNvSpPr>
            <a:spLocks noGrp="1"/>
          </p:cNvSpPr>
          <p:nvPr>
            <p:ph type="title"/>
          </p:nvPr>
        </p:nvSpPr>
        <p:spPr/>
        <p:txBody>
          <a:bodyPr/>
          <a:lstStyle/>
          <a:p>
            <a:r>
              <a:rPr lang="en-AU" dirty="0"/>
              <a:t>If not IPv6 then what?</a:t>
            </a:r>
          </a:p>
        </p:txBody>
      </p:sp>
      <p:sp>
        <p:nvSpPr>
          <p:cNvPr id="3" name="Content Placeholder 2">
            <a:extLst>
              <a:ext uri="{FF2B5EF4-FFF2-40B4-BE49-F238E27FC236}">
                <a16:creationId xmlns:a16="http://schemas.microsoft.com/office/drawing/2014/main" id="{A77BA7F1-D30E-8747-20D1-E38D4A0F7A8B}"/>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627701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p:txBody>
          <a:bodyPr/>
          <a:lstStyle/>
          <a:p>
            <a:r>
              <a:rPr lang="en-AU" dirty="0"/>
              <a:t>Some issues to think about</a:t>
            </a:r>
          </a:p>
        </p:txBody>
      </p:sp>
      <p:sp>
        <p:nvSpPr>
          <p:cNvPr id="3" name="Content Placeholder 2">
            <a:extLst>
              <a:ext uri="{FF2B5EF4-FFF2-40B4-BE49-F238E27FC236}">
                <a16:creationId xmlns:a16="http://schemas.microsoft.com/office/drawing/2014/main" id="{A2FA987C-7487-7046-9E8D-E653FAC610B2}"/>
              </a:ext>
            </a:extLst>
          </p:cNvPr>
          <p:cNvSpPr>
            <a:spLocks noGrp="1"/>
          </p:cNvSpPr>
          <p:nvPr>
            <p:ph idx="1"/>
          </p:nvPr>
        </p:nvSpPr>
        <p:spPr/>
        <p:txBody>
          <a:bodyPr>
            <a:normAutofit/>
          </a:bodyPr>
          <a:lstStyle/>
          <a:p>
            <a:pPr marL="0" indent="0">
              <a:buNone/>
            </a:pPr>
            <a:r>
              <a:rPr lang="en-AU" dirty="0"/>
              <a:t>What matters in such a network?</a:t>
            </a:r>
          </a:p>
          <a:p>
            <a:pPr lvl="1"/>
            <a:r>
              <a:rPr lang="en-AU" dirty="0"/>
              <a:t>Addressing – IPv4 / IPv6 / </a:t>
            </a:r>
            <a:r>
              <a:rPr lang="en-AU" dirty="0" err="1"/>
              <a:t>IPv</a:t>
            </a:r>
            <a:r>
              <a:rPr lang="en-AU" dirty="0"/>
              <a:t>? Absolute? Relative?</a:t>
            </a:r>
          </a:p>
          <a:p>
            <a:pPr lvl="2"/>
            <a:r>
              <a:rPr lang="en-AU" dirty="0"/>
              <a:t>Is universal unique end-point addressing a 1980’s concept who’s time has come and gone?  </a:t>
            </a:r>
          </a:p>
          <a:p>
            <a:pPr lvl="1"/>
            <a:r>
              <a:rPr lang="en-AU" dirty="0"/>
              <a:t>Naming and Name Spaces – DNS evolution?</a:t>
            </a:r>
          </a:p>
          <a:p>
            <a:pPr lvl="2"/>
            <a:r>
              <a:rPr lang="en-AU" dirty="0"/>
              <a:t>Are ”names” a common attribute of the network, or an attribute of a service environment?</a:t>
            </a:r>
          </a:p>
          <a:p>
            <a:pPr lvl="1"/>
            <a:r>
              <a:rPr lang="en-AU" dirty="0"/>
              <a:t>Referential Frameworks?</a:t>
            </a:r>
          </a:p>
          <a:p>
            <a:pPr lvl="2"/>
            <a:r>
              <a:rPr lang="en-AU" dirty="0"/>
              <a:t>In a world of densely replicated service delivery points how does a client rendezvous with  the “best” service point? Does the client work it out? Or the network? Or the service?</a:t>
            </a:r>
          </a:p>
          <a:p>
            <a:pPr marL="914400" lvl="2" indent="0">
              <a:buNone/>
            </a:pPr>
            <a:endParaRPr lang="en-AU" dirty="0"/>
          </a:p>
          <a:p>
            <a:pPr lvl="1"/>
            <a:endParaRPr lang="en-AU" dirty="0"/>
          </a:p>
          <a:p>
            <a:pPr marL="457200" lvl="1" indent="0">
              <a:buNone/>
            </a:pPr>
            <a:endParaRPr lang="en-AU" dirty="0"/>
          </a:p>
        </p:txBody>
      </p:sp>
    </p:spTree>
    <p:extLst>
      <p:ext uri="{BB962C8B-B14F-4D97-AF65-F5344CB8AC3E}">
        <p14:creationId xmlns:p14="http://schemas.microsoft.com/office/powerpoint/2010/main" val="3738630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p:txBody>
          <a:bodyPr/>
          <a:lstStyle/>
          <a:p>
            <a:r>
              <a:rPr lang="en-AU" dirty="0"/>
              <a:t>Some issues to think about</a:t>
            </a:r>
          </a:p>
        </p:txBody>
      </p:sp>
      <p:sp>
        <p:nvSpPr>
          <p:cNvPr id="3" name="Content Placeholder 2">
            <a:extLst>
              <a:ext uri="{FF2B5EF4-FFF2-40B4-BE49-F238E27FC236}">
                <a16:creationId xmlns:a16="http://schemas.microsoft.com/office/drawing/2014/main" id="{A2FA987C-7487-7046-9E8D-E653FAC610B2}"/>
              </a:ext>
            </a:extLst>
          </p:cNvPr>
          <p:cNvSpPr>
            <a:spLocks noGrp="1"/>
          </p:cNvSpPr>
          <p:nvPr>
            <p:ph idx="1"/>
          </p:nvPr>
        </p:nvSpPr>
        <p:spPr/>
        <p:txBody>
          <a:bodyPr>
            <a:normAutofit/>
          </a:bodyPr>
          <a:lstStyle/>
          <a:p>
            <a:pPr marL="0" indent="0">
              <a:buNone/>
            </a:pPr>
            <a:r>
              <a:rPr lang="en-AU" dirty="0"/>
              <a:t>What matters in such a network?</a:t>
            </a:r>
          </a:p>
          <a:p>
            <a:pPr lvl="1"/>
            <a:r>
              <a:rPr lang="en-AU" dirty="0"/>
              <a:t>If we don’t try to share our transactions across a common network then what are we asking from common infrastructure?</a:t>
            </a:r>
          </a:p>
          <a:p>
            <a:pPr lvl="1"/>
            <a:r>
              <a:rPr lang="en-AU" dirty="0"/>
              <a:t>If anything?</a:t>
            </a:r>
          </a:p>
          <a:p>
            <a:r>
              <a:rPr lang="en-AU" dirty="0"/>
              <a:t>Why is a 1980’s networking architecture roughly modelled on telephony still relevant today?</a:t>
            </a:r>
          </a:p>
          <a:p>
            <a:pPr lvl="1"/>
            <a:r>
              <a:rPr lang="en-AU" dirty="0"/>
              <a:t>How should we represent service identity and location?</a:t>
            </a:r>
          </a:p>
          <a:p>
            <a:pPr lvl="1"/>
            <a:r>
              <a:rPr lang="en-AU" dirty="0"/>
              <a:t>What is the relationship between applications, hosts and networks?</a:t>
            </a:r>
          </a:p>
          <a:p>
            <a:pPr lvl="2"/>
            <a:r>
              <a:rPr lang="en-AU" dirty="0"/>
              <a:t>Mutual trust or mutual suspicion?</a:t>
            </a:r>
          </a:p>
          <a:p>
            <a:pPr marL="914400" lvl="2" indent="0">
              <a:buNone/>
            </a:pPr>
            <a:endParaRPr lang="en-AU" dirty="0"/>
          </a:p>
          <a:p>
            <a:pPr lvl="1"/>
            <a:endParaRPr lang="en-AU" dirty="0"/>
          </a:p>
          <a:p>
            <a:pPr marL="457200" lvl="1" indent="0">
              <a:buNone/>
            </a:pPr>
            <a:endParaRPr lang="en-AU" dirty="0"/>
          </a:p>
        </p:txBody>
      </p:sp>
    </p:spTree>
    <p:extLst>
      <p:ext uri="{BB962C8B-B14F-4D97-AF65-F5344CB8AC3E}">
        <p14:creationId xmlns:p14="http://schemas.microsoft.com/office/powerpoint/2010/main" val="1666416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8A29-4065-C44D-AAE3-B8CEABA80987}"/>
              </a:ext>
            </a:extLst>
          </p:cNvPr>
          <p:cNvSpPr>
            <a:spLocks noGrp="1"/>
          </p:cNvSpPr>
          <p:nvPr>
            <p:ph type="title"/>
          </p:nvPr>
        </p:nvSpPr>
        <p:spPr/>
        <p:txBody>
          <a:bodyPr/>
          <a:lstStyle/>
          <a:p>
            <a:r>
              <a:rPr lang="en-AU" dirty="0"/>
              <a:t>Longer Term Trends?</a:t>
            </a:r>
          </a:p>
        </p:txBody>
      </p:sp>
      <p:sp>
        <p:nvSpPr>
          <p:cNvPr id="3" name="Content Placeholder 2">
            <a:extLst>
              <a:ext uri="{FF2B5EF4-FFF2-40B4-BE49-F238E27FC236}">
                <a16:creationId xmlns:a16="http://schemas.microsoft.com/office/drawing/2014/main" id="{D253B494-E7A3-8148-B7A6-2D7C8520FD0B}"/>
              </a:ext>
            </a:extLst>
          </p:cNvPr>
          <p:cNvSpPr>
            <a:spLocks noGrp="1"/>
          </p:cNvSpPr>
          <p:nvPr>
            <p:ph idx="1"/>
          </p:nvPr>
        </p:nvSpPr>
        <p:spPr/>
        <p:txBody>
          <a:bodyPr/>
          <a:lstStyle/>
          <a:p>
            <a:pPr marL="0" indent="0">
              <a:buNone/>
            </a:pPr>
            <a:r>
              <a:rPr lang="en-AU" dirty="0"/>
              <a:t>Pushing EVERYTHING out of the network and over to the edge!</a:t>
            </a:r>
          </a:p>
          <a:p>
            <a:r>
              <a:rPr lang="en-AU" dirty="0"/>
              <a:t>Transmission infrastructure is becoming an abundant commodity </a:t>
            </a:r>
          </a:p>
          <a:p>
            <a:pPr lvl="1"/>
            <a:r>
              <a:rPr lang="en-AU" dirty="0"/>
              <a:t>Sharing technology (multiplexing) is decreasingly relevant</a:t>
            </a:r>
          </a:p>
          <a:p>
            <a:r>
              <a:rPr lang="en-AU" dirty="0"/>
              <a:t>We have so much network and computing that we no longer have to bring consumers to service delivery points  - instead, we are shifting services towards consumers and using the network to replicate servers</a:t>
            </a:r>
          </a:p>
          <a:p>
            <a:r>
              <a:rPr lang="en-AU" dirty="0"/>
              <a:t>With so much computing and storage the application is becoming the service, rather than just a window to a remotely operated service</a:t>
            </a:r>
          </a:p>
        </p:txBody>
      </p:sp>
    </p:spTree>
    <p:extLst>
      <p:ext uri="{BB962C8B-B14F-4D97-AF65-F5344CB8AC3E}">
        <p14:creationId xmlns:p14="http://schemas.microsoft.com/office/powerpoint/2010/main" val="2659976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3824-9148-5E47-A380-FB010DAB60E5}"/>
              </a:ext>
            </a:extLst>
          </p:cNvPr>
          <p:cNvSpPr>
            <a:spLocks noGrp="1"/>
          </p:cNvSpPr>
          <p:nvPr>
            <p:ph type="title"/>
          </p:nvPr>
        </p:nvSpPr>
        <p:spPr/>
        <p:txBody>
          <a:bodyPr/>
          <a:lstStyle/>
          <a:p>
            <a:r>
              <a:rPr lang="en-AU" dirty="0"/>
              <a:t>Do networks matter any more?</a:t>
            </a:r>
          </a:p>
        </p:txBody>
      </p:sp>
      <p:sp>
        <p:nvSpPr>
          <p:cNvPr id="3" name="Content Placeholder 2">
            <a:extLst>
              <a:ext uri="{FF2B5EF4-FFF2-40B4-BE49-F238E27FC236}">
                <a16:creationId xmlns:a16="http://schemas.microsoft.com/office/drawing/2014/main" id="{F16D663B-13D3-1B43-82DF-0864B093F543}"/>
              </a:ext>
            </a:extLst>
          </p:cNvPr>
          <p:cNvSpPr>
            <a:spLocks noGrp="1"/>
          </p:cNvSpPr>
          <p:nvPr>
            <p:ph idx="1"/>
          </p:nvPr>
        </p:nvSpPr>
        <p:spPr/>
        <p:txBody>
          <a:bodyPr/>
          <a:lstStyle/>
          <a:p>
            <a:r>
              <a:rPr lang="en-AU" dirty="0"/>
              <a:t>We have increasingly stripped out network-centric functionality in out search for lower cost, higher speed, and better agility</a:t>
            </a:r>
          </a:p>
          <a:p>
            <a:r>
              <a:rPr lang="en-AU" dirty="0"/>
              <a:t>We are pushing functions out to the edge and ultimately off “the network” altogether and what is left is just dumb pipes</a:t>
            </a:r>
          </a:p>
          <a:p>
            <a:r>
              <a:rPr lang="en-AU" dirty="0"/>
              <a:t>What defines “the Internet”?</a:t>
            </a:r>
          </a:p>
          <a:p>
            <a:pPr lvl="1"/>
            <a:r>
              <a:rPr lang="en-AU" dirty="0"/>
              <a:t>A common network, a common protocol and a common protocol address pool?</a:t>
            </a:r>
          </a:p>
          <a:p>
            <a:pPr marL="457200" lvl="1" indent="0">
              <a:buNone/>
            </a:pPr>
            <a:r>
              <a:rPr lang="en-AU" dirty="0"/>
              <a:t>or</a:t>
            </a:r>
          </a:p>
          <a:p>
            <a:pPr lvl="1"/>
            <a:r>
              <a:rPr lang="en-AU"/>
              <a:t>A disparate collection </a:t>
            </a:r>
            <a:r>
              <a:rPr lang="en-AU" dirty="0"/>
              <a:t>of services that share common referential mechanisms?</a:t>
            </a:r>
          </a:p>
        </p:txBody>
      </p:sp>
    </p:spTree>
    <p:extLst>
      <p:ext uri="{BB962C8B-B14F-4D97-AF65-F5344CB8AC3E}">
        <p14:creationId xmlns:p14="http://schemas.microsoft.com/office/powerpoint/2010/main" val="3681386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31A5-672B-4584-1F87-CBB50C7729AE}"/>
              </a:ext>
            </a:extLst>
          </p:cNvPr>
          <p:cNvSpPr>
            <a:spLocks noGrp="1"/>
          </p:cNvSpPr>
          <p:nvPr>
            <p:ph type="title"/>
          </p:nvPr>
        </p:nvSpPr>
        <p:spPr/>
        <p:txBody>
          <a:bodyPr/>
          <a:lstStyle/>
          <a:p>
            <a:r>
              <a:rPr lang="en-AU" dirty="0"/>
              <a:t>What’s important in a “flat” access network?</a:t>
            </a:r>
          </a:p>
        </p:txBody>
      </p:sp>
      <p:sp>
        <p:nvSpPr>
          <p:cNvPr id="3" name="Content Placeholder 2">
            <a:extLst>
              <a:ext uri="{FF2B5EF4-FFF2-40B4-BE49-F238E27FC236}">
                <a16:creationId xmlns:a16="http://schemas.microsoft.com/office/drawing/2014/main" id="{1D73C277-E0D3-895F-1DCB-26F7CA35D71C}"/>
              </a:ext>
            </a:extLst>
          </p:cNvPr>
          <p:cNvSpPr>
            <a:spLocks noGrp="1"/>
          </p:cNvSpPr>
          <p:nvPr>
            <p:ph idx="1"/>
          </p:nvPr>
        </p:nvSpPr>
        <p:spPr/>
        <p:txBody>
          <a:bodyPr>
            <a:normAutofit/>
          </a:bodyPr>
          <a:lstStyle/>
          <a:p>
            <a:r>
              <a:rPr lang="en-AU" sz="3200" dirty="0"/>
              <a:t>Unique endpoint addressing?</a:t>
            </a:r>
          </a:p>
          <a:p>
            <a:pPr lvl="1"/>
            <a:r>
              <a:rPr lang="en-AU" sz="2800" dirty="0"/>
              <a:t>Hardly</a:t>
            </a:r>
          </a:p>
          <a:p>
            <a:r>
              <a:rPr lang="en-AU" sz="3200" dirty="0"/>
              <a:t>Routing?</a:t>
            </a:r>
          </a:p>
          <a:p>
            <a:pPr lvl="1"/>
            <a:r>
              <a:rPr lang="en-AU" sz="2800" dirty="0"/>
              <a:t>Nope!</a:t>
            </a:r>
          </a:p>
          <a:p>
            <a:r>
              <a:rPr lang="en-AU" sz="3200" dirty="0"/>
              <a:t>Names and references?</a:t>
            </a:r>
          </a:p>
          <a:p>
            <a:pPr lvl="1"/>
            <a:r>
              <a:rPr lang="en-AU" sz="2800" dirty="0"/>
              <a:t>That’s </a:t>
            </a:r>
            <a:r>
              <a:rPr lang="en-AU" sz="2800" b="1" dirty="0"/>
              <a:t>all</a:t>
            </a:r>
            <a:r>
              <a:rPr lang="en-AU" sz="2800" dirty="0"/>
              <a:t> that matters!</a:t>
            </a:r>
          </a:p>
        </p:txBody>
      </p:sp>
    </p:spTree>
    <p:extLst>
      <p:ext uri="{BB962C8B-B14F-4D97-AF65-F5344CB8AC3E}">
        <p14:creationId xmlns:p14="http://schemas.microsoft.com/office/powerpoint/2010/main" val="320832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defRPr/>
            </a:pPr>
            <a:r>
              <a:rPr lang="en-US" dirty="0">
                <a:latin typeface="Powderfinger Type"/>
                <a:cs typeface="Powderfinger Type"/>
              </a:rPr>
              <a:t>Transition V1.0</a:t>
            </a:r>
          </a:p>
        </p:txBody>
      </p:sp>
      <p:sp>
        <p:nvSpPr>
          <p:cNvPr id="25602" name="Rectangle 2"/>
          <p:cNvSpPr>
            <a:spLocks noGrp="1" noChangeArrowheads="1"/>
          </p:cNvSpPr>
          <p:nvPr>
            <p:ph type="body" idx="1"/>
          </p:nvPr>
        </p:nvSpPr>
        <p:spPr>
          <a:xfrm>
            <a:off x="966952" y="1946673"/>
            <a:ext cx="9331583" cy="4018359"/>
          </a:xfrm>
        </p:spPr>
        <p:txBody>
          <a:bodyPr>
            <a:normAutofit/>
          </a:bodyPr>
          <a:lstStyle/>
          <a:p>
            <a:pPr marL="625056">
              <a:defRPr/>
            </a:pPr>
            <a:r>
              <a:rPr lang="en-US" sz="2700" dirty="0"/>
              <a:t>Turns out that 8 bits of addresses was not enough for the next generation of mini-computers</a:t>
            </a:r>
          </a:p>
          <a:p>
            <a:pPr marL="625056">
              <a:defRPr/>
            </a:pPr>
            <a:r>
              <a:rPr lang="en-US" sz="2700" dirty="0" err="1"/>
              <a:t>ARPAnet</a:t>
            </a:r>
            <a:r>
              <a:rPr lang="en-US" sz="2700" dirty="0"/>
              <a:t> undertook a transition from NCP to a new protocol: TCP/IP</a:t>
            </a:r>
          </a:p>
          <a:p>
            <a:pPr marL="937584" lvl="1">
              <a:defRPr/>
            </a:pPr>
            <a:r>
              <a:rPr lang="en-US" sz="2700" dirty="0"/>
              <a:t>Expansion from 8-bit to 32-bit addresses</a:t>
            </a:r>
          </a:p>
          <a:p>
            <a:pPr marL="937584" lvl="1">
              <a:defRPr/>
            </a:pPr>
            <a:r>
              <a:rPr lang="en-US" sz="2700" dirty="0"/>
              <a:t>Flag Day: 1 January 1983</a:t>
            </a:r>
          </a:p>
          <a:p>
            <a:pPr marL="937584" lvl="1">
              <a:defRPr/>
            </a:pPr>
            <a:r>
              <a:rPr lang="en-US" sz="2700" dirty="0"/>
              <a:t>Shutdown and reboot every node into the new protocol!</a:t>
            </a:r>
          </a:p>
          <a:p>
            <a:pPr marL="937584" lvl="1">
              <a:defRPr/>
            </a:pPr>
            <a:endParaRPr lang="en-US" sz="2700" dirty="0"/>
          </a:p>
        </p:txBody>
      </p:sp>
    </p:spTree>
    <p:extLst>
      <p:ext uri="{BB962C8B-B14F-4D97-AF65-F5344CB8AC3E}">
        <p14:creationId xmlns:p14="http://schemas.microsoft.com/office/powerpoint/2010/main" val="2446256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D1C9-E040-6537-DB5A-813D8B70EC47}"/>
              </a:ext>
            </a:extLst>
          </p:cNvPr>
          <p:cNvSpPr>
            <a:spLocks noGrp="1"/>
          </p:cNvSpPr>
          <p:nvPr>
            <p:ph type="title"/>
          </p:nvPr>
        </p:nvSpPr>
        <p:spPr/>
        <p:txBody>
          <a:bodyPr/>
          <a:lstStyle/>
          <a:p>
            <a:r>
              <a:rPr lang="en-AU" dirty="0"/>
              <a:t>Where are we?</a:t>
            </a:r>
          </a:p>
        </p:txBody>
      </p:sp>
      <p:sp>
        <p:nvSpPr>
          <p:cNvPr id="3" name="Content Placeholder 2">
            <a:extLst>
              <a:ext uri="{FF2B5EF4-FFF2-40B4-BE49-F238E27FC236}">
                <a16:creationId xmlns:a16="http://schemas.microsoft.com/office/drawing/2014/main" id="{3FAC6901-FA47-80AE-B2B2-C109477BB742}"/>
              </a:ext>
            </a:extLst>
          </p:cNvPr>
          <p:cNvSpPr>
            <a:spLocks noGrp="1"/>
          </p:cNvSpPr>
          <p:nvPr>
            <p:ph idx="1"/>
          </p:nvPr>
        </p:nvSpPr>
        <p:spPr/>
        <p:txBody>
          <a:bodyPr/>
          <a:lstStyle/>
          <a:p>
            <a:r>
              <a:rPr lang="en-AU" dirty="0"/>
              <a:t>What we call the “IPv4 Internet” has changed the semantics of “an address”</a:t>
            </a:r>
          </a:p>
          <a:p>
            <a:pPr lvl="1"/>
            <a:r>
              <a:rPr lang="en-AU" dirty="0"/>
              <a:t>Its not an endpoint identity</a:t>
            </a:r>
          </a:p>
          <a:p>
            <a:pPr lvl="1"/>
            <a:r>
              <a:rPr lang="en-AU" dirty="0"/>
              <a:t>It’s an ephemeral session token to allow the network to distinguish the traffic between various active sessions</a:t>
            </a:r>
          </a:p>
          <a:p>
            <a:r>
              <a:rPr lang="en-AU" dirty="0"/>
              <a:t>Much of what we build upon these days is the name infrastructure (DNS)</a:t>
            </a:r>
          </a:p>
          <a:p>
            <a:pPr lvl="1"/>
            <a:r>
              <a:rPr lang="en-AU" dirty="0"/>
              <a:t>It may not have been deliberate, but we’ve been building name-based networks for the past decade or so</a:t>
            </a:r>
          </a:p>
          <a:p>
            <a:pPr lvl="1"/>
            <a:r>
              <a:rPr lang="en-AU" dirty="0"/>
              <a:t>And so far it has been working!</a:t>
            </a:r>
          </a:p>
        </p:txBody>
      </p:sp>
    </p:spTree>
    <p:extLst>
      <p:ext uri="{BB962C8B-B14F-4D97-AF65-F5344CB8AC3E}">
        <p14:creationId xmlns:p14="http://schemas.microsoft.com/office/powerpoint/2010/main" val="3870612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E64231-3678-513E-CA62-380EAA610523}"/>
              </a:ext>
            </a:extLst>
          </p:cNvPr>
          <p:cNvSpPr>
            <a:spLocks noGrp="1"/>
          </p:cNvSpPr>
          <p:nvPr>
            <p:ph idx="1"/>
          </p:nvPr>
        </p:nvSpPr>
        <p:spPr>
          <a:xfrm>
            <a:off x="5037667" y="2733252"/>
            <a:ext cx="3713480" cy="3037628"/>
          </a:xfrm>
        </p:spPr>
        <p:txBody>
          <a:bodyPr/>
          <a:lstStyle/>
          <a:p>
            <a:pPr marL="0" indent="0">
              <a:buNone/>
            </a:pPr>
            <a:r>
              <a:rPr lang="en-AU" dirty="0">
                <a:solidFill>
                  <a:schemeClr val="accent4">
                    <a:lumMod val="50000"/>
                  </a:schemeClr>
                </a:solidFill>
                <a:latin typeface="AhnbergHand" pitchFamily="2" charset="0"/>
              </a:rPr>
              <a:t>Thanks!</a:t>
            </a:r>
          </a:p>
        </p:txBody>
      </p:sp>
    </p:spTree>
    <p:extLst>
      <p:ext uri="{BB962C8B-B14F-4D97-AF65-F5344CB8AC3E}">
        <p14:creationId xmlns:p14="http://schemas.microsoft.com/office/powerpoint/2010/main" val="3943738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extLst>
              <a:ext uri="{28A0092B-C50C-407E-A947-70E740481C1C}">
                <a14:useLocalDpi xmlns:a14="http://schemas.microsoft.com/office/drawing/2010/main" val="0"/>
              </a:ext>
            </a:extLst>
          </a:blip>
          <a:srcRect l="2773" t="2638" r="17642" b="32570"/>
          <a:stretch>
            <a:fillRect/>
          </a:stretch>
        </p:blipFill>
        <p:spPr bwMode="auto">
          <a:xfrm>
            <a:off x="3126879" y="695401"/>
            <a:ext cx="5450458" cy="3330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6626" name="Rectangle 2"/>
          <p:cNvSpPr>
            <a:spLocks noGrp="1" noChangeArrowheads="1"/>
          </p:cNvSpPr>
          <p:nvPr>
            <p:ph type="title"/>
          </p:nvPr>
        </p:nvSpPr>
        <p:spPr>
          <a:xfrm>
            <a:off x="2127584" y="4196953"/>
            <a:ext cx="7358063" cy="1196578"/>
          </a:xfrm>
        </p:spPr>
        <p:txBody>
          <a:bodyPr>
            <a:normAutofit/>
          </a:bodyPr>
          <a:lstStyle/>
          <a:p>
            <a:pPr eaLnBrk="1" hangingPunct="1">
              <a:defRPr/>
            </a:pPr>
            <a:r>
              <a:rPr lang="ja-JP" altLang="en-US" sz="4000" dirty="0">
                <a:latin typeface="Arial"/>
              </a:rPr>
              <a:t>“</a:t>
            </a:r>
            <a:r>
              <a:rPr lang="en-US" sz="4000" dirty="0"/>
              <a:t>This time, for sure!</a:t>
            </a:r>
            <a:r>
              <a:rPr lang="ja-JP" altLang="en-US" sz="4000" dirty="0">
                <a:latin typeface="Arial"/>
              </a:rPr>
              <a:t>”</a:t>
            </a:r>
            <a:r>
              <a:rPr lang="en-US" sz="4000" dirty="0"/>
              <a:t> </a:t>
            </a:r>
            <a:r>
              <a:rPr lang="en-US" sz="2400" dirty="0"/>
              <a:t>*</a:t>
            </a:r>
            <a:endParaRPr lang="en-US" sz="4000" dirty="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860" y="4196953"/>
            <a:ext cx="1634133" cy="232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3344" y="6197204"/>
            <a:ext cx="2518172" cy="267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 name="TextBox 1"/>
          <p:cNvSpPr txBox="1"/>
          <p:nvPr/>
        </p:nvSpPr>
        <p:spPr>
          <a:xfrm>
            <a:off x="7598143" y="6441491"/>
            <a:ext cx="3530134" cy="369332"/>
          </a:xfrm>
          <a:prstGeom prst="rect">
            <a:avLst/>
          </a:prstGeom>
          <a:noFill/>
        </p:spPr>
        <p:txBody>
          <a:bodyPr wrap="none" rtlCol="0">
            <a:spAutoFit/>
          </a:bodyPr>
          <a:lstStyle/>
          <a:p>
            <a:r>
              <a:rPr lang="en-US" dirty="0"/>
              <a:t>* Actually </a:t>
            </a:r>
            <a:r>
              <a:rPr lang="en-US" dirty="0" err="1"/>
              <a:t>Vint</a:t>
            </a:r>
            <a:r>
              <a:rPr lang="en-US" dirty="0"/>
              <a:t> Cerf didn’t say this!</a:t>
            </a:r>
          </a:p>
        </p:txBody>
      </p:sp>
    </p:spTree>
    <p:extLst>
      <p:ext uri="{BB962C8B-B14F-4D97-AF65-F5344CB8AC3E}">
        <p14:creationId xmlns:p14="http://schemas.microsoft.com/office/powerpoint/2010/main" val="2590451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a:latin typeface="Powderfinger Type"/>
                <a:cs typeface="Powderfinger Type"/>
              </a:rPr>
              <a:t>IP Version 4</a:t>
            </a:r>
          </a:p>
        </p:txBody>
      </p:sp>
      <p:sp>
        <p:nvSpPr>
          <p:cNvPr id="27650" name="Rectangle 2"/>
          <p:cNvSpPr>
            <a:spLocks noGrp="1" noChangeArrowheads="1"/>
          </p:cNvSpPr>
          <p:nvPr>
            <p:ph type="body" idx="1"/>
          </p:nvPr>
        </p:nvSpPr>
        <p:spPr/>
        <p:txBody>
          <a:bodyPr/>
          <a:lstStyle/>
          <a:p>
            <a:pPr marL="625056">
              <a:defRPr/>
            </a:pPr>
            <a:r>
              <a:rPr lang="en-US" sz="2700" dirty="0"/>
              <a:t>32-bit address field</a:t>
            </a:r>
          </a:p>
          <a:p>
            <a:pPr marL="937584" lvl="1">
              <a:defRPr/>
            </a:pPr>
            <a:r>
              <a:rPr lang="en-US" sz="2700" dirty="0"/>
              <a:t>That’s 4,294,967,296 addresses</a:t>
            </a:r>
          </a:p>
          <a:p>
            <a:pPr marL="625056">
              <a:defRPr/>
            </a:pPr>
            <a:r>
              <a:rPr lang="en-US" sz="2700" dirty="0"/>
              <a:t>In 1983 that looked like a HUGE number of computers</a:t>
            </a:r>
          </a:p>
        </p:txBody>
      </p:sp>
    </p:spTree>
    <p:extLst>
      <p:ext uri="{BB962C8B-B14F-4D97-AF65-F5344CB8AC3E}">
        <p14:creationId xmlns:p14="http://schemas.microsoft.com/office/powerpoint/2010/main" val="70938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4C03-16C3-1518-1CBB-6919477C0755}"/>
              </a:ext>
            </a:extLst>
          </p:cNvPr>
          <p:cNvSpPr>
            <a:spLocks noGrp="1"/>
          </p:cNvSpPr>
          <p:nvPr>
            <p:ph type="title"/>
          </p:nvPr>
        </p:nvSpPr>
        <p:spPr/>
        <p:txBody>
          <a:bodyPr/>
          <a:lstStyle/>
          <a:p>
            <a:r>
              <a:rPr lang="en-AU" dirty="0"/>
              <a:t>Digital Pressures</a:t>
            </a:r>
          </a:p>
        </p:txBody>
      </p:sp>
      <p:sp>
        <p:nvSpPr>
          <p:cNvPr id="3" name="Content Placeholder 2">
            <a:extLst>
              <a:ext uri="{FF2B5EF4-FFF2-40B4-BE49-F238E27FC236}">
                <a16:creationId xmlns:a16="http://schemas.microsoft.com/office/drawing/2014/main" id="{68B8068D-690D-CD2F-DAE1-C1A439FCFC5A}"/>
              </a:ext>
            </a:extLst>
          </p:cNvPr>
          <p:cNvSpPr>
            <a:spLocks noGrp="1"/>
          </p:cNvSpPr>
          <p:nvPr>
            <p:ph idx="1"/>
          </p:nvPr>
        </p:nvSpPr>
        <p:spPr>
          <a:xfrm>
            <a:off x="838199" y="1825625"/>
            <a:ext cx="11269717" cy="4351338"/>
          </a:xfrm>
        </p:spPr>
        <p:txBody>
          <a:bodyPr/>
          <a:lstStyle/>
          <a:p>
            <a:r>
              <a:rPr lang="en-AU" dirty="0"/>
              <a:t>Through the 1980’s computers changed from large expensive pieces of ironware to desktop consumer products</a:t>
            </a:r>
          </a:p>
          <a:p>
            <a:pPr lvl="1"/>
            <a:r>
              <a:rPr lang="en-AU" dirty="0"/>
              <a:t>And the size of the computer market changed from thousands to tens of millions</a:t>
            </a:r>
          </a:p>
          <a:p>
            <a:r>
              <a:rPr lang="en-AU" dirty="0"/>
              <a:t>And the prospect was smaller, cheaper and more</a:t>
            </a:r>
          </a:p>
          <a:p>
            <a:pPr lvl="1"/>
            <a:r>
              <a:rPr lang="en-AU" dirty="0"/>
              <a:t>So by 1990 that 4 billion address space was looking pretty small</a:t>
            </a:r>
          </a:p>
          <a:p>
            <a:pPr lvl="1"/>
            <a:r>
              <a:rPr lang="en-AU" dirty="0"/>
              <a:t>And it was not going to last much longer!</a:t>
            </a:r>
          </a:p>
        </p:txBody>
      </p:sp>
      <p:pic>
        <p:nvPicPr>
          <p:cNvPr id="5" name="Picture 4">
            <a:extLst>
              <a:ext uri="{FF2B5EF4-FFF2-40B4-BE49-F238E27FC236}">
                <a16:creationId xmlns:a16="http://schemas.microsoft.com/office/drawing/2014/main" id="{7DCF31D1-7A2E-80E8-2B72-CFED633CB102}"/>
              </a:ext>
            </a:extLst>
          </p:cNvPr>
          <p:cNvPicPr>
            <a:picLocks noChangeAspect="1"/>
          </p:cNvPicPr>
          <p:nvPr/>
        </p:nvPicPr>
        <p:blipFill>
          <a:blip r:embed="rId2"/>
          <a:stretch>
            <a:fillRect/>
          </a:stretch>
        </p:blipFill>
        <p:spPr>
          <a:xfrm>
            <a:off x="7287608" y="3980137"/>
            <a:ext cx="2428920" cy="2867353"/>
          </a:xfrm>
          <a:prstGeom prst="rect">
            <a:avLst/>
          </a:prstGeom>
        </p:spPr>
      </p:pic>
      <p:sp>
        <p:nvSpPr>
          <p:cNvPr id="6" name="TextBox 5">
            <a:extLst>
              <a:ext uri="{FF2B5EF4-FFF2-40B4-BE49-F238E27FC236}">
                <a16:creationId xmlns:a16="http://schemas.microsoft.com/office/drawing/2014/main" id="{7B511581-9415-D42A-32C2-CE85E331B36B}"/>
              </a:ext>
            </a:extLst>
          </p:cNvPr>
          <p:cNvSpPr txBox="1"/>
          <p:nvPr/>
        </p:nvSpPr>
        <p:spPr>
          <a:xfrm>
            <a:off x="1846019" y="5507586"/>
            <a:ext cx="4998804" cy="646331"/>
          </a:xfrm>
          <a:prstGeom prst="rect">
            <a:avLst/>
          </a:prstGeom>
          <a:noFill/>
        </p:spPr>
        <p:txBody>
          <a:bodyPr wrap="none" rtlCol="0">
            <a:spAutoFit/>
          </a:bodyPr>
          <a:lstStyle/>
          <a:p>
            <a:r>
              <a:rPr lang="en-AU" dirty="0"/>
              <a:t>Frank </a:t>
            </a:r>
            <a:r>
              <a:rPr lang="en-AU" dirty="0" err="1"/>
              <a:t>Solensky</a:t>
            </a:r>
            <a:r>
              <a:rPr lang="en-AU" dirty="0"/>
              <a:t> – IETF 1990</a:t>
            </a:r>
          </a:p>
          <a:p>
            <a:r>
              <a:rPr lang="en-AU" dirty="0"/>
              <a:t>Presentation on IPv4 Address Depletion Predictions</a:t>
            </a:r>
          </a:p>
        </p:txBody>
      </p:sp>
      <p:sp>
        <p:nvSpPr>
          <p:cNvPr id="7" name="Freeform 6">
            <a:extLst>
              <a:ext uri="{FF2B5EF4-FFF2-40B4-BE49-F238E27FC236}">
                <a16:creationId xmlns:a16="http://schemas.microsoft.com/office/drawing/2014/main" id="{E22D39BF-44A8-C568-071A-FA5392B4A140}"/>
              </a:ext>
            </a:extLst>
          </p:cNvPr>
          <p:cNvSpPr/>
          <p:nvPr/>
        </p:nvSpPr>
        <p:spPr>
          <a:xfrm>
            <a:off x="8469994" y="4664488"/>
            <a:ext cx="1090026" cy="314694"/>
          </a:xfrm>
          <a:custGeom>
            <a:avLst/>
            <a:gdLst>
              <a:gd name="connsiteX0" fmla="*/ 190530 w 1090026"/>
              <a:gd name="connsiteY0" fmla="*/ 275373 h 314694"/>
              <a:gd name="connsiteX1" fmla="*/ 1020847 w 1090026"/>
              <a:gd name="connsiteY1" fmla="*/ 296393 h 314694"/>
              <a:gd name="connsiteX2" fmla="*/ 936765 w 1090026"/>
              <a:gd name="connsiteY2" fmla="*/ 44145 h 314694"/>
              <a:gd name="connsiteX3" fmla="*/ 85427 w 1090026"/>
              <a:gd name="connsiteY3" fmla="*/ 23124 h 314694"/>
              <a:gd name="connsiteX4" fmla="*/ 74916 w 1090026"/>
              <a:gd name="connsiteY4" fmla="*/ 285883 h 314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026" h="314694">
                <a:moveTo>
                  <a:pt x="190530" y="275373"/>
                </a:moveTo>
                <a:cubicBezTo>
                  <a:pt x="543502" y="305152"/>
                  <a:pt x="896475" y="334931"/>
                  <a:pt x="1020847" y="296393"/>
                </a:cubicBezTo>
                <a:cubicBezTo>
                  <a:pt x="1145219" y="257855"/>
                  <a:pt x="1092668" y="89690"/>
                  <a:pt x="936765" y="44145"/>
                </a:cubicBezTo>
                <a:cubicBezTo>
                  <a:pt x="780862" y="-1400"/>
                  <a:pt x="229068" y="-17166"/>
                  <a:pt x="85427" y="23124"/>
                </a:cubicBezTo>
                <a:cubicBezTo>
                  <a:pt x="-58214" y="63414"/>
                  <a:pt x="8351" y="174648"/>
                  <a:pt x="74916" y="2858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0AD1CE61-7247-1932-2D79-EF98FD2D857D}"/>
              </a:ext>
            </a:extLst>
          </p:cNvPr>
          <p:cNvSpPr/>
          <p:nvPr/>
        </p:nvSpPr>
        <p:spPr>
          <a:xfrm>
            <a:off x="6758152" y="5009419"/>
            <a:ext cx="1895731" cy="970967"/>
          </a:xfrm>
          <a:custGeom>
            <a:avLst/>
            <a:gdLst>
              <a:gd name="connsiteX0" fmla="*/ 0 w 1895731"/>
              <a:gd name="connsiteY0" fmla="*/ 970967 h 970967"/>
              <a:gd name="connsiteX1" fmla="*/ 1786758 w 1895731"/>
              <a:gd name="connsiteY1" fmla="*/ 56567 h 970967"/>
              <a:gd name="connsiteX2" fmla="*/ 1650124 w 1895731"/>
              <a:gd name="connsiteY2" fmla="*/ 88098 h 970967"/>
              <a:gd name="connsiteX3" fmla="*/ 1891862 w 1895731"/>
              <a:gd name="connsiteY3" fmla="*/ 4015 h 970967"/>
              <a:gd name="connsiteX4" fmla="*/ 1776248 w 1895731"/>
              <a:gd name="connsiteY4" fmla="*/ 151160 h 97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731" h="970967">
                <a:moveTo>
                  <a:pt x="0" y="970967"/>
                </a:moveTo>
                <a:lnTo>
                  <a:pt x="1786758" y="56567"/>
                </a:lnTo>
                <a:cubicBezTo>
                  <a:pt x="2061779" y="-90578"/>
                  <a:pt x="1632607" y="96857"/>
                  <a:pt x="1650124" y="88098"/>
                </a:cubicBezTo>
                <a:cubicBezTo>
                  <a:pt x="1667641" y="79339"/>
                  <a:pt x="1870841" y="-6495"/>
                  <a:pt x="1891862" y="4015"/>
                </a:cubicBezTo>
                <a:cubicBezTo>
                  <a:pt x="1912883" y="14525"/>
                  <a:pt x="1844565" y="82842"/>
                  <a:pt x="1776248" y="1511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81204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3145</TotalTime>
  <Words>2519</Words>
  <Application>Microsoft Macintosh PowerPoint</Application>
  <PresentationFormat>Widescreen</PresentationFormat>
  <Paragraphs>300</Paragraphs>
  <Slides>61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AhnbergHand</vt:lpstr>
      <vt:lpstr>Arial</vt:lpstr>
      <vt:lpstr>Calibri</vt:lpstr>
      <vt:lpstr>Calibri Light</vt:lpstr>
      <vt:lpstr>Max's Handwritin</vt:lpstr>
      <vt:lpstr>Powderfinger Type</vt:lpstr>
      <vt:lpstr>Vadim's Writing</vt:lpstr>
      <vt:lpstr>Office Theme</vt:lpstr>
      <vt:lpstr>IPv6</vt:lpstr>
      <vt:lpstr>Why?</vt:lpstr>
      <vt:lpstr>Because we ran out of IP addresses</vt:lpstr>
      <vt:lpstr>Again.</vt:lpstr>
      <vt:lpstr>We’ve been here before ...</vt:lpstr>
      <vt:lpstr>Transition V1.0</vt:lpstr>
      <vt:lpstr>“This time, for sure!” *</vt:lpstr>
      <vt:lpstr>IP Version 4</vt:lpstr>
      <vt:lpstr>Digital Pressures</vt:lpstr>
      <vt:lpstr>IPocalypse?</vt:lpstr>
      <vt:lpstr>So we hit the wall – right?</vt:lpstr>
      <vt:lpstr>Panic!</vt:lpstr>
      <vt:lpstr>The short-term band aid worked!</vt:lpstr>
      <vt:lpstr>That longer term plan</vt:lpstr>
      <vt:lpstr>What are we transitioning to?</vt:lpstr>
      <vt:lpstr>IPv6!</vt:lpstr>
      <vt:lpstr>IPv6 is…</vt:lpstr>
      <vt:lpstr>Aside: “Not much else changed”</vt:lpstr>
      <vt:lpstr>Aside: “Not much else changed”</vt:lpstr>
      <vt:lpstr>Aside: “Not much else changed”</vt:lpstr>
      <vt:lpstr>128 bit addresses</vt:lpstr>
      <vt:lpstr>The Flow ID</vt:lpstr>
      <vt:lpstr>Extension Headers</vt:lpstr>
      <vt:lpstr>Fragmentation Control</vt:lpstr>
      <vt:lpstr>No NATs!</vt:lpstr>
      <vt:lpstr>Aside: “Not much else changed”</vt:lpstr>
      <vt:lpstr>So Transition should be easy?</vt:lpstr>
      <vt:lpstr>So Transition should be easy?</vt:lpstr>
      <vt:lpstr>Why is this taking so long?</vt:lpstr>
      <vt:lpstr>Transition, the second time around</vt:lpstr>
      <vt:lpstr>Transition, the second time around</vt:lpstr>
      <vt:lpstr>What we thought was the IPv6 Transition Plan</vt:lpstr>
      <vt:lpstr>The Plan</vt:lpstr>
      <vt:lpstr>But…</vt:lpstr>
      <vt:lpstr>But…</vt:lpstr>
      <vt:lpstr>Complexity layered on complexity</vt:lpstr>
      <vt:lpstr>The IPv6 Transition Plan as it happened!</vt:lpstr>
      <vt:lpstr>“The Internet” does not exist</vt:lpstr>
      <vt:lpstr>The transition is more like this!</vt:lpstr>
      <vt:lpstr>Or this!</vt:lpstr>
      <vt:lpstr>Its now 2022 and we are still in this transition</vt:lpstr>
      <vt:lpstr>So how is this transition going?</vt:lpstr>
      <vt:lpstr>Let’s look at progress so far</vt:lpstr>
      <vt:lpstr>Let’s look at progress so far</vt:lpstr>
      <vt:lpstr>Let’s look at progress so far</vt:lpstr>
      <vt:lpstr>Let’s look at progress so far</vt:lpstr>
      <vt:lpstr>Where are we in 2022?</vt:lpstr>
      <vt:lpstr>Why is this taking so long?</vt:lpstr>
      <vt:lpstr>Why is this taking so long?</vt:lpstr>
      <vt:lpstr>Why is this taking so long?</vt:lpstr>
      <vt:lpstr>Why is this taking so long</vt:lpstr>
      <vt:lpstr>IPv6 Adoption today</vt:lpstr>
      <vt:lpstr>Will we complete this transition?</vt:lpstr>
      <vt:lpstr>If not IPv6 then what?</vt:lpstr>
      <vt:lpstr>Some issues to think about</vt:lpstr>
      <vt:lpstr>Some issues to think about</vt:lpstr>
      <vt:lpstr>Longer Term Trends?</vt:lpstr>
      <vt:lpstr>Do networks matter any more?</vt:lpstr>
      <vt:lpstr>What’s important in a “flat” access network?</vt:lpstr>
      <vt:lpstr>Where are we?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dc:title>
  <dc:creator>Geoff Huston</dc:creator>
  <cp:lastModifiedBy>Geoff Huston</cp:lastModifiedBy>
  <cp:revision>14</cp:revision>
  <dcterms:created xsi:type="dcterms:W3CDTF">2022-05-09T06:24:15Z</dcterms:created>
  <dcterms:modified xsi:type="dcterms:W3CDTF">2022-05-24T08:20:40Z</dcterms:modified>
</cp:coreProperties>
</file>