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67" r:id="rId3"/>
    <p:sldId id="257" r:id="rId4"/>
    <p:sldId id="259" r:id="rId5"/>
    <p:sldId id="258" r:id="rId6"/>
    <p:sldId id="264" r:id="rId7"/>
    <p:sldId id="268" r:id="rId8"/>
    <p:sldId id="260" r:id="rId9"/>
    <p:sldId id="261" r:id="rId10"/>
    <p:sldId id="265" r:id="rId11"/>
    <p:sldId id="262" r:id="rId12"/>
    <p:sldId id="263" r:id="rId13"/>
    <p:sldId id="266" r:id="rId14"/>
    <p:sldId id="269" r:id="rId15"/>
    <p:sldId id="270" r:id="rId16"/>
    <p:sldId id="279" r:id="rId17"/>
    <p:sldId id="280" r:id="rId18"/>
    <p:sldId id="272" r:id="rId19"/>
    <p:sldId id="273" r:id="rId20"/>
    <p:sldId id="274" r:id="rId21"/>
    <p:sldId id="275"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4" d="100"/>
          <a:sy n="124" d="100"/>
        </p:scale>
        <p:origin x="544"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C9D1-2FE8-046A-DEAA-FB066316CFF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483B8541-3CD8-88CC-B462-917660022F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E95AE951-C84B-F9D1-CB4F-07DFB3E978BC}"/>
              </a:ext>
            </a:extLst>
          </p:cNvPr>
          <p:cNvSpPr>
            <a:spLocks noGrp="1"/>
          </p:cNvSpPr>
          <p:nvPr>
            <p:ph type="dt" sz="half" idx="10"/>
          </p:nvPr>
        </p:nvSpPr>
        <p:spPr/>
        <p:txBody>
          <a:bodyPr/>
          <a:lstStyle/>
          <a:p>
            <a:fld id="{FFFC2063-F5DB-C546-BA23-A3A7DCFD1A2B}" type="datetimeFigureOut">
              <a:rPr lang="en-AU" smtClean="0"/>
              <a:t>19/5/2022</a:t>
            </a:fld>
            <a:endParaRPr lang="en-AU"/>
          </a:p>
        </p:txBody>
      </p:sp>
      <p:sp>
        <p:nvSpPr>
          <p:cNvPr id="5" name="Footer Placeholder 4">
            <a:extLst>
              <a:ext uri="{FF2B5EF4-FFF2-40B4-BE49-F238E27FC236}">
                <a16:creationId xmlns:a16="http://schemas.microsoft.com/office/drawing/2014/main" id="{8D8AF62F-7291-5BDF-E75E-2A63B2A7A7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FA46F56-6302-8581-BA2D-5449B252E7C9}"/>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259496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44A4-E8D9-0E5D-4508-B8F78676D53F}"/>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2119E969-7FDA-1A8D-1ABA-95818A1C519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0AC458-638F-A16B-1CAB-56AB044208EB}"/>
              </a:ext>
            </a:extLst>
          </p:cNvPr>
          <p:cNvSpPr>
            <a:spLocks noGrp="1"/>
          </p:cNvSpPr>
          <p:nvPr>
            <p:ph type="dt" sz="half" idx="10"/>
          </p:nvPr>
        </p:nvSpPr>
        <p:spPr/>
        <p:txBody>
          <a:bodyPr/>
          <a:lstStyle/>
          <a:p>
            <a:fld id="{FFFC2063-F5DB-C546-BA23-A3A7DCFD1A2B}" type="datetimeFigureOut">
              <a:rPr lang="en-AU" smtClean="0"/>
              <a:t>19/5/2022</a:t>
            </a:fld>
            <a:endParaRPr lang="en-AU"/>
          </a:p>
        </p:txBody>
      </p:sp>
      <p:sp>
        <p:nvSpPr>
          <p:cNvPr id="5" name="Footer Placeholder 4">
            <a:extLst>
              <a:ext uri="{FF2B5EF4-FFF2-40B4-BE49-F238E27FC236}">
                <a16:creationId xmlns:a16="http://schemas.microsoft.com/office/drawing/2014/main" id="{192A8988-64A5-9089-504D-DA9F1B0690E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E98B4D6-8C3E-2541-9056-F2021F7A8FF5}"/>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391318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DAD3B9-6C45-BBC8-2B96-3017D7D881B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9E804DD6-351E-7870-0008-E4037D2C119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EEF610CD-B3ED-F3FA-674A-F52725C2B6B8}"/>
              </a:ext>
            </a:extLst>
          </p:cNvPr>
          <p:cNvSpPr>
            <a:spLocks noGrp="1"/>
          </p:cNvSpPr>
          <p:nvPr>
            <p:ph type="dt" sz="half" idx="10"/>
          </p:nvPr>
        </p:nvSpPr>
        <p:spPr/>
        <p:txBody>
          <a:bodyPr/>
          <a:lstStyle/>
          <a:p>
            <a:fld id="{FFFC2063-F5DB-C546-BA23-A3A7DCFD1A2B}" type="datetimeFigureOut">
              <a:rPr lang="en-AU" smtClean="0"/>
              <a:t>19/5/2022</a:t>
            </a:fld>
            <a:endParaRPr lang="en-AU"/>
          </a:p>
        </p:txBody>
      </p:sp>
      <p:sp>
        <p:nvSpPr>
          <p:cNvPr id="5" name="Footer Placeholder 4">
            <a:extLst>
              <a:ext uri="{FF2B5EF4-FFF2-40B4-BE49-F238E27FC236}">
                <a16:creationId xmlns:a16="http://schemas.microsoft.com/office/drawing/2014/main" id="{88A2BA6A-BE63-0833-B3ED-0014EA62033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75C7257-ABE8-56A0-8D00-7AC83FCF26A6}"/>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345922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73970-C2C6-AC17-CBEC-447523D45088}"/>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75D36FD6-935C-2660-1A72-F225D416B75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EFB4C9A1-420E-3AA5-8444-785B005FC8D0}"/>
              </a:ext>
            </a:extLst>
          </p:cNvPr>
          <p:cNvSpPr>
            <a:spLocks noGrp="1"/>
          </p:cNvSpPr>
          <p:nvPr>
            <p:ph type="dt" sz="half" idx="10"/>
          </p:nvPr>
        </p:nvSpPr>
        <p:spPr/>
        <p:txBody>
          <a:bodyPr/>
          <a:lstStyle/>
          <a:p>
            <a:fld id="{FFFC2063-F5DB-C546-BA23-A3A7DCFD1A2B}" type="datetimeFigureOut">
              <a:rPr lang="en-AU" smtClean="0"/>
              <a:t>19/5/2022</a:t>
            </a:fld>
            <a:endParaRPr lang="en-AU"/>
          </a:p>
        </p:txBody>
      </p:sp>
      <p:sp>
        <p:nvSpPr>
          <p:cNvPr id="5" name="Footer Placeholder 4">
            <a:extLst>
              <a:ext uri="{FF2B5EF4-FFF2-40B4-BE49-F238E27FC236}">
                <a16:creationId xmlns:a16="http://schemas.microsoft.com/office/drawing/2014/main" id="{1D38369B-09AF-B6D6-8325-6CDC2C2DB22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4C8FBD8-1943-7A89-881B-E7775BB42ED7}"/>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3804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CC38-1C83-EA9B-A6A9-2121B4E856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65263E8C-2FC3-1214-EEB3-50417E5582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7FA675-C6C3-2E96-D5E4-839ADDC04049}"/>
              </a:ext>
            </a:extLst>
          </p:cNvPr>
          <p:cNvSpPr>
            <a:spLocks noGrp="1"/>
          </p:cNvSpPr>
          <p:nvPr>
            <p:ph type="dt" sz="half" idx="10"/>
          </p:nvPr>
        </p:nvSpPr>
        <p:spPr/>
        <p:txBody>
          <a:bodyPr/>
          <a:lstStyle/>
          <a:p>
            <a:fld id="{FFFC2063-F5DB-C546-BA23-A3A7DCFD1A2B}" type="datetimeFigureOut">
              <a:rPr lang="en-AU" smtClean="0"/>
              <a:t>19/5/2022</a:t>
            </a:fld>
            <a:endParaRPr lang="en-AU"/>
          </a:p>
        </p:txBody>
      </p:sp>
      <p:sp>
        <p:nvSpPr>
          <p:cNvPr id="5" name="Footer Placeholder 4">
            <a:extLst>
              <a:ext uri="{FF2B5EF4-FFF2-40B4-BE49-F238E27FC236}">
                <a16:creationId xmlns:a16="http://schemas.microsoft.com/office/drawing/2014/main" id="{24C537CE-A713-9F50-CD6F-91914943B42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C08BB11-2265-F0B2-EF78-289378550366}"/>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116935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4652-CD50-6F9A-14C9-E0594B6D38C0}"/>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97C6077F-5640-FE02-B9AA-C3633F2A581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6DCA9ED5-A65F-5655-B920-6DD6146F4F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F3F86559-F7F3-5FA7-72BC-850586B3E6F5}"/>
              </a:ext>
            </a:extLst>
          </p:cNvPr>
          <p:cNvSpPr>
            <a:spLocks noGrp="1"/>
          </p:cNvSpPr>
          <p:nvPr>
            <p:ph type="dt" sz="half" idx="10"/>
          </p:nvPr>
        </p:nvSpPr>
        <p:spPr/>
        <p:txBody>
          <a:bodyPr/>
          <a:lstStyle/>
          <a:p>
            <a:fld id="{FFFC2063-F5DB-C546-BA23-A3A7DCFD1A2B}" type="datetimeFigureOut">
              <a:rPr lang="en-AU" smtClean="0"/>
              <a:t>19/5/2022</a:t>
            </a:fld>
            <a:endParaRPr lang="en-AU"/>
          </a:p>
        </p:txBody>
      </p:sp>
      <p:sp>
        <p:nvSpPr>
          <p:cNvPr id="6" name="Footer Placeholder 5">
            <a:extLst>
              <a:ext uri="{FF2B5EF4-FFF2-40B4-BE49-F238E27FC236}">
                <a16:creationId xmlns:a16="http://schemas.microsoft.com/office/drawing/2014/main" id="{7CCAF745-C505-75FE-658E-69E68E985D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0F075B2-A33A-4CF0-D1DE-165AEC8F74FF}"/>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399837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026A-24EA-5E0D-A5CB-F10D8F2BA1BB}"/>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40086F42-8016-712C-BBD7-37595D4525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A3B7EE-BC4A-9886-A97B-2357DB7F138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98355FE4-94DE-BCE0-58C4-6B45FF6E72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F27F7B-C90C-1751-FCB9-55AB5AFAF4D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5F083554-F8C4-D160-3FF1-1CE77469A7A0}"/>
              </a:ext>
            </a:extLst>
          </p:cNvPr>
          <p:cNvSpPr>
            <a:spLocks noGrp="1"/>
          </p:cNvSpPr>
          <p:nvPr>
            <p:ph type="dt" sz="half" idx="10"/>
          </p:nvPr>
        </p:nvSpPr>
        <p:spPr/>
        <p:txBody>
          <a:bodyPr/>
          <a:lstStyle/>
          <a:p>
            <a:fld id="{FFFC2063-F5DB-C546-BA23-A3A7DCFD1A2B}" type="datetimeFigureOut">
              <a:rPr lang="en-AU" smtClean="0"/>
              <a:t>19/5/2022</a:t>
            </a:fld>
            <a:endParaRPr lang="en-AU"/>
          </a:p>
        </p:txBody>
      </p:sp>
      <p:sp>
        <p:nvSpPr>
          <p:cNvPr id="8" name="Footer Placeholder 7">
            <a:extLst>
              <a:ext uri="{FF2B5EF4-FFF2-40B4-BE49-F238E27FC236}">
                <a16:creationId xmlns:a16="http://schemas.microsoft.com/office/drawing/2014/main" id="{6463CDA8-A7D9-4A5A-F660-DCA0C1D6DAD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BF5FC68-328C-8C1C-A66F-F7EF9B4941E0}"/>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56961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B8C2-6305-4E22-161A-E2D161728557}"/>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A54AD3E3-74C5-FF79-F350-6095B62C6F5C}"/>
              </a:ext>
            </a:extLst>
          </p:cNvPr>
          <p:cNvSpPr>
            <a:spLocks noGrp="1"/>
          </p:cNvSpPr>
          <p:nvPr>
            <p:ph type="dt" sz="half" idx="10"/>
          </p:nvPr>
        </p:nvSpPr>
        <p:spPr/>
        <p:txBody>
          <a:bodyPr/>
          <a:lstStyle/>
          <a:p>
            <a:fld id="{FFFC2063-F5DB-C546-BA23-A3A7DCFD1A2B}" type="datetimeFigureOut">
              <a:rPr lang="en-AU" smtClean="0"/>
              <a:t>19/5/2022</a:t>
            </a:fld>
            <a:endParaRPr lang="en-AU"/>
          </a:p>
        </p:txBody>
      </p:sp>
      <p:sp>
        <p:nvSpPr>
          <p:cNvPr id="4" name="Footer Placeholder 3">
            <a:extLst>
              <a:ext uri="{FF2B5EF4-FFF2-40B4-BE49-F238E27FC236}">
                <a16:creationId xmlns:a16="http://schemas.microsoft.com/office/drawing/2014/main" id="{524AEF56-C774-64A7-C628-50D70518987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AA26D40-3CAF-29EA-84C8-085C678E1959}"/>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898852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2A491C-1AF5-DD33-ED0A-99D2B206BFF4}"/>
              </a:ext>
            </a:extLst>
          </p:cNvPr>
          <p:cNvSpPr>
            <a:spLocks noGrp="1"/>
          </p:cNvSpPr>
          <p:nvPr>
            <p:ph type="dt" sz="half" idx="10"/>
          </p:nvPr>
        </p:nvSpPr>
        <p:spPr/>
        <p:txBody>
          <a:bodyPr/>
          <a:lstStyle/>
          <a:p>
            <a:fld id="{FFFC2063-F5DB-C546-BA23-A3A7DCFD1A2B}" type="datetimeFigureOut">
              <a:rPr lang="en-AU" smtClean="0"/>
              <a:t>19/5/2022</a:t>
            </a:fld>
            <a:endParaRPr lang="en-AU"/>
          </a:p>
        </p:txBody>
      </p:sp>
      <p:sp>
        <p:nvSpPr>
          <p:cNvPr id="3" name="Footer Placeholder 2">
            <a:extLst>
              <a:ext uri="{FF2B5EF4-FFF2-40B4-BE49-F238E27FC236}">
                <a16:creationId xmlns:a16="http://schemas.microsoft.com/office/drawing/2014/main" id="{F6798C6F-15B1-14B9-E711-624B683FAC4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42A1945-D135-7422-E7CB-ACCFF95B9DF0}"/>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53206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AD64-7F6B-0E4B-D366-941DA3F965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5411DE88-0383-7713-77F4-0DDE4377A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78F9D3A5-0E4E-3420-3070-D785A3EED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6F5B57-3B5A-A011-5FF4-9066B9B877A0}"/>
              </a:ext>
            </a:extLst>
          </p:cNvPr>
          <p:cNvSpPr>
            <a:spLocks noGrp="1"/>
          </p:cNvSpPr>
          <p:nvPr>
            <p:ph type="dt" sz="half" idx="10"/>
          </p:nvPr>
        </p:nvSpPr>
        <p:spPr/>
        <p:txBody>
          <a:bodyPr/>
          <a:lstStyle/>
          <a:p>
            <a:fld id="{FFFC2063-F5DB-C546-BA23-A3A7DCFD1A2B}" type="datetimeFigureOut">
              <a:rPr lang="en-AU" smtClean="0"/>
              <a:t>19/5/2022</a:t>
            </a:fld>
            <a:endParaRPr lang="en-AU"/>
          </a:p>
        </p:txBody>
      </p:sp>
      <p:sp>
        <p:nvSpPr>
          <p:cNvPr id="6" name="Footer Placeholder 5">
            <a:extLst>
              <a:ext uri="{FF2B5EF4-FFF2-40B4-BE49-F238E27FC236}">
                <a16:creationId xmlns:a16="http://schemas.microsoft.com/office/drawing/2014/main" id="{E2E6DE61-0EBB-1362-486D-4F3D0F1E272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08B1B1D-E4FA-04F7-4BE3-9217C91B7A00}"/>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284595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7742-555F-02E5-70B0-96A314B626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61879496-FC98-8C61-3702-ABC5AE8EDB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60C1750-6351-8EFA-65BB-B0CD931DC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438F533-2BC3-7D98-F114-195819500E27}"/>
              </a:ext>
            </a:extLst>
          </p:cNvPr>
          <p:cNvSpPr>
            <a:spLocks noGrp="1"/>
          </p:cNvSpPr>
          <p:nvPr>
            <p:ph type="dt" sz="half" idx="10"/>
          </p:nvPr>
        </p:nvSpPr>
        <p:spPr/>
        <p:txBody>
          <a:bodyPr/>
          <a:lstStyle/>
          <a:p>
            <a:fld id="{FFFC2063-F5DB-C546-BA23-A3A7DCFD1A2B}" type="datetimeFigureOut">
              <a:rPr lang="en-AU" smtClean="0"/>
              <a:t>19/5/2022</a:t>
            </a:fld>
            <a:endParaRPr lang="en-AU"/>
          </a:p>
        </p:txBody>
      </p:sp>
      <p:sp>
        <p:nvSpPr>
          <p:cNvPr id="6" name="Footer Placeholder 5">
            <a:extLst>
              <a:ext uri="{FF2B5EF4-FFF2-40B4-BE49-F238E27FC236}">
                <a16:creationId xmlns:a16="http://schemas.microsoft.com/office/drawing/2014/main" id="{BAF976F4-5E51-2DE1-5C17-D138E692A44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93AE5E1-68E3-1839-236E-EE6DC69AF04A}"/>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102917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1A83B6-9A09-98A4-FF21-70076CFF25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D360B2E4-DF78-9E53-C943-174AD0334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DA65849A-06AD-C9B3-01F5-3443824A5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C2063-F5DB-C546-BA23-A3A7DCFD1A2B}" type="datetimeFigureOut">
              <a:rPr lang="en-AU" smtClean="0"/>
              <a:t>19/5/2022</a:t>
            </a:fld>
            <a:endParaRPr lang="en-AU"/>
          </a:p>
        </p:txBody>
      </p:sp>
      <p:sp>
        <p:nvSpPr>
          <p:cNvPr id="5" name="Footer Placeholder 4">
            <a:extLst>
              <a:ext uri="{FF2B5EF4-FFF2-40B4-BE49-F238E27FC236}">
                <a16:creationId xmlns:a16="http://schemas.microsoft.com/office/drawing/2014/main" id="{D54C0083-BCF8-29C9-E067-A8EF747D98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1A20F4D-C955-378C-21B0-54E57B0C3E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35BE8-902D-224B-868F-3941EFF00F40}" type="slidenum">
              <a:rPr lang="en-AU" smtClean="0"/>
              <a:t>‹#›</a:t>
            </a:fld>
            <a:endParaRPr lang="en-AU"/>
          </a:p>
        </p:txBody>
      </p:sp>
    </p:spTree>
    <p:extLst>
      <p:ext uri="{BB962C8B-B14F-4D97-AF65-F5344CB8AC3E}">
        <p14:creationId xmlns:p14="http://schemas.microsoft.com/office/powerpoint/2010/main" val="4248712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F863-4F34-8711-B0D0-FEF0E79378FD}"/>
              </a:ext>
            </a:extLst>
          </p:cNvPr>
          <p:cNvSpPr>
            <a:spLocks noGrp="1"/>
          </p:cNvSpPr>
          <p:nvPr>
            <p:ph type="ctrTitle"/>
          </p:nvPr>
        </p:nvSpPr>
        <p:spPr/>
        <p:txBody>
          <a:bodyPr/>
          <a:lstStyle/>
          <a:p>
            <a:r>
              <a:rPr lang="en-AU" dirty="0"/>
              <a:t>The resolvers we use</a:t>
            </a:r>
          </a:p>
        </p:txBody>
      </p:sp>
      <p:sp>
        <p:nvSpPr>
          <p:cNvPr id="3" name="Subtitle 2">
            <a:extLst>
              <a:ext uri="{FF2B5EF4-FFF2-40B4-BE49-F238E27FC236}">
                <a16:creationId xmlns:a16="http://schemas.microsoft.com/office/drawing/2014/main" id="{6EF64139-D909-094E-9B05-81EE0274A283}"/>
              </a:ext>
            </a:extLst>
          </p:cNvPr>
          <p:cNvSpPr>
            <a:spLocks noGrp="1"/>
          </p:cNvSpPr>
          <p:nvPr>
            <p:ph type="subTitle" idx="1"/>
          </p:nvPr>
        </p:nvSpPr>
        <p:spPr/>
        <p:txBody>
          <a:bodyPr/>
          <a:lstStyle/>
          <a:p>
            <a:r>
              <a:rPr lang="en-AU" dirty="0"/>
              <a:t>João Damas</a:t>
            </a:r>
          </a:p>
          <a:p>
            <a:r>
              <a:rPr lang="en-AU" dirty="0"/>
              <a:t>Geoff Huston</a:t>
            </a:r>
          </a:p>
        </p:txBody>
      </p:sp>
    </p:spTree>
    <p:extLst>
      <p:ext uri="{BB962C8B-B14F-4D97-AF65-F5344CB8AC3E}">
        <p14:creationId xmlns:p14="http://schemas.microsoft.com/office/powerpoint/2010/main" val="2806586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6A02-FFDC-15AD-0BE6-1C16A2A8B228}"/>
              </a:ext>
            </a:extLst>
          </p:cNvPr>
          <p:cNvSpPr>
            <a:spLocks noGrp="1"/>
          </p:cNvSpPr>
          <p:nvPr>
            <p:ph type="title"/>
          </p:nvPr>
        </p:nvSpPr>
        <p:spPr/>
        <p:txBody>
          <a:bodyPr/>
          <a:lstStyle/>
          <a:p>
            <a:r>
              <a:rPr lang="en-AU" dirty="0"/>
              <a:t>DNS in EU</a:t>
            </a:r>
          </a:p>
        </p:txBody>
      </p:sp>
      <p:sp>
        <p:nvSpPr>
          <p:cNvPr id="3" name="Content Placeholder 2">
            <a:extLst>
              <a:ext uri="{FF2B5EF4-FFF2-40B4-BE49-F238E27FC236}">
                <a16:creationId xmlns:a16="http://schemas.microsoft.com/office/drawing/2014/main" id="{82C3F67E-DA4B-0BE0-40D7-48C7F8A017DB}"/>
              </a:ext>
            </a:extLst>
          </p:cNvPr>
          <p:cNvSpPr>
            <a:spLocks noGrp="1"/>
          </p:cNvSpPr>
          <p:nvPr>
            <p:ph idx="1"/>
          </p:nvPr>
        </p:nvSpPr>
        <p:spPr/>
        <p:txBody>
          <a:bodyPr/>
          <a:lstStyle/>
          <a:p>
            <a:pPr marL="0" indent="0">
              <a:buNone/>
            </a:pPr>
            <a:r>
              <a:rPr lang="en-AU" dirty="0"/>
              <a:t>Pass 2 Data</a:t>
            </a:r>
          </a:p>
          <a:p>
            <a:pPr marL="0" indent="0">
              <a:buNone/>
            </a:pPr>
            <a:r>
              <a:rPr lang="en-AU" dirty="0"/>
              <a:t>All Resolvers seen</a:t>
            </a:r>
          </a:p>
          <a:p>
            <a:pPr marL="0" indent="0">
              <a:buNone/>
            </a:pPr>
            <a:r>
              <a:rPr lang="en-AU" dirty="0"/>
              <a:t>from SERVFAIL</a:t>
            </a:r>
          </a:p>
        </p:txBody>
      </p:sp>
      <p:sp>
        <p:nvSpPr>
          <p:cNvPr id="6" name="TextBox 5">
            <a:extLst>
              <a:ext uri="{FF2B5EF4-FFF2-40B4-BE49-F238E27FC236}">
                <a16:creationId xmlns:a16="http://schemas.microsoft.com/office/drawing/2014/main" id="{3D04014C-9702-5C2C-B48C-B01278687DDF}"/>
              </a:ext>
            </a:extLst>
          </p:cNvPr>
          <p:cNvSpPr txBox="1"/>
          <p:nvPr/>
        </p:nvSpPr>
        <p:spPr>
          <a:xfrm>
            <a:off x="838200" y="3631962"/>
            <a:ext cx="2132507" cy="1200329"/>
          </a:xfrm>
          <a:prstGeom prst="rect">
            <a:avLst/>
          </a:prstGeom>
          <a:noFill/>
        </p:spPr>
        <p:txBody>
          <a:bodyPr wrap="none" rtlCol="0">
            <a:spAutoFit/>
          </a:bodyPr>
          <a:lstStyle/>
          <a:p>
            <a:r>
              <a:rPr lang="en-AU" dirty="0"/>
              <a:t>Same AS (ISP) – 72%</a:t>
            </a:r>
          </a:p>
          <a:p>
            <a:r>
              <a:rPr lang="en-AU" dirty="0"/>
              <a:t>Google             – 26%</a:t>
            </a:r>
          </a:p>
          <a:p>
            <a:r>
              <a:rPr lang="en-AU" dirty="0"/>
              <a:t>Same CC          –   9%</a:t>
            </a:r>
          </a:p>
          <a:p>
            <a:r>
              <a:rPr lang="en-AU" dirty="0"/>
              <a:t>Cloudflare       –   6% </a:t>
            </a:r>
          </a:p>
        </p:txBody>
      </p:sp>
      <p:pic>
        <p:nvPicPr>
          <p:cNvPr id="7" name="Picture 6">
            <a:extLst>
              <a:ext uri="{FF2B5EF4-FFF2-40B4-BE49-F238E27FC236}">
                <a16:creationId xmlns:a16="http://schemas.microsoft.com/office/drawing/2014/main" id="{E60A1B6E-6777-DFC1-2D94-DFE0E75BA9A4}"/>
              </a:ext>
            </a:extLst>
          </p:cNvPr>
          <p:cNvPicPr>
            <a:picLocks noChangeAspect="1"/>
          </p:cNvPicPr>
          <p:nvPr/>
        </p:nvPicPr>
        <p:blipFill>
          <a:blip r:embed="rId2"/>
          <a:stretch>
            <a:fillRect/>
          </a:stretch>
        </p:blipFill>
        <p:spPr>
          <a:xfrm>
            <a:off x="3588025" y="1405389"/>
            <a:ext cx="8288326" cy="4637604"/>
          </a:xfrm>
          <a:prstGeom prst="rect">
            <a:avLst/>
          </a:prstGeom>
        </p:spPr>
      </p:pic>
      <p:sp>
        <p:nvSpPr>
          <p:cNvPr id="8" name="TextBox 7">
            <a:extLst>
              <a:ext uri="{FF2B5EF4-FFF2-40B4-BE49-F238E27FC236}">
                <a16:creationId xmlns:a16="http://schemas.microsoft.com/office/drawing/2014/main" id="{831B97C1-11A9-6EFD-934B-4B9732C832F4}"/>
              </a:ext>
            </a:extLst>
          </p:cNvPr>
          <p:cNvSpPr txBox="1"/>
          <p:nvPr/>
        </p:nvSpPr>
        <p:spPr>
          <a:xfrm>
            <a:off x="5545960" y="6117329"/>
            <a:ext cx="652743" cy="369332"/>
          </a:xfrm>
          <a:prstGeom prst="rect">
            <a:avLst/>
          </a:prstGeom>
          <a:noFill/>
        </p:spPr>
        <p:txBody>
          <a:bodyPr wrap="none" rtlCol="0">
            <a:spAutoFit/>
          </a:bodyPr>
          <a:lstStyle/>
          <a:p>
            <a:r>
              <a:rPr lang="en-AU" dirty="0"/>
              <a:t>2021</a:t>
            </a:r>
          </a:p>
        </p:txBody>
      </p:sp>
      <p:sp>
        <p:nvSpPr>
          <p:cNvPr id="9" name="TextBox 8">
            <a:extLst>
              <a:ext uri="{FF2B5EF4-FFF2-40B4-BE49-F238E27FC236}">
                <a16:creationId xmlns:a16="http://schemas.microsoft.com/office/drawing/2014/main" id="{20DD3F9B-2D6A-458D-AD94-7C5D4C35E03B}"/>
              </a:ext>
            </a:extLst>
          </p:cNvPr>
          <p:cNvSpPr txBox="1"/>
          <p:nvPr/>
        </p:nvSpPr>
        <p:spPr>
          <a:xfrm>
            <a:off x="9932429" y="6117329"/>
            <a:ext cx="652743" cy="369332"/>
          </a:xfrm>
          <a:prstGeom prst="rect">
            <a:avLst/>
          </a:prstGeom>
          <a:noFill/>
        </p:spPr>
        <p:txBody>
          <a:bodyPr wrap="none" rtlCol="0">
            <a:spAutoFit/>
          </a:bodyPr>
          <a:lstStyle/>
          <a:p>
            <a:r>
              <a:rPr lang="en-AU" dirty="0"/>
              <a:t>2022</a:t>
            </a:r>
          </a:p>
        </p:txBody>
      </p:sp>
    </p:spTree>
    <p:extLst>
      <p:ext uri="{BB962C8B-B14F-4D97-AF65-F5344CB8AC3E}">
        <p14:creationId xmlns:p14="http://schemas.microsoft.com/office/powerpoint/2010/main" val="124719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24E3-FA6B-1440-BB39-A6E7ECCD3C12}"/>
              </a:ext>
            </a:extLst>
          </p:cNvPr>
          <p:cNvSpPr>
            <a:spLocks noGrp="1"/>
          </p:cNvSpPr>
          <p:nvPr>
            <p:ph type="title"/>
          </p:nvPr>
        </p:nvSpPr>
        <p:spPr/>
        <p:txBody>
          <a:bodyPr/>
          <a:lstStyle/>
          <a:p>
            <a:r>
              <a:rPr lang="en-AU" dirty="0"/>
              <a:t>Are we there yet?</a:t>
            </a:r>
          </a:p>
        </p:txBody>
      </p:sp>
      <p:sp>
        <p:nvSpPr>
          <p:cNvPr id="3" name="Content Placeholder 2">
            <a:extLst>
              <a:ext uri="{FF2B5EF4-FFF2-40B4-BE49-F238E27FC236}">
                <a16:creationId xmlns:a16="http://schemas.microsoft.com/office/drawing/2014/main" id="{3081F7E4-28D3-16F5-DE3B-849927AC2BB0}"/>
              </a:ext>
            </a:extLst>
          </p:cNvPr>
          <p:cNvSpPr>
            <a:spLocks noGrp="1"/>
          </p:cNvSpPr>
          <p:nvPr>
            <p:ph idx="1"/>
          </p:nvPr>
        </p:nvSpPr>
        <p:spPr/>
        <p:txBody>
          <a:bodyPr/>
          <a:lstStyle/>
          <a:p>
            <a:r>
              <a:rPr lang="en-AU" dirty="0"/>
              <a:t>No, not really</a:t>
            </a:r>
          </a:p>
          <a:p>
            <a:pPr lvl="1"/>
            <a:r>
              <a:rPr lang="en-AU" dirty="0"/>
              <a:t>“might see” your query is not the same as “will see” your query</a:t>
            </a:r>
          </a:p>
          <a:p>
            <a:r>
              <a:rPr lang="en-AU" dirty="0"/>
              <a:t>Perhaps it is also useful to understand </a:t>
            </a:r>
            <a:r>
              <a:rPr lang="en-AU" b="1" i="1" dirty="0"/>
              <a:t>which resolver provides the response that the user will use</a:t>
            </a:r>
            <a:endParaRPr lang="en-AU" b="1" dirty="0"/>
          </a:p>
          <a:p>
            <a:endParaRPr lang="en-AU" dirty="0"/>
          </a:p>
        </p:txBody>
      </p:sp>
    </p:spTree>
    <p:extLst>
      <p:ext uri="{BB962C8B-B14F-4D97-AF65-F5344CB8AC3E}">
        <p14:creationId xmlns:p14="http://schemas.microsoft.com/office/powerpoint/2010/main" val="332803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B290-934B-F897-F8C9-B7882730BD60}"/>
              </a:ext>
            </a:extLst>
          </p:cNvPr>
          <p:cNvSpPr>
            <a:spLocks noGrp="1"/>
          </p:cNvSpPr>
          <p:nvPr>
            <p:ph type="title"/>
          </p:nvPr>
        </p:nvSpPr>
        <p:spPr/>
        <p:txBody>
          <a:bodyPr/>
          <a:lstStyle/>
          <a:p>
            <a:r>
              <a:rPr lang="en-AU" dirty="0"/>
              <a:t>Third Pass</a:t>
            </a:r>
          </a:p>
        </p:txBody>
      </p:sp>
      <p:sp>
        <p:nvSpPr>
          <p:cNvPr id="3" name="Content Placeholder 2">
            <a:extLst>
              <a:ext uri="{FF2B5EF4-FFF2-40B4-BE49-F238E27FC236}">
                <a16:creationId xmlns:a16="http://schemas.microsoft.com/office/drawing/2014/main" id="{0D3562AA-ABAC-BB84-FC4E-BCFD7CAC076E}"/>
              </a:ext>
            </a:extLst>
          </p:cNvPr>
          <p:cNvSpPr>
            <a:spLocks noGrp="1"/>
          </p:cNvSpPr>
          <p:nvPr>
            <p:ph idx="1"/>
          </p:nvPr>
        </p:nvSpPr>
        <p:spPr/>
        <p:txBody>
          <a:bodyPr/>
          <a:lstStyle/>
          <a:p>
            <a:r>
              <a:rPr lang="en-AU" dirty="0"/>
              <a:t>Single query – same as Pass 1</a:t>
            </a:r>
          </a:p>
          <a:p>
            <a:r>
              <a:rPr lang="en-AU" dirty="0"/>
              <a:t>But only record the first query at the auth server for each unique ID</a:t>
            </a:r>
          </a:p>
          <a:p>
            <a:pPr lvl="1"/>
            <a:r>
              <a:rPr lang="en-AU" dirty="0"/>
              <a:t>We assume that the first recursive resolver to ask the auth server is the first to provide a response to the stub resolver </a:t>
            </a:r>
          </a:p>
          <a:p>
            <a:pPr lvl="1"/>
            <a:endParaRPr lang="en-AU" dirty="0"/>
          </a:p>
          <a:p>
            <a:pPr lvl="1"/>
            <a:endParaRPr lang="en-AU" dirty="0"/>
          </a:p>
          <a:p>
            <a:r>
              <a:rPr lang="en-AU" dirty="0"/>
              <a:t>How does this change the measurements?</a:t>
            </a:r>
          </a:p>
        </p:txBody>
      </p:sp>
    </p:spTree>
    <p:extLst>
      <p:ext uri="{BB962C8B-B14F-4D97-AF65-F5344CB8AC3E}">
        <p14:creationId xmlns:p14="http://schemas.microsoft.com/office/powerpoint/2010/main" val="308473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6A02-FFDC-15AD-0BE6-1C16A2A8B228}"/>
              </a:ext>
            </a:extLst>
          </p:cNvPr>
          <p:cNvSpPr>
            <a:spLocks noGrp="1"/>
          </p:cNvSpPr>
          <p:nvPr>
            <p:ph type="title"/>
          </p:nvPr>
        </p:nvSpPr>
        <p:spPr/>
        <p:txBody>
          <a:bodyPr/>
          <a:lstStyle/>
          <a:p>
            <a:r>
              <a:rPr lang="en-AU" dirty="0"/>
              <a:t>DNS in EU</a:t>
            </a:r>
          </a:p>
        </p:txBody>
      </p:sp>
      <p:sp>
        <p:nvSpPr>
          <p:cNvPr id="3" name="Content Placeholder 2">
            <a:extLst>
              <a:ext uri="{FF2B5EF4-FFF2-40B4-BE49-F238E27FC236}">
                <a16:creationId xmlns:a16="http://schemas.microsoft.com/office/drawing/2014/main" id="{82C3F67E-DA4B-0BE0-40D7-48C7F8A017DB}"/>
              </a:ext>
            </a:extLst>
          </p:cNvPr>
          <p:cNvSpPr>
            <a:spLocks noGrp="1"/>
          </p:cNvSpPr>
          <p:nvPr>
            <p:ph idx="1"/>
          </p:nvPr>
        </p:nvSpPr>
        <p:spPr/>
        <p:txBody>
          <a:bodyPr/>
          <a:lstStyle/>
          <a:p>
            <a:pPr marL="0" indent="0">
              <a:buNone/>
            </a:pPr>
            <a:r>
              <a:rPr lang="en-AU" dirty="0"/>
              <a:t>Pass 3 Data</a:t>
            </a:r>
          </a:p>
          <a:p>
            <a:pPr marL="0" indent="0">
              <a:buNone/>
            </a:pPr>
            <a:r>
              <a:rPr lang="en-AU" dirty="0"/>
              <a:t>First Responder</a:t>
            </a:r>
          </a:p>
        </p:txBody>
      </p:sp>
      <p:sp>
        <p:nvSpPr>
          <p:cNvPr id="6" name="TextBox 5">
            <a:extLst>
              <a:ext uri="{FF2B5EF4-FFF2-40B4-BE49-F238E27FC236}">
                <a16:creationId xmlns:a16="http://schemas.microsoft.com/office/drawing/2014/main" id="{3D04014C-9702-5C2C-B48C-B01278687DDF}"/>
              </a:ext>
            </a:extLst>
          </p:cNvPr>
          <p:cNvSpPr txBox="1"/>
          <p:nvPr/>
        </p:nvSpPr>
        <p:spPr>
          <a:xfrm>
            <a:off x="838200" y="3631962"/>
            <a:ext cx="2132507" cy="1200329"/>
          </a:xfrm>
          <a:prstGeom prst="rect">
            <a:avLst/>
          </a:prstGeom>
          <a:noFill/>
        </p:spPr>
        <p:txBody>
          <a:bodyPr wrap="none" rtlCol="0">
            <a:spAutoFit/>
          </a:bodyPr>
          <a:lstStyle/>
          <a:p>
            <a:r>
              <a:rPr lang="en-AU" dirty="0"/>
              <a:t>Same AS (ISP) – 71%</a:t>
            </a:r>
          </a:p>
          <a:p>
            <a:r>
              <a:rPr lang="en-AU" dirty="0"/>
              <a:t>Google             – 15%</a:t>
            </a:r>
          </a:p>
          <a:p>
            <a:r>
              <a:rPr lang="en-AU" dirty="0"/>
              <a:t>Same CC          –   7%</a:t>
            </a:r>
          </a:p>
          <a:p>
            <a:r>
              <a:rPr lang="en-AU" dirty="0"/>
              <a:t>Cloudflare         – 4% </a:t>
            </a:r>
          </a:p>
        </p:txBody>
      </p:sp>
      <p:pic>
        <p:nvPicPr>
          <p:cNvPr id="9" name="Picture 8">
            <a:extLst>
              <a:ext uri="{FF2B5EF4-FFF2-40B4-BE49-F238E27FC236}">
                <a16:creationId xmlns:a16="http://schemas.microsoft.com/office/drawing/2014/main" id="{AE048F61-7AE2-234A-B94A-E1FF7675258F}"/>
              </a:ext>
            </a:extLst>
          </p:cNvPr>
          <p:cNvPicPr>
            <a:picLocks noChangeAspect="1"/>
          </p:cNvPicPr>
          <p:nvPr/>
        </p:nvPicPr>
        <p:blipFill>
          <a:blip r:embed="rId2"/>
          <a:stretch>
            <a:fillRect/>
          </a:stretch>
        </p:blipFill>
        <p:spPr>
          <a:xfrm>
            <a:off x="3597965" y="1531487"/>
            <a:ext cx="8285921" cy="4645476"/>
          </a:xfrm>
          <a:prstGeom prst="rect">
            <a:avLst/>
          </a:prstGeom>
        </p:spPr>
      </p:pic>
      <p:sp>
        <p:nvSpPr>
          <p:cNvPr id="7" name="TextBox 6">
            <a:extLst>
              <a:ext uri="{FF2B5EF4-FFF2-40B4-BE49-F238E27FC236}">
                <a16:creationId xmlns:a16="http://schemas.microsoft.com/office/drawing/2014/main" id="{98C729B9-E74F-A6BD-CD90-EB315F04D183}"/>
              </a:ext>
            </a:extLst>
          </p:cNvPr>
          <p:cNvSpPr txBox="1"/>
          <p:nvPr/>
        </p:nvSpPr>
        <p:spPr>
          <a:xfrm>
            <a:off x="3271593" y="6179586"/>
            <a:ext cx="652743" cy="369332"/>
          </a:xfrm>
          <a:prstGeom prst="rect">
            <a:avLst/>
          </a:prstGeom>
          <a:noFill/>
        </p:spPr>
        <p:txBody>
          <a:bodyPr wrap="none" rtlCol="0">
            <a:spAutoFit/>
          </a:bodyPr>
          <a:lstStyle/>
          <a:p>
            <a:r>
              <a:rPr lang="en-AU" dirty="0"/>
              <a:t>2022</a:t>
            </a:r>
          </a:p>
        </p:txBody>
      </p:sp>
    </p:spTree>
    <p:extLst>
      <p:ext uri="{BB962C8B-B14F-4D97-AF65-F5344CB8AC3E}">
        <p14:creationId xmlns:p14="http://schemas.microsoft.com/office/powerpoint/2010/main" val="3688183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20C0A-DF5F-9604-64EB-1FCD4E6A6CD8}"/>
              </a:ext>
            </a:extLst>
          </p:cNvPr>
          <p:cNvSpPr>
            <a:spLocks noGrp="1"/>
          </p:cNvSpPr>
          <p:nvPr>
            <p:ph type="title"/>
          </p:nvPr>
        </p:nvSpPr>
        <p:spPr/>
        <p:txBody>
          <a:bodyPr/>
          <a:lstStyle/>
          <a:p>
            <a:r>
              <a:rPr lang="en-AU" dirty="0"/>
              <a:t>Where are we now?</a:t>
            </a:r>
          </a:p>
        </p:txBody>
      </p:sp>
      <p:sp>
        <p:nvSpPr>
          <p:cNvPr id="4" name="TextBox 3">
            <a:extLst>
              <a:ext uri="{FF2B5EF4-FFF2-40B4-BE49-F238E27FC236}">
                <a16:creationId xmlns:a16="http://schemas.microsoft.com/office/drawing/2014/main" id="{B7664C38-CF3B-4206-04DD-0271E979F6FE}"/>
              </a:ext>
            </a:extLst>
          </p:cNvPr>
          <p:cNvSpPr txBox="1"/>
          <p:nvPr/>
        </p:nvSpPr>
        <p:spPr>
          <a:xfrm>
            <a:off x="838201" y="2435086"/>
            <a:ext cx="10320046" cy="1477328"/>
          </a:xfrm>
          <a:prstGeom prst="rect">
            <a:avLst/>
          </a:prstGeom>
          <a:noFill/>
        </p:spPr>
        <p:txBody>
          <a:bodyPr wrap="square" rtlCol="0">
            <a:spAutoFit/>
          </a:bodyPr>
          <a:lstStyle/>
          <a:p>
            <a:r>
              <a:rPr lang="en-AU" dirty="0"/>
              <a:t>		All configured Resolvers	Resolvers in the initial query set	First Responder</a:t>
            </a:r>
          </a:p>
          <a:p>
            <a:r>
              <a:rPr lang="en-AU" dirty="0"/>
              <a:t>Same AS			72%			70%				71%</a:t>
            </a:r>
          </a:p>
          <a:p>
            <a:r>
              <a:rPr lang="en-AU" dirty="0"/>
              <a:t>Different AS		  9%			   8%				  7%</a:t>
            </a:r>
          </a:p>
          <a:p>
            <a:r>
              <a:rPr lang="en-AU" dirty="0"/>
              <a:t>Google			 26%			16%				15%</a:t>
            </a:r>
          </a:p>
          <a:p>
            <a:r>
              <a:rPr lang="en-AU" dirty="0"/>
              <a:t>Cloudflare		   6%			  5%				  4%</a:t>
            </a:r>
          </a:p>
        </p:txBody>
      </p:sp>
      <p:sp>
        <p:nvSpPr>
          <p:cNvPr id="5" name="TextBox 4">
            <a:extLst>
              <a:ext uri="{FF2B5EF4-FFF2-40B4-BE49-F238E27FC236}">
                <a16:creationId xmlns:a16="http://schemas.microsoft.com/office/drawing/2014/main" id="{1D59ECF5-47D1-A8EE-2051-DAAC33DE8D7C}"/>
              </a:ext>
            </a:extLst>
          </p:cNvPr>
          <p:cNvSpPr txBox="1"/>
          <p:nvPr/>
        </p:nvSpPr>
        <p:spPr>
          <a:xfrm>
            <a:off x="838200" y="4562061"/>
            <a:ext cx="6700873" cy="461665"/>
          </a:xfrm>
          <a:prstGeom prst="rect">
            <a:avLst/>
          </a:prstGeom>
          <a:noFill/>
        </p:spPr>
        <p:txBody>
          <a:bodyPr wrap="none" rtlCol="0">
            <a:spAutoFit/>
          </a:bodyPr>
          <a:lstStyle/>
          <a:p>
            <a:r>
              <a:rPr lang="en-AU" sz="2400" dirty="0">
                <a:latin typeface="Max's Handwritin" pitchFamily="2" charset="0"/>
              </a:rPr>
              <a:t>What’s Google’s market share of DNS resolution in EU? 26%? Or 15%</a:t>
            </a:r>
          </a:p>
        </p:txBody>
      </p:sp>
      <p:sp>
        <p:nvSpPr>
          <p:cNvPr id="6" name="Freeform 5">
            <a:extLst>
              <a:ext uri="{FF2B5EF4-FFF2-40B4-BE49-F238E27FC236}">
                <a16:creationId xmlns:a16="http://schemas.microsoft.com/office/drawing/2014/main" id="{D16436F8-169B-AB82-6378-290F5B8A32BC}"/>
              </a:ext>
            </a:extLst>
          </p:cNvPr>
          <p:cNvSpPr/>
          <p:nvPr/>
        </p:nvSpPr>
        <p:spPr>
          <a:xfrm>
            <a:off x="4301306" y="3539082"/>
            <a:ext cx="1761564" cy="973283"/>
          </a:xfrm>
          <a:custGeom>
            <a:avLst/>
            <a:gdLst>
              <a:gd name="connsiteX0" fmla="*/ 1761564 w 1761564"/>
              <a:gd name="connsiteY0" fmla="*/ 973283 h 973283"/>
              <a:gd name="connsiteX1" fmla="*/ 1294424 w 1761564"/>
              <a:gd name="connsiteY1" fmla="*/ 804318 h 973283"/>
              <a:gd name="connsiteX2" fmla="*/ 71911 w 1761564"/>
              <a:gd name="connsiteY2" fmla="*/ 58883 h 973283"/>
              <a:gd name="connsiteX3" fmla="*/ 131546 w 1761564"/>
              <a:gd name="connsiteY3" fmla="*/ 217909 h 973283"/>
              <a:gd name="connsiteX4" fmla="*/ 32155 w 1761564"/>
              <a:gd name="connsiteY4" fmla="*/ 19127 h 973283"/>
              <a:gd name="connsiteX5" fmla="*/ 240877 w 1761564"/>
              <a:gd name="connsiteY5" fmla="*/ 19127 h 97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1564" h="973283">
                <a:moveTo>
                  <a:pt x="1761564" y="973283"/>
                </a:moveTo>
                <a:cubicBezTo>
                  <a:pt x="1668798" y="965000"/>
                  <a:pt x="1576033" y="956718"/>
                  <a:pt x="1294424" y="804318"/>
                </a:cubicBezTo>
                <a:cubicBezTo>
                  <a:pt x="1012815" y="651918"/>
                  <a:pt x="265724" y="156618"/>
                  <a:pt x="71911" y="58883"/>
                </a:cubicBezTo>
                <a:cubicBezTo>
                  <a:pt x="-121902" y="-38852"/>
                  <a:pt x="138172" y="224535"/>
                  <a:pt x="131546" y="217909"/>
                </a:cubicBezTo>
                <a:cubicBezTo>
                  <a:pt x="124920" y="211283"/>
                  <a:pt x="13933" y="52257"/>
                  <a:pt x="32155" y="19127"/>
                </a:cubicBezTo>
                <a:cubicBezTo>
                  <a:pt x="50377" y="-14003"/>
                  <a:pt x="145627" y="2562"/>
                  <a:pt x="240877" y="191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15A0A4F0-292B-3A4E-B444-A4AF4279E25E}"/>
              </a:ext>
            </a:extLst>
          </p:cNvPr>
          <p:cNvSpPr/>
          <p:nvPr/>
        </p:nvSpPr>
        <p:spPr>
          <a:xfrm>
            <a:off x="7082537" y="3480654"/>
            <a:ext cx="2879030" cy="1150981"/>
          </a:xfrm>
          <a:custGeom>
            <a:avLst/>
            <a:gdLst>
              <a:gd name="connsiteX0" fmla="*/ 4063 w 2879030"/>
              <a:gd name="connsiteY0" fmla="*/ 1150981 h 1150981"/>
              <a:gd name="connsiteX1" fmla="*/ 431446 w 2879030"/>
              <a:gd name="connsiteY1" fmla="*/ 942259 h 1150981"/>
              <a:gd name="connsiteX2" fmla="*/ 2717446 w 2879030"/>
              <a:gd name="connsiteY2" fmla="*/ 97433 h 1150981"/>
              <a:gd name="connsiteX3" fmla="*/ 2578298 w 2879030"/>
              <a:gd name="connsiteY3" fmla="*/ 37798 h 1150981"/>
              <a:gd name="connsiteX4" fmla="*/ 2876472 w 2879030"/>
              <a:gd name="connsiteY4" fmla="*/ 7981 h 1150981"/>
              <a:gd name="connsiteX5" fmla="*/ 2697567 w 2879030"/>
              <a:gd name="connsiteY5" fmla="*/ 186885 h 115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030" h="1150981">
                <a:moveTo>
                  <a:pt x="4063" y="1150981"/>
                </a:moveTo>
                <a:cubicBezTo>
                  <a:pt x="-8361" y="1134415"/>
                  <a:pt x="-20785" y="1117850"/>
                  <a:pt x="431446" y="942259"/>
                </a:cubicBezTo>
                <a:cubicBezTo>
                  <a:pt x="883677" y="766668"/>
                  <a:pt x="2359637" y="248176"/>
                  <a:pt x="2717446" y="97433"/>
                </a:cubicBezTo>
                <a:cubicBezTo>
                  <a:pt x="3075255" y="-53310"/>
                  <a:pt x="2551794" y="52707"/>
                  <a:pt x="2578298" y="37798"/>
                </a:cubicBezTo>
                <a:cubicBezTo>
                  <a:pt x="2604802" y="22889"/>
                  <a:pt x="2856594" y="-16867"/>
                  <a:pt x="2876472" y="7981"/>
                </a:cubicBezTo>
                <a:cubicBezTo>
                  <a:pt x="2896350" y="32829"/>
                  <a:pt x="2796958" y="109857"/>
                  <a:pt x="2697567" y="1868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3424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EE31-0019-DBBB-8CDA-666433CE626D}"/>
              </a:ext>
            </a:extLst>
          </p:cNvPr>
          <p:cNvSpPr>
            <a:spLocks noGrp="1"/>
          </p:cNvSpPr>
          <p:nvPr>
            <p:ph type="title"/>
          </p:nvPr>
        </p:nvSpPr>
        <p:spPr/>
        <p:txBody>
          <a:bodyPr/>
          <a:lstStyle/>
          <a:p>
            <a:r>
              <a:rPr lang="en-AU" dirty="0"/>
              <a:t>Who is “</a:t>
            </a:r>
            <a:r>
              <a:rPr lang="en-AU" b="1" i="1" dirty="0"/>
              <a:t>we</a:t>
            </a:r>
            <a:r>
              <a:rPr lang="en-AU" dirty="0"/>
              <a:t>”?</a:t>
            </a:r>
          </a:p>
        </p:txBody>
      </p:sp>
      <p:sp>
        <p:nvSpPr>
          <p:cNvPr id="3" name="Content Placeholder 2">
            <a:extLst>
              <a:ext uri="{FF2B5EF4-FFF2-40B4-BE49-F238E27FC236}">
                <a16:creationId xmlns:a16="http://schemas.microsoft.com/office/drawing/2014/main" id="{6917EB30-8A9A-EF5E-FC98-771A2131B31A}"/>
              </a:ext>
            </a:extLst>
          </p:cNvPr>
          <p:cNvSpPr>
            <a:spLocks noGrp="1"/>
          </p:cNvSpPr>
          <p:nvPr>
            <p:ph idx="1"/>
          </p:nvPr>
        </p:nvSpPr>
        <p:spPr/>
        <p:txBody>
          <a:bodyPr/>
          <a:lstStyle/>
          <a:p>
            <a:r>
              <a:rPr lang="en-AU" dirty="0"/>
              <a:t>Ads are directed to all kinds of end points</a:t>
            </a:r>
          </a:p>
          <a:p>
            <a:pPr lvl="1"/>
            <a:r>
              <a:rPr lang="en-AU" dirty="0"/>
              <a:t>There are various forms of Enterprise and B2B networks that are measured as well a consumer networks. These enterprise endpoints have a different DNS profile as compared to consumer retail services, as they tend to be more intensive users of open DNS resolver services than we see in consumer networks.</a:t>
            </a:r>
          </a:p>
          <a:p>
            <a:r>
              <a:rPr lang="en-AU" dirty="0"/>
              <a:t>What if the “we” we are referring to in this measurement are individual consumers in the EU region?</a:t>
            </a:r>
          </a:p>
          <a:p>
            <a:r>
              <a:rPr lang="en-AU" dirty="0"/>
              <a:t>What happens if we filter the ad data for Europe to look only at consumer retail ISPs?</a:t>
            </a:r>
          </a:p>
        </p:txBody>
      </p:sp>
    </p:spTree>
    <p:extLst>
      <p:ext uri="{BB962C8B-B14F-4D97-AF65-F5344CB8AC3E}">
        <p14:creationId xmlns:p14="http://schemas.microsoft.com/office/powerpoint/2010/main" val="403931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6A02-FFDC-15AD-0BE6-1C16A2A8B228}"/>
              </a:ext>
            </a:extLst>
          </p:cNvPr>
          <p:cNvSpPr>
            <a:spLocks noGrp="1"/>
          </p:cNvSpPr>
          <p:nvPr>
            <p:ph type="title"/>
          </p:nvPr>
        </p:nvSpPr>
        <p:spPr/>
        <p:txBody>
          <a:bodyPr/>
          <a:lstStyle/>
          <a:p>
            <a:r>
              <a:rPr lang="en-AU" dirty="0"/>
              <a:t>DNS in EU</a:t>
            </a:r>
          </a:p>
        </p:txBody>
      </p:sp>
      <p:sp>
        <p:nvSpPr>
          <p:cNvPr id="3" name="Content Placeholder 2">
            <a:extLst>
              <a:ext uri="{FF2B5EF4-FFF2-40B4-BE49-F238E27FC236}">
                <a16:creationId xmlns:a16="http://schemas.microsoft.com/office/drawing/2014/main" id="{82C3F67E-DA4B-0BE0-40D7-48C7F8A017DB}"/>
              </a:ext>
            </a:extLst>
          </p:cNvPr>
          <p:cNvSpPr>
            <a:spLocks noGrp="1"/>
          </p:cNvSpPr>
          <p:nvPr>
            <p:ph idx="1"/>
          </p:nvPr>
        </p:nvSpPr>
        <p:spPr/>
        <p:txBody>
          <a:bodyPr/>
          <a:lstStyle/>
          <a:p>
            <a:pPr marL="0" indent="0">
              <a:buNone/>
            </a:pPr>
            <a:r>
              <a:rPr lang="en-AU" dirty="0"/>
              <a:t>Pass 4 Data</a:t>
            </a:r>
          </a:p>
          <a:p>
            <a:pPr marL="0" indent="0">
              <a:buNone/>
            </a:pPr>
            <a:r>
              <a:rPr lang="en-AU" dirty="0"/>
              <a:t>First Responder, </a:t>
            </a:r>
          </a:p>
          <a:p>
            <a:pPr marL="0" indent="0">
              <a:buNone/>
            </a:pPr>
            <a:r>
              <a:rPr lang="en-AU" dirty="0"/>
              <a:t>consumer ISPs</a:t>
            </a:r>
          </a:p>
        </p:txBody>
      </p:sp>
      <p:sp>
        <p:nvSpPr>
          <p:cNvPr id="6" name="TextBox 5">
            <a:extLst>
              <a:ext uri="{FF2B5EF4-FFF2-40B4-BE49-F238E27FC236}">
                <a16:creationId xmlns:a16="http://schemas.microsoft.com/office/drawing/2014/main" id="{3D04014C-9702-5C2C-B48C-B01278687DDF}"/>
              </a:ext>
            </a:extLst>
          </p:cNvPr>
          <p:cNvSpPr txBox="1"/>
          <p:nvPr/>
        </p:nvSpPr>
        <p:spPr>
          <a:xfrm>
            <a:off x="838200" y="3631962"/>
            <a:ext cx="2132507" cy="1200329"/>
          </a:xfrm>
          <a:prstGeom prst="rect">
            <a:avLst/>
          </a:prstGeom>
          <a:noFill/>
        </p:spPr>
        <p:txBody>
          <a:bodyPr wrap="none" rtlCol="0">
            <a:spAutoFit/>
          </a:bodyPr>
          <a:lstStyle/>
          <a:p>
            <a:r>
              <a:rPr lang="en-AU" dirty="0"/>
              <a:t>Same AS (ISP) – 87%</a:t>
            </a:r>
          </a:p>
          <a:p>
            <a:r>
              <a:rPr lang="en-AU" dirty="0"/>
              <a:t>Same CC          –   6%</a:t>
            </a:r>
          </a:p>
          <a:p>
            <a:r>
              <a:rPr lang="en-AU" dirty="0"/>
              <a:t>Google             –   4%</a:t>
            </a:r>
          </a:p>
          <a:p>
            <a:r>
              <a:rPr lang="en-AU" dirty="0"/>
              <a:t>Cloudflare         – 1% </a:t>
            </a:r>
          </a:p>
        </p:txBody>
      </p:sp>
      <p:sp>
        <p:nvSpPr>
          <p:cNvPr id="7" name="TextBox 6">
            <a:extLst>
              <a:ext uri="{FF2B5EF4-FFF2-40B4-BE49-F238E27FC236}">
                <a16:creationId xmlns:a16="http://schemas.microsoft.com/office/drawing/2014/main" id="{98C729B9-E74F-A6BD-CD90-EB315F04D183}"/>
              </a:ext>
            </a:extLst>
          </p:cNvPr>
          <p:cNvSpPr txBox="1"/>
          <p:nvPr/>
        </p:nvSpPr>
        <p:spPr>
          <a:xfrm>
            <a:off x="4195933" y="5910144"/>
            <a:ext cx="652743" cy="369332"/>
          </a:xfrm>
          <a:prstGeom prst="rect">
            <a:avLst/>
          </a:prstGeom>
          <a:noFill/>
        </p:spPr>
        <p:txBody>
          <a:bodyPr wrap="none" rtlCol="0">
            <a:spAutoFit/>
          </a:bodyPr>
          <a:lstStyle/>
          <a:p>
            <a:r>
              <a:rPr lang="en-AU" dirty="0"/>
              <a:t>2022</a:t>
            </a:r>
          </a:p>
        </p:txBody>
      </p:sp>
      <p:pic>
        <p:nvPicPr>
          <p:cNvPr id="5" name="Picture 4">
            <a:extLst>
              <a:ext uri="{FF2B5EF4-FFF2-40B4-BE49-F238E27FC236}">
                <a16:creationId xmlns:a16="http://schemas.microsoft.com/office/drawing/2014/main" id="{E8874EF4-B492-6988-B768-3EAF0A08F153}"/>
              </a:ext>
            </a:extLst>
          </p:cNvPr>
          <p:cNvPicPr>
            <a:picLocks noChangeAspect="1"/>
          </p:cNvPicPr>
          <p:nvPr/>
        </p:nvPicPr>
        <p:blipFill>
          <a:blip r:embed="rId2"/>
          <a:stretch>
            <a:fillRect/>
          </a:stretch>
        </p:blipFill>
        <p:spPr>
          <a:xfrm>
            <a:off x="3994295" y="845344"/>
            <a:ext cx="7359505" cy="5167312"/>
          </a:xfrm>
          <a:prstGeom prst="rect">
            <a:avLst/>
          </a:prstGeom>
        </p:spPr>
      </p:pic>
    </p:spTree>
    <p:extLst>
      <p:ext uri="{BB962C8B-B14F-4D97-AF65-F5344CB8AC3E}">
        <p14:creationId xmlns:p14="http://schemas.microsoft.com/office/powerpoint/2010/main" val="3591807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20C0A-DF5F-9604-64EB-1FCD4E6A6CD8}"/>
              </a:ext>
            </a:extLst>
          </p:cNvPr>
          <p:cNvSpPr>
            <a:spLocks noGrp="1"/>
          </p:cNvSpPr>
          <p:nvPr>
            <p:ph type="title"/>
          </p:nvPr>
        </p:nvSpPr>
        <p:spPr/>
        <p:txBody>
          <a:bodyPr/>
          <a:lstStyle/>
          <a:p>
            <a:r>
              <a:rPr lang="en-AU" dirty="0"/>
              <a:t>Where are we now?</a:t>
            </a:r>
          </a:p>
        </p:txBody>
      </p:sp>
      <p:sp>
        <p:nvSpPr>
          <p:cNvPr id="4" name="TextBox 3">
            <a:extLst>
              <a:ext uri="{FF2B5EF4-FFF2-40B4-BE49-F238E27FC236}">
                <a16:creationId xmlns:a16="http://schemas.microsoft.com/office/drawing/2014/main" id="{B7664C38-CF3B-4206-04DD-0271E979F6FE}"/>
              </a:ext>
            </a:extLst>
          </p:cNvPr>
          <p:cNvSpPr txBox="1"/>
          <p:nvPr/>
        </p:nvSpPr>
        <p:spPr>
          <a:xfrm>
            <a:off x="182218" y="2061754"/>
            <a:ext cx="10320046" cy="1477328"/>
          </a:xfrm>
          <a:prstGeom prst="rect">
            <a:avLst/>
          </a:prstGeom>
          <a:noFill/>
        </p:spPr>
        <p:txBody>
          <a:bodyPr wrap="square" rtlCol="0">
            <a:spAutoFit/>
          </a:bodyPr>
          <a:lstStyle/>
          <a:p>
            <a:r>
              <a:rPr lang="en-AU" dirty="0"/>
              <a:t>	       All Resolvers	      Initial query set		First Responder             Consumer ISPs</a:t>
            </a:r>
          </a:p>
          <a:p>
            <a:r>
              <a:rPr lang="en-AU" dirty="0"/>
              <a:t>Same AS		72%		70%		         71%			87%</a:t>
            </a:r>
          </a:p>
          <a:p>
            <a:r>
              <a:rPr lang="en-AU" dirty="0"/>
              <a:t>Different AS	  9%		   8%		           7%			  6%</a:t>
            </a:r>
          </a:p>
          <a:p>
            <a:r>
              <a:rPr lang="en-AU" dirty="0"/>
              <a:t>Google		 26%		16%		         15%			  4%</a:t>
            </a:r>
          </a:p>
          <a:p>
            <a:r>
              <a:rPr lang="en-AU" dirty="0"/>
              <a:t>Cloudflare	   6%		  5%		           4%			  1%</a:t>
            </a:r>
          </a:p>
        </p:txBody>
      </p:sp>
      <p:sp>
        <p:nvSpPr>
          <p:cNvPr id="5" name="TextBox 4">
            <a:extLst>
              <a:ext uri="{FF2B5EF4-FFF2-40B4-BE49-F238E27FC236}">
                <a16:creationId xmlns:a16="http://schemas.microsoft.com/office/drawing/2014/main" id="{1D59ECF5-47D1-A8EE-2051-DAAC33DE8D7C}"/>
              </a:ext>
            </a:extLst>
          </p:cNvPr>
          <p:cNvSpPr txBox="1"/>
          <p:nvPr/>
        </p:nvSpPr>
        <p:spPr>
          <a:xfrm>
            <a:off x="4423212" y="4650604"/>
            <a:ext cx="6231089" cy="830997"/>
          </a:xfrm>
          <a:prstGeom prst="rect">
            <a:avLst/>
          </a:prstGeom>
          <a:noFill/>
        </p:spPr>
        <p:txBody>
          <a:bodyPr wrap="square" rtlCol="0">
            <a:spAutoFit/>
          </a:bodyPr>
          <a:lstStyle/>
          <a:p>
            <a:r>
              <a:rPr lang="en-AU" sz="2400" dirty="0">
                <a:latin typeface="Max's Handwritin" pitchFamily="2" charset="0"/>
              </a:rPr>
              <a:t>Most consumers simply follow the ISP provider’s default settings</a:t>
            </a:r>
          </a:p>
        </p:txBody>
      </p:sp>
      <p:sp>
        <p:nvSpPr>
          <p:cNvPr id="3" name="Freeform 2">
            <a:extLst>
              <a:ext uri="{FF2B5EF4-FFF2-40B4-BE49-F238E27FC236}">
                <a16:creationId xmlns:a16="http://schemas.microsoft.com/office/drawing/2014/main" id="{AF4900F7-A185-FE58-3BB8-813B6F06683F}"/>
              </a:ext>
            </a:extLst>
          </p:cNvPr>
          <p:cNvSpPr/>
          <p:nvPr/>
        </p:nvSpPr>
        <p:spPr>
          <a:xfrm>
            <a:off x="8338930" y="3577929"/>
            <a:ext cx="506896" cy="1033828"/>
          </a:xfrm>
          <a:custGeom>
            <a:avLst/>
            <a:gdLst>
              <a:gd name="connsiteX0" fmla="*/ 0 w 506896"/>
              <a:gd name="connsiteY0" fmla="*/ 1033828 h 1033828"/>
              <a:gd name="connsiteX1" fmla="*/ 99392 w 506896"/>
              <a:gd name="connsiteY1" fmla="*/ 725714 h 1033828"/>
              <a:gd name="connsiteX2" fmla="*/ 357809 w 506896"/>
              <a:gd name="connsiteY2" fmla="*/ 69732 h 1033828"/>
              <a:gd name="connsiteX3" fmla="*/ 149087 w 506896"/>
              <a:gd name="connsiteY3" fmla="*/ 208880 h 1033828"/>
              <a:gd name="connsiteX4" fmla="*/ 367748 w 506896"/>
              <a:gd name="connsiteY4" fmla="*/ 158 h 1033828"/>
              <a:gd name="connsiteX5" fmla="*/ 506896 w 506896"/>
              <a:gd name="connsiteY5" fmla="*/ 248636 h 103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896" h="1033828">
                <a:moveTo>
                  <a:pt x="0" y="1033828"/>
                </a:moveTo>
                <a:cubicBezTo>
                  <a:pt x="19878" y="960112"/>
                  <a:pt x="39757" y="886397"/>
                  <a:pt x="99392" y="725714"/>
                </a:cubicBezTo>
                <a:cubicBezTo>
                  <a:pt x="159027" y="565031"/>
                  <a:pt x="349527" y="155871"/>
                  <a:pt x="357809" y="69732"/>
                </a:cubicBezTo>
                <a:cubicBezTo>
                  <a:pt x="366091" y="-16407"/>
                  <a:pt x="147431" y="220476"/>
                  <a:pt x="149087" y="208880"/>
                </a:cubicBezTo>
                <a:cubicBezTo>
                  <a:pt x="150743" y="197284"/>
                  <a:pt x="308113" y="-6468"/>
                  <a:pt x="367748" y="158"/>
                </a:cubicBezTo>
                <a:cubicBezTo>
                  <a:pt x="427383" y="6784"/>
                  <a:pt x="467139" y="127710"/>
                  <a:pt x="506896" y="2486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22982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8590-D6AC-20D7-FE6E-AA8CCCAC3F4A}"/>
              </a:ext>
            </a:extLst>
          </p:cNvPr>
          <p:cNvSpPr>
            <a:spLocks noGrp="1"/>
          </p:cNvSpPr>
          <p:nvPr>
            <p:ph type="title"/>
          </p:nvPr>
        </p:nvSpPr>
        <p:spPr/>
        <p:txBody>
          <a:bodyPr/>
          <a:lstStyle/>
          <a:p>
            <a:r>
              <a:rPr lang="en-ES" dirty="0"/>
              <a:t>What </a:t>
            </a:r>
            <a:r>
              <a:rPr lang="en-ES"/>
              <a:t>does </a:t>
            </a:r>
            <a:r>
              <a:rPr lang="en-AU" dirty="0"/>
              <a:t>all </a:t>
            </a:r>
            <a:r>
              <a:rPr lang="en-ES"/>
              <a:t>this </a:t>
            </a:r>
            <a:r>
              <a:rPr lang="en-ES" dirty="0"/>
              <a:t>mean?</a:t>
            </a:r>
          </a:p>
        </p:txBody>
      </p:sp>
      <p:sp>
        <p:nvSpPr>
          <p:cNvPr id="3" name="Content Placeholder 2">
            <a:extLst>
              <a:ext uri="{FF2B5EF4-FFF2-40B4-BE49-F238E27FC236}">
                <a16:creationId xmlns:a16="http://schemas.microsoft.com/office/drawing/2014/main" id="{4A07423A-85D6-3205-5E0D-33214EE68B95}"/>
              </a:ext>
            </a:extLst>
          </p:cNvPr>
          <p:cNvSpPr>
            <a:spLocks noGrp="1"/>
          </p:cNvSpPr>
          <p:nvPr>
            <p:ph idx="1"/>
          </p:nvPr>
        </p:nvSpPr>
        <p:spPr/>
        <p:txBody>
          <a:bodyPr/>
          <a:lstStyle/>
          <a:p>
            <a:r>
              <a:rPr lang="en-ES" dirty="0"/>
              <a:t>Most users of retail ISPs use their ISP-provided resolver (same AS)</a:t>
            </a:r>
          </a:p>
          <a:p>
            <a:r>
              <a:rPr lang="en-ES" dirty="0"/>
              <a:t>So</a:t>
            </a:r>
            <a:r>
              <a:rPr lang="en-GB" dirty="0"/>
              <a:t>me</a:t>
            </a:r>
            <a:r>
              <a:rPr lang="en-ES" dirty="0"/>
              <a:t> additional users in those ISPs use resolvers in different networks (ASN) but same country</a:t>
            </a:r>
          </a:p>
          <a:p>
            <a:pPr lvl="1"/>
            <a:r>
              <a:rPr lang="en-ES" dirty="0"/>
              <a:t>This can be due to the ISP having services across different ASNs</a:t>
            </a:r>
          </a:p>
          <a:p>
            <a:r>
              <a:rPr lang="en-GB" dirty="0"/>
              <a:t>T</a:t>
            </a:r>
            <a:r>
              <a:rPr lang="en-ES" dirty="0"/>
              <a:t>he picture for enterprise networks is slightly different.</a:t>
            </a:r>
          </a:p>
        </p:txBody>
      </p:sp>
    </p:spTree>
    <p:extLst>
      <p:ext uri="{BB962C8B-B14F-4D97-AF65-F5344CB8AC3E}">
        <p14:creationId xmlns:p14="http://schemas.microsoft.com/office/powerpoint/2010/main" val="489098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8464-BD45-6EDC-F75F-F597D2136829}"/>
              </a:ext>
            </a:extLst>
          </p:cNvPr>
          <p:cNvSpPr>
            <a:spLocks noGrp="1"/>
          </p:cNvSpPr>
          <p:nvPr>
            <p:ph type="title"/>
          </p:nvPr>
        </p:nvSpPr>
        <p:spPr/>
        <p:txBody>
          <a:bodyPr/>
          <a:lstStyle/>
          <a:p>
            <a:r>
              <a:rPr lang="en-ES" dirty="0"/>
              <a:t>So, is there really a problem?</a:t>
            </a:r>
          </a:p>
        </p:txBody>
      </p:sp>
      <p:sp>
        <p:nvSpPr>
          <p:cNvPr id="3" name="Content Placeholder 2">
            <a:extLst>
              <a:ext uri="{FF2B5EF4-FFF2-40B4-BE49-F238E27FC236}">
                <a16:creationId xmlns:a16="http://schemas.microsoft.com/office/drawing/2014/main" id="{82077EE9-44DC-0B13-14BC-2FBF28EA99F1}"/>
              </a:ext>
            </a:extLst>
          </p:cNvPr>
          <p:cNvSpPr>
            <a:spLocks noGrp="1"/>
          </p:cNvSpPr>
          <p:nvPr>
            <p:ph idx="1"/>
          </p:nvPr>
        </p:nvSpPr>
        <p:spPr/>
        <p:txBody>
          <a:bodyPr/>
          <a:lstStyle/>
          <a:p>
            <a:pPr marL="0" indent="0">
              <a:buNone/>
            </a:pPr>
            <a:r>
              <a:rPr lang="en-AU" dirty="0"/>
              <a:t>“</a:t>
            </a:r>
            <a:r>
              <a:rPr lang="en-ES"/>
              <a:t>Yes</a:t>
            </a:r>
            <a:r>
              <a:rPr lang="en-AU" dirty="0"/>
              <a:t> and</a:t>
            </a:r>
            <a:r>
              <a:rPr lang="en-ES"/>
              <a:t> No</a:t>
            </a:r>
            <a:r>
              <a:rPr lang="en-AU" dirty="0"/>
              <a:t>”</a:t>
            </a:r>
            <a:r>
              <a:rPr lang="en-ES"/>
              <a:t> </a:t>
            </a:r>
            <a:r>
              <a:rPr lang="en-ES" dirty="0"/>
              <a:t>or </a:t>
            </a:r>
            <a:r>
              <a:rPr lang="en-ES"/>
              <a:t>perhaps </a:t>
            </a:r>
            <a:r>
              <a:rPr lang="en-AU" dirty="0"/>
              <a:t>“</a:t>
            </a:r>
            <a:r>
              <a:rPr lang="en-ES"/>
              <a:t>No and Yes</a:t>
            </a:r>
            <a:r>
              <a:rPr lang="en-AU" dirty="0"/>
              <a:t>”</a:t>
            </a:r>
          </a:p>
          <a:p>
            <a:pPr marL="0" indent="0">
              <a:buNone/>
            </a:pPr>
            <a:endParaRPr lang="en-ES" dirty="0"/>
          </a:p>
          <a:p>
            <a:r>
              <a:rPr lang="en-ES" dirty="0"/>
              <a:t>The majority </a:t>
            </a:r>
            <a:r>
              <a:rPr lang="en-ES"/>
              <a:t>of </a:t>
            </a:r>
            <a:r>
              <a:rPr lang="en-AU"/>
              <a:t>end </a:t>
            </a:r>
            <a:r>
              <a:rPr lang="en-ES"/>
              <a:t>users</a:t>
            </a:r>
            <a:r>
              <a:rPr lang="en-AU" dirty="0"/>
              <a:t> use the ISP-provided default in the EU region</a:t>
            </a:r>
            <a:endParaRPr lang="en-ES" dirty="0"/>
          </a:p>
          <a:p>
            <a:r>
              <a:rPr lang="en-AU" dirty="0"/>
              <a:t>However, </a:t>
            </a:r>
            <a:r>
              <a:rPr lang="en-ES"/>
              <a:t>there </a:t>
            </a:r>
            <a:r>
              <a:rPr lang="en-ES" dirty="0"/>
              <a:t>is </a:t>
            </a:r>
            <a:r>
              <a:rPr lang="en-ES"/>
              <a:t>an </a:t>
            </a:r>
            <a:r>
              <a:rPr lang="en-AU" dirty="0"/>
              <a:t>undeniable </a:t>
            </a:r>
            <a:r>
              <a:rPr lang="en-ES"/>
              <a:t>issue </a:t>
            </a:r>
            <a:r>
              <a:rPr lang="en-AU" dirty="0"/>
              <a:t>about the emergence of aspects of centrality in the DNS </a:t>
            </a:r>
            <a:r>
              <a:rPr lang="en-ES"/>
              <a:t>that </a:t>
            </a:r>
            <a:r>
              <a:rPr lang="en-ES" dirty="0"/>
              <a:t>shou</a:t>
            </a:r>
            <a:r>
              <a:rPr lang="en-GB" dirty="0" err="1"/>
              <a:t>ld</a:t>
            </a:r>
            <a:r>
              <a:rPr lang="en-ES" dirty="0"/>
              <a:t> concern us all</a:t>
            </a:r>
          </a:p>
          <a:p>
            <a:r>
              <a:rPr lang="en-ES" dirty="0"/>
              <a:t>So before it becomes a big problem perhaps something can </a:t>
            </a:r>
            <a:r>
              <a:rPr lang="en-ES"/>
              <a:t>be done</a:t>
            </a:r>
            <a:r>
              <a:rPr lang="en-AU" dirty="0"/>
              <a:t>?</a:t>
            </a:r>
            <a:endParaRPr lang="en-ES" dirty="0"/>
          </a:p>
          <a:p>
            <a:endParaRPr lang="en-ES" dirty="0"/>
          </a:p>
        </p:txBody>
      </p:sp>
    </p:spTree>
    <p:extLst>
      <p:ext uri="{BB962C8B-B14F-4D97-AF65-F5344CB8AC3E}">
        <p14:creationId xmlns:p14="http://schemas.microsoft.com/office/powerpoint/2010/main" val="734422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06AA5B-BA7C-D120-FE58-5AA8250680DD}"/>
              </a:ext>
            </a:extLst>
          </p:cNvPr>
          <p:cNvSpPr txBox="1"/>
          <p:nvPr/>
        </p:nvSpPr>
        <p:spPr>
          <a:xfrm>
            <a:off x="1073425" y="1328026"/>
            <a:ext cx="9501809" cy="3416320"/>
          </a:xfrm>
          <a:prstGeom prst="rect">
            <a:avLst/>
          </a:prstGeom>
          <a:noFill/>
        </p:spPr>
        <p:txBody>
          <a:bodyPr wrap="square">
            <a:spAutoFit/>
          </a:bodyPr>
          <a:lstStyle/>
          <a:p>
            <a:r>
              <a:rPr lang="en-AU" sz="2400" b="0" i="0" dirty="0">
                <a:solidFill>
                  <a:schemeClr val="bg1">
                    <a:lumMod val="65000"/>
                  </a:schemeClr>
                </a:solidFill>
                <a:effectLst/>
                <a:latin typeface="Roboto" panose="02000000000000000000" pitchFamily="2" charset="0"/>
              </a:rPr>
              <a:t>"In the EU the DNS resolvers we use are dominated by a service operated by an American behemoth that is completely unaccountable to EU users and operates entirely outside of our regulatory framework.</a:t>
            </a:r>
          </a:p>
          <a:p>
            <a:endParaRPr lang="en-AU" sz="2400" dirty="0">
              <a:solidFill>
                <a:schemeClr val="bg1">
                  <a:lumMod val="65000"/>
                </a:schemeClr>
              </a:solidFill>
              <a:latin typeface="Roboto" panose="02000000000000000000" pitchFamily="2" charset="0"/>
            </a:endParaRPr>
          </a:p>
          <a:p>
            <a:r>
              <a:rPr lang="en-AU" sz="2400" dirty="0">
                <a:solidFill>
                  <a:schemeClr val="bg1">
                    <a:lumMod val="65000"/>
                  </a:schemeClr>
                </a:solidFill>
                <a:latin typeface="Roboto" panose="02000000000000000000" pitchFamily="2" charset="0"/>
              </a:rPr>
              <a:t>And they are operating an essential piece of Internet infrastructure that many EU Internet users rely on.</a:t>
            </a:r>
          </a:p>
          <a:p>
            <a:endParaRPr lang="en-AU" sz="2400" dirty="0">
              <a:solidFill>
                <a:schemeClr val="bg1">
                  <a:lumMod val="65000"/>
                </a:schemeClr>
              </a:solidFill>
              <a:latin typeface="Roboto" panose="02000000000000000000" pitchFamily="2" charset="0"/>
            </a:endParaRPr>
          </a:p>
          <a:p>
            <a:r>
              <a:rPr lang="en-AU" sz="2400" dirty="0">
                <a:solidFill>
                  <a:schemeClr val="bg1">
                    <a:lumMod val="65000"/>
                  </a:schemeClr>
                </a:solidFill>
                <a:latin typeface="Roboto" panose="02000000000000000000" pitchFamily="2" charset="0"/>
              </a:rPr>
              <a:t>We feel that this is unacceptable situation for the EU.”</a:t>
            </a:r>
            <a:endParaRPr lang="en-AU" sz="2400" dirty="0">
              <a:solidFill>
                <a:schemeClr val="bg1">
                  <a:lumMod val="65000"/>
                </a:schemeClr>
              </a:solidFill>
            </a:endParaRPr>
          </a:p>
        </p:txBody>
      </p:sp>
      <p:sp>
        <p:nvSpPr>
          <p:cNvPr id="6" name="TextBox 5">
            <a:extLst>
              <a:ext uri="{FF2B5EF4-FFF2-40B4-BE49-F238E27FC236}">
                <a16:creationId xmlns:a16="http://schemas.microsoft.com/office/drawing/2014/main" id="{010D8180-DC18-7429-F1A7-95429A7F9162}"/>
              </a:ext>
            </a:extLst>
          </p:cNvPr>
          <p:cNvSpPr txBox="1"/>
          <p:nvPr/>
        </p:nvSpPr>
        <p:spPr>
          <a:xfrm>
            <a:off x="357808" y="387626"/>
            <a:ext cx="7837402" cy="584775"/>
          </a:xfrm>
          <a:prstGeom prst="rect">
            <a:avLst/>
          </a:prstGeom>
          <a:noFill/>
        </p:spPr>
        <p:txBody>
          <a:bodyPr wrap="none" rtlCol="0">
            <a:spAutoFit/>
          </a:bodyPr>
          <a:lstStyle/>
          <a:p>
            <a:r>
              <a:rPr lang="en-AU" sz="3200" dirty="0"/>
              <a:t>As far as I am aware nobody actually said this:</a:t>
            </a:r>
          </a:p>
        </p:txBody>
      </p:sp>
      <p:sp>
        <p:nvSpPr>
          <p:cNvPr id="9" name="TextBox 8">
            <a:extLst>
              <a:ext uri="{FF2B5EF4-FFF2-40B4-BE49-F238E27FC236}">
                <a16:creationId xmlns:a16="http://schemas.microsoft.com/office/drawing/2014/main" id="{6B4C700A-2D6D-5A56-3B8A-2DDDA970BB7B}"/>
              </a:ext>
            </a:extLst>
          </p:cNvPr>
          <p:cNvSpPr txBox="1"/>
          <p:nvPr/>
        </p:nvSpPr>
        <p:spPr>
          <a:xfrm>
            <a:off x="480391" y="5237586"/>
            <a:ext cx="10601739" cy="830997"/>
          </a:xfrm>
          <a:prstGeom prst="rect">
            <a:avLst/>
          </a:prstGeom>
          <a:noFill/>
        </p:spPr>
        <p:txBody>
          <a:bodyPr wrap="square" rtlCol="0">
            <a:spAutoFit/>
          </a:bodyPr>
          <a:lstStyle/>
          <a:p>
            <a:r>
              <a:rPr lang="en-AU" sz="2400" dirty="0"/>
              <a:t>But when I look at the possible motivations behind the DNS4EU initiative it sure feels like this is a credible explanation!</a:t>
            </a:r>
          </a:p>
        </p:txBody>
      </p:sp>
    </p:spTree>
    <p:extLst>
      <p:ext uri="{BB962C8B-B14F-4D97-AF65-F5344CB8AC3E}">
        <p14:creationId xmlns:p14="http://schemas.microsoft.com/office/powerpoint/2010/main" val="3582138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D7A0-D6E5-C1B6-C389-A02255C0DC88}"/>
              </a:ext>
            </a:extLst>
          </p:cNvPr>
          <p:cNvSpPr>
            <a:spLocks noGrp="1"/>
          </p:cNvSpPr>
          <p:nvPr>
            <p:ph type="title"/>
          </p:nvPr>
        </p:nvSpPr>
        <p:spPr/>
        <p:txBody>
          <a:bodyPr/>
          <a:lstStyle/>
          <a:p>
            <a:r>
              <a:rPr lang="en-ES" dirty="0"/>
              <a:t>Can we do something useful in this space?</a:t>
            </a:r>
          </a:p>
        </p:txBody>
      </p:sp>
      <p:sp>
        <p:nvSpPr>
          <p:cNvPr id="3" name="Content Placeholder 2">
            <a:extLst>
              <a:ext uri="{FF2B5EF4-FFF2-40B4-BE49-F238E27FC236}">
                <a16:creationId xmlns:a16="http://schemas.microsoft.com/office/drawing/2014/main" id="{66E2FED1-14BD-FB31-C677-2282171DE523}"/>
              </a:ext>
            </a:extLst>
          </p:cNvPr>
          <p:cNvSpPr>
            <a:spLocks noGrp="1"/>
          </p:cNvSpPr>
          <p:nvPr>
            <p:ph idx="1"/>
          </p:nvPr>
        </p:nvSpPr>
        <p:spPr/>
        <p:txBody>
          <a:bodyPr/>
          <a:lstStyle/>
          <a:p>
            <a:r>
              <a:rPr lang="en-AU" dirty="0"/>
              <a:t>Possibly</a:t>
            </a:r>
            <a:r>
              <a:rPr lang="en-ES"/>
              <a:t>…</a:t>
            </a:r>
            <a:endParaRPr lang="en-ES" dirty="0"/>
          </a:p>
          <a:p>
            <a:r>
              <a:rPr lang="en-GB" dirty="0"/>
              <a:t>B</a:t>
            </a:r>
            <a:r>
              <a:rPr lang="en-ES"/>
              <a:t>ut </a:t>
            </a:r>
            <a:r>
              <a:rPr lang="en-AU" dirty="0"/>
              <a:t>perhaps </a:t>
            </a:r>
            <a:r>
              <a:rPr lang="en-ES"/>
              <a:t>not </a:t>
            </a:r>
            <a:r>
              <a:rPr lang="en-ES" dirty="0"/>
              <a:t>the way the European Comission was proposing to do</a:t>
            </a:r>
          </a:p>
          <a:p>
            <a:r>
              <a:rPr lang="en-GB" dirty="0"/>
              <a:t>T</a:t>
            </a:r>
            <a:r>
              <a:rPr lang="en-ES" dirty="0"/>
              <a:t>he Internet </a:t>
            </a:r>
            <a:r>
              <a:rPr lang="en-GB" dirty="0"/>
              <a:t>is at its finest when it self regulates with the network and its users’ interests at the heart of the matter.</a:t>
            </a:r>
            <a:endParaRPr lang="en-ES" dirty="0"/>
          </a:p>
        </p:txBody>
      </p:sp>
    </p:spTree>
    <p:extLst>
      <p:ext uri="{BB962C8B-B14F-4D97-AF65-F5344CB8AC3E}">
        <p14:creationId xmlns:p14="http://schemas.microsoft.com/office/powerpoint/2010/main" val="3620646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4319-7D83-AACB-D9D9-5FC06D51FA48}"/>
              </a:ext>
            </a:extLst>
          </p:cNvPr>
          <p:cNvSpPr>
            <a:spLocks noGrp="1"/>
          </p:cNvSpPr>
          <p:nvPr>
            <p:ph type="title"/>
          </p:nvPr>
        </p:nvSpPr>
        <p:spPr/>
        <p:txBody>
          <a:bodyPr/>
          <a:lstStyle/>
          <a:p>
            <a:r>
              <a:rPr lang="en-ES" dirty="0"/>
              <a:t>OK then	…</a:t>
            </a:r>
          </a:p>
        </p:txBody>
      </p:sp>
      <p:sp>
        <p:nvSpPr>
          <p:cNvPr id="3" name="Content Placeholder 2">
            <a:extLst>
              <a:ext uri="{FF2B5EF4-FFF2-40B4-BE49-F238E27FC236}">
                <a16:creationId xmlns:a16="http://schemas.microsoft.com/office/drawing/2014/main" id="{4B432413-AA48-BBFA-24CF-F086B7147815}"/>
              </a:ext>
            </a:extLst>
          </p:cNvPr>
          <p:cNvSpPr>
            <a:spLocks noGrp="1"/>
          </p:cNvSpPr>
          <p:nvPr>
            <p:ph idx="1"/>
          </p:nvPr>
        </p:nvSpPr>
        <p:spPr/>
        <p:txBody>
          <a:bodyPr/>
          <a:lstStyle/>
          <a:p>
            <a:r>
              <a:rPr lang="en-AU" dirty="0"/>
              <a:t>Perhaps t</a:t>
            </a:r>
            <a:r>
              <a:rPr lang="en-ES" dirty="0"/>
              <a:t>here is room for the establishment of a common set of </a:t>
            </a:r>
            <a:r>
              <a:rPr lang="en-AU" dirty="0"/>
              <a:t>operational practices</a:t>
            </a:r>
            <a:r>
              <a:rPr lang="en-ES" dirty="0"/>
              <a:t> for operato</a:t>
            </a:r>
            <a:r>
              <a:rPr lang="en-AU" dirty="0"/>
              <a:t>r</a:t>
            </a:r>
            <a:r>
              <a:rPr lang="en-ES" dirty="0"/>
              <a:t>s of DNS resolver in all their forms</a:t>
            </a:r>
          </a:p>
          <a:p>
            <a:r>
              <a:rPr lang="en-ES" dirty="0"/>
              <a:t>RIPE is a good venue to be the seed crystal for this common ruleset</a:t>
            </a:r>
          </a:p>
          <a:p>
            <a:r>
              <a:rPr lang="en-ES" dirty="0"/>
              <a:t>RIPE has a tried and trusted way to accelerate this initial step</a:t>
            </a:r>
          </a:p>
          <a:p>
            <a:pPr lvl="1"/>
            <a:r>
              <a:rPr lang="en-ES" dirty="0"/>
              <a:t>RIPE task force</a:t>
            </a:r>
          </a:p>
        </p:txBody>
      </p:sp>
    </p:spTree>
    <p:extLst>
      <p:ext uri="{BB962C8B-B14F-4D97-AF65-F5344CB8AC3E}">
        <p14:creationId xmlns:p14="http://schemas.microsoft.com/office/powerpoint/2010/main" val="2843017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F27A-A7DC-5E47-15DE-91293ED73423}"/>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EC2E2FFE-665F-91FE-425B-04E012C5D81D}"/>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423324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E7D8-D594-65F7-E2D5-59114A35B595}"/>
              </a:ext>
            </a:extLst>
          </p:cNvPr>
          <p:cNvSpPr>
            <a:spLocks noGrp="1"/>
          </p:cNvSpPr>
          <p:nvPr>
            <p:ph type="title"/>
          </p:nvPr>
        </p:nvSpPr>
        <p:spPr/>
        <p:txBody>
          <a:bodyPr/>
          <a:lstStyle/>
          <a:p>
            <a:r>
              <a:rPr lang="en-ES" dirty="0"/>
              <a:t>Charter</a:t>
            </a:r>
          </a:p>
        </p:txBody>
      </p:sp>
      <p:sp>
        <p:nvSpPr>
          <p:cNvPr id="3" name="Content Placeholder 2">
            <a:extLst>
              <a:ext uri="{FF2B5EF4-FFF2-40B4-BE49-F238E27FC236}">
                <a16:creationId xmlns:a16="http://schemas.microsoft.com/office/drawing/2014/main" id="{17D4384B-42B4-6460-A798-0C0DD5B58E2D}"/>
              </a:ext>
            </a:extLst>
          </p:cNvPr>
          <p:cNvSpPr>
            <a:spLocks noGrp="1"/>
          </p:cNvSpPr>
          <p:nvPr>
            <p:ph idx="1"/>
          </p:nvPr>
        </p:nvSpPr>
        <p:spPr/>
        <p:txBody>
          <a:bodyPr/>
          <a:lstStyle/>
          <a:p>
            <a:r>
              <a:rPr lang="en-ES" dirty="0"/>
              <a:t>Assemble a list of </a:t>
            </a:r>
            <a:r>
              <a:rPr lang="en-ES"/>
              <a:t>desired guidelines for </a:t>
            </a:r>
            <a:r>
              <a:rPr lang="en-ES" dirty="0"/>
              <a:t>an open DNS recursive Code of Conduct/Best C</a:t>
            </a:r>
            <a:r>
              <a:rPr lang="en-GB" dirty="0"/>
              <a:t>u</a:t>
            </a:r>
            <a:r>
              <a:rPr lang="en-ES" dirty="0"/>
              <a:t>rrent practice</a:t>
            </a:r>
          </a:p>
          <a:p>
            <a:pPr lvl="1"/>
            <a:r>
              <a:rPr lang="en-ES" dirty="0"/>
              <a:t>Examine past discussions on th</a:t>
            </a:r>
            <a:r>
              <a:rPr lang="en-GB" dirty="0"/>
              <a:t>is</a:t>
            </a:r>
            <a:r>
              <a:rPr lang="en-ES" dirty="0"/>
              <a:t> topic</a:t>
            </a:r>
          </a:p>
          <a:p>
            <a:pPr lvl="1"/>
            <a:r>
              <a:rPr lang="en-ES" dirty="0"/>
              <a:t>Examine actual concerns expressed by Internet actors</a:t>
            </a:r>
          </a:p>
          <a:p>
            <a:pPr lvl="1"/>
            <a:r>
              <a:rPr lang="en-ES" dirty="0"/>
              <a:t>Identify a core set of recommendations</a:t>
            </a:r>
          </a:p>
          <a:p>
            <a:pPr lvl="2"/>
            <a:r>
              <a:rPr lang="en-GB" dirty="0"/>
              <a:t>W</a:t>
            </a:r>
            <a:r>
              <a:rPr lang="en-ES" dirty="0"/>
              <a:t>hile documenting others that have been expressed but were not adopted, with justification</a:t>
            </a:r>
          </a:p>
          <a:p>
            <a:pPr lvl="1"/>
            <a:r>
              <a:rPr lang="en-ES" dirty="0"/>
              <a:t>Bring outcome to the community</a:t>
            </a:r>
          </a:p>
          <a:p>
            <a:pPr marL="457200" lvl="1" indent="0">
              <a:buNone/>
            </a:pPr>
            <a:endParaRPr lang="en-ES" dirty="0"/>
          </a:p>
        </p:txBody>
      </p:sp>
    </p:spTree>
    <p:extLst>
      <p:ext uri="{BB962C8B-B14F-4D97-AF65-F5344CB8AC3E}">
        <p14:creationId xmlns:p14="http://schemas.microsoft.com/office/powerpoint/2010/main" val="378626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4519F-893C-1E6A-61B3-052B89CDFBD4}"/>
              </a:ext>
            </a:extLst>
          </p:cNvPr>
          <p:cNvSpPr>
            <a:spLocks noGrp="1"/>
          </p:cNvSpPr>
          <p:nvPr>
            <p:ph type="title"/>
          </p:nvPr>
        </p:nvSpPr>
        <p:spPr>
          <a:xfrm>
            <a:off x="162339" y="335307"/>
            <a:ext cx="10515600" cy="1325563"/>
          </a:xfrm>
        </p:spPr>
        <p:txBody>
          <a:bodyPr/>
          <a:lstStyle/>
          <a:p>
            <a:r>
              <a:rPr lang="en-AU" dirty="0"/>
              <a:t>“The resolvers we use”</a:t>
            </a:r>
          </a:p>
        </p:txBody>
      </p:sp>
      <p:sp>
        <p:nvSpPr>
          <p:cNvPr id="3" name="Content Placeholder 2">
            <a:extLst>
              <a:ext uri="{FF2B5EF4-FFF2-40B4-BE49-F238E27FC236}">
                <a16:creationId xmlns:a16="http://schemas.microsoft.com/office/drawing/2014/main" id="{0C4867FE-D5E1-22FE-4571-15DD771BF395}"/>
              </a:ext>
            </a:extLst>
          </p:cNvPr>
          <p:cNvSpPr>
            <a:spLocks noGrp="1"/>
          </p:cNvSpPr>
          <p:nvPr>
            <p:ph idx="1"/>
          </p:nvPr>
        </p:nvSpPr>
        <p:spPr/>
        <p:txBody>
          <a:bodyPr/>
          <a:lstStyle/>
          <a:p>
            <a:r>
              <a:rPr lang="en-AU" dirty="0"/>
              <a:t>What does this </a:t>
            </a:r>
            <a:r>
              <a:rPr lang="en-AU" b="1" i="1" dirty="0"/>
              <a:t>mean?</a:t>
            </a:r>
          </a:p>
          <a:p>
            <a:r>
              <a:rPr lang="en-AU" dirty="0"/>
              <a:t>If you wanted to conduct a measurement experiment to calculate the “market share” of DNS resolvers, then what exactly should we be measuring?</a:t>
            </a:r>
          </a:p>
          <a:p>
            <a:endParaRPr lang="en-AU" dirty="0"/>
          </a:p>
        </p:txBody>
      </p:sp>
    </p:spTree>
    <p:extLst>
      <p:ext uri="{BB962C8B-B14F-4D97-AF65-F5344CB8AC3E}">
        <p14:creationId xmlns:p14="http://schemas.microsoft.com/office/powerpoint/2010/main" val="400407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5DA5-8233-F393-E0F6-EC566D86D57B}"/>
              </a:ext>
            </a:extLst>
          </p:cNvPr>
          <p:cNvSpPr>
            <a:spLocks noGrp="1"/>
          </p:cNvSpPr>
          <p:nvPr>
            <p:ph type="title"/>
          </p:nvPr>
        </p:nvSpPr>
        <p:spPr/>
        <p:txBody>
          <a:bodyPr/>
          <a:lstStyle/>
          <a:p>
            <a:r>
              <a:rPr lang="en-AU" dirty="0"/>
              <a:t>Our Initial thoughts</a:t>
            </a:r>
          </a:p>
        </p:txBody>
      </p:sp>
      <p:sp>
        <p:nvSpPr>
          <p:cNvPr id="3" name="Content Placeholder 2">
            <a:extLst>
              <a:ext uri="{FF2B5EF4-FFF2-40B4-BE49-F238E27FC236}">
                <a16:creationId xmlns:a16="http://schemas.microsoft.com/office/drawing/2014/main" id="{CB583536-9015-1162-ABBD-D91C3529EBA4}"/>
              </a:ext>
            </a:extLst>
          </p:cNvPr>
          <p:cNvSpPr>
            <a:spLocks noGrp="1"/>
          </p:cNvSpPr>
          <p:nvPr>
            <p:ph idx="1"/>
          </p:nvPr>
        </p:nvSpPr>
        <p:spPr>
          <a:xfrm>
            <a:off x="838200" y="1825625"/>
            <a:ext cx="10515600" cy="1802158"/>
          </a:xfrm>
        </p:spPr>
        <p:txBody>
          <a:bodyPr/>
          <a:lstStyle/>
          <a:p>
            <a:r>
              <a:rPr lang="en-AU" dirty="0"/>
              <a:t>Use an Ad to send each user a unique DNS name and look at the authoritative server and collect the IP address of the resolvers asking the recursive resolver, and use Ad data to match this query to an end user IP address</a:t>
            </a:r>
          </a:p>
        </p:txBody>
      </p:sp>
      <p:sp>
        <p:nvSpPr>
          <p:cNvPr id="4" name="Freeform 3">
            <a:extLst>
              <a:ext uri="{FF2B5EF4-FFF2-40B4-BE49-F238E27FC236}">
                <a16:creationId xmlns:a16="http://schemas.microsoft.com/office/drawing/2014/main" id="{3894AE65-2FF5-F816-121C-C815B736F7BD}"/>
              </a:ext>
            </a:extLst>
          </p:cNvPr>
          <p:cNvSpPr/>
          <p:nvPr/>
        </p:nvSpPr>
        <p:spPr>
          <a:xfrm>
            <a:off x="2174656" y="4164496"/>
            <a:ext cx="331481" cy="357908"/>
          </a:xfrm>
          <a:custGeom>
            <a:avLst/>
            <a:gdLst>
              <a:gd name="connsiteX0" fmla="*/ 200796 w 331481"/>
              <a:gd name="connsiteY0" fmla="*/ 0 h 357908"/>
              <a:gd name="connsiteX1" fmla="*/ 2014 w 331481"/>
              <a:gd name="connsiteY1" fmla="*/ 268356 h 357908"/>
              <a:gd name="connsiteX2" fmla="*/ 310127 w 331481"/>
              <a:gd name="connsiteY2" fmla="*/ 347869 h 357908"/>
              <a:gd name="connsiteX3" fmla="*/ 280309 w 331481"/>
              <a:gd name="connsiteY3" fmla="*/ 69574 h 357908"/>
            </a:gdLst>
            <a:ahLst/>
            <a:cxnLst>
              <a:cxn ang="0">
                <a:pos x="connsiteX0" y="connsiteY0"/>
              </a:cxn>
              <a:cxn ang="0">
                <a:pos x="connsiteX1" y="connsiteY1"/>
              </a:cxn>
              <a:cxn ang="0">
                <a:pos x="connsiteX2" y="connsiteY2"/>
              </a:cxn>
              <a:cxn ang="0">
                <a:pos x="connsiteX3" y="connsiteY3"/>
              </a:cxn>
            </a:cxnLst>
            <a:rect l="l" t="t" r="r" b="b"/>
            <a:pathLst>
              <a:path w="331481" h="357908">
                <a:moveTo>
                  <a:pt x="200796" y="0"/>
                </a:moveTo>
                <a:cubicBezTo>
                  <a:pt x="92294" y="105189"/>
                  <a:pt x="-16208" y="210378"/>
                  <a:pt x="2014" y="268356"/>
                </a:cubicBezTo>
                <a:cubicBezTo>
                  <a:pt x="20236" y="326334"/>
                  <a:pt x="263745" y="380999"/>
                  <a:pt x="310127" y="347869"/>
                </a:cubicBezTo>
                <a:cubicBezTo>
                  <a:pt x="356509" y="314739"/>
                  <a:pt x="318409" y="192156"/>
                  <a:pt x="280309" y="695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0E0E6C55-3E40-250F-B0A9-67AA8CC538DD}"/>
              </a:ext>
            </a:extLst>
          </p:cNvPr>
          <p:cNvSpPr/>
          <p:nvPr/>
        </p:nvSpPr>
        <p:spPr>
          <a:xfrm>
            <a:off x="2176621" y="4512365"/>
            <a:ext cx="526822" cy="1233014"/>
          </a:xfrm>
          <a:custGeom>
            <a:avLst/>
            <a:gdLst>
              <a:gd name="connsiteX0" fmla="*/ 188892 w 526822"/>
              <a:gd name="connsiteY0" fmla="*/ 0 h 1233014"/>
              <a:gd name="connsiteX1" fmla="*/ 218709 w 526822"/>
              <a:gd name="connsiteY1" fmla="*/ 755374 h 1233014"/>
              <a:gd name="connsiteX2" fmla="*/ 198831 w 526822"/>
              <a:gd name="connsiteY2" fmla="*/ 815009 h 1233014"/>
              <a:gd name="connsiteX3" fmla="*/ 49 w 526822"/>
              <a:gd name="connsiteY3" fmla="*/ 1232452 h 1233014"/>
              <a:gd name="connsiteX4" fmla="*/ 218709 w 526822"/>
              <a:gd name="connsiteY4" fmla="*/ 715618 h 1233014"/>
              <a:gd name="connsiteX5" fmla="*/ 526822 w 526822"/>
              <a:gd name="connsiteY5" fmla="*/ 1182757 h 12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822" h="1233014">
                <a:moveTo>
                  <a:pt x="188892" y="0"/>
                </a:moveTo>
                <a:cubicBezTo>
                  <a:pt x="202972" y="309769"/>
                  <a:pt x="217053" y="619539"/>
                  <a:pt x="218709" y="755374"/>
                </a:cubicBezTo>
                <a:cubicBezTo>
                  <a:pt x="220365" y="891209"/>
                  <a:pt x="235274" y="735496"/>
                  <a:pt x="198831" y="815009"/>
                </a:cubicBezTo>
                <a:cubicBezTo>
                  <a:pt x="162388" y="894522"/>
                  <a:pt x="-3264" y="1249017"/>
                  <a:pt x="49" y="1232452"/>
                </a:cubicBezTo>
                <a:cubicBezTo>
                  <a:pt x="3362" y="1215887"/>
                  <a:pt x="130914" y="723900"/>
                  <a:pt x="218709" y="715618"/>
                </a:cubicBezTo>
                <a:cubicBezTo>
                  <a:pt x="306504" y="707336"/>
                  <a:pt x="416663" y="945046"/>
                  <a:pt x="526822" y="11827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CF747F2A-3A6C-9C17-E7DF-CB630703C901}"/>
              </a:ext>
            </a:extLst>
          </p:cNvPr>
          <p:cNvSpPr/>
          <p:nvPr/>
        </p:nvSpPr>
        <p:spPr>
          <a:xfrm>
            <a:off x="1836506" y="4551228"/>
            <a:ext cx="966329" cy="221079"/>
          </a:xfrm>
          <a:custGeom>
            <a:avLst/>
            <a:gdLst>
              <a:gd name="connsiteX0" fmla="*/ 2233 w 966329"/>
              <a:gd name="connsiteY0" fmla="*/ 219555 h 221079"/>
              <a:gd name="connsiteX1" fmla="*/ 51929 w 966329"/>
              <a:gd name="connsiteY1" fmla="*/ 199676 h 221079"/>
              <a:gd name="connsiteX2" fmla="*/ 479311 w 966329"/>
              <a:gd name="connsiteY2" fmla="*/ 894 h 221079"/>
              <a:gd name="connsiteX3" fmla="*/ 966329 w 966329"/>
              <a:gd name="connsiteY3" fmla="*/ 140042 h 221079"/>
            </a:gdLst>
            <a:ahLst/>
            <a:cxnLst>
              <a:cxn ang="0">
                <a:pos x="connsiteX0" y="connsiteY0"/>
              </a:cxn>
              <a:cxn ang="0">
                <a:pos x="connsiteX1" y="connsiteY1"/>
              </a:cxn>
              <a:cxn ang="0">
                <a:pos x="connsiteX2" y="connsiteY2"/>
              </a:cxn>
              <a:cxn ang="0">
                <a:pos x="connsiteX3" y="connsiteY3"/>
              </a:cxn>
            </a:cxnLst>
            <a:rect l="l" t="t" r="r" b="b"/>
            <a:pathLst>
              <a:path w="966329" h="221079">
                <a:moveTo>
                  <a:pt x="2233" y="219555"/>
                </a:moveTo>
                <a:cubicBezTo>
                  <a:pt x="-12676" y="227837"/>
                  <a:pt x="51929" y="199676"/>
                  <a:pt x="51929" y="199676"/>
                </a:cubicBezTo>
                <a:cubicBezTo>
                  <a:pt x="131442" y="163232"/>
                  <a:pt x="326911" y="10833"/>
                  <a:pt x="479311" y="894"/>
                </a:cubicBezTo>
                <a:cubicBezTo>
                  <a:pt x="631711" y="-9045"/>
                  <a:pt x="799020" y="65498"/>
                  <a:pt x="966329" y="1400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C529FB81-72EF-F988-386E-E148858A2A4A}"/>
              </a:ext>
            </a:extLst>
          </p:cNvPr>
          <p:cNvSpPr/>
          <p:nvPr/>
        </p:nvSpPr>
        <p:spPr>
          <a:xfrm>
            <a:off x="2703443" y="4462670"/>
            <a:ext cx="367748" cy="397565"/>
          </a:xfrm>
          <a:custGeom>
            <a:avLst/>
            <a:gdLst>
              <a:gd name="connsiteX0" fmla="*/ 367748 w 367748"/>
              <a:gd name="connsiteY0" fmla="*/ 0 h 397565"/>
              <a:gd name="connsiteX1" fmla="*/ 0 w 367748"/>
              <a:gd name="connsiteY1" fmla="*/ 397565 h 397565"/>
            </a:gdLst>
            <a:ahLst/>
            <a:cxnLst>
              <a:cxn ang="0">
                <a:pos x="connsiteX0" y="connsiteY0"/>
              </a:cxn>
              <a:cxn ang="0">
                <a:pos x="connsiteX1" y="connsiteY1"/>
              </a:cxn>
            </a:cxnLst>
            <a:rect l="l" t="t" r="r" b="b"/>
            <a:pathLst>
              <a:path w="367748" h="397565">
                <a:moveTo>
                  <a:pt x="367748" y="0"/>
                </a:moveTo>
                <a:lnTo>
                  <a:pt x="0" y="39756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E68D685E-4ABA-AB4E-FE71-CF86AAB8364F}"/>
              </a:ext>
            </a:extLst>
          </p:cNvPr>
          <p:cNvSpPr/>
          <p:nvPr/>
        </p:nvSpPr>
        <p:spPr>
          <a:xfrm>
            <a:off x="2763078" y="4452730"/>
            <a:ext cx="514612" cy="539731"/>
          </a:xfrm>
          <a:custGeom>
            <a:avLst/>
            <a:gdLst>
              <a:gd name="connsiteX0" fmla="*/ 308113 w 514612"/>
              <a:gd name="connsiteY0" fmla="*/ 0 h 539731"/>
              <a:gd name="connsiteX1" fmla="*/ 506896 w 514612"/>
              <a:gd name="connsiteY1" fmla="*/ 159027 h 539731"/>
              <a:gd name="connsiteX2" fmla="*/ 477079 w 514612"/>
              <a:gd name="connsiteY2" fmla="*/ 188844 h 539731"/>
              <a:gd name="connsiteX3" fmla="*/ 119270 w 514612"/>
              <a:gd name="connsiteY3" fmla="*/ 526774 h 539731"/>
              <a:gd name="connsiteX4" fmla="*/ 0 w 514612"/>
              <a:gd name="connsiteY4" fmla="*/ 437322 h 53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612" h="539731">
                <a:moveTo>
                  <a:pt x="308113" y="0"/>
                </a:moveTo>
                <a:lnTo>
                  <a:pt x="506896" y="159027"/>
                </a:lnTo>
                <a:cubicBezTo>
                  <a:pt x="535057" y="190501"/>
                  <a:pt x="477079" y="188844"/>
                  <a:pt x="477079" y="188844"/>
                </a:cubicBezTo>
                <a:cubicBezTo>
                  <a:pt x="412475" y="250135"/>
                  <a:pt x="198783" y="485361"/>
                  <a:pt x="119270" y="526774"/>
                </a:cubicBezTo>
                <a:cubicBezTo>
                  <a:pt x="39757" y="568187"/>
                  <a:pt x="19878" y="502754"/>
                  <a:pt x="0" y="4373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loud 8">
            <a:extLst>
              <a:ext uri="{FF2B5EF4-FFF2-40B4-BE49-F238E27FC236}">
                <a16:creationId xmlns:a16="http://schemas.microsoft.com/office/drawing/2014/main" id="{AB3DDF28-2AE6-D0EF-566F-267A9E2D774B}"/>
              </a:ext>
            </a:extLst>
          </p:cNvPr>
          <p:cNvSpPr/>
          <p:nvPr/>
        </p:nvSpPr>
        <p:spPr>
          <a:xfrm>
            <a:off x="3786809" y="4244009"/>
            <a:ext cx="1669774" cy="92433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E707703B-C281-7552-1131-CC01D8AE39C2}"/>
              </a:ext>
            </a:extLst>
          </p:cNvPr>
          <p:cNvGrpSpPr/>
          <p:nvPr/>
        </p:nvGrpSpPr>
        <p:grpSpPr>
          <a:xfrm>
            <a:off x="5768467" y="4244009"/>
            <a:ext cx="1933904" cy="705985"/>
            <a:chOff x="1881352" y="3159484"/>
            <a:chExt cx="3511049" cy="857260"/>
          </a:xfrm>
        </p:grpSpPr>
        <p:sp>
          <p:nvSpPr>
            <p:cNvPr id="12" name="Freeform 11">
              <a:extLst>
                <a:ext uri="{FF2B5EF4-FFF2-40B4-BE49-F238E27FC236}">
                  <a16:creationId xmlns:a16="http://schemas.microsoft.com/office/drawing/2014/main" id="{CD5C88BE-771B-3B79-E081-2923FFE1C0B2}"/>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DC3BB0FC-B420-9C63-B4A4-9C8B4504C9A3}"/>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ABF7B046-C593-0C80-C4FD-08435E0DA378}"/>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E4F85806-71E2-06CD-8608-8B8072E3EC7C}"/>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6" name="TextBox 15">
            <a:extLst>
              <a:ext uri="{FF2B5EF4-FFF2-40B4-BE49-F238E27FC236}">
                <a16:creationId xmlns:a16="http://schemas.microsoft.com/office/drawing/2014/main" id="{CF555C27-8B51-233F-BB84-85A9F487F66D}"/>
              </a:ext>
            </a:extLst>
          </p:cNvPr>
          <p:cNvSpPr txBox="1"/>
          <p:nvPr/>
        </p:nvSpPr>
        <p:spPr>
          <a:xfrm>
            <a:off x="5507093" y="4523993"/>
            <a:ext cx="2154621" cy="369332"/>
          </a:xfrm>
          <a:prstGeom prst="rect">
            <a:avLst/>
          </a:prstGeom>
          <a:noFill/>
        </p:spPr>
        <p:txBody>
          <a:bodyPr wrap="square" rtlCol="0">
            <a:spAutoFit/>
          </a:bodyPr>
          <a:lstStyle/>
          <a:p>
            <a:pPr algn="ctr"/>
            <a:r>
              <a:rPr lang="en-AU" dirty="0">
                <a:latin typeface="Max's Handwritin" pitchFamily="2" charset="0"/>
              </a:rPr>
              <a:t>Recursive Resolver</a:t>
            </a:r>
          </a:p>
        </p:txBody>
      </p:sp>
      <p:sp>
        <p:nvSpPr>
          <p:cNvPr id="17" name="Cloud 16">
            <a:extLst>
              <a:ext uri="{FF2B5EF4-FFF2-40B4-BE49-F238E27FC236}">
                <a16:creationId xmlns:a16="http://schemas.microsoft.com/office/drawing/2014/main" id="{9DB86170-E3F2-FBCD-5934-A5AACFB22C33}"/>
              </a:ext>
            </a:extLst>
          </p:cNvPr>
          <p:cNvSpPr/>
          <p:nvPr/>
        </p:nvSpPr>
        <p:spPr>
          <a:xfrm>
            <a:off x="7992134" y="4060234"/>
            <a:ext cx="1669774" cy="92433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8" name="Group 17">
            <a:extLst>
              <a:ext uri="{FF2B5EF4-FFF2-40B4-BE49-F238E27FC236}">
                <a16:creationId xmlns:a16="http://schemas.microsoft.com/office/drawing/2014/main" id="{DA2C4E4B-9707-1E9C-48C2-D0DF548F664A}"/>
              </a:ext>
            </a:extLst>
          </p:cNvPr>
          <p:cNvGrpSpPr/>
          <p:nvPr/>
        </p:nvGrpSpPr>
        <p:grpSpPr>
          <a:xfrm>
            <a:off x="9882625" y="4209556"/>
            <a:ext cx="1933904" cy="705985"/>
            <a:chOff x="1881352" y="3159484"/>
            <a:chExt cx="3511049" cy="857260"/>
          </a:xfrm>
        </p:grpSpPr>
        <p:sp>
          <p:nvSpPr>
            <p:cNvPr id="19" name="Freeform 18">
              <a:extLst>
                <a:ext uri="{FF2B5EF4-FFF2-40B4-BE49-F238E27FC236}">
                  <a16:creationId xmlns:a16="http://schemas.microsoft.com/office/drawing/2014/main" id="{97FF7618-16B3-0F83-9DF2-BEC08C4404B0}"/>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88B74371-0E10-8928-20F2-CB33BAC46411}"/>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20">
              <a:extLst>
                <a:ext uri="{FF2B5EF4-FFF2-40B4-BE49-F238E27FC236}">
                  <a16:creationId xmlns:a16="http://schemas.microsoft.com/office/drawing/2014/main" id="{3B589F33-0636-9F13-8A37-B4ED273974BA}"/>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a:extLst>
                <a:ext uri="{FF2B5EF4-FFF2-40B4-BE49-F238E27FC236}">
                  <a16:creationId xmlns:a16="http://schemas.microsoft.com/office/drawing/2014/main" id="{CA2D55B8-A993-949A-C2B3-56074B692618}"/>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3" name="TextBox 22">
            <a:extLst>
              <a:ext uri="{FF2B5EF4-FFF2-40B4-BE49-F238E27FC236}">
                <a16:creationId xmlns:a16="http://schemas.microsoft.com/office/drawing/2014/main" id="{1A44DB9A-465C-1065-954E-EE7CFDBA613E}"/>
              </a:ext>
            </a:extLst>
          </p:cNvPr>
          <p:cNvSpPr txBox="1"/>
          <p:nvPr/>
        </p:nvSpPr>
        <p:spPr>
          <a:xfrm>
            <a:off x="9661908" y="4452730"/>
            <a:ext cx="2154621" cy="369332"/>
          </a:xfrm>
          <a:prstGeom prst="rect">
            <a:avLst/>
          </a:prstGeom>
          <a:noFill/>
        </p:spPr>
        <p:txBody>
          <a:bodyPr wrap="square" rtlCol="0">
            <a:spAutoFit/>
          </a:bodyPr>
          <a:lstStyle/>
          <a:p>
            <a:pPr algn="ctr"/>
            <a:r>
              <a:rPr lang="en-AU" dirty="0">
                <a:latin typeface="Max's Handwritin" pitchFamily="2" charset="0"/>
              </a:rPr>
              <a:t>Authoritative Server</a:t>
            </a:r>
          </a:p>
        </p:txBody>
      </p:sp>
      <p:sp>
        <p:nvSpPr>
          <p:cNvPr id="24" name="Freeform 23">
            <a:extLst>
              <a:ext uri="{FF2B5EF4-FFF2-40B4-BE49-F238E27FC236}">
                <a16:creationId xmlns:a16="http://schemas.microsoft.com/office/drawing/2014/main" id="{918B01D4-B286-B62B-AFF1-44A26E4F6E5B}"/>
              </a:ext>
            </a:extLst>
          </p:cNvPr>
          <p:cNvSpPr/>
          <p:nvPr/>
        </p:nvSpPr>
        <p:spPr>
          <a:xfrm>
            <a:off x="3230217" y="4800600"/>
            <a:ext cx="2180551" cy="1420945"/>
          </a:xfrm>
          <a:custGeom>
            <a:avLst/>
            <a:gdLst>
              <a:gd name="connsiteX0" fmla="*/ 0 w 2180551"/>
              <a:gd name="connsiteY0" fmla="*/ 0 h 1420945"/>
              <a:gd name="connsiteX1" fmla="*/ 536713 w 2180551"/>
              <a:gd name="connsiteY1" fmla="*/ 327991 h 1420945"/>
              <a:gd name="connsiteX2" fmla="*/ 2087218 w 2180551"/>
              <a:gd name="connsiteY2" fmla="*/ 1341783 h 1420945"/>
              <a:gd name="connsiteX3" fmla="*/ 2017644 w 2180551"/>
              <a:gd name="connsiteY3" fmla="*/ 1023730 h 1420945"/>
              <a:gd name="connsiteX4" fmla="*/ 2117035 w 2180551"/>
              <a:gd name="connsiteY4" fmla="*/ 1391478 h 1420945"/>
              <a:gd name="connsiteX5" fmla="*/ 1848679 w 2180551"/>
              <a:gd name="connsiteY5" fmla="*/ 1371600 h 142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551" h="1420945">
                <a:moveTo>
                  <a:pt x="0" y="0"/>
                </a:moveTo>
                <a:cubicBezTo>
                  <a:pt x="94421" y="52180"/>
                  <a:pt x="188843" y="104361"/>
                  <a:pt x="536713" y="327991"/>
                </a:cubicBezTo>
                <a:cubicBezTo>
                  <a:pt x="884583" y="551621"/>
                  <a:pt x="1840396" y="1225826"/>
                  <a:pt x="2087218" y="1341783"/>
                </a:cubicBezTo>
                <a:cubicBezTo>
                  <a:pt x="2334040" y="1457740"/>
                  <a:pt x="2012675" y="1015448"/>
                  <a:pt x="2017644" y="1023730"/>
                </a:cubicBezTo>
                <a:cubicBezTo>
                  <a:pt x="2022613" y="1032012"/>
                  <a:pt x="2145196" y="1333500"/>
                  <a:pt x="2117035" y="1391478"/>
                </a:cubicBezTo>
                <a:cubicBezTo>
                  <a:pt x="2088874" y="1449456"/>
                  <a:pt x="1968776" y="1410528"/>
                  <a:pt x="1848679" y="137160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a:extLst>
              <a:ext uri="{FF2B5EF4-FFF2-40B4-BE49-F238E27FC236}">
                <a16:creationId xmlns:a16="http://schemas.microsoft.com/office/drawing/2014/main" id="{D09F881A-22E6-518D-BDB0-1F4AD8309CC0}"/>
              </a:ext>
            </a:extLst>
          </p:cNvPr>
          <p:cNvSpPr/>
          <p:nvPr/>
        </p:nvSpPr>
        <p:spPr>
          <a:xfrm>
            <a:off x="6650600" y="4890052"/>
            <a:ext cx="3218957" cy="1371600"/>
          </a:xfrm>
          <a:custGeom>
            <a:avLst/>
            <a:gdLst>
              <a:gd name="connsiteX0" fmla="*/ 3218957 w 3218957"/>
              <a:gd name="connsiteY0" fmla="*/ 0 h 1371600"/>
              <a:gd name="connsiteX1" fmla="*/ 694417 w 3218957"/>
              <a:gd name="connsiteY1" fmla="*/ 954157 h 1371600"/>
              <a:gd name="connsiteX2" fmla="*/ 28496 w 3218957"/>
              <a:gd name="connsiteY2" fmla="*/ 1222513 h 1371600"/>
              <a:gd name="connsiteX3" fmla="*/ 207400 w 3218957"/>
              <a:gd name="connsiteY3" fmla="*/ 964096 h 1371600"/>
              <a:gd name="connsiteX4" fmla="*/ 8617 w 3218957"/>
              <a:gd name="connsiteY4" fmla="*/ 1222513 h 1371600"/>
              <a:gd name="connsiteX5" fmla="*/ 555270 w 3218957"/>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957" h="1371600">
                <a:moveTo>
                  <a:pt x="3218957" y="0"/>
                </a:moveTo>
                <a:lnTo>
                  <a:pt x="694417" y="954157"/>
                </a:lnTo>
                <a:cubicBezTo>
                  <a:pt x="162673" y="1157909"/>
                  <a:pt x="109665" y="1220857"/>
                  <a:pt x="28496" y="1222513"/>
                </a:cubicBezTo>
                <a:cubicBezTo>
                  <a:pt x="-52673" y="1224169"/>
                  <a:pt x="210713" y="964096"/>
                  <a:pt x="207400" y="964096"/>
                </a:cubicBezTo>
                <a:cubicBezTo>
                  <a:pt x="204087" y="964096"/>
                  <a:pt x="-49361" y="1154596"/>
                  <a:pt x="8617" y="1222513"/>
                </a:cubicBezTo>
                <a:cubicBezTo>
                  <a:pt x="66595" y="1290430"/>
                  <a:pt x="310932" y="1331015"/>
                  <a:pt x="555270" y="137160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69BFFB55-6D4D-E011-5658-0B9B21A2A786}"/>
              </a:ext>
            </a:extLst>
          </p:cNvPr>
          <p:cNvSpPr txBox="1"/>
          <p:nvPr/>
        </p:nvSpPr>
        <p:spPr>
          <a:xfrm>
            <a:off x="1217051" y="4131782"/>
            <a:ext cx="455574" cy="369332"/>
          </a:xfrm>
          <a:prstGeom prst="rect">
            <a:avLst/>
          </a:prstGeom>
          <a:noFill/>
        </p:spPr>
        <p:txBody>
          <a:bodyPr wrap="none" rtlCol="0">
            <a:spAutoFit/>
          </a:bodyPr>
          <a:lstStyle/>
          <a:p>
            <a:r>
              <a:rPr lang="en-AU" dirty="0">
                <a:latin typeface="Max's Handwritin" pitchFamily="2" charset="0"/>
              </a:rPr>
              <a:t>user</a:t>
            </a:r>
          </a:p>
        </p:txBody>
      </p:sp>
      <p:sp>
        <p:nvSpPr>
          <p:cNvPr id="27" name="TextBox 26">
            <a:extLst>
              <a:ext uri="{FF2B5EF4-FFF2-40B4-BE49-F238E27FC236}">
                <a16:creationId xmlns:a16="http://schemas.microsoft.com/office/drawing/2014/main" id="{0B5FEC69-AB3B-B304-992D-4980DA8DFE95}"/>
              </a:ext>
            </a:extLst>
          </p:cNvPr>
          <p:cNvSpPr txBox="1"/>
          <p:nvPr/>
        </p:nvSpPr>
        <p:spPr>
          <a:xfrm>
            <a:off x="4452517" y="6156499"/>
            <a:ext cx="1425390" cy="646331"/>
          </a:xfrm>
          <a:prstGeom prst="rect">
            <a:avLst/>
          </a:prstGeom>
          <a:noFill/>
        </p:spPr>
        <p:txBody>
          <a:bodyPr wrap="none" rtlCol="0">
            <a:spAutoFit/>
          </a:bodyPr>
          <a:lstStyle/>
          <a:p>
            <a:r>
              <a:rPr lang="en-AU" dirty="0">
                <a:latin typeface="Max's Handwritin" pitchFamily="2" charset="0"/>
              </a:rPr>
              <a:t>Ad placement data</a:t>
            </a:r>
          </a:p>
          <a:p>
            <a:r>
              <a:rPr lang="en-AU" dirty="0">
                <a:latin typeface="Max's Handwritin" pitchFamily="2" charset="0"/>
              </a:rPr>
              <a:t>&lt;ID, </a:t>
            </a:r>
            <a:r>
              <a:rPr lang="en-AU" dirty="0" err="1">
                <a:latin typeface="Max's Handwritin" pitchFamily="2" charset="0"/>
              </a:rPr>
              <a:t>IPaddr</a:t>
            </a:r>
            <a:r>
              <a:rPr lang="en-AU" dirty="0">
                <a:latin typeface="Max's Handwritin" pitchFamily="2" charset="0"/>
              </a:rPr>
              <a:t>&gt;</a:t>
            </a:r>
          </a:p>
        </p:txBody>
      </p:sp>
      <p:sp>
        <p:nvSpPr>
          <p:cNvPr id="28" name="TextBox 27">
            <a:extLst>
              <a:ext uri="{FF2B5EF4-FFF2-40B4-BE49-F238E27FC236}">
                <a16:creationId xmlns:a16="http://schemas.microsoft.com/office/drawing/2014/main" id="{18F72F06-9E23-2F77-56B1-57D9DAF1B8E9}"/>
              </a:ext>
            </a:extLst>
          </p:cNvPr>
          <p:cNvSpPr txBox="1"/>
          <p:nvPr/>
        </p:nvSpPr>
        <p:spPr>
          <a:xfrm>
            <a:off x="6327915" y="6212263"/>
            <a:ext cx="2020105" cy="646331"/>
          </a:xfrm>
          <a:prstGeom prst="rect">
            <a:avLst/>
          </a:prstGeom>
          <a:noFill/>
        </p:spPr>
        <p:txBody>
          <a:bodyPr wrap="none" rtlCol="0">
            <a:spAutoFit/>
          </a:bodyPr>
          <a:lstStyle/>
          <a:p>
            <a:r>
              <a:rPr lang="en-AU" dirty="0">
                <a:latin typeface="Max's Handwritin" pitchFamily="2" charset="0"/>
              </a:rPr>
              <a:t>DNS query data</a:t>
            </a:r>
          </a:p>
          <a:p>
            <a:r>
              <a:rPr lang="en-AU" dirty="0">
                <a:latin typeface="Max's Handwritin" pitchFamily="2" charset="0"/>
              </a:rPr>
              <a:t>&lt;ID, DNS resolver </a:t>
            </a:r>
            <a:r>
              <a:rPr lang="en-AU" dirty="0" err="1">
                <a:latin typeface="Max's Handwritin" pitchFamily="2" charset="0"/>
              </a:rPr>
              <a:t>IPaddr</a:t>
            </a:r>
            <a:r>
              <a:rPr lang="en-AU" dirty="0">
                <a:latin typeface="Max's Handwritin" pitchFamily="2" charset="0"/>
              </a:rPr>
              <a:t>&gt;</a:t>
            </a:r>
          </a:p>
        </p:txBody>
      </p:sp>
      <p:sp>
        <p:nvSpPr>
          <p:cNvPr id="10" name="TextBox 9">
            <a:extLst>
              <a:ext uri="{FF2B5EF4-FFF2-40B4-BE49-F238E27FC236}">
                <a16:creationId xmlns:a16="http://schemas.microsoft.com/office/drawing/2014/main" id="{E185A271-DDBB-29EF-582F-C245CBD7C1CE}"/>
              </a:ext>
            </a:extLst>
          </p:cNvPr>
          <p:cNvSpPr txBox="1"/>
          <p:nvPr/>
        </p:nvSpPr>
        <p:spPr>
          <a:xfrm>
            <a:off x="5165212" y="5336898"/>
            <a:ext cx="1508426" cy="369332"/>
          </a:xfrm>
          <a:prstGeom prst="rect">
            <a:avLst/>
          </a:prstGeom>
          <a:noFill/>
        </p:spPr>
        <p:txBody>
          <a:bodyPr wrap="none" rtlCol="0">
            <a:spAutoFit/>
          </a:bodyPr>
          <a:lstStyle/>
          <a:p>
            <a:r>
              <a:rPr lang="en-AU" dirty="0"/>
              <a:t>Measurement</a:t>
            </a:r>
          </a:p>
        </p:txBody>
      </p:sp>
      <p:sp>
        <p:nvSpPr>
          <p:cNvPr id="29" name="Freeform 28">
            <a:extLst>
              <a:ext uri="{FF2B5EF4-FFF2-40B4-BE49-F238E27FC236}">
                <a16:creationId xmlns:a16="http://schemas.microsoft.com/office/drawing/2014/main" id="{F1056034-56A7-8C3F-144B-337EA63F9BEC}"/>
              </a:ext>
            </a:extLst>
          </p:cNvPr>
          <p:cNvSpPr/>
          <p:nvPr/>
        </p:nvSpPr>
        <p:spPr>
          <a:xfrm>
            <a:off x="3299791" y="4580914"/>
            <a:ext cx="2479052" cy="179929"/>
          </a:xfrm>
          <a:custGeom>
            <a:avLst/>
            <a:gdLst>
              <a:gd name="connsiteX0" fmla="*/ 0 w 2479052"/>
              <a:gd name="connsiteY0" fmla="*/ 90477 h 179929"/>
              <a:gd name="connsiteX1" fmla="*/ 2345635 w 2479052"/>
              <a:gd name="connsiteY1" fmla="*/ 90477 h 179929"/>
              <a:gd name="connsiteX2" fmla="*/ 2216426 w 2479052"/>
              <a:gd name="connsiteY2" fmla="*/ 1025 h 179929"/>
              <a:gd name="connsiteX3" fmla="*/ 2454966 w 2479052"/>
              <a:gd name="connsiteY3" fmla="*/ 50721 h 179929"/>
              <a:gd name="connsiteX4" fmla="*/ 2305879 w 2479052"/>
              <a:gd name="connsiteY4" fmla="*/ 179929 h 17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9052" h="179929">
                <a:moveTo>
                  <a:pt x="0" y="90477"/>
                </a:moveTo>
                <a:lnTo>
                  <a:pt x="2345635" y="90477"/>
                </a:lnTo>
                <a:cubicBezTo>
                  <a:pt x="2715039" y="75568"/>
                  <a:pt x="2198204" y="7651"/>
                  <a:pt x="2216426" y="1025"/>
                </a:cubicBezTo>
                <a:cubicBezTo>
                  <a:pt x="2234648" y="-5601"/>
                  <a:pt x="2440057" y="20904"/>
                  <a:pt x="2454966" y="50721"/>
                </a:cubicBezTo>
                <a:cubicBezTo>
                  <a:pt x="2469875" y="80538"/>
                  <a:pt x="2387877" y="130233"/>
                  <a:pt x="2305879" y="1799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reeform 29">
            <a:extLst>
              <a:ext uri="{FF2B5EF4-FFF2-40B4-BE49-F238E27FC236}">
                <a16:creationId xmlns:a16="http://schemas.microsoft.com/office/drawing/2014/main" id="{7D698D92-7F91-B00E-69C6-BF0BDAE467EC}"/>
              </a:ext>
            </a:extLst>
          </p:cNvPr>
          <p:cNvSpPr/>
          <p:nvPr/>
        </p:nvSpPr>
        <p:spPr>
          <a:xfrm>
            <a:off x="7484165" y="4522282"/>
            <a:ext cx="2429484" cy="238561"/>
          </a:xfrm>
          <a:custGeom>
            <a:avLst/>
            <a:gdLst>
              <a:gd name="connsiteX0" fmla="*/ 0 w 2429484"/>
              <a:gd name="connsiteY0" fmla="*/ 49718 h 238561"/>
              <a:gd name="connsiteX1" fmla="*/ 397565 w 2429484"/>
              <a:gd name="connsiteY1" fmla="*/ 49718 h 238561"/>
              <a:gd name="connsiteX2" fmla="*/ 2345635 w 2429484"/>
              <a:gd name="connsiteY2" fmla="*/ 139170 h 238561"/>
              <a:gd name="connsiteX3" fmla="*/ 2107096 w 2429484"/>
              <a:gd name="connsiteY3" fmla="*/ 22 h 238561"/>
              <a:gd name="connsiteX4" fmla="*/ 2405270 w 2429484"/>
              <a:gd name="connsiteY4" fmla="*/ 129231 h 238561"/>
              <a:gd name="connsiteX5" fmla="*/ 2216426 w 2429484"/>
              <a:gd name="connsiteY5" fmla="*/ 238561 h 23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9484" h="238561">
                <a:moveTo>
                  <a:pt x="0" y="49718"/>
                </a:moveTo>
                <a:cubicBezTo>
                  <a:pt x="3313" y="42263"/>
                  <a:pt x="397565" y="49718"/>
                  <a:pt x="397565" y="49718"/>
                </a:cubicBezTo>
                <a:cubicBezTo>
                  <a:pt x="788504" y="64627"/>
                  <a:pt x="2060713" y="147453"/>
                  <a:pt x="2345635" y="139170"/>
                </a:cubicBezTo>
                <a:cubicBezTo>
                  <a:pt x="2630557" y="130887"/>
                  <a:pt x="2097157" y="1678"/>
                  <a:pt x="2107096" y="22"/>
                </a:cubicBezTo>
                <a:cubicBezTo>
                  <a:pt x="2117035" y="-1634"/>
                  <a:pt x="2387048" y="89475"/>
                  <a:pt x="2405270" y="129231"/>
                </a:cubicBezTo>
                <a:cubicBezTo>
                  <a:pt x="2423492" y="168987"/>
                  <a:pt x="2319959" y="203774"/>
                  <a:pt x="2216426" y="2385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43474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7895-F34D-CB82-53B8-D165F4F1183B}"/>
              </a:ext>
            </a:extLst>
          </p:cNvPr>
          <p:cNvSpPr>
            <a:spLocks noGrp="1"/>
          </p:cNvSpPr>
          <p:nvPr>
            <p:ph type="title"/>
          </p:nvPr>
        </p:nvSpPr>
        <p:spPr/>
        <p:txBody>
          <a:bodyPr/>
          <a:lstStyle/>
          <a:p>
            <a:r>
              <a:rPr lang="en-AU" dirty="0"/>
              <a:t>Our Initial thoughts</a:t>
            </a:r>
          </a:p>
        </p:txBody>
      </p:sp>
      <p:sp>
        <p:nvSpPr>
          <p:cNvPr id="3" name="Content Placeholder 2">
            <a:extLst>
              <a:ext uri="{FF2B5EF4-FFF2-40B4-BE49-F238E27FC236}">
                <a16:creationId xmlns:a16="http://schemas.microsoft.com/office/drawing/2014/main" id="{FA58C6BD-6849-DC72-FD20-CE4B8670FE98}"/>
              </a:ext>
            </a:extLst>
          </p:cNvPr>
          <p:cNvSpPr>
            <a:spLocks noGrp="1"/>
          </p:cNvSpPr>
          <p:nvPr>
            <p:ph idx="1"/>
          </p:nvPr>
        </p:nvSpPr>
        <p:spPr/>
        <p:txBody>
          <a:bodyPr>
            <a:normAutofit/>
          </a:bodyPr>
          <a:lstStyle/>
          <a:p>
            <a:r>
              <a:rPr lang="en-AU" dirty="0"/>
              <a:t>Needed to map resolver “helper” addresses to resolver service</a:t>
            </a:r>
          </a:p>
          <a:p>
            <a:pPr lvl="1"/>
            <a:r>
              <a:rPr lang="en-AU" dirty="0"/>
              <a:t>Which back-end DNS addresses are used by each open resolver?</a:t>
            </a:r>
          </a:p>
          <a:p>
            <a:pPr lvl="1"/>
            <a:r>
              <a:rPr lang="en-AU" dirty="0"/>
              <a:t>RIPE Atlas helped here for those cases where the open resolver operator does not publish this information</a:t>
            </a:r>
          </a:p>
          <a:p>
            <a:r>
              <a:rPr lang="en-AU" dirty="0"/>
              <a:t>We map resolvers into a number of categories based on the resolver’s IP address:</a:t>
            </a:r>
          </a:p>
          <a:p>
            <a:pPr lvl="1"/>
            <a:r>
              <a:rPr lang="en-AU" dirty="0"/>
              <a:t>Resolver is in the same AS as the end user</a:t>
            </a:r>
          </a:p>
          <a:p>
            <a:pPr lvl="1"/>
            <a:r>
              <a:rPr lang="en-AU" dirty="0"/>
              <a:t>It’s a known Open DNS resolver</a:t>
            </a:r>
          </a:p>
          <a:p>
            <a:pPr lvl="1"/>
            <a:r>
              <a:rPr lang="en-AU" dirty="0"/>
              <a:t>Resolver is geo-located to the same CC as the end user</a:t>
            </a:r>
          </a:p>
          <a:p>
            <a:pPr lvl="1"/>
            <a:r>
              <a:rPr lang="en-AU" dirty="0"/>
              <a:t>Resolver is geo-located to a different CC from the end user</a:t>
            </a:r>
          </a:p>
        </p:txBody>
      </p:sp>
    </p:spTree>
    <p:extLst>
      <p:ext uri="{BB962C8B-B14F-4D97-AF65-F5344CB8AC3E}">
        <p14:creationId xmlns:p14="http://schemas.microsoft.com/office/powerpoint/2010/main" val="98821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6A02-FFDC-15AD-0BE6-1C16A2A8B228}"/>
              </a:ext>
            </a:extLst>
          </p:cNvPr>
          <p:cNvSpPr>
            <a:spLocks noGrp="1"/>
          </p:cNvSpPr>
          <p:nvPr>
            <p:ph type="title"/>
          </p:nvPr>
        </p:nvSpPr>
        <p:spPr/>
        <p:txBody>
          <a:bodyPr/>
          <a:lstStyle/>
          <a:p>
            <a:r>
              <a:rPr lang="en-AU" dirty="0"/>
              <a:t>DNS in EU</a:t>
            </a:r>
          </a:p>
        </p:txBody>
      </p:sp>
      <p:sp>
        <p:nvSpPr>
          <p:cNvPr id="3" name="Content Placeholder 2">
            <a:extLst>
              <a:ext uri="{FF2B5EF4-FFF2-40B4-BE49-F238E27FC236}">
                <a16:creationId xmlns:a16="http://schemas.microsoft.com/office/drawing/2014/main" id="{82C3F67E-DA4B-0BE0-40D7-48C7F8A017DB}"/>
              </a:ext>
            </a:extLst>
          </p:cNvPr>
          <p:cNvSpPr>
            <a:spLocks noGrp="1"/>
          </p:cNvSpPr>
          <p:nvPr>
            <p:ph idx="1"/>
          </p:nvPr>
        </p:nvSpPr>
        <p:spPr>
          <a:xfrm>
            <a:off x="387627" y="1825625"/>
            <a:ext cx="2922103" cy="4351338"/>
          </a:xfrm>
        </p:spPr>
        <p:txBody>
          <a:bodyPr/>
          <a:lstStyle/>
          <a:p>
            <a:pPr marL="0" indent="0">
              <a:buNone/>
            </a:pPr>
            <a:r>
              <a:rPr lang="en-AU" dirty="0"/>
              <a:t>Resolvers seen from a single initial query</a:t>
            </a:r>
          </a:p>
        </p:txBody>
      </p:sp>
      <p:pic>
        <p:nvPicPr>
          <p:cNvPr id="5" name="Picture 4">
            <a:extLst>
              <a:ext uri="{FF2B5EF4-FFF2-40B4-BE49-F238E27FC236}">
                <a16:creationId xmlns:a16="http://schemas.microsoft.com/office/drawing/2014/main" id="{DC5F2FE0-2A5C-7FA8-7CC3-413B8A78F431}"/>
              </a:ext>
            </a:extLst>
          </p:cNvPr>
          <p:cNvPicPr>
            <a:picLocks noChangeAspect="1"/>
          </p:cNvPicPr>
          <p:nvPr/>
        </p:nvPicPr>
        <p:blipFill>
          <a:blip r:embed="rId2"/>
          <a:stretch>
            <a:fillRect/>
          </a:stretch>
        </p:blipFill>
        <p:spPr>
          <a:xfrm>
            <a:off x="3438938" y="1544371"/>
            <a:ext cx="8365435" cy="4632592"/>
          </a:xfrm>
          <a:prstGeom prst="rect">
            <a:avLst/>
          </a:prstGeom>
        </p:spPr>
      </p:pic>
      <p:sp>
        <p:nvSpPr>
          <p:cNvPr id="6" name="TextBox 5">
            <a:extLst>
              <a:ext uri="{FF2B5EF4-FFF2-40B4-BE49-F238E27FC236}">
                <a16:creationId xmlns:a16="http://schemas.microsoft.com/office/drawing/2014/main" id="{3D04014C-9702-5C2C-B48C-B01278687DDF}"/>
              </a:ext>
            </a:extLst>
          </p:cNvPr>
          <p:cNvSpPr txBox="1"/>
          <p:nvPr/>
        </p:nvSpPr>
        <p:spPr>
          <a:xfrm>
            <a:off x="838200" y="3631962"/>
            <a:ext cx="2132507" cy="1200329"/>
          </a:xfrm>
          <a:prstGeom prst="rect">
            <a:avLst/>
          </a:prstGeom>
          <a:noFill/>
        </p:spPr>
        <p:txBody>
          <a:bodyPr wrap="none" rtlCol="0">
            <a:spAutoFit/>
          </a:bodyPr>
          <a:lstStyle/>
          <a:p>
            <a:r>
              <a:rPr lang="en-AU" dirty="0"/>
              <a:t>Same AS (ISP) – 70%</a:t>
            </a:r>
          </a:p>
          <a:p>
            <a:r>
              <a:rPr lang="en-AU" dirty="0"/>
              <a:t>Google             – 16%</a:t>
            </a:r>
          </a:p>
          <a:p>
            <a:r>
              <a:rPr lang="en-AU" dirty="0"/>
              <a:t>Same CC          –   8%</a:t>
            </a:r>
          </a:p>
          <a:p>
            <a:r>
              <a:rPr lang="en-AU" dirty="0"/>
              <a:t>Cloudflare         – 5% </a:t>
            </a:r>
          </a:p>
        </p:txBody>
      </p:sp>
      <p:sp>
        <p:nvSpPr>
          <p:cNvPr id="4" name="TextBox 3">
            <a:extLst>
              <a:ext uri="{FF2B5EF4-FFF2-40B4-BE49-F238E27FC236}">
                <a16:creationId xmlns:a16="http://schemas.microsoft.com/office/drawing/2014/main" id="{57C60AE4-74D5-29AD-664D-93B95D3A6316}"/>
              </a:ext>
            </a:extLst>
          </p:cNvPr>
          <p:cNvSpPr txBox="1"/>
          <p:nvPr/>
        </p:nvSpPr>
        <p:spPr>
          <a:xfrm>
            <a:off x="5386935" y="6176963"/>
            <a:ext cx="652743" cy="369332"/>
          </a:xfrm>
          <a:prstGeom prst="rect">
            <a:avLst/>
          </a:prstGeom>
          <a:noFill/>
        </p:spPr>
        <p:txBody>
          <a:bodyPr wrap="none" rtlCol="0">
            <a:spAutoFit/>
          </a:bodyPr>
          <a:lstStyle/>
          <a:p>
            <a:r>
              <a:rPr lang="en-AU" dirty="0"/>
              <a:t>2021</a:t>
            </a:r>
          </a:p>
        </p:txBody>
      </p:sp>
      <p:sp>
        <p:nvSpPr>
          <p:cNvPr id="7" name="TextBox 6">
            <a:extLst>
              <a:ext uri="{FF2B5EF4-FFF2-40B4-BE49-F238E27FC236}">
                <a16:creationId xmlns:a16="http://schemas.microsoft.com/office/drawing/2014/main" id="{5E38DDC0-3022-F95C-091F-7A7A06F47861}"/>
              </a:ext>
            </a:extLst>
          </p:cNvPr>
          <p:cNvSpPr txBox="1"/>
          <p:nvPr/>
        </p:nvSpPr>
        <p:spPr>
          <a:xfrm>
            <a:off x="9773404" y="6176963"/>
            <a:ext cx="652743" cy="369332"/>
          </a:xfrm>
          <a:prstGeom prst="rect">
            <a:avLst/>
          </a:prstGeom>
          <a:noFill/>
        </p:spPr>
        <p:txBody>
          <a:bodyPr wrap="none" rtlCol="0">
            <a:spAutoFit/>
          </a:bodyPr>
          <a:lstStyle/>
          <a:p>
            <a:r>
              <a:rPr lang="en-AU" dirty="0"/>
              <a:t>2022</a:t>
            </a:r>
          </a:p>
        </p:txBody>
      </p:sp>
    </p:spTree>
    <p:extLst>
      <p:ext uri="{BB962C8B-B14F-4D97-AF65-F5344CB8AC3E}">
        <p14:creationId xmlns:p14="http://schemas.microsoft.com/office/powerpoint/2010/main" val="1483405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7895-F34D-CB82-53B8-D165F4F1183B}"/>
              </a:ext>
            </a:extLst>
          </p:cNvPr>
          <p:cNvSpPr>
            <a:spLocks noGrp="1"/>
          </p:cNvSpPr>
          <p:nvPr>
            <p:ph type="title"/>
          </p:nvPr>
        </p:nvSpPr>
        <p:spPr/>
        <p:txBody>
          <a:bodyPr/>
          <a:lstStyle/>
          <a:p>
            <a:r>
              <a:rPr lang="en-AU" dirty="0"/>
              <a:t>However</a:t>
            </a:r>
          </a:p>
        </p:txBody>
      </p:sp>
      <p:sp>
        <p:nvSpPr>
          <p:cNvPr id="3" name="Content Placeholder 2">
            <a:extLst>
              <a:ext uri="{FF2B5EF4-FFF2-40B4-BE49-F238E27FC236}">
                <a16:creationId xmlns:a16="http://schemas.microsoft.com/office/drawing/2014/main" id="{FA58C6BD-6849-DC72-FD20-CE4B8670FE98}"/>
              </a:ext>
            </a:extLst>
          </p:cNvPr>
          <p:cNvSpPr>
            <a:spLocks noGrp="1"/>
          </p:cNvSpPr>
          <p:nvPr>
            <p:ph idx="1"/>
          </p:nvPr>
        </p:nvSpPr>
        <p:spPr/>
        <p:txBody>
          <a:bodyPr>
            <a:normAutofit/>
          </a:bodyPr>
          <a:lstStyle/>
          <a:p>
            <a:r>
              <a:rPr lang="en-AU" dirty="0"/>
              <a:t>We observe that this single initial query generates a single query to the authoritative server only 73% of the time</a:t>
            </a:r>
          </a:p>
          <a:p>
            <a:r>
              <a:rPr lang="en-AU" dirty="0"/>
              <a:t>We see an average of 1.65 queries from distinct IP addresses at the authoritative server for each domain name</a:t>
            </a:r>
          </a:p>
          <a:p>
            <a:r>
              <a:rPr lang="en-AU" dirty="0"/>
              <a:t>What should we do with these “extra” DNS queries?</a:t>
            </a:r>
          </a:p>
          <a:p>
            <a:r>
              <a:rPr lang="en-AU" dirty="0"/>
              <a:t>In this case we just add them to the count</a:t>
            </a:r>
          </a:p>
          <a:p>
            <a:r>
              <a:rPr lang="en-AU" dirty="0"/>
              <a:t>Could we do better?</a:t>
            </a:r>
          </a:p>
        </p:txBody>
      </p:sp>
    </p:spTree>
    <p:extLst>
      <p:ext uri="{BB962C8B-B14F-4D97-AF65-F5344CB8AC3E}">
        <p14:creationId xmlns:p14="http://schemas.microsoft.com/office/powerpoint/2010/main" val="119194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56D70-852C-2D87-4B84-90AEEB2F17CB}"/>
              </a:ext>
            </a:extLst>
          </p:cNvPr>
          <p:cNvSpPr>
            <a:spLocks noGrp="1"/>
          </p:cNvSpPr>
          <p:nvPr>
            <p:ph type="title"/>
          </p:nvPr>
        </p:nvSpPr>
        <p:spPr/>
        <p:txBody>
          <a:bodyPr/>
          <a:lstStyle/>
          <a:p>
            <a:r>
              <a:rPr lang="en-AU" dirty="0"/>
              <a:t>What are we measuring here?</a:t>
            </a:r>
          </a:p>
        </p:txBody>
      </p:sp>
      <p:sp>
        <p:nvSpPr>
          <p:cNvPr id="3" name="Content Placeholder 2">
            <a:extLst>
              <a:ext uri="{FF2B5EF4-FFF2-40B4-BE49-F238E27FC236}">
                <a16:creationId xmlns:a16="http://schemas.microsoft.com/office/drawing/2014/main" id="{CC352846-FB52-EA3B-82FC-90E0B56028DE}"/>
              </a:ext>
            </a:extLst>
          </p:cNvPr>
          <p:cNvSpPr>
            <a:spLocks noGrp="1"/>
          </p:cNvSpPr>
          <p:nvPr>
            <p:ph idx="1"/>
          </p:nvPr>
        </p:nvSpPr>
        <p:spPr/>
        <p:txBody>
          <a:bodyPr/>
          <a:lstStyle/>
          <a:p>
            <a:r>
              <a:rPr lang="en-AU" dirty="0"/>
              <a:t>Seems that this experiment is not clear about what is being measured</a:t>
            </a:r>
          </a:p>
          <a:p>
            <a:r>
              <a:rPr lang="en-AU" dirty="0"/>
              <a:t>So we thought that maybe we really wanted to know </a:t>
            </a:r>
            <a:r>
              <a:rPr lang="en-AU" b="1" i="1" dirty="0"/>
              <a:t>all</a:t>
            </a:r>
            <a:r>
              <a:rPr lang="en-AU" dirty="0"/>
              <a:t> the resolvers who </a:t>
            </a:r>
            <a:r>
              <a:rPr lang="en-AU" b="1" i="1" dirty="0"/>
              <a:t>might</a:t>
            </a:r>
            <a:r>
              <a:rPr lang="en-AU" dirty="0"/>
              <a:t> see your query</a:t>
            </a:r>
          </a:p>
          <a:p>
            <a:r>
              <a:rPr lang="en-AU" dirty="0"/>
              <a:t>But to flush out all of these resolvers we need to adjust this experiment</a:t>
            </a:r>
          </a:p>
        </p:txBody>
      </p:sp>
    </p:spTree>
    <p:extLst>
      <p:ext uri="{BB962C8B-B14F-4D97-AF65-F5344CB8AC3E}">
        <p14:creationId xmlns:p14="http://schemas.microsoft.com/office/powerpoint/2010/main" val="210576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2802-5388-39CE-8986-9F3C4EC2C8AC}"/>
              </a:ext>
            </a:extLst>
          </p:cNvPr>
          <p:cNvSpPr>
            <a:spLocks noGrp="1"/>
          </p:cNvSpPr>
          <p:nvPr>
            <p:ph type="title"/>
          </p:nvPr>
        </p:nvSpPr>
        <p:spPr/>
        <p:txBody>
          <a:bodyPr/>
          <a:lstStyle/>
          <a:p>
            <a:r>
              <a:rPr lang="en-AU" dirty="0"/>
              <a:t>Second Thoughts</a:t>
            </a:r>
          </a:p>
        </p:txBody>
      </p:sp>
      <p:sp>
        <p:nvSpPr>
          <p:cNvPr id="3" name="Content Placeholder 2">
            <a:extLst>
              <a:ext uri="{FF2B5EF4-FFF2-40B4-BE49-F238E27FC236}">
                <a16:creationId xmlns:a16="http://schemas.microsoft.com/office/drawing/2014/main" id="{7227D297-4E18-3590-ACAD-4EFB3A5E12BE}"/>
              </a:ext>
            </a:extLst>
          </p:cNvPr>
          <p:cNvSpPr>
            <a:spLocks noGrp="1"/>
          </p:cNvSpPr>
          <p:nvPr>
            <p:ph idx="1"/>
          </p:nvPr>
        </p:nvSpPr>
        <p:spPr/>
        <p:txBody>
          <a:bodyPr/>
          <a:lstStyle/>
          <a:p>
            <a:r>
              <a:rPr lang="en-AU" dirty="0"/>
              <a:t>Get the authoritative server to return SERVFAIL all the time</a:t>
            </a:r>
          </a:p>
          <a:p>
            <a:r>
              <a:rPr lang="en-AU" dirty="0"/>
              <a:t>This way the stub resolver is likely to cycle through all the locally configured recursive resolvers to find a non-SERVFAIL DNS response</a:t>
            </a:r>
          </a:p>
          <a:p>
            <a:endParaRPr lang="en-AU" dirty="0"/>
          </a:p>
          <a:p>
            <a:endParaRPr lang="en-AU" dirty="0"/>
          </a:p>
        </p:txBody>
      </p:sp>
    </p:spTree>
    <p:extLst>
      <p:ext uri="{BB962C8B-B14F-4D97-AF65-F5344CB8AC3E}">
        <p14:creationId xmlns:p14="http://schemas.microsoft.com/office/powerpoint/2010/main" val="3716047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2328</TotalTime>
  <Words>1314</Words>
  <Application>Microsoft Macintosh PowerPoint</Application>
  <PresentationFormat>Widescreen</PresentationFormat>
  <Paragraphs>137</Paragraphs>
  <Slides>23</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Max's Handwritin</vt:lpstr>
      <vt:lpstr>Roboto</vt:lpstr>
      <vt:lpstr>Office Theme</vt:lpstr>
      <vt:lpstr>The resolvers we use</vt:lpstr>
      <vt:lpstr>PowerPoint Presentation</vt:lpstr>
      <vt:lpstr>“The resolvers we use”</vt:lpstr>
      <vt:lpstr>Our Initial thoughts</vt:lpstr>
      <vt:lpstr>Our Initial thoughts</vt:lpstr>
      <vt:lpstr>DNS in EU</vt:lpstr>
      <vt:lpstr>However</vt:lpstr>
      <vt:lpstr>What are we measuring here?</vt:lpstr>
      <vt:lpstr>Second Thoughts</vt:lpstr>
      <vt:lpstr>DNS in EU</vt:lpstr>
      <vt:lpstr>Are we there yet?</vt:lpstr>
      <vt:lpstr>Third Pass</vt:lpstr>
      <vt:lpstr>DNS in EU</vt:lpstr>
      <vt:lpstr>Where are we now?</vt:lpstr>
      <vt:lpstr>Who is “we”?</vt:lpstr>
      <vt:lpstr>DNS in EU</vt:lpstr>
      <vt:lpstr>Where are we now?</vt:lpstr>
      <vt:lpstr>What does all this mean?</vt:lpstr>
      <vt:lpstr>So, is there really a problem?</vt:lpstr>
      <vt:lpstr>Can we do something useful in this space?</vt:lpstr>
      <vt:lpstr>OK then …</vt:lpstr>
      <vt:lpstr>PowerPoint Presentation</vt:lpstr>
      <vt:lpstr>Charter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for DNS4EU</dc:title>
  <dc:creator>Geoff Huston</dc:creator>
  <cp:lastModifiedBy>Joao Damas</cp:lastModifiedBy>
  <cp:revision>7</cp:revision>
  <dcterms:created xsi:type="dcterms:W3CDTF">2022-05-09T20:59:14Z</dcterms:created>
  <dcterms:modified xsi:type="dcterms:W3CDTF">2022-05-19T07:23:30Z</dcterms:modified>
</cp:coreProperties>
</file>