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4" r:id="rId2"/>
    <p:sldId id="423" r:id="rId3"/>
    <p:sldId id="424" r:id="rId4"/>
    <p:sldId id="358" r:id="rId5"/>
    <p:sldId id="425" r:id="rId6"/>
    <p:sldId id="442" r:id="rId7"/>
    <p:sldId id="426" r:id="rId8"/>
    <p:sldId id="274" r:id="rId9"/>
    <p:sldId id="279" r:id="rId10"/>
    <p:sldId id="443" r:id="rId11"/>
    <p:sldId id="293" r:id="rId12"/>
    <p:sldId id="337" r:id="rId13"/>
    <p:sldId id="338" r:id="rId14"/>
    <p:sldId id="364" r:id="rId15"/>
    <p:sldId id="427" r:id="rId16"/>
    <p:sldId id="428" r:id="rId17"/>
    <p:sldId id="429" r:id="rId18"/>
    <p:sldId id="430" r:id="rId19"/>
    <p:sldId id="431" r:id="rId20"/>
    <p:sldId id="432" r:id="rId21"/>
    <p:sldId id="433" r:id="rId22"/>
    <p:sldId id="434" r:id="rId23"/>
    <p:sldId id="360" r:id="rId24"/>
    <p:sldId id="362" r:id="rId25"/>
    <p:sldId id="435" r:id="rId26"/>
    <p:sldId id="363" r:id="rId27"/>
    <p:sldId id="441" r:id="rId28"/>
    <p:sldId id="439" r:id="rId29"/>
    <p:sldId id="436" r:id="rId30"/>
    <p:sldId id="365" r:id="rId31"/>
    <p:sldId id="440" r:id="rId32"/>
    <p:sldId id="437" r:id="rId33"/>
    <p:sldId id="43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0"/>
  </p:normalViewPr>
  <p:slideViewPr>
    <p:cSldViewPr snapToGrid="0" snapToObjects="1">
      <p:cViewPr varScale="1">
        <p:scale>
          <a:sx n="120" d="100"/>
          <a:sy n="120" d="100"/>
        </p:scale>
        <p:origin x="552"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6D46-0C06-1743-BCFA-4FBF6F1166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E9A4B09F-E6B3-844C-9CB3-2B250AF35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75CBD4D8-3615-2F4E-8EDC-2F18F584E1E7}"/>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5" name="Footer Placeholder 4">
            <a:extLst>
              <a:ext uri="{FF2B5EF4-FFF2-40B4-BE49-F238E27FC236}">
                <a16:creationId xmlns:a16="http://schemas.microsoft.com/office/drawing/2014/main" id="{7A0E8577-B960-6D48-96A2-1B3DF13DEAE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BFB3A3D-49BF-E24C-9266-36A1D0ECFA41}"/>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208395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F66FE-FAA4-E04B-850D-ADE631812B57}"/>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5F50ABE0-48A2-0A48-9F1E-C2287C2FB38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76B1E497-9A56-6045-AA91-8D96C55F4F25}"/>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5" name="Footer Placeholder 4">
            <a:extLst>
              <a:ext uri="{FF2B5EF4-FFF2-40B4-BE49-F238E27FC236}">
                <a16:creationId xmlns:a16="http://schemas.microsoft.com/office/drawing/2014/main" id="{52A46064-856A-BA4E-AE60-A81F7B19D7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FE695B1-277B-D848-82F9-9BF99B6168D6}"/>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22563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6CC9D-1195-9546-A321-7099243B2E9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D2E3AAB7-449C-394F-AE8F-58EDC087E3A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C891E18-03F8-0349-9735-FDD8699C9A9B}"/>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5" name="Footer Placeholder 4">
            <a:extLst>
              <a:ext uri="{FF2B5EF4-FFF2-40B4-BE49-F238E27FC236}">
                <a16:creationId xmlns:a16="http://schemas.microsoft.com/office/drawing/2014/main" id="{01229C45-2CFD-8D46-979D-04F51E04A69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A08ABB-46D9-BC46-8A29-920060439917}"/>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401981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9250-4DD3-AD40-BFF4-991562CDD87B}"/>
              </a:ext>
            </a:extLst>
          </p:cNvPr>
          <p:cNvSpPr>
            <a:spLocks noGrp="1"/>
          </p:cNvSpPr>
          <p:nvPr>
            <p:ph type="title"/>
          </p:nvPr>
        </p:nvSpPr>
        <p:spPr/>
        <p:txBody>
          <a:bodyPr/>
          <a:lstStyle>
            <a:lvl1pPr>
              <a:defRPr b="1" i="0"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AB251482-91EB-8443-B2B5-D0E2D113D47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6FD0E677-9B64-7E44-AE37-5666C172A505}"/>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5" name="Footer Placeholder 4">
            <a:extLst>
              <a:ext uri="{FF2B5EF4-FFF2-40B4-BE49-F238E27FC236}">
                <a16:creationId xmlns:a16="http://schemas.microsoft.com/office/drawing/2014/main" id="{C2F78CAB-C16E-EE45-9B94-65A9C50212C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83FA08-72D1-A549-9F66-7614BED2A6F2}"/>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201608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A300-D65C-8941-BAB7-CD1FCB41C8C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72C56C5F-CCC0-1347-8487-67F4E0D0D4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03E3267-7B4B-1747-A754-792DED2DD490}"/>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5" name="Footer Placeholder 4">
            <a:extLst>
              <a:ext uri="{FF2B5EF4-FFF2-40B4-BE49-F238E27FC236}">
                <a16:creationId xmlns:a16="http://schemas.microsoft.com/office/drawing/2014/main" id="{072B7287-C98D-1A48-B524-6AA3DA67914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87C4D8B-833A-C948-AAC0-B85AC4A36752}"/>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183487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53E6-CE47-CA49-AD45-FD118FEFF629}"/>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E365B7D-4D0A-BD4B-9FCD-1CCC6C64427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110F3C08-4888-194D-B542-8EBF337EDAA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BF0B6153-A0EF-CD47-8F5C-4ED8DD3F4EF8}"/>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6" name="Footer Placeholder 5">
            <a:extLst>
              <a:ext uri="{FF2B5EF4-FFF2-40B4-BE49-F238E27FC236}">
                <a16:creationId xmlns:a16="http://schemas.microsoft.com/office/drawing/2014/main" id="{57B85597-5150-4446-8AA9-C7743EE4C76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D78D3E3-C6BD-A049-B2C9-587D4CBAA7C1}"/>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3561404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851B-A9E7-F341-B40A-223B0B4645D8}"/>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A4A8E82D-F550-8E40-A5A7-FB9D8DA6C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65F14F3-4B57-A84C-9F0C-8CB5025F224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87AF8E92-3B9A-B54C-8199-887AB64F6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B1FAF07-AECE-7C47-AA6D-60C053DA988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6CC74801-94ED-9847-BE64-E26A5AF32806}"/>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8" name="Footer Placeholder 7">
            <a:extLst>
              <a:ext uri="{FF2B5EF4-FFF2-40B4-BE49-F238E27FC236}">
                <a16:creationId xmlns:a16="http://schemas.microsoft.com/office/drawing/2014/main" id="{3E2B4B75-3582-CB4B-993D-9C9D16139AE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E969A2C-EEE2-2740-ACA8-17386F20FC03}"/>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177126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9108-8CB9-9A4F-B9D5-CD54D50235D8}"/>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ADE0E777-B80D-0942-B671-05C3D7B2F9FD}"/>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4" name="Footer Placeholder 3">
            <a:extLst>
              <a:ext uri="{FF2B5EF4-FFF2-40B4-BE49-F238E27FC236}">
                <a16:creationId xmlns:a16="http://schemas.microsoft.com/office/drawing/2014/main" id="{E87F47C8-817D-AE4C-A912-B6E37D28ECF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2D12AF1-EC17-7542-9726-32A0DC7541DA}"/>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417949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3A8A37-9F4E-3C49-8437-C7E88344DFA5}"/>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3" name="Footer Placeholder 2">
            <a:extLst>
              <a:ext uri="{FF2B5EF4-FFF2-40B4-BE49-F238E27FC236}">
                <a16:creationId xmlns:a16="http://schemas.microsoft.com/office/drawing/2014/main" id="{74CD7E6B-8B40-7D48-A82E-E641262B9C7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F1E0705-BEC3-6745-88D7-B7BBD097EDF2}"/>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322396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B6AE-FBEF-444C-9693-AE3743AA3E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8F32008A-0B3D-A44B-949E-A1339455E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7D2F5771-C5A7-E94F-B314-C4308028A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778852-5FDD-BE49-A262-536A7FFF4918}"/>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6" name="Footer Placeholder 5">
            <a:extLst>
              <a:ext uri="{FF2B5EF4-FFF2-40B4-BE49-F238E27FC236}">
                <a16:creationId xmlns:a16="http://schemas.microsoft.com/office/drawing/2014/main" id="{8D3E01AC-DCCD-C042-9CD8-80DA37B7407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917D25E-522F-3B47-A188-DE4D60C25C82}"/>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68267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1D37-6074-9941-99A9-E2C12FEF117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E7D57B16-E079-3D41-A8E9-380D854F4A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259B7B8-0329-6E4D-AD9B-9B9DFC868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4463875-2509-1142-917F-F1346B8C3541}"/>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6" name="Footer Placeholder 5">
            <a:extLst>
              <a:ext uri="{FF2B5EF4-FFF2-40B4-BE49-F238E27FC236}">
                <a16:creationId xmlns:a16="http://schemas.microsoft.com/office/drawing/2014/main" id="{21A2DD1C-3FFE-EB4E-8F78-3D6839E85AC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0D3E9C7-1E62-9048-BB80-3FFDE542DC8E}"/>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216406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4BA277-D0E4-E447-BB6F-A7B2B415D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C05D1C5-D645-994A-9AFE-F6B58B101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D95C207F-8C31-BD4D-AE24-BE8EDD4F1F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625D6-4BBD-464D-9EAE-A3C32FD0CA46}" type="datetimeFigureOut">
              <a:rPr lang="en-AU" smtClean="0"/>
              <a:t>20/3/2022</a:t>
            </a:fld>
            <a:endParaRPr lang="en-AU"/>
          </a:p>
        </p:txBody>
      </p:sp>
      <p:sp>
        <p:nvSpPr>
          <p:cNvPr id="5" name="Footer Placeholder 4">
            <a:extLst>
              <a:ext uri="{FF2B5EF4-FFF2-40B4-BE49-F238E27FC236}">
                <a16:creationId xmlns:a16="http://schemas.microsoft.com/office/drawing/2014/main" id="{5F99E40A-84D7-BA42-B937-FCF54F549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52A41A8-2AE2-B244-9120-48CC71767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95C13-4408-3E42-BA08-EAEB092BFEDD}" type="slidenum">
              <a:rPr lang="en-AU" smtClean="0"/>
              <a:t>‹#›</a:t>
            </a:fld>
            <a:endParaRPr lang="en-AU"/>
          </a:p>
        </p:txBody>
      </p:sp>
    </p:spTree>
    <p:extLst>
      <p:ext uri="{BB962C8B-B14F-4D97-AF65-F5344CB8AC3E}">
        <p14:creationId xmlns:p14="http://schemas.microsoft.com/office/powerpoint/2010/main" val="1148007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8103" y="1458227"/>
            <a:ext cx="8208912" cy="2160239"/>
          </a:xfrm>
        </p:spPr>
        <p:txBody>
          <a:bodyPr>
            <a:normAutofit/>
          </a:bodyPr>
          <a:lstStyle/>
          <a:p>
            <a:r>
              <a:rPr lang="en-US" sz="5333" dirty="0">
                <a:solidFill>
                  <a:schemeClr val="accent4">
                    <a:lumMod val="50000"/>
                  </a:schemeClr>
                </a:solidFill>
                <a:latin typeface="Powderfinger Type" panose="02020709070000000403" pitchFamily="49" charset="77"/>
              </a:rPr>
              <a:t>IPv6 Fragmentation and EH </a:t>
            </a:r>
            <a:r>
              <a:rPr lang="en-US" sz="5333" dirty="0" err="1">
                <a:solidFill>
                  <a:schemeClr val="accent4">
                    <a:lumMod val="50000"/>
                  </a:schemeClr>
                </a:solidFill>
                <a:latin typeface="Powderfinger Type" panose="02020709070000000403" pitchFamily="49" charset="77"/>
              </a:rPr>
              <a:t>behaviours</a:t>
            </a:r>
            <a:r>
              <a:rPr lang="en-US" sz="5333" dirty="0">
                <a:solidFill>
                  <a:schemeClr val="accent4">
                    <a:lumMod val="50000"/>
                  </a:schemeClr>
                </a:solidFill>
                <a:latin typeface="Powderfinger Type" panose="02020709070000000403" pitchFamily="49" charset="77"/>
              </a:rPr>
              <a:t> </a:t>
            </a:r>
          </a:p>
        </p:txBody>
      </p:sp>
      <p:sp>
        <p:nvSpPr>
          <p:cNvPr id="3" name="Subtitle 2"/>
          <p:cNvSpPr>
            <a:spLocks noGrp="1"/>
          </p:cNvSpPr>
          <p:nvPr>
            <p:ph type="subTitle" idx="1"/>
          </p:nvPr>
        </p:nvSpPr>
        <p:spPr>
          <a:xfrm>
            <a:off x="2207568" y="4356099"/>
            <a:ext cx="8208912" cy="1257548"/>
          </a:xfrm>
        </p:spPr>
        <p:txBody>
          <a:bodyPr>
            <a:normAutofit/>
          </a:bodyPr>
          <a:lstStyle/>
          <a:p>
            <a:pPr algn="r"/>
            <a:r>
              <a:rPr lang="en-US" sz="1600" dirty="0">
                <a:solidFill>
                  <a:schemeClr val="bg1">
                    <a:lumMod val="65000"/>
                  </a:schemeClr>
                </a:solidFill>
                <a:latin typeface="AhnbergHand" charset="0"/>
                <a:ea typeface="AhnbergHand" charset="0"/>
                <a:cs typeface="AhnbergHand" charset="0"/>
              </a:rPr>
              <a:t>Geoff Huston, Joao Damas</a:t>
            </a:r>
          </a:p>
          <a:p>
            <a:pPr algn="r"/>
            <a:r>
              <a:rPr lang="en-US" sz="1600" dirty="0">
                <a:solidFill>
                  <a:schemeClr val="bg1">
                    <a:lumMod val="65000"/>
                  </a:schemeClr>
                </a:solidFill>
                <a:latin typeface="AhnbergHand" charset="0"/>
                <a:ea typeface="AhnbergHand" charset="0"/>
                <a:cs typeface="AhnbergHand" charset="0"/>
              </a:rPr>
              <a:t>APNIC Labs</a:t>
            </a:r>
          </a:p>
        </p:txBody>
      </p:sp>
    </p:spTree>
    <p:extLst>
      <p:ext uri="{BB962C8B-B14F-4D97-AF65-F5344CB8AC3E}">
        <p14:creationId xmlns:p14="http://schemas.microsoft.com/office/powerpoint/2010/main" val="37050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61" y="273817"/>
            <a:ext cx="10864124" cy="584775"/>
          </a:xfrm>
          <a:prstGeom prst="rect">
            <a:avLst/>
          </a:prstGeom>
          <a:noFill/>
        </p:spPr>
        <p:txBody>
          <a:bodyPr wrap="square" rtlCol="0">
            <a:spAutoFit/>
          </a:bodyPr>
          <a:lstStyle/>
          <a:p>
            <a:pPr algn="ctr"/>
            <a:r>
              <a:rPr lang="en-US" sz="3200" dirty="0">
                <a:solidFill>
                  <a:schemeClr val="accent6">
                    <a:lumMod val="50000"/>
                  </a:schemeClr>
                </a:solidFill>
                <a:latin typeface="Powderfinger Type" panose="02020709070000000403" pitchFamily="49" charset="77"/>
                <a:ea typeface="Powderfinger Type" charset="0"/>
                <a:cs typeface="Powderfinger Type" charset="0"/>
              </a:rPr>
              <a:t>Are the effects of middleware symmetric?</a:t>
            </a:r>
          </a:p>
        </p:txBody>
      </p:sp>
      <p:sp>
        <p:nvSpPr>
          <p:cNvPr id="3" name="TextBox 2"/>
          <p:cNvSpPr txBox="1"/>
          <p:nvPr/>
        </p:nvSpPr>
        <p:spPr>
          <a:xfrm>
            <a:off x="457200" y="1265828"/>
            <a:ext cx="11379200" cy="3702873"/>
          </a:xfrm>
          <a:prstGeom prst="rect">
            <a:avLst/>
          </a:prstGeom>
          <a:noFill/>
        </p:spPr>
        <p:txBody>
          <a:bodyPr wrap="square" rtlCol="0">
            <a:spAutoFit/>
          </a:bodyPr>
          <a:lstStyle/>
          <a:p>
            <a:r>
              <a:rPr lang="en-US" sz="2133" dirty="0">
                <a:ea typeface="AhnbergHand" charset="0"/>
                <a:cs typeface="AhnbergHand" charset="0"/>
              </a:rPr>
              <a:t>The RFC7872  experiments sent altered IPv6 packets </a:t>
            </a:r>
            <a:r>
              <a:rPr lang="en-US" sz="2133" b="1" dirty="0">
                <a:ea typeface="AhnbergHand" charset="0"/>
                <a:cs typeface="AhnbergHand" charset="0"/>
              </a:rPr>
              <a:t>towards</a:t>
            </a:r>
            <a:r>
              <a:rPr lang="en-US" sz="2133" dirty="0">
                <a:ea typeface="AhnbergHand" charset="0"/>
                <a:cs typeface="AhnbergHand" charset="0"/>
              </a:rPr>
              <a:t> well-known servers and observed whether the server received and reconstructed the altered packet by seeing whether the server responded (or not)</a:t>
            </a:r>
          </a:p>
          <a:p>
            <a:endParaRPr lang="en-US" sz="2133" dirty="0">
              <a:ea typeface="AhnbergHand" charset="0"/>
              <a:cs typeface="AhnbergHand" charset="0"/>
            </a:endParaRPr>
          </a:p>
          <a:p>
            <a:r>
              <a:rPr lang="en-US" sz="2133" dirty="0">
                <a:ea typeface="AhnbergHand" charset="0"/>
                <a:cs typeface="AhnbergHand" charset="0"/>
              </a:rPr>
              <a:t>Sending large fragmented queries towards servers is not all that common </a:t>
            </a:r>
            <a:r>
              <a:rPr lang="mr-IN" sz="2133" dirty="0">
                <a:ea typeface="AhnbergHand" charset="0"/>
                <a:cs typeface="AhnbergHand" charset="0"/>
              </a:rPr>
              <a:t>–</a:t>
            </a:r>
            <a:r>
              <a:rPr lang="en-US" sz="2133" dirty="0">
                <a:ea typeface="AhnbergHand" charset="0"/>
                <a:cs typeface="AhnbergHand" charset="0"/>
              </a:rPr>
              <a:t> the reverse situation of receiving big responses is more common</a:t>
            </a:r>
          </a:p>
          <a:p>
            <a:endParaRPr lang="en-US" sz="2133" dirty="0">
              <a:ea typeface="AhnbergHand" charset="0"/>
              <a:cs typeface="AhnbergHand" charset="0"/>
            </a:endParaRPr>
          </a:p>
          <a:p>
            <a:r>
              <a:rPr lang="en-US" sz="2133" dirty="0">
                <a:ea typeface="AhnbergHand" charset="0"/>
                <a:cs typeface="AhnbergHand" charset="0"/>
              </a:rPr>
              <a:t>What happens if we try to reproduce this experiment by looking at what happens when we send various forms of altered IPv6 packets </a:t>
            </a:r>
            <a:r>
              <a:rPr lang="en-US" sz="2133" b="1" dirty="0">
                <a:ea typeface="AhnbergHand" charset="0"/>
                <a:cs typeface="AhnbergHand" charset="0"/>
              </a:rPr>
              <a:t>back</a:t>
            </a:r>
            <a:r>
              <a:rPr lang="en-US" sz="2133" dirty="0">
                <a:ea typeface="AhnbergHand" charset="0"/>
                <a:cs typeface="AhnbergHand" charset="0"/>
              </a:rPr>
              <a:t> from servers </a:t>
            </a:r>
            <a:r>
              <a:rPr lang="mr-IN" sz="2133" dirty="0">
                <a:ea typeface="AhnbergHand" charset="0"/>
                <a:cs typeface="AhnbergHand" charset="0"/>
              </a:rPr>
              <a:t>–</a:t>
            </a:r>
            <a:r>
              <a:rPr lang="en-US" sz="2133" dirty="0">
                <a:ea typeface="AhnbergHand" charset="0"/>
                <a:cs typeface="AhnbergHand" charset="0"/>
              </a:rPr>
              <a:t> what’s the drop rate of this reverse case for packets from servers to end-clients?</a:t>
            </a:r>
          </a:p>
          <a:p>
            <a:endParaRPr lang="en-US" sz="2133" dirty="0">
              <a:ea typeface="AhnbergHand" charset="0"/>
              <a:cs typeface="AhnbergHand" charset="0"/>
            </a:endParaRPr>
          </a:p>
        </p:txBody>
      </p:sp>
      <p:sp>
        <p:nvSpPr>
          <p:cNvPr id="4" name="Freeform 3">
            <a:extLst>
              <a:ext uri="{FF2B5EF4-FFF2-40B4-BE49-F238E27FC236}">
                <a16:creationId xmlns:a16="http://schemas.microsoft.com/office/drawing/2014/main" id="{1FDC4A80-5DD2-F949-B7FD-DAA3491ADD6B}"/>
              </a:ext>
            </a:extLst>
          </p:cNvPr>
          <p:cNvSpPr/>
          <p:nvPr/>
        </p:nvSpPr>
        <p:spPr>
          <a:xfrm>
            <a:off x="1944134" y="5433848"/>
            <a:ext cx="424035" cy="233330"/>
          </a:xfrm>
          <a:custGeom>
            <a:avLst/>
            <a:gdLst>
              <a:gd name="connsiteX0" fmla="*/ 231507 w 424035"/>
              <a:gd name="connsiteY0" fmla="*/ 0 h 233330"/>
              <a:gd name="connsiteX1" fmla="*/ 280 w 424035"/>
              <a:gd name="connsiteY1" fmla="*/ 157655 h 233330"/>
              <a:gd name="connsiteX2" fmla="*/ 189466 w 424035"/>
              <a:gd name="connsiteY2" fmla="*/ 231228 h 233330"/>
              <a:gd name="connsiteX3" fmla="*/ 420694 w 424035"/>
              <a:gd name="connsiteY3" fmla="*/ 199697 h 233330"/>
              <a:gd name="connsiteX4" fmla="*/ 305080 w 424035"/>
              <a:gd name="connsiteY4" fmla="*/ 63062 h 23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35" h="233330">
                <a:moveTo>
                  <a:pt x="231507" y="0"/>
                </a:moveTo>
                <a:cubicBezTo>
                  <a:pt x="119397" y="59558"/>
                  <a:pt x="7287" y="119117"/>
                  <a:pt x="280" y="157655"/>
                </a:cubicBezTo>
                <a:cubicBezTo>
                  <a:pt x="-6727" y="196193"/>
                  <a:pt x="119397" y="224221"/>
                  <a:pt x="189466" y="231228"/>
                </a:cubicBezTo>
                <a:cubicBezTo>
                  <a:pt x="259535" y="238235"/>
                  <a:pt x="401425" y="227725"/>
                  <a:pt x="420694" y="199697"/>
                </a:cubicBezTo>
                <a:cubicBezTo>
                  <a:pt x="439963" y="171669"/>
                  <a:pt x="372521" y="117365"/>
                  <a:pt x="3050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553AAB3F-4187-4946-9D13-0D766DA01296}"/>
              </a:ext>
            </a:extLst>
          </p:cNvPr>
          <p:cNvSpPr/>
          <p:nvPr/>
        </p:nvSpPr>
        <p:spPr>
          <a:xfrm>
            <a:off x="1962299" y="5675586"/>
            <a:ext cx="187812" cy="983881"/>
          </a:xfrm>
          <a:custGeom>
            <a:avLst/>
            <a:gdLst>
              <a:gd name="connsiteX0" fmla="*/ 139770 w 187812"/>
              <a:gd name="connsiteY0" fmla="*/ 0 h 983881"/>
              <a:gd name="connsiteX1" fmla="*/ 181811 w 187812"/>
              <a:gd name="connsiteY1" fmla="*/ 483476 h 983881"/>
              <a:gd name="connsiteX2" fmla="*/ 24156 w 187812"/>
              <a:gd name="connsiteY2" fmla="*/ 924911 h 983881"/>
              <a:gd name="connsiteX3" fmla="*/ 3135 w 187812"/>
              <a:gd name="connsiteY3" fmla="*/ 966952 h 983881"/>
            </a:gdLst>
            <a:ahLst/>
            <a:cxnLst>
              <a:cxn ang="0">
                <a:pos x="connsiteX0" y="connsiteY0"/>
              </a:cxn>
              <a:cxn ang="0">
                <a:pos x="connsiteX1" y="connsiteY1"/>
              </a:cxn>
              <a:cxn ang="0">
                <a:pos x="connsiteX2" y="connsiteY2"/>
              </a:cxn>
              <a:cxn ang="0">
                <a:pos x="connsiteX3" y="connsiteY3"/>
              </a:cxn>
            </a:cxnLst>
            <a:rect l="l" t="t" r="r" b="b"/>
            <a:pathLst>
              <a:path w="187812" h="983881">
                <a:moveTo>
                  <a:pt x="139770" y="0"/>
                </a:moveTo>
                <a:cubicBezTo>
                  <a:pt x="170425" y="164662"/>
                  <a:pt x="201080" y="329324"/>
                  <a:pt x="181811" y="483476"/>
                </a:cubicBezTo>
                <a:cubicBezTo>
                  <a:pt x="162542" y="637628"/>
                  <a:pt x="53935" y="844332"/>
                  <a:pt x="24156" y="924911"/>
                </a:cubicBezTo>
                <a:cubicBezTo>
                  <a:pt x="-5623" y="1005490"/>
                  <a:pt x="-1244" y="986221"/>
                  <a:pt x="3135" y="9669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45F5CB18-B763-0B4C-86FF-E2C64F02E400}"/>
              </a:ext>
            </a:extLst>
          </p:cNvPr>
          <p:cNvSpPr/>
          <p:nvPr/>
        </p:nvSpPr>
        <p:spPr>
          <a:xfrm>
            <a:off x="2165131" y="6138041"/>
            <a:ext cx="126124" cy="546538"/>
          </a:xfrm>
          <a:custGeom>
            <a:avLst/>
            <a:gdLst>
              <a:gd name="connsiteX0" fmla="*/ 0 w 126124"/>
              <a:gd name="connsiteY0" fmla="*/ 0 h 546538"/>
              <a:gd name="connsiteX1" fmla="*/ 126124 w 126124"/>
              <a:gd name="connsiteY1" fmla="*/ 546538 h 546538"/>
            </a:gdLst>
            <a:ahLst/>
            <a:cxnLst>
              <a:cxn ang="0">
                <a:pos x="connsiteX0" y="connsiteY0"/>
              </a:cxn>
              <a:cxn ang="0">
                <a:pos x="connsiteX1" y="connsiteY1"/>
              </a:cxn>
            </a:cxnLst>
            <a:rect l="l" t="t" r="r" b="b"/>
            <a:pathLst>
              <a:path w="126124" h="546538">
                <a:moveTo>
                  <a:pt x="0" y="0"/>
                </a:moveTo>
                <a:lnTo>
                  <a:pt x="126124" y="54653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69F8BCF2-467B-984F-B54A-02AEEB6F3BC2}"/>
              </a:ext>
            </a:extLst>
          </p:cNvPr>
          <p:cNvSpPr/>
          <p:nvPr/>
        </p:nvSpPr>
        <p:spPr>
          <a:xfrm>
            <a:off x="1797269" y="5738648"/>
            <a:ext cx="294290" cy="273269"/>
          </a:xfrm>
          <a:custGeom>
            <a:avLst/>
            <a:gdLst>
              <a:gd name="connsiteX0" fmla="*/ 294290 w 294290"/>
              <a:gd name="connsiteY0" fmla="*/ 0 h 273269"/>
              <a:gd name="connsiteX1" fmla="*/ 0 w 294290"/>
              <a:gd name="connsiteY1" fmla="*/ 273269 h 273269"/>
            </a:gdLst>
            <a:ahLst/>
            <a:cxnLst>
              <a:cxn ang="0">
                <a:pos x="connsiteX0" y="connsiteY0"/>
              </a:cxn>
              <a:cxn ang="0">
                <a:pos x="connsiteX1" y="connsiteY1"/>
              </a:cxn>
            </a:cxnLst>
            <a:rect l="l" t="t" r="r" b="b"/>
            <a:pathLst>
              <a:path w="294290" h="273269">
                <a:moveTo>
                  <a:pt x="294290" y="0"/>
                </a:moveTo>
                <a:lnTo>
                  <a:pt x="0" y="2732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900DB662-00F0-5342-83B9-4F423CB2EE36}"/>
              </a:ext>
            </a:extLst>
          </p:cNvPr>
          <p:cNvSpPr/>
          <p:nvPr/>
        </p:nvSpPr>
        <p:spPr>
          <a:xfrm>
            <a:off x="2112579" y="5738648"/>
            <a:ext cx="304800" cy="210207"/>
          </a:xfrm>
          <a:custGeom>
            <a:avLst/>
            <a:gdLst>
              <a:gd name="connsiteX0" fmla="*/ 0 w 304800"/>
              <a:gd name="connsiteY0" fmla="*/ 0 h 210207"/>
              <a:gd name="connsiteX1" fmla="*/ 304800 w 304800"/>
              <a:gd name="connsiteY1" fmla="*/ 210207 h 210207"/>
            </a:gdLst>
            <a:ahLst/>
            <a:cxnLst>
              <a:cxn ang="0">
                <a:pos x="connsiteX0" y="connsiteY0"/>
              </a:cxn>
              <a:cxn ang="0">
                <a:pos x="connsiteX1" y="connsiteY1"/>
              </a:cxn>
            </a:cxnLst>
            <a:rect l="l" t="t" r="r" b="b"/>
            <a:pathLst>
              <a:path w="304800" h="210207">
                <a:moveTo>
                  <a:pt x="0" y="0"/>
                </a:moveTo>
                <a:lnTo>
                  <a:pt x="304800" y="21020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94591257-F919-4940-BF21-5D4220311016}"/>
              </a:ext>
            </a:extLst>
          </p:cNvPr>
          <p:cNvSpPr/>
          <p:nvPr/>
        </p:nvSpPr>
        <p:spPr>
          <a:xfrm>
            <a:off x="2359479" y="5780690"/>
            <a:ext cx="215555" cy="409903"/>
          </a:xfrm>
          <a:custGeom>
            <a:avLst/>
            <a:gdLst>
              <a:gd name="connsiteX0" fmla="*/ 215555 w 215555"/>
              <a:gd name="connsiteY0" fmla="*/ 0 h 409903"/>
              <a:gd name="connsiteX1" fmla="*/ 5349 w 215555"/>
              <a:gd name="connsiteY1" fmla="*/ 273269 h 409903"/>
              <a:gd name="connsiteX2" fmla="*/ 68411 w 215555"/>
              <a:gd name="connsiteY2" fmla="*/ 325820 h 409903"/>
              <a:gd name="connsiteX3" fmla="*/ 131473 w 215555"/>
              <a:gd name="connsiteY3" fmla="*/ 409903 h 409903"/>
            </a:gdLst>
            <a:ahLst/>
            <a:cxnLst>
              <a:cxn ang="0">
                <a:pos x="connsiteX0" y="connsiteY0"/>
              </a:cxn>
              <a:cxn ang="0">
                <a:pos x="connsiteX1" y="connsiteY1"/>
              </a:cxn>
              <a:cxn ang="0">
                <a:pos x="connsiteX2" y="connsiteY2"/>
              </a:cxn>
              <a:cxn ang="0">
                <a:pos x="connsiteX3" y="connsiteY3"/>
              </a:cxn>
            </a:cxnLst>
            <a:rect l="l" t="t" r="r" b="b"/>
            <a:pathLst>
              <a:path w="215555" h="409903">
                <a:moveTo>
                  <a:pt x="215555" y="0"/>
                </a:moveTo>
                <a:cubicBezTo>
                  <a:pt x="122714" y="109483"/>
                  <a:pt x="29873" y="218966"/>
                  <a:pt x="5349" y="273269"/>
                </a:cubicBezTo>
                <a:cubicBezTo>
                  <a:pt x="-19175" y="327572"/>
                  <a:pt x="47390" y="303048"/>
                  <a:pt x="68411" y="325820"/>
                </a:cubicBezTo>
                <a:cubicBezTo>
                  <a:pt x="89432" y="348592"/>
                  <a:pt x="110452" y="379247"/>
                  <a:pt x="131473" y="4099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7DBE1B2F-73B6-194C-B1B5-14A8ED075C1F}"/>
              </a:ext>
            </a:extLst>
          </p:cNvPr>
          <p:cNvSpPr/>
          <p:nvPr/>
        </p:nvSpPr>
        <p:spPr>
          <a:xfrm>
            <a:off x="2511972" y="5791200"/>
            <a:ext cx="204555" cy="420414"/>
          </a:xfrm>
          <a:custGeom>
            <a:avLst/>
            <a:gdLst>
              <a:gd name="connsiteX0" fmla="*/ 42042 w 204555"/>
              <a:gd name="connsiteY0" fmla="*/ 0 h 420414"/>
              <a:gd name="connsiteX1" fmla="*/ 189187 w 204555"/>
              <a:gd name="connsiteY1" fmla="*/ 126124 h 420414"/>
              <a:gd name="connsiteX2" fmla="*/ 178676 w 204555"/>
              <a:gd name="connsiteY2" fmla="*/ 168166 h 420414"/>
              <a:gd name="connsiteX3" fmla="*/ 0 w 204555"/>
              <a:gd name="connsiteY3" fmla="*/ 420414 h 420414"/>
            </a:gdLst>
            <a:ahLst/>
            <a:cxnLst>
              <a:cxn ang="0">
                <a:pos x="connsiteX0" y="connsiteY0"/>
              </a:cxn>
              <a:cxn ang="0">
                <a:pos x="connsiteX1" y="connsiteY1"/>
              </a:cxn>
              <a:cxn ang="0">
                <a:pos x="connsiteX2" y="connsiteY2"/>
              </a:cxn>
              <a:cxn ang="0">
                <a:pos x="connsiteX3" y="connsiteY3"/>
              </a:cxn>
            </a:cxnLst>
            <a:rect l="l" t="t" r="r" b="b"/>
            <a:pathLst>
              <a:path w="204555" h="420414">
                <a:moveTo>
                  <a:pt x="42042" y="0"/>
                </a:moveTo>
                <a:cubicBezTo>
                  <a:pt x="104228" y="49048"/>
                  <a:pt x="166415" y="98096"/>
                  <a:pt x="189187" y="126124"/>
                </a:cubicBezTo>
                <a:cubicBezTo>
                  <a:pt x="211959" y="154152"/>
                  <a:pt x="210207" y="119118"/>
                  <a:pt x="178676" y="168166"/>
                </a:cubicBezTo>
                <a:cubicBezTo>
                  <a:pt x="147145" y="217214"/>
                  <a:pt x="73572" y="318814"/>
                  <a:pt x="0" y="4204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rc 11">
            <a:extLst>
              <a:ext uri="{FF2B5EF4-FFF2-40B4-BE49-F238E27FC236}">
                <a16:creationId xmlns:a16="http://schemas.microsoft.com/office/drawing/2014/main" id="{C2C74435-5FB0-3649-B9A0-4E7D168CCEE7}"/>
              </a:ext>
            </a:extLst>
          </p:cNvPr>
          <p:cNvSpPr/>
          <p:nvPr/>
        </p:nvSpPr>
        <p:spPr>
          <a:xfrm>
            <a:off x="8208579" y="4666593"/>
            <a:ext cx="52552"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5" name="Freeform 14">
            <a:extLst>
              <a:ext uri="{FF2B5EF4-FFF2-40B4-BE49-F238E27FC236}">
                <a16:creationId xmlns:a16="http://schemas.microsoft.com/office/drawing/2014/main" id="{B8B742BE-7E47-D842-9481-8FCF266BFDA4}"/>
              </a:ext>
            </a:extLst>
          </p:cNvPr>
          <p:cNvSpPr/>
          <p:nvPr/>
        </p:nvSpPr>
        <p:spPr>
          <a:xfrm>
            <a:off x="6623532" y="5185615"/>
            <a:ext cx="2300534" cy="1104335"/>
          </a:xfrm>
          <a:custGeom>
            <a:avLst/>
            <a:gdLst>
              <a:gd name="connsiteX0" fmla="*/ 218702 w 2300534"/>
              <a:gd name="connsiteY0" fmla="*/ 195682 h 1104335"/>
              <a:gd name="connsiteX1" fmla="*/ 1322289 w 2300534"/>
              <a:gd name="connsiteY1" fmla="*/ 626606 h 1104335"/>
              <a:gd name="connsiteX2" fmla="*/ 1490454 w 2300534"/>
              <a:gd name="connsiteY2" fmla="*/ 742219 h 1104335"/>
              <a:gd name="connsiteX3" fmla="*/ 1479944 w 2300534"/>
              <a:gd name="connsiteY3" fmla="*/ 1057530 h 1104335"/>
              <a:gd name="connsiteX4" fmla="*/ 1374840 w 2300534"/>
              <a:gd name="connsiteY4" fmla="*/ 1047019 h 1104335"/>
              <a:gd name="connsiteX5" fmla="*/ 166151 w 2300534"/>
              <a:gd name="connsiteY5" fmla="*/ 532013 h 1104335"/>
              <a:gd name="connsiteX6" fmla="*/ 155640 w 2300534"/>
              <a:gd name="connsiteY6" fmla="*/ 489971 h 1104335"/>
              <a:gd name="connsiteX7" fmla="*/ 92578 w 2300534"/>
              <a:gd name="connsiteY7" fmla="*/ 500482 h 1104335"/>
              <a:gd name="connsiteX8" fmla="*/ 50537 w 2300534"/>
              <a:gd name="connsiteY8" fmla="*/ 174661 h 1104335"/>
              <a:gd name="connsiteX9" fmla="*/ 82068 w 2300534"/>
              <a:gd name="connsiteY9" fmla="*/ 185171 h 1104335"/>
              <a:gd name="connsiteX10" fmla="*/ 1027999 w 2300534"/>
              <a:gd name="connsiteY10" fmla="*/ 17006 h 1104335"/>
              <a:gd name="connsiteX11" fmla="*/ 1059530 w 2300534"/>
              <a:gd name="connsiteY11" fmla="*/ 48537 h 1104335"/>
              <a:gd name="connsiteX12" fmla="*/ 2215668 w 2300534"/>
              <a:gd name="connsiteY12" fmla="*/ 395378 h 1104335"/>
              <a:gd name="connsiteX13" fmla="*/ 2215668 w 2300534"/>
              <a:gd name="connsiteY13" fmla="*/ 416399 h 1104335"/>
              <a:gd name="connsiteX14" fmla="*/ 2236689 w 2300534"/>
              <a:gd name="connsiteY14" fmla="*/ 826302 h 1104335"/>
              <a:gd name="connsiteX15" fmla="*/ 2100054 w 2300534"/>
              <a:gd name="connsiteY15" fmla="*/ 920895 h 1104335"/>
              <a:gd name="connsiteX16" fmla="*/ 1490454 w 2300534"/>
              <a:gd name="connsiteY16" fmla="*/ 1099571 h 11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0534" h="1104335">
                <a:moveTo>
                  <a:pt x="218702" y="195682"/>
                </a:moveTo>
                <a:lnTo>
                  <a:pt x="1322289" y="626606"/>
                </a:lnTo>
                <a:cubicBezTo>
                  <a:pt x="1534248" y="717695"/>
                  <a:pt x="1464178" y="670398"/>
                  <a:pt x="1490454" y="742219"/>
                </a:cubicBezTo>
                <a:cubicBezTo>
                  <a:pt x="1516730" y="814040"/>
                  <a:pt x="1499213" y="1006730"/>
                  <a:pt x="1479944" y="1057530"/>
                </a:cubicBezTo>
                <a:cubicBezTo>
                  <a:pt x="1460675" y="1108330"/>
                  <a:pt x="1593805" y="1134605"/>
                  <a:pt x="1374840" y="1047019"/>
                </a:cubicBezTo>
                <a:cubicBezTo>
                  <a:pt x="1155875" y="959433"/>
                  <a:pt x="166151" y="532013"/>
                  <a:pt x="166151" y="532013"/>
                </a:cubicBezTo>
                <a:cubicBezTo>
                  <a:pt x="-37049" y="439172"/>
                  <a:pt x="167902" y="495226"/>
                  <a:pt x="155640" y="489971"/>
                </a:cubicBezTo>
                <a:cubicBezTo>
                  <a:pt x="143378" y="484716"/>
                  <a:pt x="110095" y="553034"/>
                  <a:pt x="92578" y="500482"/>
                </a:cubicBezTo>
                <a:cubicBezTo>
                  <a:pt x="75061" y="447930"/>
                  <a:pt x="50537" y="174661"/>
                  <a:pt x="50537" y="174661"/>
                </a:cubicBezTo>
                <a:cubicBezTo>
                  <a:pt x="48785" y="122109"/>
                  <a:pt x="-80842" y="211447"/>
                  <a:pt x="82068" y="185171"/>
                </a:cubicBezTo>
                <a:cubicBezTo>
                  <a:pt x="244978" y="158895"/>
                  <a:pt x="1027999" y="17006"/>
                  <a:pt x="1027999" y="17006"/>
                </a:cubicBezTo>
                <a:cubicBezTo>
                  <a:pt x="1190909" y="-5766"/>
                  <a:pt x="861585" y="-14525"/>
                  <a:pt x="1059530" y="48537"/>
                </a:cubicBezTo>
                <a:cubicBezTo>
                  <a:pt x="1257475" y="111599"/>
                  <a:pt x="2215668" y="395378"/>
                  <a:pt x="2215668" y="395378"/>
                </a:cubicBezTo>
                <a:cubicBezTo>
                  <a:pt x="2408358" y="456688"/>
                  <a:pt x="2212165" y="344578"/>
                  <a:pt x="2215668" y="416399"/>
                </a:cubicBezTo>
                <a:cubicBezTo>
                  <a:pt x="2219172" y="488220"/>
                  <a:pt x="2255958" y="742219"/>
                  <a:pt x="2236689" y="826302"/>
                </a:cubicBezTo>
                <a:cubicBezTo>
                  <a:pt x="2217420" y="910385"/>
                  <a:pt x="2224426" y="875350"/>
                  <a:pt x="2100054" y="920895"/>
                </a:cubicBezTo>
                <a:cubicBezTo>
                  <a:pt x="1975682" y="966440"/>
                  <a:pt x="1733068" y="1033005"/>
                  <a:pt x="1490454" y="10995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B857C976-C9E4-B34A-A47E-31BE53ECB6EE}"/>
              </a:ext>
            </a:extLst>
          </p:cNvPr>
          <p:cNvSpPr/>
          <p:nvPr/>
        </p:nvSpPr>
        <p:spPr>
          <a:xfrm>
            <a:off x="8092966" y="5643838"/>
            <a:ext cx="733440" cy="241955"/>
          </a:xfrm>
          <a:custGeom>
            <a:avLst/>
            <a:gdLst>
              <a:gd name="connsiteX0" fmla="*/ 725213 w 733440"/>
              <a:gd name="connsiteY0" fmla="*/ 21238 h 241955"/>
              <a:gd name="connsiteX1" fmla="*/ 630620 w 733440"/>
              <a:gd name="connsiteY1" fmla="*/ 21238 h 241955"/>
              <a:gd name="connsiteX2" fmla="*/ 0 w 733440"/>
              <a:gd name="connsiteY2" fmla="*/ 241955 h 241955"/>
            </a:gdLst>
            <a:ahLst/>
            <a:cxnLst>
              <a:cxn ang="0">
                <a:pos x="connsiteX0" y="connsiteY0"/>
              </a:cxn>
              <a:cxn ang="0">
                <a:pos x="connsiteX1" y="connsiteY1"/>
              </a:cxn>
              <a:cxn ang="0">
                <a:pos x="connsiteX2" y="connsiteY2"/>
              </a:cxn>
            </a:cxnLst>
            <a:rect l="l" t="t" r="r" b="b"/>
            <a:pathLst>
              <a:path w="733440" h="241955">
                <a:moveTo>
                  <a:pt x="725213" y="21238"/>
                </a:moveTo>
                <a:cubicBezTo>
                  <a:pt x="738351" y="2845"/>
                  <a:pt x="751489" y="-15548"/>
                  <a:pt x="630620" y="21238"/>
                </a:cubicBezTo>
                <a:cubicBezTo>
                  <a:pt x="509751" y="58024"/>
                  <a:pt x="254875" y="149989"/>
                  <a:pt x="0" y="2419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EEACB791-915F-F24E-908E-574A2519F76D}"/>
              </a:ext>
            </a:extLst>
          </p:cNvPr>
          <p:cNvSpPr/>
          <p:nvPr/>
        </p:nvSpPr>
        <p:spPr>
          <a:xfrm>
            <a:off x="2921876" y="5286703"/>
            <a:ext cx="3594553" cy="557049"/>
          </a:xfrm>
          <a:custGeom>
            <a:avLst/>
            <a:gdLst>
              <a:gd name="connsiteX0" fmla="*/ 0 w 3594553"/>
              <a:gd name="connsiteY0" fmla="*/ 557049 h 557049"/>
              <a:gd name="connsiteX1" fmla="*/ 73572 w 3594553"/>
              <a:gd name="connsiteY1" fmla="*/ 525518 h 557049"/>
              <a:gd name="connsiteX2" fmla="*/ 914400 w 3594553"/>
              <a:gd name="connsiteY2" fmla="*/ 220718 h 557049"/>
              <a:gd name="connsiteX3" fmla="*/ 2858814 w 3594553"/>
              <a:gd name="connsiteY3" fmla="*/ 210207 h 557049"/>
              <a:gd name="connsiteX4" fmla="*/ 3573517 w 3594553"/>
              <a:gd name="connsiteY4" fmla="*/ 357352 h 557049"/>
              <a:gd name="connsiteX5" fmla="*/ 3289738 w 3594553"/>
              <a:gd name="connsiteY5" fmla="*/ 0 h 557049"/>
              <a:gd name="connsiteX6" fmla="*/ 3594538 w 3594553"/>
              <a:gd name="connsiteY6" fmla="*/ 357352 h 557049"/>
              <a:gd name="connsiteX7" fmla="*/ 3300248 w 3594553"/>
              <a:gd name="connsiteY7" fmla="*/ 451945 h 55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4553" h="557049">
                <a:moveTo>
                  <a:pt x="0" y="557049"/>
                </a:moveTo>
                <a:lnTo>
                  <a:pt x="73572" y="525518"/>
                </a:lnTo>
                <a:cubicBezTo>
                  <a:pt x="225972" y="469463"/>
                  <a:pt x="450193" y="273270"/>
                  <a:pt x="914400" y="220718"/>
                </a:cubicBezTo>
                <a:cubicBezTo>
                  <a:pt x="1378607" y="168166"/>
                  <a:pt x="2415628" y="187435"/>
                  <a:pt x="2858814" y="210207"/>
                </a:cubicBezTo>
                <a:cubicBezTo>
                  <a:pt x="3302000" y="232979"/>
                  <a:pt x="3501696" y="392386"/>
                  <a:pt x="3573517" y="357352"/>
                </a:cubicBezTo>
                <a:cubicBezTo>
                  <a:pt x="3645338" y="322318"/>
                  <a:pt x="3286235" y="0"/>
                  <a:pt x="3289738" y="0"/>
                </a:cubicBezTo>
                <a:cubicBezTo>
                  <a:pt x="3293241" y="0"/>
                  <a:pt x="3592786" y="282028"/>
                  <a:pt x="3594538" y="357352"/>
                </a:cubicBezTo>
                <a:cubicBezTo>
                  <a:pt x="3596290" y="432676"/>
                  <a:pt x="3448269" y="442310"/>
                  <a:pt x="3300248" y="451945"/>
                </a:cubicBez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lumMod val="60000"/>
                  <a:lumOff val="40000"/>
                </a:schemeClr>
              </a:solidFill>
            </a:endParaRPr>
          </a:p>
        </p:txBody>
      </p:sp>
      <p:sp>
        <p:nvSpPr>
          <p:cNvPr id="11" name="Freeform 10">
            <a:extLst>
              <a:ext uri="{FF2B5EF4-FFF2-40B4-BE49-F238E27FC236}">
                <a16:creationId xmlns:a16="http://schemas.microsoft.com/office/drawing/2014/main" id="{A6C4DD5A-401E-FA4B-AF83-765A0E19CDBD}"/>
              </a:ext>
            </a:extLst>
          </p:cNvPr>
          <p:cNvSpPr/>
          <p:nvPr/>
        </p:nvSpPr>
        <p:spPr>
          <a:xfrm>
            <a:off x="2889599" y="5896256"/>
            <a:ext cx="3742429" cy="294337"/>
          </a:xfrm>
          <a:custGeom>
            <a:avLst/>
            <a:gdLst>
              <a:gd name="connsiteX0" fmla="*/ 3742429 w 3742429"/>
              <a:gd name="connsiteY0" fmla="*/ 10558 h 294337"/>
              <a:gd name="connsiteX1" fmla="*/ 2838539 w 3742429"/>
              <a:gd name="connsiteY1" fmla="*/ 273316 h 294337"/>
              <a:gd name="connsiteX2" fmla="*/ 978208 w 3742429"/>
              <a:gd name="connsiteY2" fmla="*/ 231275 h 294337"/>
              <a:gd name="connsiteX3" fmla="*/ 42787 w 3742429"/>
              <a:gd name="connsiteY3" fmla="*/ 105151 h 294337"/>
              <a:gd name="connsiteX4" fmla="*/ 389629 w 3742429"/>
              <a:gd name="connsiteY4" fmla="*/ 47 h 294337"/>
              <a:gd name="connsiteX5" fmla="*/ 21767 w 3742429"/>
              <a:gd name="connsiteY5" fmla="*/ 94641 h 294337"/>
              <a:gd name="connsiteX6" fmla="*/ 74318 w 3742429"/>
              <a:gd name="connsiteY6" fmla="*/ 294337 h 29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429" h="294337">
                <a:moveTo>
                  <a:pt x="3742429" y="10558"/>
                </a:moveTo>
                <a:cubicBezTo>
                  <a:pt x="3520835" y="123544"/>
                  <a:pt x="3299242" y="236530"/>
                  <a:pt x="2838539" y="273316"/>
                </a:cubicBezTo>
                <a:cubicBezTo>
                  <a:pt x="2377835" y="310102"/>
                  <a:pt x="1444167" y="259302"/>
                  <a:pt x="978208" y="231275"/>
                </a:cubicBezTo>
                <a:cubicBezTo>
                  <a:pt x="512249" y="203248"/>
                  <a:pt x="140883" y="143689"/>
                  <a:pt x="42787" y="105151"/>
                </a:cubicBezTo>
                <a:cubicBezTo>
                  <a:pt x="-55310" y="66613"/>
                  <a:pt x="393132" y="1799"/>
                  <a:pt x="389629" y="47"/>
                </a:cubicBezTo>
                <a:cubicBezTo>
                  <a:pt x="386126" y="-1705"/>
                  <a:pt x="74319" y="45593"/>
                  <a:pt x="21767" y="94641"/>
                </a:cubicBezTo>
                <a:cubicBezTo>
                  <a:pt x="-30785" y="143689"/>
                  <a:pt x="21766" y="219013"/>
                  <a:pt x="74318" y="294337"/>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BE2A4B65-4CAA-B64C-91C4-9C7D56F5370D}"/>
              </a:ext>
            </a:extLst>
          </p:cNvPr>
          <p:cNvSpPr txBox="1"/>
          <p:nvPr/>
        </p:nvSpPr>
        <p:spPr>
          <a:xfrm>
            <a:off x="4740166" y="5791200"/>
            <a:ext cx="332142" cy="369332"/>
          </a:xfrm>
          <a:prstGeom prst="rect">
            <a:avLst/>
          </a:prstGeom>
          <a:noFill/>
        </p:spPr>
        <p:txBody>
          <a:bodyPr wrap="none" rtlCol="0">
            <a:spAutoFit/>
          </a:bodyPr>
          <a:lstStyle/>
          <a:p>
            <a:r>
              <a:rPr lang="en-AU" b="1" dirty="0">
                <a:solidFill>
                  <a:srgbClr val="FF0000"/>
                </a:solidFill>
                <a:latin typeface="Powderfinger Type" panose="02020709070000000403" pitchFamily="49" charset="77"/>
              </a:rPr>
              <a:t>?</a:t>
            </a:r>
          </a:p>
        </p:txBody>
      </p:sp>
    </p:spTree>
    <p:extLst>
      <p:ext uri="{BB962C8B-B14F-4D97-AF65-F5344CB8AC3E}">
        <p14:creationId xmlns:p14="http://schemas.microsoft.com/office/powerpoint/2010/main" val="123640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60" y="273818"/>
            <a:ext cx="11293476" cy="584775"/>
          </a:xfrm>
          <a:prstGeom prst="rect">
            <a:avLst/>
          </a:prstGeom>
          <a:noFill/>
        </p:spPr>
        <p:txBody>
          <a:bodyPr wrap="none" rtlCol="0">
            <a:spAutoFit/>
          </a:bodyPr>
          <a:lstStyle/>
          <a:p>
            <a:r>
              <a:rPr lang="en-US" sz="3200" dirty="0">
                <a:solidFill>
                  <a:schemeClr val="accent6">
                    <a:lumMod val="50000"/>
                  </a:schemeClr>
                </a:solidFill>
                <a:latin typeface="Powderfinger Type" panose="02020709070000000403" pitchFamily="49" charset="77"/>
                <a:ea typeface="Powderfinger Type" charset="0"/>
                <a:cs typeface="Powderfinger Type" charset="0"/>
              </a:rPr>
              <a:t>IPv6 Fragmentation Extension Header Handling </a:t>
            </a:r>
          </a:p>
        </p:txBody>
      </p:sp>
      <p:sp>
        <p:nvSpPr>
          <p:cNvPr id="3" name="TextBox 2"/>
          <p:cNvSpPr txBox="1"/>
          <p:nvPr/>
        </p:nvSpPr>
        <p:spPr>
          <a:xfrm>
            <a:off x="1420431" y="1401005"/>
            <a:ext cx="8892412" cy="1077026"/>
          </a:xfrm>
          <a:prstGeom prst="rect">
            <a:avLst/>
          </a:prstGeom>
          <a:noFill/>
        </p:spPr>
        <p:txBody>
          <a:bodyPr wrap="square" rtlCol="0">
            <a:spAutoFit/>
          </a:bodyPr>
          <a:lstStyle/>
          <a:p>
            <a:r>
              <a:rPr lang="en-US" sz="2133" dirty="0">
                <a:latin typeface="+mj-lt"/>
                <a:ea typeface="AhnbergHand" charset="0"/>
                <a:cs typeface="AhnbergHand" charset="0"/>
              </a:rPr>
              <a:t>We used an ad-based measurement system, using a custom packet fragmentation wrangler as a front end to a DNS and Web server to test IPv6 fragmentation </a:t>
            </a:r>
            <a:r>
              <a:rPr lang="en-US" sz="2133" dirty="0" err="1">
                <a:latin typeface="+mj-lt"/>
                <a:ea typeface="AhnbergHand" charset="0"/>
                <a:cs typeface="AhnbergHand" charset="0"/>
              </a:rPr>
              <a:t>behaviour</a:t>
            </a:r>
            <a:endParaRPr lang="en-US" sz="2133" dirty="0">
              <a:latin typeface="+mj-lt"/>
              <a:ea typeface="AhnbergHand" charset="0"/>
              <a:cs typeface="AhnbergHand" charset="0"/>
            </a:endParaRPr>
          </a:p>
        </p:txBody>
      </p:sp>
      <p:sp>
        <p:nvSpPr>
          <p:cNvPr id="4" name="TextBox 3"/>
          <p:cNvSpPr txBox="1"/>
          <p:nvPr/>
        </p:nvSpPr>
        <p:spPr>
          <a:xfrm>
            <a:off x="1254213" y="4579952"/>
            <a:ext cx="845103" cy="338554"/>
          </a:xfrm>
          <a:prstGeom prst="rect">
            <a:avLst/>
          </a:prstGeom>
          <a:noFill/>
        </p:spPr>
        <p:txBody>
          <a:bodyPr wrap="none" rtlCol="0">
            <a:spAutoFit/>
          </a:bodyPr>
          <a:lstStyle/>
          <a:p>
            <a:r>
              <a:rPr lang="en-US" sz="1600" dirty="0">
                <a:latin typeface="AhnbergHand" charset="0"/>
                <a:ea typeface="AhnbergHand" charset="0"/>
                <a:cs typeface="AhnbergHand" charset="0"/>
              </a:rPr>
              <a:t>Client</a:t>
            </a:r>
          </a:p>
        </p:txBody>
      </p:sp>
      <p:sp>
        <p:nvSpPr>
          <p:cNvPr id="5" name="TextBox 4"/>
          <p:cNvSpPr txBox="1"/>
          <p:nvPr/>
        </p:nvSpPr>
        <p:spPr>
          <a:xfrm>
            <a:off x="2750383" y="3340874"/>
            <a:ext cx="1709122" cy="338554"/>
          </a:xfrm>
          <a:prstGeom prst="rect">
            <a:avLst/>
          </a:prstGeom>
          <a:noFill/>
        </p:spPr>
        <p:txBody>
          <a:bodyPr wrap="none" rtlCol="0">
            <a:spAutoFit/>
          </a:bodyPr>
          <a:lstStyle/>
          <a:p>
            <a:r>
              <a:rPr lang="en-US" sz="1600" dirty="0">
                <a:latin typeface="AhnbergHand" charset="0"/>
                <a:ea typeface="AhnbergHand" charset="0"/>
                <a:cs typeface="AhnbergHand" charset="0"/>
              </a:rPr>
              <a:t>DNS Resolver</a:t>
            </a:r>
          </a:p>
        </p:txBody>
      </p:sp>
      <p:sp>
        <p:nvSpPr>
          <p:cNvPr id="6" name="TextBox 5"/>
          <p:cNvSpPr txBox="1"/>
          <p:nvPr/>
        </p:nvSpPr>
        <p:spPr>
          <a:xfrm>
            <a:off x="8112982" y="3340874"/>
            <a:ext cx="2124299" cy="338554"/>
          </a:xfrm>
          <a:prstGeom prst="rect">
            <a:avLst/>
          </a:prstGeom>
          <a:noFill/>
        </p:spPr>
        <p:txBody>
          <a:bodyPr wrap="none" rtlCol="0">
            <a:spAutoFit/>
          </a:bodyPr>
          <a:lstStyle/>
          <a:p>
            <a:r>
              <a:rPr lang="en-US" sz="1600" dirty="0">
                <a:latin typeface="AhnbergHand" charset="0"/>
                <a:ea typeface="AhnbergHand" charset="0"/>
                <a:cs typeface="AhnbergHand" charset="0"/>
              </a:rPr>
              <a:t>IPv6 DNS Server</a:t>
            </a:r>
          </a:p>
        </p:txBody>
      </p:sp>
      <p:sp>
        <p:nvSpPr>
          <p:cNvPr id="7" name="TextBox 6"/>
          <p:cNvSpPr txBox="1"/>
          <p:nvPr/>
        </p:nvSpPr>
        <p:spPr>
          <a:xfrm>
            <a:off x="8112984" y="4304307"/>
            <a:ext cx="2060179" cy="338554"/>
          </a:xfrm>
          <a:prstGeom prst="rect">
            <a:avLst/>
          </a:prstGeom>
          <a:noFill/>
        </p:spPr>
        <p:txBody>
          <a:bodyPr wrap="none" rtlCol="0">
            <a:spAutoFit/>
          </a:bodyPr>
          <a:lstStyle/>
          <a:p>
            <a:r>
              <a:rPr lang="en-US" sz="1600" dirty="0">
                <a:latin typeface="AhnbergHand" charset="0"/>
                <a:ea typeface="AhnbergHand" charset="0"/>
                <a:cs typeface="AhnbergHand" charset="0"/>
              </a:rPr>
              <a:t>IPv6 Web Server</a:t>
            </a:r>
          </a:p>
        </p:txBody>
      </p:sp>
      <p:sp>
        <p:nvSpPr>
          <p:cNvPr id="8" name="TextBox 7"/>
          <p:cNvSpPr txBox="1"/>
          <p:nvPr/>
        </p:nvSpPr>
        <p:spPr>
          <a:xfrm>
            <a:off x="5736868" y="3710206"/>
            <a:ext cx="2156360" cy="338554"/>
          </a:xfrm>
          <a:prstGeom prst="rect">
            <a:avLst/>
          </a:prstGeom>
          <a:noFill/>
        </p:spPr>
        <p:txBody>
          <a:bodyPr wrap="none" rtlCol="0">
            <a:spAutoFit/>
          </a:bodyPr>
          <a:lstStyle/>
          <a:p>
            <a:r>
              <a:rPr lang="en-US" sz="1600" dirty="0">
                <a:latin typeface="AhnbergHand" charset="0"/>
                <a:ea typeface="AhnbergHand" charset="0"/>
                <a:cs typeface="AhnbergHand" charset="0"/>
              </a:rPr>
              <a:t>IPv6 ‘</a:t>
            </a:r>
            <a:r>
              <a:rPr lang="en-US" sz="1600" dirty="0" err="1">
                <a:latin typeface="AhnbergHand" charset="0"/>
                <a:ea typeface="AhnbergHand" charset="0"/>
                <a:cs typeface="AhnbergHand" charset="0"/>
              </a:rPr>
              <a:t>Fragmenter</a:t>
            </a:r>
            <a:r>
              <a:rPr lang="en-US" sz="1600" dirty="0">
                <a:latin typeface="AhnbergHand" charset="0"/>
                <a:ea typeface="AhnbergHand" charset="0"/>
                <a:cs typeface="AhnbergHand" charset="0"/>
              </a:rPr>
              <a:t>’</a:t>
            </a:r>
          </a:p>
        </p:txBody>
      </p:sp>
      <p:sp>
        <p:nvSpPr>
          <p:cNvPr id="9" name="Freeform 8"/>
          <p:cNvSpPr/>
          <p:nvPr/>
        </p:nvSpPr>
        <p:spPr>
          <a:xfrm>
            <a:off x="1113184" y="4448891"/>
            <a:ext cx="1034941" cy="615500"/>
          </a:xfrm>
          <a:custGeom>
            <a:avLst/>
            <a:gdLst>
              <a:gd name="connsiteX0" fmla="*/ 0 w 1034941"/>
              <a:gd name="connsiteY0" fmla="*/ 3839 h 615500"/>
              <a:gd name="connsiteX1" fmla="*/ 7951 w 1034941"/>
              <a:gd name="connsiteY1" fmla="*/ 393453 h 615500"/>
              <a:gd name="connsiteX2" fmla="*/ 23854 w 1034941"/>
              <a:gd name="connsiteY2" fmla="*/ 600187 h 615500"/>
              <a:gd name="connsiteX3" fmla="*/ 39756 w 1034941"/>
              <a:gd name="connsiteY3" fmla="*/ 600187 h 615500"/>
              <a:gd name="connsiteX4" fmla="*/ 842838 w 1034941"/>
              <a:gd name="connsiteY4" fmla="*/ 576333 h 615500"/>
              <a:gd name="connsiteX5" fmla="*/ 1001864 w 1034941"/>
              <a:gd name="connsiteY5" fmla="*/ 576333 h 615500"/>
              <a:gd name="connsiteX6" fmla="*/ 1033669 w 1034941"/>
              <a:gd name="connsiteY6" fmla="*/ 536577 h 615500"/>
              <a:gd name="connsiteX7" fmla="*/ 978010 w 1034941"/>
              <a:gd name="connsiteY7" fmla="*/ 59499 h 615500"/>
              <a:gd name="connsiteX8" fmla="*/ 914400 w 1034941"/>
              <a:gd name="connsiteY8" fmla="*/ 3839 h 615500"/>
              <a:gd name="connsiteX9" fmla="*/ 143123 w 1034941"/>
              <a:gd name="connsiteY9" fmla="*/ 27693 h 61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4941" h="615500">
                <a:moveTo>
                  <a:pt x="0" y="3839"/>
                </a:moveTo>
                <a:cubicBezTo>
                  <a:pt x="1987" y="148950"/>
                  <a:pt x="3975" y="294062"/>
                  <a:pt x="7951" y="393453"/>
                </a:cubicBezTo>
                <a:cubicBezTo>
                  <a:pt x="11927" y="492844"/>
                  <a:pt x="18553" y="565731"/>
                  <a:pt x="23854" y="600187"/>
                </a:cubicBezTo>
                <a:cubicBezTo>
                  <a:pt x="29155" y="634643"/>
                  <a:pt x="39756" y="600187"/>
                  <a:pt x="39756" y="600187"/>
                </a:cubicBezTo>
                <a:lnTo>
                  <a:pt x="842838" y="576333"/>
                </a:lnTo>
                <a:cubicBezTo>
                  <a:pt x="1003189" y="572357"/>
                  <a:pt x="970059" y="582959"/>
                  <a:pt x="1001864" y="576333"/>
                </a:cubicBezTo>
                <a:cubicBezTo>
                  <a:pt x="1033669" y="569707"/>
                  <a:pt x="1037645" y="622716"/>
                  <a:pt x="1033669" y="536577"/>
                </a:cubicBezTo>
                <a:cubicBezTo>
                  <a:pt x="1029693" y="450438"/>
                  <a:pt x="997888" y="148288"/>
                  <a:pt x="978010" y="59499"/>
                </a:cubicBezTo>
                <a:cubicBezTo>
                  <a:pt x="958132" y="-29290"/>
                  <a:pt x="1053548" y="9140"/>
                  <a:pt x="914400" y="3839"/>
                </a:cubicBezTo>
                <a:lnTo>
                  <a:pt x="143123" y="2769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615979" y="3228231"/>
            <a:ext cx="32616" cy="548640"/>
          </a:xfrm>
          <a:custGeom>
            <a:avLst/>
            <a:gdLst>
              <a:gd name="connsiteX0" fmla="*/ 0 w 32616"/>
              <a:gd name="connsiteY0" fmla="*/ 0 h 548640"/>
              <a:gd name="connsiteX1" fmla="*/ 31805 w 32616"/>
              <a:gd name="connsiteY1" fmla="*/ 333954 h 548640"/>
              <a:gd name="connsiteX2" fmla="*/ 23854 w 32616"/>
              <a:gd name="connsiteY2" fmla="*/ 548640 h 548640"/>
            </a:gdLst>
            <a:ahLst/>
            <a:cxnLst>
              <a:cxn ang="0">
                <a:pos x="connsiteX0" y="connsiteY0"/>
              </a:cxn>
              <a:cxn ang="0">
                <a:pos x="connsiteX1" y="connsiteY1"/>
              </a:cxn>
              <a:cxn ang="0">
                <a:pos x="connsiteX2" y="connsiteY2"/>
              </a:cxn>
            </a:cxnLst>
            <a:rect l="l" t="t" r="r" b="b"/>
            <a:pathLst>
              <a:path w="32616" h="548640">
                <a:moveTo>
                  <a:pt x="0" y="0"/>
                </a:moveTo>
                <a:cubicBezTo>
                  <a:pt x="13914" y="121257"/>
                  <a:pt x="27829" y="242514"/>
                  <a:pt x="31805" y="333954"/>
                </a:cubicBezTo>
                <a:cubicBezTo>
                  <a:pt x="35781" y="425394"/>
                  <a:pt x="23854" y="548640"/>
                  <a:pt x="23854" y="5486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623931" y="3212327"/>
            <a:ext cx="1851476" cy="561940"/>
          </a:xfrm>
          <a:custGeom>
            <a:avLst/>
            <a:gdLst>
              <a:gd name="connsiteX0" fmla="*/ 39757 w 1851476"/>
              <a:gd name="connsiteY0" fmla="*/ 524786 h 561940"/>
              <a:gd name="connsiteX1" fmla="*/ 548640 w 1851476"/>
              <a:gd name="connsiteY1" fmla="*/ 524786 h 561940"/>
              <a:gd name="connsiteX2" fmla="*/ 1637969 w 1851476"/>
              <a:gd name="connsiteY2" fmla="*/ 548640 h 561940"/>
              <a:gd name="connsiteX3" fmla="*/ 1836752 w 1851476"/>
              <a:gd name="connsiteY3" fmla="*/ 548640 h 561940"/>
              <a:gd name="connsiteX4" fmla="*/ 1836752 w 1851476"/>
              <a:gd name="connsiteY4" fmla="*/ 381663 h 561940"/>
              <a:gd name="connsiteX5" fmla="*/ 1836752 w 1851476"/>
              <a:gd name="connsiteY5" fmla="*/ 95416 h 561940"/>
              <a:gd name="connsiteX6" fmla="*/ 1828800 w 1851476"/>
              <a:gd name="connsiteY6" fmla="*/ 15903 h 561940"/>
              <a:gd name="connsiteX7" fmla="*/ 1733385 w 1851476"/>
              <a:gd name="connsiteY7" fmla="*/ 0 h 561940"/>
              <a:gd name="connsiteX8" fmla="*/ 0 w 1851476"/>
              <a:gd name="connsiteY8" fmla="*/ 0 h 56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476" h="561940">
                <a:moveTo>
                  <a:pt x="39757" y="524786"/>
                </a:moveTo>
                <a:cubicBezTo>
                  <a:pt x="161014" y="522798"/>
                  <a:pt x="548640" y="524786"/>
                  <a:pt x="548640" y="524786"/>
                </a:cubicBezTo>
                <a:lnTo>
                  <a:pt x="1637969" y="548640"/>
                </a:lnTo>
                <a:cubicBezTo>
                  <a:pt x="1852654" y="552616"/>
                  <a:pt x="1803622" y="576470"/>
                  <a:pt x="1836752" y="548640"/>
                </a:cubicBezTo>
                <a:cubicBezTo>
                  <a:pt x="1869883" y="520810"/>
                  <a:pt x="1836752" y="381663"/>
                  <a:pt x="1836752" y="381663"/>
                </a:cubicBezTo>
                <a:cubicBezTo>
                  <a:pt x="1836752" y="306126"/>
                  <a:pt x="1838077" y="156376"/>
                  <a:pt x="1836752" y="95416"/>
                </a:cubicBezTo>
                <a:cubicBezTo>
                  <a:pt x="1835427" y="34456"/>
                  <a:pt x="1846028" y="31806"/>
                  <a:pt x="1828800" y="15903"/>
                </a:cubicBezTo>
                <a:cubicBezTo>
                  <a:pt x="1811572" y="0"/>
                  <a:pt x="1733385" y="0"/>
                  <a:pt x="1733385" y="0"/>
                </a:cubicBez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637475" y="3600215"/>
            <a:ext cx="2229339" cy="496179"/>
          </a:xfrm>
          <a:custGeom>
            <a:avLst/>
            <a:gdLst>
              <a:gd name="connsiteX0" fmla="*/ 0 w 2229338"/>
              <a:gd name="connsiteY0" fmla="*/ 41482 h 496178"/>
              <a:gd name="connsiteX1" fmla="*/ 47708 w 2229338"/>
              <a:gd name="connsiteY1" fmla="*/ 359535 h 496178"/>
              <a:gd name="connsiteX2" fmla="*/ 55659 w 2229338"/>
              <a:gd name="connsiteY2" fmla="*/ 486755 h 496178"/>
              <a:gd name="connsiteX3" fmla="*/ 166977 w 2229338"/>
              <a:gd name="connsiteY3" fmla="*/ 486755 h 496178"/>
              <a:gd name="connsiteX4" fmla="*/ 1510748 w 2229338"/>
              <a:gd name="connsiteY4" fmla="*/ 486755 h 496178"/>
              <a:gd name="connsiteX5" fmla="*/ 2162755 w 2229338"/>
              <a:gd name="connsiteY5" fmla="*/ 439048 h 496178"/>
              <a:gd name="connsiteX6" fmla="*/ 2210462 w 2229338"/>
              <a:gd name="connsiteY6" fmla="*/ 423145 h 496178"/>
              <a:gd name="connsiteX7" fmla="*/ 2186608 w 2229338"/>
              <a:gd name="connsiteY7" fmla="*/ 49434 h 496178"/>
              <a:gd name="connsiteX8" fmla="*/ 1948069 w 2229338"/>
              <a:gd name="connsiteY8" fmla="*/ 1726 h 496178"/>
              <a:gd name="connsiteX9" fmla="*/ 1288111 w 2229338"/>
              <a:gd name="connsiteY9" fmla="*/ 9677 h 496178"/>
              <a:gd name="connsiteX10" fmla="*/ 95415 w 2229338"/>
              <a:gd name="connsiteY10" fmla="*/ 49434 h 49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9338" h="496178">
                <a:moveTo>
                  <a:pt x="0" y="41482"/>
                </a:moveTo>
                <a:cubicBezTo>
                  <a:pt x="19216" y="163402"/>
                  <a:pt x="38432" y="285323"/>
                  <a:pt x="47708" y="359535"/>
                </a:cubicBezTo>
                <a:cubicBezTo>
                  <a:pt x="56984" y="433747"/>
                  <a:pt x="35781" y="465552"/>
                  <a:pt x="55659" y="486755"/>
                </a:cubicBezTo>
                <a:cubicBezTo>
                  <a:pt x="75537" y="507958"/>
                  <a:pt x="166977" y="486755"/>
                  <a:pt x="166977" y="486755"/>
                </a:cubicBezTo>
                <a:lnTo>
                  <a:pt x="1510748" y="486755"/>
                </a:lnTo>
                <a:cubicBezTo>
                  <a:pt x="1843378" y="478804"/>
                  <a:pt x="2046136" y="449650"/>
                  <a:pt x="2162755" y="439048"/>
                </a:cubicBezTo>
                <a:cubicBezTo>
                  <a:pt x="2279374" y="428446"/>
                  <a:pt x="2206487" y="488081"/>
                  <a:pt x="2210462" y="423145"/>
                </a:cubicBezTo>
                <a:cubicBezTo>
                  <a:pt x="2214438" y="358209"/>
                  <a:pt x="2230340" y="119671"/>
                  <a:pt x="2186608" y="49434"/>
                </a:cubicBezTo>
                <a:cubicBezTo>
                  <a:pt x="2142876" y="-20803"/>
                  <a:pt x="2097818" y="8352"/>
                  <a:pt x="1948069" y="1726"/>
                </a:cubicBezTo>
                <a:cubicBezTo>
                  <a:pt x="1798320" y="-4900"/>
                  <a:pt x="1288111" y="9677"/>
                  <a:pt x="1288111" y="9677"/>
                </a:cubicBezTo>
                <a:lnTo>
                  <a:pt x="95415" y="4943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981956" y="3274739"/>
            <a:ext cx="2330889" cy="430623"/>
          </a:xfrm>
          <a:custGeom>
            <a:avLst/>
            <a:gdLst>
              <a:gd name="connsiteX0" fmla="*/ 1647076 w 1733129"/>
              <a:gd name="connsiteY0" fmla="*/ 1199 h 430623"/>
              <a:gd name="connsiteX1" fmla="*/ 152230 w 1733129"/>
              <a:gd name="connsiteY1" fmla="*/ 1199 h 430623"/>
              <a:gd name="connsiteX2" fmla="*/ 40912 w 1733129"/>
              <a:gd name="connsiteY2" fmla="*/ 40956 h 430623"/>
              <a:gd name="connsiteX3" fmla="*/ 72717 w 1733129"/>
              <a:gd name="connsiteY3" fmla="*/ 374911 h 430623"/>
              <a:gd name="connsiteX4" fmla="*/ 144279 w 1733129"/>
              <a:gd name="connsiteY4" fmla="*/ 398765 h 430623"/>
              <a:gd name="connsiteX5" fmla="*/ 1416488 w 1733129"/>
              <a:gd name="connsiteY5" fmla="*/ 430570 h 430623"/>
              <a:gd name="connsiteX6" fmla="*/ 1702735 w 1733129"/>
              <a:gd name="connsiteY6" fmla="*/ 390813 h 430623"/>
              <a:gd name="connsiteX7" fmla="*/ 1726589 w 1733129"/>
              <a:gd name="connsiteY7" fmla="*/ 374911 h 430623"/>
              <a:gd name="connsiteX8" fmla="*/ 1718637 w 1733129"/>
              <a:gd name="connsiteY8" fmla="*/ 48907 h 43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129" h="430623">
                <a:moveTo>
                  <a:pt x="1647076" y="1199"/>
                </a:moveTo>
                <a:lnTo>
                  <a:pt x="152230" y="1199"/>
                </a:lnTo>
                <a:cubicBezTo>
                  <a:pt x="-115464" y="7825"/>
                  <a:pt x="54164" y="-21329"/>
                  <a:pt x="40912" y="40956"/>
                </a:cubicBezTo>
                <a:cubicBezTo>
                  <a:pt x="27660" y="103241"/>
                  <a:pt x="55489" y="315276"/>
                  <a:pt x="72717" y="374911"/>
                </a:cubicBezTo>
                <a:cubicBezTo>
                  <a:pt x="89945" y="434546"/>
                  <a:pt x="-79683" y="389489"/>
                  <a:pt x="144279" y="398765"/>
                </a:cubicBezTo>
                <a:cubicBezTo>
                  <a:pt x="368241" y="408041"/>
                  <a:pt x="1156745" y="431895"/>
                  <a:pt x="1416488" y="430570"/>
                </a:cubicBezTo>
                <a:cubicBezTo>
                  <a:pt x="1676231" y="429245"/>
                  <a:pt x="1651052" y="400090"/>
                  <a:pt x="1702735" y="390813"/>
                </a:cubicBezTo>
                <a:cubicBezTo>
                  <a:pt x="1754419" y="381537"/>
                  <a:pt x="1723939" y="431895"/>
                  <a:pt x="1726589" y="374911"/>
                </a:cubicBezTo>
                <a:cubicBezTo>
                  <a:pt x="1729239" y="317927"/>
                  <a:pt x="1718637" y="48907"/>
                  <a:pt x="1718637" y="489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8046720" y="4206241"/>
            <a:ext cx="2544827" cy="520371"/>
          </a:xfrm>
          <a:custGeom>
            <a:avLst/>
            <a:gdLst>
              <a:gd name="connsiteX0" fmla="*/ 0 w 2098602"/>
              <a:gd name="connsiteY0" fmla="*/ 0 h 520371"/>
              <a:gd name="connsiteX1" fmla="*/ 7951 w 2098602"/>
              <a:gd name="connsiteY1" fmla="*/ 190831 h 520371"/>
              <a:gd name="connsiteX2" fmla="*/ 23854 w 2098602"/>
              <a:gd name="connsiteY2" fmla="*/ 477078 h 520371"/>
              <a:gd name="connsiteX3" fmla="*/ 111318 w 2098602"/>
              <a:gd name="connsiteY3" fmla="*/ 485030 h 520371"/>
              <a:gd name="connsiteX4" fmla="*/ 787179 w 2098602"/>
              <a:gd name="connsiteY4" fmla="*/ 500932 h 520371"/>
              <a:gd name="connsiteX5" fmla="*/ 1940118 w 2098602"/>
              <a:gd name="connsiteY5" fmla="*/ 492981 h 520371"/>
              <a:gd name="connsiteX6" fmla="*/ 2091193 w 2098602"/>
              <a:gd name="connsiteY6" fmla="*/ 492981 h 520371"/>
              <a:gd name="connsiteX7" fmla="*/ 2075290 w 2098602"/>
              <a:gd name="connsiteY7" fmla="*/ 119270 h 520371"/>
              <a:gd name="connsiteX8" fmla="*/ 2075290 w 2098602"/>
              <a:gd name="connsiteY8" fmla="*/ 47708 h 520371"/>
              <a:gd name="connsiteX9" fmla="*/ 1987826 w 2098602"/>
              <a:gd name="connsiteY9" fmla="*/ 47708 h 520371"/>
              <a:gd name="connsiteX10" fmla="*/ 71562 w 2098602"/>
              <a:gd name="connsiteY10" fmla="*/ 31805 h 5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8602" h="520371">
                <a:moveTo>
                  <a:pt x="0" y="0"/>
                </a:moveTo>
                <a:cubicBezTo>
                  <a:pt x="1987" y="55659"/>
                  <a:pt x="3975" y="111318"/>
                  <a:pt x="7951" y="190831"/>
                </a:cubicBezTo>
                <a:cubicBezTo>
                  <a:pt x="11927" y="270344"/>
                  <a:pt x="6626" y="428045"/>
                  <a:pt x="23854" y="477078"/>
                </a:cubicBezTo>
                <a:cubicBezTo>
                  <a:pt x="41082" y="526111"/>
                  <a:pt x="111318" y="485030"/>
                  <a:pt x="111318" y="485030"/>
                </a:cubicBezTo>
                <a:lnTo>
                  <a:pt x="787179" y="500932"/>
                </a:lnTo>
                <a:lnTo>
                  <a:pt x="1940118" y="492981"/>
                </a:lnTo>
                <a:cubicBezTo>
                  <a:pt x="2157454" y="491656"/>
                  <a:pt x="2068664" y="555266"/>
                  <a:pt x="2091193" y="492981"/>
                </a:cubicBezTo>
                <a:cubicBezTo>
                  <a:pt x="2113722" y="430696"/>
                  <a:pt x="2077940" y="193482"/>
                  <a:pt x="2075290" y="119270"/>
                </a:cubicBezTo>
                <a:cubicBezTo>
                  <a:pt x="2072640" y="45058"/>
                  <a:pt x="2089867" y="59635"/>
                  <a:pt x="2075290" y="47708"/>
                </a:cubicBezTo>
                <a:cubicBezTo>
                  <a:pt x="2060713" y="35781"/>
                  <a:pt x="1987826" y="47708"/>
                  <a:pt x="1987826" y="47708"/>
                </a:cubicBezTo>
                <a:lnTo>
                  <a:pt x="71562" y="3180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860605" y="3628152"/>
            <a:ext cx="750907" cy="808677"/>
          </a:xfrm>
          <a:custGeom>
            <a:avLst/>
            <a:gdLst>
              <a:gd name="connsiteX0" fmla="*/ 0 w 750907"/>
              <a:gd name="connsiteY0" fmla="*/ 808677 h 808677"/>
              <a:gd name="connsiteX1" fmla="*/ 453225 w 750907"/>
              <a:gd name="connsiteY1" fmla="*/ 196426 h 808677"/>
              <a:gd name="connsiteX2" fmla="*/ 699715 w 750907"/>
              <a:gd name="connsiteY2" fmla="*/ 13546 h 808677"/>
              <a:gd name="connsiteX3" fmla="*/ 540689 w 750907"/>
              <a:gd name="connsiteY3" fmla="*/ 13546 h 808677"/>
              <a:gd name="connsiteX4" fmla="*/ 747423 w 750907"/>
              <a:gd name="connsiteY4" fmla="*/ 13546 h 808677"/>
              <a:gd name="connsiteX5" fmla="*/ 675861 w 750907"/>
              <a:gd name="connsiteY5" fmla="*/ 156670 h 80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907" h="808677">
                <a:moveTo>
                  <a:pt x="0" y="808677"/>
                </a:moveTo>
                <a:cubicBezTo>
                  <a:pt x="168303" y="568812"/>
                  <a:pt x="336606" y="328948"/>
                  <a:pt x="453225" y="196426"/>
                </a:cubicBezTo>
                <a:cubicBezTo>
                  <a:pt x="569844" y="63904"/>
                  <a:pt x="685138" y="44026"/>
                  <a:pt x="699715" y="13546"/>
                </a:cubicBezTo>
                <a:cubicBezTo>
                  <a:pt x="714292" y="-16934"/>
                  <a:pt x="540689" y="13546"/>
                  <a:pt x="540689" y="13546"/>
                </a:cubicBezTo>
                <a:cubicBezTo>
                  <a:pt x="548640" y="13546"/>
                  <a:pt x="724894" y="-10308"/>
                  <a:pt x="747423" y="13546"/>
                </a:cubicBezTo>
                <a:cubicBezTo>
                  <a:pt x="769952" y="37400"/>
                  <a:pt x="675861" y="156670"/>
                  <a:pt x="675861" y="15667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492489" y="2978274"/>
            <a:ext cx="3515695" cy="448951"/>
          </a:xfrm>
          <a:custGeom>
            <a:avLst/>
            <a:gdLst>
              <a:gd name="connsiteX0" fmla="*/ 0 w 3515695"/>
              <a:gd name="connsiteY0" fmla="*/ 353325 h 448951"/>
              <a:gd name="connsiteX1" fmla="*/ 469127 w 3515695"/>
              <a:gd name="connsiteY1" fmla="*/ 210201 h 448951"/>
              <a:gd name="connsiteX2" fmla="*/ 1709530 w 3515695"/>
              <a:gd name="connsiteY2" fmla="*/ 3467 h 448951"/>
              <a:gd name="connsiteX3" fmla="*/ 3427012 w 3515695"/>
              <a:gd name="connsiteY3" fmla="*/ 393081 h 448951"/>
              <a:gd name="connsiteX4" fmla="*/ 3291840 w 3515695"/>
              <a:gd name="connsiteY4" fmla="*/ 297665 h 448951"/>
              <a:gd name="connsiteX5" fmla="*/ 3490623 w 3515695"/>
              <a:gd name="connsiteY5" fmla="*/ 424886 h 448951"/>
              <a:gd name="connsiteX6" fmla="*/ 3339548 w 3515695"/>
              <a:gd name="connsiteY6" fmla="*/ 448740 h 4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5695" h="448951">
                <a:moveTo>
                  <a:pt x="0" y="353325"/>
                </a:moveTo>
                <a:cubicBezTo>
                  <a:pt x="92102" y="310918"/>
                  <a:pt x="184205" y="268511"/>
                  <a:pt x="469127" y="210201"/>
                </a:cubicBezTo>
                <a:cubicBezTo>
                  <a:pt x="754049" y="151891"/>
                  <a:pt x="1216549" y="-27013"/>
                  <a:pt x="1709530" y="3467"/>
                </a:cubicBezTo>
                <a:cubicBezTo>
                  <a:pt x="2202511" y="33947"/>
                  <a:pt x="3163294" y="344048"/>
                  <a:pt x="3427012" y="393081"/>
                </a:cubicBezTo>
                <a:cubicBezTo>
                  <a:pt x="3690730" y="442114"/>
                  <a:pt x="3281238" y="292364"/>
                  <a:pt x="3291840" y="297665"/>
                </a:cubicBezTo>
                <a:cubicBezTo>
                  <a:pt x="3302442" y="302966"/>
                  <a:pt x="3482672" y="399707"/>
                  <a:pt x="3490623" y="424886"/>
                </a:cubicBezTo>
                <a:cubicBezTo>
                  <a:pt x="3498574" y="450065"/>
                  <a:pt x="3419061" y="449402"/>
                  <a:pt x="3339548" y="4487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1948069" y="3774268"/>
            <a:ext cx="663443" cy="431973"/>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08312" y="3848304"/>
            <a:ext cx="774571" cy="230832"/>
          </a:xfrm>
          <a:prstGeom prst="rect">
            <a:avLst/>
          </a:prstGeom>
          <a:noFill/>
        </p:spPr>
        <p:txBody>
          <a:bodyPr wrap="none" rtlCol="0">
            <a:spAutoFit/>
          </a:bodyPr>
          <a:lstStyle/>
          <a:p>
            <a:r>
              <a:rPr lang="en-US" sz="900">
                <a:latin typeface="AhnbergHand" charset="0"/>
                <a:ea typeface="AhnbergHand" charset="0"/>
                <a:cs typeface="AhnbergHand" charset="0"/>
              </a:rPr>
              <a:t>DNS Goo</a:t>
            </a:r>
          </a:p>
        </p:txBody>
      </p:sp>
      <p:sp>
        <p:nvSpPr>
          <p:cNvPr id="19" name="Freeform 18"/>
          <p:cNvSpPr/>
          <p:nvPr/>
        </p:nvSpPr>
        <p:spPr>
          <a:xfrm>
            <a:off x="7847725" y="3578087"/>
            <a:ext cx="175143" cy="184152"/>
          </a:xfrm>
          <a:custGeom>
            <a:avLst/>
            <a:gdLst>
              <a:gd name="connsiteX0" fmla="*/ 175143 w 175143"/>
              <a:gd name="connsiteY0" fmla="*/ 0 h 184152"/>
              <a:gd name="connsiteX1" fmla="*/ 8166 w 175143"/>
              <a:gd name="connsiteY1" fmla="*/ 159026 h 184152"/>
              <a:gd name="connsiteX2" fmla="*/ 24068 w 175143"/>
              <a:gd name="connsiteY2" fmla="*/ 39756 h 184152"/>
              <a:gd name="connsiteX3" fmla="*/ 8166 w 175143"/>
              <a:gd name="connsiteY3" fmla="*/ 166977 h 184152"/>
              <a:gd name="connsiteX4" fmla="*/ 151289 w 175143"/>
              <a:gd name="connsiteY4" fmla="*/ 182880 h 18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84152">
                <a:moveTo>
                  <a:pt x="175143" y="0"/>
                </a:moveTo>
                <a:cubicBezTo>
                  <a:pt x="104244" y="76200"/>
                  <a:pt x="33345" y="152400"/>
                  <a:pt x="8166" y="159026"/>
                </a:cubicBezTo>
                <a:cubicBezTo>
                  <a:pt x="-17013" y="165652"/>
                  <a:pt x="24068" y="38431"/>
                  <a:pt x="24068" y="39756"/>
                </a:cubicBezTo>
                <a:cubicBezTo>
                  <a:pt x="24068" y="41081"/>
                  <a:pt x="-13038" y="143123"/>
                  <a:pt x="8166" y="166977"/>
                </a:cubicBezTo>
                <a:cubicBezTo>
                  <a:pt x="29369" y="190831"/>
                  <a:pt x="151289" y="182880"/>
                  <a:pt x="151289" y="1828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506707" y="3482616"/>
            <a:ext cx="1091012" cy="365817"/>
          </a:xfrm>
          <a:custGeom>
            <a:avLst/>
            <a:gdLst>
              <a:gd name="connsiteX0" fmla="*/ 1091012 w 1091012"/>
              <a:gd name="connsiteY0" fmla="*/ 365817 h 365817"/>
              <a:gd name="connsiteX1" fmla="*/ 391297 w 1091012"/>
              <a:gd name="connsiteY1" fmla="*/ 143181 h 365817"/>
              <a:gd name="connsiteX2" fmla="*/ 17586 w 1091012"/>
              <a:gd name="connsiteY2" fmla="*/ 111376 h 365817"/>
              <a:gd name="connsiteX3" fmla="*/ 208417 w 1091012"/>
              <a:gd name="connsiteY3" fmla="*/ 57 h 365817"/>
              <a:gd name="connsiteX4" fmla="*/ 1684 w 1091012"/>
              <a:gd name="connsiteY4" fmla="*/ 127278 h 365817"/>
              <a:gd name="connsiteX5" fmla="*/ 105051 w 1091012"/>
              <a:gd name="connsiteY5" fmla="*/ 198840 h 36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012" h="365817">
                <a:moveTo>
                  <a:pt x="1091012" y="365817"/>
                </a:moveTo>
                <a:cubicBezTo>
                  <a:pt x="830606" y="275702"/>
                  <a:pt x="570201" y="185588"/>
                  <a:pt x="391297" y="143181"/>
                </a:cubicBezTo>
                <a:cubicBezTo>
                  <a:pt x="212393" y="100774"/>
                  <a:pt x="48066" y="135230"/>
                  <a:pt x="17586" y="111376"/>
                </a:cubicBezTo>
                <a:cubicBezTo>
                  <a:pt x="-12894" y="87522"/>
                  <a:pt x="211067" y="-2593"/>
                  <a:pt x="208417" y="57"/>
                </a:cubicBezTo>
                <a:cubicBezTo>
                  <a:pt x="205767" y="2707"/>
                  <a:pt x="18912" y="94148"/>
                  <a:pt x="1684" y="127278"/>
                </a:cubicBezTo>
                <a:cubicBezTo>
                  <a:pt x="-15544" y="160408"/>
                  <a:pt x="105051" y="198840"/>
                  <a:pt x="105051" y="1988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671340" y="3641564"/>
            <a:ext cx="910477" cy="310235"/>
          </a:xfrm>
          <a:custGeom>
            <a:avLst/>
            <a:gdLst>
              <a:gd name="connsiteX0" fmla="*/ 910477 w 910477"/>
              <a:gd name="connsiteY0" fmla="*/ 310234 h 310234"/>
              <a:gd name="connsiteX1" fmla="*/ 330031 w 910477"/>
              <a:gd name="connsiteY1" fmla="*/ 127354 h 310234"/>
              <a:gd name="connsiteX2" fmla="*/ 4028 w 910477"/>
              <a:gd name="connsiteY2" fmla="*/ 103500 h 310234"/>
              <a:gd name="connsiteX3" fmla="*/ 139200 w 910477"/>
              <a:gd name="connsiteY3" fmla="*/ 133 h 310234"/>
              <a:gd name="connsiteX4" fmla="*/ 4028 w 910477"/>
              <a:gd name="connsiteY4" fmla="*/ 127354 h 310234"/>
              <a:gd name="connsiteX5" fmla="*/ 202811 w 910477"/>
              <a:gd name="connsiteY5" fmla="*/ 230721 h 3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477" h="310234">
                <a:moveTo>
                  <a:pt x="910477" y="310234"/>
                </a:moveTo>
                <a:cubicBezTo>
                  <a:pt x="695791" y="236022"/>
                  <a:pt x="481106" y="161810"/>
                  <a:pt x="330031" y="127354"/>
                </a:cubicBezTo>
                <a:cubicBezTo>
                  <a:pt x="178956" y="92898"/>
                  <a:pt x="35833" y="124703"/>
                  <a:pt x="4028" y="103500"/>
                </a:cubicBezTo>
                <a:cubicBezTo>
                  <a:pt x="-27777" y="82297"/>
                  <a:pt x="139200" y="-3843"/>
                  <a:pt x="139200" y="133"/>
                </a:cubicBezTo>
                <a:cubicBezTo>
                  <a:pt x="139200" y="4109"/>
                  <a:pt x="-6574" y="88923"/>
                  <a:pt x="4028" y="127354"/>
                </a:cubicBezTo>
                <a:cubicBezTo>
                  <a:pt x="14630" y="165785"/>
                  <a:pt x="202811" y="230721"/>
                  <a:pt x="202811" y="23072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186609" y="4600118"/>
            <a:ext cx="5781864" cy="755785"/>
          </a:xfrm>
          <a:custGeom>
            <a:avLst/>
            <a:gdLst>
              <a:gd name="connsiteX0" fmla="*/ 0 w 5781864"/>
              <a:gd name="connsiteY0" fmla="*/ 202471 h 755785"/>
              <a:gd name="connsiteX1" fmla="*/ 1789043 w 5781864"/>
              <a:gd name="connsiteY1" fmla="*/ 687500 h 755785"/>
              <a:gd name="connsiteX2" fmla="*/ 4651513 w 5781864"/>
              <a:gd name="connsiteY2" fmla="*/ 687500 h 755785"/>
              <a:gd name="connsiteX3" fmla="*/ 5724939 w 5781864"/>
              <a:gd name="connsiteY3" fmla="*/ 83201 h 755785"/>
              <a:gd name="connsiteX4" fmla="*/ 5470497 w 5781864"/>
              <a:gd name="connsiteY4" fmla="*/ 115006 h 755785"/>
              <a:gd name="connsiteX5" fmla="*/ 5764695 w 5781864"/>
              <a:gd name="connsiteY5" fmla="*/ 3688 h 755785"/>
              <a:gd name="connsiteX6" fmla="*/ 5748793 w 5781864"/>
              <a:gd name="connsiteY6" fmla="*/ 274033 h 75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1864" h="755785">
                <a:moveTo>
                  <a:pt x="0" y="202471"/>
                </a:moveTo>
                <a:cubicBezTo>
                  <a:pt x="506895" y="404566"/>
                  <a:pt x="1013791" y="606662"/>
                  <a:pt x="1789043" y="687500"/>
                </a:cubicBezTo>
                <a:cubicBezTo>
                  <a:pt x="2564295" y="768338"/>
                  <a:pt x="3995530" y="788217"/>
                  <a:pt x="4651513" y="687500"/>
                </a:cubicBezTo>
                <a:cubicBezTo>
                  <a:pt x="5307496" y="586784"/>
                  <a:pt x="5588442" y="178617"/>
                  <a:pt x="5724939" y="83201"/>
                </a:cubicBezTo>
                <a:cubicBezTo>
                  <a:pt x="5861436" y="-12215"/>
                  <a:pt x="5463871" y="128258"/>
                  <a:pt x="5470497" y="115006"/>
                </a:cubicBezTo>
                <a:cubicBezTo>
                  <a:pt x="5477123" y="101754"/>
                  <a:pt x="5718312" y="-22816"/>
                  <a:pt x="5764695" y="3688"/>
                </a:cubicBezTo>
                <a:cubicBezTo>
                  <a:pt x="5811078" y="30192"/>
                  <a:pt x="5748793" y="274033"/>
                  <a:pt x="5748793" y="27403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7664023" y="4141359"/>
            <a:ext cx="327039" cy="215957"/>
          </a:xfrm>
          <a:custGeom>
            <a:avLst/>
            <a:gdLst>
              <a:gd name="connsiteX0" fmla="*/ 327038 w 327038"/>
              <a:gd name="connsiteY0" fmla="*/ 215957 h 215957"/>
              <a:gd name="connsiteX1" fmla="*/ 24888 w 327038"/>
              <a:gd name="connsiteY1" fmla="*/ 17174 h 215957"/>
              <a:gd name="connsiteX2" fmla="*/ 16937 w 327038"/>
              <a:gd name="connsiteY2" fmla="*/ 144395 h 215957"/>
              <a:gd name="connsiteX3" fmla="*/ 16937 w 327038"/>
              <a:gd name="connsiteY3" fmla="*/ 17174 h 215957"/>
              <a:gd name="connsiteX4" fmla="*/ 175963 w 327038"/>
              <a:gd name="connsiteY4" fmla="*/ 1272 h 21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38" h="215957">
                <a:moveTo>
                  <a:pt x="327038" y="215957"/>
                </a:moveTo>
                <a:cubicBezTo>
                  <a:pt x="201804" y="122529"/>
                  <a:pt x="76571" y="29101"/>
                  <a:pt x="24888" y="17174"/>
                </a:cubicBezTo>
                <a:cubicBezTo>
                  <a:pt x="-26795" y="5247"/>
                  <a:pt x="18262" y="144395"/>
                  <a:pt x="16937" y="144395"/>
                </a:cubicBezTo>
                <a:cubicBezTo>
                  <a:pt x="15612" y="144395"/>
                  <a:pt x="-9567" y="41028"/>
                  <a:pt x="16937" y="17174"/>
                </a:cubicBezTo>
                <a:cubicBezTo>
                  <a:pt x="43441" y="-6680"/>
                  <a:pt x="175963" y="1272"/>
                  <a:pt x="175963" y="127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257489" y="4071814"/>
            <a:ext cx="3348183" cy="635423"/>
          </a:xfrm>
          <a:custGeom>
            <a:avLst/>
            <a:gdLst>
              <a:gd name="connsiteX0" fmla="*/ 3348183 w 3348183"/>
              <a:gd name="connsiteY0" fmla="*/ 31060 h 635423"/>
              <a:gd name="connsiteX1" fmla="*/ 1622750 w 3348183"/>
              <a:gd name="connsiteY1" fmla="*/ 62865 h 635423"/>
              <a:gd name="connsiteX2" fmla="*/ 72245 w 3348183"/>
              <a:gd name="connsiteY2" fmla="*/ 595603 h 635423"/>
              <a:gd name="connsiteX3" fmla="*/ 231271 w 3348183"/>
              <a:gd name="connsiteY3" fmla="*/ 444528 h 635423"/>
              <a:gd name="connsiteX4" fmla="*/ 8635 w 3348183"/>
              <a:gd name="connsiteY4" fmla="*/ 619457 h 635423"/>
              <a:gd name="connsiteX5" fmla="*/ 406200 w 3348183"/>
              <a:gd name="connsiteY5" fmla="*/ 627408 h 6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183" h="635423">
                <a:moveTo>
                  <a:pt x="3348183" y="31060"/>
                </a:moveTo>
                <a:cubicBezTo>
                  <a:pt x="2758461" y="-83"/>
                  <a:pt x="2168740" y="-31226"/>
                  <a:pt x="1622750" y="62865"/>
                </a:cubicBezTo>
                <a:cubicBezTo>
                  <a:pt x="1076760" y="156956"/>
                  <a:pt x="304158" y="531993"/>
                  <a:pt x="72245" y="595603"/>
                </a:cubicBezTo>
                <a:cubicBezTo>
                  <a:pt x="-159668" y="659214"/>
                  <a:pt x="241873" y="440552"/>
                  <a:pt x="231271" y="444528"/>
                </a:cubicBezTo>
                <a:cubicBezTo>
                  <a:pt x="220669" y="448504"/>
                  <a:pt x="-20520" y="588977"/>
                  <a:pt x="8635" y="619457"/>
                </a:cubicBezTo>
                <a:cubicBezTo>
                  <a:pt x="37790" y="649937"/>
                  <a:pt x="406200" y="627408"/>
                  <a:pt x="406200" y="62740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437104" y="4159564"/>
            <a:ext cx="3144712" cy="645085"/>
          </a:xfrm>
          <a:custGeom>
            <a:avLst/>
            <a:gdLst>
              <a:gd name="connsiteX0" fmla="*/ 3144712 w 3144712"/>
              <a:gd name="connsiteY0" fmla="*/ 54627 h 645085"/>
              <a:gd name="connsiteX1" fmla="*/ 1912259 w 3144712"/>
              <a:gd name="connsiteY1" fmla="*/ 38725 h 645085"/>
              <a:gd name="connsiteX2" fmla="*/ 616197 w 3144712"/>
              <a:gd name="connsiteY2" fmla="*/ 491949 h 645085"/>
              <a:gd name="connsiteX3" fmla="*/ 3946 w 3144712"/>
              <a:gd name="connsiteY3" fmla="*/ 611219 h 645085"/>
              <a:gd name="connsiteX4" fmla="*/ 337901 w 3144712"/>
              <a:gd name="connsiteY4" fmla="*/ 499900 h 645085"/>
              <a:gd name="connsiteX5" fmla="*/ 19849 w 3144712"/>
              <a:gd name="connsiteY5" fmla="*/ 635073 h 645085"/>
              <a:gd name="connsiteX6" fmla="*/ 409463 w 3144712"/>
              <a:gd name="connsiteY6" fmla="*/ 635073 h 64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712" h="645085">
                <a:moveTo>
                  <a:pt x="3144712" y="54627"/>
                </a:moveTo>
                <a:cubicBezTo>
                  <a:pt x="2739195" y="10232"/>
                  <a:pt x="2333678" y="-34162"/>
                  <a:pt x="1912259" y="38725"/>
                </a:cubicBezTo>
                <a:cubicBezTo>
                  <a:pt x="1490840" y="111612"/>
                  <a:pt x="934249" y="396533"/>
                  <a:pt x="616197" y="491949"/>
                </a:cubicBezTo>
                <a:cubicBezTo>
                  <a:pt x="298145" y="587365"/>
                  <a:pt x="50329" y="609894"/>
                  <a:pt x="3946" y="611219"/>
                </a:cubicBezTo>
                <a:cubicBezTo>
                  <a:pt x="-42437" y="612544"/>
                  <a:pt x="335251" y="495924"/>
                  <a:pt x="337901" y="499900"/>
                </a:cubicBezTo>
                <a:cubicBezTo>
                  <a:pt x="340551" y="503876"/>
                  <a:pt x="7922" y="612544"/>
                  <a:pt x="19849" y="635073"/>
                </a:cubicBezTo>
                <a:cubicBezTo>
                  <a:pt x="31776" y="657602"/>
                  <a:pt x="409463" y="635073"/>
                  <a:pt x="409463" y="63507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05288C-45EE-5C46-BA5C-B9FAE440931F}"/>
              </a:ext>
            </a:extLst>
          </p:cNvPr>
          <p:cNvSpPr txBox="1"/>
          <p:nvPr/>
        </p:nvSpPr>
        <p:spPr>
          <a:xfrm>
            <a:off x="4206478" y="4354672"/>
            <a:ext cx="2018501" cy="307777"/>
          </a:xfrm>
          <a:prstGeom prst="rect">
            <a:avLst/>
          </a:prstGeom>
          <a:noFill/>
        </p:spPr>
        <p:txBody>
          <a:bodyPr wrap="none" rtlCol="0">
            <a:spAutoFit/>
          </a:bodyPr>
          <a:lstStyle/>
          <a:p>
            <a:r>
              <a:rPr lang="en-AU" sz="1400" dirty="0">
                <a:latin typeface="AhnbergHand" pitchFamily="2" charset="0"/>
              </a:rPr>
              <a:t>Fragmented packets</a:t>
            </a:r>
          </a:p>
        </p:txBody>
      </p:sp>
      <p:sp>
        <p:nvSpPr>
          <p:cNvPr id="27" name="Freeform 26">
            <a:extLst>
              <a:ext uri="{FF2B5EF4-FFF2-40B4-BE49-F238E27FC236}">
                <a16:creationId xmlns:a16="http://schemas.microsoft.com/office/drawing/2014/main" id="{60045A71-28A0-664A-BA00-EED3665C04C2}"/>
              </a:ext>
            </a:extLst>
          </p:cNvPr>
          <p:cNvSpPr/>
          <p:nvPr/>
        </p:nvSpPr>
        <p:spPr>
          <a:xfrm>
            <a:off x="4950784" y="3561753"/>
            <a:ext cx="459673" cy="880377"/>
          </a:xfrm>
          <a:custGeom>
            <a:avLst/>
            <a:gdLst>
              <a:gd name="connsiteX0" fmla="*/ 119442 w 344755"/>
              <a:gd name="connsiteY0" fmla="*/ 660283 h 660283"/>
              <a:gd name="connsiteX1" fmla="*/ 135344 w 344755"/>
              <a:gd name="connsiteY1" fmla="*/ 517159 h 660283"/>
              <a:gd name="connsiteX2" fmla="*/ 254614 w 344755"/>
              <a:gd name="connsiteY2" fmla="*/ 445597 h 660283"/>
              <a:gd name="connsiteX3" fmla="*/ 342078 w 344755"/>
              <a:gd name="connsiteY3" fmla="*/ 103691 h 660283"/>
              <a:gd name="connsiteX4" fmla="*/ 151247 w 344755"/>
              <a:gd name="connsiteY4" fmla="*/ 8276 h 660283"/>
              <a:gd name="connsiteX5" fmla="*/ 172 w 344755"/>
              <a:gd name="connsiteY5" fmla="*/ 278620 h 660283"/>
              <a:gd name="connsiteX6" fmla="*/ 127393 w 344755"/>
              <a:gd name="connsiteY6" fmla="*/ 525110 h 66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755" h="660283">
                <a:moveTo>
                  <a:pt x="119442" y="660283"/>
                </a:moveTo>
                <a:cubicBezTo>
                  <a:pt x="116128" y="606611"/>
                  <a:pt x="112815" y="552940"/>
                  <a:pt x="135344" y="517159"/>
                </a:cubicBezTo>
                <a:cubicBezTo>
                  <a:pt x="157873" y="481378"/>
                  <a:pt x="220158" y="514508"/>
                  <a:pt x="254614" y="445597"/>
                </a:cubicBezTo>
                <a:cubicBezTo>
                  <a:pt x="289070" y="376686"/>
                  <a:pt x="359306" y="176578"/>
                  <a:pt x="342078" y="103691"/>
                </a:cubicBezTo>
                <a:cubicBezTo>
                  <a:pt x="324850" y="30804"/>
                  <a:pt x="208231" y="-20879"/>
                  <a:pt x="151247" y="8276"/>
                </a:cubicBezTo>
                <a:cubicBezTo>
                  <a:pt x="94263" y="37431"/>
                  <a:pt x="4148" y="192481"/>
                  <a:pt x="172" y="278620"/>
                </a:cubicBezTo>
                <a:cubicBezTo>
                  <a:pt x="-3804" y="364759"/>
                  <a:pt x="61794" y="444934"/>
                  <a:pt x="127393" y="52511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42893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322D-A1A4-E84B-A656-D184E870FE37}"/>
              </a:ext>
            </a:extLst>
          </p:cNvPr>
          <p:cNvSpPr>
            <a:spLocks noGrp="1"/>
          </p:cNvSpPr>
          <p:nvPr>
            <p:ph type="title"/>
          </p:nvPr>
        </p:nvSpPr>
        <p:spPr/>
        <p:txBody>
          <a:bodyPr>
            <a:normAutofit/>
          </a:bodyPr>
          <a:lstStyle/>
          <a:p>
            <a:r>
              <a:rPr lang="en-AU" sz="4267" dirty="0">
                <a:latin typeface="Powderfinger Type" panose="02020709070000000403" pitchFamily="49" charset="77"/>
              </a:rPr>
              <a:t>APNIC Test – August 2017</a:t>
            </a:r>
          </a:p>
        </p:txBody>
      </p:sp>
      <p:sp>
        <p:nvSpPr>
          <p:cNvPr id="3" name="Content Placeholder 2">
            <a:extLst>
              <a:ext uri="{FF2B5EF4-FFF2-40B4-BE49-F238E27FC236}">
                <a16:creationId xmlns:a16="http://schemas.microsoft.com/office/drawing/2014/main" id="{C86717BF-3521-2F41-999B-7C8B04149632}"/>
              </a:ext>
            </a:extLst>
          </p:cNvPr>
          <p:cNvSpPr>
            <a:spLocks noGrp="1"/>
          </p:cNvSpPr>
          <p:nvPr>
            <p:ph idx="1"/>
          </p:nvPr>
        </p:nvSpPr>
        <p:spPr/>
        <p:txBody>
          <a:bodyPr/>
          <a:lstStyle/>
          <a:p>
            <a:r>
              <a:rPr lang="en-AU" dirty="0"/>
              <a:t>Use APNIC IPv6 measurement platform to test the drop rate of IPv6 fragmented packets flowing in the opposite direction (server to client)</a:t>
            </a:r>
          </a:p>
        </p:txBody>
      </p:sp>
      <p:pic>
        <p:nvPicPr>
          <p:cNvPr id="4" name="Picture 3">
            <a:extLst>
              <a:ext uri="{FF2B5EF4-FFF2-40B4-BE49-F238E27FC236}">
                <a16:creationId xmlns:a16="http://schemas.microsoft.com/office/drawing/2014/main" id="{85400D1E-1CBB-8440-B00F-77987F5417C4}"/>
              </a:ext>
            </a:extLst>
          </p:cNvPr>
          <p:cNvPicPr>
            <a:picLocks noChangeAspect="1"/>
          </p:cNvPicPr>
          <p:nvPr/>
        </p:nvPicPr>
        <p:blipFill>
          <a:blip r:embed="rId2"/>
          <a:stretch>
            <a:fillRect/>
          </a:stretch>
        </p:blipFill>
        <p:spPr>
          <a:xfrm>
            <a:off x="3012513" y="3429000"/>
            <a:ext cx="4301067" cy="1100667"/>
          </a:xfrm>
          <a:prstGeom prst="rect">
            <a:avLst/>
          </a:prstGeom>
        </p:spPr>
      </p:pic>
      <p:sp>
        <p:nvSpPr>
          <p:cNvPr id="5" name="Down Arrow 4">
            <a:extLst>
              <a:ext uri="{FF2B5EF4-FFF2-40B4-BE49-F238E27FC236}">
                <a16:creationId xmlns:a16="http://schemas.microsoft.com/office/drawing/2014/main" id="{38E04077-CC08-4C47-8C09-5C9A44B07B04}"/>
              </a:ext>
            </a:extLst>
          </p:cNvPr>
          <p:cNvSpPr/>
          <p:nvPr/>
        </p:nvSpPr>
        <p:spPr>
          <a:xfrm flipV="1">
            <a:off x="6530671" y="4529667"/>
            <a:ext cx="1091979" cy="4617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6" name="TextBox 5">
            <a:extLst>
              <a:ext uri="{FF2B5EF4-FFF2-40B4-BE49-F238E27FC236}">
                <a16:creationId xmlns:a16="http://schemas.microsoft.com/office/drawing/2014/main" id="{92E64281-0476-9743-B0AB-73B1572AC8A1}"/>
              </a:ext>
            </a:extLst>
          </p:cNvPr>
          <p:cNvSpPr txBox="1"/>
          <p:nvPr/>
        </p:nvSpPr>
        <p:spPr>
          <a:xfrm>
            <a:off x="5362861" y="5311220"/>
            <a:ext cx="4291559" cy="1241622"/>
          </a:xfrm>
          <a:prstGeom prst="rect">
            <a:avLst/>
          </a:prstGeom>
          <a:noFill/>
        </p:spPr>
        <p:txBody>
          <a:bodyPr wrap="none" rtlCol="0">
            <a:spAutoFit/>
          </a:bodyPr>
          <a:lstStyle/>
          <a:p>
            <a:r>
              <a:rPr lang="en-AU" sz="1867" dirty="0">
                <a:latin typeface="AhnbergHand" pitchFamily="2" charset="0"/>
              </a:rPr>
              <a:t>This is an improvement over</a:t>
            </a:r>
          </a:p>
          <a:p>
            <a:r>
              <a:rPr lang="en-AU" sz="1867" dirty="0">
                <a:latin typeface="AhnbergHand" pitchFamily="2" charset="0"/>
              </a:rPr>
              <a:t>the RFC7872 measurement, </a:t>
            </a:r>
          </a:p>
          <a:p>
            <a:r>
              <a:rPr lang="en-AU" sz="1867" dirty="0">
                <a:latin typeface="AhnbergHand" pitchFamily="2" charset="0"/>
              </a:rPr>
              <a:t>which reported a 28% drop rate </a:t>
            </a:r>
          </a:p>
          <a:p>
            <a:r>
              <a:rPr lang="en-AU" sz="1867" dirty="0">
                <a:latin typeface="AhnbergHand" pitchFamily="2" charset="0"/>
              </a:rPr>
              <a:t>client to server</a:t>
            </a:r>
          </a:p>
        </p:txBody>
      </p:sp>
      <p:sp>
        <p:nvSpPr>
          <p:cNvPr id="7" name="Freeform 6">
            <a:extLst>
              <a:ext uri="{FF2B5EF4-FFF2-40B4-BE49-F238E27FC236}">
                <a16:creationId xmlns:a16="http://schemas.microsoft.com/office/drawing/2014/main" id="{2A6E08BC-656C-F841-9D16-C21C80E2F94F}"/>
              </a:ext>
            </a:extLst>
          </p:cNvPr>
          <p:cNvSpPr/>
          <p:nvPr/>
        </p:nvSpPr>
        <p:spPr>
          <a:xfrm>
            <a:off x="6656412" y="4271718"/>
            <a:ext cx="986397" cy="268751"/>
          </a:xfrm>
          <a:custGeom>
            <a:avLst/>
            <a:gdLst>
              <a:gd name="connsiteX0" fmla="*/ 375009 w 986397"/>
              <a:gd name="connsiteY0" fmla="*/ 268751 h 268751"/>
              <a:gd name="connsiteX1" fmla="*/ 984609 w 986397"/>
              <a:gd name="connsiteY1" fmla="*/ 174158 h 268751"/>
              <a:gd name="connsiteX2" fmla="*/ 543174 w 986397"/>
              <a:gd name="connsiteY2" fmla="*/ 5992 h 268751"/>
              <a:gd name="connsiteX3" fmla="*/ 17657 w 986397"/>
              <a:gd name="connsiteY3" fmla="*/ 58544 h 268751"/>
              <a:gd name="connsiteX4" fmla="*/ 175312 w 986397"/>
              <a:gd name="connsiteY4" fmla="*/ 258241 h 268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397" h="268751">
                <a:moveTo>
                  <a:pt x="375009" y="268751"/>
                </a:moveTo>
                <a:cubicBezTo>
                  <a:pt x="665795" y="243351"/>
                  <a:pt x="956582" y="217951"/>
                  <a:pt x="984609" y="174158"/>
                </a:cubicBezTo>
                <a:cubicBezTo>
                  <a:pt x="1012636" y="130365"/>
                  <a:pt x="704333" y="25261"/>
                  <a:pt x="543174" y="5992"/>
                </a:cubicBezTo>
                <a:cubicBezTo>
                  <a:pt x="382015" y="-13277"/>
                  <a:pt x="78967" y="16503"/>
                  <a:pt x="17657" y="58544"/>
                </a:cubicBezTo>
                <a:cubicBezTo>
                  <a:pt x="-43653" y="100585"/>
                  <a:pt x="65829" y="179413"/>
                  <a:pt x="175312" y="25824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03750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FD60-6760-084A-9E5E-C142EE98603A}"/>
              </a:ext>
            </a:extLst>
          </p:cNvPr>
          <p:cNvSpPr>
            <a:spLocks noGrp="1"/>
          </p:cNvSpPr>
          <p:nvPr>
            <p:ph type="title"/>
          </p:nvPr>
        </p:nvSpPr>
        <p:spPr/>
        <p:txBody>
          <a:bodyPr/>
          <a:lstStyle/>
          <a:p>
            <a:r>
              <a:rPr lang="en-AU" dirty="0">
                <a:latin typeface="Powderfinger Type" panose="02020709070000000403" pitchFamily="49" charset="77"/>
              </a:rPr>
              <a:t>APNIC Test – 2021 onward</a:t>
            </a:r>
          </a:p>
        </p:txBody>
      </p:sp>
      <p:sp>
        <p:nvSpPr>
          <p:cNvPr id="3" name="Content Placeholder 2">
            <a:extLst>
              <a:ext uri="{FF2B5EF4-FFF2-40B4-BE49-F238E27FC236}">
                <a16:creationId xmlns:a16="http://schemas.microsoft.com/office/drawing/2014/main" id="{69A7B4AE-DE31-2244-A6A7-8DC3AFBCD490}"/>
              </a:ext>
            </a:extLst>
          </p:cNvPr>
          <p:cNvSpPr>
            <a:spLocks noGrp="1"/>
          </p:cNvSpPr>
          <p:nvPr>
            <p:ph idx="1"/>
          </p:nvPr>
        </p:nvSpPr>
        <p:spPr/>
        <p:txBody>
          <a:bodyPr>
            <a:normAutofit/>
          </a:bodyPr>
          <a:lstStyle/>
          <a:p>
            <a:pPr marL="0" indent="0">
              <a:buNone/>
            </a:pPr>
            <a:r>
              <a:rPr lang="en-AU" dirty="0"/>
              <a:t>Re-work of the 2017 measurement experiment</a:t>
            </a:r>
          </a:p>
          <a:p>
            <a:pPr lvl="1"/>
            <a:r>
              <a:rPr lang="en-AU" dirty="0"/>
              <a:t>Same server-to-client TCP session fragmentation mechanism</a:t>
            </a:r>
          </a:p>
          <a:p>
            <a:pPr lvl="1"/>
            <a:r>
              <a:rPr lang="en-AU" dirty="0"/>
              <a:t>Uses a dedicated middlebox to fragment outgoing packets to improve packet handling capacity of the experiment</a:t>
            </a:r>
          </a:p>
          <a:p>
            <a:pPr lvl="1"/>
            <a:r>
              <a:rPr lang="en-AU" dirty="0"/>
              <a:t>drop is detected by a hung TCP session that fails to ACK the sequence number in the fragmented packet</a:t>
            </a:r>
          </a:p>
          <a:p>
            <a:pPr lvl="1"/>
            <a:r>
              <a:rPr lang="en-AU" dirty="0"/>
              <a:t>This time we randomly vary the initial fragmented packet size between 1,200 and 1,416 bytes</a:t>
            </a:r>
          </a:p>
          <a:p>
            <a:pPr lvl="1"/>
            <a:r>
              <a:rPr lang="en-AU" dirty="0"/>
              <a:t>Performed as an ongoing measurement</a:t>
            </a:r>
          </a:p>
        </p:txBody>
      </p:sp>
    </p:spTree>
    <p:extLst>
      <p:ext uri="{BB962C8B-B14F-4D97-AF65-F5344CB8AC3E}">
        <p14:creationId xmlns:p14="http://schemas.microsoft.com/office/powerpoint/2010/main" val="2603545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070AD-F805-9F45-BC54-77D39D6DD6BF}"/>
              </a:ext>
            </a:extLst>
          </p:cNvPr>
          <p:cNvSpPr>
            <a:spLocks noGrp="1"/>
          </p:cNvSpPr>
          <p:nvPr>
            <p:ph type="title"/>
          </p:nvPr>
        </p:nvSpPr>
        <p:spPr/>
        <p:txBody>
          <a:bodyPr/>
          <a:lstStyle/>
          <a:p>
            <a:r>
              <a:rPr lang="en-AU" dirty="0">
                <a:latin typeface="Powderfinger Type" panose="02020709070000000403" pitchFamily="49" charset="77"/>
              </a:rPr>
              <a:t>IPv6 Packet Mangler Design</a:t>
            </a:r>
          </a:p>
        </p:txBody>
      </p:sp>
      <p:sp>
        <p:nvSpPr>
          <p:cNvPr id="3" name="Content Placeholder 2">
            <a:extLst>
              <a:ext uri="{FF2B5EF4-FFF2-40B4-BE49-F238E27FC236}">
                <a16:creationId xmlns:a16="http://schemas.microsoft.com/office/drawing/2014/main" id="{3BF47AA2-98CE-2B45-B137-D0AFAFBC17F3}"/>
              </a:ext>
            </a:extLst>
          </p:cNvPr>
          <p:cNvSpPr>
            <a:spLocks noGrp="1"/>
          </p:cNvSpPr>
          <p:nvPr>
            <p:ph idx="1"/>
          </p:nvPr>
        </p:nvSpPr>
        <p:spPr>
          <a:xfrm>
            <a:off x="609600" y="1515390"/>
            <a:ext cx="5572931" cy="5095900"/>
          </a:xfrm>
        </p:spPr>
        <p:txBody>
          <a:bodyPr>
            <a:normAutofit fontScale="92500" lnSpcReduction="10000"/>
          </a:bodyPr>
          <a:lstStyle/>
          <a:p>
            <a:r>
              <a:rPr lang="en-AU" sz="2133" dirty="0"/>
              <a:t>Easier said than done when we are limited to user-space code on standard cloud processing platforms</a:t>
            </a:r>
          </a:p>
          <a:p>
            <a:r>
              <a:rPr lang="en-AU" sz="2133" dirty="0"/>
              <a:t>We needed a promiscuous capture  mechanism that works in user space. We used the </a:t>
            </a:r>
            <a:r>
              <a:rPr lang="en-AU" sz="2133" i="1" dirty="0" err="1"/>
              <a:t>libpcap</a:t>
            </a:r>
            <a:r>
              <a:rPr lang="en-AU" sz="2133" i="1" dirty="0"/>
              <a:t> </a:t>
            </a:r>
            <a:r>
              <a:rPr lang="en-AU" sz="2133" dirty="0"/>
              <a:t>libraries to perform packet capture, and used </a:t>
            </a:r>
            <a:r>
              <a:rPr lang="en-AU" sz="2133" i="1" dirty="0"/>
              <a:t>IP packet filters</a:t>
            </a:r>
            <a:r>
              <a:rPr lang="en-AU" sz="2133" dirty="0"/>
              <a:t> to stop the kernel’s persistent desire to send RST packets</a:t>
            </a:r>
          </a:p>
          <a:p>
            <a:r>
              <a:rPr lang="en-AU" sz="2133" dirty="0"/>
              <a:t>The problem is that the </a:t>
            </a:r>
            <a:r>
              <a:rPr lang="en-AU" sz="2133" dirty="0" err="1"/>
              <a:t>pcap</a:t>
            </a:r>
            <a:r>
              <a:rPr lang="en-AU" sz="2133" dirty="0"/>
              <a:t> libraries have no buffers so were are dropping packets under load. We resorted to using multiple processes and shared memory ring buffers to improve throughput</a:t>
            </a:r>
          </a:p>
          <a:p>
            <a:r>
              <a:rPr lang="en-AU" sz="2133" dirty="0"/>
              <a:t>We also split the back end server and the packet mangling function to separate units, so we also implemented an IPv6 NAT function in the packet mangler again as a shared memory structure</a:t>
            </a:r>
          </a:p>
        </p:txBody>
      </p:sp>
      <p:sp>
        <p:nvSpPr>
          <p:cNvPr id="4" name="Freeform 3">
            <a:extLst>
              <a:ext uri="{FF2B5EF4-FFF2-40B4-BE49-F238E27FC236}">
                <a16:creationId xmlns:a16="http://schemas.microsoft.com/office/drawing/2014/main" id="{FF778E70-631F-1B4B-9B67-35FBA0740909}"/>
              </a:ext>
            </a:extLst>
          </p:cNvPr>
          <p:cNvSpPr/>
          <p:nvPr/>
        </p:nvSpPr>
        <p:spPr>
          <a:xfrm>
            <a:off x="7181851" y="2781301"/>
            <a:ext cx="579040" cy="203200"/>
          </a:xfrm>
          <a:custGeom>
            <a:avLst/>
            <a:gdLst>
              <a:gd name="connsiteX0" fmla="*/ 0 w 434280"/>
              <a:gd name="connsiteY0" fmla="*/ 80962 h 152400"/>
              <a:gd name="connsiteX1" fmla="*/ 409575 w 434280"/>
              <a:gd name="connsiteY1" fmla="*/ 71437 h 152400"/>
              <a:gd name="connsiteX2" fmla="*/ 323850 w 434280"/>
              <a:gd name="connsiteY2" fmla="*/ 0 h 152400"/>
              <a:gd name="connsiteX3" fmla="*/ 433387 w 434280"/>
              <a:gd name="connsiteY3" fmla="*/ 71437 h 152400"/>
              <a:gd name="connsiteX4" fmla="*/ 366712 w 43428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280" h="152400">
                <a:moveTo>
                  <a:pt x="0" y="80962"/>
                </a:moveTo>
                <a:cubicBezTo>
                  <a:pt x="177800" y="82946"/>
                  <a:pt x="355600" y="84931"/>
                  <a:pt x="409575" y="71437"/>
                </a:cubicBezTo>
                <a:cubicBezTo>
                  <a:pt x="463550" y="57943"/>
                  <a:pt x="319881" y="0"/>
                  <a:pt x="323850" y="0"/>
                </a:cubicBezTo>
                <a:cubicBezTo>
                  <a:pt x="327819" y="0"/>
                  <a:pt x="426243" y="46037"/>
                  <a:pt x="433387" y="71437"/>
                </a:cubicBezTo>
                <a:cubicBezTo>
                  <a:pt x="440531" y="96837"/>
                  <a:pt x="403621" y="124618"/>
                  <a:pt x="366712" y="15240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5" name="Freeform 4">
            <a:extLst>
              <a:ext uri="{FF2B5EF4-FFF2-40B4-BE49-F238E27FC236}">
                <a16:creationId xmlns:a16="http://schemas.microsoft.com/office/drawing/2014/main" id="{3D007188-DC08-EE4E-94A5-62551CC5B0BB}"/>
              </a:ext>
            </a:extLst>
          </p:cNvPr>
          <p:cNvSpPr/>
          <p:nvPr/>
        </p:nvSpPr>
        <p:spPr>
          <a:xfrm>
            <a:off x="7702313" y="2590801"/>
            <a:ext cx="889239" cy="579067"/>
          </a:xfrm>
          <a:custGeom>
            <a:avLst/>
            <a:gdLst>
              <a:gd name="connsiteX0" fmla="*/ 43041 w 666929"/>
              <a:gd name="connsiteY0" fmla="*/ 0 h 434300"/>
              <a:gd name="connsiteX1" fmla="*/ 43041 w 666929"/>
              <a:gd name="connsiteY1" fmla="*/ 271462 h 434300"/>
              <a:gd name="connsiteX2" fmla="*/ 33516 w 666929"/>
              <a:gd name="connsiteY2" fmla="*/ 423862 h 434300"/>
              <a:gd name="connsiteX3" fmla="*/ 33516 w 666929"/>
              <a:gd name="connsiteY3" fmla="*/ 419100 h 434300"/>
              <a:gd name="connsiteX4" fmla="*/ 481191 w 666929"/>
              <a:gd name="connsiteY4" fmla="*/ 404812 h 434300"/>
              <a:gd name="connsiteX5" fmla="*/ 666929 w 666929"/>
              <a:gd name="connsiteY5" fmla="*/ 409575 h 4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29" h="434300">
                <a:moveTo>
                  <a:pt x="43041" y="0"/>
                </a:moveTo>
                <a:cubicBezTo>
                  <a:pt x="43834" y="100409"/>
                  <a:pt x="44628" y="200818"/>
                  <a:pt x="43041" y="271462"/>
                </a:cubicBezTo>
                <a:cubicBezTo>
                  <a:pt x="41454" y="342106"/>
                  <a:pt x="35103" y="399256"/>
                  <a:pt x="33516" y="423862"/>
                </a:cubicBezTo>
                <a:cubicBezTo>
                  <a:pt x="31929" y="448468"/>
                  <a:pt x="-41096" y="422275"/>
                  <a:pt x="33516" y="419100"/>
                </a:cubicBezTo>
                <a:cubicBezTo>
                  <a:pt x="108128" y="415925"/>
                  <a:pt x="375622" y="406399"/>
                  <a:pt x="481191" y="404812"/>
                </a:cubicBezTo>
                <a:cubicBezTo>
                  <a:pt x="586760" y="403225"/>
                  <a:pt x="626844" y="406400"/>
                  <a:pt x="666929" y="40957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6" name="Freeform 5">
            <a:extLst>
              <a:ext uri="{FF2B5EF4-FFF2-40B4-BE49-F238E27FC236}">
                <a16:creationId xmlns:a16="http://schemas.microsoft.com/office/drawing/2014/main" id="{5F95E959-8BAF-F94F-A3CF-53C7CDC92118}"/>
              </a:ext>
            </a:extLst>
          </p:cNvPr>
          <p:cNvSpPr/>
          <p:nvPr/>
        </p:nvSpPr>
        <p:spPr>
          <a:xfrm>
            <a:off x="7759700" y="2584451"/>
            <a:ext cx="787400" cy="12700"/>
          </a:xfrm>
          <a:custGeom>
            <a:avLst/>
            <a:gdLst>
              <a:gd name="connsiteX0" fmla="*/ 0 w 590550"/>
              <a:gd name="connsiteY0" fmla="*/ 4763 h 9525"/>
              <a:gd name="connsiteX1" fmla="*/ 381000 w 590550"/>
              <a:gd name="connsiteY1" fmla="*/ 9525 h 9525"/>
              <a:gd name="connsiteX2" fmla="*/ 590550 w 590550"/>
              <a:gd name="connsiteY2" fmla="*/ 0 h 9525"/>
            </a:gdLst>
            <a:ahLst/>
            <a:cxnLst>
              <a:cxn ang="0">
                <a:pos x="connsiteX0" y="connsiteY0"/>
              </a:cxn>
              <a:cxn ang="0">
                <a:pos x="connsiteX1" y="connsiteY1"/>
              </a:cxn>
              <a:cxn ang="0">
                <a:pos x="connsiteX2" y="connsiteY2"/>
              </a:cxn>
            </a:cxnLst>
            <a:rect l="l" t="t" r="r" b="b"/>
            <a:pathLst>
              <a:path w="590550" h="9525">
                <a:moveTo>
                  <a:pt x="0" y="4763"/>
                </a:moveTo>
                <a:lnTo>
                  <a:pt x="381000" y="9525"/>
                </a:lnTo>
                <a:cubicBezTo>
                  <a:pt x="479425" y="8731"/>
                  <a:pt x="534987" y="4365"/>
                  <a:pt x="590550"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7" name="Freeform 6">
            <a:extLst>
              <a:ext uri="{FF2B5EF4-FFF2-40B4-BE49-F238E27FC236}">
                <a16:creationId xmlns:a16="http://schemas.microsoft.com/office/drawing/2014/main" id="{5CA915F3-4CF1-C84A-BF23-94548E8CDBDA}"/>
              </a:ext>
            </a:extLst>
          </p:cNvPr>
          <p:cNvSpPr/>
          <p:nvPr/>
        </p:nvSpPr>
        <p:spPr>
          <a:xfrm>
            <a:off x="8528051" y="2571751"/>
            <a:ext cx="12700" cy="539751"/>
          </a:xfrm>
          <a:custGeom>
            <a:avLst/>
            <a:gdLst>
              <a:gd name="connsiteX0" fmla="*/ 9525 w 9525"/>
              <a:gd name="connsiteY0" fmla="*/ 0 h 404813"/>
              <a:gd name="connsiteX1" fmla="*/ 4762 w 9525"/>
              <a:gd name="connsiteY1" fmla="*/ 176213 h 404813"/>
              <a:gd name="connsiteX2" fmla="*/ 0 w 9525"/>
              <a:gd name="connsiteY2" fmla="*/ 404813 h 404813"/>
            </a:gdLst>
            <a:ahLst/>
            <a:cxnLst>
              <a:cxn ang="0">
                <a:pos x="connsiteX0" y="connsiteY0"/>
              </a:cxn>
              <a:cxn ang="0">
                <a:pos x="connsiteX1" y="connsiteY1"/>
              </a:cxn>
              <a:cxn ang="0">
                <a:pos x="connsiteX2" y="connsiteY2"/>
              </a:cxn>
            </a:cxnLst>
            <a:rect l="l" t="t" r="r" b="b"/>
            <a:pathLst>
              <a:path w="9525" h="404813">
                <a:moveTo>
                  <a:pt x="9525" y="0"/>
                </a:moveTo>
                <a:cubicBezTo>
                  <a:pt x="7937" y="54372"/>
                  <a:pt x="6349" y="108744"/>
                  <a:pt x="4762" y="176213"/>
                </a:cubicBezTo>
                <a:cubicBezTo>
                  <a:pt x="3175" y="243682"/>
                  <a:pt x="1587" y="324247"/>
                  <a:pt x="0" y="40481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8" name="Freeform 7">
            <a:extLst>
              <a:ext uri="{FF2B5EF4-FFF2-40B4-BE49-F238E27FC236}">
                <a16:creationId xmlns:a16="http://schemas.microsoft.com/office/drawing/2014/main" id="{172D5653-3E8F-4342-9B13-0D4135682315}"/>
              </a:ext>
            </a:extLst>
          </p:cNvPr>
          <p:cNvSpPr/>
          <p:nvPr/>
        </p:nvSpPr>
        <p:spPr>
          <a:xfrm>
            <a:off x="8839669" y="2498659"/>
            <a:ext cx="698519" cy="677143"/>
          </a:xfrm>
          <a:custGeom>
            <a:avLst/>
            <a:gdLst>
              <a:gd name="connsiteX0" fmla="*/ 519127 w 523889"/>
              <a:gd name="connsiteY0" fmla="*/ 118141 h 507857"/>
              <a:gd name="connsiteX1" fmla="*/ 371489 w 523889"/>
              <a:gd name="connsiteY1" fmla="*/ 18128 h 507857"/>
              <a:gd name="connsiteX2" fmla="*/ 104789 w 523889"/>
              <a:gd name="connsiteY2" fmla="*/ 22891 h 507857"/>
              <a:gd name="connsiteX3" fmla="*/ 14 w 523889"/>
              <a:gd name="connsiteY3" fmla="*/ 246728 h 507857"/>
              <a:gd name="connsiteX4" fmla="*/ 100027 w 523889"/>
              <a:gd name="connsiteY4" fmla="*/ 489616 h 507857"/>
              <a:gd name="connsiteX5" fmla="*/ 409589 w 523889"/>
              <a:gd name="connsiteY5" fmla="*/ 456278 h 507857"/>
              <a:gd name="connsiteX6" fmla="*/ 523889 w 523889"/>
              <a:gd name="connsiteY6" fmla="*/ 184816 h 50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9" h="507857">
                <a:moveTo>
                  <a:pt x="519127" y="118141"/>
                </a:moveTo>
                <a:cubicBezTo>
                  <a:pt x="479836" y="76072"/>
                  <a:pt x="440545" y="34003"/>
                  <a:pt x="371489" y="18128"/>
                </a:cubicBezTo>
                <a:cubicBezTo>
                  <a:pt x="302433" y="2253"/>
                  <a:pt x="166702" y="-15209"/>
                  <a:pt x="104789" y="22891"/>
                </a:cubicBezTo>
                <a:cubicBezTo>
                  <a:pt x="42876" y="60991"/>
                  <a:pt x="808" y="168941"/>
                  <a:pt x="14" y="246728"/>
                </a:cubicBezTo>
                <a:cubicBezTo>
                  <a:pt x="-780" y="324515"/>
                  <a:pt x="31764" y="454691"/>
                  <a:pt x="100027" y="489616"/>
                </a:cubicBezTo>
                <a:cubicBezTo>
                  <a:pt x="168290" y="524541"/>
                  <a:pt x="338945" y="507078"/>
                  <a:pt x="409589" y="456278"/>
                </a:cubicBezTo>
                <a:cubicBezTo>
                  <a:pt x="480233" y="405478"/>
                  <a:pt x="502061" y="295147"/>
                  <a:pt x="523889" y="184816"/>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9" name="Freeform 8">
            <a:extLst>
              <a:ext uri="{FF2B5EF4-FFF2-40B4-BE49-F238E27FC236}">
                <a16:creationId xmlns:a16="http://schemas.microsoft.com/office/drawing/2014/main" id="{39055D25-D285-2D4E-B827-C44E4722E4F5}"/>
              </a:ext>
            </a:extLst>
          </p:cNvPr>
          <p:cNvSpPr/>
          <p:nvPr/>
        </p:nvSpPr>
        <p:spPr>
          <a:xfrm>
            <a:off x="8921971" y="2597152"/>
            <a:ext cx="495319" cy="480161"/>
          </a:xfrm>
          <a:custGeom>
            <a:avLst/>
            <a:gdLst>
              <a:gd name="connsiteX0" fmla="*/ 519127 w 523889"/>
              <a:gd name="connsiteY0" fmla="*/ 118141 h 507857"/>
              <a:gd name="connsiteX1" fmla="*/ 371489 w 523889"/>
              <a:gd name="connsiteY1" fmla="*/ 18128 h 507857"/>
              <a:gd name="connsiteX2" fmla="*/ 104789 w 523889"/>
              <a:gd name="connsiteY2" fmla="*/ 22891 h 507857"/>
              <a:gd name="connsiteX3" fmla="*/ 14 w 523889"/>
              <a:gd name="connsiteY3" fmla="*/ 246728 h 507857"/>
              <a:gd name="connsiteX4" fmla="*/ 100027 w 523889"/>
              <a:gd name="connsiteY4" fmla="*/ 489616 h 507857"/>
              <a:gd name="connsiteX5" fmla="*/ 409589 w 523889"/>
              <a:gd name="connsiteY5" fmla="*/ 456278 h 507857"/>
              <a:gd name="connsiteX6" fmla="*/ 523889 w 523889"/>
              <a:gd name="connsiteY6" fmla="*/ 184816 h 50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9" h="507857">
                <a:moveTo>
                  <a:pt x="519127" y="118141"/>
                </a:moveTo>
                <a:cubicBezTo>
                  <a:pt x="479836" y="76072"/>
                  <a:pt x="440545" y="34003"/>
                  <a:pt x="371489" y="18128"/>
                </a:cubicBezTo>
                <a:cubicBezTo>
                  <a:pt x="302433" y="2253"/>
                  <a:pt x="166702" y="-15209"/>
                  <a:pt x="104789" y="22891"/>
                </a:cubicBezTo>
                <a:cubicBezTo>
                  <a:pt x="42876" y="60991"/>
                  <a:pt x="808" y="168941"/>
                  <a:pt x="14" y="246728"/>
                </a:cubicBezTo>
                <a:cubicBezTo>
                  <a:pt x="-780" y="324515"/>
                  <a:pt x="31764" y="454691"/>
                  <a:pt x="100027" y="489616"/>
                </a:cubicBezTo>
                <a:cubicBezTo>
                  <a:pt x="168290" y="524541"/>
                  <a:pt x="338945" y="507078"/>
                  <a:pt x="409589" y="456278"/>
                </a:cubicBezTo>
                <a:cubicBezTo>
                  <a:pt x="480233" y="405478"/>
                  <a:pt x="502061" y="295147"/>
                  <a:pt x="523889" y="184816"/>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0" name="Freeform 9">
            <a:extLst>
              <a:ext uri="{FF2B5EF4-FFF2-40B4-BE49-F238E27FC236}">
                <a16:creationId xmlns:a16="http://schemas.microsoft.com/office/drawing/2014/main" id="{6D09E352-20B4-5C47-A0F8-EA0EDCDCEC30}"/>
              </a:ext>
            </a:extLst>
          </p:cNvPr>
          <p:cNvSpPr/>
          <p:nvPr/>
        </p:nvSpPr>
        <p:spPr>
          <a:xfrm>
            <a:off x="9124951" y="2501902"/>
            <a:ext cx="6351" cy="120649"/>
          </a:xfrm>
          <a:custGeom>
            <a:avLst/>
            <a:gdLst>
              <a:gd name="connsiteX0" fmla="*/ 0 w 4763"/>
              <a:gd name="connsiteY0" fmla="*/ 0 h 90487"/>
              <a:gd name="connsiteX1" fmla="*/ 4763 w 4763"/>
              <a:gd name="connsiteY1" fmla="*/ 90487 h 90487"/>
            </a:gdLst>
            <a:ahLst/>
            <a:cxnLst>
              <a:cxn ang="0">
                <a:pos x="connsiteX0" y="connsiteY0"/>
              </a:cxn>
              <a:cxn ang="0">
                <a:pos x="connsiteX1" y="connsiteY1"/>
              </a:cxn>
            </a:cxnLst>
            <a:rect l="l" t="t" r="r" b="b"/>
            <a:pathLst>
              <a:path w="4763" h="90487">
                <a:moveTo>
                  <a:pt x="0" y="0"/>
                </a:moveTo>
                <a:lnTo>
                  <a:pt x="4763" y="90487"/>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1" name="Freeform 10">
            <a:extLst>
              <a:ext uri="{FF2B5EF4-FFF2-40B4-BE49-F238E27FC236}">
                <a16:creationId xmlns:a16="http://schemas.microsoft.com/office/drawing/2014/main" id="{0F1CCA39-2338-3645-B14A-BF0577A66DFC}"/>
              </a:ext>
            </a:extLst>
          </p:cNvPr>
          <p:cNvSpPr/>
          <p:nvPr/>
        </p:nvSpPr>
        <p:spPr>
          <a:xfrm>
            <a:off x="8953502" y="2571751"/>
            <a:ext cx="44449" cy="63500"/>
          </a:xfrm>
          <a:custGeom>
            <a:avLst/>
            <a:gdLst>
              <a:gd name="connsiteX0" fmla="*/ 0 w 33337"/>
              <a:gd name="connsiteY0" fmla="*/ 0 h 47625"/>
              <a:gd name="connsiteX1" fmla="*/ 33337 w 33337"/>
              <a:gd name="connsiteY1" fmla="*/ 47625 h 47625"/>
            </a:gdLst>
            <a:ahLst/>
            <a:cxnLst>
              <a:cxn ang="0">
                <a:pos x="connsiteX0" y="connsiteY0"/>
              </a:cxn>
              <a:cxn ang="0">
                <a:pos x="connsiteX1" y="connsiteY1"/>
              </a:cxn>
            </a:cxnLst>
            <a:rect l="l" t="t" r="r" b="b"/>
            <a:pathLst>
              <a:path w="33337" h="47625">
                <a:moveTo>
                  <a:pt x="0" y="0"/>
                </a:moveTo>
                <a:lnTo>
                  <a:pt x="33337" y="47625"/>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2" name="Freeform 11">
            <a:extLst>
              <a:ext uri="{FF2B5EF4-FFF2-40B4-BE49-F238E27FC236}">
                <a16:creationId xmlns:a16="http://schemas.microsoft.com/office/drawing/2014/main" id="{07C77BF9-B299-2B49-BC1E-5879C5A2342D}"/>
              </a:ext>
            </a:extLst>
          </p:cNvPr>
          <p:cNvSpPr/>
          <p:nvPr/>
        </p:nvSpPr>
        <p:spPr>
          <a:xfrm>
            <a:off x="8845551" y="2838451"/>
            <a:ext cx="101600" cy="12700"/>
          </a:xfrm>
          <a:custGeom>
            <a:avLst/>
            <a:gdLst>
              <a:gd name="connsiteX0" fmla="*/ 0 w 76200"/>
              <a:gd name="connsiteY0" fmla="*/ 9525 h 9525"/>
              <a:gd name="connsiteX1" fmla="*/ 76200 w 76200"/>
              <a:gd name="connsiteY1" fmla="*/ 0 h 9525"/>
            </a:gdLst>
            <a:ahLst/>
            <a:cxnLst>
              <a:cxn ang="0">
                <a:pos x="connsiteX0" y="connsiteY0"/>
              </a:cxn>
              <a:cxn ang="0">
                <a:pos x="connsiteX1" y="connsiteY1"/>
              </a:cxn>
            </a:cxnLst>
            <a:rect l="l" t="t" r="r" b="b"/>
            <a:pathLst>
              <a:path w="76200" h="9525">
                <a:moveTo>
                  <a:pt x="0" y="9525"/>
                </a:moveTo>
                <a:lnTo>
                  <a:pt x="7620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3" name="Freeform 12">
            <a:extLst>
              <a:ext uri="{FF2B5EF4-FFF2-40B4-BE49-F238E27FC236}">
                <a16:creationId xmlns:a16="http://schemas.microsoft.com/office/drawing/2014/main" id="{F4297871-BB5F-CC4A-A96C-CE59BF244F99}"/>
              </a:ext>
            </a:extLst>
          </p:cNvPr>
          <p:cNvSpPr/>
          <p:nvPr/>
        </p:nvSpPr>
        <p:spPr>
          <a:xfrm>
            <a:off x="8915401" y="3003551"/>
            <a:ext cx="76200" cy="38100"/>
          </a:xfrm>
          <a:custGeom>
            <a:avLst/>
            <a:gdLst>
              <a:gd name="connsiteX0" fmla="*/ 0 w 57150"/>
              <a:gd name="connsiteY0" fmla="*/ 28575 h 28575"/>
              <a:gd name="connsiteX1" fmla="*/ 57150 w 57150"/>
              <a:gd name="connsiteY1" fmla="*/ 0 h 28575"/>
            </a:gdLst>
            <a:ahLst/>
            <a:cxnLst>
              <a:cxn ang="0">
                <a:pos x="connsiteX0" y="connsiteY0"/>
              </a:cxn>
              <a:cxn ang="0">
                <a:pos x="connsiteX1" y="connsiteY1"/>
              </a:cxn>
            </a:cxnLst>
            <a:rect l="l" t="t" r="r" b="b"/>
            <a:pathLst>
              <a:path w="57150" h="28575">
                <a:moveTo>
                  <a:pt x="0" y="28575"/>
                </a:moveTo>
                <a:lnTo>
                  <a:pt x="5715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4" name="Freeform 13">
            <a:extLst>
              <a:ext uri="{FF2B5EF4-FFF2-40B4-BE49-F238E27FC236}">
                <a16:creationId xmlns:a16="http://schemas.microsoft.com/office/drawing/2014/main" id="{59BEF464-D95F-F54F-8279-88F198292241}"/>
              </a:ext>
            </a:extLst>
          </p:cNvPr>
          <p:cNvSpPr/>
          <p:nvPr/>
        </p:nvSpPr>
        <p:spPr>
          <a:xfrm>
            <a:off x="9131302" y="3067051"/>
            <a:ext cx="19049" cy="88900"/>
          </a:xfrm>
          <a:custGeom>
            <a:avLst/>
            <a:gdLst>
              <a:gd name="connsiteX0" fmla="*/ 14287 w 14287"/>
              <a:gd name="connsiteY0" fmla="*/ 66675 h 66675"/>
              <a:gd name="connsiteX1" fmla="*/ 0 w 14287"/>
              <a:gd name="connsiteY1" fmla="*/ 0 h 66675"/>
            </a:gdLst>
            <a:ahLst/>
            <a:cxnLst>
              <a:cxn ang="0">
                <a:pos x="connsiteX0" y="connsiteY0"/>
              </a:cxn>
              <a:cxn ang="0">
                <a:pos x="connsiteX1" y="connsiteY1"/>
              </a:cxn>
            </a:cxnLst>
            <a:rect l="l" t="t" r="r" b="b"/>
            <a:pathLst>
              <a:path w="14287" h="66675">
                <a:moveTo>
                  <a:pt x="14287" y="66675"/>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5" name="Freeform 14">
            <a:extLst>
              <a:ext uri="{FF2B5EF4-FFF2-40B4-BE49-F238E27FC236}">
                <a16:creationId xmlns:a16="http://schemas.microsoft.com/office/drawing/2014/main" id="{0111D1CF-DE25-7C44-A0B1-F48B95D8E038}"/>
              </a:ext>
            </a:extLst>
          </p:cNvPr>
          <p:cNvSpPr/>
          <p:nvPr/>
        </p:nvSpPr>
        <p:spPr>
          <a:xfrm>
            <a:off x="9315451" y="3022602"/>
            <a:ext cx="101600" cy="95249"/>
          </a:xfrm>
          <a:custGeom>
            <a:avLst/>
            <a:gdLst>
              <a:gd name="connsiteX0" fmla="*/ 76200 w 76200"/>
              <a:gd name="connsiteY0" fmla="*/ 71437 h 71437"/>
              <a:gd name="connsiteX1" fmla="*/ 0 w 76200"/>
              <a:gd name="connsiteY1" fmla="*/ 0 h 71437"/>
            </a:gdLst>
            <a:ahLst/>
            <a:cxnLst>
              <a:cxn ang="0">
                <a:pos x="connsiteX0" y="connsiteY0"/>
              </a:cxn>
              <a:cxn ang="0">
                <a:pos x="connsiteX1" y="connsiteY1"/>
              </a:cxn>
            </a:cxnLst>
            <a:rect l="l" t="t" r="r" b="b"/>
            <a:pathLst>
              <a:path w="76200" h="71437">
                <a:moveTo>
                  <a:pt x="76200" y="71437"/>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6" name="Freeform 15">
            <a:extLst>
              <a:ext uri="{FF2B5EF4-FFF2-40B4-BE49-F238E27FC236}">
                <a16:creationId xmlns:a16="http://schemas.microsoft.com/office/drawing/2014/main" id="{C0C4DEF5-9B3A-EE43-948B-6F299F262DEB}"/>
              </a:ext>
            </a:extLst>
          </p:cNvPr>
          <p:cNvSpPr/>
          <p:nvPr/>
        </p:nvSpPr>
        <p:spPr>
          <a:xfrm>
            <a:off x="9378951" y="2901951"/>
            <a:ext cx="114300" cy="25400"/>
          </a:xfrm>
          <a:custGeom>
            <a:avLst/>
            <a:gdLst>
              <a:gd name="connsiteX0" fmla="*/ 85725 w 85725"/>
              <a:gd name="connsiteY0" fmla="*/ 19050 h 19050"/>
              <a:gd name="connsiteX1" fmla="*/ 0 w 85725"/>
              <a:gd name="connsiteY1" fmla="*/ 0 h 19050"/>
            </a:gdLst>
            <a:ahLst/>
            <a:cxnLst>
              <a:cxn ang="0">
                <a:pos x="connsiteX0" y="connsiteY0"/>
              </a:cxn>
              <a:cxn ang="0">
                <a:pos x="connsiteX1" y="connsiteY1"/>
              </a:cxn>
            </a:cxnLst>
            <a:rect l="l" t="t" r="r" b="b"/>
            <a:pathLst>
              <a:path w="85725" h="19050">
                <a:moveTo>
                  <a:pt x="85725" y="19050"/>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7" name="Freeform 16">
            <a:extLst>
              <a:ext uri="{FF2B5EF4-FFF2-40B4-BE49-F238E27FC236}">
                <a16:creationId xmlns:a16="http://schemas.microsoft.com/office/drawing/2014/main" id="{713D987C-E186-AA4E-A7DC-B4F079C78069}"/>
              </a:ext>
            </a:extLst>
          </p:cNvPr>
          <p:cNvSpPr/>
          <p:nvPr/>
        </p:nvSpPr>
        <p:spPr>
          <a:xfrm>
            <a:off x="9410701" y="2686051"/>
            <a:ext cx="127000" cy="69851"/>
          </a:xfrm>
          <a:custGeom>
            <a:avLst/>
            <a:gdLst>
              <a:gd name="connsiteX0" fmla="*/ 95250 w 95250"/>
              <a:gd name="connsiteY0" fmla="*/ 0 h 52388"/>
              <a:gd name="connsiteX1" fmla="*/ 0 w 95250"/>
              <a:gd name="connsiteY1" fmla="*/ 52388 h 52388"/>
            </a:gdLst>
            <a:ahLst/>
            <a:cxnLst>
              <a:cxn ang="0">
                <a:pos x="connsiteX0" y="connsiteY0"/>
              </a:cxn>
              <a:cxn ang="0">
                <a:pos x="connsiteX1" y="connsiteY1"/>
              </a:cxn>
            </a:cxnLst>
            <a:rect l="l" t="t" r="r" b="b"/>
            <a:pathLst>
              <a:path w="95250" h="52388">
                <a:moveTo>
                  <a:pt x="95250" y="0"/>
                </a:moveTo>
                <a:lnTo>
                  <a:pt x="0" y="52388"/>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8" name="Freeform 17">
            <a:extLst>
              <a:ext uri="{FF2B5EF4-FFF2-40B4-BE49-F238E27FC236}">
                <a16:creationId xmlns:a16="http://schemas.microsoft.com/office/drawing/2014/main" id="{1CF02206-3484-3D4F-BB25-A6CEB3E98B11}"/>
              </a:ext>
            </a:extLst>
          </p:cNvPr>
          <p:cNvSpPr/>
          <p:nvPr/>
        </p:nvSpPr>
        <p:spPr>
          <a:xfrm>
            <a:off x="9315451" y="2533651"/>
            <a:ext cx="31751" cy="82551"/>
          </a:xfrm>
          <a:custGeom>
            <a:avLst/>
            <a:gdLst>
              <a:gd name="connsiteX0" fmla="*/ 23813 w 23813"/>
              <a:gd name="connsiteY0" fmla="*/ 0 h 61913"/>
              <a:gd name="connsiteX1" fmla="*/ 0 w 23813"/>
              <a:gd name="connsiteY1" fmla="*/ 61913 h 61913"/>
            </a:gdLst>
            <a:ahLst/>
            <a:cxnLst>
              <a:cxn ang="0">
                <a:pos x="connsiteX0" y="connsiteY0"/>
              </a:cxn>
              <a:cxn ang="0">
                <a:pos x="connsiteX1" y="connsiteY1"/>
              </a:cxn>
            </a:cxnLst>
            <a:rect l="l" t="t" r="r" b="b"/>
            <a:pathLst>
              <a:path w="23813" h="61913">
                <a:moveTo>
                  <a:pt x="23813" y="0"/>
                </a:moveTo>
                <a:lnTo>
                  <a:pt x="0" y="61913"/>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9" name="Freeform 18">
            <a:extLst>
              <a:ext uri="{FF2B5EF4-FFF2-40B4-BE49-F238E27FC236}">
                <a16:creationId xmlns:a16="http://schemas.microsoft.com/office/drawing/2014/main" id="{E9DC79FC-4F65-664A-8671-0DC816D60A8B}"/>
              </a:ext>
            </a:extLst>
          </p:cNvPr>
          <p:cNvSpPr/>
          <p:nvPr/>
        </p:nvSpPr>
        <p:spPr>
          <a:xfrm>
            <a:off x="9697193" y="2559052"/>
            <a:ext cx="889239" cy="579067"/>
          </a:xfrm>
          <a:custGeom>
            <a:avLst/>
            <a:gdLst>
              <a:gd name="connsiteX0" fmla="*/ 43041 w 666929"/>
              <a:gd name="connsiteY0" fmla="*/ 0 h 434300"/>
              <a:gd name="connsiteX1" fmla="*/ 43041 w 666929"/>
              <a:gd name="connsiteY1" fmla="*/ 271462 h 434300"/>
              <a:gd name="connsiteX2" fmla="*/ 33516 w 666929"/>
              <a:gd name="connsiteY2" fmla="*/ 423862 h 434300"/>
              <a:gd name="connsiteX3" fmla="*/ 33516 w 666929"/>
              <a:gd name="connsiteY3" fmla="*/ 419100 h 434300"/>
              <a:gd name="connsiteX4" fmla="*/ 481191 w 666929"/>
              <a:gd name="connsiteY4" fmla="*/ 404812 h 434300"/>
              <a:gd name="connsiteX5" fmla="*/ 666929 w 666929"/>
              <a:gd name="connsiteY5" fmla="*/ 409575 h 4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29" h="434300">
                <a:moveTo>
                  <a:pt x="43041" y="0"/>
                </a:moveTo>
                <a:cubicBezTo>
                  <a:pt x="43834" y="100409"/>
                  <a:pt x="44628" y="200818"/>
                  <a:pt x="43041" y="271462"/>
                </a:cubicBezTo>
                <a:cubicBezTo>
                  <a:pt x="41454" y="342106"/>
                  <a:pt x="35103" y="399256"/>
                  <a:pt x="33516" y="423862"/>
                </a:cubicBezTo>
                <a:cubicBezTo>
                  <a:pt x="31929" y="448468"/>
                  <a:pt x="-41096" y="422275"/>
                  <a:pt x="33516" y="419100"/>
                </a:cubicBezTo>
                <a:cubicBezTo>
                  <a:pt x="108128" y="415925"/>
                  <a:pt x="375622" y="406399"/>
                  <a:pt x="481191" y="404812"/>
                </a:cubicBezTo>
                <a:cubicBezTo>
                  <a:pt x="586760" y="403225"/>
                  <a:pt x="626844" y="406400"/>
                  <a:pt x="666929" y="40957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0" name="Freeform 19">
            <a:extLst>
              <a:ext uri="{FF2B5EF4-FFF2-40B4-BE49-F238E27FC236}">
                <a16:creationId xmlns:a16="http://schemas.microsoft.com/office/drawing/2014/main" id="{EACDB5F2-50E4-BA4C-A028-36DC7D1386C7}"/>
              </a:ext>
            </a:extLst>
          </p:cNvPr>
          <p:cNvSpPr/>
          <p:nvPr/>
        </p:nvSpPr>
        <p:spPr>
          <a:xfrm>
            <a:off x="9754580" y="2552702"/>
            <a:ext cx="787400" cy="12700"/>
          </a:xfrm>
          <a:custGeom>
            <a:avLst/>
            <a:gdLst>
              <a:gd name="connsiteX0" fmla="*/ 0 w 590550"/>
              <a:gd name="connsiteY0" fmla="*/ 4763 h 9525"/>
              <a:gd name="connsiteX1" fmla="*/ 381000 w 590550"/>
              <a:gd name="connsiteY1" fmla="*/ 9525 h 9525"/>
              <a:gd name="connsiteX2" fmla="*/ 590550 w 590550"/>
              <a:gd name="connsiteY2" fmla="*/ 0 h 9525"/>
            </a:gdLst>
            <a:ahLst/>
            <a:cxnLst>
              <a:cxn ang="0">
                <a:pos x="connsiteX0" y="connsiteY0"/>
              </a:cxn>
              <a:cxn ang="0">
                <a:pos x="connsiteX1" y="connsiteY1"/>
              </a:cxn>
              <a:cxn ang="0">
                <a:pos x="connsiteX2" y="connsiteY2"/>
              </a:cxn>
            </a:cxnLst>
            <a:rect l="l" t="t" r="r" b="b"/>
            <a:pathLst>
              <a:path w="590550" h="9525">
                <a:moveTo>
                  <a:pt x="0" y="4763"/>
                </a:moveTo>
                <a:lnTo>
                  <a:pt x="381000" y="9525"/>
                </a:lnTo>
                <a:cubicBezTo>
                  <a:pt x="479425" y="8731"/>
                  <a:pt x="534987" y="4365"/>
                  <a:pt x="590550"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1" name="Freeform 20">
            <a:extLst>
              <a:ext uri="{FF2B5EF4-FFF2-40B4-BE49-F238E27FC236}">
                <a16:creationId xmlns:a16="http://schemas.microsoft.com/office/drawing/2014/main" id="{14C412CB-DB24-F44F-AE67-56ACB07E05BD}"/>
              </a:ext>
            </a:extLst>
          </p:cNvPr>
          <p:cNvSpPr/>
          <p:nvPr/>
        </p:nvSpPr>
        <p:spPr>
          <a:xfrm>
            <a:off x="10522931" y="2540002"/>
            <a:ext cx="12700" cy="539751"/>
          </a:xfrm>
          <a:custGeom>
            <a:avLst/>
            <a:gdLst>
              <a:gd name="connsiteX0" fmla="*/ 9525 w 9525"/>
              <a:gd name="connsiteY0" fmla="*/ 0 h 404813"/>
              <a:gd name="connsiteX1" fmla="*/ 4762 w 9525"/>
              <a:gd name="connsiteY1" fmla="*/ 176213 h 404813"/>
              <a:gd name="connsiteX2" fmla="*/ 0 w 9525"/>
              <a:gd name="connsiteY2" fmla="*/ 404813 h 404813"/>
            </a:gdLst>
            <a:ahLst/>
            <a:cxnLst>
              <a:cxn ang="0">
                <a:pos x="connsiteX0" y="connsiteY0"/>
              </a:cxn>
              <a:cxn ang="0">
                <a:pos x="connsiteX1" y="connsiteY1"/>
              </a:cxn>
              <a:cxn ang="0">
                <a:pos x="connsiteX2" y="connsiteY2"/>
              </a:cxn>
            </a:cxnLst>
            <a:rect l="l" t="t" r="r" b="b"/>
            <a:pathLst>
              <a:path w="9525" h="404813">
                <a:moveTo>
                  <a:pt x="9525" y="0"/>
                </a:moveTo>
                <a:cubicBezTo>
                  <a:pt x="7937" y="54372"/>
                  <a:pt x="6349" y="108744"/>
                  <a:pt x="4762" y="176213"/>
                </a:cubicBezTo>
                <a:cubicBezTo>
                  <a:pt x="3175" y="243682"/>
                  <a:pt x="1587" y="324247"/>
                  <a:pt x="0" y="40481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2" name="Freeform 21">
            <a:extLst>
              <a:ext uri="{FF2B5EF4-FFF2-40B4-BE49-F238E27FC236}">
                <a16:creationId xmlns:a16="http://schemas.microsoft.com/office/drawing/2014/main" id="{A5E6CED4-EF8E-AB4A-8D4F-728BBF1BBDD5}"/>
              </a:ext>
            </a:extLst>
          </p:cNvPr>
          <p:cNvSpPr/>
          <p:nvPr/>
        </p:nvSpPr>
        <p:spPr>
          <a:xfrm>
            <a:off x="10566401" y="2838451"/>
            <a:ext cx="412915" cy="736600"/>
          </a:xfrm>
          <a:custGeom>
            <a:avLst/>
            <a:gdLst>
              <a:gd name="connsiteX0" fmla="*/ 0 w 309686"/>
              <a:gd name="connsiteY0" fmla="*/ 0 h 552450"/>
              <a:gd name="connsiteX1" fmla="*/ 180975 w 309686"/>
              <a:gd name="connsiteY1" fmla="*/ 414338 h 552450"/>
              <a:gd name="connsiteX2" fmla="*/ 300037 w 309686"/>
              <a:gd name="connsiteY2" fmla="*/ 485775 h 552450"/>
              <a:gd name="connsiteX3" fmla="*/ 252412 w 309686"/>
              <a:gd name="connsiteY3" fmla="*/ 400050 h 552450"/>
              <a:gd name="connsiteX4" fmla="*/ 309562 w 309686"/>
              <a:gd name="connsiteY4" fmla="*/ 490538 h 552450"/>
              <a:gd name="connsiteX5" fmla="*/ 233362 w 309686"/>
              <a:gd name="connsiteY5" fmla="*/ 55245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686" h="552450">
                <a:moveTo>
                  <a:pt x="0" y="0"/>
                </a:moveTo>
                <a:cubicBezTo>
                  <a:pt x="65484" y="166688"/>
                  <a:pt x="130969" y="333376"/>
                  <a:pt x="180975" y="414338"/>
                </a:cubicBezTo>
                <a:cubicBezTo>
                  <a:pt x="230981" y="495300"/>
                  <a:pt x="288131" y="488156"/>
                  <a:pt x="300037" y="485775"/>
                </a:cubicBezTo>
                <a:cubicBezTo>
                  <a:pt x="311943" y="483394"/>
                  <a:pt x="250825" y="399256"/>
                  <a:pt x="252412" y="400050"/>
                </a:cubicBezTo>
                <a:cubicBezTo>
                  <a:pt x="253999" y="400844"/>
                  <a:pt x="312737" y="465138"/>
                  <a:pt x="309562" y="490538"/>
                </a:cubicBezTo>
                <a:cubicBezTo>
                  <a:pt x="306387" y="515938"/>
                  <a:pt x="269874" y="534194"/>
                  <a:pt x="233362" y="55245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3" name="Freeform 22">
            <a:extLst>
              <a:ext uri="{FF2B5EF4-FFF2-40B4-BE49-F238E27FC236}">
                <a16:creationId xmlns:a16="http://schemas.microsoft.com/office/drawing/2014/main" id="{56C6EC90-93C0-1642-8400-9DD8D6FC6806}"/>
              </a:ext>
            </a:extLst>
          </p:cNvPr>
          <p:cNvSpPr/>
          <p:nvPr/>
        </p:nvSpPr>
        <p:spPr>
          <a:xfrm>
            <a:off x="8521702" y="2768586"/>
            <a:ext cx="298577" cy="107965"/>
          </a:xfrm>
          <a:custGeom>
            <a:avLst/>
            <a:gdLst>
              <a:gd name="connsiteX0" fmla="*/ 0 w 223933"/>
              <a:gd name="connsiteY0" fmla="*/ 42874 h 80974"/>
              <a:gd name="connsiteX1" fmla="*/ 204787 w 223933"/>
              <a:gd name="connsiteY1" fmla="*/ 42874 h 80974"/>
              <a:gd name="connsiteX2" fmla="*/ 147637 w 223933"/>
              <a:gd name="connsiteY2" fmla="*/ 12 h 80974"/>
              <a:gd name="connsiteX3" fmla="*/ 223837 w 223933"/>
              <a:gd name="connsiteY3" fmla="*/ 47637 h 80974"/>
              <a:gd name="connsiteX4" fmla="*/ 128587 w 223933"/>
              <a:gd name="connsiteY4" fmla="*/ 80974 h 8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933" h="80974">
                <a:moveTo>
                  <a:pt x="0" y="42874"/>
                </a:moveTo>
                <a:cubicBezTo>
                  <a:pt x="90090" y="46446"/>
                  <a:pt x="180181" y="50018"/>
                  <a:pt x="204787" y="42874"/>
                </a:cubicBezTo>
                <a:cubicBezTo>
                  <a:pt x="229393" y="35730"/>
                  <a:pt x="144462" y="-782"/>
                  <a:pt x="147637" y="12"/>
                </a:cubicBezTo>
                <a:cubicBezTo>
                  <a:pt x="150812" y="806"/>
                  <a:pt x="227012" y="34143"/>
                  <a:pt x="223837" y="47637"/>
                </a:cubicBezTo>
                <a:cubicBezTo>
                  <a:pt x="220662" y="61131"/>
                  <a:pt x="174624" y="71052"/>
                  <a:pt x="128587" y="8097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4" name="Freeform 23">
            <a:extLst>
              <a:ext uri="{FF2B5EF4-FFF2-40B4-BE49-F238E27FC236}">
                <a16:creationId xmlns:a16="http://schemas.microsoft.com/office/drawing/2014/main" id="{083DB90B-23E8-5F4A-9A59-03DF801C1B5E}"/>
              </a:ext>
            </a:extLst>
          </p:cNvPr>
          <p:cNvSpPr/>
          <p:nvPr/>
        </p:nvSpPr>
        <p:spPr>
          <a:xfrm>
            <a:off x="9531351" y="2736836"/>
            <a:ext cx="210683" cy="133365"/>
          </a:xfrm>
          <a:custGeom>
            <a:avLst/>
            <a:gdLst>
              <a:gd name="connsiteX0" fmla="*/ 0 w 158012"/>
              <a:gd name="connsiteY0" fmla="*/ 42874 h 100024"/>
              <a:gd name="connsiteX1" fmla="*/ 157163 w 158012"/>
              <a:gd name="connsiteY1" fmla="*/ 61924 h 100024"/>
              <a:gd name="connsiteX2" fmla="*/ 66675 w 158012"/>
              <a:gd name="connsiteY2" fmla="*/ 11 h 100024"/>
              <a:gd name="connsiteX3" fmla="*/ 157163 w 158012"/>
              <a:gd name="connsiteY3" fmla="*/ 57161 h 100024"/>
              <a:gd name="connsiteX4" fmla="*/ 80963 w 158012"/>
              <a:gd name="connsiteY4" fmla="*/ 100024 h 10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12" h="100024">
                <a:moveTo>
                  <a:pt x="0" y="42874"/>
                </a:moveTo>
                <a:cubicBezTo>
                  <a:pt x="73025" y="55971"/>
                  <a:pt x="146051" y="69068"/>
                  <a:pt x="157163" y="61924"/>
                </a:cubicBezTo>
                <a:cubicBezTo>
                  <a:pt x="168275" y="54780"/>
                  <a:pt x="66675" y="805"/>
                  <a:pt x="66675" y="11"/>
                </a:cubicBezTo>
                <a:cubicBezTo>
                  <a:pt x="66675" y="-783"/>
                  <a:pt x="154782" y="40492"/>
                  <a:pt x="157163" y="57161"/>
                </a:cubicBezTo>
                <a:cubicBezTo>
                  <a:pt x="159544" y="73830"/>
                  <a:pt x="120253" y="86927"/>
                  <a:pt x="80963" y="10002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6" name="Freeform 25">
            <a:extLst>
              <a:ext uri="{FF2B5EF4-FFF2-40B4-BE49-F238E27FC236}">
                <a16:creationId xmlns:a16="http://schemas.microsoft.com/office/drawing/2014/main" id="{68DFBCDB-91D7-A04F-A4B1-CE86729EC84E}"/>
              </a:ext>
            </a:extLst>
          </p:cNvPr>
          <p:cNvSpPr/>
          <p:nvPr/>
        </p:nvSpPr>
        <p:spPr>
          <a:xfrm>
            <a:off x="7747154" y="4349751"/>
            <a:ext cx="889239" cy="579067"/>
          </a:xfrm>
          <a:custGeom>
            <a:avLst/>
            <a:gdLst>
              <a:gd name="connsiteX0" fmla="*/ 43041 w 666929"/>
              <a:gd name="connsiteY0" fmla="*/ 0 h 434300"/>
              <a:gd name="connsiteX1" fmla="*/ 43041 w 666929"/>
              <a:gd name="connsiteY1" fmla="*/ 271462 h 434300"/>
              <a:gd name="connsiteX2" fmla="*/ 33516 w 666929"/>
              <a:gd name="connsiteY2" fmla="*/ 423862 h 434300"/>
              <a:gd name="connsiteX3" fmla="*/ 33516 w 666929"/>
              <a:gd name="connsiteY3" fmla="*/ 419100 h 434300"/>
              <a:gd name="connsiteX4" fmla="*/ 481191 w 666929"/>
              <a:gd name="connsiteY4" fmla="*/ 404812 h 434300"/>
              <a:gd name="connsiteX5" fmla="*/ 666929 w 666929"/>
              <a:gd name="connsiteY5" fmla="*/ 409575 h 4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29" h="434300">
                <a:moveTo>
                  <a:pt x="43041" y="0"/>
                </a:moveTo>
                <a:cubicBezTo>
                  <a:pt x="43834" y="100409"/>
                  <a:pt x="44628" y="200818"/>
                  <a:pt x="43041" y="271462"/>
                </a:cubicBezTo>
                <a:cubicBezTo>
                  <a:pt x="41454" y="342106"/>
                  <a:pt x="35103" y="399256"/>
                  <a:pt x="33516" y="423862"/>
                </a:cubicBezTo>
                <a:cubicBezTo>
                  <a:pt x="31929" y="448468"/>
                  <a:pt x="-41096" y="422275"/>
                  <a:pt x="33516" y="419100"/>
                </a:cubicBezTo>
                <a:cubicBezTo>
                  <a:pt x="108128" y="415925"/>
                  <a:pt x="375622" y="406399"/>
                  <a:pt x="481191" y="404812"/>
                </a:cubicBezTo>
                <a:cubicBezTo>
                  <a:pt x="586760" y="403225"/>
                  <a:pt x="626844" y="406400"/>
                  <a:pt x="666929" y="409575"/>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7" name="Freeform 26">
            <a:extLst>
              <a:ext uri="{FF2B5EF4-FFF2-40B4-BE49-F238E27FC236}">
                <a16:creationId xmlns:a16="http://schemas.microsoft.com/office/drawing/2014/main" id="{3828F847-7AC3-1C45-94D9-4849F83DAE4C}"/>
              </a:ext>
            </a:extLst>
          </p:cNvPr>
          <p:cNvSpPr/>
          <p:nvPr/>
        </p:nvSpPr>
        <p:spPr>
          <a:xfrm>
            <a:off x="7804541" y="4343401"/>
            <a:ext cx="787400" cy="12700"/>
          </a:xfrm>
          <a:custGeom>
            <a:avLst/>
            <a:gdLst>
              <a:gd name="connsiteX0" fmla="*/ 0 w 590550"/>
              <a:gd name="connsiteY0" fmla="*/ 4763 h 9525"/>
              <a:gd name="connsiteX1" fmla="*/ 381000 w 590550"/>
              <a:gd name="connsiteY1" fmla="*/ 9525 h 9525"/>
              <a:gd name="connsiteX2" fmla="*/ 590550 w 590550"/>
              <a:gd name="connsiteY2" fmla="*/ 0 h 9525"/>
            </a:gdLst>
            <a:ahLst/>
            <a:cxnLst>
              <a:cxn ang="0">
                <a:pos x="connsiteX0" y="connsiteY0"/>
              </a:cxn>
              <a:cxn ang="0">
                <a:pos x="connsiteX1" y="connsiteY1"/>
              </a:cxn>
              <a:cxn ang="0">
                <a:pos x="connsiteX2" y="connsiteY2"/>
              </a:cxn>
            </a:cxnLst>
            <a:rect l="l" t="t" r="r" b="b"/>
            <a:pathLst>
              <a:path w="590550" h="9525">
                <a:moveTo>
                  <a:pt x="0" y="4763"/>
                </a:moveTo>
                <a:lnTo>
                  <a:pt x="381000" y="9525"/>
                </a:lnTo>
                <a:cubicBezTo>
                  <a:pt x="479425" y="8731"/>
                  <a:pt x="534987" y="4365"/>
                  <a:pt x="590550" y="0"/>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8" name="Freeform 27">
            <a:extLst>
              <a:ext uri="{FF2B5EF4-FFF2-40B4-BE49-F238E27FC236}">
                <a16:creationId xmlns:a16="http://schemas.microsoft.com/office/drawing/2014/main" id="{0ED0FDCD-E129-C943-9BE1-F2D6A0D71403}"/>
              </a:ext>
            </a:extLst>
          </p:cNvPr>
          <p:cNvSpPr/>
          <p:nvPr/>
        </p:nvSpPr>
        <p:spPr>
          <a:xfrm>
            <a:off x="8572893" y="4330701"/>
            <a:ext cx="12700" cy="539751"/>
          </a:xfrm>
          <a:custGeom>
            <a:avLst/>
            <a:gdLst>
              <a:gd name="connsiteX0" fmla="*/ 9525 w 9525"/>
              <a:gd name="connsiteY0" fmla="*/ 0 h 404813"/>
              <a:gd name="connsiteX1" fmla="*/ 4762 w 9525"/>
              <a:gd name="connsiteY1" fmla="*/ 176213 h 404813"/>
              <a:gd name="connsiteX2" fmla="*/ 0 w 9525"/>
              <a:gd name="connsiteY2" fmla="*/ 404813 h 404813"/>
            </a:gdLst>
            <a:ahLst/>
            <a:cxnLst>
              <a:cxn ang="0">
                <a:pos x="connsiteX0" y="connsiteY0"/>
              </a:cxn>
              <a:cxn ang="0">
                <a:pos x="connsiteX1" y="connsiteY1"/>
              </a:cxn>
              <a:cxn ang="0">
                <a:pos x="connsiteX2" y="connsiteY2"/>
              </a:cxn>
            </a:cxnLst>
            <a:rect l="l" t="t" r="r" b="b"/>
            <a:pathLst>
              <a:path w="9525" h="404813">
                <a:moveTo>
                  <a:pt x="9525" y="0"/>
                </a:moveTo>
                <a:cubicBezTo>
                  <a:pt x="7937" y="54372"/>
                  <a:pt x="6349" y="108744"/>
                  <a:pt x="4762" y="176213"/>
                </a:cubicBezTo>
                <a:cubicBezTo>
                  <a:pt x="3175" y="243682"/>
                  <a:pt x="1587" y="324247"/>
                  <a:pt x="0" y="404813"/>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9" name="Freeform 28">
            <a:extLst>
              <a:ext uri="{FF2B5EF4-FFF2-40B4-BE49-F238E27FC236}">
                <a16:creationId xmlns:a16="http://schemas.microsoft.com/office/drawing/2014/main" id="{57C85D1D-8CE3-FF47-BB0F-1988C89F1B58}"/>
              </a:ext>
            </a:extLst>
          </p:cNvPr>
          <p:cNvSpPr/>
          <p:nvPr/>
        </p:nvSpPr>
        <p:spPr>
          <a:xfrm>
            <a:off x="8884510" y="4257609"/>
            <a:ext cx="698519" cy="677143"/>
          </a:xfrm>
          <a:custGeom>
            <a:avLst/>
            <a:gdLst>
              <a:gd name="connsiteX0" fmla="*/ 519127 w 523889"/>
              <a:gd name="connsiteY0" fmla="*/ 118141 h 507857"/>
              <a:gd name="connsiteX1" fmla="*/ 371489 w 523889"/>
              <a:gd name="connsiteY1" fmla="*/ 18128 h 507857"/>
              <a:gd name="connsiteX2" fmla="*/ 104789 w 523889"/>
              <a:gd name="connsiteY2" fmla="*/ 22891 h 507857"/>
              <a:gd name="connsiteX3" fmla="*/ 14 w 523889"/>
              <a:gd name="connsiteY3" fmla="*/ 246728 h 507857"/>
              <a:gd name="connsiteX4" fmla="*/ 100027 w 523889"/>
              <a:gd name="connsiteY4" fmla="*/ 489616 h 507857"/>
              <a:gd name="connsiteX5" fmla="*/ 409589 w 523889"/>
              <a:gd name="connsiteY5" fmla="*/ 456278 h 507857"/>
              <a:gd name="connsiteX6" fmla="*/ 523889 w 523889"/>
              <a:gd name="connsiteY6" fmla="*/ 184816 h 50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9" h="507857">
                <a:moveTo>
                  <a:pt x="519127" y="118141"/>
                </a:moveTo>
                <a:cubicBezTo>
                  <a:pt x="479836" y="76072"/>
                  <a:pt x="440545" y="34003"/>
                  <a:pt x="371489" y="18128"/>
                </a:cubicBezTo>
                <a:cubicBezTo>
                  <a:pt x="302433" y="2253"/>
                  <a:pt x="166702" y="-15209"/>
                  <a:pt x="104789" y="22891"/>
                </a:cubicBezTo>
                <a:cubicBezTo>
                  <a:pt x="42876" y="60991"/>
                  <a:pt x="808" y="168941"/>
                  <a:pt x="14" y="246728"/>
                </a:cubicBezTo>
                <a:cubicBezTo>
                  <a:pt x="-780" y="324515"/>
                  <a:pt x="31764" y="454691"/>
                  <a:pt x="100027" y="489616"/>
                </a:cubicBezTo>
                <a:cubicBezTo>
                  <a:pt x="168290" y="524541"/>
                  <a:pt x="338945" y="507078"/>
                  <a:pt x="409589" y="456278"/>
                </a:cubicBezTo>
                <a:cubicBezTo>
                  <a:pt x="480233" y="405478"/>
                  <a:pt x="502061" y="295147"/>
                  <a:pt x="523889" y="184816"/>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0" name="Freeform 29">
            <a:extLst>
              <a:ext uri="{FF2B5EF4-FFF2-40B4-BE49-F238E27FC236}">
                <a16:creationId xmlns:a16="http://schemas.microsoft.com/office/drawing/2014/main" id="{A78D388E-F611-9B47-8457-49E9E1EEF084}"/>
              </a:ext>
            </a:extLst>
          </p:cNvPr>
          <p:cNvSpPr/>
          <p:nvPr/>
        </p:nvSpPr>
        <p:spPr>
          <a:xfrm>
            <a:off x="8966813" y="4356101"/>
            <a:ext cx="495319" cy="480161"/>
          </a:xfrm>
          <a:custGeom>
            <a:avLst/>
            <a:gdLst>
              <a:gd name="connsiteX0" fmla="*/ 519127 w 523889"/>
              <a:gd name="connsiteY0" fmla="*/ 118141 h 507857"/>
              <a:gd name="connsiteX1" fmla="*/ 371489 w 523889"/>
              <a:gd name="connsiteY1" fmla="*/ 18128 h 507857"/>
              <a:gd name="connsiteX2" fmla="*/ 104789 w 523889"/>
              <a:gd name="connsiteY2" fmla="*/ 22891 h 507857"/>
              <a:gd name="connsiteX3" fmla="*/ 14 w 523889"/>
              <a:gd name="connsiteY3" fmla="*/ 246728 h 507857"/>
              <a:gd name="connsiteX4" fmla="*/ 100027 w 523889"/>
              <a:gd name="connsiteY4" fmla="*/ 489616 h 507857"/>
              <a:gd name="connsiteX5" fmla="*/ 409589 w 523889"/>
              <a:gd name="connsiteY5" fmla="*/ 456278 h 507857"/>
              <a:gd name="connsiteX6" fmla="*/ 523889 w 523889"/>
              <a:gd name="connsiteY6" fmla="*/ 184816 h 50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9" h="507857">
                <a:moveTo>
                  <a:pt x="519127" y="118141"/>
                </a:moveTo>
                <a:cubicBezTo>
                  <a:pt x="479836" y="76072"/>
                  <a:pt x="440545" y="34003"/>
                  <a:pt x="371489" y="18128"/>
                </a:cubicBezTo>
                <a:cubicBezTo>
                  <a:pt x="302433" y="2253"/>
                  <a:pt x="166702" y="-15209"/>
                  <a:pt x="104789" y="22891"/>
                </a:cubicBezTo>
                <a:cubicBezTo>
                  <a:pt x="42876" y="60991"/>
                  <a:pt x="808" y="168941"/>
                  <a:pt x="14" y="246728"/>
                </a:cubicBezTo>
                <a:cubicBezTo>
                  <a:pt x="-780" y="324515"/>
                  <a:pt x="31764" y="454691"/>
                  <a:pt x="100027" y="489616"/>
                </a:cubicBezTo>
                <a:cubicBezTo>
                  <a:pt x="168290" y="524541"/>
                  <a:pt x="338945" y="507078"/>
                  <a:pt x="409589" y="456278"/>
                </a:cubicBezTo>
                <a:cubicBezTo>
                  <a:pt x="480233" y="405478"/>
                  <a:pt x="502061" y="295147"/>
                  <a:pt x="523889" y="184816"/>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1" name="Freeform 30">
            <a:extLst>
              <a:ext uri="{FF2B5EF4-FFF2-40B4-BE49-F238E27FC236}">
                <a16:creationId xmlns:a16="http://schemas.microsoft.com/office/drawing/2014/main" id="{6C50CBF8-F64C-D24E-92C1-9152485496FB}"/>
              </a:ext>
            </a:extLst>
          </p:cNvPr>
          <p:cNvSpPr/>
          <p:nvPr/>
        </p:nvSpPr>
        <p:spPr>
          <a:xfrm>
            <a:off x="9169793" y="4260852"/>
            <a:ext cx="6351" cy="120649"/>
          </a:xfrm>
          <a:custGeom>
            <a:avLst/>
            <a:gdLst>
              <a:gd name="connsiteX0" fmla="*/ 0 w 4763"/>
              <a:gd name="connsiteY0" fmla="*/ 0 h 90487"/>
              <a:gd name="connsiteX1" fmla="*/ 4763 w 4763"/>
              <a:gd name="connsiteY1" fmla="*/ 90487 h 90487"/>
            </a:gdLst>
            <a:ahLst/>
            <a:cxnLst>
              <a:cxn ang="0">
                <a:pos x="connsiteX0" y="connsiteY0"/>
              </a:cxn>
              <a:cxn ang="0">
                <a:pos x="connsiteX1" y="connsiteY1"/>
              </a:cxn>
            </a:cxnLst>
            <a:rect l="l" t="t" r="r" b="b"/>
            <a:pathLst>
              <a:path w="4763" h="90487">
                <a:moveTo>
                  <a:pt x="0" y="0"/>
                </a:moveTo>
                <a:lnTo>
                  <a:pt x="4763" y="90487"/>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2" name="Freeform 31">
            <a:extLst>
              <a:ext uri="{FF2B5EF4-FFF2-40B4-BE49-F238E27FC236}">
                <a16:creationId xmlns:a16="http://schemas.microsoft.com/office/drawing/2014/main" id="{654CCEAA-4CE4-534B-A89D-3C14CBB6605E}"/>
              </a:ext>
            </a:extLst>
          </p:cNvPr>
          <p:cNvSpPr/>
          <p:nvPr/>
        </p:nvSpPr>
        <p:spPr>
          <a:xfrm>
            <a:off x="8998344" y="4330701"/>
            <a:ext cx="44449" cy="63500"/>
          </a:xfrm>
          <a:custGeom>
            <a:avLst/>
            <a:gdLst>
              <a:gd name="connsiteX0" fmla="*/ 0 w 33337"/>
              <a:gd name="connsiteY0" fmla="*/ 0 h 47625"/>
              <a:gd name="connsiteX1" fmla="*/ 33337 w 33337"/>
              <a:gd name="connsiteY1" fmla="*/ 47625 h 47625"/>
            </a:gdLst>
            <a:ahLst/>
            <a:cxnLst>
              <a:cxn ang="0">
                <a:pos x="connsiteX0" y="connsiteY0"/>
              </a:cxn>
              <a:cxn ang="0">
                <a:pos x="connsiteX1" y="connsiteY1"/>
              </a:cxn>
            </a:cxnLst>
            <a:rect l="l" t="t" r="r" b="b"/>
            <a:pathLst>
              <a:path w="33337" h="47625">
                <a:moveTo>
                  <a:pt x="0" y="0"/>
                </a:moveTo>
                <a:lnTo>
                  <a:pt x="33337" y="47625"/>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3" name="Freeform 32">
            <a:extLst>
              <a:ext uri="{FF2B5EF4-FFF2-40B4-BE49-F238E27FC236}">
                <a16:creationId xmlns:a16="http://schemas.microsoft.com/office/drawing/2014/main" id="{9E68C54E-0B17-EC44-9863-C52A692A25E6}"/>
              </a:ext>
            </a:extLst>
          </p:cNvPr>
          <p:cNvSpPr/>
          <p:nvPr/>
        </p:nvSpPr>
        <p:spPr>
          <a:xfrm>
            <a:off x="8890392" y="4597401"/>
            <a:ext cx="101600" cy="12700"/>
          </a:xfrm>
          <a:custGeom>
            <a:avLst/>
            <a:gdLst>
              <a:gd name="connsiteX0" fmla="*/ 0 w 76200"/>
              <a:gd name="connsiteY0" fmla="*/ 9525 h 9525"/>
              <a:gd name="connsiteX1" fmla="*/ 76200 w 76200"/>
              <a:gd name="connsiteY1" fmla="*/ 0 h 9525"/>
            </a:gdLst>
            <a:ahLst/>
            <a:cxnLst>
              <a:cxn ang="0">
                <a:pos x="connsiteX0" y="connsiteY0"/>
              </a:cxn>
              <a:cxn ang="0">
                <a:pos x="connsiteX1" y="connsiteY1"/>
              </a:cxn>
            </a:cxnLst>
            <a:rect l="l" t="t" r="r" b="b"/>
            <a:pathLst>
              <a:path w="76200" h="9525">
                <a:moveTo>
                  <a:pt x="0" y="9525"/>
                </a:moveTo>
                <a:lnTo>
                  <a:pt x="7620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4" name="Freeform 33">
            <a:extLst>
              <a:ext uri="{FF2B5EF4-FFF2-40B4-BE49-F238E27FC236}">
                <a16:creationId xmlns:a16="http://schemas.microsoft.com/office/drawing/2014/main" id="{9A9E5FF2-291B-C645-8F57-0FDC91275264}"/>
              </a:ext>
            </a:extLst>
          </p:cNvPr>
          <p:cNvSpPr/>
          <p:nvPr/>
        </p:nvSpPr>
        <p:spPr>
          <a:xfrm>
            <a:off x="8960243" y="4762501"/>
            <a:ext cx="76200" cy="38100"/>
          </a:xfrm>
          <a:custGeom>
            <a:avLst/>
            <a:gdLst>
              <a:gd name="connsiteX0" fmla="*/ 0 w 57150"/>
              <a:gd name="connsiteY0" fmla="*/ 28575 h 28575"/>
              <a:gd name="connsiteX1" fmla="*/ 57150 w 57150"/>
              <a:gd name="connsiteY1" fmla="*/ 0 h 28575"/>
            </a:gdLst>
            <a:ahLst/>
            <a:cxnLst>
              <a:cxn ang="0">
                <a:pos x="connsiteX0" y="connsiteY0"/>
              </a:cxn>
              <a:cxn ang="0">
                <a:pos x="connsiteX1" y="connsiteY1"/>
              </a:cxn>
            </a:cxnLst>
            <a:rect l="l" t="t" r="r" b="b"/>
            <a:pathLst>
              <a:path w="57150" h="28575">
                <a:moveTo>
                  <a:pt x="0" y="28575"/>
                </a:moveTo>
                <a:lnTo>
                  <a:pt x="5715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5" name="Freeform 34">
            <a:extLst>
              <a:ext uri="{FF2B5EF4-FFF2-40B4-BE49-F238E27FC236}">
                <a16:creationId xmlns:a16="http://schemas.microsoft.com/office/drawing/2014/main" id="{1868A84D-1742-4444-B25C-DC07D6EE3DE4}"/>
              </a:ext>
            </a:extLst>
          </p:cNvPr>
          <p:cNvSpPr/>
          <p:nvPr/>
        </p:nvSpPr>
        <p:spPr>
          <a:xfrm>
            <a:off x="9176144" y="4826001"/>
            <a:ext cx="19049" cy="88900"/>
          </a:xfrm>
          <a:custGeom>
            <a:avLst/>
            <a:gdLst>
              <a:gd name="connsiteX0" fmla="*/ 14287 w 14287"/>
              <a:gd name="connsiteY0" fmla="*/ 66675 h 66675"/>
              <a:gd name="connsiteX1" fmla="*/ 0 w 14287"/>
              <a:gd name="connsiteY1" fmla="*/ 0 h 66675"/>
            </a:gdLst>
            <a:ahLst/>
            <a:cxnLst>
              <a:cxn ang="0">
                <a:pos x="connsiteX0" y="connsiteY0"/>
              </a:cxn>
              <a:cxn ang="0">
                <a:pos x="connsiteX1" y="connsiteY1"/>
              </a:cxn>
            </a:cxnLst>
            <a:rect l="l" t="t" r="r" b="b"/>
            <a:pathLst>
              <a:path w="14287" h="66675">
                <a:moveTo>
                  <a:pt x="14287" y="66675"/>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6" name="Freeform 35">
            <a:extLst>
              <a:ext uri="{FF2B5EF4-FFF2-40B4-BE49-F238E27FC236}">
                <a16:creationId xmlns:a16="http://schemas.microsoft.com/office/drawing/2014/main" id="{757199F8-6D67-A249-856F-E4C1D62B5D55}"/>
              </a:ext>
            </a:extLst>
          </p:cNvPr>
          <p:cNvSpPr/>
          <p:nvPr/>
        </p:nvSpPr>
        <p:spPr>
          <a:xfrm>
            <a:off x="9360292" y="4781552"/>
            <a:ext cx="101600" cy="95249"/>
          </a:xfrm>
          <a:custGeom>
            <a:avLst/>
            <a:gdLst>
              <a:gd name="connsiteX0" fmla="*/ 76200 w 76200"/>
              <a:gd name="connsiteY0" fmla="*/ 71437 h 71437"/>
              <a:gd name="connsiteX1" fmla="*/ 0 w 76200"/>
              <a:gd name="connsiteY1" fmla="*/ 0 h 71437"/>
            </a:gdLst>
            <a:ahLst/>
            <a:cxnLst>
              <a:cxn ang="0">
                <a:pos x="connsiteX0" y="connsiteY0"/>
              </a:cxn>
              <a:cxn ang="0">
                <a:pos x="connsiteX1" y="connsiteY1"/>
              </a:cxn>
            </a:cxnLst>
            <a:rect l="l" t="t" r="r" b="b"/>
            <a:pathLst>
              <a:path w="76200" h="71437">
                <a:moveTo>
                  <a:pt x="76200" y="71437"/>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7" name="Freeform 36">
            <a:extLst>
              <a:ext uri="{FF2B5EF4-FFF2-40B4-BE49-F238E27FC236}">
                <a16:creationId xmlns:a16="http://schemas.microsoft.com/office/drawing/2014/main" id="{49E87C78-9311-6F45-8A10-934889988142}"/>
              </a:ext>
            </a:extLst>
          </p:cNvPr>
          <p:cNvSpPr/>
          <p:nvPr/>
        </p:nvSpPr>
        <p:spPr>
          <a:xfrm>
            <a:off x="9423793" y="4660900"/>
            <a:ext cx="114300" cy="25400"/>
          </a:xfrm>
          <a:custGeom>
            <a:avLst/>
            <a:gdLst>
              <a:gd name="connsiteX0" fmla="*/ 85725 w 85725"/>
              <a:gd name="connsiteY0" fmla="*/ 19050 h 19050"/>
              <a:gd name="connsiteX1" fmla="*/ 0 w 85725"/>
              <a:gd name="connsiteY1" fmla="*/ 0 h 19050"/>
            </a:gdLst>
            <a:ahLst/>
            <a:cxnLst>
              <a:cxn ang="0">
                <a:pos x="connsiteX0" y="connsiteY0"/>
              </a:cxn>
              <a:cxn ang="0">
                <a:pos x="connsiteX1" y="connsiteY1"/>
              </a:cxn>
            </a:cxnLst>
            <a:rect l="l" t="t" r="r" b="b"/>
            <a:pathLst>
              <a:path w="85725" h="19050">
                <a:moveTo>
                  <a:pt x="85725" y="19050"/>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8" name="Freeform 37">
            <a:extLst>
              <a:ext uri="{FF2B5EF4-FFF2-40B4-BE49-F238E27FC236}">
                <a16:creationId xmlns:a16="http://schemas.microsoft.com/office/drawing/2014/main" id="{842E2D98-BCE4-0C49-ADB8-EF5F8401A176}"/>
              </a:ext>
            </a:extLst>
          </p:cNvPr>
          <p:cNvSpPr/>
          <p:nvPr/>
        </p:nvSpPr>
        <p:spPr>
          <a:xfrm>
            <a:off x="9455543" y="4445000"/>
            <a:ext cx="127000" cy="69851"/>
          </a:xfrm>
          <a:custGeom>
            <a:avLst/>
            <a:gdLst>
              <a:gd name="connsiteX0" fmla="*/ 95250 w 95250"/>
              <a:gd name="connsiteY0" fmla="*/ 0 h 52388"/>
              <a:gd name="connsiteX1" fmla="*/ 0 w 95250"/>
              <a:gd name="connsiteY1" fmla="*/ 52388 h 52388"/>
            </a:gdLst>
            <a:ahLst/>
            <a:cxnLst>
              <a:cxn ang="0">
                <a:pos x="connsiteX0" y="connsiteY0"/>
              </a:cxn>
              <a:cxn ang="0">
                <a:pos x="connsiteX1" y="connsiteY1"/>
              </a:cxn>
            </a:cxnLst>
            <a:rect l="l" t="t" r="r" b="b"/>
            <a:pathLst>
              <a:path w="95250" h="52388">
                <a:moveTo>
                  <a:pt x="95250" y="0"/>
                </a:moveTo>
                <a:lnTo>
                  <a:pt x="0" y="52388"/>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9" name="Freeform 38">
            <a:extLst>
              <a:ext uri="{FF2B5EF4-FFF2-40B4-BE49-F238E27FC236}">
                <a16:creationId xmlns:a16="http://schemas.microsoft.com/office/drawing/2014/main" id="{FA7F6EDA-6950-5848-ACC2-4639A81BFE28}"/>
              </a:ext>
            </a:extLst>
          </p:cNvPr>
          <p:cNvSpPr/>
          <p:nvPr/>
        </p:nvSpPr>
        <p:spPr>
          <a:xfrm>
            <a:off x="9360293" y="4292601"/>
            <a:ext cx="31751" cy="82551"/>
          </a:xfrm>
          <a:custGeom>
            <a:avLst/>
            <a:gdLst>
              <a:gd name="connsiteX0" fmla="*/ 23813 w 23813"/>
              <a:gd name="connsiteY0" fmla="*/ 0 h 61913"/>
              <a:gd name="connsiteX1" fmla="*/ 0 w 23813"/>
              <a:gd name="connsiteY1" fmla="*/ 61913 h 61913"/>
            </a:gdLst>
            <a:ahLst/>
            <a:cxnLst>
              <a:cxn ang="0">
                <a:pos x="connsiteX0" y="connsiteY0"/>
              </a:cxn>
              <a:cxn ang="0">
                <a:pos x="connsiteX1" y="connsiteY1"/>
              </a:cxn>
            </a:cxnLst>
            <a:rect l="l" t="t" r="r" b="b"/>
            <a:pathLst>
              <a:path w="23813" h="61913">
                <a:moveTo>
                  <a:pt x="23813" y="0"/>
                </a:moveTo>
                <a:lnTo>
                  <a:pt x="0" y="61913"/>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40" name="Freeform 39">
            <a:extLst>
              <a:ext uri="{FF2B5EF4-FFF2-40B4-BE49-F238E27FC236}">
                <a16:creationId xmlns:a16="http://schemas.microsoft.com/office/drawing/2014/main" id="{FCA9254B-3C9A-1B4D-89DE-3840526C0080}"/>
              </a:ext>
            </a:extLst>
          </p:cNvPr>
          <p:cNvSpPr/>
          <p:nvPr/>
        </p:nvSpPr>
        <p:spPr>
          <a:xfrm>
            <a:off x="9742034" y="4318001"/>
            <a:ext cx="889239" cy="579067"/>
          </a:xfrm>
          <a:custGeom>
            <a:avLst/>
            <a:gdLst>
              <a:gd name="connsiteX0" fmla="*/ 43041 w 666929"/>
              <a:gd name="connsiteY0" fmla="*/ 0 h 434300"/>
              <a:gd name="connsiteX1" fmla="*/ 43041 w 666929"/>
              <a:gd name="connsiteY1" fmla="*/ 271462 h 434300"/>
              <a:gd name="connsiteX2" fmla="*/ 33516 w 666929"/>
              <a:gd name="connsiteY2" fmla="*/ 423862 h 434300"/>
              <a:gd name="connsiteX3" fmla="*/ 33516 w 666929"/>
              <a:gd name="connsiteY3" fmla="*/ 419100 h 434300"/>
              <a:gd name="connsiteX4" fmla="*/ 481191 w 666929"/>
              <a:gd name="connsiteY4" fmla="*/ 404812 h 434300"/>
              <a:gd name="connsiteX5" fmla="*/ 666929 w 666929"/>
              <a:gd name="connsiteY5" fmla="*/ 409575 h 4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29" h="434300">
                <a:moveTo>
                  <a:pt x="43041" y="0"/>
                </a:moveTo>
                <a:cubicBezTo>
                  <a:pt x="43834" y="100409"/>
                  <a:pt x="44628" y="200818"/>
                  <a:pt x="43041" y="271462"/>
                </a:cubicBezTo>
                <a:cubicBezTo>
                  <a:pt x="41454" y="342106"/>
                  <a:pt x="35103" y="399256"/>
                  <a:pt x="33516" y="423862"/>
                </a:cubicBezTo>
                <a:cubicBezTo>
                  <a:pt x="31929" y="448468"/>
                  <a:pt x="-41096" y="422275"/>
                  <a:pt x="33516" y="419100"/>
                </a:cubicBezTo>
                <a:cubicBezTo>
                  <a:pt x="108128" y="415925"/>
                  <a:pt x="375622" y="406399"/>
                  <a:pt x="481191" y="404812"/>
                </a:cubicBezTo>
                <a:cubicBezTo>
                  <a:pt x="586760" y="403225"/>
                  <a:pt x="626844" y="406400"/>
                  <a:pt x="666929" y="409575"/>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41" name="Freeform 40">
            <a:extLst>
              <a:ext uri="{FF2B5EF4-FFF2-40B4-BE49-F238E27FC236}">
                <a16:creationId xmlns:a16="http://schemas.microsoft.com/office/drawing/2014/main" id="{C9845AB8-FE15-AC47-9B1C-D8FDB74BB224}"/>
              </a:ext>
            </a:extLst>
          </p:cNvPr>
          <p:cNvSpPr/>
          <p:nvPr/>
        </p:nvSpPr>
        <p:spPr>
          <a:xfrm>
            <a:off x="9799421" y="4311651"/>
            <a:ext cx="787400" cy="12700"/>
          </a:xfrm>
          <a:custGeom>
            <a:avLst/>
            <a:gdLst>
              <a:gd name="connsiteX0" fmla="*/ 0 w 590550"/>
              <a:gd name="connsiteY0" fmla="*/ 4763 h 9525"/>
              <a:gd name="connsiteX1" fmla="*/ 381000 w 590550"/>
              <a:gd name="connsiteY1" fmla="*/ 9525 h 9525"/>
              <a:gd name="connsiteX2" fmla="*/ 590550 w 590550"/>
              <a:gd name="connsiteY2" fmla="*/ 0 h 9525"/>
            </a:gdLst>
            <a:ahLst/>
            <a:cxnLst>
              <a:cxn ang="0">
                <a:pos x="connsiteX0" y="connsiteY0"/>
              </a:cxn>
              <a:cxn ang="0">
                <a:pos x="connsiteX1" y="connsiteY1"/>
              </a:cxn>
              <a:cxn ang="0">
                <a:pos x="connsiteX2" y="connsiteY2"/>
              </a:cxn>
            </a:cxnLst>
            <a:rect l="l" t="t" r="r" b="b"/>
            <a:pathLst>
              <a:path w="590550" h="9525">
                <a:moveTo>
                  <a:pt x="0" y="4763"/>
                </a:moveTo>
                <a:lnTo>
                  <a:pt x="381000" y="9525"/>
                </a:lnTo>
                <a:cubicBezTo>
                  <a:pt x="479425" y="8731"/>
                  <a:pt x="534987" y="4365"/>
                  <a:pt x="590550" y="0"/>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42" name="Freeform 41">
            <a:extLst>
              <a:ext uri="{FF2B5EF4-FFF2-40B4-BE49-F238E27FC236}">
                <a16:creationId xmlns:a16="http://schemas.microsoft.com/office/drawing/2014/main" id="{BC6F9CE4-EB5A-F146-9490-5174D2F07409}"/>
              </a:ext>
            </a:extLst>
          </p:cNvPr>
          <p:cNvSpPr/>
          <p:nvPr/>
        </p:nvSpPr>
        <p:spPr>
          <a:xfrm>
            <a:off x="10567773" y="4298951"/>
            <a:ext cx="12700" cy="539751"/>
          </a:xfrm>
          <a:custGeom>
            <a:avLst/>
            <a:gdLst>
              <a:gd name="connsiteX0" fmla="*/ 9525 w 9525"/>
              <a:gd name="connsiteY0" fmla="*/ 0 h 404813"/>
              <a:gd name="connsiteX1" fmla="*/ 4762 w 9525"/>
              <a:gd name="connsiteY1" fmla="*/ 176213 h 404813"/>
              <a:gd name="connsiteX2" fmla="*/ 0 w 9525"/>
              <a:gd name="connsiteY2" fmla="*/ 404813 h 404813"/>
            </a:gdLst>
            <a:ahLst/>
            <a:cxnLst>
              <a:cxn ang="0">
                <a:pos x="connsiteX0" y="connsiteY0"/>
              </a:cxn>
              <a:cxn ang="0">
                <a:pos x="connsiteX1" y="connsiteY1"/>
              </a:cxn>
              <a:cxn ang="0">
                <a:pos x="connsiteX2" y="connsiteY2"/>
              </a:cxn>
            </a:cxnLst>
            <a:rect l="l" t="t" r="r" b="b"/>
            <a:pathLst>
              <a:path w="9525" h="404813">
                <a:moveTo>
                  <a:pt x="9525" y="0"/>
                </a:moveTo>
                <a:cubicBezTo>
                  <a:pt x="7937" y="54372"/>
                  <a:pt x="6349" y="108744"/>
                  <a:pt x="4762" y="176213"/>
                </a:cubicBezTo>
                <a:cubicBezTo>
                  <a:pt x="3175" y="243682"/>
                  <a:pt x="1587" y="324247"/>
                  <a:pt x="0" y="404813"/>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46" name="Freeform 45">
            <a:extLst>
              <a:ext uri="{FF2B5EF4-FFF2-40B4-BE49-F238E27FC236}">
                <a16:creationId xmlns:a16="http://schemas.microsoft.com/office/drawing/2014/main" id="{8A30D59B-EDA2-F847-AAB5-1587DC0D9F75}"/>
              </a:ext>
            </a:extLst>
          </p:cNvPr>
          <p:cNvSpPr/>
          <p:nvPr/>
        </p:nvSpPr>
        <p:spPr>
          <a:xfrm>
            <a:off x="10599631" y="3598434"/>
            <a:ext cx="354120" cy="967217"/>
          </a:xfrm>
          <a:custGeom>
            <a:avLst/>
            <a:gdLst>
              <a:gd name="connsiteX0" fmla="*/ 265590 w 265590"/>
              <a:gd name="connsiteY0" fmla="*/ 30088 h 725413"/>
              <a:gd name="connsiteX1" fmla="*/ 113190 w 265590"/>
              <a:gd name="connsiteY1" fmla="*/ 53901 h 725413"/>
              <a:gd name="connsiteX2" fmla="*/ 141765 w 265590"/>
              <a:gd name="connsiteY2" fmla="*/ 525388 h 725413"/>
              <a:gd name="connsiteX3" fmla="*/ 3653 w 265590"/>
              <a:gd name="connsiteY3" fmla="*/ 687313 h 725413"/>
              <a:gd name="connsiteX4" fmla="*/ 36990 w 265590"/>
              <a:gd name="connsiteY4" fmla="*/ 611113 h 725413"/>
              <a:gd name="connsiteX5" fmla="*/ 3653 w 265590"/>
              <a:gd name="connsiteY5" fmla="*/ 687313 h 725413"/>
              <a:gd name="connsiteX6" fmla="*/ 108428 w 265590"/>
              <a:gd name="connsiteY6" fmla="*/ 725413 h 72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 h="725413">
                <a:moveTo>
                  <a:pt x="265590" y="30088"/>
                </a:moveTo>
                <a:cubicBezTo>
                  <a:pt x="199708" y="719"/>
                  <a:pt x="133827" y="-28649"/>
                  <a:pt x="113190" y="53901"/>
                </a:cubicBezTo>
                <a:cubicBezTo>
                  <a:pt x="92553" y="136451"/>
                  <a:pt x="160021" y="419819"/>
                  <a:pt x="141765" y="525388"/>
                </a:cubicBezTo>
                <a:cubicBezTo>
                  <a:pt x="123509" y="630957"/>
                  <a:pt x="21115" y="673026"/>
                  <a:pt x="3653" y="687313"/>
                </a:cubicBezTo>
                <a:cubicBezTo>
                  <a:pt x="-13809" y="701600"/>
                  <a:pt x="36990" y="611113"/>
                  <a:pt x="36990" y="611113"/>
                </a:cubicBezTo>
                <a:cubicBezTo>
                  <a:pt x="36990" y="611113"/>
                  <a:pt x="-8253" y="668263"/>
                  <a:pt x="3653" y="687313"/>
                </a:cubicBezTo>
                <a:cubicBezTo>
                  <a:pt x="15559" y="706363"/>
                  <a:pt x="61993" y="715888"/>
                  <a:pt x="108428" y="725413"/>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47" name="Freeform 46">
            <a:extLst>
              <a:ext uri="{FF2B5EF4-FFF2-40B4-BE49-F238E27FC236}">
                <a16:creationId xmlns:a16="http://schemas.microsoft.com/office/drawing/2014/main" id="{88ACC220-CF4D-4C44-9167-1EDFCFAA7491}"/>
              </a:ext>
            </a:extLst>
          </p:cNvPr>
          <p:cNvSpPr/>
          <p:nvPr/>
        </p:nvSpPr>
        <p:spPr>
          <a:xfrm>
            <a:off x="8953482" y="3491283"/>
            <a:ext cx="889239" cy="579067"/>
          </a:xfrm>
          <a:custGeom>
            <a:avLst/>
            <a:gdLst>
              <a:gd name="connsiteX0" fmla="*/ 43041 w 666929"/>
              <a:gd name="connsiteY0" fmla="*/ 0 h 434300"/>
              <a:gd name="connsiteX1" fmla="*/ 43041 w 666929"/>
              <a:gd name="connsiteY1" fmla="*/ 271462 h 434300"/>
              <a:gd name="connsiteX2" fmla="*/ 33516 w 666929"/>
              <a:gd name="connsiteY2" fmla="*/ 423862 h 434300"/>
              <a:gd name="connsiteX3" fmla="*/ 33516 w 666929"/>
              <a:gd name="connsiteY3" fmla="*/ 419100 h 434300"/>
              <a:gd name="connsiteX4" fmla="*/ 481191 w 666929"/>
              <a:gd name="connsiteY4" fmla="*/ 404812 h 434300"/>
              <a:gd name="connsiteX5" fmla="*/ 666929 w 666929"/>
              <a:gd name="connsiteY5" fmla="*/ 409575 h 4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29" h="434300">
                <a:moveTo>
                  <a:pt x="43041" y="0"/>
                </a:moveTo>
                <a:cubicBezTo>
                  <a:pt x="43834" y="100409"/>
                  <a:pt x="44628" y="200818"/>
                  <a:pt x="43041" y="271462"/>
                </a:cubicBezTo>
                <a:cubicBezTo>
                  <a:pt x="41454" y="342106"/>
                  <a:pt x="35103" y="399256"/>
                  <a:pt x="33516" y="423862"/>
                </a:cubicBezTo>
                <a:cubicBezTo>
                  <a:pt x="31929" y="448468"/>
                  <a:pt x="-41096" y="422275"/>
                  <a:pt x="33516" y="419100"/>
                </a:cubicBezTo>
                <a:cubicBezTo>
                  <a:pt x="108128" y="415925"/>
                  <a:pt x="375622" y="406399"/>
                  <a:pt x="481191" y="404812"/>
                </a:cubicBezTo>
                <a:cubicBezTo>
                  <a:pt x="586760" y="403225"/>
                  <a:pt x="626844" y="406400"/>
                  <a:pt x="666929" y="409575"/>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48" name="Freeform 47">
            <a:extLst>
              <a:ext uri="{FF2B5EF4-FFF2-40B4-BE49-F238E27FC236}">
                <a16:creationId xmlns:a16="http://schemas.microsoft.com/office/drawing/2014/main" id="{55AF6279-B41A-4E48-BC6F-7FA0FDB9C7A3}"/>
              </a:ext>
            </a:extLst>
          </p:cNvPr>
          <p:cNvSpPr/>
          <p:nvPr/>
        </p:nvSpPr>
        <p:spPr>
          <a:xfrm>
            <a:off x="9010869" y="3484933"/>
            <a:ext cx="787400" cy="12700"/>
          </a:xfrm>
          <a:custGeom>
            <a:avLst/>
            <a:gdLst>
              <a:gd name="connsiteX0" fmla="*/ 0 w 590550"/>
              <a:gd name="connsiteY0" fmla="*/ 4763 h 9525"/>
              <a:gd name="connsiteX1" fmla="*/ 381000 w 590550"/>
              <a:gd name="connsiteY1" fmla="*/ 9525 h 9525"/>
              <a:gd name="connsiteX2" fmla="*/ 590550 w 590550"/>
              <a:gd name="connsiteY2" fmla="*/ 0 h 9525"/>
            </a:gdLst>
            <a:ahLst/>
            <a:cxnLst>
              <a:cxn ang="0">
                <a:pos x="connsiteX0" y="connsiteY0"/>
              </a:cxn>
              <a:cxn ang="0">
                <a:pos x="connsiteX1" y="connsiteY1"/>
              </a:cxn>
              <a:cxn ang="0">
                <a:pos x="connsiteX2" y="connsiteY2"/>
              </a:cxn>
            </a:cxnLst>
            <a:rect l="l" t="t" r="r" b="b"/>
            <a:pathLst>
              <a:path w="590550" h="9525">
                <a:moveTo>
                  <a:pt x="0" y="4763"/>
                </a:moveTo>
                <a:lnTo>
                  <a:pt x="381000" y="9525"/>
                </a:lnTo>
                <a:cubicBezTo>
                  <a:pt x="479425" y="8731"/>
                  <a:pt x="534987" y="4365"/>
                  <a:pt x="590550" y="0"/>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49" name="Freeform 48">
            <a:extLst>
              <a:ext uri="{FF2B5EF4-FFF2-40B4-BE49-F238E27FC236}">
                <a16:creationId xmlns:a16="http://schemas.microsoft.com/office/drawing/2014/main" id="{FC34CC13-930D-ED42-866E-8C1635D90189}"/>
              </a:ext>
            </a:extLst>
          </p:cNvPr>
          <p:cNvSpPr/>
          <p:nvPr/>
        </p:nvSpPr>
        <p:spPr>
          <a:xfrm>
            <a:off x="9779221" y="3472233"/>
            <a:ext cx="12700" cy="539751"/>
          </a:xfrm>
          <a:custGeom>
            <a:avLst/>
            <a:gdLst>
              <a:gd name="connsiteX0" fmla="*/ 9525 w 9525"/>
              <a:gd name="connsiteY0" fmla="*/ 0 h 404813"/>
              <a:gd name="connsiteX1" fmla="*/ 4762 w 9525"/>
              <a:gd name="connsiteY1" fmla="*/ 176213 h 404813"/>
              <a:gd name="connsiteX2" fmla="*/ 0 w 9525"/>
              <a:gd name="connsiteY2" fmla="*/ 404813 h 404813"/>
            </a:gdLst>
            <a:ahLst/>
            <a:cxnLst>
              <a:cxn ang="0">
                <a:pos x="connsiteX0" y="connsiteY0"/>
              </a:cxn>
              <a:cxn ang="0">
                <a:pos x="connsiteX1" y="connsiteY1"/>
              </a:cxn>
              <a:cxn ang="0">
                <a:pos x="connsiteX2" y="connsiteY2"/>
              </a:cxn>
            </a:cxnLst>
            <a:rect l="l" t="t" r="r" b="b"/>
            <a:pathLst>
              <a:path w="9525" h="404813">
                <a:moveTo>
                  <a:pt x="9525" y="0"/>
                </a:moveTo>
                <a:cubicBezTo>
                  <a:pt x="7937" y="54372"/>
                  <a:pt x="6349" y="108744"/>
                  <a:pt x="4762" y="176213"/>
                </a:cubicBezTo>
                <a:cubicBezTo>
                  <a:pt x="3175" y="243682"/>
                  <a:pt x="1587" y="324247"/>
                  <a:pt x="0" y="404813"/>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50" name="Freeform 49">
            <a:extLst>
              <a:ext uri="{FF2B5EF4-FFF2-40B4-BE49-F238E27FC236}">
                <a16:creationId xmlns:a16="http://schemas.microsoft.com/office/drawing/2014/main" id="{48FDFAC0-8581-0441-92AF-CBFA7F6FD38D}"/>
              </a:ext>
            </a:extLst>
          </p:cNvPr>
          <p:cNvSpPr/>
          <p:nvPr/>
        </p:nvSpPr>
        <p:spPr>
          <a:xfrm>
            <a:off x="9557665" y="3136902"/>
            <a:ext cx="329287" cy="339092"/>
          </a:xfrm>
          <a:custGeom>
            <a:avLst/>
            <a:gdLst>
              <a:gd name="connsiteX0" fmla="*/ 246965 w 246965"/>
              <a:gd name="connsiteY0" fmla="*/ 0 h 254319"/>
              <a:gd name="connsiteX1" fmla="*/ 32653 w 246965"/>
              <a:gd name="connsiteY1" fmla="*/ 247650 h 254319"/>
              <a:gd name="connsiteX2" fmla="*/ 13603 w 246965"/>
              <a:gd name="connsiteY2" fmla="*/ 176212 h 254319"/>
              <a:gd name="connsiteX3" fmla="*/ 8840 w 246965"/>
              <a:gd name="connsiteY3" fmla="*/ 252412 h 254319"/>
              <a:gd name="connsiteX4" fmla="*/ 137428 w 246965"/>
              <a:gd name="connsiteY4" fmla="*/ 223837 h 25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65" h="254319">
                <a:moveTo>
                  <a:pt x="246965" y="0"/>
                </a:moveTo>
                <a:cubicBezTo>
                  <a:pt x="159256" y="109140"/>
                  <a:pt x="71547" y="218281"/>
                  <a:pt x="32653" y="247650"/>
                </a:cubicBezTo>
                <a:cubicBezTo>
                  <a:pt x="-6241" y="277019"/>
                  <a:pt x="17572" y="175418"/>
                  <a:pt x="13603" y="176212"/>
                </a:cubicBezTo>
                <a:cubicBezTo>
                  <a:pt x="9634" y="177006"/>
                  <a:pt x="-11798" y="244475"/>
                  <a:pt x="8840" y="252412"/>
                </a:cubicBezTo>
                <a:cubicBezTo>
                  <a:pt x="29477" y="260350"/>
                  <a:pt x="83452" y="242093"/>
                  <a:pt x="137428" y="223837"/>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51" name="Freeform 50">
            <a:extLst>
              <a:ext uri="{FF2B5EF4-FFF2-40B4-BE49-F238E27FC236}">
                <a16:creationId xmlns:a16="http://schemas.microsoft.com/office/drawing/2014/main" id="{54375C6A-EFD6-054F-9149-07E40D32E7C7}"/>
              </a:ext>
            </a:extLst>
          </p:cNvPr>
          <p:cNvSpPr/>
          <p:nvPr/>
        </p:nvSpPr>
        <p:spPr>
          <a:xfrm>
            <a:off x="8594711" y="4006852"/>
            <a:ext cx="415940" cy="339545"/>
          </a:xfrm>
          <a:custGeom>
            <a:avLst/>
            <a:gdLst>
              <a:gd name="connsiteX0" fmla="*/ 311955 w 311955"/>
              <a:gd name="connsiteY0" fmla="*/ 0 h 254659"/>
              <a:gd name="connsiteX1" fmla="*/ 21443 w 311955"/>
              <a:gd name="connsiteY1" fmla="*/ 247650 h 254659"/>
              <a:gd name="connsiteX2" fmla="*/ 21443 w 311955"/>
              <a:gd name="connsiteY2" fmla="*/ 138113 h 254659"/>
              <a:gd name="connsiteX3" fmla="*/ 2393 w 311955"/>
              <a:gd name="connsiteY3" fmla="*/ 242888 h 254659"/>
              <a:gd name="connsiteX4" fmla="*/ 83355 w 311955"/>
              <a:gd name="connsiteY4" fmla="*/ 247650 h 254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55" h="254659">
                <a:moveTo>
                  <a:pt x="311955" y="0"/>
                </a:moveTo>
                <a:cubicBezTo>
                  <a:pt x="190908" y="112315"/>
                  <a:pt x="69862" y="224631"/>
                  <a:pt x="21443" y="247650"/>
                </a:cubicBezTo>
                <a:cubicBezTo>
                  <a:pt x="-26976" y="270669"/>
                  <a:pt x="24618" y="138907"/>
                  <a:pt x="21443" y="138113"/>
                </a:cubicBezTo>
                <a:cubicBezTo>
                  <a:pt x="18268" y="137319"/>
                  <a:pt x="-7926" y="224632"/>
                  <a:pt x="2393" y="242888"/>
                </a:cubicBezTo>
                <a:cubicBezTo>
                  <a:pt x="12712" y="261144"/>
                  <a:pt x="48033" y="254397"/>
                  <a:pt x="83355" y="24765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52" name="Freeform 51">
            <a:extLst>
              <a:ext uri="{FF2B5EF4-FFF2-40B4-BE49-F238E27FC236}">
                <a16:creationId xmlns:a16="http://schemas.microsoft.com/office/drawing/2014/main" id="{401D7E32-CF99-8E49-9255-2EAE558B5568}"/>
              </a:ext>
            </a:extLst>
          </p:cNvPr>
          <p:cNvSpPr/>
          <p:nvPr/>
        </p:nvSpPr>
        <p:spPr>
          <a:xfrm>
            <a:off x="9591840" y="4514840"/>
            <a:ext cx="206211" cy="152411"/>
          </a:xfrm>
          <a:custGeom>
            <a:avLst/>
            <a:gdLst>
              <a:gd name="connsiteX0" fmla="*/ 154658 w 154658"/>
              <a:gd name="connsiteY0" fmla="*/ 42871 h 114308"/>
              <a:gd name="connsiteX1" fmla="*/ 2258 w 154658"/>
              <a:gd name="connsiteY1" fmla="*/ 61921 h 114308"/>
              <a:gd name="connsiteX2" fmla="*/ 59408 w 154658"/>
              <a:gd name="connsiteY2" fmla="*/ 8 h 114308"/>
              <a:gd name="connsiteX3" fmla="*/ 2258 w 154658"/>
              <a:gd name="connsiteY3" fmla="*/ 66683 h 114308"/>
              <a:gd name="connsiteX4" fmla="*/ 54646 w 154658"/>
              <a:gd name="connsiteY4" fmla="*/ 114308 h 11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58" h="114308">
                <a:moveTo>
                  <a:pt x="154658" y="42871"/>
                </a:moveTo>
                <a:cubicBezTo>
                  <a:pt x="86395" y="55968"/>
                  <a:pt x="18133" y="69065"/>
                  <a:pt x="2258" y="61921"/>
                </a:cubicBezTo>
                <a:cubicBezTo>
                  <a:pt x="-13617" y="54777"/>
                  <a:pt x="59408" y="-786"/>
                  <a:pt x="59408" y="8"/>
                </a:cubicBezTo>
                <a:cubicBezTo>
                  <a:pt x="59408" y="802"/>
                  <a:pt x="3052" y="47633"/>
                  <a:pt x="2258" y="66683"/>
                </a:cubicBezTo>
                <a:cubicBezTo>
                  <a:pt x="1464" y="85733"/>
                  <a:pt x="28055" y="100020"/>
                  <a:pt x="54646" y="114308"/>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53" name="Freeform 52">
            <a:extLst>
              <a:ext uri="{FF2B5EF4-FFF2-40B4-BE49-F238E27FC236}">
                <a16:creationId xmlns:a16="http://schemas.microsoft.com/office/drawing/2014/main" id="{83B46C38-BE09-2B4D-B824-227747E6BFCD}"/>
              </a:ext>
            </a:extLst>
          </p:cNvPr>
          <p:cNvSpPr/>
          <p:nvPr/>
        </p:nvSpPr>
        <p:spPr>
          <a:xfrm>
            <a:off x="8607773" y="4552933"/>
            <a:ext cx="269529" cy="139719"/>
          </a:xfrm>
          <a:custGeom>
            <a:avLst/>
            <a:gdLst>
              <a:gd name="connsiteX0" fmla="*/ 202147 w 202147"/>
              <a:gd name="connsiteY0" fmla="*/ 47639 h 104789"/>
              <a:gd name="connsiteX1" fmla="*/ 6884 w 202147"/>
              <a:gd name="connsiteY1" fmla="*/ 52402 h 104789"/>
              <a:gd name="connsiteX2" fmla="*/ 40222 w 202147"/>
              <a:gd name="connsiteY2" fmla="*/ 14 h 104789"/>
              <a:gd name="connsiteX3" fmla="*/ 2122 w 202147"/>
              <a:gd name="connsiteY3" fmla="*/ 47639 h 104789"/>
              <a:gd name="connsiteX4" fmla="*/ 54509 w 202147"/>
              <a:gd name="connsiteY4" fmla="*/ 104789 h 104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47" h="104789">
                <a:moveTo>
                  <a:pt x="202147" y="47639"/>
                </a:moveTo>
                <a:cubicBezTo>
                  <a:pt x="118009" y="53989"/>
                  <a:pt x="33871" y="60339"/>
                  <a:pt x="6884" y="52402"/>
                </a:cubicBezTo>
                <a:cubicBezTo>
                  <a:pt x="-20103" y="44465"/>
                  <a:pt x="41016" y="808"/>
                  <a:pt x="40222" y="14"/>
                </a:cubicBezTo>
                <a:cubicBezTo>
                  <a:pt x="39428" y="-780"/>
                  <a:pt x="-259" y="30177"/>
                  <a:pt x="2122" y="47639"/>
                </a:cubicBezTo>
                <a:cubicBezTo>
                  <a:pt x="4503" y="65101"/>
                  <a:pt x="29506" y="84945"/>
                  <a:pt x="54509" y="104789"/>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54" name="Freeform 53">
            <a:extLst>
              <a:ext uri="{FF2B5EF4-FFF2-40B4-BE49-F238E27FC236}">
                <a16:creationId xmlns:a16="http://schemas.microsoft.com/office/drawing/2014/main" id="{AF79DAA8-88F3-654D-89B6-447EE2ABADA8}"/>
              </a:ext>
            </a:extLst>
          </p:cNvPr>
          <p:cNvSpPr/>
          <p:nvPr/>
        </p:nvSpPr>
        <p:spPr>
          <a:xfrm>
            <a:off x="7167275" y="2958978"/>
            <a:ext cx="649576" cy="1670173"/>
          </a:xfrm>
          <a:custGeom>
            <a:avLst/>
            <a:gdLst>
              <a:gd name="connsiteX0" fmla="*/ 487182 w 487182"/>
              <a:gd name="connsiteY0" fmla="*/ 1252630 h 1252630"/>
              <a:gd name="connsiteX1" fmla="*/ 315732 w 487182"/>
              <a:gd name="connsiteY1" fmla="*/ 1133568 h 1252630"/>
              <a:gd name="connsiteX2" fmla="*/ 230007 w 487182"/>
              <a:gd name="connsiteY2" fmla="*/ 681130 h 1252630"/>
              <a:gd name="connsiteX3" fmla="*/ 239532 w 487182"/>
              <a:gd name="connsiteY3" fmla="*/ 404905 h 1252630"/>
              <a:gd name="connsiteX4" fmla="*/ 215720 w 487182"/>
              <a:gd name="connsiteY4" fmla="*/ 214405 h 1252630"/>
              <a:gd name="connsiteX5" fmla="*/ 115707 w 487182"/>
              <a:gd name="connsiteY5" fmla="*/ 47718 h 1252630"/>
              <a:gd name="connsiteX6" fmla="*/ 15695 w 487182"/>
              <a:gd name="connsiteY6" fmla="*/ 28668 h 1252630"/>
              <a:gd name="connsiteX7" fmla="*/ 129995 w 487182"/>
              <a:gd name="connsiteY7" fmla="*/ 93 h 1252630"/>
              <a:gd name="connsiteX8" fmla="*/ 1407 w 487182"/>
              <a:gd name="connsiteY8" fmla="*/ 23905 h 1252630"/>
              <a:gd name="connsiteX9" fmla="*/ 72845 w 487182"/>
              <a:gd name="connsiteY9" fmla="*/ 123918 h 125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182" h="1252630">
                <a:moveTo>
                  <a:pt x="487182" y="1252630"/>
                </a:moveTo>
                <a:cubicBezTo>
                  <a:pt x="422888" y="1240724"/>
                  <a:pt x="358595" y="1228818"/>
                  <a:pt x="315732" y="1133568"/>
                </a:cubicBezTo>
                <a:cubicBezTo>
                  <a:pt x="272869" y="1038318"/>
                  <a:pt x="242707" y="802574"/>
                  <a:pt x="230007" y="681130"/>
                </a:cubicBezTo>
                <a:cubicBezTo>
                  <a:pt x="217307" y="559686"/>
                  <a:pt x="241913" y="482692"/>
                  <a:pt x="239532" y="404905"/>
                </a:cubicBezTo>
                <a:cubicBezTo>
                  <a:pt x="237151" y="327118"/>
                  <a:pt x="236357" y="273936"/>
                  <a:pt x="215720" y="214405"/>
                </a:cubicBezTo>
                <a:cubicBezTo>
                  <a:pt x="195083" y="154874"/>
                  <a:pt x="149044" y="78674"/>
                  <a:pt x="115707" y="47718"/>
                </a:cubicBezTo>
                <a:cubicBezTo>
                  <a:pt x="82370" y="16762"/>
                  <a:pt x="13314" y="36605"/>
                  <a:pt x="15695" y="28668"/>
                </a:cubicBezTo>
                <a:cubicBezTo>
                  <a:pt x="18076" y="20731"/>
                  <a:pt x="132376" y="887"/>
                  <a:pt x="129995" y="93"/>
                </a:cubicBezTo>
                <a:cubicBezTo>
                  <a:pt x="127614" y="-701"/>
                  <a:pt x="10932" y="3268"/>
                  <a:pt x="1407" y="23905"/>
                </a:cubicBezTo>
                <a:cubicBezTo>
                  <a:pt x="-8118" y="44542"/>
                  <a:pt x="32363" y="84230"/>
                  <a:pt x="72845" y="123918"/>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55" name="TextBox 54">
            <a:extLst>
              <a:ext uri="{FF2B5EF4-FFF2-40B4-BE49-F238E27FC236}">
                <a16:creationId xmlns:a16="http://schemas.microsoft.com/office/drawing/2014/main" id="{78B7D495-0C42-B44F-9EE6-7CB311EFB992}"/>
              </a:ext>
            </a:extLst>
          </p:cNvPr>
          <p:cNvSpPr txBox="1"/>
          <p:nvPr/>
        </p:nvSpPr>
        <p:spPr>
          <a:xfrm>
            <a:off x="7880026" y="2603462"/>
            <a:ext cx="567783" cy="502573"/>
          </a:xfrm>
          <a:prstGeom prst="rect">
            <a:avLst/>
          </a:prstGeom>
          <a:noFill/>
        </p:spPr>
        <p:txBody>
          <a:bodyPr wrap="none" rtlCol="0">
            <a:spAutoFit/>
          </a:bodyPr>
          <a:lstStyle/>
          <a:p>
            <a:pPr algn="ctr"/>
            <a:r>
              <a:rPr lang="en-AU" sz="1333" dirty="0">
                <a:solidFill>
                  <a:srgbClr val="0070C0"/>
                </a:solidFill>
                <a:latin typeface="Max's Handwritin" pitchFamily="2" charset="0"/>
              </a:rPr>
              <a:t>Input</a:t>
            </a:r>
          </a:p>
          <a:p>
            <a:pPr algn="ctr"/>
            <a:r>
              <a:rPr lang="en-AU" sz="1333" dirty="0">
                <a:solidFill>
                  <a:srgbClr val="0070C0"/>
                </a:solidFill>
                <a:latin typeface="Max's Handwritin" pitchFamily="2" charset="0"/>
              </a:rPr>
              <a:t>capture</a:t>
            </a:r>
          </a:p>
        </p:txBody>
      </p:sp>
      <p:sp>
        <p:nvSpPr>
          <p:cNvPr id="56" name="TextBox 55">
            <a:extLst>
              <a:ext uri="{FF2B5EF4-FFF2-40B4-BE49-F238E27FC236}">
                <a16:creationId xmlns:a16="http://schemas.microsoft.com/office/drawing/2014/main" id="{E0124DF5-CABF-7D40-AAB5-CC1B256E786F}"/>
              </a:ext>
            </a:extLst>
          </p:cNvPr>
          <p:cNvSpPr txBox="1"/>
          <p:nvPr/>
        </p:nvSpPr>
        <p:spPr>
          <a:xfrm>
            <a:off x="9866753" y="4317960"/>
            <a:ext cx="567783" cy="502573"/>
          </a:xfrm>
          <a:prstGeom prst="rect">
            <a:avLst/>
          </a:prstGeom>
          <a:noFill/>
        </p:spPr>
        <p:txBody>
          <a:bodyPr wrap="none" rtlCol="0">
            <a:spAutoFit/>
          </a:bodyPr>
          <a:lstStyle/>
          <a:p>
            <a:pPr algn="ctr"/>
            <a:r>
              <a:rPr lang="en-AU" sz="1333" dirty="0">
                <a:solidFill>
                  <a:srgbClr val="00B050"/>
                </a:solidFill>
                <a:latin typeface="Max's Handwritin" pitchFamily="2" charset="0"/>
              </a:rPr>
              <a:t>Input</a:t>
            </a:r>
          </a:p>
          <a:p>
            <a:pPr algn="ctr"/>
            <a:r>
              <a:rPr lang="en-AU" sz="1333" dirty="0">
                <a:solidFill>
                  <a:srgbClr val="00B050"/>
                </a:solidFill>
                <a:latin typeface="Max's Handwritin" pitchFamily="2" charset="0"/>
              </a:rPr>
              <a:t>capture</a:t>
            </a:r>
          </a:p>
        </p:txBody>
      </p:sp>
      <p:sp>
        <p:nvSpPr>
          <p:cNvPr id="57" name="TextBox 56">
            <a:extLst>
              <a:ext uri="{FF2B5EF4-FFF2-40B4-BE49-F238E27FC236}">
                <a16:creationId xmlns:a16="http://schemas.microsoft.com/office/drawing/2014/main" id="{C65E715A-ED57-F046-A3E0-F96A3DA47A0D}"/>
              </a:ext>
            </a:extLst>
          </p:cNvPr>
          <p:cNvSpPr txBox="1"/>
          <p:nvPr/>
        </p:nvSpPr>
        <p:spPr>
          <a:xfrm>
            <a:off x="8782303" y="2566072"/>
            <a:ext cx="736099" cy="502573"/>
          </a:xfrm>
          <a:prstGeom prst="rect">
            <a:avLst/>
          </a:prstGeom>
          <a:noFill/>
        </p:spPr>
        <p:txBody>
          <a:bodyPr wrap="none" rtlCol="0">
            <a:spAutoFit/>
          </a:bodyPr>
          <a:lstStyle/>
          <a:p>
            <a:pPr algn="ctr"/>
            <a:r>
              <a:rPr lang="en-AU" sz="1333" dirty="0">
                <a:solidFill>
                  <a:schemeClr val="accent6">
                    <a:lumMod val="50000"/>
                  </a:schemeClr>
                </a:solidFill>
                <a:latin typeface="Max's Handwritin" pitchFamily="2" charset="0"/>
              </a:rPr>
              <a:t>Shared</a:t>
            </a:r>
          </a:p>
          <a:p>
            <a:pPr algn="ctr"/>
            <a:r>
              <a:rPr lang="en-AU" sz="1333" dirty="0">
                <a:solidFill>
                  <a:schemeClr val="accent6">
                    <a:lumMod val="50000"/>
                  </a:schemeClr>
                </a:solidFill>
                <a:latin typeface="Max's Handwritin" pitchFamily="2" charset="0"/>
              </a:rPr>
              <a:t>Ring Buffer</a:t>
            </a:r>
          </a:p>
        </p:txBody>
      </p:sp>
      <p:sp>
        <p:nvSpPr>
          <p:cNvPr id="58" name="TextBox 57">
            <a:extLst>
              <a:ext uri="{FF2B5EF4-FFF2-40B4-BE49-F238E27FC236}">
                <a16:creationId xmlns:a16="http://schemas.microsoft.com/office/drawing/2014/main" id="{008448ED-2DE3-5E44-B27B-8004C2B84546}"/>
              </a:ext>
            </a:extLst>
          </p:cNvPr>
          <p:cNvSpPr txBox="1"/>
          <p:nvPr/>
        </p:nvSpPr>
        <p:spPr>
          <a:xfrm>
            <a:off x="8869495" y="4301908"/>
            <a:ext cx="736099" cy="502573"/>
          </a:xfrm>
          <a:prstGeom prst="rect">
            <a:avLst/>
          </a:prstGeom>
          <a:noFill/>
        </p:spPr>
        <p:txBody>
          <a:bodyPr wrap="none" rtlCol="0">
            <a:spAutoFit/>
          </a:bodyPr>
          <a:lstStyle/>
          <a:p>
            <a:pPr algn="ctr"/>
            <a:r>
              <a:rPr lang="en-AU" sz="1333" dirty="0">
                <a:solidFill>
                  <a:schemeClr val="accent6">
                    <a:lumMod val="50000"/>
                  </a:schemeClr>
                </a:solidFill>
                <a:latin typeface="Max's Handwritin" pitchFamily="2" charset="0"/>
              </a:rPr>
              <a:t>Shared</a:t>
            </a:r>
          </a:p>
          <a:p>
            <a:pPr algn="ctr"/>
            <a:r>
              <a:rPr lang="en-AU" sz="1333" dirty="0">
                <a:solidFill>
                  <a:schemeClr val="accent6">
                    <a:lumMod val="50000"/>
                  </a:schemeClr>
                </a:solidFill>
                <a:latin typeface="Max's Handwritin" pitchFamily="2" charset="0"/>
              </a:rPr>
              <a:t>Ring Buffer</a:t>
            </a:r>
          </a:p>
        </p:txBody>
      </p:sp>
      <p:sp>
        <p:nvSpPr>
          <p:cNvPr id="59" name="TextBox 58">
            <a:extLst>
              <a:ext uri="{FF2B5EF4-FFF2-40B4-BE49-F238E27FC236}">
                <a16:creationId xmlns:a16="http://schemas.microsoft.com/office/drawing/2014/main" id="{939629A9-CAFD-7F41-925C-E6C1C1D4347C}"/>
              </a:ext>
            </a:extLst>
          </p:cNvPr>
          <p:cNvSpPr txBox="1"/>
          <p:nvPr/>
        </p:nvSpPr>
        <p:spPr>
          <a:xfrm>
            <a:off x="9053380" y="3492422"/>
            <a:ext cx="651140" cy="502573"/>
          </a:xfrm>
          <a:prstGeom prst="rect">
            <a:avLst/>
          </a:prstGeom>
          <a:noFill/>
        </p:spPr>
        <p:txBody>
          <a:bodyPr wrap="none" rtlCol="0">
            <a:spAutoFit/>
          </a:bodyPr>
          <a:lstStyle/>
          <a:p>
            <a:pPr algn="ctr"/>
            <a:r>
              <a:rPr lang="en-AU" sz="1333" dirty="0">
                <a:solidFill>
                  <a:schemeClr val="accent6">
                    <a:lumMod val="50000"/>
                  </a:schemeClr>
                </a:solidFill>
                <a:latin typeface="Max's Handwritin" pitchFamily="2" charset="0"/>
              </a:rPr>
              <a:t>Shared</a:t>
            </a:r>
          </a:p>
          <a:p>
            <a:pPr algn="ctr"/>
            <a:r>
              <a:rPr lang="en-AU" sz="1333" dirty="0">
                <a:solidFill>
                  <a:schemeClr val="accent6">
                    <a:lumMod val="50000"/>
                  </a:schemeClr>
                </a:solidFill>
                <a:latin typeface="Max's Handwritin" pitchFamily="2" charset="0"/>
              </a:rPr>
              <a:t>NAT table</a:t>
            </a:r>
          </a:p>
        </p:txBody>
      </p:sp>
      <p:sp>
        <p:nvSpPr>
          <p:cNvPr id="60" name="TextBox 59">
            <a:extLst>
              <a:ext uri="{FF2B5EF4-FFF2-40B4-BE49-F238E27FC236}">
                <a16:creationId xmlns:a16="http://schemas.microsoft.com/office/drawing/2014/main" id="{6C106B18-EB71-034A-857D-98D57E006F8D}"/>
              </a:ext>
            </a:extLst>
          </p:cNvPr>
          <p:cNvSpPr txBox="1"/>
          <p:nvPr/>
        </p:nvSpPr>
        <p:spPr>
          <a:xfrm>
            <a:off x="9894299" y="2597442"/>
            <a:ext cx="431528" cy="502573"/>
          </a:xfrm>
          <a:prstGeom prst="rect">
            <a:avLst/>
          </a:prstGeom>
          <a:noFill/>
        </p:spPr>
        <p:txBody>
          <a:bodyPr wrap="none" rtlCol="0">
            <a:spAutoFit/>
          </a:bodyPr>
          <a:lstStyle/>
          <a:p>
            <a:pPr algn="ctr"/>
            <a:r>
              <a:rPr lang="en-AU" sz="1333" dirty="0">
                <a:solidFill>
                  <a:srgbClr val="0070C0"/>
                </a:solidFill>
                <a:latin typeface="Max's Handwritin" pitchFamily="2" charset="0"/>
              </a:rPr>
              <a:t>IPv6</a:t>
            </a:r>
          </a:p>
          <a:p>
            <a:pPr algn="ctr"/>
            <a:r>
              <a:rPr lang="en-AU" sz="1333" dirty="0">
                <a:solidFill>
                  <a:srgbClr val="0070C0"/>
                </a:solidFill>
                <a:latin typeface="Max's Handwritin" pitchFamily="2" charset="0"/>
              </a:rPr>
              <a:t>NAT</a:t>
            </a:r>
          </a:p>
        </p:txBody>
      </p:sp>
      <p:sp>
        <p:nvSpPr>
          <p:cNvPr id="61" name="TextBox 60">
            <a:extLst>
              <a:ext uri="{FF2B5EF4-FFF2-40B4-BE49-F238E27FC236}">
                <a16:creationId xmlns:a16="http://schemas.microsoft.com/office/drawing/2014/main" id="{5390A7AC-0C76-6347-9AAD-4A890DD7B1F6}"/>
              </a:ext>
            </a:extLst>
          </p:cNvPr>
          <p:cNvSpPr txBox="1"/>
          <p:nvPr/>
        </p:nvSpPr>
        <p:spPr>
          <a:xfrm>
            <a:off x="7626601" y="4266023"/>
            <a:ext cx="1151277" cy="707694"/>
          </a:xfrm>
          <a:prstGeom prst="rect">
            <a:avLst/>
          </a:prstGeom>
          <a:noFill/>
        </p:spPr>
        <p:txBody>
          <a:bodyPr wrap="none" rtlCol="0">
            <a:spAutoFit/>
          </a:bodyPr>
          <a:lstStyle/>
          <a:p>
            <a:pPr algn="ctr"/>
            <a:r>
              <a:rPr lang="en-AU" sz="1333" dirty="0">
                <a:solidFill>
                  <a:srgbClr val="00B050"/>
                </a:solidFill>
                <a:latin typeface="Max's Handwritin" pitchFamily="2" charset="0"/>
              </a:rPr>
              <a:t>IPv6</a:t>
            </a:r>
          </a:p>
          <a:p>
            <a:pPr algn="ctr"/>
            <a:r>
              <a:rPr lang="en-AU" sz="1333" dirty="0">
                <a:solidFill>
                  <a:srgbClr val="00B050"/>
                </a:solidFill>
                <a:latin typeface="Max's Handwritin" pitchFamily="2" charset="0"/>
              </a:rPr>
              <a:t>NAT +</a:t>
            </a:r>
          </a:p>
          <a:p>
            <a:pPr algn="ctr"/>
            <a:r>
              <a:rPr lang="en-AU" sz="1333" dirty="0">
                <a:solidFill>
                  <a:srgbClr val="00B050"/>
                </a:solidFill>
                <a:latin typeface="Max's Handwritin" pitchFamily="2" charset="0"/>
              </a:rPr>
              <a:t>Packet </a:t>
            </a:r>
            <a:r>
              <a:rPr lang="en-AU" sz="1333" dirty="0" err="1">
                <a:solidFill>
                  <a:srgbClr val="00B050"/>
                </a:solidFill>
                <a:latin typeface="Max's Handwritin" pitchFamily="2" charset="0"/>
              </a:rPr>
              <a:t>Fragmenter</a:t>
            </a:r>
            <a:endParaRPr lang="en-AU" sz="1333" dirty="0">
              <a:solidFill>
                <a:srgbClr val="00B050"/>
              </a:solidFill>
              <a:latin typeface="Max's Handwritin" pitchFamily="2" charset="0"/>
            </a:endParaRPr>
          </a:p>
        </p:txBody>
      </p:sp>
      <p:sp>
        <p:nvSpPr>
          <p:cNvPr id="62" name="TextBox 61">
            <a:extLst>
              <a:ext uri="{FF2B5EF4-FFF2-40B4-BE49-F238E27FC236}">
                <a16:creationId xmlns:a16="http://schemas.microsoft.com/office/drawing/2014/main" id="{575E1715-54F7-7C4F-8422-245255D924ED}"/>
              </a:ext>
            </a:extLst>
          </p:cNvPr>
          <p:cNvSpPr txBox="1"/>
          <p:nvPr/>
        </p:nvSpPr>
        <p:spPr>
          <a:xfrm>
            <a:off x="6346204" y="2584451"/>
            <a:ext cx="728084" cy="666977"/>
          </a:xfrm>
          <a:prstGeom prst="rect">
            <a:avLst/>
          </a:prstGeom>
          <a:noFill/>
        </p:spPr>
        <p:txBody>
          <a:bodyPr wrap="none" rtlCol="0">
            <a:spAutoFit/>
          </a:bodyPr>
          <a:lstStyle/>
          <a:p>
            <a:pPr algn="ctr"/>
            <a:r>
              <a:rPr lang="en-AU" sz="1867" b="1" dirty="0">
                <a:latin typeface="Max's Handwritin" pitchFamily="2" charset="0"/>
              </a:rPr>
              <a:t>External</a:t>
            </a:r>
          </a:p>
          <a:p>
            <a:pPr algn="ctr"/>
            <a:r>
              <a:rPr lang="en-AU" sz="1867" b="1" dirty="0">
                <a:latin typeface="Max's Handwritin" pitchFamily="2" charset="0"/>
              </a:rPr>
              <a:t>Client</a:t>
            </a:r>
          </a:p>
        </p:txBody>
      </p:sp>
      <p:sp>
        <p:nvSpPr>
          <p:cNvPr id="63" name="TextBox 62">
            <a:extLst>
              <a:ext uri="{FF2B5EF4-FFF2-40B4-BE49-F238E27FC236}">
                <a16:creationId xmlns:a16="http://schemas.microsoft.com/office/drawing/2014/main" id="{324F8977-92E1-FD43-8DAD-2D7669AF36AA}"/>
              </a:ext>
            </a:extLst>
          </p:cNvPr>
          <p:cNvSpPr txBox="1"/>
          <p:nvPr/>
        </p:nvSpPr>
        <p:spPr>
          <a:xfrm>
            <a:off x="11030499" y="3306447"/>
            <a:ext cx="635110" cy="379656"/>
          </a:xfrm>
          <a:prstGeom prst="rect">
            <a:avLst/>
          </a:prstGeom>
          <a:noFill/>
        </p:spPr>
        <p:txBody>
          <a:bodyPr wrap="none" rtlCol="0">
            <a:spAutoFit/>
          </a:bodyPr>
          <a:lstStyle/>
          <a:p>
            <a:pPr algn="ctr"/>
            <a:r>
              <a:rPr lang="en-AU" sz="1867" b="1" dirty="0">
                <a:latin typeface="Max's Handwritin" pitchFamily="2" charset="0"/>
              </a:rPr>
              <a:t>Server</a:t>
            </a:r>
          </a:p>
        </p:txBody>
      </p:sp>
      <p:sp>
        <p:nvSpPr>
          <p:cNvPr id="64" name="TextBox 63">
            <a:extLst>
              <a:ext uri="{FF2B5EF4-FFF2-40B4-BE49-F238E27FC236}">
                <a16:creationId xmlns:a16="http://schemas.microsoft.com/office/drawing/2014/main" id="{FB586BC9-4617-4B41-B20C-2730387402B4}"/>
              </a:ext>
            </a:extLst>
          </p:cNvPr>
          <p:cNvSpPr txBox="1"/>
          <p:nvPr/>
        </p:nvSpPr>
        <p:spPr>
          <a:xfrm>
            <a:off x="8680503" y="1666867"/>
            <a:ext cx="1269898" cy="379656"/>
          </a:xfrm>
          <a:prstGeom prst="rect">
            <a:avLst/>
          </a:prstGeom>
          <a:noFill/>
        </p:spPr>
        <p:txBody>
          <a:bodyPr wrap="none" rtlCol="0">
            <a:spAutoFit/>
          </a:bodyPr>
          <a:lstStyle/>
          <a:p>
            <a:pPr algn="ctr"/>
            <a:r>
              <a:rPr lang="en-AU" sz="1867" b="1" dirty="0">
                <a:latin typeface="Max's Handwritin" pitchFamily="2" charset="0"/>
              </a:rPr>
              <a:t>Packet Mangler</a:t>
            </a:r>
          </a:p>
        </p:txBody>
      </p:sp>
    </p:spTree>
    <p:extLst>
      <p:ext uri="{BB962C8B-B14F-4D97-AF65-F5344CB8AC3E}">
        <p14:creationId xmlns:p14="http://schemas.microsoft.com/office/powerpoint/2010/main" val="131080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4C6599-054C-C846-9832-4556B77DE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4611"/>
            <a:ext cx="9721795" cy="4982420"/>
          </a:xfrm>
          <a:prstGeom prst="rect">
            <a:avLst/>
          </a:prstGeom>
        </p:spPr>
      </p:pic>
      <p:sp>
        <p:nvSpPr>
          <p:cNvPr id="2" name="Title 1">
            <a:extLst>
              <a:ext uri="{FF2B5EF4-FFF2-40B4-BE49-F238E27FC236}">
                <a16:creationId xmlns:a16="http://schemas.microsoft.com/office/drawing/2014/main" id="{847D8324-5CA0-DA4C-9005-125E2B96983C}"/>
              </a:ext>
            </a:extLst>
          </p:cNvPr>
          <p:cNvSpPr>
            <a:spLocks noGrp="1"/>
          </p:cNvSpPr>
          <p:nvPr>
            <p:ph type="title"/>
          </p:nvPr>
        </p:nvSpPr>
        <p:spPr/>
        <p:txBody>
          <a:bodyPr/>
          <a:lstStyle/>
          <a:p>
            <a:r>
              <a:rPr lang="en-AU" dirty="0">
                <a:latin typeface="Powderfinger Type" panose="02020709070000000403" pitchFamily="49" charset="77"/>
              </a:rPr>
              <a:t>2021 Fragmentation Drop Rate</a:t>
            </a:r>
          </a:p>
        </p:txBody>
      </p:sp>
      <p:sp>
        <p:nvSpPr>
          <p:cNvPr id="7" name="TextBox 6">
            <a:extLst>
              <a:ext uri="{FF2B5EF4-FFF2-40B4-BE49-F238E27FC236}">
                <a16:creationId xmlns:a16="http://schemas.microsoft.com/office/drawing/2014/main" id="{3BCE4ADF-849F-AC48-B9CF-9144B20AF71C}"/>
              </a:ext>
            </a:extLst>
          </p:cNvPr>
          <p:cNvSpPr txBox="1"/>
          <p:nvPr/>
        </p:nvSpPr>
        <p:spPr>
          <a:xfrm>
            <a:off x="9721795" y="2311179"/>
            <a:ext cx="2162755" cy="3539430"/>
          </a:xfrm>
          <a:prstGeom prst="rect">
            <a:avLst/>
          </a:prstGeom>
          <a:noFill/>
        </p:spPr>
        <p:txBody>
          <a:bodyPr wrap="square" rtlCol="0">
            <a:spAutoFit/>
          </a:bodyPr>
          <a:lstStyle/>
          <a:p>
            <a:r>
              <a:rPr lang="en-AU" sz="1400" dirty="0">
                <a:latin typeface="AhnbergHand" pitchFamily="2" charset="0"/>
              </a:rPr>
              <a:t>This is a significant improvement over 2017 data </a:t>
            </a:r>
          </a:p>
          <a:p>
            <a:endParaRPr lang="en-AU" sz="1400" dirty="0">
              <a:latin typeface="AhnbergHand" pitchFamily="2" charset="0"/>
            </a:endParaRPr>
          </a:p>
          <a:p>
            <a:r>
              <a:rPr lang="en-AU" sz="1400" dirty="0">
                <a:latin typeface="AhnbergHand" pitchFamily="2" charset="0"/>
              </a:rPr>
              <a:t>Since 2017 there are 10x the number of IPv6 users and the fragmentation drop rate has come down by 2/3 – we appear to be getting better at handling IPv6 fragments in the longer term!</a:t>
            </a:r>
          </a:p>
          <a:p>
            <a:endParaRPr lang="en-AU" sz="1400" dirty="0">
              <a:latin typeface="AhnbergHand" pitchFamily="2" charset="0"/>
            </a:endParaRPr>
          </a:p>
          <a:p>
            <a:endParaRPr lang="en-AU" sz="1400" dirty="0">
              <a:latin typeface="AhnbergHand" pitchFamily="2" charset="0"/>
            </a:endParaRPr>
          </a:p>
        </p:txBody>
      </p:sp>
      <p:sp>
        <p:nvSpPr>
          <p:cNvPr id="6" name="Rectangle 5">
            <a:extLst>
              <a:ext uri="{FF2B5EF4-FFF2-40B4-BE49-F238E27FC236}">
                <a16:creationId xmlns:a16="http://schemas.microsoft.com/office/drawing/2014/main" id="{857CC249-52E0-8641-A1E2-E0701611A966}"/>
              </a:ext>
            </a:extLst>
          </p:cNvPr>
          <p:cNvSpPr/>
          <p:nvPr/>
        </p:nvSpPr>
        <p:spPr>
          <a:xfrm>
            <a:off x="8131534" y="2099148"/>
            <a:ext cx="572495" cy="3763617"/>
          </a:xfrm>
          <a:prstGeom prst="rect">
            <a:avLst/>
          </a:prstGeom>
          <a:solidFill>
            <a:srgbClr val="A3C4D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16135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A7B5-1C04-A74A-92A1-A30A95DDA18D}"/>
              </a:ext>
            </a:extLst>
          </p:cNvPr>
          <p:cNvSpPr>
            <a:spLocks noGrp="1"/>
          </p:cNvSpPr>
          <p:nvPr>
            <p:ph type="title"/>
          </p:nvPr>
        </p:nvSpPr>
        <p:spPr/>
        <p:txBody>
          <a:bodyPr/>
          <a:lstStyle/>
          <a:p>
            <a:r>
              <a:rPr lang="en-AU" dirty="0">
                <a:latin typeface="Powderfinger Type" panose="02020709070000000403" pitchFamily="49" charset="77"/>
              </a:rPr>
              <a:t>2021 Fragmentation Drop Rate</a:t>
            </a:r>
          </a:p>
        </p:txBody>
      </p:sp>
      <p:sp>
        <p:nvSpPr>
          <p:cNvPr id="6" name="TextBox 5">
            <a:extLst>
              <a:ext uri="{FF2B5EF4-FFF2-40B4-BE49-F238E27FC236}">
                <a16:creationId xmlns:a16="http://schemas.microsoft.com/office/drawing/2014/main" id="{3C62B228-0597-0F4D-918E-AEB368744115}"/>
              </a:ext>
            </a:extLst>
          </p:cNvPr>
          <p:cNvSpPr txBox="1"/>
          <p:nvPr/>
        </p:nvSpPr>
        <p:spPr>
          <a:xfrm>
            <a:off x="1531104" y="5926723"/>
            <a:ext cx="8396850" cy="297454"/>
          </a:xfrm>
          <a:prstGeom prst="rect">
            <a:avLst/>
          </a:prstGeom>
          <a:noFill/>
        </p:spPr>
        <p:txBody>
          <a:bodyPr wrap="none" rtlCol="0">
            <a:spAutoFit/>
          </a:bodyPr>
          <a:lstStyle/>
          <a:p>
            <a:r>
              <a:rPr lang="en-AU" sz="1333" dirty="0">
                <a:latin typeface="AhnbergHand" pitchFamily="2" charset="0"/>
              </a:rPr>
              <a:t>More recent IPv6 deployments appear to be better at frag handling than more mature ones</a:t>
            </a:r>
          </a:p>
        </p:txBody>
      </p:sp>
      <p:pic>
        <p:nvPicPr>
          <p:cNvPr id="5" name="Picture 4">
            <a:extLst>
              <a:ext uri="{FF2B5EF4-FFF2-40B4-BE49-F238E27FC236}">
                <a16:creationId xmlns:a16="http://schemas.microsoft.com/office/drawing/2014/main" id="{4DE75A8A-D2A7-334B-AC9E-410BC46BB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528" y="1417639"/>
            <a:ext cx="10198873" cy="4530287"/>
          </a:xfrm>
          <a:prstGeom prst="rect">
            <a:avLst/>
          </a:prstGeom>
        </p:spPr>
      </p:pic>
    </p:spTree>
    <p:extLst>
      <p:ext uri="{BB962C8B-B14F-4D97-AF65-F5344CB8AC3E}">
        <p14:creationId xmlns:p14="http://schemas.microsoft.com/office/powerpoint/2010/main" val="3829016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4B6E71-94A5-DE40-B50C-F190433BE79F}"/>
              </a:ext>
            </a:extLst>
          </p:cNvPr>
          <p:cNvPicPr>
            <a:picLocks noChangeAspect="1"/>
          </p:cNvPicPr>
          <p:nvPr/>
        </p:nvPicPr>
        <p:blipFill>
          <a:blip r:embed="rId2"/>
          <a:stretch>
            <a:fillRect/>
          </a:stretch>
        </p:blipFill>
        <p:spPr>
          <a:xfrm>
            <a:off x="286248" y="1494478"/>
            <a:ext cx="8290560" cy="4791028"/>
          </a:xfrm>
          <a:prstGeom prst="rect">
            <a:avLst/>
          </a:prstGeom>
        </p:spPr>
      </p:pic>
      <p:sp>
        <p:nvSpPr>
          <p:cNvPr id="2" name="Title 1">
            <a:extLst>
              <a:ext uri="{FF2B5EF4-FFF2-40B4-BE49-F238E27FC236}">
                <a16:creationId xmlns:a16="http://schemas.microsoft.com/office/drawing/2014/main" id="{2B36A174-28A4-0A43-8B36-0921822570D1}"/>
              </a:ext>
            </a:extLst>
          </p:cNvPr>
          <p:cNvSpPr>
            <a:spLocks noGrp="1"/>
          </p:cNvSpPr>
          <p:nvPr>
            <p:ph type="title"/>
          </p:nvPr>
        </p:nvSpPr>
        <p:spPr/>
        <p:txBody>
          <a:bodyPr/>
          <a:lstStyle/>
          <a:p>
            <a:r>
              <a:rPr lang="en-AU" dirty="0">
                <a:latin typeface="Powderfinger Type" panose="02020709070000000403" pitchFamily="49" charset="77"/>
              </a:rPr>
              <a:t>Drop Rate by Size</a:t>
            </a:r>
          </a:p>
        </p:txBody>
      </p:sp>
      <p:sp>
        <p:nvSpPr>
          <p:cNvPr id="6" name="TextBox 5">
            <a:extLst>
              <a:ext uri="{FF2B5EF4-FFF2-40B4-BE49-F238E27FC236}">
                <a16:creationId xmlns:a16="http://schemas.microsoft.com/office/drawing/2014/main" id="{59202B1E-3BB7-2A4E-AFC1-951E33038EB3}"/>
              </a:ext>
            </a:extLst>
          </p:cNvPr>
          <p:cNvSpPr txBox="1"/>
          <p:nvPr/>
        </p:nvSpPr>
        <p:spPr>
          <a:xfrm>
            <a:off x="8576808" y="3339549"/>
            <a:ext cx="3466771" cy="1569660"/>
          </a:xfrm>
          <a:prstGeom prst="rect">
            <a:avLst/>
          </a:prstGeom>
          <a:noFill/>
        </p:spPr>
        <p:txBody>
          <a:bodyPr wrap="square" rtlCol="0">
            <a:spAutoFit/>
          </a:bodyPr>
          <a:lstStyle/>
          <a:p>
            <a:r>
              <a:rPr lang="en-AU" sz="1600" dirty="0">
                <a:latin typeface="AhnbergHand" pitchFamily="2" charset="0"/>
              </a:rPr>
              <a:t>This is unexpected. Why does the drop rate increase so markedly when the fragmented packet size passes over the threshold of 1,360 octets?</a:t>
            </a:r>
          </a:p>
        </p:txBody>
      </p:sp>
      <p:sp>
        <p:nvSpPr>
          <p:cNvPr id="5" name="Freeform 4">
            <a:extLst>
              <a:ext uri="{FF2B5EF4-FFF2-40B4-BE49-F238E27FC236}">
                <a16:creationId xmlns:a16="http://schemas.microsoft.com/office/drawing/2014/main" id="{7639A3C5-B3C5-7E40-B57D-1D7924C246B7}"/>
              </a:ext>
            </a:extLst>
          </p:cNvPr>
          <p:cNvSpPr/>
          <p:nvPr/>
        </p:nvSpPr>
        <p:spPr>
          <a:xfrm>
            <a:off x="6399003" y="1749287"/>
            <a:ext cx="1944988" cy="254443"/>
          </a:xfrm>
          <a:custGeom>
            <a:avLst/>
            <a:gdLst>
              <a:gd name="connsiteX0" fmla="*/ 194167 w 1458741"/>
              <a:gd name="connsiteY0" fmla="*/ 0 h 190832"/>
              <a:gd name="connsiteX1" fmla="*/ 27190 w 1458741"/>
              <a:gd name="connsiteY1" fmla="*/ 79513 h 190832"/>
              <a:gd name="connsiteX2" fmla="*/ 146459 w 1458741"/>
              <a:gd name="connsiteY2" fmla="*/ 159026 h 190832"/>
              <a:gd name="connsiteX3" fmla="*/ 35141 w 1458741"/>
              <a:gd name="connsiteY3" fmla="*/ 79513 h 190832"/>
              <a:gd name="connsiteX4" fmla="*/ 877979 w 1458741"/>
              <a:gd name="connsiteY4" fmla="*/ 95416 h 190832"/>
              <a:gd name="connsiteX5" fmla="*/ 1426619 w 1458741"/>
              <a:gd name="connsiteY5" fmla="*/ 87465 h 190832"/>
              <a:gd name="connsiteX6" fmla="*/ 1307350 w 1458741"/>
              <a:gd name="connsiteY6" fmla="*/ 23854 h 190832"/>
              <a:gd name="connsiteX7" fmla="*/ 1458425 w 1458741"/>
              <a:gd name="connsiteY7" fmla="*/ 79513 h 190832"/>
              <a:gd name="connsiteX8" fmla="*/ 1339155 w 1458741"/>
              <a:gd name="connsiteY8" fmla="*/ 190832 h 19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741" h="190832">
                <a:moveTo>
                  <a:pt x="194167" y="0"/>
                </a:moveTo>
                <a:cubicBezTo>
                  <a:pt x="114654" y="26504"/>
                  <a:pt x="35141" y="53009"/>
                  <a:pt x="27190" y="79513"/>
                </a:cubicBezTo>
                <a:cubicBezTo>
                  <a:pt x="19239" y="106017"/>
                  <a:pt x="145134" y="159026"/>
                  <a:pt x="146459" y="159026"/>
                </a:cubicBezTo>
                <a:cubicBezTo>
                  <a:pt x="147784" y="159026"/>
                  <a:pt x="-86779" y="90115"/>
                  <a:pt x="35141" y="79513"/>
                </a:cubicBezTo>
                <a:cubicBezTo>
                  <a:pt x="157061" y="68911"/>
                  <a:pt x="877979" y="95416"/>
                  <a:pt x="877979" y="95416"/>
                </a:cubicBezTo>
                <a:lnTo>
                  <a:pt x="1426619" y="87465"/>
                </a:lnTo>
                <a:cubicBezTo>
                  <a:pt x="1498181" y="75538"/>
                  <a:pt x="1302049" y="25179"/>
                  <a:pt x="1307350" y="23854"/>
                </a:cubicBezTo>
                <a:cubicBezTo>
                  <a:pt x="1312651" y="22529"/>
                  <a:pt x="1453124" y="51683"/>
                  <a:pt x="1458425" y="79513"/>
                </a:cubicBezTo>
                <a:cubicBezTo>
                  <a:pt x="1463726" y="107343"/>
                  <a:pt x="1401440" y="149087"/>
                  <a:pt x="1339155" y="19083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0" name="Freeform 9">
            <a:extLst>
              <a:ext uri="{FF2B5EF4-FFF2-40B4-BE49-F238E27FC236}">
                <a16:creationId xmlns:a16="http://schemas.microsoft.com/office/drawing/2014/main" id="{D1579A3A-BD40-764B-8178-5F6AB3C7DCA3}"/>
              </a:ext>
            </a:extLst>
          </p:cNvPr>
          <p:cNvSpPr/>
          <p:nvPr/>
        </p:nvSpPr>
        <p:spPr>
          <a:xfrm>
            <a:off x="7737478" y="1943102"/>
            <a:ext cx="2037327" cy="1173809"/>
          </a:xfrm>
          <a:custGeom>
            <a:avLst/>
            <a:gdLst>
              <a:gd name="connsiteX0" fmla="*/ 1527995 w 1527995"/>
              <a:gd name="connsiteY0" fmla="*/ 880357 h 880357"/>
              <a:gd name="connsiteX1" fmla="*/ 136516 w 1527995"/>
              <a:gd name="connsiteY1" fmla="*/ 77276 h 880357"/>
              <a:gd name="connsiteX2" fmla="*/ 128565 w 1527995"/>
              <a:gd name="connsiteY2" fmla="*/ 77276 h 880357"/>
            </a:gdLst>
            <a:ahLst/>
            <a:cxnLst>
              <a:cxn ang="0">
                <a:pos x="connsiteX0" y="connsiteY0"/>
              </a:cxn>
              <a:cxn ang="0">
                <a:pos x="connsiteX1" y="connsiteY1"/>
              </a:cxn>
              <a:cxn ang="0">
                <a:pos x="connsiteX2" y="connsiteY2"/>
              </a:cxn>
            </a:cxnLst>
            <a:rect l="l" t="t" r="r" b="b"/>
            <a:pathLst>
              <a:path w="1527995" h="880357">
                <a:moveTo>
                  <a:pt x="1527995" y="880357"/>
                </a:moveTo>
                <a:lnTo>
                  <a:pt x="136516" y="77276"/>
                </a:lnTo>
                <a:cubicBezTo>
                  <a:pt x="-96722" y="-56571"/>
                  <a:pt x="15921" y="10352"/>
                  <a:pt x="128565" y="77276"/>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2990623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693E-F703-6A4F-9144-310B8AB724C5}"/>
              </a:ext>
            </a:extLst>
          </p:cNvPr>
          <p:cNvSpPr>
            <a:spLocks noGrp="1"/>
          </p:cNvSpPr>
          <p:nvPr>
            <p:ph type="title"/>
          </p:nvPr>
        </p:nvSpPr>
        <p:spPr/>
        <p:txBody>
          <a:bodyPr/>
          <a:lstStyle/>
          <a:p>
            <a:r>
              <a:rPr lang="en-AU" dirty="0">
                <a:latin typeface="Powderfinger Type" panose="02020709070000000403" pitchFamily="49" charset="77"/>
              </a:rPr>
              <a:t>Drop Size Profile by Region</a:t>
            </a:r>
          </a:p>
        </p:txBody>
      </p:sp>
      <p:sp>
        <p:nvSpPr>
          <p:cNvPr id="6" name="TextBox 5">
            <a:extLst>
              <a:ext uri="{FF2B5EF4-FFF2-40B4-BE49-F238E27FC236}">
                <a16:creationId xmlns:a16="http://schemas.microsoft.com/office/drawing/2014/main" id="{8B0E216B-3200-784A-96E6-186DB67509AE}"/>
              </a:ext>
            </a:extLst>
          </p:cNvPr>
          <p:cNvSpPr txBox="1"/>
          <p:nvPr/>
        </p:nvSpPr>
        <p:spPr>
          <a:xfrm>
            <a:off x="1007166" y="1985522"/>
            <a:ext cx="1334661" cy="461665"/>
          </a:xfrm>
          <a:prstGeom prst="rect">
            <a:avLst/>
          </a:prstGeom>
          <a:noFill/>
        </p:spPr>
        <p:txBody>
          <a:bodyPr wrap="none" rtlCol="0">
            <a:spAutoFit/>
          </a:bodyPr>
          <a:lstStyle/>
          <a:p>
            <a:r>
              <a:rPr lang="en-AU" sz="2400" dirty="0"/>
              <a:t>Americas</a:t>
            </a:r>
          </a:p>
        </p:txBody>
      </p:sp>
      <p:sp>
        <p:nvSpPr>
          <p:cNvPr id="15" name="TextBox 14">
            <a:extLst>
              <a:ext uri="{FF2B5EF4-FFF2-40B4-BE49-F238E27FC236}">
                <a16:creationId xmlns:a16="http://schemas.microsoft.com/office/drawing/2014/main" id="{B2468F8A-F2B5-6346-8652-E007A71063FA}"/>
              </a:ext>
            </a:extLst>
          </p:cNvPr>
          <p:cNvSpPr txBox="1"/>
          <p:nvPr/>
        </p:nvSpPr>
        <p:spPr>
          <a:xfrm>
            <a:off x="5747910" y="2936558"/>
            <a:ext cx="1077411" cy="461665"/>
          </a:xfrm>
          <a:prstGeom prst="rect">
            <a:avLst/>
          </a:prstGeom>
          <a:noFill/>
        </p:spPr>
        <p:txBody>
          <a:bodyPr wrap="none" rtlCol="0">
            <a:spAutoFit/>
          </a:bodyPr>
          <a:lstStyle/>
          <a:p>
            <a:r>
              <a:rPr lang="en-AU" sz="2400" dirty="0"/>
              <a:t>Europe</a:t>
            </a:r>
          </a:p>
        </p:txBody>
      </p:sp>
      <p:sp>
        <p:nvSpPr>
          <p:cNvPr id="18" name="TextBox 17">
            <a:extLst>
              <a:ext uri="{FF2B5EF4-FFF2-40B4-BE49-F238E27FC236}">
                <a16:creationId xmlns:a16="http://schemas.microsoft.com/office/drawing/2014/main" id="{206FF4DA-A6ED-324B-9CF0-9DE075ED541D}"/>
              </a:ext>
            </a:extLst>
          </p:cNvPr>
          <p:cNvSpPr txBox="1"/>
          <p:nvPr/>
        </p:nvSpPr>
        <p:spPr>
          <a:xfrm>
            <a:off x="10000974" y="3970889"/>
            <a:ext cx="700833" cy="461665"/>
          </a:xfrm>
          <a:prstGeom prst="rect">
            <a:avLst/>
          </a:prstGeom>
          <a:noFill/>
        </p:spPr>
        <p:txBody>
          <a:bodyPr wrap="none" rtlCol="0">
            <a:spAutoFit/>
          </a:bodyPr>
          <a:lstStyle/>
          <a:p>
            <a:r>
              <a:rPr lang="en-AU" sz="2400" dirty="0"/>
              <a:t>Asia</a:t>
            </a:r>
          </a:p>
        </p:txBody>
      </p:sp>
      <p:pic>
        <p:nvPicPr>
          <p:cNvPr id="4" name="Picture 3">
            <a:extLst>
              <a:ext uri="{FF2B5EF4-FFF2-40B4-BE49-F238E27FC236}">
                <a16:creationId xmlns:a16="http://schemas.microsoft.com/office/drawing/2014/main" id="{2CF2B95D-41FA-4649-85AF-8C62CFA22D16}"/>
              </a:ext>
            </a:extLst>
          </p:cNvPr>
          <p:cNvPicPr>
            <a:picLocks noChangeAspect="1"/>
          </p:cNvPicPr>
          <p:nvPr/>
        </p:nvPicPr>
        <p:blipFill>
          <a:blip r:embed="rId2"/>
          <a:stretch>
            <a:fillRect/>
          </a:stretch>
        </p:blipFill>
        <p:spPr>
          <a:xfrm>
            <a:off x="287286" y="2648200"/>
            <a:ext cx="3206511" cy="1731837"/>
          </a:xfrm>
          <a:prstGeom prst="rect">
            <a:avLst/>
          </a:prstGeom>
        </p:spPr>
      </p:pic>
      <p:pic>
        <p:nvPicPr>
          <p:cNvPr id="7" name="Picture 6">
            <a:extLst>
              <a:ext uri="{FF2B5EF4-FFF2-40B4-BE49-F238E27FC236}">
                <a16:creationId xmlns:a16="http://schemas.microsoft.com/office/drawing/2014/main" id="{FCB75F62-19B3-5C4C-B1B9-DF672CDD336F}"/>
              </a:ext>
            </a:extLst>
          </p:cNvPr>
          <p:cNvPicPr>
            <a:picLocks noChangeAspect="1"/>
          </p:cNvPicPr>
          <p:nvPr/>
        </p:nvPicPr>
        <p:blipFill>
          <a:blip r:embed="rId3"/>
          <a:stretch>
            <a:fillRect/>
          </a:stretch>
        </p:blipFill>
        <p:spPr>
          <a:xfrm>
            <a:off x="3997327" y="3601712"/>
            <a:ext cx="3933824" cy="2145265"/>
          </a:xfrm>
          <a:prstGeom prst="rect">
            <a:avLst/>
          </a:prstGeom>
        </p:spPr>
      </p:pic>
      <p:pic>
        <p:nvPicPr>
          <p:cNvPr id="9" name="Picture 8">
            <a:extLst>
              <a:ext uri="{FF2B5EF4-FFF2-40B4-BE49-F238E27FC236}">
                <a16:creationId xmlns:a16="http://schemas.microsoft.com/office/drawing/2014/main" id="{EC4A9B83-5D0F-1F4A-9FB4-AC2C1127FA69}"/>
              </a:ext>
            </a:extLst>
          </p:cNvPr>
          <p:cNvPicPr>
            <a:picLocks noChangeAspect="1"/>
          </p:cNvPicPr>
          <p:nvPr/>
        </p:nvPicPr>
        <p:blipFill>
          <a:blip r:embed="rId4"/>
          <a:stretch>
            <a:fillRect/>
          </a:stretch>
        </p:blipFill>
        <p:spPr>
          <a:xfrm>
            <a:off x="8174333" y="4587313"/>
            <a:ext cx="3757319" cy="2050291"/>
          </a:xfrm>
          <a:prstGeom prst="rect">
            <a:avLst/>
          </a:prstGeom>
        </p:spPr>
      </p:pic>
    </p:spTree>
    <p:extLst>
      <p:ext uri="{BB962C8B-B14F-4D97-AF65-F5344CB8AC3E}">
        <p14:creationId xmlns:p14="http://schemas.microsoft.com/office/powerpoint/2010/main" val="737691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2E6880-B41C-0C4C-BA1A-2ADFA2F4DEE4}"/>
              </a:ext>
            </a:extLst>
          </p:cNvPr>
          <p:cNvPicPr>
            <a:picLocks noChangeAspect="1"/>
          </p:cNvPicPr>
          <p:nvPr/>
        </p:nvPicPr>
        <p:blipFill>
          <a:blip r:embed="rId2"/>
          <a:stretch>
            <a:fillRect/>
          </a:stretch>
        </p:blipFill>
        <p:spPr>
          <a:xfrm>
            <a:off x="641564" y="3511604"/>
            <a:ext cx="5214249" cy="2924755"/>
          </a:xfrm>
          <a:prstGeom prst="rect">
            <a:avLst/>
          </a:prstGeom>
        </p:spPr>
      </p:pic>
      <p:sp>
        <p:nvSpPr>
          <p:cNvPr id="2" name="Title 1">
            <a:extLst>
              <a:ext uri="{FF2B5EF4-FFF2-40B4-BE49-F238E27FC236}">
                <a16:creationId xmlns:a16="http://schemas.microsoft.com/office/drawing/2014/main" id="{BE48B366-4B3E-824B-8092-7F018D076D60}"/>
              </a:ext>
            </a:extLst>
          </p:cNvPr>
          <p:cNvSpPr>
            <a:spLocks noGrp="1"/>
          </p:cNvSpPr>
          <p:nvPr>
            <p:ph type="title"/>
          </p:nvPr>
        </p:nvSpPr>
        <p:spPr/>
        <p:txBody>
          <a:bodyPr/>
          <a:lstStyle/>
          <a:p>
            <a:r>
              <a:rPr lang="en-AU" dirty="0">
                <a:latin typeface="Powderfinger Type" panose="02020709070000000403" pitchFamily="49" charset="77"/>
              </a:rPr>
              <a:t>Why?</a:t>
            </a:r>
          </a:p>
        </p:txBody>
      </p:sp>
      <p:sp>
        <p:nvSpPr>
          <p:cNvPr id="3" name="Content Placeholder 2">
            <a:extLst>
              <a:ext uri="{FF2B5EF4-FFF2-40B4-BE49-F238E27FC236}">
                <a16:creationId xmlns:a16="http://schemas.microsoft.com/office/drawing/2014/main" id="{637CA911-9439-CA43-83B2-8B6C79009EC6}"/>
              </a:ext>
            </a:extLst>
          </p:cNvPr>
          <p:cNvSpPr>
            <a:spLocks noGrp="1"/>
          </p:cNvSpPr>
          <p:nvPr>
            <p:ph idx="1"/>
          </p:nvPr>
        </p:nvSpPr>
        <p:spPr/>
        <p:txBody>
          <a:bodyPr/>
          <a:lstStyle/>
          <a:p>
            <a:r>
              <a:rPr lang="en-AU" dirty="0"/>
              <a:t>Drop patterns vary across service providers, so there are probably contributary factors from network equipment and configurations</a:t>
            </a:r>
          </a:p>
          <a:p>
            <a:endParaRPr lang="en-AU" dirty="0"/>
          </a:p>
        </p:txBody>
      </p:sp>
      <p:sp>
        <p:nvSpPr>
          <p:cNvPr id="8" name="Rectangle 7">
            <a:extLst>
              <a:ext uri="{FF2B5EF4-FFF2-40B4-BE49-F238E27FC236}">
                <a16:creationId xmlns:a16="http://schemas.microsoft.com/office/drawing/2014/main" id="{B5304962-B98D-634D-BD80-CD7FC5E47DBE}"/>
              </a:ext>
            </a:extLst>
          </p:cNvPr>
          <p:cNvSpPr/>
          <p:nvPr/>
        </p:nvSpPr>
        <p:spPr>
          <a:xfrm>
            <a:off x="11068888" y="4728377"/>
            <a:ext cx="816333" cy="13977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0" name="TextBox 9">
            <a:extLst>
              <a:ext uri="{FF2B5EF4-FFF2-40B4-BE49-F238E27FC236}">
                <a16:creationId xmlns:a16="http://schemas.microsoft.com/office/drawing/2014/main" id="{DB18FE04-CF44-FD4B-BB97-2745CD3C8C60}"/>
              </a:ext>
            </a:extLst>
          </p:cNvPr>
          <p:cNvSpPr txBox="1"/>
          <p:nvPr/>
        </p:nvSpPr>
        <p:spPr>
          <a:xfrm>
            <a:off x="10865796" y="4235933"/>
            <a:ext cx="1736033" cy="379656"/>
          </a:xfrm>
          <a:prstGeom prst="rect">
            <a:avLst/>
          </a:prstGeom>
          <a:noFill/>
        </p:spPr>
        <p:txBody>
          <a:bodyPr wrap="square" rtlCol="0">
            <a:spAutoFit/>
          </a:bodyPr>
          <a:lstStyle/>
          <a:p>
            <a:r>
              <a:rPr lang="en-AU" sz="1867" dirty="0"/>
              <a:t>4% Drop!</a:t>
            </a:r>
          </a:p>
        </p:txBody>
      </p:sp>
      <p:sp>
        <p:nvSpPr>
          <p:cNvPr id="11" name="TextBox 10">
            <a:extLst>
              <a:ext uri="{FF2B5EF4-FFF2-40B4-BE49-F238E27FC236}">
                <a16:creationId xmlns:a16="http://schemas.microsoft.com/office/drawing/2014/main" id="{1A6ADE07-4B15-AB41-A56B-43441A51DDD3}"/>
              </a:ext>
            </a:extLst>
          </p:cNvPr>
          <p:cNvSpPr txBox="1"/>
          <p:nvPr/>
        </p:nvSpPr>
        <p:spPr>
          <a:xfrm>
            <a:off x="4536948" y="4018783"/>
            <a:ext cx="1736033" cy="379656"/>
          </a:xfrm>
          <a:prstGeom prst="rect">
            <a:avLst/>
          </a:prstGeom>
          <a:noFill/>
        </p:spPr>
        <p:txBody>
          <a:bodyPr wrap="square" rtlCol="0">
            <a:spAutoFit/>
          </a:bodyPr>
          <a:lstStyle/>
          <a:p>
            <a:r>
              <a:rPr lang="en-AU" sz="1867" dirty="0"/>
              <a:t>95% Drop!</a:t>
            </a:r>
          </a:p>
        </p:txBody>
      </p:sp>
      <p:sp>
        <p:nvSpPr>
          <p:cNvPr id="9" name="Rectangle 8">
            <a:extLst>
              <a:ext uri="{FF2B5EF4-FFF2-40B4-BE49-F238E27FC236}">
                <a16:creationId xmlns:a16="http://schemas.microsoft.com/office/drawing/2014/main" id="{0E971C0D-5E9E-7749-8954-E22D509894D0}"/>
              </a:ext>
            </a:extLst>
          </p:cNvPr>
          <p:cNvSpPr/>
          <p:nvPr/>
        </p:nvSpPr>
        <p:spPr>
          <a:xfrm>
            <a:off x="5581651" y="5346701"/>
            <a:ext cx="361949" cy="673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pic>
        <p:nvPicPr>
          <p:cNvPr id="13" name="Picture 12">
            <a:extLst>
              <a:ext uri="{FF2B5EF4-FFF2-40B4-BE49-F238E27FC236}">
                <a16:creationId xmlns:a16="http://schemas.microsoft.com/office/drawing/2014/main" id="{D9D3E1ED-43D1-0540-BC2A-31C447715297}"/>
              </a:ext>
            </a:extLst>
          </p:cNvPr>
          <p:cNvPicPr>
            <a:picLocks noChangeAspect="1"/>
          </p:cNvPicPr>
          <p:nvPr/>
        </p:nvPicPr>
        <p:blipFill>
          <a:blip r:embed="rId3"/>
          <a:stretch>
            <a:fillRect/>
          </a:stretch>
        </p:blipFill>
        <p:spPr>
          <a:xfrm>
            <a:off x="5936326" y="3291675"/>
            <a:ext cx="4848956" cy="3144684"/>
          </a:xfrm>
          <a:prstGeom prst="rect">
            <a:avLst/>
          </a:prstGeom>
        </p:spPr>
      </p:pic>
      <p:sp>
        <p:nvSpPr>
          <p:cNvPr id="14" name="Freeform 13">
            <a:extLst>
              <a:ext uri="{FF2B5EF4-FFF2-40B4-BE49-F238E27FC236}">
                <a16:creationId xmlns:a16="http://schemas.microsoft.com/office/drawing/2014/main" id="{E86CB1F1-004D-1343-BB85-D49121F936E2}"/>
              </a:ext>
            </a:extLst>
          </p:cNvPr>
          <p:cNvSpPr/>
          <p:nvPr/>
        </p:nvSpPr>
        <p:spPr>
          <a:xfrm>
            <a:off x="9802355" y="3673260"/>
            <a:ext cx="804091" cy="905521"/>
          </a:xfrm>
          <a:custGeom>
            <a:avLst/>
            <a:gdLst>
              <a:gd name="connsiteX0" fmla="*/ 96784 w 603068"/>
              <a:gd name="connsiteY0" fmla="*/ 459744 h 679141"/>
              <a:gd name="connsiteX1" fmla="*/ 587322 w 603068"/>
              <a:gd name="connsiteY1" fmla="*/ 659769 h 679141"/>
              <a:gd name="connsiteX2" fmla="*/ 444447 w 603068"/>
              <a:gd name="connsiteY2" fmla="*/ 35881 h 679141"/>
              <a:gd name="connsiteX3" fmla="*/ 68209 w 603068"/>
              <a:gd name="connsiteY3" fmla="*/ 116844 h 679141"/>
              <a:gd name="connsiteX4" fmla="*/ 1534 w 603068"/>
              <a:gd name="connsiteY4" fmla="*/ 459744 h 67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68" h="679141">
                <a:moveTo>
                  <a:pt x="96784" y="459744"/>
                </a:moveTo>
                <a:cubicBezTo>
                  <a:pt x="313081" y="595078"/>
                  <a:pt x="529378" y="730413"/>
                  <a:pt x="587322" y="659769"/>
                </a:cubicBezTo>
                <a:cubicBezTo>
                  <a:pt x="645266" y="589125"/>
                  <a:pt x="530966" y="126368"/>
                  <a:pt x="444447" y="35881"/>
                </a:cubicBezTo>
                <a:cubicBezTo>
                  <a:pt x="357928" y="-54606"/>
                  <a:pt x="142028" y="46200"/>
                  <a:pt x="68209" y="116844"/>
                </a:cubicBezTo>
                <a:cubicBezTo>
                  <a:pt x="-5610" y="187488"/>
                  <a:pt x="-2038" y="323616"/>
                  <a:pt x="1534" y="45974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5" name="TextBox 14">
            <a:extLst>
              <a:ext uri="{FF2B5EF4-FFF2-40B4-BE49-F238E27FC236}">
                <a16:creationId xmlns:a16="http://schemas.microsoft.com/office/drawing/2014/main" id="{72C42C41-E4D8-3146-8ED1-4DC2B224B7C7}"/>
              </a:ext>
            </a:extLst>
          </p:cNvPr>
          <p:cNvSpPr txBox="1"/>
          <p:nvPr/>
        </p:nvSpPr>
        <p:spPr>
          <a:xfrm>
            <a:off x="10138269" y="3488594"/>
            <a:ext cx="1096775" cy="256545"/>
          </a:xfrm>
          <a:prstGeom prst="rect">
            <a:avLst/>
          </a:prstGeom>
          <a:noFill/>
        </p:spPr>
        <p:txBody>
          <a:bodyPr wrap="none" rtlCol="0">
            <a:spAutoFit/>
          </a:bodyPr>
          <a:lstStyle/>
          <a:p>
            <a:r>
              <a:rPr lang="en-AU" sz="1067" dirty="0">
                <a:solidFill>
                  <a:srgbClr val="0070C0"/>
                </a:solidFill>
                <a:latin typeface="AhnbergHand" pitchFamily="2" charset="0"/>
              </a:rPr>
              <a:t>This was us!</a:t>
            </a:r>
          </a:p>
        </p:txBody>
      </p:sp>
    </p:spTree>
    <p:extLst>
      <p:ext uri="{BB962C8B-B14F-4D97-AF65-F5344CB8AC3E}">
        <p14:creationId xmlns:p14="http://schemas.microsoft.com/office/powerpoint/2010/main" val="293372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2"/>
          <p:cNvSpPr>
            <a:spLocks noChangeArrowheads="1"/>
          </p:cNvSpPr>
          <p:nvPr/>
        </p:nvSpPr>
        <p:spPr bwMode="auto">
          <a:xfrm>
            <a:off x="529487" y="1987759"/>
            <a:ext cx="5281612" cy="1714500"/>
          </a:xfrm>
          <a:prstGeom prst="rect">
            <a:avLst/>
          </a:prstGeom>
          <a:solidFill>
            <a:srgbClr val="EBEBEB"/>
          </a:solidFill>
          <a:ln w="9525">
            <a:solidFill>
              <a:schemeClr val="tx1"/>
            </a:solidFill>
            <a:miter lim="800000"/>
            <a:headEnd/>
            <a:tailEnd/>
          </a:ln>
          <a:effectLst>
            <a:outerShdw blurRad="63500" dist="107763" dir="2700000" algn="ctr" rotWithShape="0">
              <a:schemeClr val="tx2">
                <a:alpha val="74998"/>
              </a:schemeClr>
            </a:outerShdw>
          </a:effectLst>
        </p:spPr>
        <p:txBody>
          <a:bodyPr wrap="none" anchor="ctr"/>
          <a:lstStyle/>
          <a:p>
            <a:endParaRPr lang="en-US" sz="1200"/>
          </a:p>
        </p:txBody>
      </p:sp>
      <p:sp>
        <p:nvSpPr>
          <p:cNvPr id="4" name="Line 144"/>
          <p:cNvSpPr>
            <a:spLocks noChangeShapeType="1"/>
          </p:cNvSpPr>
          <p:nvPr/>
        </p:nvSpPr>
        <p:spPr bwMode="auto">
          <a:xfrm>
            <a:off x="529487" y="2559259"/>
            <a:ext cx="5281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 name="Line 145"/>
          <p:cNvSpPr>
            <a:spLocks noChangeShapeType="1"/>
          </p:cNvSpPr>
          <p:nvPr/>
        </p:nvSpPr>
        <p:spPr bwMode="auto">
          <a:xfrm>
            <a:off x="529487" y="3130759"/>
            <a:ext cx="528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2">
                      <a:alpha val="74998"/>
                    </a:schemeClr>
                  </a:outerShdw>
                </a:effectLst>
              </a14:hiddenEffects>
            </a:ext>
          </a:extLst>
        </p:spPr>
        <p:txBody>
          <a:bodyPr wrap="none" anchor="ctr"/>
          <a:lstStyle/>
          <a:p>
            <a:endParaRPr lang="en-US" sz="1200"/>
          </a:p>
        </p:txBody>
      </p:sp>
      <p:sp>
        <p:nvSpPr>
          <p:cNvPr id="6" name="Line 146"/>
          <p:cNvSpPr>
            <a:spLocks noChangeShapeType="1"/>
          </p:cNvSpPr>
          <p:nvPr/>
        </p:nvSpPr>
        <p:spPr bwMode="auto">
          <a:xfrm>
            <a:off x="3169500" y="1987759"/>
            <a:ext cx="0" cy="8572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 name="Line 147"/>
          <p:cNvSpPr>
            <a:spLocks noChangeShapeType="1"/>
          </p:cNvSpPr>
          <p:nvPr/>
        </p:nvSpPr>
        <p:spPr bwMode="auto">
          <a:xfrm>
            <a:off x="4490300" y="3416510"/>
            <a:ext cx="0" cy="2857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 name="Line 148"/>
          <p:cNvSpPr>
            <a:spLocks noChangeShapeType="1"/>
          </p:cNvSpPr>
          <p:nvPr/>
        </p:nvSpPr>
        <p:spPr bwMode="auto">
          <a:xfrm>
            <a:off x="3664800" y="2279859"/>
            <a:ext cx="0" cy="2857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9" name="Line 149"/>
          <p:cNvSpPr>
            <a:spLocks noChangeShapeType="1"/>
          </p:cNvSpPr>
          <p:nvPr/>
        </p:nvSpPr>
        <p:spPr bwMode="auto">
          <a:xfrm>
            <a:off x="1189887" y="1981410"/>
            <a:ext cx="0" cy="292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0" name="Line 150"/>
          <p:cNvSpPr>
            <a:spLocks noChangeShapeType="1"/>
          </p:cNvSpPr>
          <p:nvPr/>
        </p:nvSpPr>
        <p:spPr bwMode="auto">
          <a:xfrm>
            <a:off x="1848700" y="1987759"/>
            <a:ext cx="0" cy="2857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 name="Text Box 151"/>
          <p:cNvSpPr txBox="1">
            <a:spLocks noChangeArrowheads="1"/>
          </p:cNvSpPr>
          <p:nvPr/>
        </p:nvSpPr>
        <p:spPr bwMode="auto">
          <a:xfrm>
            <a:off x="477102" y="1976647"/>
            <a:ext cx="6955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Version</a:t>
            </a:r>
          </a:p>
        </p:txBody>
      </p:sp>
      <p:sp>
        <p:nvSpPr>
          <p:cNvPr id="12" name="Text Box 152"/>
          <p:cNvSpPr txBox="1">
            <a:spLocks noChangeArrowheads="1"/>
          </p:cNvSpPr>
          <p:nvPr/>
        </p:nvSpPr>
        <p:spPr bwMode="auto">
          <a:xfrm>
            <a:off x="1226400" y="1976647"/>
            <a:ext cx="4235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IHL</a:t>
            </a:r>
          </a:p>
        </p:txBody>
      </p:sp>
      <p:sp>
        <p:nvSpPr>
          <p:cNvPr id="13" name="Text Box 154"/>
          <p:cNvSpPr txBox="1">
            <a:spLocks noChangeArrowheads="1"/>
          </p:cNvSpPr>
          <p:nvPr/>
        </p:nvSpPr>
        <p:spPr bwMode="auto">
          <a:xfrm>
            <a:off x="3413976" y="1976647"/>
            <a:ext cx="10204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Total Length</a:t>
            </a:r>
          </a:p>
        </p:txBody>
      </p:sp>
      <p:sp>
        <p:nvSpPr>
          <p:cNvPr id="14" name="Text Box 155"/>
          <p:cNvSpPr txBox="1">
            <a:spLocks noChangeArrowheads="1"/>
          </p:cNvSpPr>
          <p:nvPr/>
        </p:nvSpPr>
        <p:spPr bwMode="auto">
          <a:xfrm>
            <a:off x="3125050" y="2287797"/>
            <a:ext cx="5597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Flags</a:t>
            </a:r>
          </a:p>
        </p:txBody>
      </p:sp>
      <p:sp>
        <p:nvSpPr>
          <p:cNvPr id="15" name="Text Box 156"/>
          <p:cNvSpPr txBox="1">
            <a:spLocks noChangeArrowheads="1"/>
          </p:cNvSpPr>
          <p:nvPr/>
        </p:nvSpPr>
        <p:spPr bwMode="auto">
          <a:xfrm>
            <a:off x="1337526" y="2287797"/>
            <a:ext cx="10454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Identification</a:t>
            </a:r>
          </a:p>
        </p:txBody>
      </p:sp>
      <p:sp>
        <p:nvSpPr>
          <p:cNvPr id="16" name="Text Box 157"/>
          <p:cNvSpPr txBox="1">
            <a:spLocks noChangeArrowheads="1"/>
          </p:cNvSpPr>
          <p:nvPr/>
        </p:nvSpPr>
        <p:spPr bwMode="auto">
          <a:xfrm>
            <a:off x="3971189" y="2287797"/>
            <a:ext cx="1294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Fragment Offset</a:t>
            </a:r>
          </a:p>
        </p:txBody>
      </p:sp>
      <p:sp>
        <p:nvSpPr>
          <p:cNvPr id="17" name="Text Box 158"/>
          <p:cNvSpPr txBox="1">
            <a:spLocks noChangeArrowheads="1"/>
          </p:cNvSpPr>
          <p:nvPr/>
        </p:nvSpPr>
        <p:spPr bwMode="auto">
          <a:xfrm>
            <a:off x="615213" y="2579897"/>
            <a:ext cx="10472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Time To Live</a:t>
            </a:r>
          </a:p>
        </p:txBody>
      </p:sp>
      <p:sp>
        <p:nvSpPr>
          <p:cNvPr id="18" name="Text Box 159"/>
          <p:cNvSpPr txBox="1">
            <a:spLocks noChangeArrowheads="1"/>
          </p:cNvSpPr>
          <p:nvPr/>
        </p:nvSpPr>
        <p:spPr bwMode="auto">
          <a:xfrm>
            <a:off x="2650388" y="2859297"/>
            <a:ext cx="12678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Source Address</a:t>
            </a:r>
          </a:p>
        </p:txBody>
      </p:sp>
      <p:sp>
        <p:nvSpPr>
          <p:cNvPr id="19" name="Text Box 160"/>
          <p:cNvSpPr txBox="1">
            <a:spLocks noChangeArrowheads="1"/>
          </p:cNvSpPr>
          <p:nvPr/>
        </p:nvSpPr>
        <p:spPr bwMode="auto">
          <a:xfrm>
            <a:off x="2301138" y="3132347"/>
            <a:ext cx="15483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Destination Address</a:t>
            </a:r>
          </a:p>
        </p:txBody>
      </p:sp>
      <p:sp>
        <p:nvSpPr>
          <p:cNvPr id="20" name="Text Box 161"/>
          <p:cNvSpPr txBox="1">
            <a:spLocks noChangeArrowheads="1"/>
          </p:cNvSpPr>
          <p:nvPr/>
        </p:nvSpPr>
        <p:spPr bwMode="auto">
          <a:xfrm>
            <a:off x="2101114" y="3437147"/>
            <a:ext cx="7136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Options</a:t>
            </a:r>
          </a:p>
        </p:txBody>
      </p:sp>
      <p:sp>
        <p:nvSpPr>
          <p:cNvPr id="21" name="Text Box 162"/>
          <p:cNvSpPr txBox="1">
            <a:spLocks noChangeArrowheads="1"/>
          </p:cNvSpPr>
          <p:nvPr/>
        </p:nvSpPr>
        <p:spPr bwMode="auto">
          <a:xfrm>
            <a:off x="4617302" y="3437147"/>
            <a:ext cx="7457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Padding</a:t>
            </a:r>
          </a:p>
        </p:txBody>
      </p:sp>
      <p:sp>
        <p:nvSpPr>
          <p:cNvPr id="22" name="Line 163"/>
          <p:cNvSpPr>
            <a:spLocks noChangeShapeType="1"/>
          </p:cNvSpPr>
          <p:nvPr/>
        </p:nvSpPr>
        <p:spPr bwMode="auto">
          <a:xfrm>
            <a:off x="1848700" y="2565609"/>
            <a:ext cx="0"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3" name="Text Box 164"/>
          <p:cNvSpPr txBox="1">
            <a:spLocks noChangeArrowheads="1"/>
          </p:cNvSpPr>
          <p:nvPr/>
        </p:nvSpPr>
        <p:spPr bwMode="auto">
          <a:xfrm>
            <a:off x="2051901" y="2579897"/>
            <a:ext cx="7473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Protocol</a:t>
            </a:r>
          </a:p>
        </p:txBody>
      </p:sp>
      <p:sp>
        <p:nvSpPr>
          <p:cNvPr id="24" name="Text Box 165"/>
          <p:cNvSpPr txBox="1">
            <a:spLocks noChangeArrowheads="1"/>
          </p:cNvSpPr>
          <p:nvPr/>
        </p:nvSpPr>
        <p:spPr bwMode="auto">
          <a:xfrm>
            <a:off x="3490175" y="2600535"/>
            <a:ext cx="1454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Header Checksum</a:t>
            </a:r>
          </a:p>
        </p:txBody>
      </p:sp>
      <p:sp>
        <p:nvSpPr>
          <p:cNvPr id="25" name="Rectangle 203"/>
          <p:cNvSpPr>
            <a:spLocks noChangeArrowheads="1"/>
          </p:cNvSpPr>
          <p:nvPr/>
        </p:nvSpPr>
        <p:spPr bwMode="auto">
          <a:xfrm rot="2537342">
            <a:off x="5676161" y="3465721"/>
            <a:ext cx="146051" cy="142875"/>
          </a:xfrm>
          <a:prstGeom prst="rect">
            <a:avLst/>
          </a:prstGeom>
          <a:solidFill>
            <a:srgbClr val="EBEBE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6" name="Rectangle 204"/>
          <p:cNvSpPr>
            <a:spLocks noChangeArrowheads="1"/>
          </p:cNvSpPr>
          <p:nvPr/>
        </p:nvSpPr>
        <p:spPr bwMode="auto">
          <a:xfrm>
            <a:off x="5604726" y="3432384"/>
            <a:ext cx="200025" cy="227013"/>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7" name="Rectangle 205"/>
          <p:cNvSpPr>
            <a:spLocks noChangeArrowheads="1"/>
          </p:cNvSpPr>
          <p:nvPr/>
        </p:nvSpPr>
        <p:spPr bwMode="auto">
          <a:xfrm rot="19473818">
            <a:off x="5784113" y="3564147"/>
            <a:ext cx="82551" cy="746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8" name="Line 206"/>
          <p:cNvSpPr>
            <a:spLocks noChangeShapeType="1"/>
          </p:cNvSpPr>
          <p:nvPr/>
        </p:nvSpPr>
        <p:spPr bwMode="auto">
          <a:xfrm flipH="1">
            <a:off x="5773001" y="3537159"/>
            <a:ext cx="82551" cy="63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9" name="Line 207"/>
          <p:cNvSpPr>
            <a:spLocks noChangeShapeType="1"/>
          </p:cNvSpPr>
          <p:nvPr/>
        </p:nvSpPr>
        <p:spPr bwMode="auto">
          <a:xfrm flipH="1" flipV="1">
            <a:off x="5776175" y="3603836"/>
            <a:ext cx="38100" cy="47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0" name="Rectangle 209"/>
          <p:cNvSpPr>
            <a:spLocks noChangeArrowheads="1"/>
          </p:cNvSpPr>
          <p:nvPr/>
        </p:nvSpPr>
        <p:spPr bwMode="auto">
          <a:xfrm rot="19473818">
            <a:off x="502501" y="3576847"/>
            <a:ext cx="82551" cy="74613"/>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1" name="Line 211"/>
          <p:cNvSpPr>
            <a:spLocks noChangeShapeType="1"/>
          </p:cNvSpPr>
          <p:nvPr/>
        </p:nvSpPr>
        <p:spPr bwMode="auto">
          <a:xfrm flipH="1" flipV="1">
            <a:off x="494563" y="3616536"/>
            <a:ext cx="38100" cy="47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2" name="Line 213"/>
          <p:cNvSpPr>
            <a:spLocks noChangeShapeType="1"/>
          </p:cNvSpPr>
          <p:nvPr/>
        </p:nvSpPr>
        <p:spPr bwMode="auto">
          <a:xfrm>
            <a:off x="529487" y="3419684"/>
            <a:ext cx="528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3" name="Line 214"/>
          <p:cNvSpPr>
            <a:spLocks noChangeShapeType="1"/>
          </p:cNvSpPr>
          <p:nvPr/>
        </p:nvSpPr>
        <p:spPr bwMode="auto">
          <a:xfrm>
            <a:off x="529487" y="2833896"/>
            <a:ext cx="528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4" name="Line 215"/>
          <p:cNvSpPr>
            <a:spLocks noChangeShapeType="1"/>
          </p:cNvSpPr>
          <p:nvPr/>
        </p:nvSpPr>
        <p:spPr bwMode="auto">
          <a:xfrm>
            <a:off x="529487" y="2262396"/>
            <a:ext cx="528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35" name="Group 256"/>
          <p:cNvGrpSpPr>
            <a:grpSpLocks/>
          </p:cNvGrpSpPr>
          <p:nvPr/>
        </p:nvGrpSpPr>
        <p:grpSpPr bwMode="auto">
          <a:xfrm>
            <a:off x="516788" y="1770271"/>
            <a:ext cx="5292725" cy="179388"/>
            <a:chOff x="980" y="639"/>
            <a:chExt cx="3334" cy="113"/>
          </a:xfrm>
        </p:grpSpPr>
        <p:sp>
          <p:nvSpPr>
            <p:cNvPr id="41" name="Line 218"/>
            <p:cNvSpPr>
              <a:spLocks noChangeShapeType="1"/>
            </p:cNvSpPr>
            <p:nvPr/>
          </p:nvSpPr>
          <p:spPr bwMode="auto">
            <a:xfrm>
              <a:off x="983" y="752"/>
              <a:ext cx="33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2" name="Line 219"/>
            <p:cNvSpPr>
              <a:spLocks noChangeShapeType="1"/>
            </p:cNvSpPr>
            <p:nvPr/>
          </p:nvSpPr>
          <p:spPr bwMode="auto">
            <a:xfrm flipV="1">
              <a:off x="9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3" name="Line 220"/>
            <p:cNvSpPr>
              <a:spLocks noChangeShapeType="1"/>
            </p:cNvSpPr>
            <p:nvPr/>
          </p:nvSpPr>
          <p:spPr bwMode="auto">
            <a:xfrm flipV="1">
              <a:off x="1813"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4" name="Line 221"/>
            <p:cNvSpPr>
              <a:spLocks noChangeShapeType="1"/>
            </p:cNvSpPr>
            <p:nvPr/>
          </p:nvSpPr>
          <p:spPr bwMode="auto">
            <a:xfrm flipV="1">
              <a:off x="4314"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5" name="Line 222"/>
            <p:cNvSpPr>
              <a:spLocks noChangeShapeType="1"/>
            </p:cNvSpPr>
            <p:nvPr/>
          </p:nvSpPr>
          <p:spPr bwMode="auto">
            <a:xfrm flipV="1">
              <a:off x="2647"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6" name="Line 223"/>
            <p:cNvSpPr>
              <a:spLocks noChangeShapeType="1"/>
            </p:cNvSpPr>
            <p:nvPr/>
          </p:nvSpPr>
          <p:spPr bwMode="auto">
            <a:xfrm flipV="1">
              <a:off x="34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47" name="Group 231"/>
            <p:cNvGrpSpPr>
              <a:grpSpLocks/>
            </p:cNvGrpSpPr>
            <p:nvPr/>
          </p:nvGrpSpPr>
          <p:grpSpPr bwMode="auto">
            <a:xfrm>
              <a:off x="1094" y="692"/>
              <a:ext cx="620" cy="60"/>
              <a:chOff x="1094" y="688"/>
              <a:chExt cx="620" cy="60"/>
            </a:xfrm>
          </p:grpSpPr>
          <p:sp>
            <p:nvSpPr>
              <p:cNvPr id="72" name="Line 224"/>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3" name="Line 225"/>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4" name="Line 226"/>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5" name="Line 227"/>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6" name="Line 228"/>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7" name="Line 229"/>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8" name="Line 230"/>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48" name="Group 232"/>
            <p:cNvGrpSpPr>
              <a:grpSpLocks/>
            </p:cNvGrpSpPr>
            <p:nvPr/>
          </p:nvGrpSpPr>
          <p:grpSpPr bwMode="auto">
            <a:xfrm>
              <a:off x="3578" y="692"/>
              <a:ext cx="620" cy="60"/>
              <a:chOff x="1094" y="688"/>
              <a:chExt cx="620" cy="60"/>
            </a:xfrm>
          </p:grpSpPr>
          <p:sp>
            <p:nvSpPr>
              <p:cNvPr id="65" name="Line 233"/>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6" name="Line 234"/>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7" name="Line 235"/>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8" name="Line 236"/>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9" name="Line 237"/>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0" name="Line 238"/>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1" name="Line 239"/>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49" name="Group 240"/>
            <p:cNvGrpSpPr>
              <a:grpSpLocks/>
            </p:cNvGrpSpPr>
            <p:nvPr/>
          </p:nvGrpSpPr>
          <p:grpSpPr bwMode="auto">
            <a:xfrm>
              <a:off x="2754" y="692"/>
              <a:ext cx="620" cy="60"/>
              <a:chOff x="1094" y="688"/>
              <a:chExt cx="620" cy="60"/>
            </a:xfrm>
          </p:grpSpPr>
          <p:sp>
            <p:nvSpPr>
              <p:cNvPr id="58" name="Line 241"/>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9" name="Line 242"/>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0" name="Line 243"/>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1" name="Line 244"/>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2" name="Line 245"/>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3" name="Line 246"/>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4" name="Line 247"/>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50" name="Group 248"/>
            <p:cNvGrpSpPr>
              <a:grpSpLocks/>
            </p:cNvGrpSpPr>
            <p:nvPr/>
          </p:nvGrpSpPr>
          <p:grpSpPr bwMode="auto">
            <a:xfrm>
              <a:off x="1925" y="692"/>
              <a:ext cx="620" cy="60"/>
              <a:chOff x="1094" y="688"/>
              <a:chExt cx="620" cy="60"/>
            </a:xfrm>
          </p:grpSpPr>
          <p:sp>
            <p:nvSpPr>
              <p:cNvPr id="51" name="Line 249"/>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2" name="Line 250"/>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3" name="Line 251"/>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4" name="Line 252"/>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5" name="Line 253"/>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6" name="Line 254"/>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7" name="Line 255"/>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sp>
        <p:nvSpPr>
          <p:cNvPr id="36" name="AutoShape 260"/>
          <p:cNvSpPr>
            <a:spLocks noChangeArrowheads="1"/>
          </p:cNvSpPr>
          <p:nvPr/>
        </p:nvSpPr>
        <p:spPr bwMode="auto">
          <a:xfrm rot="13500000">
            <a:off x="499326" y="3519697"/>
            <a:ext cx="63500" cy="63500"/>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7" name="Line 259"/>
          <p:cNvSpPr>
            <a:spLocks noChangeShapeType="1"/>
          </p:cNvSpPr>
          <p:nvPr/>
        </p:nvSpPr>
        <p:spPr bwMode="auto">
          <a:xfrm>
            <a:off x="531075" y="3519697"/>
            <a:ext cx="0" cy="61913"/>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8" name="Line 210"/>
          <p:cNvSpPr>
            <a:spLocks noChangeShapeType="1"/>
          </p:cNvSpPr>
          <p:nvPr/>
        </p:nvSpPr>
        <p:spPr bwMode="auto">
          <a:xfrm flipH="1">
            <a:off x="491387" y="3553035"/>
            <a:ext cx="82551" cy="63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9" name="Line 212"/>
          <p:cNvSpPr>
            <a:spLocks noChangeShapeType="1"/>
          </p:cNvSpPr>
          <p:nvPr/>
        </p:nvSpPr>
        <p:spPr bwMode="auto">
          <a:xfrm>
            <a:off x="529489" y="3508584"/>
            <a:ext cx="53975" cy="444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0" name="Text Box 153"/>
          <p:cNvSpPr txBox="1">
            <a:spLocks noChangeArrowheads="1"/>
          </p:cNvSpPr>
          <p:nvPr/>
        </p:nvSpPr>
        <p:spPr bwMode="auto">
          <a:xfrm>
            <a:off x="1913788" y="1987759"/>
            <a:ext cx="12438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Type of Service</a:t>
            </a:r>
          </a:p>
        </p:txBody>
      </p:sp>
      <p:sp>
        <p:nvSpPr>
          <p:cNvPr id="79" name="Rectangle 142"/>
          <p:cNvSpPr>
            <a:spLocks noChangeArrowheads="1"/>
          </p:cNvSpPr>
          <p:nvPr/>
        </p:nvSpPr>
        <p:spPr bwMode="auto">
          <a:xfrm>
            <a:off x="5330302" y="4115010"/>
            <a:ext cx="5278439" cy="2366177"/>
          </a:xfrm>
          <a:prstGeom prst="rect">
            <a:avLst/>
          </a:prstGeom>
          <a:solidFill>
            <a:srgbClr val="EBEBEB"/>
          </a:solidFill>
          <a:ln w="9525">
            <a:solidFill>
              <a:schemeClr val="tx1"/>
            </a:solidFill>
            <a:miter lim="800000"/>
            <a:headEnd/>
            <a:tailEnd/>
          </a:ln>
          <a:effectLst>
            <a:outerShdw blurRad="63500" dist="107763" dir="2700000" algn="ctr" rotWithShape="0">
              <a:schemeClr val="tx2">
                <a:alpha val="74998"/>
              </a:schemeClr>
            </a:outerShdw>
          </a:effectLst>
        </p:spPr>
        <p:txBody>
          <a:bodyPr wrap="none" anchor="ctr"/>
          <a:lstStyle/>
          <a:p>
            <a:endParaRPr lang="en-US" sz="1200"/>
          </a:p>
        </p:txBody>
      </p:sp>
      <p:sp>
        <p:nvSpPr>
          <p:cNvPr id="80" name="Line 144"/>
          <p:cNvSpPr>
            <a:spLocks noChangeShapeType="1"/>
          </p:cNvSpPr>
          <p:nvPr/>
        </p:nvSpPr>
        <p:spPr bwMode="auto">
          <a:xfrm>
            <a:off x="5330302" y="4686511"/>
            <a:ext cx="5281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1" name="Line 145"/>
          <p:cNvSpPr>
            <a:spLocks noChangeShapeType="1"/>
          </p:cNvSpPr>
          <p:nvPr/>
        </p:nvSpPr>
        <p:spPr bwMode="auto">
          <a:xfrm>
            <a:off x="5330301" y="5549412"/>
            <a:ext cx="528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2">
                      <a:alpha val="74998"/>
                    </a:schemeClr>
                  </a:outerShdw>
                </a:effectLst>
              </a14:hiddenEffects>
            </a:ext>
          </a:extLst>
        </p:spPr>
        <p:txBody>
          <a:bodyPr wrap="none" anchor="ctr"/>
          <a:lstStyle/>
          <a:p>
            <a:endParaRPr lang="en-US" sz="1200"/>
          </a:p>
        </p:txBody>
      </p:sp>
      <p:sp>
        <p:nvSpPr>
          <p:cNvPr id="82" name="Line 146"/>
          <p:cNvSpPr>
            <a:spLocks noChangeShapeType="1"/>
          </p:cNvSpPr>
          <p:nvPr/>
        </p:nvSpPr>
        <p:spPr bwMode="auto">
          <a:xfrm>
            <a:off x="7970315" y="4415047"/>
            <a:ext cx="0" cy="2778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4" name="Line 148"/>
          <p:cNvSpPr>
            <a:spLocks noChangeShapeType="1"/>
          </p:cNvSpPr>
          <p:nvPr/>
        </p:nvSpPr>
        <p:spPr bwMode="auto">
          <a:xfrm>
            <a:off x="9299619" y="4407110"/>
            <a:ext cx="0" cy="2857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5" name="Line 149"/>
          <p:cNvSpPr>
            <a:spLocks noChangeShapeType="1"/>
          </p:cNvSpPr>
          <p:nvPr/>
        </p:nvSpPr>
        <p:spPr bwMode="auto">
          <a:xfrm>
            <a:off x="5990701" y="4108661"/>
            <a:ext cx="0" cy="292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6" name="Line 150"/>
          <p:cNvSpPr>
            <a:spLocks noChangeShapeType="1"/>
          </p:cNvSpPr>
          <p:nvPr/>
        </p:nvSpPr>
        <p:spPr bwMode="auto">
          <a:xfrm>
            <a:off x="7322748" y="4115010"/>
            <a:ext cx="0" cy="2857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7" name="Text Box 151"/>
          <p:cNvSpPr txBox="1">
            <a:spLocks noChangeArrowheads="1"/>
          </p:cNvSpPr>
          <p:nvPr/>
        </p:nvSpPr>
        <p:spPr bwMode="auto">
          <a:xfrm>
            <a:off x="5277916" y="4103898"/>
            <a:ext cx="6955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Version</a:t>
            </a:r>
          </a:p>
        </p:txBody>
      </p:sp>
      <p:sp>
        <p:nvSpPr>
          <p:cNvPr id="88" name="Text Box 152"/>
          <p:cNvSpPr txBox="1">
            <a:spLocks noChangeArrowheads="1"/>
          </p:cNvSpPr>
          <p:nvPr/>
        </p:nvSpPr>
        <p:spPr bwMode="auto">
          <a:xfrm>
            <a:off x="6027214" y="4103898"/>
            <a:ext cx="5677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Class</a:t>
            </a:r>
          </a:p>
        </p:txBody>
      </p:sp>
      <p:sp>
        <p:nvSpPr>
          <p:cNvPr id="89" name="Text Box 154"/>
          <p:cNvSpPr txBox="1">
            <a:spLocks noChangeArrowheads="1"/>
          </p:cNvSpPr>
          <p:nvPr/>
        </p:nvSpPr>
        <p:spPr bwMode="auto">
          <a:xfrm>
            <a:off x="8214790" y="4103898"/>
            <a:ext cx="5084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Flow</a:t>
            </a:r>
          </a:p>
        </p:txBody>
      </p:sp>
      <p:sp>
        <p:nvSpPr>
          <p:cNvPr id="91" name="Text Box 156"/>
          <p:cNvSpPr txBox="1">
            <a:spLocks noChangeArrowheads="1"/>
          </p:cNvSpPr>
          <p:nvPr/>
        </p:nvSpPr>
        <p:spPr bwMode="auto">
          <a:xfrm>
            <a:off x="6138340" y="4415047"/>
            <a:ext cx="12490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Payload Length</a:t>
            </a:r>
          </a:p>
        </p:txBody>
      </p:sp>
      <p:sp>
        <p:nvSpPr>
          <p:cNvPr id="92" name="Text Box 157"/>
          <p:cNvSpPr txBox="1">
            <a:spLocks noChangeArrowheads="1"/>
          </p:cNvSpPr>
          <p:nvPr/>
        </p:nvSpPr>
        <p:spPr bwMode="auto">
          <a:xfrm>
            <a:off x="9545722" y="4415047"/>
            <a:ext cx="8322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Hop Limit</a:t>
            </a:r>
          </a:p>
        </p:txBody>
      </p:sp>
      <p:sp>
        <p:nvSpPr>
          <p:cNvPr id="94" name="Text Box 159"/>
          <p:cNvSpPr txBox="1">
            <a:spLocks noChangeArrowheads="1"/>
          </p:cNvSpPr>
          <p:nvPr/>
        </p:nvSpPr>
        <p:spPr bwMode="auto">
          <a:xfrm>
            <a:off x="7451201" y="4986547"/>
            <a:ext cx="12678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Source Address</a:t>
            </a:r>
          </a:p>
        </p:txBody>
      </p:sp>
      <p:sp>
        <p:nvSpPr>
          <p:cNvPr id="95" name="Text Box 160"/>
          <p:cNvSpPr txBox="1">
            <a:spLocks noChangeArrowheads="1"/>
          </p:cNvSpPr>
          <p:nvPr/>
        </p:nvSpPr>
        <p:spPr bwMode="auto">
          <a:xfrm>
            <a:off x="7189778" y="5862303"/>
            <a:ext cx="15483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Destination Address</a:t>
            </a:r>
          </a:p>
        </p:txBody>
      </p:sp>
      <p:sp>
        <p:nvSpPr>
          <p:cNvPr id="99" name="Text Box 164"/>
          <p:cNvSpPr txBox="1">
            <a:spLocks noChangeArrowheads="1"/>
          </p:cNvSpPr>
          <p:nvPr/>
        </p:nvSpPr>
        <p:spPr bwMode="auto">
          <a:xfrm>
            <a:off x="8047954" y="4396811"/>
            <a:ext cx="10454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Next Header</a:t>
            </a:r>
          </a:p>
        </p:txBody>
      </p:sp>
      <p:sp>
        <p:nvSpPr>
          <p:cNvPr id="110" name="Line 215"/>
          <p:cNvSpPr>
            <a:spLocks noChangeShapeType="1"/>
          </p:cNvSpPr>
          <p:nvPr/>
        </p:nvSpPr>
        <p:spPr bwMode="auto">
          <a:xfrm>
            <a:off x="5330301" y="4389647"/>
            <a:ext cx="528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111" name="Group 256"/>
          <p:cNvGrpSpPr>
            <a:grpSpLocks/>
          </p:cNvGrpSpPr>
          <p:nvPr/>
        </p:nvGrpSpPr>
        <p:grpSpPr bwMode="auto">
          <a:xfrm>
            <a:off x="5317602" y="3897523"/>
            <a:ext cx="5292725" cy="179388"/>
            <a:chOff x="980" y="639"/>
            <a:chExt cx="3334" cy="113"/>
          </a:xfrm>
        </p:grpSpPr>
        <p:sp>
          <p:nvSpPr>
            <p:cNvPr id="112" name="Line 218"/>
            <p:cNvSpPr>
              <a:spLocks noChangeShapeType="1"/>
            </p:cNvSpPr>
            <p:nvPr/>
          </p:nvSpPr>
          <p:spPr bwMode="auto">
            <a:xfrm>
              <a:off x="983" y="752"/>
              <a:ext cx="33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3" name="Line 219"/>
            <p:cNvSpPr>
              <a:spLocks noChangeShapeType="1"/>
            </p:cNvSpPr>
            <p:nvPr/>
          </p:nvSpPr>
          <p:spPr bwMode="auto">
            <a:xfrm flipV="1">
              <a:off x="9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4" name="Line 220"/>
            <p:cNvSpPr>
              <a:spLocks noChangeShapeType="1"/>
            </p:cNvSpPr>
            <p:nvPr/>
          </p:nvSpPr>
          <p:spPr bwMode="auto">
            <a:xfrm flipV="1">
              <a:off x="1813"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5" name="Line 221"/>
            <p:cNvSpPr>
              <a:spLocks noChangeShapeType="1"/>
            </p:cNvSpPr>
            <p:nvPr/>
          </p:nvSpPr>
          <p:spPr bwMode="auto">
            <a:xfrm flipV="1">
              <a:off x="4314"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6" name="Line 222"/>
            <p:cNvSpPr>
              <a:spLocks noChangeShapeType="1"/>
            </p:cNvSpPr>
            <p:nvPr/>
          </p:nvSpPr>
          <p:spPr bwMode="auto">
            <a:xfrm flipV="1">
              <a:off x="2647"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7" name="Line 223"/>
            <p:cNvSpPr>
              <a:spLocks noChangeShapeType="1"/>
            </p:cNvSpPr>
            <p:nvPr/>
          </p:nvSpPr>
          <p:spPr bwMode="auto">
            <a:xfrm flipV="1">
              <a:off x="34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118" name="Group 231"/>
            <p:cNvGrpSpPr>
              <a:grpSpLocks/>
            </p:cNvGrpSpPr>
            <p:nvPr/>
          </p:nvGrpSpPr>
          <p:grpSpPr bwMode="auto">
            <a:xfrm>
              <a:off x="1094" y="692"/>
              <a:ext cx="620" cy="60"/>
              <a:chOff x="1094" y="688"/>
              <a:chExt cx="620" cy="60"/>
            </a:xfrm>
          </p:grpSpPr>
          <p:sp>
            <p:nvSpPr>
              <p:cNvPr id="143" name="Line 224"/>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4" name="Line 225"/>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5" name="Line 226"/>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6" name="Line 227"/>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7" name="Line 228"/>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8" name="Line 229"/>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9" name="Line 230"/>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119" name="Group 232"/>
            <p:cNvGrpSpPr>
              <a:grpSpLocks/>
            </p:cNvGrpSpPr>
            <p:nvPr/>
          </p:nvGrpSpPr>
          <p:grpSpPr bwMode="auto">
            <a:xfrm>
              <a:off x="3578" y="692"/>
              <a:ext cx="620" cy="60"/>
              <a:chOff x="1094" y="688"/>
              <a:chExt cx="620" cy="60"/>
            </a:xfrm>
          </p:grpSpPr>
          <p:sp>
            <p:nvSpPr>
              <p:cNvPr id="136" name="Line 233"/>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7" name="Line 234"/>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8" name="Line 235"/>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9" name="Line 236"/>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0" name="Line 237"/>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1" name="Line 238"/>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2" name="Line 239"/>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120" name="Group 240"/>
            <p:cNvGrpSpPr>
              <a:grpSpLocks/>
            </p:cNvGrpSpPr>
            <p:nvPr/>
          </p:nvGrpSpPr>
          <p:grpSpPr bwMode="auto">
            <a:xfrm>
              <a:off x="2754" y="692"/>
              <a:ext cx="620" cy="60"/>
              <a:chOff x="1094" y="688"/>
              <a:chExt cx="620" cy="60"/>
            </a:xfrm>
          </p:grpSpPr>
          <p:sp>
            <p:nvSpPr>
              <p:cNvPr id="129" name="Line 241"/>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0" name="Line 242"/>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1" name="Line 243"/>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2" name="Line 244"/>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3" name="Line 245"/>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4" name="Line 246"/>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5" name="Line 247"/>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121" name="Group 248"/>
            <p:cNvGrpSpPr>
              <a:grpSpLocks/>
            </p:cNvGrpSpPr>
            <p:nvPr/>
          </p:nvGrpSpPr>
          <p:grpSpPr bwMode="auto">
            <a:xfrm>
              <a:off x="1925" y="692"/>
              <a:ext cx="620" cy="60"/>
              <a:chOff x="1094" y="688"/>
              <a:chExt cx="620" cy="60"/>
            </a:xfrm>
          </p:grpSpPr>
          <p:sp>
            <p:nvSpPr>
              <p:cNvPr id="122" name="Line 249"/>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3" name="Line 250"/>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4" name="Line 251"/>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5" name="Line 252"/>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6" name="Line 253"/>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7" name="Line 254"/>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8" name="Line 255"/>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sp>
        <p:nvSpPr>
          <p:cNvPr id="158" name="TextBox 157"/>
          <p:cNvSpPr txBox="1"/>
          <p:nvPr/>
        </p:nvSpPr>
        <p:spPr>
          <a:xfrm>
            <a:off x="1682012" y="1277393"/>
            <a:ext cx="1619354" cy="369332"/>
          </a:xfrm>
          <a:prstGeom prst="rect">
            <a:avLst/>
          </a:prstGeom>
          <a:noFill/>
        </p:spPr>
        <p:txBody>
          <a:bodyPr wrap="none" rtlCol="0">
            <a:spAutoFit/>
          </a:bodyPr>
          <a:lstStyle/>
          <a:p>
            <a:r>
              <a:rPr lang="en-US" dirty="0">
                <a:solidFill>
                  <a:srgbClr val="0070C0"/>
                </a:solidFill>
                <a:latin typeface="AhnbergHand" charset="0"/>
                <a:ea typeface="AhnbergHand" charset="0"/>
                <a:cs typeface="AhnbergHand" charset="0"/>
              </a:rPr>
              <a:t>IPv4 Header</a:t>
            </a:r>
          </a:p>
        </p:txBody>
      </p:sp>
      <p:sp>
        <p:nvSpPr>
          <p:cNvPr id="159" name="TextBox 158"/>
          <p:cNvSpPr txBox="1"/>
          <p:nvPr/>
        </p:nvSpPr>
        <p:spPr>
          <a:xfrm>
            <a:off x="7166289" y="3379592"/>
            <a:ext cx="1628972" cy="369332"/>
          </a:xfrm>
          <a:prstGeom prst="rect">
            <a:avLst/>
          </a:prstGeom>
          <a:noFill/>
        </p:spPr>
        <p:txBody>
          <a:bodyPr wrap="none" rtlCol="0">
            <a:spAutoFit/>
          </a:bodyPr>
          <a:lstStyle/>
          <a:p>
            <a:r>
              <a:rPr lang="en-US" dirty="0">
                <a:solidFill>
                  <a:srgbClr val="FF0000"/>
                </a:solidFill>
                <a:latin typeface="AhnbergHand" charset="0"/>
                <a:ea typeface="AhnbergHand" charset="0"/>
                <a:cs typeface="AhnbergHand" charset="0"/>
              </a:rPr>
              <a:t>IPv6 Header</a:t>
            </a:r>
          </a:p>
        </p:txBody>
      </p:sp>
      <p:sp>
        <p:nvSpPr>
          <p:cNvPr id="151" name="TextBox 150"/>
          <p:cNvSpPr txBox="1"/>
          <p:nvPr/>
        </p:nvSpPr>
        <p:spPr>
          <a:xfrm>
            <a:off x="617559" y="273817"/>
            <a:ext cx="10836148" cy="666786"/>
          </a:xfrm>
          <a:prstGeom prst="rect">
            <a:avLst/>
          </a:prstGeom>
          <a:noFill/>
        </p:spPr>
        <p:txBody>
          <a:bodyPr wrap="square" rtlCol="0">
            <a:spAutoFit/>
          </a:bodyPr>
          <a:lstStyle/>
          <a:p>
            <a:pPr algn="ctr"/>
            <a:r>
              <a:rPr lang="en-US" sz="3733" dirty="0">
                <a:solidFill>
                  <a:schemeClr val="accent6">
                    <a:lumMod val="50000"/>
                  </a:schemeClr>
                </a:solidFill>
                <a:latin typeface="Powderfinger Type" panose="02020709070000000403" pitchFamily="49" charset="77"/>
                <a:ea typeface="Powderfinger Type" charset="0"/>
                <a:cs typeface="Powderfinger Type" charset="0"/>
              </a:rPr>
              <a:t>IPv6: Packet Header Changes</a:t>
            </a:r>
          </a:p>
        </p:txBody>
      </p:sp>
      <p:sp>
        <p:nvSpPr>
          <p:cNvPr id="2" name="Freeform 1">
            <a:extLst>
              <a:ext uri="{FF2B5EF4-FFF2-40B4-BE49-F238E27FC236}">
                <a16:creationId xmlns:a16="http://schemas.microsoft.com/office/drawing/2014/main" id="{94AE67A9-7B9C-DE48-A311-98C4990F3E07}"/>
              </a:ext>
            </a:extLst>
          </p:cNvPr>
          <p:cNvSpPr/>
          <p:nvPr/>
        </p:nvSpPr>
        <p:spPr>
          <a:xfrm>
            <a:off x="3125050" y="2339099"/>
            <a:ext cx="2418500" cy="204085"/>
          </a:xfrm>
          <a:custGeom>
            <a:avLst/>
            <a:gdLst>
              <a:gd name="connsiteX0" fmla="*/ 784961 w 870686"/>
              <a:gd name="connsiteY0" fmla="*/ 142150 h 153064"/>
              <a:gd name="connsiteX1" fmla="*/ 718286 w 870686"/>
              <a:gd name="connsiteY1" fmla="*/ 18325 h 153064"/>
              <a:gd name="connsiteX2" fmla="*/ 65824 w 870686"/>
              <a:gd name="connsiteY2" fmla="*/ 13563 h 153064"/>
              <a:gd name="connsiteX3" fmla="*/ 113449 w 870686"/>
              <a:gd name="connsiteY3" fmla="*/ 142150 h 153064"/>
              <a:gd name="connsiteX4" fmla="*/ 870686 w 870686"/>
              <a:gd name="connsiteY4" fmla="*/ 137388 h 15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686" h="153064">
                <a:moveTo>
                  <a:pt x="784961" y="142150"/>
                </a:moveTo>
                <a:cubicBezTo>
                  <a:pt x="811551" y="90953"/>
                  <a:pt x="838142" y="39756"/>
                  <a:pt x="718286" y="18325"/>
                </a:cubicBezTo>
                <a:cubicBezTo>
                  <a:pt x="598430" y="-3106"/>
                  <a:pt x="166630" y="-7074"/>
                  <a:pt x="65824" y="13563"/>
                </a:cubicBezTo>
                <a:cubicBezTo>
                  <a:pt x="-34982" y="34200"/>
                  <a:pt x="-20695" y="121513"/>
                  <a:pt x="113449" y="142150"/>
                </a:cubicBezTo>
                <a:cubicBezTo>
                  <a:pt x="247593" y="162787"/>
                  <a:pt x="559139" y="150087"/>
                  <a:pt x="870686" y="13738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52" name="Freeform 151">
            <a:extLst>
              <a:ext uri="{FF2B5EF4-FFF2-40B4-BE49-F238E27FC236}">
                <a16:creationId xmlns:a16="http://schemas.microsoft.com/office/drawing/2014/main" id="{896CDF5F-58A6-7848-B3FE-BA6CBB8AC989}"/>
              </a:ext>
            </a:extLst>
          </p:cNvPr>
          <p:cNvSpPr/>
          <p:nvPr/>
        </p:nvSpPr>
        <p:spPr>
          <a:xfrm>
            <a:off x="1251391" y="2332604"/>
            <a:ext cx="1391384" cy="204085"/>
          </a:xfrm>
          <a:custGeom>
            <a:avLst/>
            <a:gdLst>
              <a:gd name="connsiteX0" fmla="*/ 784961 w 870686"/>
              <a:gd name="connsiteY0" fmla="*/ 142150 h 153064"/>
              <a:gd name="connsiteX1" fmla="*/ 718286 w 870686"/>
              <a:gd name="connsiteY1" fmla="*/ 18325 h 153064"/>
              <a:gd name="connsiteX2" fmla="*/ 65824 w 870686"/>
              <a:gd name="connsiteY2" fmla="*/ 13563 h 153064"/>
              <a:gd name="connsiteX3" fmla="*/ 113449 w 870686"/>
              <a:gd name="connsiteY3" fmla="*/ 142150 h 153064"/>
              <a:gd name="connsiteX4" fmla="*/ 870686 w 870686"/>
              <a:gd name="connsiteY4" fmla="*/ 137388 h 15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686" h="153064">
                <a:moveTo>
                  <a:pt x="784961" y="142150"/>
                </a:moveTo>
                <a:cubicBezTo>
                  <a:pt x="811551" y="90953"/>
                  <a:pt x="838142" y="39756"/>
                  <a:pt x="718286" y="18325"/>
                </a:cubicBezTo>
                <a:cubicBezTo>
                  <a:pt x="598430" y="-3106"/>
                  <a:pt x="166630" y="-7074"/>
                  <a:pt x="65824" y="13563"/>
                </a:cubicBezTo>
                <a:cubicBezTo>
                  <a:pt x="-34982" y="34200"/>
                  <a:pt x="-20695" y="121513"/>
                  <a:pt x="113449" y="142150"/>
                </a:cubicBezTo>
                <a:cubicBezTo>
                  <a:pt x="247593" y="162787"/>
                  <a:pt x="559139" y="150087"/>
                  <a:pt x="870686" y="13738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83" name="Freeform 82">
            <a:extLst>
              <a:ext uri="{FF2B5EF4-FFF2-40B4-BE49-F238E27FC236}">
                <a16:creationId xmlns:a16="http://schemas.microsoft.com/office/drawing/2014/main" id="{402772D6-4E99-4D42-AABA-11ACBAC774BC}"/>
              </a:ext>
            </a:extLst>
          </p:cNvPr>
          <p:cNvSpPr/>
          <p:nvPr/>
        </p:nvSpPr>
        <p:spPr>
          <a:xfrm>
            <a:off x="2546351" y="1419925"/>
            <a:ext cx="4237412" cy="961327"/>
          </a:xfrm>
          <a:custGeom>
            <a:avLst/>
            <a:gdLst>
              <a:gd name="connsiteX0" fmla="*/ 0 w 3178059"/>
              <a:gd name="connsiteY0" fmla="*/ 720995 h 720995"/>
              <a:gd name="connsiteX1" fmla="*/ 723900 w 3178059"/>
              <a:gd name="connsiteY1" fmla="*/ 578120 h 720995"/>
              <a:gd name="connsiteX2" fmla="*/ 2076450 w 3178059"/>
              <a:gd name="connsiteY2" fmla="*/ 554307 h 720995"/>
              <a:gd name="connsiteX3" fmla="*/ 3114675 w 3178059"/>
              <a:gd name="connsiteY3" fmla="*/ 44720 h 720995"/>
              <a:gd name="connsiteX4" fmla="*/ 2976562 w 3178059"/>
              <a:gd name="connsiteY4" fmla="*/ 39957 h 720995"/>
              <a:gd name="connsiteX5" fmla="*/ 3167062 w 3178059"/>
              <a:gd name="connsiteY5" fmla="*/ 1857 h 720995"/>
              <a:gd name="connsiteX6" fmla="*/ 3138487 w 3178059"/>
              <a:gd name="connsiteY6" fmla="*/ 106632 h 7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8059" h="720995">
                <a:moveTo>
                  <a:pt x="0" y="720995"/>
                </a:moveTo>
                <a:cubicBezTo>
                  <a:pt x="188912" y="663448"/>
                  <a:pt x="377825" y="605901"/>
                  <a:pt x="723900" y="578120"/>
                </a:cubicBezTo>
                <a:cubicBezTo>
                  <a:pt x="1069975" y="550339"/>
                  <a:pt x="1677987" y="643207"/>
                  <a:pt x="2076450" y="554307"/>
                </a:cubicBezTo>
                <a:cubicBezTo>
                  <a:pt x="2474913" y="465407"/>
                  <a:pt x="2964656" y="130445"/>
                  <a:pt x="3114675" y="44720"/>
                </a:cubicBezTo>
                <a:cubicBezTo>
                  <a:pt x="3264694" y="-41005"/>
                  <a:pt x="2967831" y="47101"/>
                  <a:pt x="2976562" y="39957"/>
                </a:cubicBezTo>
                <a:cubicBezTo>
                  <a:pt x="2985293" y="32813"/>
                  <a:pt x="3140075" y="-9255"/>
                  <a:pt x="3167062" y="1857"/>
                </a:cubicBezTo>
                <a:cubicBezTo>
                  <a:pt x="3194049" y="12969"/>
                  <a:pt x="3166268" y="59800"/>
                  <a:pt x="3138487" y="10663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90" name="Freeform 89">
            <a:extLst>
              <a:ext uri="{FF2B5EF4-FFF2-40B4-BE49-F238E27FC236}">
                <a16:creationId xmlns:a16="http://schemas.microsoft.com/office/drawing/2014/main" id="{92C47156-BDEC-274C-A65B-1FF74E2E0082}"/>
              </a:ext>
            </a:extLst>
          </p:cNvPr>
          <p:cNvSpPr/>
          <p:nvPr/>
        </p:nvSpPr>
        <p:spPr>
          <a:xfrm>
            <a:off x="5365751" y="1460500"/>
            <a:ext cx="1333500" cy="947752"/>
          </a:xfrm>
          <a:custGeom>
            <a:avLst/>
            <a:gdLst>
              <a:gd name="connsiteX0" fmla="*/ 0 w 1000125"/>
              <a:gd name="connsiteY0" fmla="*/ 704850 h 710814"/>
              <a:gd name="connsiteX1" fmla="*/ 57150 w 1000125"/>
              <a:gd name="connsiteY1" fmla="*/ 690563 h 710814"/>
              <a:gd name="connsiteX2" fmla="*/ 342900 w 1000125"/>
              <a:gd name="connsiteY2" fmla="*/ 538163 h 710814"/>
              <a:gd name="connsiteX3" fmla="*/ 742950 w 1000125"/>
              <a:gd name="connsiteY3" fmla="*/ 257175 h 710814"/>
              <a:gd name="connsiteX4" fmla="*/ 1000125 w 1000125"/>
              <a:gd name="connsiteY4" fmla="*/ 0 h 710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5" h="710814">
                <a:moveTo>
                  <a:pt x="0" y="704850"/>
                </a:moveTo>
                <a:cubicBezTo>
                  <a:pt x="0" y="711597"/>
                  <a:pt x="0" y="718344"/>
                  <a:pt x="57150" y="690563"/>
                </a:cubicBezTo>
                <a:cubicBezTo>
                  <a:pt x="114300" y="662782"/>
                  <a:pt x="228600" y="610394"/>
                  <a:pt x="342900" y="538163"/>
                </a:cubicBezTo>
                <a:cubicBezTo>
                  <a:pt x="457200" y="465932"/>
                  <a:pt x="633413" y="346869"/>
                  <a:pt x="742950" y="257175"/>
                </a:cubicBezTo>
                <a:cubicBezTo>
                  <a:pt x="852487" y="167481"/>
                  <a:pt x="926306" y="83740"/>
                  <a:pt x="1000125"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93" name="Freeform 92">
            <a:extLst>
              <a:ext uri="{FF2B5EF4-FFF2-40B4-BE49-F238E27FC236}">
                <a16:creationId xmlns:a16="http://schemas.microsoft.com/office/drawing/2014/main" id="{8B33A4D4-85AC-124C-8A78-A81FEBEDA841}"/>
              </a:ext>
            </a:extLst>
          </p:cNvPr>
          <p:cNvSpPr/>
          <p:nvPr/>
        </p:nvSpPr>
        <p:spPr>
          <a:xfrm>
            <a:off x="3048000" y="1422401"/>
            <a:ext cx="3683000" cy="1301751"/>
          </a:xfrm>
          <a:custGeom>
            <a:avLst/>
            <a:gdLst>
              <a:gd name="connsiteX0" fmla="*/ 0 w 2762250"/>
              <a:gd name="connsiteY0" fmla="*/ 976313 h 976313"/>
              <a:gd name="connsiteX1" fmla="*/ 514350 w 2762250"/>
              <a:gd name="connsiteY1" fmla="*/ 904875 h 976313"/>
              <a:gd name="connsiteX2" fmla="*/ 1876425 w 2762250"/>
              <a:gd name="connsiteY2" fmla="*/ 890588 h 976313"/>
              <a:gd name="connsiteX3" fmla="*/ 2762250 w 2762250"/>
              <a:gd name="connsiteY3" fmla="*/ 0 h 976313"/>
            </a:gdLst>
            <a:ahLst/>
            <a:cxnLst>
              <a:cxn ang="0">
                <a:pos x="connsiteX0" y="connsiteY0"/>
              </a:cxn>
              <a:cxn ang="0">
                <a:pos x="connsiteX1" y="connsiteY1"/>
              </a:cxn>
              <a:cxn ang="0">
                <a:pos x="connsiteX2" y="connsiteY2"/>
              </a:cxn>
              <a:cxn ang="0">
                <a:pos x="connsiteX3" y="connsiteY3"/>
              </a:cxn>
            </a:cxnLst>
            <a:rect l="l" t="t" r="r" b="b"/>
            <a:pathLst>
              <a:path w="2762250" h="976313">
                <a:moveTo>
                  <a:pt x="0" y="976313"/>
                </a:moveTo>
                <a:cubicBezTo>
                  <a:pt x="100806" y="947737"/>
                  <a:pt x="201613" y="919162"/>
                  <a:pt x="514350" y="904875"/>
                </a:cubicBezTo>
                <a:cubicBezTo>
                  <a:pt x="827088" y="890587"/>
                  <a:pt x="1501775" y="1041400"/>
                  <a:pt x="1876425" y="890588"/>
                </a:cubicBezTo>
                <a:cubicBezTo>
                  <a:pt x="2251075" y="739776"/>
                  <a:pt x="2506662" y="369888"/>
                  <a:pt x="2762250"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96" name="TextBox 95">
            <a:extLst>
              <a:ext uri="{FF2B5EF4-FFF2-40B4-BE49-F238E27FC236}">
                <a16:creationId xmlns:a16="http://schemas.microsoft.com/office/drawing/2014/main" id="{F70932F9-9B7D-1E4B-A8DD-266E13D61A2D}"/>
              </a:ext>
            </a:extLst>
          </p:cNvPr>
          <p:cNvSpPr txBox="1"/>
          <p:nvPr/>
        </p:nvSpPr>
        <p:spPr>
          <a:xfrm>
            <a:off x="6761378" y="1153094"/>
            <a:ext cx="5101959" cy="523220"/>
          </a:xfrm>
          <a:prstGeom prst="rect">
            <a:avLst/>
          </a:prstGeom>
          <a:noFill/>
        </p:spPr>
        <p:txBody>
          <a:bodyPr wrap="square" rtlCol="0">
            <a:spAutoFit/>
          </a:bodyPr>
          <a:lstStyle/>
          <a:p>
            <a:r>
              <a:rPr lang="en-AU" sz="1400" b="1" dirty="0"/>
              <a:t>These three fields in the IPv4 header  were pushed into the Extension Header chain, and do not appear in every IPv6 packet</a:t>
            </a:r>
          </a:p>
        </p:txBody>
      </p:sp>
      <p:sp>
        <p:nvSpPr>
          <p:cNvPr id="153" name="Freeform 152">
            <a:extLst>
              <a:ext uri="{FF2B5EF4-FFF2-40B4-BE49-F238E27FC236}">
                <a16:creationId xmlns:a16="http://schemas.microsoft.com/office/drawing/2014/main" id="{C54BBC5A-7655-8A4B-A080-ACAA890CA4A9}"/>
              </a:ext>
            </a:extLst>
          </p:cNvPr>
          <p:cNvSpPr/>
          <p:nvPr/>
        </p:nvSpPr>
        <p:spPr>
          <a:xfrm>
            <a:off x="1728489" y="2618942"/>
            <a:ext cx="1391384" cy="204085"/>
          </a:xfrm>
          <a:custGeom>
            <a:avLst/>
            <a:gdLst>
              <a:gd name="connsiteX0" fmla="*/ 784961 w 870686"/>
              <a:gd name="connsiteY0" fmla="*/ 142150 h 153064"/>
              <a:gd name="connsiteX1" fmla="*/ 718286 w 870686"/>
              <a:gd name="connsiteY1" fmla="*/ 18325 h 153064"/>
              <a:gd name="connsiteX2" fmla="*/ 65824 w 870686"/>
              <a:gd name="connsiteY2" fmla="*/ 13563 h 153064"/>
              <a:gd name="connsiteX3" fmla="*/ 113449 w 870686"/>
              <a:gd name="connsiteY3" fmla="*/ 142150 h 153064"/>
              <a:gd name="connsiteX4" fmla="*/ 870686 w 870686"/>
              <a:gd name="connsiteY4" fmla="*/ 137388 h 15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686" h="153064">
                <a:moveTo>
                  <a:pt x="784961" y="142150"/>
                </a:moveTo>
                <a:cubicBezTo>
                  <a:pt x="811551" y="90953"/>
                  <a:pt x="838142" y="39756"/>
                  <a:pt x="718286" y="18325"/>
                </a:cubicBezTo>
                <a:cubicBezTo>
                  <a:pt x="598430" y="-3106"/>
                  <a:pt x="166630" y="-7074"/>
                  <a:pt x="65824" y="13563"/>
                </a:cubicBezTo>
                <a:cubicBezTo>
                  <a:pt x="-34982" y="34200"/>
                  <a:pt x="-20695" y="121513"/>
                  <a:pt x="113449" y="142150"/>
                </a:cubicBezTo>
                <a:cubicBezTo>
                  <a:pt x="247593" y="162787"/>
                  <a:pt x="559139" y="150087"/>
                  <a:pt x="870686" y="13738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97" name="Freeform 96">
            <a:extLst>
              <a:ext uri="{FF2B5EF4-FFF2-40B4-BE49-F238E27FC236}">
                <a16:creationId xmlns:a16="http://schemas.microsoft.com/office/drawing/2014/main" id="{9DAA386A-4D9E-D94A-B9B8-D39B38A0651B}"/>
              </a:ext>
            </a:extLst>
          </p:cNvPr>
          <p:cNvSpPr/>
          <p:nvPr/>
        </p:nvSpPr>
        <p:spPr>
          <a:xfrm>
            <a:off x="7560237" y="4121435"/>
            <a:ext cx="2237980" cy="244359"/>
          </a:xfrm>
          <a:custGeom>
            <a:avLst/>
            <a:gdLst>
              <a:gd name="connsiteX0" fmla="*/ 73398 w 1678485"/>
              <a:gd name="connsiteY0" fmla="*/ 128374 h 183269"/>
              <a:gd name="connsiteX1" fmla="*/ 587748 w 1678485"/>
              <a:gd name="connsiteY1" fmla="*/ 180762 h 183269"/>
              <a:gd name="connsiteX2" fmla="*/ 1468811 w 1678485"/>
              <a:gd name="connsiteY2" fmla="*/ 156949 h 183269"/>
              <a:gd name="connsiteX3" fmla="*/ 1578348 w 1678485"/>
              <a:gd name="connsiteY3" fmla="*/ 4549 h 183269"/>
              <a:gd name="connsiteX4" fmla="*/ 230561 w 1678485"/>
              <a:gd name="connsiteY4" fmla="*/ 47412 h 183269"/>
              <a:gd name="connsiteX5" fmla="*/ 11486 w 1678485"/>
              <a:gd name="connsiteY5" fmla="*/ 123612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8485" h="183269">
                <a:moveTo>
                  <a:pt x="73398" y="128374"/>
                </a:moveTo>
                <a:cubicBezTo>
                  <a:pt x="214288" y="152187"/>
                  <a:pt x="587748" y="180762"/>
                  <a:pt x="587748" y="180762"/>
                </a:cubicBezTo>
                <a:cubicBezTo>
                  <a:pt x="820317" y="185524"/>
                  <a:pt x="1303711" y="186318"/>
                  <a:pt x="1468811" y="156949"/>
                </a:cubicBezTo>
                <a:cubicBezTo>
                  <a:pt x="1633911" y="127580"/>
                  <a:pt x="1784723" y="22805"/>
                  <a:pt x="1578348" y="4549"/>
                </a:cubicBezTo>
                <a:cubicBezTo>
                  <a:pt x="1371973" y="-13707"/>
                  <a:pt x="491705" y="27568"/>
                  <a:pt x="230561" y="47412"/>
                </a:cubicBezTo>
                <a:cubicBezTo>
                  <a:pt x="-30583" y="67256"/>
                  <a:pt x="-9549" y="95434"/>
                  <a:pt x="11486" y="123612"/>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00" name="TextBox 99">
            <a:extLst>
              <a:ext uri="{FF2B5EF4-FFF2-40B4-BE49-F238E27FC236}">
                <a16:creationId xmlns:a16="http://schemas.microsoft.com/office/drawing/2014/main" id="{49EF9CBF-86C7-124E-9A25-E3332DBCCBA1}"/>
              </a:ext>
            </a:extLst>
          </p:cNvPr>
          <p:cNvSpPr txBox="1"/>
          <p:nvPr/>
        </p:nvSpPr>
        <p:spPr>
          <a:xfrm>
            <a:off x="2252697" y="4945510"/>
            <a:ext cx="1472583" cy="307777"/>
          </a:xfrm>
          <a:prstGeom prst="rect">
            <a:avLst/>
          </a:prstGeom>
          <a:noFill/>
        </p:spPr>
        <p:txBody>
          <a:bodyPr wrap="none" rtlCol="0">
            <a:spAutoFit/>
          </a:bodyPr>
          <a:lstStyle/>
          <a:p>
            <a:r>
              <a:rPr lang="en-AU" sz="1400" dirty="0"/>
              <a:t>This is a new field</a:t>
            </a:r>
          </a:p>
        </p:txBody>
      </p:sp>
      <p:sp>
        <p:nvSpPr>
          <p:cNvPr id="101" name="Freeform 100">
            <a:extLst>
              <a:ext uri="{FF2B5EF4-FFF2-40B4-BE49-F238E27FC236}">
                <a16:creationId xmlns:a16="http://schemas.microsoft.com/office/drawing/2014/main" id="{D2D3D150-8B4C-CE4C-9D67-1A401B8F42C8}"/>
              </a:ext>
            </a:extLst>
          </p:cNvPr>
          <p:cNvSpPr/>
          <p:nvPr/>
        </p:nvSpPr>
        <p:spPr>
          <a:xfrm>
            <a:off x="3923671" y="4248151"/>
            <a:ext cx="3626480" cy="895349"/>
          </a:xfrm>
          <a:custGeom>
            <a:avLst/>
            <a:gdLst>
              <a:gd name="connsiteX0" fmla="*/ 2719860 w 2719860"/>
              <a:gd name="connsiteY0" fmla="*/ 0 h 671512"/>
              <a:gd name="connsiteX1" fmla="*/ 1900710 w 2719860"/>
              <a:gd name="connsiteY1" fmla="*/ 109537 h 671512"/>
              <a:gd name="connsiteX2" fmla="*/ 1019647 w 2719860"/>
              <a:gd name="connsiteY2" fmla="*/ 171450 h 671512"/>
              <a:gd name="connsiteX3" fmla="*/ 81435 w 2719860"/>
              <a:gd name="connsiteY3" fmla="*/ 614362 h 671512"/>
              <a:gd name="connsiteX4" fmla="*/ 100485 w 2719860"/>
              <a:gd name="connsiteY4" fmla="*/ 523875 h 671512"/>
              <a:gd name="connsiteX5" fmla="*/ 472 w 2719860"/>
              <a:gd name="connsiteY5" fmla="*/ 633412 h 671512"/>
              <a:gd name="connsiteX6" fmla="*/ 148110 w 2719860"/>
              <a:gd name="connsiteY6" fmla="*/ 671512 h 67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9860" h="671512">
                <a:moveTo>
                  <a:pt x="2719860" y="0"/>
                </a:moveTo>
                <a:cubicBezTo>
                  <a:pt x="2451969" y="40481"/>
                  <a:pt x="2184079" y="80962"/>
                  <a:pt x="1900710" y="109537"/>
                </a:cubicBezTo>
                <a:cubicBezTo>
                  <a:pt x="1617341" y="138112"/>
                  <a:pt x="1322859" y="87313"/>
                  <a:pt x="1019647" y="171450"/>
                </a:cubicBezTo>
                <a:cubicBezTo>
                  <a:pt x="716435" y="255587"/>
                  <a:pt x="234629" y="555625"/>
                  <a:pt x="81435" y="614362"/>
                </a:cubicBezTo>
                <a:cubicBezTo>
                  <a:pt x="-71759" y="673099"/>
                  <a:pt x="113979" y="520700"/>
                  <a:pt x="100485" y="523875"/>
                </a:cubicBezTo>
                <a:cubicBezTo>
                  <a:pt x="86991" y="527050"/>
                  <a:pt x="-7465" y="608806"/>
                  <a:pt x="472" y="633412"/>
                </a:cubicBezTo>
                <a:cubicBezTo>
                  <a:pt x="8409" y="658018"/>
                  <a:pt x="78259" y="664765"/>
                  <a:pt x="148110" y="671512"/>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47276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D937-5440-8B40-988A-156A50D7D4DC}"/>
              </a:ext>
            </a:extLst>
          </p:cNvPr>
          <p:cNvSpPr>
            <a:spLocks noGrp="1"/>
          </p:cNvSpPr>
          <p:nvPr>
            <p:ph type="title"/>
          </p:nvPr>
        </p:nvSpPr>
        <p:spPr/>
        <p:txBody>
          <a:bodyPr/>
          <a:lstStyle/>
          <a:p>
            <a:r>
              <a:rPr lang="en-AU" dirty="0">
                <a:latin typeface="Powderfinger Type" panose="02020709070000000403" pitchFamily="49" charset="77"/>
              </a:rPr>
              <a:t>Why?</a:t>
            </a:r>
          </a:p>
        </p:txBody>
      </p:sp>
      <p:sp>
        <p:nvSpPr>
          <p:cNvPr id="3" name="Content Placeholder 2">
            <a:extLst>
              <a:ext uri="{FF2B5EF4-FFF2-40B4-BE49-F238E27FC236}">
                <a16:creationId xmlns:a16="http://schemas.microsoft.com/office/drawing/2014/main" id="{CE142DFE-6FE4-7F44-9C8E-3696C9D3C0B9}"/>
              </a:ext>
            </a:extLst>
          </p:cNvPr>
          <p:cNvSpPr>
            <a:spLocks noGrp="1"/>
          </p:cNvSpPr>
          <p:nvPr>
            <p:ph idx="1"/>
          </p:nvPr>
        </p:nvSpPr>
        <p:spPr/>
        <p:txBody>
          <a:bodyPr/>
          <a:lstStyle/>
          <a:p>
            <a:pPr marL="0" indent="0">
              <a:buNone/>
            </a:pPr>
            <a:r>
              <a:rPr lang="en-AU" dirty="0"/>
              <a:t>Other potential factors that could contribute:</a:t>
            </a:r>
          </a:p>
          <a:p>
            <a:r>
              <a:rPr lang="en-AU" dirty="0"/>
              <a:t>Local security policies in user-facing edge devices</a:t>
            </a:r>
          </a:p>
          <a:p>
            <a:r>
              <a:rPr lang="en-AU" dirty="0"/>
              <a:t>IPv6 EH may trigger “slow path” processing in network equipment that could lead to higher drop rates</a:t>
            </a:r>
          </a:p>
          <a:p>
            <a:r>
              <a:rPr lang="en-AU" dirty="0"/>
              <a:t>IPv6 Path MTU woes!</a:t>
            </a:r>
          </a:p>
          <a:p>
            <a:r>
              <a:rPr lang="en-AU" dirty="0"/>
              <a:t>TCP MSS settings interfere with the measurement</a:t>
            </a:r>
          </a:p>
          <a:p>
            <a:endParaRPr lang="en-AU" dirty="0"/>
          </a:p>
        </p:txBody>
      </p:sp>
    </p:spTree>
    <p:extLst>
      <p:ext uri="{BB962C8B-B14F-4D97-AF65-F5344CB8AC3E}">
        <p14:creationId xmlns:p14="http://schemas.microsoft.com/office/powerpoint/2010/main" val="1284661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59B0-6B2A-1D49-8F1A-7CCCE626EC31}"/>
              </a:ext>
            </a:extLst>
          </p:cNvPr>
          <p:cNvSpPr>
            <a:spLocks noGrp="1"/>
          </p:cNvSpPr>
          <p:nvPr>
            <p:ph type="title"/>
          </p:nvPr>
        </p:nvSpPr>
        <p:spPr/>
        <p:txBody>
          <a:bodyPr/>
          <a:lstStyle/>
          <a:p>
            <a:r>
              <a:rPr lang="en-AU" dirty="0">
                <a:latin typeface="Powderfinger Type" panose="02020709070000000403" pitchFamily="49" charset="77"/>
              </a:rPr>
              <a:t>Frag Drop or EH Drop?</a:t>
            </a:r>
          </a:p>
        </p:txBody>
      </p:sp>
      <p:sp>
        <p:nvSpPr>
          <p:cNvPr id="3" name="Content Placeholder 2">
            <a:extLst>
              <a:ext uri="{FF2B5EF4-FFF2-40B4-BE49-F238E27FC236}">
                <a16:creationId xmlns:a16="http://schemas.microsoft.com/office/drawing/2014/main" id="{46975947-C687-F843-A864-44AE8814F1AA}"/>
              </a:ext>
            </a:extLst>
          </p:cNvPr>
          <p:cNvSpPr>
            <a:spLocks noGrp="1"/>
          </p:cNvSpPr>
          <p:nvPr>
            <p:ph idx="1"/>
          </p:nvPr>
        </p:nvSpPr>
        <p:spPr/>
        <p:txBody>
          <a:bodyPr/>
          <a:lstStyle/>
          <a:p>
            <a:pPr marL="0" indent="0">
              <a:buNone/>
            </a:pPr>
            <a:r>
              <a:rPr lang="en-AU" dirty="0"/>
              <a:t>We added a further test to try and see the difference between Fragmentation and Extension Headers</a:t>
            </a:r>
          </a:p>
          <a:p>
            <a:pPr lvl="1"/>
            <a:r>
              <a:rPr lang="en-AU" dirty="0"/>
              <a:t>We used an ”atomic” fragment, which is a IPv6 packet with a Fragmentation Header where the fragment offset is 0 and the M (more) bit is also 0</a:t>
            </a:r>
          </a:p>
          <a:p>
            <a:pPr lvl="1"/>
            <a:endParaRPr lang="en-AU" dirty="0"/>
          </a:p>
          <a:p>
            <a:endParaRPr lang="en-AU" dirty="0"/>
          </a:p>
        </p:txBody>
      </p:sp>
    </p:spTree>
    <p:extLst>
      <p:ext uri="{BB962C8B-B14F-4D97-AF65-F5344CB8AC3E}">
        <p14:creationId xmlns:p14="http://schemas.microsoft.com/office/powerpoint/2010/main" val="1790070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11991B-60C4-494B-876C-5B338FD51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4611"/>
            <a:ext cx="9721795" cy="4982420"/>
          </a:xfrm>
          <a:prstGeom prst="rect">
            <a:avLst/>
          </a:prstGeom>
        </p:spPr>
      </p:pic>
      <p:sp>
        <p:nvSpPr>
          <p:cNvPr id="2" name="Title 1">
            <a:extLst>
              <a:ext uri="{FF2B5EF4-FFF2-40B4-BE49-F238E27FC236}">
                <a16:creationId xmlns:a16="http://schemas.microsoft.com/office/drawing/2014/main" id="{847D8324-5CA0-DA4C-9005-125E2B96983C}"/>
              </a:ext>
            </a:extLst>
          </p:cNvPr>
          <p:cNvSpPr>
            <a:spLocks noGrp="1"/>
          </p:cNvSpPr>
          <p:nvPr>
            <p:ph type="title"/>
          </p:nvPr>
        </p:nvSpPr>
        <p:spPr/>
        <p:txBody>
          <a:bodyPr/>
          <a:lstStyle/>
          <a:p>
            <a:r>
              <a:rPr lang="en-AU" dirty="0">
                <a:latin typeface="Powderfinger Type" panose="02020709070000000403" pitchFamily="49" charset="77"/>
              </a:rPr>
              <a:t>2021 Fragmentation Drop Rate</a:t>
            </a:r>
          </a:p>
        </p:txBody>
      </p:sp>
      <p:sp>
        <p:nvSpPr>
          <p:cNvPr id="3" name="TextBox 2">
            <a:extLst>
              <a:ext uri="{FF2B5EF4-FFF2-40B4-BE49-F238E27FC236}">
                <a16:creationId xmlns:a16="http://schemas.microsoft.com/office/drawing/2014/main" id="{9BC5B0B9-F607-7540-95E4-13E87F6ACD9B}"/>
              </a:ext>
            </a:extLst>
          </p:cNvPr>
          <p:cNvSpPr txBox="1"/>
          <p:nvPr/>
        </p:nvSpPr>
        <p:spPr>
          <a:xfrm>
            <a:off x="9516533" y="4450080"/>
            <a:ext cx="2133600" cy="543867"/>
          </a:xfrm>
          <a:prstGeom prst="rect">
            <a:avLst/>
          </a:prstGeom>
          <a:noFill/>
        </p:spPr>
        <p:txBody>
          <a:bodyPr wrap="square" rtlCol="0">
            <a:spAutoFit/>
          </a:bodyPr>
          <a:lstStyle/>
          <a:p>
            <a:r>
              <a:rPr lang="en-AU" sz="1467" dirty="0">
                <a:latin typeface="AhnbergHand" pitchFamily="2" charset="0"/>
              </a:rPr>
              <a:t>Atomic Fragment drop rate is 6%</a:t>
            </a:r>
          </a:p>
        </p:txBody>
      </p:sp>
      <p:sp>
        <p:nvSpPr>
          <p:cNvPr id="6" name="Rectangle 5">
            <a:extLst>
              <a:ext uri="{FF2B5EF4-FFF2-40B4-BE49-F238E27FC236}">
                <a16:creationId xmlns:a16="http://schemas.microsoft.com/office/drawing/2014/main" id="{D5A09E53-E004-0E42-B499-20C649C16C29}"/>
              </a:ext>
            </a:extLst>
          </p:cNvPr>
          <p:cNvSpPr/>
          <p:nvPr/>
        </p:nvSpPr>
        <p:spPr>
          <a:xfrm>
            <a:off x="8152741" y="2003730"/>
            <a:ext cx="572495" cy="3763617"/>
          </a:xfrm>
          <a:prstGeom prst="rect">
            <a:avLst/>
          </a:prstGeom>
          <a:solidFill>
            <a:srgbClr val="A3C4D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167182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11675-DD1B-4349-9A77-6A3FF8E64E82}"/>
              </a:ext>
            </a:extLst>
          </p:cNvPr>
          <p:cNvSpPr>
            <a:spLocks noGrp="1"/>
          </p:cNvSpPr>
          <p:nvPr>
            <p:ph type="title"/>
          </p:nvPr>
        </p:nvSpPr>
        <p:spPr/>
        <p:txBody>
          <a:bodyPr/>
          <a:lstStyle/>
          <a:p>
            <a:r>
              <a:rPr lang="en-AU" dirty="0">
                <a:latin typeface="Powderfinger Type" panose="02020709070000000403" pitchFamily="49" charset="77"/>
              </a:rPr>
              <a:t>Frags vs Atomic Frags</a:t>
            </a:r>
          </a:p>
        </p:txBody>
      </p:sp>
      <p:sp>
        <p:nvSpPr>
          <p:cNvPr id="3" name="Content Placeholder 2">
            <a:extLst>
              <a:ext uri="{FF2B5EF4-FFF2-40B4-BE49-F238E27FC236}">
                <a16:creationId xmlns:a16="http://schemas.microsoft.com/office/drawing/2014/main" id="{53A5A87F-0289-0644-A634-E68A7CA4B00E}"/>
              </a:ext>
            </a:extLst>
          </p:cNvPr>
          <p:cNvSpPr>
            <a:spLocks noGrp="1"/>
          </p:cNvSpPr>
          <p:nvPr>
            <p:ph idx="1"/>
          </p:nvPr>
        </p:nvSpPr>
        <p:spPr/>
        <p:txBody>
          <a:bodyPr/>
          <a:lstStyle/>
          <a:p>
            <a:r>
              <a:rPr lang="en-AU" dirty="0"/>
              <a:t>Most of the time the Atomic Frag drop rate is ~3x lower than the Fragmented packet drop rate</a:t>
            </a:r>
          </a:p>
          <a:p>
            <a:r>
              <a:rPr lang="en-AU" dirty="0"/>
              <a:t>Except when it’s not!</a:t>
            </a:r>
          </a:p>
        </p:txBody>
      </p:sp>
      <p:pic>
        <p:nvPicPr>
          <p:cNvPr id="5" name="Picture 4">
            <a:extLst>
              <a:ext uri="{FF2B5EF4-FFF2-40B4-BE49-F238E27FC236}">
                <a16:creationId xmlns:a16="http://schemas.microsoft.com/office/drawing/2014/main" id="{223F287D-E11F-CA43-82AE-2B5B4AE5F508}"/>
              </a:ext>
            </a:extLst>
          </p:cNvPr>
          <p:cNvPicPr>
            <a:picLocks noChangeAspect="1"/>
          </p:cNvPicPr>
          <p:nvPr/>
        </p:nvPicPr>
        <p:blipFill>
          <a:blip r:embed="rId2"/>
          <a:stretch>
            <a:fillRect/>
          </a:stretch>
        </p:blipFill>
        <p:spPr>
          <a:xfrm>
            <a:off x="674089" y="3429000"/>
            <a:ext cx="3667617" cy="1879736"/>
          </a:xfrm>
          <a:prstGeom prst="rect">
            <a:avLst/>
          </a:prstGeom>
        </p:spPr>
      </p:pic>
      <p:pic>
        <p:nvPicPr>
          <p:cNvPr id="7" name="Picture 6">
            <a:extLst>
              <a:ext uri="{FF2B5EF4-FFF2-40B4-BE49-F238E27FC236}">
                <a16:creationId xmlns:a16="http://schemas.microsoft.com/office/drawing/2014/main" id="{DD694FEB-EF28-5F42-A0A9-25A91E30B474}"/>
              </a:ext>
            </a:extLst>
          </p:cNvPr>
          <p:cNvPicPr>
            <a:picLocks noChangeAspect="1"/>
          </p:cNvPicPr>
          <p:nvPr/>
        </p:nvPicPr>
        <p:blipFill>
          <a:blip r:embed="rId3"/>
          <a:stretch>
            <a:fillRect/>
          </a:stretch>
        </p:blipFill>
        <p:spPr>
          <a:xfrm>
            <a:off x="4560673" y="4206241"/>
            <a:ext cx="3559412" cy="1822495"/>
          </a:xfrm>
          <a:prstGeom prst="rect">
            <a:avLst/>
          </a:prstGeom>
        </p:spPr>
      </p:pic>
      <p:pic>
        <p:nvPicPr>
          <p:cNvPr id="11" name="Picture 10">
            <a:extLst>
              <a:ext uri="{FF2B5EF4-FFF2-40B4-BE49-F238E27FC236}">
                <a16:creationId xmlns:a16="http://schemas.microsoft.com/office/drawing/2014/main" id="{0D8D38C0-F0F9-094B-A8A5-0C9DC9586E41}"/>
              </a:ext>
            </a:extLst>
          </p:cNvPr>
          <p:cNvPicPr>
            <a:picLocks noChangeAspect="1"/>
          </p:cNvPicPr>
          <p:nvPr/>
        </p:nvPicPr>
        <p:blipFill>
          <a:blip r:embed="rId4"/>
          <a:stretch>
            <a:fillRect/>
          </a:stretch>
        </p:blipFill>
        <p:spPr>
          <a:xfrm>
            <a:off x="8400009" y="4773900"/>
            <a:ext cx="3671147" cy="1887832"/>
          </a:xfrm>
          <a:prstGeom prst="rect">
            <a:avLst/>
          </a:prstGeom>
        </p:spPr>
      </p:pic>
      <p:sp>
        <p:nvSpPr>
          <p:cNvPr id="4" name="Freeform 3">
            <a:extLst>
              <a:ext uri="{FF2B5EF4-FFF2-40B4-BE49-F238E27FC236}">
                <a16:creationId xmlns:a16="http://schemas.microsoft.com/office/drawing/2014/main" id="{EBF29F65-273E-BC43-AACB-FD5A2EDAE5CE}"/>
              </a:ext>
            </a:extLst>
          </p:cNvPr>
          <p:cNvSpPr/>
          <p:nvPr/>
        </p:nvSpPr>
        <p:spPr>
          <a:xfrm>
            <a:off x="4635501" y="2916177"/>
            <a:ext cx="4635564" cy="1828795"/>
          </a:xfrm>
          <a:custGeom>
            <a:avLst/>
            <a:gdLst>
              <a:gd name="connsiteX0" fmla="*/ 0 w 3476673"/>
              <a:gd name="connsiteY0" fmla="*/ 84580 h 1371596"/>
              <a:gd name="connsiteX1" fmla="*/ 1824038 w 3476673"/>
              <a:gd name="connsiteY1" fmla="*/ 132205 h 1371596"/>
              <a:gd name="connsiteX2" fmla="*/ 3257550 w 3476673"/>
              <a:gd name="connsiteY2" fmla="*/ 75055 h 1371596"/>
              <a:gd name="connsiteX3" fmla="*/ 3328988 w 3476673"/>
              <a:gd name="connsiteY3" fmla="*/ 1313305 h 1371596"/>
              <a:gd name="connsiteX4" fmla="*/ 3476625 w 3476673"/>
              <a:gd name="connsiteY4" fmla="*/ 1189480 h 1371596"/>
              <a:gd name="connsiteX5" fmla="*/ 3343275 w 3476673"/>
              <a:gd name="connsiteY5" fmla="*/ 1365692 h 1371596"/>
              <a:gd name="connsiteX6" fmla="*/ 3181350 w 3476673"/>
              <a:gd name="connsiteY6" fmla="*/ 1232342 h 137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6673" h="1371596">
                <a:moveTo>
                  <a:pt x="0" y="84580"/>
                </a:moveTo>
                <a:cubicBezTo>
                  <a:pt x="640556" y="109186"/>
                  <a:pt x="1281113" y="133793"/>
                  <a:pt x="1824038" y="132205"/>
                </a:cubicBezTo>
                <a:cubicBezTo>
                  <a:pt x="2366963" y="130618"/>
                  <a:pt x="3006725" y="-121795"/>
                  <a:pt x="3257550" y="75055"/>
                </a:cubicBezTo>
                <a:cubicBezTo>
                  <a:pt x="3508375" y="271905"/>
                  <a:pt x="3292476" y="1127568"/>
                  <a:pt x="3328988" y="1313305"/>
                </a:cubicBezTo>
                <a:cubicBezTo>
                  <a:pt x="3365500" y="1499042"/>
                  <a:pt x="3474244" y="1180749"/>
                  <a:pt x="3476625" y="1189480"/>
                </a:cubicBezTo>
                <a:cubicBezTo>
                  <a:pt x="3479006" y="1198211"/>
                  <a:pt x="3392487" y="1358548"/>
                  <a:pt x="3343275" y="1365692"/>
                </a:cubicBezTo>
                <a:cubicBezTo>
                  <a:pt x="3294063" y="1372836"/>
                  <a:pt x="3237706" y="1302589"/>
                  <a:pt x="3181350" y="123234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6" name="Freeform 5">
            <a:extLst>
              <a:ext uri="{FF2B5EF4-FFF2-40B4-BE49-F238E27FC236}">
                <a16:creationId xmlns:a16="http://schemas.microsoft.com/office/drawing/2014/main" id="{878A364B-93F0-9444-A2AD-1FB5BF4E37CC}"/>
              </a:ext>
            </a:extLst>
          </p:cNvPr>
          <p:cNvSpPr/>
          <p:nvPr/>
        </p:nvSpPr>
        <p:spPr>
          <a:xfrm>
            <a:off x="4367577" y="3061155"/>
            <a:ext cx="505320" cy="596445"/>
          </a:xfrm>
          <a:custGeom>
            <a:avLst/>
            <a:gdLst>
              <a:gd name="connsiteX0" fmla="*/ 224755 w 378990"/>
              <a:gd name="connsiteY0" fmla="*/ 4422 h 447334"/>
              <a:gd name="connsiteX1" fmla="*/ 358105 w 378990"/>
              <a:gd name="connsiteY1" fmla="*/ 37759 h 447334"/>
              <a:gd name="connsiteX2" fmla="*/ 343817 w 378990"/>
              <a:gd name="connsiteY2" fmla="*/ 280647 h 447334"/>
              <a:gd name="connsiteX3" fmla="*/ 29492 w 378990"/>
              <a:gd name="connsiteY3" fmla="*/ 413997 h 447334"/>
              <a:gd name="connsiteX4" fmla="*/ 43780 w 378990"/>
              <a:gd name="connsiteY4" fmla="*/ 328272 h 447334"/>
              <a:gd name="connsiteX5" fmla="*/ 917 w 378990"/>
              <a:gd name="connsiteY5" fmla="*/ 413997 h 447334"/>
              <a:gd name="connsiteX6" fmla="*/ 91405 w 378990"/>
              <a:gd name="connsiteY6" fmla="*/ 447334 h 44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990" h="447334">
                <a:moveTo>
                  <a:pt x="224755" y="4422"/>
                </a:moveTo>
                <a:cubicBezTo>
                  <a:pt x="281508" y="-1929"/>
                  <a:pt x="338261" y="-8279"/>
                  <a:pt x="358105" y="37759"/>
                </a:cubicBezTo>
                <a:cubicBezTo>
                  <a:pt x="377949" y="83797"/>
                  <a:pt x="398586" y="217941"/>
                  <a:pt x="343817" y="280647"/>
                </a:cubicBezTo>
                <a:cubicBezTo>
                  <a:pt x="289048" y="343353"/>
                  <a:pt x="79498" y="406059"/>
                  <a:pt x="29492" y="413997"/>
                </a:cubicBezTo>
                <a:cubicBezTo>
                  <a:pt x="-20514" y="421935"/>
                  <a:pt x="48542" y="328272"/>
                  <a:pt x="43780" y="328272"/>
                </a:cubicBezTo>
                <a:cubicBezTo>
                  <a:pt x="39018" y="328272"/>
                  <a:pt x="-7020" y="394153"/>
                  <a:pt x="917" y="413997"/>
                </a:cubicBezTo>
                <a:cubicBezTo>
                  <a:pt x="8854" y="433841"/>
                  <a:pt x="50129" y="440587"/>
                  <a:pt x="91405" y="44733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2477263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E779-C4A8-BC40-BE5D-90DE647F09D6}"/>
              </a:ext>
            </a:extLst>
          </p:cNvPr>
          <p:cNvSpPr>
            <a:spLocks noGrp="1"/>
          </p:cNvSpPr>
          <p:nvPr>
            <p:ph type="title"/>
          </p:nvPr>
        </p:nvSpPr>
        <p:spPr/>
        <p:txBody>
          <a:bodyPr/>
          <a:lstStyle/>
          <a:p>
            <a:r>
              <a:rPr lang="en-AU" dirty="0">
                <a:latin typeface="Powderfinger Type" panose="02020709070000000403" pitchFamily="49" charset="77"/>
              </a:rPr>
              <a:t>Frag Drop or EH Drop?</a:t>
            </a:r>
          </a:p>
        </p:txBody>
      </p:sp>
      <p:sp>
        <p:nvSpPr>
          <p:cNvPr id="3" name="Content Placeholder 2">
            <a:extLst>
              <a:ext uri="{FF2B5EF4-FFF2-40B4-BE49-F238E27FC236}">
                <a16:creationId xmlns:a16="http://schemas.microsoft.com/office/drawing/2014/main" id="{E38492EA-167E-F443-B01B-CD2EB93298F7}"/>
              </a:ext>
            </a:extLst>
          </p:cNvPr>
          <p:cNvSpPr>
            <a:spLocks noGrp="1"/>
          </p:cNvSpPr>
          <p:nvPr>
            <p:ph idx="1"/>
          </p:nvPr>
        </p:nvSpPr>
        <p:spPr/>
        <p:txBody>
          <a:bodyPr>
            <a:normAutofit/>
          </a:bodyPr>
          <a:lstStyle/>
          <a:p>
            <a:r>
              <a:rPr lang="en-AU" dirty="0"/>
              <a:t>The Atomic Frag data isn’t really as informative as we would’ve liked</a:t>
            </a:r>
          </a:p>
          <a:p>
            <a:r>
              <a:rPr lang="en-AU" dirty="0"/>
              <a:t>We thought that all hosts would accept incoming packets with an Atomic Frag header</a:t>
            </a:r>
          </a:p>
          <a:p>
            <a:pPr lvl="1"/>
            <a:r>
              <a:rPr lang="en-AU" dirty="0"/>
              <a:t>After all the Atomic Frag header is a no-op for the packet! </a:t>
            </a:r>
          </a:p>
          <a:p>
            <a:r>
              <a:rPr lang="en-AU" dirty="0"/>
              <a:t>So if there are Atomic Frag packet drops it should be a network effect</a:t>
            </a:r>
          </a:p>
          <a:p>
            <a:pPr lvl="1"/>
            <a:r>
              <a:rPr lang="en-AU" dirty="0"/>
              <a:t>The Atomic Frag drop rate should always be less than the fragmented packet drop rate</a:t>
            </a:r>
          </a:p>
          <a:p>
            <a:r>
              <a:rPr lang="en-AU" dirty="0"/>
              <a:t>But this is not always the case in our data</a:t>
            </a:r>
          </a:p>
          <a:p>
            <a:r>
              <a:rPr lang="en-AU" dirty="0"/>
              <a:t>So we looked for other Extension Headers to test</a:t>
            </a:r>
          </a:p>
        </p:txBody>
      </p:sp>
    </p:spTree>
    <p:extLst>
      <p:ext uri="{BB962C8B-B14F-4D97-AF65-F5344CB8AC3E}">
        <p14:creationId xmlns:p14="http://schemas.microsoft.com/office/powerpoint/2010/main" val="212523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E779-C4A8-BC40-BE5D-90DE647F09D6}"/>
              </a:ext>
            </a:extLst>
          </p:cNvPr>
          <p:cNvSpPr>
            <a:spLocks noGrp="1"/>
          </p:cNvSpPr>
          <p:nvPr>
            <p:ph type="title"/>
          </p:nvPr>
        </p:nvSpPr>
        <p:spPr/>
        <p:txBody>
          <a:bodyPr/>
          <a:lstStyle/>
          <a:p>
            <a:r>
              <a:rPr lang="en-AU" dirty="0">
                <a:latin typeface="Powderfinger Type" panose="02020709070000000403" pitchFamily="49" charset="77"/>
              </a:rPr>
              <a:t>EH DST Drop?</a:t>
            </a:r>
          </a:p>
        </p:txBody>
      </p:sp>
      <p:sp>
        <p:nvSpPr>
          <p:cNvPr id="3" name="Content Placeholder 2">
            <a:extLst>
              <a:ext uri="{FF2B5EF4-FFF2-40B4-BE49-F238E27FC236}">
                <a16:creationId xmlns:a16="http://schemas.microsoft.com/office/drawing/2014/main" id="{E38492EA-167E-F443-B01B-CD2EB93298F7}"/>
              </a:ext>
            </a:extLst>
          </p:cNvPr>
          <p:cNvSpPr>
            <a:spLocks noGrp="1"/>
          </p:cNvSpPr>
          <p:nvPr>
            <p:ph idx="1"/>
          </p:nvPr>
        </p:nvSpPr>
        <p:spPr/>
        <p:txBody>
          <a:bodyPr>
            <a:normAutofit/>
          </a:bodyPr>
          <a:lstStyle/>
          <a:p>
            <a:r>
              <a:rPr lang="en-AU" dirty="0"/>
              <a:t>What’s another innocuous Extension Header we can use?</a:t>
            </a:r>
          </a:p>
          <a:p>
            <a:r>
              <a:rPr lang="en-AU" dirty="0"/>
              <a:t>There is the PADN Destination Option </a:t>
            </a:r>
          </a:p>
          <a:p>
            <a:pPr lvl="1"/>
            <a:r>
              <a:rPr lang="en-AU" dirty="0"/>
              <a:t>In this way can can compare the network treatment of extension headers to the treatment of fragmentation headers</a:t>
            </a:r>
          </a:p>
          <a:p>
            <a:r>
              <a:rPr lang="en-AU" dirty="0"/>
              <a:t>Let’s use it!</a:t>
            </a:r>
          </a:p>
          <a:p>
            <a:pPr lvl="1"/>
            <a:r>
              <a:rPr lang="en-AU" dirty="0"/>
              <a:t>Because padding does not relying on any particular functionality in the host, so hosts should accept it</a:t>
            </a:r>
          </a:p>
          <a:p>
            <a:r>
              <a:rPr lang="en-AU" dirty="0"/>
              <a:t>In theory Destination Options should be handled by the network as a neutral option, as the option signalling is about the destination host, not the network elements that switch the packet in transit</a:t>
            </a:r>
          </a:p>
          <a:p>
            <a:endParaRPr lang="en-AU" dirty="0"/>
          </a:p>
        </p:txBody>
      </p:sp>
    </p:spTree>
    <p:extLst>
      <p:ext uri="{BB962C8B-B14F-4D97-AF65-F5344CB8AC3E}">
        <p14:creationId xmlns:p14="http://schemas.microsoft.com/office/powerpoint/2010/main" val="3171467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2CC9-8806-E04C-80BB-3BCFD24A0CCF}"/>
              </a:ext>
            </a:extLst>
          </p:cNvPr>
          <p:cNvSpPr>
            <a:spLocks noGrp="1"/>
          </p:cNvSpPr>
          <p:nvPr>
            <p:ph type="title"/>
          </p:nvPr>
        </p:nvSpPr>
        <p:spPr/>
        <p:txBody>
          <a:bodyPr/>
          <a:lstStyle/>
          <a:p>
            <a:r>
              <a:rPr lang="en-AU" dirty="0">
                <a:latin typeface="Powderfinger Type" panose="02020709070000000403" pitchFamily="49" charset="77"/>
              </a:rPr>
              <a:t>Destination Option Drop Rate</a:t>
            </a:r>
          </a:p>
        </p:txBody>
      </p:sp>
      <p:sp>
        <p:nvSpPr>
          <p:cNvPr id="3" name="Content Placeholder 2">
            <a:extLst>
              <a:ext uri="{FF2B5EF4-FFF2-40B4-BE49-F238E27FC236}">
                <a16:creationId xmlns:a16="http://schemas.microsoft.com/office/drawing/2014/main" id="{37DAB8FE-2F7D-7842-8781-15295B0A4EB0}"/>
              </a:ext>
            </a:extLst>
          </p:cNvPr>
          <p:cNvSpPr>
            <a:spLocks noGrp="1"/>
          </p:cNvSpPr>
          <p:nvPr>
            <p:ph idx="1"/>
          </p:nvPr>
        </p:nvSpPr>
        <p:spPr/>
        <p:txBody>
          <a:bodyPr>
            <a:normAutofit/>
          </a:bodyPr>
          <a:lstStyle/>
          <a:p>
            <a:pPr marL="0" indent="0">
              <a:buNone/>
            </a:pPr>
            <a:r>
              <a:rPr lang="en-AU" b="1" dirty="0"/>
              <a:t>January 2022:   94.5% drop rate</a:t>
            </a:r>
          </a:p>
          <a:p>
            <a:pPr marL="0" indent="0">
              <a:buNone/>
            </a:pPr>
            <a:endParaRPr lang="en-AU" dirty="0"/>
          </a:p>
          <a:p>
            <a:pPr marL="0" indent="0">
              <a:buNone/>
            </a:pPr>
            <a:r>
              <a:rPr lang="en-AU" dirty="0"/>
              <a:t>Wow! That’s awesomely bad!</a:t>
            </a:r>
          </a:p>
          <a:p>
            <a:pPr marL="0" indent="0">
              <a:buNone/>
            </a:pPr>
            <a:endParaRPr lang="en-AU" dirty="0"/>
          </a:p>
          <a:p>
            <a:pPr marL="0" indent="0">
              <a:buNone/>
            </a:pPr>
            <a:r>
              <a:rPr lang="en-AU" sz="2933" dirty="0"/>
              <a:t>It seems that most hosts are dropping incoming packets with unexpected destination options, whether they contain directives of just padding or other directives, but we need to test this against various commonly used IPv6 protocol stacks to test this a little more</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2671012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E779-C4A8-BC40-BE5D-90DE647F09D6}"/>
              </a:ext>
            </a:extLst>
          </p:cNvPr>
          <p:cNvSpPr>
            <a:spLocks noGrp="1"/>
          </p:cNvSpPr>
          <p:nvPr>
            <p:ph type="title"/>
          </p:nvPr>
        </p:nvSpPr>
        <p:spPr/>
        <p:txBody>
          <a:bodyPr/>
          <a:lstStyle/>
          <a:p>
            <a:r>
              <a:rPr lang="en-AU" dirty="0">
                <a:latin typeface="Powderfinger Type" panose="02020709070000000403" pitchFamily="49" charset="77"/>
              </a:rPr>
              <a:t>EH HBH Drop?</a:t>
            </a:r>
          </a:p>
        </p:txBody>
      </p:sp>
      <p:sp>
        <p:nvSpPr>
          <p:cNvPr id="3" name="Content Placeholder 2">
            <a:extLst>
              <a:ext uri="{FF2B5EF4-FFF2-40B4-BE49-F238E27FC236}">
                <a16:creationId xmlns:a16="http://schemas.microsoft.com/office/drawing/2014/main" id="{E38492EA-167E-F443-B01B-CD2EB93298F7}"/>
              </a:ext>
            </a:extLst>
          </p:cNvPr>
          <p:cNvSpPr>
            <a:spLocks noGrp="1"/>
          </p:cNvSpPr>
          <p:nvPr>
            <p:ph idx="1"/>
          </p:nvPr>
        </p:nvSpPr>
        <p:spPr/>
        <p:txBody>
          <a:bodyPr>
            <a:normAutofit/>
          </a:bodyPr>
          <a:lstStyle/>
          <a:p>
            <a:r>
              <a:rPr lang="en-AU" dirty="0"/>
              <a:t>What’s another innocuous Extension Header we can use?</a:t>
            </a:r>
          </a:p>
          <a:p>
            <a:r>
              <a:rPr lang="en-AU" dirty="0"/>
              <a:t>There is the PADN Hop-by-Hop Option </a:t>
            </a:r>
          </a:p>
          <a:p>
            <a:pPr lvl="1"/>
            <a:r>
              <a:rPr lang="en-AU" dirty="0"/>
              <a:t>In this way can can compare the network treatment of extension headers to the treatment of fragmentation headers</a:t>
            </a:r>
          </a:p>
          <a:p>
            <a:r>
              <a:rPr lang="en-AU" dirty="0"/>
              <a:t>Let’s try this</a:t>
            </a:r>
          </a:p>
          <a:p>
            <a:pPr lvl="1"/>
            <a:r>
              <a:rPr lang="en-AU" dirty="0"/>
              <a:t>Because padding does not relying on any particular functionality in the host, so hosts should accept it</a:t>
            </a:r>
          </a:p>
          <a:p>
            <a:r>
              <a:rPr lang="en-AU" dirty="0"/>
              <a:t>Again, this is a simple padding option so no special processing is being requested from the network’s switches</a:t>
            </a:r>
          </a:p>
          <a:p>
            <a:endParaRPr lang="en-AU" dirty="0"/>
          </a:p>
        </p:txBody>
      </p:sp>
    </p:spTree>
    <p:extLst>
      <p:ext uri="{BB962C8B-B14F-4D97-AF65-F5344CB8AC3E}">
        <p14:creationId xmlns:p14="http://schemas.microsoft.com/office/powerpoint/2010/main" val="897980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2CC9-8806-E04C-80BB-3BCFD24A0CCF}"/>
              </a:ext>
            </a:extLst>
          </p:cNvPr>
          <p:cNvSpPr>
            <a:spLocks noGrp="1"/>
          </p:cNvSpPr>
          <p:nvPr>
            <p:ph type="title"/>
          </p:nvPr>
        </p:nvSpPr>
        <p:spPr/>
        <p:txBody>
          <a:bodyPr/>
          <a:lstStyle/>
          <a:p>
            <a:r>
              <a:rPr lang="en-AU" dirty="0">
                <a:latin typeface="Powderfinger Type" panose="02020709070000000403" pitchFamily="49" charset="77"/>
              </a:rPr>
              <a:t>Hop-by-Hop Option Drop Rate</a:t>
            </a:r>
          </a:p>
        </p:txBody>
      </p:sp>
      <p:sp>
        <p:nvSpPr>
          <p:cNvPr id="3" name="Content Placeholder 2">
            <a:extLst>
              <a:ext uri="{FF2B5EF4-FFF2-40B4-BE49-F238E27FC236}">
                <a16:creationId xmlns:a16="http://schemas.microsoft.com/office/drawing/2014/main" id="{37DAB8FE-2F7D-7842-8781-15295B0A4EB0}"/>
              </a:ext>
            </a:extLst>
          </p:cNvPr>
          <p:cNvSpPr>
            <a:spLocks noGrp="1"/>
          </p:cNvSpPr>
          <p:nvPr>
            <p:ph idx="1"/>
          </p:nvPr>
        </p:nvSpPr>
        <p:spPr/>
        <p:txBody>
          <a:bodyPr>
            <a:normAutofit/>
          </a:bodyPr>
          <a:lstStyle/>
          <a:p>
            <a:pPr marL="0" indent="0">
              <a:buNone/>
            </a:pPr>
            <a:r>
              <a:rPr lang="en-AU" b="1" dirty="0"/>
              <a:t>February 2022:   99.5% drop rate</a:t>
            </a:r>
          </a:p>
          <a:p>
            <a:pPr marL="0" indent="0">
              <a:buNone/>
            </a:pPr>
            <a:endParaRPr lang="en-AU" dirty="0"/>
          </a:p>
          <a:p>
            <a:pPr marL="0" indent="0">
              <a:buNone/>
            </a:pPr>
            <a:r>
              <a:rPr lang="en-AU" dirty="0"/>
              <a:t>Wow! That’s awesomely even </a:t>
            </a:r>
            <a:r>
              <a:rPr lang="en-AU" dirty="0" err="1"/>
              <a:t>badder</a:t>
            </a:r>
            <a:r>
              <a:rPr lang="en-AU" dirty="0"/>
              <a:t>!</a:t>
            </a:r>
          </a:p>
          <a:p>
            <a:pPr marL="0" indent="0">
              <a:buNone/>
            </a:pPr>
            <a:endParaRPr lang="en-AU" dirty="0"/>
          </a:p>
          <a:p>
            <a:pPr marL="0" indent="0">
              <a:buNone/>
            </a:pPr>
            <a:r>
              <a:rPr lang="en-AU" dirty="0"/>
              <a:t>It seems that most hosts and routers are dropping incoming packets with destination and hop-by-hop options, but we need to test this some more</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351869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5EFF-E391-924B-90DC-AF0600625196}"/>
              </a:ext>
            </a:extLst>
          </p:cNvPr>
          <p:cNvSpPr>
            <a:spLocks noGrp="1"/>
          </p:cNvSpPr>
          <p:nvPr>
            <p:ph type="title"/>
          </p:nvPr>
        </p:nvSpPr>
        <p:spPr/>
        <p:txBody>
          <a:bodyPr/>
          <a:lstStyle/>
          <a:p>
            <a:r>
              <a:rPr lang="en-AU" dirty="0">
                <a:latin typeface="Powderfinger Type" panose="02020709070000000403" pitchFamily="49" charset="77"/>
              </a:rPr>
              <a:t>Summary</a:t>
            </a:r>
          </a:p>
        </p:txBody>
      </p:sp>
      <p:sp>
        <p:nvSpPr>
          <p:cNvPr id="3" name="Content Placeholder 2">
            <a:extLst>
              <a:ext uri="{FF2B5EF4-FFF2-40B4-BE49-F238E27FC236}">
                <a16:creationId xmlns:a16="http://schemas.microsoft.com/office/drawing/2014/main" id="{F4E3F5E1-1CF6-BE4B-84BC-B2FC6CA6B70A}"/>
              </a:ext>
            </a:extLst>
          </p:cNvPr>
          <p:cNvSpPr>
            <a:spLocks noGrp="1"/>
          </p:cNvSpPr>
          <p:nvPr>
            <p:ph idx="1"/>
          </p:nvPr>
        </p:nvSpPr>
        <p:spPr/>
        <p:txBody>
          <a:bodyPr>
            <a:normAutofit/>
          </a:bodyPr>
          <a:lstStyle/>
          <a:p>
            <a:r>
              <a:rPr lang="en-AU" dirty="0"/>
              <a:t>The network is slowly improving it’s handling of fragmented IPv6 packets</a:t>
            </a:r>
          </a:p>
          <a:p>
            <a:pPr lvl="1"/>
            <a:r>
              <a:rPr lang="en-AU" dirty="0"/>
              <a:t>In 5 years its gone from </a:t>
            </a:r>
            <a:r>
              <a:rPr lang="en-AU" i="1" dirty="0"/>
              <a:t>unusably bad </a:t>
            </a:r>
            <a:r>
              <a:rPr lang="en-AU" dirty="0"/>
              <a:t>to </a:t>
            </a:r>
            <a:r>
              <a:rPr lang="en-AU" i="1" dirty="0"/>
              <a:t>tolerably</a:t>
            </a:r>
            <a:r>
              <a:rPr lang="en-AU" dirty="0"/>
              <a:t> </a:t>
            </a:r>
            <a:r>
              <a:rPr lang="en-AU" i="1" dirty="0"/>
              <a:t>poor</a:t>
            </a:r>
          </a:p>
          <a:p>
            <a:pPr lvl="1"/>
            <a:r>
              <a:rPr lang="en-AU" dirty="0"/>
              <a:t>Recent IPv6 deployments appear to show more robust general handling of IPv6 packets</a:t>
            </a:r>
          </a:p>
          <a:p>
            <a:r>
              <a:rPr lang="en-AU" dirty="0"/>
              <a:t>Destination Extension Headers and Hop-by-Hop Extension Headers are a completely lost cause  - they are not usefully supported on public Internet infrastructure</a:t>
            </a:r>
          </a:p>
        </p:txBody>
      </p:sp>
    </p:spTree>
    <p:extLst>
      <p:ext uri="{BB962C8B-B14F-4D97-AF65-F5344CB8AC3E}">
        <p14:creationId xmlns:p14="http://schemas.microsoft.com/office/powerpoint/2010/main" val="171580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67DC-59AB-7F42-B33F-B75DB48670A2}"/>
              </a:ext>
            </a:extLst>
          </p:cNvPr>
          <p:cNvSpPr>
            <a:spLocks noGrp="1"/>
          </p:cNvSpPr>
          <p:nvPr>
            <p:ph type="title"/>
          </p:nvPr>
        </p:nvSpPr>
        <p:spPr/>
        <p:txBody>
          <a:bodyPr>
            <a:normAutofit/>
          </a:bodyPr>
          <a:lstStyle/>
          <a:p>
            <a:r>
              <a:rPr lang="en-US" sz="3733" dirty="0">
                <a:latin typeface="Powderfinger Type" panose="02020709070000000403" pitchFamily="49" charset="77"/>
                <a:ea typeface="Powderfinger Type" charset="0"/>
                <a:cs typeface="Powderfinger Type" charset="0"/>
              </a:rPr>
              <a:t>IPv6: Packet Header Changes</a:t>
            </a:r>
            <a:endParaRPr lang="en-AU" sz="3733"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CAF85C0D-AD25-CD4C-84FA-C0B07E16956B}"/>
              </a:ext>
            </a:extLst>
          </p:cNvPr>
          <p:cNvSpPr>
            <a:spLocks noGrp="1"/>
          </p:cNvSpPr>
          <p:nvPr>
            <p:ph idx="1"/>
          </p:nvPr>
        </p:nvSpPr>
        <p:spPr/>
        <p:txBody>
          <a:bodyPr>
            <a:normAutofit/>
          </a:bodyPr>
          <a:lstStyle/>
          <a:p>
            <a:r>
              <a:rPr lang="en-AU" sz="2667" dirty="0"/>
              <a:t>Type of Service changed to Traffic Class </a:t>
            </a:r>
          </a:p>
          <a:p>
            <a:pPr lvl="1"/>
            <a:r>
              <a:rPr lang="en-AU" sz="2667" dirty="0"/>
              <a:t>(yet to find a useful agreed role, even ECN!)</a:t>
            </a:r>
          </a:p>
          <a:p>
            <a:r>
              <a:rPr lang="en-AU" sz="2667" dirty="0"/>
              <a:t>A Flow Label added </a:t>
            </a:r>
          </a:p>
          <a:p>
            <a:pPr lvl="1"/>
            <a:r>
              <a:rPr lang="en-AU" sz="2667" dirty="0"/>
              <a:t>(but yet to find a useful role!)</a:t>
            </a:r>
          </a:p>
          <a:p>
            <a:r>
              <a:rPr lang="en-AU" sz="2667" dirty="0"/>
              <a:t>Header Checksum becomes a media layer function</a:t>
            </a:r>
          </a:p>
          <a:p>
            <a:r>
              <a:rPr lang="en-AU" sz="2667" dirty="0"/>
              <a:t>Options, Protocol fields replaced by chained Extension Headers</a:t>
            </a:r>
          </a:p>
          <a:p>
            <a:r>
              <a:rPr lang="en-AU" sz="2667" b="1" dirty="0"/>
              <a:t>Packet ID and Fragmentation Controls become an Extension Header</a:t>
            </a:r>
          </a:p>
          <a:p>
            <a:endParaRPr lang="en-AU" sz="2667" dirty="0"/>
          </a:p>
        </p:txBody>
      </p:sp>
    </p:spTree>
    <p:extLst>
      <p:ext uri="{BB962C8B-B14F-4D97-AF65-F5344CB8AC3E}">
        <p14:creationId xmlns:p14="http://schemas.microsoft.com/office/powerpoint/2010/main" val="4286204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8953-32A0-3B4B-B116-F84162490DD0}"/>
              </a:ext>
            </a:extLst>
          </p:cNvPr>
          <p:cNvSpPr>
            <a:spLocks noGrp="1"/>
          </p:cNvSpPr>
          <p:nvPr>
            <p:ph type="title"/>
          </p:nvPr>
        </p:nvSpPr>
        <p:spPr/>
        <p:txBody>
          <a:bodyPr>
            <a:normAutofit/>
          </a:bodyPr>
          <a:lstStyle/>
          <a:p>
            <a:r>
              <a:rPr lang="en-AU" dirty="0">
                <a:latin typeface="Powderfinger Type" panose="02020709070000000403" pitchFamily="49" charset="77"/>
              </a:rPr>
              <a:t>Lessons Learned on Fragmentation</a:t>
            </a:r>
          </a:p>
        </p:txBody>
      </p:sp>
      <p:sp>
        <p:nvSpPr>
          <p:cNvPr id="3" name="Content Placeholder 2">
            <a:extLst>
              <a:ext uri="{FF2B5EF4-FFF2-40B4-BE49-F238E27FC236}">
                <a16:creationId xmlns:a16="http://schemas.microsoft.com/office/drawing/2014/main" id="{8495F219-1FCB-2247-AE42-25BEA43AC12F}"/>
              </a:ext>
            </a:extLst>
          </p:cNvPr>
          <p:cNvSpPr>
            <a:spLocks noGrp="1"/>
          </p:cNvSpPr>
          <p:nvPr>
            <p:ph idx="1"/>
          </p:nvPr>
        </p:nvSpPr>
        <p:spPr/>
        <p:txBody>
          <a:bodyPr>
            <a:normAutofit/>
          </a:bodyPr>
          <a:lstStyle/>
          <a:p>
            <a:r>
              <a:rPr lang="en-AU" dirty="0"/>
              <a:t>Don’t Fragment outgoing packets</a:t>
            </a:r>
          </a:p>
          <a:p>
            <a:r>
              <a:rPr lang="en-AU" dirty="0"/>
              <a:t>Don’t rely on PMTUD</a:t>
            </a:r>
          </a:p>
          <a:p>
            <a:r>
              <a:rPr lang="en-AU" dirty="0"/>
              <a:t>More generally, don’t rely on Extension Headers nor on ICMP6 integrity</a:t>
            </a:r>
          </a:p>
          <a:p>
            <a:r>
              <a:rPr lang="en-AU" dirty="0"/>
              <a:t>Pick your TCP MSS setting carefully:</a:t>
            </a:r>
          </a:p>
          <a:p>
            <a:pPr lvl="1"/>
            <a:r>
              <a:rPr lang="en-AU" dirty="0"/>
              <a:t>1280 is a robust local MTU size – but possibly too conservative</a:t>
            </a:r>
          </a:p>
          <a:p>
            <a:pPr lvl="1"/>
            <a:r>
              <a:rPr lang="en-AU" dirty="0"/>
              <a:t>1350 is survivable as a MTU size – the Goldilocks choice</a:t>
            </a:r>
          </a:p>
          <a:p>
            <a:pPr lvl="1"/>
            <a:r>
              <a:rPr lang="en-AU" dirty="0"/>
              <a:t>1400 is risky – but survivable in most cases</a:t>
            </a:r>
          </a:p>
          <a:p>
            <a:pPr lvl="1"/>
            <a:r>
              <a:rPr lang="en-AU" dirty="0"/>
              <a:t>1500 is a poor choice – this leads to visible failure cases</a:t>
            </a:r>
          </a:p>
          <a:p>
            <a:pPr lvl="1"/>
            <a:endParaRPr lang="en-AU" dirty="0"/>
          </a:p>
          <a:p>
            <a:endParaRPr lang="en-AU" dirty="0"/>
          </a:p>
          <a:p>
            <a:endParaRPr lang="en-AU" dirty="0"/>
          </a:p>
        </p:txBody>
      </p:sp>
    </p:spTree>
    <p:extLst>
      <p:ext uri="{BB962C8B-B14F-4D97-AF65-F5344CB8AC3E}">
        <p14:creationId xmlns:p14="http://schemas.microsoft.com/office/powerpoint/2010/main" val="762764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8953-32A0-3B4B-B116-F84162490DD0}"/>
              </a:ext>
            </a:extLst>
          </p:cNvPr>
          <p:cNvSpPr>
            <a:spLocks noGrp="1"/>
          </p:cNvSpPr>
          <p:nvPr>
            <p:ph type="title"/>
          </p:nvPr>
        </p:nvSpPr>
        <p:spPr/>
        <p:txBody>
          <a:bodyPr>
            <a:normAutofit/>
          </a:bodyPr>
          <a:lstStyle/>
          <a:p>
            <a:r>
              <a:rPr lang="en-AU" dirty="0">
                <a:latin typeface="Powderfinger Type" panose="02020709070000000403" pitchFamily="49" charset="77"/>
              </a:rPr>
              <a:t>Lessons Learned on HBH and </a:t>
            </a:r>
            <a:r>
              <a:rPr lang="en-AU" dirty="0" err="1">
                <a:latin typeface="Powderfinger Type" panose="02020709070000000403" pitchFamily="49" charset="77"/>
              </a:rPr>
              <a:t>Dst</a:t>
            </a:r>
            <a:r>
              <a:rPr lang="en-AU" dirty="0">
                <a:latin typeface="Powderfinger Type" panose="02020709070000000403" pitchFamily="49" charset="77"/>
              </a:rPr>
              <a:t> EHs</a:t>
            </a:r>
          </a:p>
        </p:txBody>
      </p:sp>
      <p:sp>
        <p:nvSpPr>
          <p:cNvPr id="3" name="Content Placeholder 2">
            <a:extLst>
              <a:ext uri="{FF2B5EF4-FFF2-40B4-BE49-F238E27FC236}">
                <a16:creationId xmlns:a16="http://schemas.microsoft.com/office/drawing/2014/main" id="{8495F219-1FCB-2247-AE42-25BEA43AC12F}"/>
              </a:ext>
            </a:extLst>
          </p:cNvPr>
          <p:cNvSpPr>
            <a:spLocks noGrp="1"/>
          </p:cNvSpPr>
          <p:nvPr>
            <p:ph idx="1"/>
          </p:nvPr>
        </p:nvSpPr>
        <p:spPr/>
        <p:txBody>
          <a:bodyPr>
            <a:normAutofit/>
          </a:bodyPr>
          <a:lstStyle/>
          <a:p>
            <a:r>
              <a:rPr lang="en-AU" dirty="0"/>
              <a:t>Don’t</a:t>
            </a:r>
          </a:p>
          <a:p>
            <a:endParaRPr lang="en-AU" dirty="0"/>
          </a:p>
          <a:p>
            <a:endParaRPr lang="en-AU" dirty="0"/>
          </a:p>
        </p:txBody>
      </p:sp>
    </p:spTree>
    <p:extLst>
      <p:ext uri="{BB962C8B-B14F-4D97-AF65-F5344CB8AC3E}">
        <p14:creationId xmlns:p14="http://schemas.microsoft.com/office/powerpoint/2010/main" val="631265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2E5C4-8B6C-BC4E-B300-D52FA0F7BE55}"/>
              </a:ext>
            </a:extLst>
          </p:cNvPr>
          <p:cNvSpPr>
            <a:spLocks noGrp="1"/>
          </p:cNvSpPr>
          <p:nvPr>
            <p:ph type="title"/>
          </p:nvPr>
        </p:nvSpPr>
        <p:spPr/>
        <p:txBody>
          <a:bodyPr/>
          <a:lstStyle/>
          <a:p>
            <a:pPr algn="l"/>
            <a:r>
              <a:rPr lang="en-AU" dirty="0">
                <a:latin typeface="Powderfinger Type" panose="02020709070000000403" pitchFamily="49" charset="77"/>
              </a:rPr>
              <a:t>Daily Report</a:t>
            </a:r>
          </a:p>
        </p:txBody>
      </p:sp>
      <p:pic>
        <p:nvPicPr>
          <p:cNvPr id="7" name="Picture 6">
            <a:extLst>
              <a:ext uri="{FF2B5EF4-FFF2-40B4-BE49-F238E27FC236}">
                <a16:creationId xmlns:a16="http://schemas.microsoft.com/office/drawing/2014/main" id="{EEBBC169-FC97-A04C-B97B-EA046B1B3119}"/>
              </a:ext>
            </a:extLst>
          </p:cNvPr>
          <p:cNvPicPr>
            <a:picLocks noChangeAspect="1"/>
          </p:cNvPicPr>
          <p:nvPr/>
        </p:nvPicPr>
        <p:blipFill>
          <a:blip r:embed="rId2"/>
          <a:stretch>
            <a:fillRect/>
          </a:stretch>
        </p:blipFill>
        <p:spPr>
          <a:xfrm>
            <a:off x="4844995" y="22420"/>
            <a:ext cx="6403051" cy="6858429"/>
          </a:xfrm>
          <a:prstGeom prst="rect">
            <a:avLst/>
          </a:prstGeom>
        </p:spPr>
      </p:pic>
      <p:sp>
        <p:nvSpPr>
          <p:cNvPr id="3" name="Content Placeholder 2">
            <a:extLst>
              <a:ext uri="{FF2B5EF4-FFF2-40B4-BE49-F238E27FC236}">
                <a16:creationId xmlns:a16="http://schemas.microsoft.com/office/drawing/2014/main" id="{DA3F5D61-B58E-A44C-8AD5-D4A5C8BF1205}"/>
              </a:ext>
            </a:extLst>
          </p:cNvPr>
          <p:cNvSpPr>
            <a:spLocks noGrp="1"/>
          </p:cNvSpPr>
          <p:nvPr>
            <p:ph idx="1"/>
          </p:nvPr>
        </p:nvSpPr>
        <p:spPr>
          <a:xfrm>
            <a:off x="95016" y="2756452"/>
            <a:ext cx="10972800" cy="2489768"/>
          </a:xfrm>
        </p:spPr>
        <p:txBody>
          <a:bodyPr>
            <a:normAutofit/>
          </a:bodyPr>
          <a:lstStyle/>
          <a:p>
            <a:pPr marL="0" indent="0">
              <a:buNone/>
            </a:pPr>
            <a:r>
              <a:rPr lang="en-AU" sz="2667" dirty="0"/>
              <a:t>https://</a:t>
            </a:r>
            <a:r>
              <a:rPr lang="en-AU" sz="2667" dirty="0" err="1"/>
              <a:t>stats.labs.apnic.net</a:t>
            </a:r>
            <a:r>
              <a:rPr lang="en-AU" sz="2667" dirty="0"/>
              <a:t>/v6frag</a:t>
            </a:r>
          </a:p>
        </p:txBody>
      </p:sp>
      <p:pic>
        <p:nvPicPr>
          <p:cNvPr id="5" name="Picture 4">
            <a:extLst>
              <a:ext uri="{FF2B5EF4-FFF2-40B4-BE49-F238E27FC236}">
                <a16:creationId xmlns:a16="http://schemas.microsoft.com/office/drawing/2014/main" id="{E88F2390-FC73-3C4F-8638-2B2EB581326C}"/>
              </a:ext>
            </a:extLst>
          </p:cNvPr>
          <p:cNvPicPr>
            <a:picLocks noChangeAspect="1"/>
          </p:cNvPicPr>
          <p:nvPr/>
        </p:nvPicPr>
        <p:blipFill>
          <a:blip r:embed="rId3"/>
          <a:stretch>
            <a:fillRect/>
          </a:stretch>
        </p:blipFill>
        <p:spPr>
          <a:xfrm>
            <a:off x="10843723" y="5661451"/>
            <a:ext cx="1143000" cy="1143000"/>
          </a:xfrm>
          <a:prstGeom prst="rect">
            <a:avLst/>
          </a:prstGeom>
        </p:spPr>
      </p:pic>
    </p:spTree>
    <p:extLst>
      <p:ext uri="{BB962C8B-B14F-4D97-AF65-F5344CB8AC3E}">
        <p14:creationId xmlns:p14="http://schemas.microsoft.com/office/powerpoint/2010/main" val="566711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95687">
            <a:off x="1582474" y="2114288"/>
            <a:ext cx="5785853" cy="1143000"/>
          </a:xfrm>
        </p:spPr>
        <p:txBody>
          <a:bodyPr>
            <a:normAutofit/>
          </a:bodyPr>
          <a:lstStyle/>
          <a:p>
            <a:r>
              <a:rPr lang="en-US" sz="6600" b="1" dirty="0">
                <a:latin typeface="Vadim's Writing"/>
                <a:cs typeface="Vadim's Writing"/>
              </a:rPr>
              <a:t>That’s it!</a:t>
            </a:r>
          </a:p>
        </p:txBody>
      </p:sp>
    </p:spTree>
    <p:extLst>
      <p:ext uri="{BB962C8B-B14F-4D97-AF65-F5344CB8AC3E}">
        <p14:creationId xmlns:p14="http://schemas.microsoft.com/office/powerpoint/2010/main" val="86184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67DC-59AB-7F42-B33F-B75DB48670A2}"/>
              </a:ext>
            </a:extLst>
          </p:cNvPr>
          <p:cNvSpPr>
            <a:spLocks noGrp="1"/>
          </p:cNvSpPr>
          <p:nvPr>
            <p:ph type="title"/>
          </p:nvPr>
        </p:nvSpPr>
        <p:spPr/>
        <p:txBody>
          <a:bodyPr>
            <a:normAutofit/>
          </a:bodyPr>
          <a:lstStyle/>
          <a:p>
            <a:r>
              <a:rPr lang="en-US" sz="3733" dirty="0">
                <a:latin typeface="Powderfinger Type" panose="02020709070000000403" pitchFamily="49" charset="77"/>
                <a:ea typeface="Powderfinger Type" charset="0"/>
                <a:cs typeface="Powderfinger Type" charset="0"/>
              </a:rPr>
              <a:t>IPv6: Packet Header Changes</a:t>
            </a:r>
            <a:endParaRPr lang="en-AU" sz="3733"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CAF85C0D-AD25-CD4C-84FA-C0B07E16956B}"/>
              </a:ext>
            </a:extLst>
          </p:cNvPr>
          <p:cNvSpPr>
            <a:spLocks noGrp="1"/>
          </p:cNvSpPr>
          <p:nvPr>
            <p:ph idx="1"/>
          </p:nvPr>
        </p:nvSpPr>
        <p:spPr/>
        <p:txBody>
          <a:bodyPr>
            <a:normAutofit/>
          </a:bodyPr>
          <a:lstStyle/>
          <a:p>
            <a:r>
              <a:rPr lang="en-AU" sz="2667" dirty="0"/>
              <a:t>Type of Service changed to Traffic Class </a:t>
            </a:r>
          </a:p>
          <a:p>
            <a:pPr lvl="1"/>
            <a:r>
              <a:rPr lang="en-AU" sz="2667" dirty="0"/>
              <a:t>(yet to find a useful agreed role, even ECN!)</a:t>
            </a:r>
          </a:p>
          <a:p>
            <a:r>
              <a:rPr lang="en-AU" sz="2667" dirty="0"/>
              <a:t>A Flow Label added </a:t>
            </a:r>
          </a:p>
          <a:p>
            <a:pPr lvl="1"/>
            <a:r>
              <a:rPr lang="en-AU" sz="2667" dirty="0"/>
              <a:t>(but yet to find a useful role!)</a:t>
            </a:r>
          </a:p>
          <a:p>
            <a:r>
              <a:rPr lang="en-AU" sz="2667" dirty="0"/>
              <a:t>Header Checksum becomes a media layer function</a:t>
            </a:r>
          </a:p>
          <a:p>
            <a:r>
              <a:rPr lang="en-AU" sz="2667" dirty="0"/>
              <a:t>Options, Protocol fields replaced by chained Extension Headers</a:t>
            </a:r>
          </a:p>
          <a:p>
            <a:r>
              <a:rPr lang="en-AU" sz="2667" b="1" dirty="0"/>
              <a:t>Packet ID and Fragmentation Controls become an Extension Header</a:t>
            </a:r>
          </a:p>
          <a:p>
            <a:endParaRPr lang="en-AU" sz="2667" dirty="0"/>
          </a:p>
        </p:txBody>
      </p:sp>
      <p:sp>
        <p:nvSpPr>
          <p:cNvPr id="4" name="TextBox 3">
            <a:extLst>
              <a:ext uri="{FF2B5EF4-FFF2-40B4-BE49-F238E27FC236}">
                <a16:creationId xmlns:a16="http://schemas.microsoft.com/office/drawing/2014/main" id="{40329E57-36C0-744C-AC86-D766BBA817F2}"/>
              </a:ext>
            </a:extLst>
          </p:cNvPr>
          <p:cNvSpPr txBox="1"/>
          <p:nvPr/>
        </p:nvSpPr>
        <p:spPr>
          <a:xfrm rot="20981084">
            <a:off x="350511" y="2979635"/>
            <a:ext cx="8738839" cy="830997"/>
          </a:xfrm>
          <a:prstGeom prst="rect">
            <a:avLst/>
          </a:prstGeom>
          <a:solidFill>
            <a:schemeClr val="bg1"/>
          </a:solidFill>
        </p:spPr>
        <p:txBody>
          <a:bodyPr wrap="square" rtlCol="0">
            <a:spAutoFit/>
          </a:bodyPr>
          <a:lstStyle/>
          <a:p>
            <a:pPr algn="ctr"/>
            <a:r>
              <a:rPr lang="en-US" sz="2400" dirty="0">
                <a:solidFill>
                  <a:schemeClr val="accent6">
                    <a:lumMod val="50000"/>
                  </a:schemeClr>
                </a:solidFill>
                <a:latin typeface="AhnbergHand" charset="0"/>
                <a:ea typeface="AhnbergHand" charset="0"/>
                <a:cs typeface="AhnbergHand" charset="0"/>
              </a:rPr>
              <a:t>The substantive change with IPv6 is the handling of Fragmentation and the use of Extension Headers </a:t>
            </a:r>
          </a:p>
        </p:txBody>
      </p:sp>
      <p:sp>
        <p:nvSpPr>
          <p:cNvPr id="5" name="Freeform 4">
            <a:extLst>
              <a:ext uri="{FF2B5EF4-FFF2-40B4-BE49-F238E27FC236}">
                <a16:creationId xmlns:a16="http://schemas.microsoft.com/office/drawing/2014/main" id="{14B7EF43-EA90-4248-82A5-A8D0B9B6EF93}"/>
              </a:ext>
            </a:extLst>
          </p:cNvPr>
          <p:cNvSpPr/>
          <p:nvPr/>
        </p:nvSpPr>
        <p:spPr>
          <a:xfrm>
            <a:off x="1156805" y="5089456"/>
            <a:ext cx="5050789" cy="60959"/>
          </a:xfrm>
          <a:custGeom>
            <a:avLst/>
            <a:gdLst>
              <a:gd name="connsiteX0" fmla="*/ 0 w 4614632"/>
              <a:gd name="connsiteY0" fmla="*/ 39027 h 105702"/>
              <a:gd name="connsiteX1" fmla="*/ 1343025 w 4614632"/>
              <a:gd name="connsiteY1" fmla="*/ 39027 h 105702"/>
              <a:gd name="connsiteX2" fmla="*/ 3724275 w 4614632"/>
              <a:gd name="connsiteY2" fmla="*/ 15214 h 105702"/>
              <a:gd name="connsiteX3" fmla="*/ 4600575 w 4614632"/>
              <a:gd name="connsiteY3" fmla="*/ 5689 h 105702"/>
              <a:gd name="connsiteX4" fmla="*/ 3133725 w 4614632"/>
              <a:gd name="connsiteY4" fmla="*/ 105702 h 105702"/>
              <a:gd name="connsiteX5" fmla="*/ 0 w 4614632"/>
              <a:gd name="connsiteY5" fmla="*/ 39027 h 10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4632" h="105702">
                <a:moveTo>
                  <a:pt x="0" y="39027"/>
                </a:moveTo>
                <a:lnTo>
                  <a:pt x="1343025" y="39027"/>
                </a:lnTo>
                <a:lnTo>
                  <a:pt x="3724275" y="15214"/>
                </a:lnTo>
                <a:cubicBezTo>
                  <a:pt x="4267200" y="9658"/>
                  <a:pt x="4699000" y="-9392"/>
                  <a:pt x="4600575" y="5689"/>
                </a:cubicBezTo>
                <a:cubicBezTo>
                  <a:pt x="4502150" y="20770"/>
                  <a:pt x="3133725" y="105702"/>
                  <a:pt x="3133725" y="105702"/>
                </a:cubicBezTo>
                <a:lnTo>
                  <a:pt x="0" y="39027"/>
                </a:lnTo>
                <a:close/>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6" name="Freeform 5">
            <a:extLst>
              <a:ext uri="{FF2B5EF4-FFF2-40B4-BE49-F238E27FC236}">
                <a16:creationId xmlns:a16="http://schemas.microsoft.com/office/drawing/2014/main" id="{DB239108-42DC-2542-BD34-24FFD7383E0C}"/>
              </a:ext>
            </a:extLst>
          </p:cNvPr>
          <p:cNvSpPr/>
          <p:nvPr/>
        </p:nvSpPr>
        <p:spPr>
          <a:xfrm>
            <a:off x="4520119" y="3763163"/>
            <a:ext cx="336560" cy="925753"/>
          </a:xfrm>
          <a:custGeom>
            <a:avLst/>
            <a:gdLst>
              <a:gd name="connsiteX0" fmla="*/ 38107 w 252420"/>
              <a:gd name="connsiteY0" fmla="*/ 1162628 h 1202277"/>
              <a:gd name="connsiteX1" fmla="*/ 57157 w 252420"/>
              <a:gd name="connsiteY1" fmla="*/ 1086428 h 1202277"/>
              <a:gd name="connsiteX2" fmla="*/ 71445 w 252420"/>
              <a:gd name="connsiteY2" fmla="*/ 186315 h 1202277"/>
              <a:gd name="connsiteX3" fmla="*/ 76207 w 252420"/>
              <a:gd name="connsiteY3" fmla="*/ 48203 h 1202277"/>
              <a:gd name="connsiteX4" fmla="*/ 7 w 252420"/>
              <a:gd name="connsiteY4" fmla="*/ 110115 h 1202277"/>
              <a:gd name="connsiteX5" fmla="*/ 80970 w 252420"/>
              <a:gd name="connsiteY5" fmla="*/ 578 h 1202277"/>
              <a:gd name="connsiteX6" fmla="*/ 252420 w 252420"/>
              <a:gd name="connsiteY6" fmla="*/ 167265 h 120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20" h="1202277">
                <a:moveTo>
                  <a:pt x="38107" y="1162628"/>
                </a:moveTo>
                <a:cubicBezTo>
                  <a:pt x="44854" y="1205887"/>
                  <a:pt x="51601" y="1249147"/>
                  <a:pt x="57157" y="1086428"/>
                </a:cubicBezTo>
                <a:cubicBezTo>
                  <a:pt x="62713" y="923709"/>
                  <a:pt x="68270" y="359352"/>
                  <a:pt x="71445" y="186315"/>
                </a:cubicBezTo>
                <a:cubicBezTo>
                  <a:pt x="74620" y="13278"/>
                  <a:pt x="88113" y="60903"/>
                  <a:pt x="76207" y="48203"/>
                </a:cubicBezTo>
                <a:cubicBezTo>
                  <a:pt x="64301" y="35503"/>
                  <a:pt x="-787" y="118052"/>
                  <a:pt x="7" y="110115"/>
                </a:cubicBezTo>
                <a:cubicBezTo>
                  <a:pt x="801" y="102178"/>
                  <a:pt x="38901" y="-8947"/>
                  <a:pt x="80970" y="578"/>
                </a:cubicBezTo>
                <a:cubicBezTo>
                  <a:pt x="123039" y="10103"/>
                  <a:pt x="187729" y="88684"/>
                  <a:pt x="252420" y="167265"/>
                </a:cubicBezTo>
              </a:path>
            </a:pathLst>
          </a:cu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94912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A878-A9EB-F544-A48D-704C458950BB}"/>
              </a:ext>
            </a:extLst>
          </p:cNvPr>
          <p:cNvSpPr>
            <a:spLocks noGrp="1"/>
          </p:cNvSpPr>
          <p:nvPr>
            <p:ph type="title"/>
          </p:nvPr>
        </p:nvSpPr>
        <p:spPr/>
        <p:txBody>
          <a:bodyPr>
            <a:normAutofit/>
          </a:bodyPr>
          <a:lstStyle/>
          <a:p>
            <a:r>
              <a:rPr lang="en-AU" sz="3733" dirty="0">
                <a:latin typeface="Powderfinger Type" panose="02020709070000000403" pitchFamily="49" charset="77"/>
              </a:rPr>
              <a:t>Initial Tests: 2014 (RFC 7872)</a:t>
            </a:r>
          </a:p>
        </p:txBody>
      </p:sp>
      <p:sp>
        <p:nvSpPr>
          <p:cNvPr id="3" name="Content Placeholder 2">
            <a:extLst>
              <a:ext uri="{FF2B5EF4-FFF2-40B4-BE49-F238E27FC236}">
                <a16:creationId xmlns:a16="http://schemas.microsoft.com/office/drawing/2014/main" id="{0DF06678-9422-FE4F-907E-BE4EB5C76C0A}"/>
              </a:ext>
            </a:extLst>
          </p:cNvPr>
          <p:cNvSpPr>
            <a:spLocks noGrp="1"/>
          </p:cNvSpPr>
          <p:nvPr>
            <p:ph idx="1"/>
          </p:nvPr>
        </p:nvSpPr>
        <p:spPr/>
        <p:txBody>
          <a:bodyPr>
            <a:normAutofit/>
          </a:bodyPr>
          <a:lstStyle/>
          <a:p>
            <a:r>
              <a:rPr lang="en-AU" sz="2667" dirty="0"/>
              <a:t>August 2014 and June 2015</a:t>
            </a:r>
          </a:p>
          <a:p>
            <a:r>
              <a:rPr lang="en-AU" sz="2667" dirty="0"/>
              <a:t>Sent fragmented IPv6 packets towards “well known” IPv6 servers (Alexa 1M and World IPv6 Launch</a:t>
            </a:r>
          </a:p>
          <a:p>
            <a:r>
              <a:rPr lang="en-AU" sz="2667" dirty="0"/>
              <a:t>Drop Rate:</a:t>
            </a:r>
          </a:p>
        </p:txBody>
      </p:sp>
      <p:pic>
        <p:nvPicPr>
          <p:cNvPr id="5" name="Picture 4">
            <a:extLst>
              <a:ext uri="{FF2B5EF4-FFF2-40B4-BE49-F238E27FC236}">
                <a16:creationId xmlns:a16="http://schemas.microsoft.com/office/drawing/2014/main" id="{1839594C-3E69-DE48-870E-751B2FA215FE}"/>
              </a:ext>
            </a:extLst>
          </p:cNvPr>
          <p:cNvPicPr>
            <a:picLocks noChangeAspect="1"/>
          </p:cNvPicPr>
          <p:nvPr/>
        </p:nvPicPr>
        <p:blipFill>
          <a:blip r:embed="rId2"/>
          <a:stretch>
            <a:fillRect/>
          </a:stretch>
        </p:blipFill>
        <p:spPr>
          <a:xfrm>
            <a:off x="3244133" y="3614704"/>
            <a:ext cx="6998692" cy="3243296"/>
          </a:xfrm>
          <a:prstGeom prst="rect">
            <a:avLst/>
          </a:prstGeom>
        </p:spPr>
      </p:pic>
      <p:sp>
        <p:nvSpPr>
          <p:cNvPr id="4" name="Freeform 3">
            <a:extLst>
              <a:ext uri="{FF2B5EF4-FFF2-40B4-BE49-F238E27FC236}">
                <a16:creationId xmlns:a16="http://schemas.microsoft.com/office/drawing/2014/main" id="{55D3D679-AC0A-104A-8788-424E2E1EE6C4}"/>
              </a:ext>
            </a:extLst>
          </p:cNvPr>
          <p:cNvSpPr/>
          <p:nvPr/>
        </p:nvSpPr>
        <p:spPr>
          <a:xfrm>
            <a:off x="7721514" y="3598539"/>
            <a:ext cx="2317813" cy="2360739"/>
          </a:xfrm>
          <a:custGeom>
            <a:avLst/>
            <a:gdLst>
              <a:gd name="connsiteX0" fmla="*/ 1681228 w 1738360"/>
              <a:gd name="connsiteY0" fmla="*/ 739621 h 1770554"/>
              <a:gd name="connsiteX1" fmla="*/ 1681228 w 1738360"/>
              <a:gd name="connsiteY1" fmla="*/ 625321 h 1770554"/>
              <a:gd name="connsiteX2" fmla="*/ 1666940 w 1738360"/>
              <a:gd name="connsiteY2" fmla="*/ 120496 h 1770554"/>
              <a:gd name="connsiteX3" fmla="*/ 762065 w 1738360"/>
              <a:gd name="connsiteY3" fmla="*/ 1434 h 1770554"/>
              <a:gd name="connsiteX4" fmla="*/ 33403 w 1738360"/>
              <a:gd name="connsiteY4" fmla="*/ 168121 h 1770554"/>
              <a:gd name="connsiteX5" fmla="*/ 133415 w 1738360"/>
              <a:gd name="connsiteY5" fmla="*/ 1072996 h 1770554"/>
              <a:gd name="connsiteX6" fmla="*/ 228665 w 1738360"/>
              <a:gd name="connsiteY6" fmla="*/ 1701646 h 1770554"/>
              <a:gd name="connsiteX7" fmla="*/ 1452628 w 1738360"/>
              <a:gd name="connsiteY7" fmla="*/ 1734984 h 1770554"/>
              <a:gd name="connsiteX8" fmla="*/ 1662178 w 1738360"/>
              <a:gd name="connsiteY8" fmla="*/ 1530196 h 1770554"/>
              <a:gd name="connsiteX9" fmla="*/ 1600265 w 1738360"/>
              <a:gd name="connsiteY9" fmla="*/ 701521 h 17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360" h="1770554">
                <a:moveTo>
                  <a:pt x="1681228" y="739621"/>
                </a:moveTo>
                <a:cubicBezTo>
                  <a:pt x="1682418" y="734064"/>
                  <a:pt x="1683609" y="728508"/>
                  <a:pt x="1681228" y="625321"/>
                </a:cubicBezTo>
                <a:cubicBezTo>
                  <a:pt x="1678847" y="522133"/>
                  <a:pt x="1820134" y="224477"/>
                  <a:pt x="1666940" y="120496"/>
                </a:cubicBezTo>
                <a:cubicBezTo>
                  <a:pt x="1513746" y="16515"/>
                  <a:pt x="1034321" y="-6503"/>
                  <a:pt x="762065" y="1434"/>
                </a:cubicBezTo>
                <a:cubicBezTo>
                  <a:pt x="489809" y="9371"/>
                  <a:pt x="138178" y="-10473"/>
                  <a:pt x="33403" y="168121"/>
                </a:cubicBezTo>
                <a:cubicBezTo>
                  <a:pt x="-71372" y="346715"/>
                  <a:pt x="100871" y="817409"/>
                  <a:pt x="133415" y="1072996"/>
                </a:cubicBezTo>
                <a:cubicBezTo>
                  <a:pt x="165959" y="1328583"/>
                  <a:pt x="8796" y="1591315"/>
                  <a:pt x="228665" y="1701646"/>
                </a:cubicBezTo>
                <a:cubicBezTo>
                  <a:pt x="448534" y="1811977"/>
                  <a:pt x="1213709" y="1763559"/>
                  <a:pt x="1452628" y="1734984"/>
                </a:cubicBezTo>
                <a:cubicBezTo>
                  <a:pt x="1691547" y="1706409"/>
                  <a:pt x="1637572" y="1702440"/>
                  <a:pt x="1662178" y="1530196"/>
                </a:cubicBezTo>
                <a:cubicBezTo>
                  <a:pt x="1686784" y="1357952"/>
                  <a:pt x="1643524" y="1029736"/>
                  <a:pt x="1600265" y="701521"/>
                </a:cubicBezTo>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7" name="TextBox 6">
            <a:extLst>
              <a:ext uri="{FF2B5EF4-FFF2-40B4-BE49-F238E27FC236}">
                <a16:creationId xmlns:a16="http://schemas.microsoft.com/office/drawing/2014/main" id="{6BBDD84F-9ABB-BB40-BF6E-EE4B5AEEDC74}"/>
              </a:ext>
            </a:extLst>
          </p:cNvPr>
          <p:cNvSpPr txBox="1"/>
          <p:nvPr/>
        </p:nvSpPr>
        <p:spPr>
          <a:xfrm>
            <a:off x="10051052" y="4978401"/>
            <a:ext cx="2246128" cy="830997"/>
          </a:xfrm>
          <a:prstGeom prst="rect">
            <a:avLst/>
          </a:prstGeom>
          <a:noFill/>
        </p:spPr>
        <p:txBody>
          <a:bodyPr wrap="none" rtlCol="0">
            <a:spAutoFit/>
          </a:bodyPr>
          <a:lstStyle/>
          <a:p>
            <a:r>
              <a:rPr lang="en-AU" sz="2400" dirty="0">
                <a:solidFill>
                  <a:srgbClr val="FF0000"/>
                </a:solidFill>
                <a:latin typeface="AhnbergHand" pitchFamily="2" charset="0"/>
              </a:rPr>
              <a:t>This is bad! </a:t>
            </a:r>
          </a:p>
          <a:p>
            <a:r>
              <a:rPr lang="en-AU" sz="2400" dirty="0">
                <a:solidFill>
                  <a:srgbClr val="FF0000"/>
                </a:solidFill>
                <a:latin typeface="AhnbergHand" pitchFamily="2" charset="0"/>
              </a:rPr>
              <a:t>Really bad!</a:t>
            </a:r>
          </a:p>
        </p:txBody>
      </p:sp>
    </p:spTree>
    <p:extLst>
      <p:ext uri="{BB962C8B-B14F-4D97-AF65-F5344CB8AC3E}">
        <p14:creationId xmlns:p14="http://schemas.microsoft.com/office/powerpoint/2010/main" val="181820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A878-A9EB-F544-A48D-704C458950BB}"/>
              </a:ext>
            </a:extLst>
          </p:cNvPr>
          <p:cNvSpPr>
            <a:spLocks noGrp="1"/>
          </p:cNvSpPr>
          <p:nvPr>
            <p:ph type="title"/>
          </p:nvPr>
        </p:nvSpPr>
        <p:spPr/>
        <p:txBody>
          <a:bodyPr>
            <a:normAutofit/>
          </a:bodyPr>
          <a:lstStyle/>
          <a:p>
            <a:r>
              <a:rPr lang="en-AU" sz="3733" dirty="0">
                <a:latin typeface="Powderfinger Type" panose="02020709070000000403" pitchFamily="49" charset="77"/>
              </a:rPr>
              <a:t>Initial Tests: 2014 (RFC 7872)</a:t>
            </a:r>
          </a:p>
        </p:txBody>
      </p:sp>
      <p:sp>
        <p:nvSpPr>
          <p:cNvPr id="3" name="Content Placeholder 2">
            <a:extLst>
              <a:ext uri="{FF2B5EF4-FFF2-40B4-BE49-F238E27FC236}">
                <a16:creationId xmlns:a16="http://schemas.microsoft.com/office/drawing/2014/main" id="{0DF06678-9422-FE4F-907E-BE4EB5C76C0A}"/>
              </a:ext>
            </a:extLst>
          </p:cNvPr>
          <p:cNvSpPr>
            <a:spLocks noGrp="1"/>
          </p:cNvSpPr>
          <p:nvPr>
            <p:ph idx="1"/>
          </p:nvPr>
        </p:nvSpPr>
        <p:spPr/>
        <p:txBody>
          <a:bodyPr>
            <a:normAutofit/>
          </a:bodyPr>
          <a:lstStyle/>
          <a:p>
            <a:r>
              <a:rPr lang="en-AU" sz="2667" dirty="0"/>
              <a:t>August 2014 and June 2015</a:t>
            </a:r>
          </a:p>
          <a:p>
            <a:r>
              <a:rPr lang="en-AU" sz="2667" dirty="0"/>
              <a:t>Sent fragmented IPv6 packets towards “well known” IPv6 servers (Alexa 1M and World IPv6 Launch</a:t>
            </a:r>
          </a:p>
          <a:p>
            <a:r>
              <a:rPr lang="en-AU" sz="2667" dirty="0"/>
              <a:t>Drop Rate:</a:t>
            </a:r>
          </a:p>
        </p:txBody>
      </p:sp>
      <p:pic>
        <p:nvPicPr>
          <p:cNvPr id="5" name="Picture 4">
            <a:extLst>
              <a:ext uri="{FF2B5EF4-FFF2-40B4-BE49-F238E27FC236}">
                <a16:creationId xmlns:a16="http://schemas.microsoft.com/office/drawing/2014/main" id="{1839594C-3E69-DE48-870E-751B2FA215FE}"/>
              </a:ext>
            </a:extLst>
          </p:cNvPr>
          <p:cNvPicPr>
            <a:picLocks noChangeAspect="1"/>
          </p:cNvPicPr>
          <p:nvPr/>
        </p:nvPicPr>
        <p:blipFill>
          <a:blip r:embed="rId2"/>
          <a:stretch>
            <a:fillRect/>
          </a:stretch>
        </p:blipFill>
        <p:spPr>
          <a:xfrm>
            <a:off x="3244133" y="3614704"/>
            <a:ext cx="6998692" cy="3243296"/>
          </a:xfrm>
          <a:prstGeom prst="rect">
            <a:avLst/>
          </a:prstGeom>
        </p:spPr>
      </p:pic>
      <p:sp>
        <p:nvSpPr>
          <p:cNvPr id="4" name="Freeform 3">
            <a:extLst>
              <a:ext uri="{FF2B5EF4-FFF2-40B4-BE49-F238E27FC236}">
                <a16:creationId xmlns:a16="http://schemas.microsoft.com/office/drawing/2014/main" id="{55D3D679-AC0A-104A-8788-424E2E1EE6C4}"/>
              </a:ext>
            </a:extLst>
          </p:cNvPr>
          <p:cNvSpPr/>
          <p:nvPr/>
        </p:nvSpPr>
        <p:spPr>
          <a:xfrm>
            <a:off x="4329779" y="3657410"/>
            <a:ext cx="3878800" cy="2360739"/>
          </a:xfrm>
          <a:custGeom>
            <a:avLst/>
            <a:gdLst>
              <a:gd name="connsiteX0" fmla="*/ 1681228 w 1738360"/>
              <a:gd name="connsiteY0" fmla="*/ 739621 h 1770554"/>
              <a:gd name="connsiteX1" fmla="*/ 1681228 w 1738360"/>
              <a:gd name="connsiteY1" fmla="*/ 625321 h 1770554"/>
              <a:gd name="connsiteX2" fmla="*/ 1666940 w 1738360"/>
              <a:gd name="connsiteY2" fmla="*/ 120496 h 1770554"/>
              <a:gd name="connsiteX3" fmla="*/ 762065 w 1738360"/>
              <a:gd name="connsiteY3" fmla="*/ 1434 h 1770554"/>
              <a:gd name="connsiteX4" fmla="*/ 33403 w 1738360"/>
              <a:gd name="connsiteY4" fmla="*/ 168121 h 1770554"/>
              <a:gd name="connsiteX5" fmla="*/ 133415 w 1738360"/>
              <a:gd name="connsiteY5" fmla="*/ 1072996 h 1770554"/>
              <a:gd name="connsiteX6" fmla="*/ 228665 w 1738360"/>
              <a:gd name="connsiteY6" fmla="*/ 1701646 h 1770554"/>
              <a:gd name="connsiteX7" fmla="*/ 1452628 w 1738360"/>
              <a:gd name="connsiteY7" fmla="*/ 1734984 h 1770554"/>
              <a:gd name="connsiteX8" fmla="*/ 1662178 w 1738360"/>
              <a:gd name="connsiteY8" fmla="*/ 1530196 h 1770554"/>
              <a:gd name="connsiteX9" fmla="*/ 1600265 w 1738360"/>
              <a:gd name="connsiteY9" fmla="*/ 701521 h 17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360" h="1770554">
                <a:moveTo>
                  <a:pt x="1681228" y="739621"/>
                </a:moveTo>
                <a:cubicBezTo>
                  <a:pt x="1682418" y="734064"/>
                  <a:pt x="1683609" y="728508"/>
                  <a:pt x="1681228" y="625321"/>
                </a:cubicBezTo>
                <a:cubicBezTo>
                  <a:pt x="1678847" y="522133"/>
                  <a:pt x="1820134" y="224477"/>
                  <a:pt x="1666940" y="120496"/>
                </a:cubicBezTo>
                <a:cubicBezTo>
                  <a:pt x="1513746" y="16515"/>
                  <a:pt x="1034321" y="-6503"/>
                  <a:pt x="762065" y="1434"/>
                </a:cubicBezTo>
                <a:cubicBezTo>
                  <a:pt x="489809" y="9371"/>
                  <a:pt x="138178" y="-10473"/>
                  <a:pt x="33403" y="168121"/>
                </a:cubicBezTo>
                <a:cubicBezTo>
                  <a:pt x="-71372" y="346715"/>
                  <a:pt x="100871" y="817409"/>
                  <a:pt x="133415" y="1072996"/>
                </a:cubicBezTo>
                <a:cubicBezTo>
                  <a:pt x="165959" y="1328583"/>
                  <a:pt x="8796" y="1591315"/>
                  <a:pt x="228665" y="1701646"/>
                </a:cubicBezTo>
                <a:cubicBezTo>
                  <a:pt x="448534" y="1811977"/>
                  <a:pt x="1213709" y="1763559"/>
                  <a:pt x="1452628" y="1734984"/>
                </a:cubicBezTo>
                <a:cubicBezTo>
                  <a:pt x="1691547" y="1706409"/>
                  <a:pt x="1637572" y="1702440"/>
                  <a:pt x="1662178" y="1530196"/>
                </a:cubicBezTo>
                <a:cubicBezTo>
                  <a:pt x="1686784" y="1357952"/>
                  <a:pt x="1643524" y="1029736"/>
                  <a:pt x="1600265" y="701521"/>
                </a:cubicBezTo>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7" name="TextBox 6">
            <a:extLst>
              <a:ext uri="{FF2B5EF4-FFF2-40B4-BE49-F238E27FC236}">
                <a16:creationId xmlns:a16="http://schemas.microsoft.com/office/drawing/2014/main" id="{6BBDD84F-9ABB-BB40-BF6E-EE4B5AEEDC74}"/>
              </a:ext>
            </a:extLst>
          </p:cNvPr>
          <p:cNvSpPr txBox="1"/>
          <p:nvPr/>
        </p:nvSpPr>
        <p:spPr>
          <a:xfrm>
            <a:off x="8361972" y="4882841"/>
            <a:ext cx="2826415" cy="461665"/>
          </a:xfrm>
          <a:prstGeom prst="rect">
            <a:avLst/>
          </a:prstGeom>
          <a:noFill/>
        </p:spPr>
        <p:txBody>
          <a:bodyPr wrap="none" rtlCol="0">
            <a:spAutoFit/>
          </a:bodyPr>
          <a:lstStyle/>
          <a:p>
            <a:r>
              <a:rPr lang="en-AU" sz="2400" dirty="0">
                <a:solidFill>
                  <a:srgbClr val="FF0000"/>
                </a:solidFill>
                <a:latin typeface="AhnbergHand" pitchFamily="2" charset="0"/>
              </a:rPr>
              <a:t>This is also bad!</a:t>
            </a:r>
          </a:p>
        </p:txBody>
      </p:sp>
    </p:spTree>
    <p:extLst>
      <p:ext uri="{BB962C8B-B14F-4D97-AF65-F5344CB8AC3E}">
        <p14:creationId xmlns:p14="http://schemas.microsoft.com/office/powerpoint/2010/main" val="74179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232A-B932-1147-A1C4-5E890C7756F9}"/>
              </a:ext>
            </a:extLst>
          </p:cNvPr>
          <p:cNvSpPr>
            <a:spLocks noGrp="1"/>
          </p:cNvSpPr>
          <p:nvPr>
            <p:ph type="title"/>
          </p:nvPr>
        </p:nvSpPr>
        <p:spPr/>
        <p:txBody>
          <a:bodyPr>
            <a:normAutofit/>
          </a:bodyPr>
          <a:lstStyle/>
          <a:p>
            <a:r>
              <a:rPr lang="en-AU" sz="4267" dirty="0">
                <a:latin typeface="Powderfinger Type" panose="02020709070000000403" pitchFamily="49" charset="77"/>
              </a:rPr>
              <a:t>Why is Frag Drop so high?</a:t>
            </a:r>
          </a:p>
        </p:txBody>
      </p:sp>
      <p:sp>
        <p:nvSpPr>
          <p:cNvPr id="3" name="Content Placeholder 2">
            <a:extLst>
              <a:ext uri="{FF2B5EF4-FFF2-40B4-BE49-F238E27FC236}">
                <a16:creationId xmlns:a16="http://schemas.microsoft.com/office/drawing/2014/main" id="{652CB47D-196D-D94E-BC72-4068751DAB33}"/>
              </a:ext>
            </a:extLst>
          </p:cNvPr>
          <p:cNvSpPr>
            <a:spLocks noGrp="1"/>
          </p:cNvSpPr>
          <p:nvPr>
            <p:ph idx="1"/>
          </p:nvPr>
        </p:nvSpPr>
        <p:spPr/>
        <p:txBody>
          <a:bodyPr>
            <a:normAutofit/>
          </a:bodyPr>
          <a:lstStyle/>
          <a:p>
            <a:pPr marL="0" indent="0">
              <a:buNone/>
            </a:pPr>
            <a:r>
              <a:rPr lang="en-AU" sz="2667" dirty="0"/>
              <a:t>Some possible reasons for the high drop rate:</a:t>
            </a:r>
          </a:p>
          <a:p>
            <a:r>
              <a:rPr lang="en-AU" sz="2667" dirty="0"/>
              <a:t>Packet Fragments are often dropped by firewalls</a:t>
            </a:r>
          </a:p>
          <a:p>
            <a:r>
              <a:rPr lang="en-AU" sz="2667" dirty="0"/>
              <a:t>IPv6 Path MTU measures rely on ICMPv6 (as there is no ability for the router to fragment on the fly), and ICMP messages are commonly blocked</a:t>
            </a:r>
          </a:p>
          <a:p>
            <a:r>
              <a:rPr lang="en-AU" sz="2667" dirty="0"/>
              <a:t>Extension Header chains may either not be supported in router, or may only supported in the processor path (slow path)</a:t>
            </a:r>
          </a:p>
        </p:txBody>
      </p:sp>
    </p:spTree>
    <p:extLst>
      <p:ext uri="{BB962C8B-B14F-4D97-AF65-F5344CB8AC3E}">
        <p14:creationId xmlns:p14="http://schemas.microsoft.com/office/powerpoint/2010/main" val="348073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60" y="273818"/>
            <a:ext cx="11293476" cy="584775"/>
          </a:xfrm>
          <a:prstGeom prst="rect">
            <a:avLst/>
          </a:prstGeom>
          <a:noFill/>
        </p:spPr>
        <p:txBody>
          <a:bodyPr wrap="none" rtlCol="0">
            <a:spAutoFit/>
          </a:bodyPr>
          <a:lstStyle/>
          <a:p>
            <a:r>
              <a:rPr lang="en-US" sz="3200" dirty="0">
                <a:solidFill>
                  <a:schemeClr val="accent6">
                    <a:lumMod val="50000"/>
                  </a:schemeClr>
                </a:solidFill>
                <a:latin typeface="Powderfinger Type" panose="02020709070000000403" pitchFamily="49" charset="77"/>
                <a:ea typeface="Powderfinger Type" charset="0"/>
                <a:cs typeface="Powderfinger Type" charset="0"/>
              </a:rPr>
              <a:t>IPv6 Fragmentation Extension Header Handling </a:t>
            </a:r>
          </a:p>
        </p:txBody>
      </p:sp>
      <p:sp>
        <p:nvSpPr>
          <p:cNvPr id="3" name="TextBox 2"/>
          <p:cNvSpPr txBox="1"/>
          <p:nvPr/>
        </p:nvSpPr>
        <p:spPr>
          <a:xfrm>
            <a:off x="4145585" y="1403397"/>
            <a:ext cx="7430467" cy="4401205"/>
          </a:xfrm>
          <a:prstGeom prst="rect">
            <a:avLst/>
          </a:prstGeom>
          <a:noFill/>
        </p:spPr>
        <p:txBody>
          <a:bodyPr wrap="square" rtlCol="0">
            <a:spAutoFit/>
          </a:bodyPr>
          <a:lstStyle/>
          <a:p>
            <a:r>
              <a:rPr lang="en-US" sz="2000" dirty="0">
                <a:ea typeface="AhnbergHand" charset="0"/>
                <a:cs typeface="AhnbergHand" charset="0"/>
              </a:rPr>
              <a:t>The extension header sits between the IPv6 packet header and the upper level protocol header for the leading fragged packet, and sits between the header and the trailing payload frags for the trailing packets</a:t>
            </a:r>
          </a:p>
          <a:p>
            <a:endParaRPr lang="en-US" sz="2000" dirty="0">
              <a:ea typeface="AhnbergHand" charset="0"/>
              <a:cs typeface="AhnbergHand" charset="0"/>
            </a:endParaRPr>
          </a:p>
          <a:p>
            <a:r>
              <a:rPr lang="en-US" sz="2000" dirty="0">
                <a:ea typeface="AhnbergHand" charset="0"/>
                <a:cs typeface="AhnbergHand" charset="0"/>
              </a:rPr>
              <a:t>Practically, this means that transport-protocol aware packet processors/switches need to decode the extension header chain, if its present, which can consume additional cycles to process/switch a packet </a:t>
            </a:r>
            <a:r>
              <a:rPr lang="mr-IN" sz="2000" dirty="0">
                <a:ea typeface="AhnbergHand" charset="0"/>
                <a:cs typeface="AhnbergHand" charset="0"/>
              </a:rPr>
              <a:t>–</a:t>
            </a:r>
            <a:r>
              <a:rPr lang="en-US" sz="2000" dirty="0">
                <a:ea typeface="AhnbergHand" charset="0"/>
                <a:cs typeface="AhnbergHand" charset="0"/>
              </a:rPr>
              <a:t> and the additional time is not predictable. For trailing frags there is no transport header!</a:t>
            </a:r>
          </a:p>
          <a:p>
            <a:endParaRPr lang="en-US" sz="2000" dirty="0">
              <a:ea typeface="AhnbergHand" charset="0"/>
              <a:cs typeface="AhnbergHand" charset="0"/>
            </a:endParaRPr>
          </a:p>
          <a:p>
            <a:r>
              <a:rPr lang="en-US" sz="2000" dirty="0">
                <a:ea typeface="AhnbergHand" charset="0"/>
                <a:cs typeface="AhnbergHand" charset="0"/>
              </a:rPr>
              <a:t>Or the transport-protocol aware unit can simply discard all IPv6 packets that contain extension headers!</a:t>
            </a:r>
          </a:p>
          <a:p>
            <a:endParaRPr lang="en-US" sz="2000" dirty="0">
              <a:ea typeface="AhnbergHand" charset="0"/>
              <a:cs typeface="AhnbergHand" charset="0"/>
            </a:endParaRPr>
          </a:p>
        </p:txBody>
      </p:sp>
      <p:sp>
        <p:nvSpPr>
          <p:cNvPr id="7" name="TextBox 6"/>
          <p:cNvSpPr txBox="1"/>
          <p:nvPr/>
        </p:nvSpPr>
        <p:spPr>
          <a:xfrm>
            <a:off x="2019973" y="3046463"/>
            <a:ext cx="1882707" cy="246221"/>
          </a:xfrm>
          <a:prstGeom prst="rect">
            <a:avLst/>
          </a:prstGeom>
          <a:noFill/>
        </p:spPr>
        <p:txBody>
          <a:bodyPr wrap="square" rtlCol="0">
            <a:spAutoFit/>
          </a:bodyPr>
          <a:lstStyle/>
          <a:p>
            <a:r>
              <a:rPr lang="en-US" sz="1000" dirty="0">
                <a:latin typeface="AhnbergHand" charset="0"/>
                <a:ea typeface="AhnbergHand" charset="0"/>
                <a:cs typeface="AhnbergHand" charset="0"/>
              </a:rPr>
              <a:t>IPv6 header</a:t>
            </a:r>
          </a:p>
        </p:txBody>
      </p:sp>
      <p:sp>
        <p:nvSpPr>
          <p:cNvPr id="8" name="TextBox 7"/>
          <p:cNvSpPr txBox="1"/>
          <p:nvPr/>
        </p:nvSpPr>
        <p:spPr>
          <a:xfrm>
            <a:off x="2019973" y="4297465"/>
            <a:ext cx="1882707" cy="246221"/>
          </a:xfrm>
          <a:prstGeom prst="rect">
            <a:avLst/>
          </a:prstGeom>
          <a:noFill/>
        </p:spPr>
        <p:txBody>
          <a:bodyPr wrap="square" rtlCol="0">
            <a:spAutoFit/>
          </a:bodyPr>
          <a:lstStyle/>
          <a:p>
            <a:r>
              <a:rPr lang="en-US" sz="100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9" name="TextBox 8"/>
          <p:cNvSpPr txBox="1"/>
          <p:nvPr/>
        </p:nvSpPr>
        <p:spPr>
          <a:xfrm>
            <a:off x="2053525" y="3804537"/>
            <a:ext cx="1882707" cy="246221"/>
          </a:xfrm>
          <a:prstGeom prst="rect">
            <a:avLst/>
          </a:prstGeom>
          <a:noFill/>
        </p:spPr>
        <p:txBody>
          <a:bodyPr wrap="square" rtlCol="0">
            <a:spAutoFit/>
          </a:bodyPr>
          <a:lstStyle/>
          <a:p>
            <a:r>
              <a:rPr lang="en-US" sz="1000" dirty="0">
                <a:latin typeface="AhnbergHand" charset="0"/>
                <a:ea typeface="AhnbergHand" charset="0"/>
                <a:cs typeface="AhnbergHand" charset="0"/>
              </a:rPr>
              <a:t>TCP/UDP </a:t>
            </a:r>
            <a:r>
              <a:rPr lang="en-US" sz="1000" dirty="0" err="1">
                <a:latin typeface="AhnbergHand" charset="0"/>
                <a:ea typeface="AhnbergHand" charset="0"/>
                <a:cs typeface="AhnbergHand" charset="0"/>
              </a:rPr>
              <a:t>xtn</a:t>
            </a:r>
            <a:r>
              <a:rPr lang="en-US" sz="1000" dirty="0">
                <a:latin typeface="AhnbergHand" charset="0"/>
                <a:ea typeface="AhnbergHand" charset="0"/>
                <a:cs typeface="AhnbergHand" charset="0"/>
              </a:rPr>
              <a:t> header</a:t>
            </a:r>
          </a:p>
        </p:txBody>
      </p:sp>
      <p:sp>
        <p:nvSpPr>
          <p:cNvPr id="10" name="TextBox 9"/>
          <p:cNvSpPr txBox="1"/>
          <p:nvPr/>
        </p:nvSpPr>
        <p:spPr>
          <a:xfrm>
            <a:off x="2027667" y="3384910"/>
            <a:ext cx="3086863" cy="246221"/>
          </a:xfrm>
          <a:prstGeom prst="rect">
            <a:avLst/>
          </a:prstGeom>
          <a:noFill/>
        </p:spPr>
        <p:txBody>
          <a:bodyPr wrap="square" rtlCol="0">
            <a:spAutoFit/>
          </a:bodyPr>
          <a:lstStyle/>
          <a:p>
            <a:r>
              <a:rPr lang="en-US" sz="1000" dirty="0">
                <a:latin typeface="AhnbergHand" charset="0"/>
                <a:ea typeface="AhnbergHand" charset="0"/>
                <a:cs typeface="AhnbergHand" charset="0"/>
              </a:rPr>
              <a:t>Fragmentation extn header</a:t>
            </a:r>
          </a:p>
        </p:txBody>
      </p:sp>
      <p:sp>
        <p:nvSpPr>
          <p:cNvPr id="4" name="Freeform 3"/>
          <p:cNvSpPr/>
          <p:nvPr/>
        </p:nvSpPr>
        <p:spPr>
          <a:xfrm>
            <a:off x="240812" y="3474216"/>
            <a:ext cx="1764709" cy="1221771"/>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24726" y="2913681"/>
            <a:ext cx="1795247" cy="81640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43124" y="3267378"/>
            <a:ext cx="2003728" cy="536676"/>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38319" y="4098041"/>
            <a:ext cx="1557879" cy="11499"/>
          </a:xfrm>
          <a:custGeom>
            <a:avLst/>
            <a:gdLst>
              <a:gd name="connsiteX0" fmla="*/ 0 w 906449"/>
              <a:gd name="connsiteY0" fmla="*/ 0 h 7951"/>
              <a:gd name="connsiteX1" fmla="*/ 524786 w 906449"/>
              <a:gd name="connsiteY1" fmla="*/ 0 h 7951"/>
              <a:gd name="connsiteX2" fmla="*/ 906449 w 906449"/>
              <a:gd name="connsiteY2" fmla="*/ 7951 h 7951"/>
            </a:gdLst>
            <a:ahLst/>
            <a:cxnLst>
              <a:cxn ang="0">
                <a:pos x="connsiteX0" y="connsiteY0"/>
              </a:cxn>
              <a:cxn ang="0">
                <a:pos x="connsiteX1" y="connsiteY1"/>
              </a:cxn>
              <a:cxn ang="0">
                <a:pos x="connsiteX2" y="connsiteY2"/>
              </a:cxn>
            </a:cxnLst>
            <a:rect l="l" t="t" r="r" b="b"/>
            <a:pathLst>
              <a:path w="906449" h="7951">
                <a:moveTo>
                  <a:pt x="0" y="0"/>
                </a:moveTo>
                <a:lnTo>
                  <a:pt x="524786" y="0"/>
                </a:lnTo>
                <a:cubicBezTo>
                  <a:pt x="675861" y="1325"/>
                  <a:pt x="906449" y="7951"/>
                  <a:pt x="906449" y="79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05521" y="3570137"/>
            <a:ext cx="141331" cy="159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944" y="3711127"/>
            <a:ext cx="141331" cy="159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178E6536-989A-8C44-905B-7B8089661050}"/>
              </a:ext>
            </a:extLst>
          </p:cNvPr>
          <p:cNvSpPr/>
          <p:nvPr/>
        </p:nvSpPr>
        <p:spPr>
          <a:xfrm>
            <a:off x="3041479" y="2184401"/>
            <a:ext cx="1086021" cy="1249801"/>
          </a:xfrm>
          <a:custGeom>
            <a:avLst/>
            <a:gdLst>
              <a:gd name="connsiteX0" fmla="*/ 814516 w 814516"/>
              <a:gd name="connsiteY0" fmla="*/ 0 h 937351"/>
              <a:gd name="connsiteX1" fmla="*/ 81091 w 814516"/>
              <a:gd name="connsiteY1" fmla="*/ 890588 h 937351"/>
              <a:gd name="connsiteX2" fmla="*/ 28704 w 814516"/>
              <a:gd name="connsiteY2" fmla="*/ 795338 h 937351"/>
              <a:gd name="connsiteX3" fmla="*/ 14416 w 814516"/>
              <a:gd name="connsiteY3" fmla="*/ 933450 h 937351"/>
              <a:gd name="connsiteX4" fmla="*/ 238254 w 814516"/>
              <a:gd name="connsiteY4" fmla="*/ 885825 h 93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516" h="937351">
                <a:moveTo>
                  <a:pt x="814516" y="0"/>
                </a:moveTo>
                <a:cubicBezTo>
                  <a:pt x="513288" y="379016"/>
                  <a:pt x="212060" y="758032"/>
                  <a:pt x="81091" y="890588"/>
                </a:cubicBezTo>
                <a:cubicBezTo>
                  <a:pt x="-49878" y="1023144"/>
                  <a:pt x="39816" y="788194"/>
                  <a:pt x="28704" y="795338"/>
                </a:cubicBezTo>
                <a:cubicBezTo>
                  <a:pt x="17591" y="802482"/>
                  <a:pt x="-20509" y="918369"/>
                  <a:pt x="14416" y="933450"/>
                </a:cubicBezTo>
                <a:cubicBezTo>
                  <a:pt x="49341" y="948531"/>
                  <a:pt x="143797" y="917178"/>
                  <a:pt x="238254" y="88582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672249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61" y="273817"/>
            <a:ext cx="10864124" cy="584775"/>
          </a:xfrm>
          <a:prstGeom prst="rect">
            <a:avLst/>
          </a:prstGeom>
          <a:noFill/>
        </p:spPr>
        <p:txBody>
          <a:bodyPr wrap="square" rtlCol="0">
            <a:spAutoFit/>
          </a:bodyPr>
          <a:lstStyle/>
          <a:p>
            <a:pPr algn="ctr"/>
            <a:r>
              <a:rPr lang="en-US" sz="3200" dirty="0">
                <a:solidFill>
                  <a:schemeClr val="accent6">
                    <a:lumMod val="50000"/>
                  </a:schemeClr>
                </a:solidFill>
                <a:latin typeface="Powderfinger Type" panose="02020709070000000403" pitchFamily="49" charset="77"/>
                <a:ea typeface="Powderfinger Type" charset="0"/>
                <a:cs typeface="Powderfinger Type" charset="0"/>
              </a:rPr>
              <a:t>Are the effects of middleware symmetric?</a:t>
            </a:r>
          </a:p>
        </p:txBody>
      </p:sp>
      <p:sp>
        <p:nvSpPr>
          <p:cNvPr id="3" name="TextBox 2"/>
          <p:cNvSpPr txBox="1"/>
          <p:nvPr/>
        </p:nvSpPr>
        <p:spPr>
          <a:xfrm>
            <a:off x="457200" y="1265828"/>
            <a:ext cx="11379200" cy="2718180"/>
          </a:xfrm>
          <a:prstGeom prst="rect">
            <a:avLst/>
          </a:prstGeom>
          <a:noFill/>
        </p:spPr>
        <p:txBody>
          <a:bodyPr wrap="square" rtlCol="0">
            <a:spAutoFit/>
          </a:bodyPr>
          <a:lstStyle/>
          <a:p>
            <a:r>
              <a:rPr lang="en-US" sz="2133" dirty="0">
                <a:ea typeface="AhnbergHand" charset="0"/>
                <a:cs typeface="AhnbergHand" charset="0"/>
              </a:rPr>
              <a:t>The RFC7872  experiments sent altered IPv6 packets </a:t>
            </a:r>
            <a:r>
              <a:rPr lang="en-US" sz="2133" b="1" dirty="0">
                <a:ea typeface="AhnbergHand" charset="0"/>
                <a:cs typeface="AhnbergHand" charset="0"/>
              </a:rPr>
              <a:t>towards</a:t>
            </a:r>
            <a:r>
              <a:rPr lang="en-US" sz="2133" dirty="0">
                <a:ea typeface="AhnbergHand" charset="0"/>
                <a:cs typeface="AhnbergHand" charset="0"/>
              </a:rPr>
              <a:t> well-known servers and observed whether the server received and reconstructed the altered packet by seeing whether the server responded (or not)</a:t>
            </a:r>
          </a:p>
          <a:p>
            <a:endParaRPr lang="en-US" sz="2133" dirty="0">
              <a:ea typeface="AhnbergHand" charset="0"/>
              <a:cs typeface="AhnbergHand" charset="0"/>
            </a:endParaRPr>
          </a:p>
          <a:p>
            <a:r>
              <a:rPr lang="en-US" sz="2133" dirty="0">
                <a:ea typeface="AhnbergHand" charset="0"/>
                <a:cs typeface="AhnbergHand" charset="0"/>
              </a:rPr>
              <a:t>Sending large fragmented queries towards servers is not all that common </a:t>
            </a:r>
            <a:r>
              <a:rPr lang="mr-IN" sz="2133" dirty="0">
                <a:ea typeface="AhnbergHand" charset="0"/>
                <a:cs typeface="AhnbergHand" charset="0"/>
              </a:rPr>
              <a:t>–</a:t>
            </a:r>
            <a:r>
              <a:rPr lang="en-US" sz="2133" dirty="0">
                <a:ea typeface="AhnbergHand" charset="0"/>
                <a:cs typeface="AhnbergHand" charset="0"/>
              </a:rPr>
              <a:t> the reverse situation of receiving big responses is more common</a:t>
            </a:r>
          </a:p>
          <a:p>
            <a:endParaRPr lang="en-US" sz="2133" dirty="0">
              <a:ea typeface="AhnbergHand" charset="0"/>
              <a:cs typeface="AhnbergHand" charset="0"/>
            </a:endParaRPr>
          </a:p>
          <a:p>
            <a:endParaRPr lang="en-US" sz="2133" dirty="0">
              <a:ea typeface="AhnbergHand" charset="0"/>
              <a:cs typeface="AhnbergHand" charset="0"/>
            </a:endParaRPr>
          </a:p>
        </p:txBody>
      </p:sp>
      <p:sp>
        <p:nvSpPr>
          <p:cNvPr id="4" name="Freeform 3">
            <a:extLst>
              <a:ext uri="{FF2B5EF4-FFF2-40B4-BE49-F238E27FC236}">
                <a16:creationId xmlns:a16="http://schemas.microsoft.com/office/drawing/2014/main" id="{1FDC4A80-5DD2-F949-B7FD-DAA3491ADD6B}"/>
              </a:ext>
            </a:extLst>
          </p:cNvPr>
          <p:cNvSpPr/>
          <p:nvPr/>
        </p:nvSpPr>
        <p:spPr>
          <a:xfrm>
            <a:off x="1944134" y="5433848"/>
            <a:ext cx="424035" cy="233330"/>
          </a:xfrm>
          <a:custGeom>
            <a:avLst/>
            <a:gdLst>
              <a:gd name="connsiteX0" fmla="*/ 231507 w 424035"/>
              <a:gd name="connsiteY0" fmla="*/ 0 h 233330"/>
              <a:gd name="connsiteX1" fmla="*/ 280 w 424035"/>
              <a:gd name="connsiteY1" fmla="*/ 157655 h 233330"/>
              <a:gd name="connsiteX2" fmla="*/ 189466 w 424035"/>
              <a:gd name="connsiteY2" fmla="*/ 231228 h 233330"/>
              <a:gd name="connsiteX3" fmla="*/ 420694 w 424035"/>
              <a:gd name="connsiteY3" fmla="*/ 199697 h 233330"/>
              <a:gd name="connsiteX4" fmla="*/ 305080 w 424035"/>
              <a:gd name="connsiteY4" fmla="*/ 63062 h 23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35" h="233330">
                <a:moveTo>
                  <a:pt x="231507" y="0"/>
                </a:moveTo>
                <a:cubicBezTo>
                  <a:pt x="119397" y="59558"/>
                  <a:pt x="7287" y="119117"/>
                  <a:pt x="280" y="157655"/>
                </a:cubicBezTo>
                <a:cubicBezTo>
                  <a:pt x="-6727" y="196193"/>
                  <a:pt x="119397" y="224221"/>
                  <a:pt x="189466" y="231228"/>
                </a:cubicBezTo>
                <a:cubicBezTo>
                  <a:pt x="259535" y="238235"/>
                  <a:pt x="401425" y="227725"/>
                  <a:pt x="420694" y="199697"/>
                </a:cubicBezTo>
                <a:cubicBezTo>
                  <a:pt x="439963" y="171669"/>
                  <a:pt x="372521" y="117365"/>
                  <a:pt x="3050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553AAB3F-4187-4946-9D13-0D766DA01296}"/>
              </a:ext>
            </a:extLst>
          </p:cNvPr>
          <p:cNvSpPr/>
          <p:nvPr/>
        </p:nvSpPr>
        <p:spPr>
          <a:xfrm>
            <a:off x="1962299" y="5675586"/>
            <a:ext cx="187812" cy="983881"/>
          </a:xfrm>
          <a:custGeom>
            <a:avLst/>
            <a:gdLst>
              <a:gd name="connsiteX0" fmla="*/ 139770 w 187812"/>
              <a:gd name="connsiteY0" fmla="*/ 0 h 983881"/>
              <a:gd name="connsiteX1" fmla="*/ 181811 w 187812"/>
              <a:gd name="connsiteY1" fmla="*/ 483476 h 983881"/>
              <a:gd name="connsiteX2" fmla="*/ 24156 w 187812"/>
              <a:gd name="connsiteY2" fmla="*/ 924911 h 983881"/>
              <a:gd name="connsiteX3" fmla="*/ 3135 w 187812"/>
              <a:gd name="connsiteY3" fmla="*/ 966952 h 983881"/>
            </a:gdLst>
            <a:ahLst/>
            <a:cxnLst>
              <a:cxn ang="0">
                <a:pos x="connsiteX0" y="connsiteY0"/>
              </a:cxn>
              <a:cxn ang="0">
                <a:pos x="connsiteX1" y="connsiteY1"/>
              </a:cxn>
              <a:cxn ang="0">
                <a:pos x="connsiteX2" y="connsiteY2"/>
              </a:cxn>
              <a:cxn ang="0">
                <a:pos x="connsiteX3" y="connsiteY3"/>
              </a:cxn>
            </a:cxnLst>
            <a:rect l="l" t="t" r="r" b="b"/>
            <a:pathLst>
              <a:path w="187812" h="983881">
                <a:moveTo>
                  <a:pt x="139770" y="0"/>
                </a:moveTo>
                <a:cubicBezTo>
                  <a:pt x="170425" y="164662"/>
                  <a:pt x="201080" y="329324"/>
                  <a:pt x="181811" y="483476"/>
                </a:cubicBezTo>
                <a:cubicBezTo>
                  <a:pt x="162542" y="637628"/>
                  <a:pt x="53935" y="844332"/>
                  <a:pt x="24156" y="924911"/>
                </a:cubicBezTo>
                <a:cubicBezTo>
                  <a:pt x="-5623" y="1005490"/>
                  <a:pt x="-1244" y="986221"/>
                  <a:pt x="3135" y="9669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45F5CB18-B763-0B4C-86FF-E2C64F02E400}"/>
              </a:ext>
            </a:extLst>
          </p:cNvPr>
          <p:cNvSpPr/>
          <p:nvPr/>
        </p:nvSpPr>
        <p:spPr>
          <a:xfrm>
            <a:off x="2165131" y="6138041"/>
            <a:ext cx="126124" cy="546538"/>
          </a:xfrm>
          <a:custGeom>
            <a:avLst/>
            <a:gdLst>
              <a:gd name="connsiteX0" fmla="*/ 0 w 126124"/>
              <a:gd name="connsiteY0" fmla="*/ 0 h 546538"/>
              <a:gd name="connsiteX1" fmla="*/ 126124 w 126124"/>
              <a:gd name="connsiteY1" fmla="*/ 546538 h 546538"/>
            </a:gdLst>
            <a:ahLst/>
            <a:cxnLst>
              <a:cxn ang="0">
                <a:pos x="connsiteX0" y="connsiteY0"/>
              </a:cxn>
              <a:cxn ang="0">
                <a:pos x="connsiteX1" y="connsiteY1"/>
              </a:cxn>
            </a:cxnLst>
            <a:rect l="l" t="t" r="r" b="b"/>
            <a:pathLst>
              <a:path w="126124" h="546538">
                <a:moveTo>
                  <a:pt x="0" y="0"/>
                </a:moveTo>
                <a:lnTo>
                  <a:pt x="126124" y="54653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69F8BCF2-467B-984F-B54A-02AEEB6F3BC2}"/>
              </a:ext>
            </a:extLst>
          </p:cNvPr>
          <p:cNvSpPr/>
          <p:nvPr/>
        </p:nvSpPr>
        <p:spPr>
          <a:xfrm>
            <a:off x="1797269" y="5738648"/>
            <a:ext cx="294290" cy="273269"/>
          </a:xfrm>
          <a:custGeom>
            <a:avLst/>
            <a:gdLst>
              <a:gd name="connsiteX0" fmla="*/ 294290 w 294290"/>
              <a:gd name="connsiteY0" fmla="*/ 0 h 273269"/>
              <a:gd name="connsiteX1" fmla="*/ 0 w 294290"/>
              <a:gd name="connsiteY1" fmla="*/ 273269 h 273269"/>
            </a:gdLst>
            <a:ahLst/>
            <a:cxnLst>
              <a:cxn ang="0">
                <a:pos x="connsiteX0" y="connsiteY0"/>
              </a:cxn>
              <a:cxn ang="0">
                <a:pos x="connsiteX1" y="connsiteY1"/>
              </a:cxn>
            </a:cxnLst>
            <a:rect l="l" t="t" r="r" b="b"/>
            <a:pathLst>
              <a:path w="294290" h="273269">
                <a:moveTo>
                  <a:pt x="294290" y="0"/>
                </a:moveTo>
                <a:lnTo>
                  <a:pt x="0" y="2732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900DB662-00F0-5342-83B9-4F423CB2EE36}"/>
              </a:ext>
            </a:extLst>
          </p:cNvPr>
          <p:cNvSpPr/>
          <p:nvPr/>
        </p:nvSpPr>
        <p:spPr>
          <a:xfrm>
            <a:off x="2112579" y="5738648"/>
            <a:ext cx="304800" cy="210207"/>
          </a:xfrm>
          <a:custGeom>
            <a:avLst/>
            <a:gdLst>
              <a:gd name="connsiteX0" fmla="*/ 0 w 304800"/>
              <a:gd name="connsiteY0" fmla="*/ 0 h 210207"/>
              <a:gd name="connsiteX1" fmla="*/ 304800 w 304800"/>
              <a:gd name="connsiteY1" fmla="*/ 210207 h 210207"/>
            </a:gdLst>
            <a:ahLst/>
            <a:cxnLst>
              <a:cxn ang="0">
                <a:pos x="connsiteX0" y="connsiteY0"/>
              </a:cxn>
              <a:cxn ang="0">
                <a:pos x="connsiteX1" y="connsiteY1"/>
              </a:cxn>
            </a:cxnLst>
            <a:rect l="l" t="t" r="r" b="b"/>
            <a:pathLst>
              <a:path w="304800" h="210207">
                <a:moveTo>
                  <a:pt x="0" y="0"/>
                </a:moveTo>
                <a:lnTo>
                  <a:pt x="304800" y="21020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94591257-F919-4940-BF21-5D4220311016}"/>
              </a:ext>
            </a:extLst>
          </p:cNvPr>
          <p:cNvSpPr/>
          <p:nvPr/>
        </p:nvSpPr>
        <p:spPr>
          <a:xfrm>
            <a:off x="2359479" y="5780690"/>
            <a:ext cx="215555" cy="409903"/>
          </a:xfrm>
          <a:custGeom>
            <a:avLst/>
            <a:gdLst>
              <a:gd name="connsiteX0" fmla="*/ 215555 w 215555"/>
              <a:gd name="connsiteY0" fmla="*/ 0 h 409903"/>
              <a:gd name="connsiteX1" fmla="*/ 5349 w 215555"/>
              <a:gd name="connsiteY1" fmla="*/ 273269 h 409903"/>
              <a:gd name="connsiteX2" fmla="*/ 68411 w 215555"/>
              <a:gd name="connsiteY2" fmla="*/ 325820 h 409903"/>
              <a:gd name="connsiteX3" fmla="*/ 131473 w 215555"/>
              <a:gd name="connsiteY3" fmla="*/ 409903 h 409903"/>
            </a:gdLst>
            <a:ahLst/>
            <a:cxnLst>
              <a:cxn ang="0">
                <a:pos x="connsiteX0" y="connsiteY0"/>
              </a:cxn>
              <a:cxn ang="0">
                <a:pos x="connsiteX1" y="connsiteY1"/>
              </a:cxn>
              <a:cxn ang="0">
                <a:pos x="connsiteX2" y="connsiteY2"/>
              </a:cxn>
              <a:cxn ang="0">
                <a:pos x="connsiteX3" y="connsiteY3"/>
              </a:cxn>
            </a:cxnLst>
            <a:rect l="l" t="t" r="r" b="b"/>
            <a:pathLst>
              <a:path w="215555" h="409903">
                <a:moveTo>
                  <a:pt x="215555" y="0"/>
                </a:moveTo>
                <a:cubicBezTo>
                  <a:pt x="122714" y="109483"/>
                  <a:pt x="29873" y="218966"/>
                  <a:pt x="5349" y="273269"/>
                </a:cubicBezTo>
                <a:cubicBezTo>
                  <a:pt x="-19175" y="327572"/>
                  <a:pt x="47390" y="303048"/>
                  <a:pt x="68411" y="325820"/>
                </a:cubicBezTo>
                <a:cubicBezTo>
                  <a:pt x="89432" y="348592"/>
                  <a:pt x="110452" y="379247"/>
                  <a:pt x="131473" y="4099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7DBE1B2F-73B6-194C-B1B5-14A8ED075C1F}"/>
              </a:ext>
            </a:extLst>
          </p:cNvPr>
          <p:cNvSpPr/>
          <p:nvPr/>
        </p:nvSpPr>
        <p:spPr>
          <a:xfrm>
            <a:off x="2511972" y="5791200"/>
            <a:ext cx="204555" cy="420414"/>
          </a:xfrm>
          <a:custGeom>
            <a:avLst/>
            <a:gdLst>
              <a:gd name="connsiteX0" fmla="*/ 42042 w 204555"/>
              <a:gd name="connsiteY0" fmla="*/ 0 h 420414"/>
              <a:gd name="connsiteX1" fmla="*/ 189187 w 204555"/>
              <a:gd name="connsiteY1" fmla="*/ 126124 h 420414"/>
              <a:gd name="connsiteX2" fmla="*/ 178676 w 204555"/>
              <a:gd name="connsiteY2" fmla="*/ 168166 h 420414"/>
              <a:gd name="connsiteX3" fmla="*/ 0 w 204555"/>
              <a:gd name="connsiteY3" fmla="*/ 420414 h 420414"/>
            </a:gdLst>
            <a:ahLst/>
            <a:cxnLst>
              <a:cxn ang="0">
                <a:pos x="connsiteX0" y="connsiteY0"/>
              </a:cxn>
              <a:cxn ang="0">
                <a:pos x="connsiteX1" y="connsiteY1"/>
              </a:cxn>
              <a:cxn ang="0">
                <a:pos x="connsiteX2" y="connsiteY2"/>
              </a:cxn>
              <a:cxn ang="0">
                <a:pos x="connsiteX3" y="connsiteY3"/>
              </a:cxn>
            </a:cxnLst>
            <a:rect l="l" t="t" r="r" b="b"/>
            <a:pathLst>
              <a:path w="204555" h="420414">
                <a:moveTo>
                  <a:pt x="42042" y="0"/>
                </a:moveTo>
                <a:cubicBezTo>
                  <a:pt x="104228" y="49048"/>
                  <a:pt x="166415" y="98096"/>
                  <a:pt x="189187" y="126124"/>
                </a:cubicBezTo>
                <a:cubicBezTo>
                  <a:pt x="211959" y="154152"/>
                  <a:pt x="210207" y="119118"/>
                  <a:pt x="178676" y="168166"/>
                </a:cubicBezTo>
                <a:cubicBezTo>
                  <a:pt x="147145" y="217214"/>
                  <a:pt x="73572" y="318814"/>
                  <a:pt x="0" y="4204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rc 11">
            <a:extLst>
              <a:ext uri="{FF2B5EF4-FFF2-40B4-BE49-F238E27FC236}">
                <a16:creationId xmlns:a16="http://schemas.microsoft.com/office/drawing/2014/main" id="{C2C74435-5FB0-3649-B9A0-4E7D168CCEE7}"/>
              </a:ext>
            </a:extLst>
          </p:cNvPr>
          <p:cNvSpPr/>
          <p:nvPr/>
        </p:nvSpPr>
        <p:spPr>
          <a:xfrm>
            <a:off x="8208579" y="4666593"/>
            <a:ext cx="52552"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5" name="Freeform 14">
            <a:extLst>
              <a:ext uri="{FF2B5EF4-FFF2-40B4-BE49-F238E27FC236}">
                <a16:creationId xmlns:a16="http://schemas.microsoft.com/office/drawing/2014/main" id="{B8B742BE-7E47-D842-9481-8FCF266BFDA4}"/>
              </a:ext>
            </a:extLst>
          </p:cNvPr>
          <p:cNvSpPr/>
          <p:nvPr/>
        </p:nvSpPr>
        <p:spPr>
          <a:xfrm>
            <a:off x="6623532" y="5185615"/>
            <a:ext cx="2300534" cy="1104335"/>
          </a:xfrm>
          <a:custGeom>
            <a:avLst/>
            <a:gdLst>
              <a:gd name="connsiteX0" fmla="*/ 218702 w 2300534"/>
              <a:gd name="connsiteY0" fmla="*/ 195682 h 1104335"/>
              <a:gd name="connsiteX1" fmla="*/ 1322289 w 2300534"/>
              <a:gd name="connsiteY1" fmla="*/ 626606 h 1104335"/>
              <a:gd name="connsiteX2" fmla="*/ 1490454 w 2300534"/>
              <a:gd name="connsiteY2" fmla="*/ 742219 h 1104335"/>
              <a:gd name="connsiteX3" fmla="*/ 1479944 w 2300534"/>
              <a:gd name="connsiteY3" fmla="*/ 1057530 h 1104335"/>
              <a:gd name="connsiteX4" fmla="*/ 1374840 w 2300534"/>
              <a:gd name="connsiteY4" fmla="*/ 1047019 h 1104335"/>
              <a:gd name="connsiteX5" fmla="*/ 166151 w 2300534"/>
              <a:gd name="connsiteY5" fmla="*/ 532013 h 1104335"/>
              <a:gd name="connsiteX6" fmla="*/ 155640 w 2300534"/>
              <a:gd name="connsiteY6" fmla="*/ 489971 h 1104335"/>
              <a:gd name="connsiteX7" fmla="*/ 92578 w 2300534"/>
              <a:gd name="connsiteY7" fmla="*/ 500482 h 1104335"/>
              <a:gd name="connsiteX8" fmla="*/ 50537 w 2300534"/>
              <a:gd name="connsiteY8" fmla="*/ 174661 h 1104335"/>
              <a:gd name="connsiteX9" fmla="*/ 82068 w 2300534"/>
              <a:gd name="connsiteY9" fmla="*/ 185171 h 1104335"/>
              <a:gd name="connsiteX10" fmla="*/ 1027999 w 2300534"/>
              <a:gd name="connsiteY10" fmla="*/ 17006 h 1104335"/>
              <a:gd name="connsiteX11" fmla="*/ 1059530 w 2300534"/>
              <a:gd name="connsiteY11" fmla="*/ 48537 h 1104335"/>
              <a:gd name="connsiteX12" fmla="*/ 2215668 w 2300534"/>
              <a:gd name="connsiteY12" fmla="*/ 395378 h 1104335"/>
              <a:gd name="connsiteX13" fmla="*/ 2215668 w 2300534"/>
              <a:gd name="connsiteY13" fmla="*/ 416399 h 1104335"/>
              <a:gd name="connsiteX14" fmla="*/ 2236689 w 2300534"/>
              <a:gd name="connsiteY14" fmla="*/ 826302 h 1104335"/>
              <a:gd name="connsiteX15" fmla="*/ 2100054 w 2300534"/>
              <a:gd name="connsiteY15" fmla="*/ 920895 h 1104335"/>
              <a:gd name="connsiteX16" fmla="*/ 1490454 w 2300534"/>
              <a:gd name="connsiteY16" fmla="*/ 1099571 h 11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0534" h="1104335">
                <a:moveTo>
                  <a:pt x="218702" y="195682"/>
                </a:moveTo>
                <a:lnTo>
                  <a:pt x="1322289" y="626606"/>
                </a:lnTo>
                <a:cubicBezTo>
                  <a:pt x="1534248" y="717695"/>
                  <a:pt x="1464178" y="670398"/>
                  <a:pt x="1490454" y="742219"/>
                </a:cubicBezTo>
                <a:cubicBezTo>
                  <a:pt x="1516730" y="814040"/>
                  <a:pt x="1499213" y="1006730"/>
                  <a:pt x="1479944" y="1057530"/>
                </a:cubicBezTo>
                <a:cubicBezTo>
                  <a:pt x="1460675" y="1108330"/>
                  <a:pt x="1593805" y="1134605"/>
                  <a:pt x="1374840" y="1047019"/>
                </a:cubicBezTo>
                <a:cubicBezTo>
                  <a:pt x="1155875" y="959433"/>
                  <a:pt x="166151" y="532013"/>
                  <a:pt x="166151" y="532013"/>
                </a:cubicBezTo>
                <a:cubicBezTo>
                  <a:pt x="-37049" y="439172"/>
                  <a:pt x="167902" y="495226"/>
                  <a:pt x="155640" y="489971"/>
                </a:cubicBezTo>
                <a:cubicBezTo>
                  <a:pt x="143378" y="484716"/>
                  <a:pt x="110095" y="553034"/>
                  <a:pt x="92578" y="500482"/>
                </a:cubicBezTo>
                <a:cubicBezTo>
                  <a:pt x="75061" y="447930"/>
                  <a:pt x="50537" y="174661"/>
                  <a:pt x="50537" y="174661"/>
                </a:cubicBezTo>
                <a:cubicBezTo>
                  <a:pt x="48785" y="122109"/>
                  <a:pt x="-80842" y="211447"/>
                  <a:pt x="82068" y="185171"/>
                </a:cubicBezTo>
                <a:cubicBezTo>
                  <a:pt x="244978" y="158895"/>
                  <a:pt x="1027999" y="17006"/>
                  <a:pt x="1027999" y="17006"/>
                </a:cubicBezTo>
                <a:cubicBezTo>
                  <a:pt x="1190909" y="-5766"/>
                  <a:pt x="861585" y="-14525"/>
                  <a:pt x="1059530" y="48537"/>
                </a:cubicBezTo>
                <a:cubicBezTo>
                  <a:pt x="1257475" y="111599"/>
                  <a:pt x="2215668" y="395378"/>
                  <a:pt x="2215668" y="395378"/>
                </a:cubicBezTo>
                <a:cubicBezTo>
                  <a:pt x="2408358" y="456688"/>
                  <a:pt x="2212165" y="344578"/>
                  <a:pt x="2215668" y="416399"/>
                </a:cubicBezTo>
                <a:cubicBezTo>
                  <a:pt x="2219172" y="488220"/>
                  <a:pt x="2255958" y="742219"/>
                  <a:pt x="2236689" y="826302"/>
                </a:cubicBezTo>
                <a:cubicBezTo>
                  <a:pt x="2217420" y="910385"/>
                  <a:pt x="2224426" y="875350"/>
                  <a:pt x="2100054" y="920895"/>
                </a:cubicBezTo>
                <a:cubicBezTo>
                  <a:pt x="1975682" y="966440"/>
                  <a:pt x="1733068" y="1033005"/>
                  <a:pt x="1490454" y="10995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B857C976-C9E4-B34A-A47E-31BE53ECB6EE}"/>
              </a:ext>
            </a:extLst>
          </p:cNvPr>
          <p:cNvSpPr/>
          <p:nvPr/>
        </p:nvSpPr>
        <p:spPr>
          <a:xfrm>
            <a:off x="8092966" y="5643838"/>
            <a:ext cx="733440" cy="241955"/>
          </a:xfrm>
          <a:custGeom>
            <a:avLst/>
            <a:gdLst>
              <a:gd name="connsiteX0" fmla="*/ 725213 w 733440"/>
              <a:gd name="connsiteY0" fmla="*/ 21238 h 241955"/>
              <a:gd name="connsiteX1" fmla="*/ 630620 w 733440"/>
              <a:gd name="connsiteY1" fmla="*/ 21238 h 241955"/>
              <a:gd name="connsiteX2" fmla="*/ 0 w 733440"/>
              <a:gd name="connsiteY2" fmla="*/ 241955 h 241955"/>
            </a:gdLst>
            <a:ahLst/>
            <a:cxnLst>
              <a:cxn ang="0">
                <a:pos x="connsiteX0" y="connsiteY0"/>
              </a:cxn>
              <a:cxn ang="0">
                <a:pos x="connsiteX1" y="connsiteY1"/>
              </a:cxn>
              <a:cxn ang="0">
                <a:pos x="connsiteX2" y="connsiteY2"/>
              </a:cxn>
            </a:cxnLst>
            <a:rect l="l" t="t" r="r" b="b"/>
            <a:pathLst>
              <a:path w="733440" h="241955">
                <a:moveTo>
                  <a:pt x="725213" y="21238"/>
                </a:moveTo>
                <a:cubicBezTo>
                  <a:pt x="738351" y="2845"/>
                  <a:pt x="751489" y="-15548"/>
                  <a:pt x="630620" y="21238"/>
                </a:cubicBezTo>
                <a:cubicBezTo>
                  <a:pt x="509751" y="58024"/>
                  <a:pt x="254875" y="149989"/>
                  <a:pt x="0" y="2419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EEACB791-915F-F24E-908E-574A2519F76D}"/>
              </a:ext>
            </a:extLst>
          </p:cNvPr>
          <p:cNvSpPr/>
          <p:nvPr/>
        </p:nvSpPr>
        <p:spPr>
          <a:xfrm>
            <a:off x="2921876" y="5286703"/>
            <a:ext cx="3594553" cy="557049"/>
          </a:xfrm>
          <a:custGeom>
            <a:avLst/>
            <a:gdLst>
              <a:gd name="connsiteX0" fmla="*/ 0 w 3594553"/>
              <a:gd name="connsiteY0" fmla="*/ 557049 h 557049"/>
              <a:gd name="connsiteX1" fmla="*/ 73572 w 3594553"/>
              <a:gd name="connsiteY1" fmla="*/ 525518 h 557049"/>
              <a:gd name="connsiteX2" fmla="*/ 914400 w 3594553"/>
              <a:gd name="connsiteY2" fmla="*/ 220718 h 557049"/>
              <a:gd name="connsiteX3" fmla="*/ 2858814 w 3594553"/>
              <a:gd name="connsiteY3" fmla="*/ 210207 h 557049"/>
              <a:gd name="connsiteX4" fmla="*/ 3573517 w 3594553"/>
              <a:gd name="connsiteY4" fmla="*/ 357352 h 557049"/>
              <a:gd name="connsiteX5" fmla="*/ 3289738 w 3594553"/>
              <a:gd name="connsiteY5" fmla="*/ 0 h 557049"/>
              <a:gd name="connsiteX6" fmla="*/ 3594538 w 3594553"/>
              <a:gd name="connsiteY6" fmla="*/ 357352 h 557049"/>
              <a:gd name="connsiteX7" fmla="*/ 3300248 w 3594553"/>
              <a:gd name="connsiteY7" fmla="*/ 451945 h 55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4553" h="557049">
                <a:moveTo>
                  <a:pt x="0" y="557049"/>
                </a:moveTo>
                <a:lnTo>
                  <a:pt x="73572" y="525518"/>
                </a:lnTo>
                <a:cubicBezTo>
                  <a:pt x="225972" y="469463"/>
                  <a:pt x="450193" y="273270"/>
                  <a:pt x="914400" y="220718"/>
                </a:cubicBezTo>
                <a:cubicBezTo>
                  <a:pt x="1378607" y="168166"/>
                  <a:pt x="2415628" y="187435"/>
                  <a:pt x="2858814" y="210207"/>
                </a:cubicBezTo>
                <a:cubicBezTo>
                  <a:pt x="3302000" y="232979"/>
                  <a:pt x="3501696" y="392386"/>
                  <a:pt x="3573517" y="357352"/>
                </a:cubicBezTo>
                <a:cubicBezTo>
                  <a:pt x="3645338" y="322318"/>
                  <a:pt x="3286235" y="0"/>
                  <a:pt x="3289738" y="0"/>
                </a:cubicBezTo>
                <a:cubicBezTo>
                  <a:pt x="3293241" y="0"/>
                  <a:pt x="3592786" y="282028"/>
                  <a:pt x="3594538" y="357352"/>
                </a:cubicBezTo>
                <a:cubicBezTo>
                  <a:pt x="3596290" y="432676"/>
                  <a:pt x="3448269" y="442310"/>
                  <a:pt x="3300248" y="45194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23510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1781</Words>
  <Application>Microsoft Macintosh PowerPoint</Application>
  <PresentationFormat>Widescreen</PresentationFormat>
  <Paragraphs>215</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AhnbergHand</vt:lpstr>
      <vt:lpstr>Arial</vt:lpstr>
      <vt:lpstr>Calibri</vt:lpstr>
      <vt:lpstr>Calibri Light</vt:lpstr>
      <vt:lpstr>Max's Handwritin</vt:lpstr>
      <vt:lpstr>Powderfinger Type</vt:lpstr>
      <vt:lpstr>Vadim's Writing</vt:lpstr>
      <vt:lpstr>Office Theme</vt:lpstr>
      <vt:lpstr>IPv6 Fragmentation and EH behaviours </vt:lpstr>
      <vt:lpstr>PowerPoint Presentation</vt:lpstr>
      <vt:lpstr>IPv6: Packet Header Changes</vt:lpstr>
      <vt:lpstr>IPv6: Packet Header Changes</vt:lpstr>
      <vt:lpstr>Initial Tests: 2014 (RFC 7872)</vt:lpstr>
      <vt:lpstr>Initial Tests: 2014 (RFC 7872)</vt:lpstr>
      <vt:lpstr>Why is Frag Drop so high?</vt:lpstr>
      <vt:lpstr>PowerPoint Presentation</vt:lpstr>
      <vt:lpstr>PowerPoint Presentation</vt:lpstr>
      <vt:lpstr>PowerPoint Presentation</vt:lpstr>
      <vt:lpstr>PowerPoint Presentation</vt:lpstr>
      <vt:lpstr>APNIC Test – August 2017</vt:lpstr>
      <vt:lpstr>APNIC Test – 2021 onward</vt:lpstr>
      <vt:lpstr>IPv6 Packet Mangler Design</vt:lpstr>
      <vt:lpstr>2021 Fragmentation Drop Rate</vt:lpstr>
      <vt:lpstr>2021 Fragmentation Drop Rate</vt:lpstr>
      <vt:lpstr>Drop Rate by Size</vt:lpstr>
      <vt:lpstr>Drop Size Profile by Region</vt:lpstr>
      <vt:lpstr>Why?</vt:lpstr>
      <vt:lpstr>Why?</vt:lpstr>
      <vt:lpstr>Frag Drop or EH Drop?</vt:lpstr>
      <vt:lpstr>2021 Fragmentation Drop Rate</vt:lpstr>
      <vt:lpstr>Frags vs Atomic Frags</vt:lpstr>
      <vt:lpstr>Frag Drop or EH Drop?</vt:lpstr>
      <vt:lpstr>EH DST Drop?</vt:lpstr>
      <vt:lpstr>Destination Option Drop Rate</vt:lpstr>
      <vt:lpstr>EH HBH Drop?</vt:lpstr>
      <vt:lpstr>Hop-by-Hop Option Drop Rate</vt:lpstr>
      <vt:lpstr>Summary</vt:lpstr>
      <vt:lpstr>Lessons Learned on Fragmentation</vt:lpstr>
      <vt:lpstr>Lessons Learned on HBH and Dst EHs</vt:lpstr>
      <vt:lpstr>Daily Report</vt:lpstr>
      <vt:lpstr>That’s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Update on IPv6 Fragmentation</dc:title>
  <dc:creator>Geoff Huston</dc:creator>
  <cp:lastModifiedBy>Geoff Huston</cp:lastModifiedBy>
  <cp:revision>3</cp:revision>
  <dcterms:created xsi:type="dcterms:W3CDTF">2022-03-03T20:06:43Z</dcterms:created>
  <dcterms:modified xsi:type="dcterms:W3CDTF">2022-03-19T19:31:56Z</dcterms:modified>
</cp:coreProperties>
</file>