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94" r:id="rId2"/>
    <p:sldId id="424" r:id="rId3"/>
    <p:sldId id="425" r:id="rId4"/>
    <p:sldId id="426" r:id="rId5"/>
    <p:sldId id="444" r:id="rId6"/>
    <p:sldId id="427" r:id="rId7"/>
    <p:sldId id="439" r:id="rId8"/>
    <p:sldId id="460" r:id="rId9"/>
    <p:sldId id="461" r:id="rId10"/>
    <p:sldId id="430" r:id="rId11"/>
    <p:sldId id="462" r:id="rId12"/>
    <p:sldId id="429" r:id="rId13"/>
    <p:sldId id="428" r:id="rId14"/>
    <p:sldId id="463" r:id="rId15"/>
    <p:sldId id="296" r:id="rId16"/>
    <p:sldId id="295" r:id="rId17"/>
    <p:sldId id="431" r:id="rId18"/>
    <p:sldId id="432" r:id="rId19"/>
    <p:sldId id="433" r:id="rId20"/>
    <p:sldId id="445" r:id="rId21"/>
    <p:sldId id="464" r:id="rId22"/>
    <p:sldId id="438" r:id="rId23"/>
    <p:sldId id="416" r:id="rId24"/>
    <p:sldId id="446" r:id="rId25"/>
    <p:sldId id="417" r:id="rId26"/>
    <p:sldId id="421" r:id="rId27"/>
    <p:sldId id="420" r:id="rId28"/>
    <p:sldId id="465" r:id="rId29"/>
    <p:sldId id="419" r:id="rId30"/>
    <p:sldId id="422" r:id="rId31"/>
    <p:sldId id="411" r:id="rId32"/>
    <p:sldId id="441" r:id="rId33"/>
    <p:sldId id="447" r:id="rId34"/>
    <p:sldId id="448" r:id="rId35"/>
    <p:sldId id="423" r:id="rId36"/>
    <p:sldId id="395" r:id="rId37"/>
    <p:sldId id="412" r:id="rId38"/>
    <p:sldId id="449" r:id="rId39"/>
    <p:sldId id="398" r:id="rId40"/>
    <p:sldId id="457" r:id="rId41"/>
    <p:sldId id="396" r:id="rId42"/>
    <p:sldId id="413" r:id="rId43"/>
    <p:sldId id="400" r:id="rId44"/>
    <p:sldId id="451" r:id="rId45"/>
    <p:sldId id="418" r:id="rId46"/>
    <p:sldId id="452" r:id="rId47"/>
    <p:sldId id="453" r:id="rId48"/>
    <p:sldId id="467" r:id="rId49"/>
    <p:sldId id="365" r:id="rId50"/>
    <p:sldId id="454" r:id="rId51"/>
    <p:sldId id="458" r:id="rId52"/>
    <p:sldId id="389" r:id="rId53"/>
    <p:sldId id="366" r:id="rId54"/>
    <p:sldId id="466" r:id="rId55"/>
    <p:sldId id="383" r:id="rId56"/>
    <p:sldId id="456" r:id="rId57"/>
    <p:sldId id="459" r:id="rId58"/>
    <p:sldId id="307" r:id="rId59"/>
    <p:sldId id="442" r:id="rId60"/>
    <p:sldId id="443" r:id="rId61"/>
    <p:sldId id="311"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o Damas" initials="JD" lastIdx="4" clrIdx="0">
    <p:extLst>
      <p:ext uri="{19B8F6BF-5375-455C-9EA6-DF929625EA0E}">
        <p15:presenceInfo xmlns:p15="http://schemas.microsoft.com/office/powerpoint/2012/main" userId="S::joao@apnic.net::ff437f1a-2e10-44d4-93ee-1b7ba3e351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4C5E"/>
    <a:srgbClr val="7F392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32"/>
    <p:restoredTop sz="94694"/>
  </p:normalViewPr>
  <p:slideViewPr>
    <p:cSldViewPr snapToGrid="0" snapToObjects="1">
      <p:cViewPr varScale="1">
        <p:scale>
          <a:sx n="121" d="100"/>
          <a:sy n="121" d="100"/>
        </p:scale>
        <p:origin x="1336"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1DC4D-EE44-934C-876F-AAB80317F076}" type="datetimeFigureOut">
              <a:rPr lang="en-AU" smtClean="0"/>
              <a:t>28/2/2022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767193-5237-D742-B6EC-D476477BC1C9}" type="slidenum">
              <a:rPr lang="en-AU" smtClean="0"/>
              <a:t>‹#›</a:t>
            </a:fld>
            <a:endParaRPr lang="en-AU"/>
          </a:p>
        </p:txBody>
      </p:sp>
    </p:spTree>
    <p:extLst>
      <p:ext uri="{BB962C8B-B14F-4D97-AF65-F5344CB8AC3E}">
        <p14:creationId xmlns:p14="http://schemas.microsoft.com/office/powerpoint/2010/main" val="88057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E062-FBCD-CF45-9210-8CA3D27B5FC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12546BEC-F9AC-F040-93ED-BF2F4BB914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DB141840-7EB5-1B47-85F4-68B63B662507}"/>
              </a:ext>
            </a:extLst>
          </p:cNvPr>
          <p:cNvSpPr>
            <a:spLocks noGrp="1"/>
          </p:cNvSpPr>
          <p:nvPr>
            <p:ph type="dt" sz="half" idx="10"/>
          </p:nvPr>
        </p:nvSpPr>
        <p:spPr/>
        <p:txBody>
          <a:bodyPr/>
          <a:lstStyle/>
          <a:p>
            <a:fld id="{FFB8583A-DDCB-394D-8DC8-58AC635D702A}" type="datetime1">
              <a:rPr lang="en-AU" smtClean="0"/>
              <a:t>28/2/2022</a:t>
            </a:fld>
            <a:endParaRPr lang="en-AU"/>
          </a:p>
        </p:txBody>
      </p:sp>
      <p:sp>
        <p:nvSpPr>
          <p:cNvPr id="5" name="Footer Placeholder 4">
            <a:extLst>
              <a:ext uri="{FF2B5EF4-FFF2-40B4-BE49-F238E27FC236}">
                <a16:creationId xmlns:a16="http://schemas.microsoft.com/office/drawing/2014/main" id="{987EEB69-58D6-004D-A549-BBF0C9CCA87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E1ED525-8EE4-A242-B53F-AECF1B207DAA}"/>
              </a:ext>
            </a:extLst>
          </p:cNvPr>
          <p:cNvSpPr>
            <a:spLocks noGrp="1"/>
          </p:cNvSpPr>
          <p:nvPr>
            <p:ph type="sldNum" sz="quarter" idx="12"/>
          </p:nvPr>
        </p:nvSpPr>
        <p:spPr/>
        <p:txBody>
          <a:bodyPr/>
          <a:lstStyle/>
          <a:p>
            <a:fld id="{652E326F-2974-0E46-BE41-4A2DFAACED48}" type="slidenum">
              <a:rPr lang="en-AU" smtClean="0"/>
              <a:t>‹#›</a:t>
            </a:fld>
            <a:endParaRPr lang="en-AU" dirty="0"/>
          </a:p>
        </p:txBody>
      </p:sp>
    </p:spTree>
    <p:extLst>
      <p:ext uri="{BB962C8B-B14F-4D97-AF65-F5344CB8AC3E}">
        <p14:creationId xmlns:p14="http://schemas.microsoft.com/office/powerpoint/2010/main" val="2445747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75CB-5DC8-9F48-9A35-597D1E179002}"/>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BFD187EF-86DF-3B40-A8E8-17F177A7139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A0B5CC07-05A6-9A45-8B62-87CB00CD7266}"/>
              </a:ext>
            </a:extLst>
          </p:cNvPr>
          <p:cNvSpPr>
            <a:spLocks noGrp="1"/>
          </p:cNvSpPr>
          <p:nvPr>
            <p:ph type="dt" sz="half" idx="10"/>
          </p:nvPr>
        </p:nvSpPr>
        <p:spPr/>
        <p:txBody>
          <a:bodyPr/>
          <a:lstStyle/>
          <a:p>
            <a:fld id="{296E54B1-33C2-EB4A-8067-34A8CC5FD45E}" type="datetime1">
              <a:rPr lang="en-AU" smtClean="0"/>
              <a:t>28/2/2022</a:t>
            </a:fld>
            <a:endParaRPr lang="en-AU"/>
          </a:p>
        </p:txBody>
      </p:sp>
      <p:sp>
        <p:nvSpPr>
          <p:cNvPr id="5" name="Footer Placeholder 4">
            <a:extLst>
              <a:ext uri="{FF2B5EF4-FFF2-40B4-BE49-F238E27FC236}">
                <a16:creationId xmlns:a16="http://schemas.microsoft.com/office/drawing/2014/main" id="{D8462655-2300-1D4F-96CA-A36DB2695C4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3040386-FDE8-3447-BBF0-15359EFD8C26}"/>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3850531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F10C2E-5B52-614F-8821-AC8920014D1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DF87302C-A092-AD43-B1AE-76607EA3829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BF4B61AB-A506-7A4E-8B85-6016AA235CF6}"/>
              </a:ext>
            </a:extLst>
          </p:cNvPr>
          <p:cNvSpPr>
            <a:spLocks noGrp="1"/>
          </p:cNvSpPr>
          <p:nvPr>
            <p:ph type="dt" sz="half" idx="10"/>
          </p:nvPr>
        </p:nvSpPr>
        <p:spPr/>
        <p:txBody>
          <a:bodyPr/>
          <a:lstStyle/>
          <a:p>
            <a:fld id="{B9EA5931-6118-8845-B3E6-19D338490EB6}" type="datetime1">
              <a:rPr lang="en-AU" smtClean="0"/>
              <a:t>28/2/2022</a:t>
            </a:fld>
            <a:endParaRPr lang="en-AU"/>
          </a:p>
        </p:txBody>
      </p:sp>
      <p:sp>
        <p:nvSpPr>
          <p:cNvPr id="5" name="Footer Placeholder 4">
            <a:extLst>
              <a:ext uri="{FF2B5EF4-FFF2-40B4-BE49-F238E27FC236}">
                <a16:creationId xmlns:a16="http://schemas.microsoft.com/office/drawing/2014/main" id="{ECB55E81-79B8-6E49-A004-0220E21520A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F8B67F4-D592-B347-AC3F-37B6B219A238}"/>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1098679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8D87-46A1-3B42-816B-85003A96352F}"/>
              </a:ext>
            </a:extLst>
          </p:cNvPr>
          <p:cNvSpPr>
            <a:spLocks noGrp="1"/>
          </p:cNvSpPr>
          <p:nvPr>
            <p:ph type="title"/>
          </p:nvPr>
        </p:nvSpPr>
        <p:spPr/>
        <p:txBody>
          <a:bodyPr/>
          <a:lstStyle>
            <a:lvl1pPr>
              <a:defRPr baseline="0">
                <a:solidFill>
                  <a:schemeClr val="accent4">
                    <a:lumMod val="50000"/>
                  </a:schemeClr>
                </a:solidFill>
                <a:latin typeface="Powderfinger Type" panose="02020709070000000403" pitchFamily="49" charset="77"/>
              </a:defRPr>
            </a:lvl1pPr>
          </a:lstStyle>
          <a:p>
            <a:r>
              <a:rPr lang="en-GB" dirty="0"/>
              <a:t>Click to edit Master title style</a:t>
            </a:r>
            <a:endParaRPr lang="en-AU" dirty="0"/>
          </a:p>
        </p:txBody>
      </p:sp>
      <p:sp>
        <p:nvSpPr>
          <p:cNvPr id="3" name="Content Placeholder 2">
            <a:extLst>
              <a:ext uri="{FF2B5EF4-FFF2-40B4-BE49-F238E27FC236}">
                <a16:creationId xmlns:a16="http://schemas.microsoft.com/office/drawing/2014/main" id="{EFF9FAEA-5CA0-AF4B-91EC-62DFFEC3D03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9CEEF80D-6D90-D844-B095-39D71A3C6C8E}"/>
              </a:ext>
            </a:extLst>
          </p:cNvPr>
          <p:cNvSpPr>
            <a:spLocks noGrp="1"/>
          </p:cNvSpPr>
          <p:nvPr>
            <p:ph type="dt" sz="half" idx="10"/>
          </p:nvPr>
        </p:nvSpPr>
        <p:spPr/>
        <p:txBody>
          <a:bodyPr/>
          <a:lstStyle/>
          <a:p>
            <a:fld id="{92C4CF23-3AF8-194E-80CE-7C5D7BCF857A}" type="datetime1">
              <a:rPr lang="en-AU" smtClean="0"/>
              <a:t>28/2/2022</a:t>
            </a:fld>
            <a:endParaRPr lang="en-AU"/>
          </a:p>
        </p:txBody>
      </p:sp>
      <p:sp>
        <p:nvSpPr>
          <p:cNvPr id="5" name="Footer Placeholder 4">
            <a:extLst>
              <a:ext uri="{FF2B5EF4-FFF2-40B4-BE49-F238E27FC236}">
                <a16:creationId xmlns:a16="http://schemas.microsoft.com/office/drawing/2014/main" id="{4587A117-56A8-A740-B5DC-881BF6F1744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4C083C3-1613-0C42-BE6E-1D5AAE63E8C2}"/>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89363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0820-34C6-9248-AF8A-0C733DE45A2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F8CE1159-116C-C447-972E-E19D51BCFD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ED4801-083B-2B4A-BF42-DA27F8A5A7D7}"/>
              </a:ext>
            </a:extLst>
          </p:cNvPr>
          <p:cNvSpPr>
            <a:spLocks noGrp="1"/>
          </p:cNvSpPr>
          <p:nvPr>
            <p:ph type="dt" sz="half" idx="10"/>
          </p:nvPr>
        </p:nvSpPr>
        <p:spPr/>
        <p:txBody>
          <a:bodyPr/>
          <a:lstStyle/>
          <a:p>
            <a:fld id="{645E24A0-3D36-4241-85D1-F7209717FC07}" type="datetime1">
              <a:rPr lang="en-AU" smtClean="0"/>
              <a:t>28/2/2022</a:t>
            </a:fld>
            <a:endParaRPr lang="en-AU"/>
          </a:p>
        </p:txBody>
      </p:sp>
      <p:sp>
        <p:nvSpPr>
          <p:cNvPr id="5" name="Footer Placeholder 4">
            <a:extLst>
              <a:ext uri="{FF2B5EF4-FFF2-40B4-BE49-F238E27FC236}">
                <a16:creationId xmlns:a16="http://schemas.microsoft.com/office/drawing/2014/main" id="{39C060E7-031A-9143-82D9-3A548D2A7EE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2406B2B-8315-014C-A623-DFF043F70E80}"/>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676206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7B373-E990-774F-A8D7-C7A962CF4289}"/>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D6CE920B-181E-0340-8F3C-865E7A51900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441430DC-51FA-5544-B6BA-13E354CDC51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68B5D31F-61AE-0443-9DA5-112A6A9E9DB3}"/>
              </a:ext>
            </a:extLst>
          </p:cNvPr>
          <p:cNvSpPr>
            <a:spLocks noGrp="1"/>
          </p:cNvSpPr>
          <p:nvPr>
            <p:ph type="dt" sz="half" idx="10"/>
          </p:nvPr>
        </p:nvSpPr>
        <p:spPr/>
        <p:txBody>
          <a:bodyPr/>
          <a:lstStyle/>
          <a:p>
            <a:fld id="{841B8F35-0AA0-3442-AEA2-26E05C092996}" type="datetime1">
              <a:rPr lang="en-AU" smtClean="0"/>
              <a:t>28/2/2022</a:t>
            </a:fld>
            <a:endParaRPr lang="en-AU"/>
          </a:p>
        </p:txBody>
      </p:sp>
      <p:sp>
        <p:nvSpPr>
          <p:cNvPr id="6" name="Footer Placeholder 5">
            <a:extLst>
              <a:ext uri="{FF2B5EF4-FFF2-40B4-BE49-F238E27FC236}">
                <a16:creationId xmlns:a16="http://schemas.microsoft.com/office/drawing/2014/main" id="{2821146B-5D99-C848-92EA-96E7943C00F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DE962EB-70DF-F445-93D3-C52F2E5B7015}"/>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331349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DDDFD-2E69-7448-A5B3-2268F04C3ED2}"/>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BCABDD01-C0E7-C242-A782-1EDB60FCAF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D9D7078-7567-924E-A526-C30BA7538B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0195F9CC-ADFE-7B4E-A742-2ECFD10E03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7E33790-1FB6-9A49-B5B1-F9FFF46DA0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8CFC484E-EDF2-8D4B-BAB4-1067857530B4}"/>
              </a:ext>
            </a:extLst>
          </p:cNvPr>
          <p:cNvSpPr>
            <a:spLocks noGrp="1"/>
          </p:cNvSpPr>
          <p:nvPr>
            <p:ph type="dt" sz="half" idx="10"/>
          </p:nvPr>
        </p:nvSpPr>
        <p:spPr/>
        <p:txBody>
          <a:bodyPr/>
          <a:lstStyle/>
          <a:p>
            <a:fld id="{02BC8B5C-7371-6B46-B3E4-E761ECF581B8}" type="datetime1">
              <a:rPr lang="en-AU" smtClean="0"/>
              <a:t>28/2/2022</a:t>
            </a:fld>
            <a:endParaRPr lang="en-AU"/>
          </a:p>
        </p:txBody>
      </p:sp>
      <p:sp>
        <p:nvSpPr>
          <p:cNvPr id="8" name="Footer Placeholder 7">
            <a:extLst>
              <a:ext uri="{FF2B5EF4-FFF2-40B4-BE49-F238E27FC236}">
                <a16:creationId xmlns:a16="http://schemas.microsoft.com/office/drawing/2014/main" id="{10FCD24A-9FF5-714B-9B3D-BBB6BAE1AED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B13514B-ACC3-3144-90A8-B40709A95374}"/>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2306176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36BE-634E-0949-BDA3-AB8673E688DE}"/>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63FDC11B-1470-E941-9BE5-11FF85B7ED48}"/>
              </a:ext>
            </a:extLst>
          </p:cNvPr>
          <p:cNvSpPr>
            <a:spLocks noGrp="1"/>
          </p:cNvSpPr>
          <p:nvPr>
            <p:ph type="dt" sz="half" idx="10"/>
          </p:nvPr>
        </p:nvSpPr>
        <p:spPr/>
        <p:txBody>
          <a:bodyPr/>
          <a:lstStyle/>
          <a:p>
            <a:fld id="{0BC37B43-57B2-B44D-9065-2324536E2DCC}" type="datetime1">
              <a:rPr lang="en-AU" smtClean="0"/>
              <a:t>28/2/2022</a:t>
            </a:fld>
            <a:endParaRPr lang="en-AU"/>
          </a:p>
        </p:txBody>
      </p:sp>
      <p:sp>
        <p:nvSpPr>
          <p:cNvPr id="4" name="Footer Placeholder 3">
            <a:extLst>
              <a:ext uri="{FF2B5EF4-FFF2-40B4-BE49-F238E27FC236}">
                <a16:creationId xmlns:a16="http://schemas.microsoft.com/office/drawing/2014/main" id="{64FA3664-761B-2D4D-AE58-931F4BE3431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1A54FB8-96A7-334C-8181-A4F0C1EC5463}"/>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3235409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164870-AFDE-7040-94F4-B024A843A094}"/>
              </a:ext>
            </a:extLst>
          </p:cNvPr>
          <p:cNvSpPr>
            <a:spLocks noGrp="1"/>
          </p:cNvSpPr>
          <p:nvPr>
            <p:ph type="dt" sz="half" idx="10"/>
          </p:nvPr>
        </p:nvSpPr>
        <p:spPr/>
        <p:txBody>
          <a:bodyPr/>
          <a:lstStyle/>
          <a:p>
            <a:fld id="{17BAA92A-3172-0647-8A9B-7E63BC2EE2E4}" type="datetime1">
              <a:rPr lang="en-AU" smtClean="0"/>
              <a:t>28/2/2022</a:t>
            </a:fld>
            <a:endParaRPr lang="en-AU"/>
          </a:p>
        </p:txBody>
      </p:sp>
      <p:sp>
        <p:nvSpPr>
          <p:cNvPr id="3" name="Footer Placeholder 2">
            <a:extLst>
              <a:ext uri="{FF2B5EF4-FFF2-40B4-BE49-F238E27FC236}">
                <a16:creationId xmlns:a16="http://schemas.microsoft.com/office/drawing/2014/main" id="{A399829B-CF06-264D-BCB9-2CCF63604D8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FAC6723-C10A-4947-BE81-CDFED2B92E3E}"/>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1263568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2BAE-9A7B-6E47-869C-232F99FFDAE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4F2C2A00-D9DB-F94C-80C7-9370E6B7E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C4222BEE-B459-024A-A826-015D891AD6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807B53-31C1-D24E-8609-FDFC3DB98DBC}"/>
              </a:ext>
            </a:extLst>
          </p:cNvPr>
          <p:cNvSpPr>
            <a:spLocks noGrp="1"/>
          </p:cNvSpPr>
          <p:nvPr>
            <p:ph type="dt" sz="half" idx="10"/>
          </p:nvPr>
        </p:nvSpPr>
        <p:spPr/>
        <p:txBody>
          <a:bodyPr/>
          <a:lstStyle/>
          <a:p>
            <a:fld id="{4AE5C739-2156-1845-9553-D7CBBCA5ECBD}" type="datetime1">
              <a:rPr lang="en-AU" smtClean="0"/>
              <a:t>28/2/2022</a:t>
            </a:fld>
            <a:endParaRPr lang="en-AU"/>
          </a:p>
        </p:txBody>
      </p:sp>
      <p:sp>
        <p:nvSpPr>
          <p:cNvPr id="6" name="Footer Placeholder 5">
            <a:extLst>
              <a:ext uri="{FF2B5EF4-FFF2-40B4-BE49-F238E27FC236}">
                <a16:creationId xmlns:a16="http://schemas.microsoft.com/office/drawing/2014/main" id="{8F189C65-CCA7-4343-A34D-5224BBC99D5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E318CA9-1612-C14A-8266-52DF9C5DD028}"/>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4197213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32AA-FCF9-D246-A838-07709F4C0E6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20971788-8A31-164F-A095-0A881BE9CE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0A17F44-3995-8545-809B-15266CBD05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D3B1D3-1387-5D44-B95B-2DC02B373D78}"/>
              </a:ext>
            </a:extLst>
          </p:cNvPr>
          <p:cNvSpPr>
            <a:spLocks noGrp="1"/>
          </p:cNvSpPr>
          <p:nvPr>
            <p:ph type="dt" sz="half" idx="10"/>
          </p:nvPr>
        </p:nvSpPr>
        <p:spPr/>
        <p:txBody>
          <a:bodyPr/>
          <a:lstStyle/>
          <a:p>
            <a:fld id="{1A25FE41-03C6-A34B-B13D-8E5C31CA0331}" type="datetime1">
              <a:rPr lang="en-AU" smtClean="0"/>
              <a:t>28/2/2022</a:t>
            </a:fld>
            <a:endParaRPr lang="en-AU"/>
          </a:p>
        </p:txBody>
      </p:sp>
      <p:sp>
        <p:nvSpPr>
          <p:cNvPr id="6" name="Footer Placeholder 5">
            <a:extLst>
              <a:ext uri="{FF2B5EF4-FFF2-40B4-BE49-F238E27FC236}">
                <a16:creationId xmlns:a16="http://schemas.microsoft.com/office/drawing/2014/main" id="{8A049E5C-8B37-1644-AB99-B8FC31FFD9A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B482A52-D0D5-6142-94C4-B0DF58A3ADC2}"/>
              </a:ext>
            </a:extLst>
          </p:cNvPr>
          <p:cNvSpPr>
            <a:spLocks noGrp="1"/>
          </p:cNvSpPr>
          <p:nvPr>
            <p:ph type="sldNum" sz="quarter" idx="12"/>
          </p:nvPr>
        </p:nvSpPr>
        <p:spPr/>
        <p:txBody>
          <a:bodyPr/>
          <a:lstStyle/>
          <a:p>
            <a:fld id="{652E326F-2974-0E46-BE41-4A2DFAACED48}" type="slidenum">
              <a:rPr lang="en-AU" smtClean="0"/>
              <a:t>‹#›</a:t>
            </a:fld>
            <a:endParaRPr lang="en-AU"/>
          </a:p>
        </p:txBody>
      </p:sp>
    </p:spTree>
    <p:extLst>
      <p:ext uri="{BB962C8B-B14F-4D97-AF65-F5344CB8AC3E}">
        <p14:creationId xmlns:p14="http://schemas.microsoft.com/office/powerpoint/2010/main" val="384955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18EF84-8CA1-5A4A-B32F-75A884FC19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5CFFCB30-B7C9-6041-8A2C-7879D8C6EE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3B1F3F9F-E105-B843-BFEA-26F0BC8CDF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317E4-64B0-1A46-A92E-756872CA24D9}" type="datetime1">
              <a:rPr lang="en-AU" smtClean="0"/>
              <a:t>28/2/2022</a:t>
            </a:fld>
            <a:endParaRPr lang="en-AU"/>
          </a:p>
        </p:txBody>
      </p:sp>
      <p:sp>
        <p:nvSpPr>
          <p:cNvPr id="5" name="Footer Placeholder 4">
            <a:extLst>
              <a:ext uri="{FF2B5EF4-FFF2-40B4-BE49-F238E27FC236}">
                <a16:creationId xmlns:a16="http://schemas.microsoft.com/office/drawing/2014/main" id="{CF1CEAEC-6386-E14D-B1C2-DDF181BCF7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A9F6B69C-91E7-AB47-8533-C9418F39EC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E326F-2974-0E46-BE41-4A2DFAACED48}" type="slidenum">
              <a:rPr lang="en-AU" smtClean="0"/>
              <a:t>‹#›</a:t>
            </a:fld>
            <a:endParaRPr lang="en-AU"/>
          </a:p>
        </p:txBody>
      </p:sp>
    </p:spTree>
    <p:extLst>
      <p:ext uri="{BB962C8B-B14F-4D97-AF65-F5344CB8AC3E}">
        <p14:creationId xmlns:p14="http://schemas.microsoft.com/office/powerpoint/2010/main" val="3997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433C-73BD-A642-8CBC-4C2E425B609E}"/>
              </a:ext>
            </a:extLst>
          </p:cNvPr>
          <p:cNvSpPr>
            <a:spLocks noGrp="1"/>
          </p:cNvSpPr>
          <p:nvPr>
            <p:ph type="ctrTitle"/>
          </p:nvPr>
        </p:nvSpPr>
        <p:spPr>
          <a:xfrm>
            <a:off x="178676" y="1195935"/>
            <a:ext cx="11298621" cy="2387600"/>
          </a:xfrm>
        </p:spPr>
        <p:txBody>
          <a:bodyPr>
            <a:normAutofit/>
          </a:bodyPr>
          <a:lstStyle/>
          <a:p>
            <a:r>
              <a:rPr lang="en-AU" dirty="0">
                <a:solidFill>
                  <a:schemeClr val="accent4">
                    <a:lumMod val="50000"/>
                  </a:schemeClr>
                </a:solidFill>
                <a:latin typeface="Powderfinger Type" panose="02020709070000000403" pitchFamily="49" charset="77"/>
              </a:rPr>
              <a:t>DNS “Openness”</a:t>
            </a:r>
            <a:br>
              <a:rPr lang="en-AU" dirty="0">
                <a:solidFill>
                  <a:schemeClr val="accent4">
                    <a:lumMod val="50000"/>
                  </a:schemeClr>
                </a:solidFill>
                <a:latin typeface="Powderfinger Type" panose="02020709070000000403" pitchFamily="49" charset="77"/>
              </a:rPr>
            </a:br>
            <a:endParaRPr lang="en-AU" dirty="0">
              <a:solidFill>
                <a:schemeClr val="accent4">
                  <a:lumMod val="50000"/>
                </a:schemeClr>
              </a:solidFill>
              <a:latin typeface="Powderfinger Type" panose="02020709070000000403" pitchFamily="49" charset="77"/>
            </a:endParaRPr>
          </a:p>
        </p:txBody>
      </p:sp>
      <p:sp>
        <p:nvSpPr>
          <p:cNvPr id="3" name="Subtitle 2">
            <a:extLst>
              <a:ext uri="{FF2B5EF4-FFF2-40B4-BE49-F238E27FC236}">
                <a16:creationId xmlns:a16="http://schemas.microsoft.com/office/drawing/2014/main" id="{F3E38C45-B1A8-1147-AE83-17D3E576A1D7}"/>
              </a:ext>
            </a:extLst>
          </p:cNvPr>
          <p:cNvSpPr>
            <a:spLocks noGrp="1"/>
          </p:cNvSpPr>
          <p:nvPr>
            <p:ph type="subTitle" idx="1"/>
          </p:nvPr>
        </p:nvSpPr>
        <p:spPr>
          <a:xfrm>
            <a:off x="2144111" y="5090565"/>
            <a:ext cx="9144000" cy="1143000"/>
          </a:xfrm>
        </p:spPr>
        <p:txBody>
          <a:bodyPr>
            <a:normAutofit/>
          </a:bodyPr>
          <a:lstStyle/>
          <a:p>
            <a:pPr algn="r"/>
            <a:r>
              <a:rPr lang="en-AU" dirty="0">
                <a:solidFill>
                  <a:schemeClr val="bg1">
                    <a:lumMod val="75000"/>
                  </a:schemeClr>
                </a:solidFill>
                <a:latin typeface="AhnbergHand" pitchFamily="2" charset="0"/>
              </a:rPr>
              <a:t>Geoff Huston AM</a:t>
            </a:r>
          </a:p>
          <a:p>
            <a:pPr algn="r"/>
            <a:r>
              <a:rPr lang="en-AU" dirty="0">
                <a:solidFill>
                  <a:schemeClr val="bg1">
                    <a:lumMod val="75000"/>
                  </a:schemeClr>
                </a:solidFill>
                <a:latin typeface="AhnbergHand" pitchFamily="2" charset="0"/>
              </a:rPr>
              <a:t>APNIC Labs</a:t>
            </a:r>
          </a:p>
          <a:p>
            <a:pPr algn="r"/>
            <a:endParaRPr lang="en-AU" dirty="0">
              <a:solidFill>
                <a:schemeClr val="bg1">
                  <a:lumMod val="75000"/>
                </a:schemeClr>
              </a:solidFill>
              <a:latin typeface="AhnbergHand" pitchFamily="2" charset="0"/>
            </a:endParaRPr>
          </a:p>
        </p:txBody>
      </p:sp>
    </p:spTree>
    <p:extLst>
      <p:ext uri="{BB962C8B-B14F-4D97-AF65-F5344CB8AC3E}">
        <p14:creationId xmlns:p14="http://schemas.microsoft.com/office/powerpoint/2010/main" val="2200799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269A5-877C-4046-9F3C-041B09319C61}"/>
              </a:ext>
            </a:extLst>
          </p:cNvPr>
          <p:cNvSpPr>
            <a:spLocks noGrp="1"/>
          </p:cNvSpPr>
          <p:nvPr>
            <p:ph type="title"/>
          </p:nvPr>
        </p:nvSpPr>
        <p:spPr/>
        <p:txBody>
          <a:bodyPr/>
          <a:lstStyle/>
          <a:p>
            <a:r>
              <a:rPr lang="en-AU" dirty="0"/>
              <a:t>Is this a ”problem”?</a:t>
            </a:r>
          </a:p>
        </p:txBody>
      </p:sp>
      <p:sp>
        <p:nvSpPr>
          <p:cNvPr id="3" name="Content Placeholder 2">
            <a:extLst>
              <a:ext uri="{FF2B5EF4-FFF2-40B4-BE49-F238E27FC236}">
                <a16:creationId xmlns:a16="http://schemas.microsoft.com/office/drawing/2014/main" id="{ECCEBEA9-3C5F-9B4D-A3D7-752D117CCEA9}"/>
              </a:ext>
            </a:extLst>
          </p:cNvPr>
          <p:cNvSpPr>
            <a:spLocks noGrp="1"/>
          </p:cNvSpPr>
          <p:nvPr>
            <p:ph idx="1"/>
          </p:nvPr>
        </p:nvSpPr>
        <p:spPr/>
        <p:txBody>
          <a:bodyPr>
            <a:normAutofit/>
          </a:bodyPr>
          <a:lstStyle/>
          <a:p>
            <a:pPr marL="0" indent="0">
              <a:buNone/>
            </a:pPr>
            <a:r>
              <a:rPr lang="en-AU" sz="3200" dirty="0"/>
              <a:t>Generally not:</a:t>
            </a:r>
          </a:p>
          <a:p>
            <a:pPr lvl="1"/>
            <a:r>
              <a:rPr lang="en-AU" sz="2800" dirty="0"/>
              <a:t>Nation states have a sovereign right to make such rules and bind their citizens to such rules</a:t>
            </a:r>
          </a:p>
          <a:p>
            <a:pPr lvl="1"/>
            <a:r>
              <a:rPr lang="en-AU" sz="2800" dirty="0"/>
              <a:t>Threat mitigation is typically regarded as a Good Thing rather than an incursion against the utility of a single DNS</a:t>
            </a:r>
          </a:p>
          <a:p>
            <a:endParaRPr lang="en-AU" sz="3200" dirty="0"/>
          </a:p>
        </p:txBody>
      </p:sp>
      <p:sp>
        <p:nvSpPr>
          <p:cNvPr id="4" name="Slide Number Placeholder 3">
            <a:extLst>
              <a:ext uri="{FF2B5EF4-FFF2-40B4-BE49-F238E27FC236}">
                <a16:creationId xmlns:a16="http://schemas.microsoft.com/office/drawing/2014/main" id="{D35F38F6-10C5-AD45-AE70-14DC0340BC8D}"/>
              </a:ext>
            </a:extLst>
          </p:cNvPr>
          <p:cNvSpPr>
            <a:spLocks noGrp="1"/>
          </p:cNvSpPr>
          <p:nvPr>
            <p:ph type="sldNum" sz="quarter" idx="12"/>
          </p:nvPr>
        </p:nvSpPr>
        <p:spPr/>
        <p:txBody>
          <a:bodyPr/>
          <a:lstStyle/>
          <a:p>
            <a:fld id="{652E326F-2974-0E46-BE41-4A2DFAACED48}" type="slidenum">
              <a:rPr lang="en-AU" smtClean="0"/>
              <a:t>10</a:t>
            </a:fld>
            <a:endParaRPr lang="en-AU"/>
          </a:p>
        </p:txBody>
      </p:sp>
    </p:spTree>
    <p:extLst>
      <p:ext uri="{BB962C8B-B14F-4D97-AF65-F5344CB8AC3E}">
        <p14:creationId xmlns:p14="http://schemas.microsoft.com/office/powerpoint/2010/main" val="1235066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269A5-877C-4046-9F3C-041B09319C61}"/>
              </a:ext>
            </a:extLst>
          </p:cNvPr>
          <p:cNvSpPr>
            <a:spLocks noGrp="1"/>
          </p:cNvSpPr>
          <p:nvPr>
            <p:ph type="title"/>
          </p:nvPr>
        </p:nvSpPr>
        <p:spPr/>
        <p:txBody>
          <a:bodyPr/>
          <a:lstStyle/>
          <a:p>
            <a:r>
              <a:rPr lang="en-AU" dirty="0"/>
              <a:t>Is this a ”problem”?</a:t>
            </a:r>
          </a:p>
        </p:txBody>
      </p:sp>
      <p:sp>
        <p:nvSpPr>
          <p:cNvPr id="3" name="Content Placeholder 2">
            <a:extLst>
              <a:ext uri="{FF2B5EF4-FFF2-40B4-BE49-F238E27FC236}">
                <a16:creationId xmlns:a16="http://schemas.microsoft.com/office/drawing/2014/main" id="{ECCEBEA9-3C5F-9B4D-A3D7-752D117CCEA9}"/>
              </a:ext>
            </a:extLst>
          </p:cNvPr>
          <p:cNvSpPr>
            <a:spLocks noGrp="1"/>
          </p:cNvSpPr>
          <p:nvPr>
            <p:ph idx="1"/>
          </p:nvPr>
        </p:nvSpPr>
        <p:spPr/>
        <p:txBody>
          <a:bodyPr>
            <a:normAutofit lnSpcReduction="10000"/>
          </a:bodyPr>
          <a:lstStyle/>
          <a:p>
            <a:pPr marL="0" indent="0">
              <a:buNone/>
            </a:pPr>
            <a:r>
              <a:rPr lang="en-AU" sz="3600" dirty="0"/>
              <a:t>It’s a problem when it gets used as a lever in a different fight</a:t>
            </a:r>
          </a:p>
          <a:p>
            <a:pPr lvl="1"/>
            <a:r>
              <a:rPr lang="en-AU" sz="3200" dirty="0"/>
              <a:t>Such as the Australian rule to force Australian ISPs to block the DNS resolution of “</a:t>
            </a:r>
            <a:r>
              <a:rPr lang="en-AU" sz="3200" dirty="0" err="1"/>
              <a:t>thepiratebay.org</a:t>
            </a:r>
            <a:r>
              <a:rPr lang="en-AU" sz="3200" dirty="0"/>
              <a:t>”</a:t>
            </a:r>
          </a:p>
          <a:p>
            <a:pPr lvl="2"/>
            <a:r>
              <a:rPr lang="en-AU" sz="2800" dirty="0"/>
              <a:t>It only pushes determined users to alternate name resolution strategies and ultimately the DNS “block” is not a block at all. It becomes a comprehensive waste of everyone’s time!</a:t>
            </a:r>
          </a:p>
          <a:p>
            <a:pPr marL="0" indent="0">
              <a:buNone/>
            </a:pPr>
            <a:endParaRPr lang="en-AU" sz="3600" dirty="0"/>
          </a:p>
          <a:p>
            <a:pPr marL="0" indent="0">
              <a:buNone/>
            </a:pPr>
            <a:r>
              <a:rPr lang="en-AU" sz="3600" dirty="0"/>
              <a:t>But even this is a relative sideshow to the larger DNS</a:t>
            </a:r>
          </a:p>
        </p:txBody>
      </p:sp>
      <p:sp>
        <p:nvSpPr>
          <p:cNvPr id="4" name="Slide Number Placeholder 3">
            <a:extLst>
              <a:ext uri="{FF2B5EF4-FFF2-40B4-BE49-F238E27FC236}">
                <a16:creationId xmlns:a16="http://schemas.microsoft.com/office/drawing/2014/main" id="{D35F38F6-10C5-AD45-AE70-14DC0340BC8D}"/>
              </a:ext>
            </a:extLst>
          </p:cNvPr>
          <p:cNvSpPr>
            <a:spLocks noGrp="1"/>
          </p:cNvSpPr>
          <p:nvPr>
            <p:ph type="sldNum" sz="quarter" idx="12"/>
          </p:nvPr>
        </p:nvSpPr>
        <p:spPr/>
        <p:txBody>
          <a:bodyPr/>
          <a:lstStyle/>
          <a:p>
            <a:fld id="{652E326F-2974-0E46-BE41-4A2DFAACED48}" type="slidenum">
              <a:rPr lang="en-AU" smtClean="0"/>
              <a:t>11</a:t>
            </a:fld>
            <a:endParaRPr lang="en-AU"/>
          </a:p>
        </p:txBody>
      </p:sp>
    </p:spTree>
    <p:extLst>
      <p:ext uri="{BB962C8B-B14F-4D97-AF65-F5344CB8AC3E}">
        <p14:creationId xmlns:p14="http://schemas.microsoft.com/office/powerpoint/2010/main" val="3140652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810D-DC1E-D845-91FA-E7A5D4C9656D}"/>
              </a:ext>
            </a:extLst>
          </p:cNvPr>
          <p:cNvSpPr>
            <a:spLocks noGrp="1"/>
          </p:cNvSpPr>
          <p:nvPr>
            <p:ph type="title"/>
          </p:nvPr>
        </p:nvSpPr>
        <p:spPr/>
        <p:txBody>
          <a:bodyPr/>
          <a:lstStyle/>
          <a:p>
            <a:r>
              <a:rPr lang="en-AU" dirty="0"/>
              <a:t>Another interpretation of “Openness”?</a:t>
            </a:r>
          </a:p>
        </p:txBody>
      </p:sp>
      <p:sp>
        <p:nvSpPr>
          <p:cNvPr id="3" name="Content Placeholder 2">
            <a:extLst>
              <a:ext uri="{FF2B5EF4-FFF2-40B4-BE49-F238E27FC236}">
                <a16:creationId xmlns:a16="http://schemas.microsoft.com/office/drawing/2014/main" id="{D398456F-C2D0-B94C-87D2-9A17F78AD36A}"/>
              </a:ext>
            </a:extLst>
          </p:cNvPr>
          <p:cNvSpPr>
            <a:spLocks noGrp="1"/>
          </p:cNvSpPr>
          <p:nvPr>
            <p:ph idx="1"/>
          </p:nvPr>
        </p:nvSpPr>
        <p:spPr/>
        <p:txBody>
          <a:bodyPr/>
          <a:lstStyle/>
          <a:p>
            <a:pPr marL="0" indent="0">
              <a:buNone/>
            </a:pPr>
            <a:r>
              <a:rPr lang="en-AU" dirty="0"/>
              <a:t>When speaking about </a:t>
            </a:r>
            <a:r>
              <a:rPr lang="en-AU" i="1" dirty="0"/>
              <a:t>openness</a:t>
            </a:r>
            <a:r>
              <a:rPr lang="en-AU" dirty="0"/>
              <a:t> we might not mean </a:t>
            </a:r>
            <a:r>
              <a:rPr lang="en-AU" i="1" dirty="0"/>
              <a:t>open</a:t>
            </a:r>
            <a:r>
              <a:rPr lang="en-AU" dirty="0"/>
              <a:t> in a sense of consistency across providers and across client transactions, but rather: </a:t>
            </a:r>
          </a:p>
          <a:p>
            <a:pPr marL="0" indent="0">
              <a:buNone/>
            </a:pPr>
            <a:endParaRPr lang="en-AU" dirty="0"/>
          </a:p>
          <a:p>
            <a:pPr marL="457200" lvl="1" indent="0">
              <a:buNone/>
            </a:pPr>
            <a:r>
              <a:rPr lang="en-AU" sz="2800" b="1" dirty="0"/>
              <a:t>Is the DNS an “open” system?</a:t>
            </a:r>
            <a:endParaRPr lang="en-AU" b="1" dirty="0"/>
          </a:p>
        </p:txBody>
      </p:sp>
      <p:sp>
        <p:nvSpPr>
          <p:cNvPr id="4" name="Slide Number Placeholder 3">
            <a:extLst>
              <a:ext uri="{FF2B5EF4-FFF2-40B4-BE49-F238E27FC236}">
                <a16:creationId xmlns:a16="http://schemas.microsoft.com/office/drawing/2014/main" id="{6D6667A1-1434-FA44-9A99-CCDFDBCAC499}"/>
              </a:ext>
            </a:extLst>
          </p:cNvPr>
          <p:cNvSpPr>
            <a:spLocks noGrp="1"/>
          </p:cNvSpPr>
          <p:nvPr>
            <p:ph type="sldNum" sz="quarter" idx="12"/>
          </p:nvPr>
        </p:nvSpPr>
        <p:spPr/>
        <p:txBody>
          <a:bodyPr/>
          <a:lstStyle/>
          <a:p>
            <a:fld id="{652E326F-2974-0E46-BE41-4A2DFAACED48}" type="slidenum">
              <a:rPr lang="en-AU" smtClean="0"/>
              <a:t>12</a:t>
            </a:fld>
            <a:endParaRPr lang="en-AU"/>
          </a:p>
        </p:txBody>
      </p:sp>
      <p:sp>
        <p:nvSpPr>
          <p:cNvPr id="5" name="TextBox 4">
            <a:extLst>
              <a:ext uri="{FF2B5EF4-FFF2-40B4-BE49-F238E27FC236}">
                <a16:creationId xmlns:a16="http://schemas.microsoft.com/office/drawing/2014/main" id="{3FED2A2E-1D1B-DD40-B46A-21F80707C9B5}"/>
              </a:ext>
            </a:extLst>
          </p:cNvPr>
          <p:cNvSpPr txBox="1"/>
          <p:nvPr/>
        </p:nvSpPr>
        <p:spPr>
          <a:xfrm>
            <a:off x="2924503" y="5620325"/>
            <a:ext cx="8429297" cy="646331"/>
          </a:xfrm>
          <a:prstGeom prst="rect">
            <a:avLst/>
          </a:prstGeom>
          <a:noFill/>
        </p:spPr>
        <p:txBody>
          <a:bodyPr wrap="square" rtlCol="0">
            <a:spAutoFit/>
          </a:bodyPr>
          <a:lstStyle/>
          <a:p>
            <a:r>
              <a:rPr lang="en-AU" sz="1200" dirty="0"/>
              <a:t>This is an echo of the 1980’s move by this industry to embrace “open” technology, as in </a:t>
            </a:r>
            <a:r>
              <a:rPr lang="en-AU" sz="1200" i="1" dirty="0"/>
              <a:t>Open</a:t>
            </a:r>
            <a:r>
              <a:rPr lang="en-AU" sz="1200" dirty="0"/>
              <a:t> Systems Interconnect (OSI) for networking, </a:t>
            </a:r>
            <a:r>
              <a:rPr lang="en-AU" sz="1200" i="1" dirty="0"/>
              <a:t>open</a:t>
            </a:r>
            <a:r>
              <a:rPr lang="en-AU" sz="1200" dirty="0"/>
              <a:t> computer architectures, </a:t>
            </a:r>
            <a:r>
              <a:rPr lang="en-AU" sz="1200" i="1" dirty="0"/>
              <a:t>open</a:t>
            </a:r>
            <a:r>
              <a:rPr lang="en-AU" sz="1200" dirty="0"/>
              <a:t> operating systems. “</a:t>
            </a:r>
            <a:r>
              <a:rPr lang="en-AU" sz="1200" i="1" dirty="0"/>
              <a:t>Open</a:t>
            </a:r>
            <a:r>
              <a:rPr lang="en-AU" sz="1200" dirty="0"/>
              <a:t>” is being used here in the sense that it is intentionally positioned as the opposite of a vendor-proprietary “</a:t>
            </a:r>
            <a:r>
              <a:rPr lang="en-AU" sz="1200" i="1" dirty="0"/>
              <a:t>Closed</a:t>
            </a:r>
            <a:r>
              <a:rPr lang="en-AU" sz="1200" dirty="0"/>
              <a:t>” technology.</a:t>
            </a:r>
          </a:p>
        </p:txBody>
      </p:sp>
    </p:spTree>
    <p:extLst>
      <p:ext uri="{BB962C8B-B14F-4D97-AF65-F5344CB8AC3E}">
        <p14:creationId xmlns:p14="http://schemas.microsoft.com/office/powerpoint/2010/main" val="1205116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59F2F-1AAC-584C-BE9E-D6D8E50396D7}"/>
              </a:ext>
            </a:extLst>
          </p:cNvPr>
          <p:cNvSpPr>
            <a:spLocks noGrp="1"/>
          </p:cNvSpPr>
          <p:nvPr>
            <p:ph type="title"/>
          </p:nvPr>
        </p:nvSpPr>
        <p:spPr/>
        <p:txBody>
          <a:bodyPr/>
          <a:lstStyle/>
          <a:p>
            <a:r>
              <a:rPr lang="en-AU" dirty="0"/>
              <a:t>Is the DNS “Open”?</a:t>
            </a:r>
          </a:p>
        </p:txBody>
      </p:sp>
      <p:sp>
        <p:nvSpPr>
          <p:cNvPr id="3" name="Content Placeholder 2">
            <a:extLst>
              <a:ext uri="{FF2B5EF4-FFF2-40B4-BE49-F238E27FC236}">
                <a16:creationId xmlns:a16="http://schemas.microsoft.com/office/drawing/2014/main" id="{23A325D5-45C2-A64A-A9B8-14776CE75CAA}"/>
              </a:ext>
            </a:extLst>
          </p:cNvPr>
          <p:cNvSpPr>
            <a:spLocks noGrp="1"/>
          </p:cNvSpPr>
          <p:nvPr>
            <p:ph idx="1"/>
          </p:nvPr>
        </p:nvSpPr>
        <p:spPr>
          <a:xfrm>
            <a:off x="598394" y="1580029"/>
            <a:ext cx="11057966" cy="4697787"/>
          </a:xfrm>
        </p:spPr>
        <p:txBody>
          <a:bodyPr>
            <a:normAutofit lnSpcReduction="10000"/>
          </a:bodyPr>
          <a:lstStyle/>
          <a:p>
            <a:pPr marL="0" indent="0">
              <a:buNone/>
            </a:pPr>
            <a:r>
              <a:rPr lang="en-AU" sz="3200" b="1" dirty="0"/>
              <a:t>Yes!</a:t>
            </a:r>
          </a:p>
          <a:p>
            <a:pPr lvl="1"/>
            <a:r>
              <a:rPr lang="en-AU" sz="2800" dirty="0"/>
              <a:t>The DNS name resolution protocol is openly specified without any IPR encumbrance</a:t>
            </a:r>
          </a:p>
          <a:p>
            <a:pPr lvl="1"/>
            <a:r>
              <a:rPr lang="en-AU" sz="2800" dirty="0"/>
              <a:t>Fully functional implementations of the DNS protocol are available as open source</a:t>
            </a:r>
          </a:p>
          <a:p>
            <a:pPr lvl="1"/>
            <a:r>
              <a:rPr lang="en-AU" sz="2800" dirty="0"/>
              <a:t>DNS name servers are configured as open “promiscuous” responders and will provide the same response to a query irrespective of the identity of the querier</a:t>
            </a:r>
          </a:p>
          <a:p>
            <a:pPr lvl="1"/>
            <a:r>
              <a:rPr lang="en-AU" sz="2800" dirty="0"/>
              <a:t>DNS information is openly available</a:t>
            </a:r>
          </a:p>
          <a:p>
            <a:pPr lvl="2"/>
            <a:r>
              <a:rPr lang="en-AU" sz="2400" dirty="0"/>
              <a:t>There is some subtle qualification here in that the collection of a zone file may not be openly available, but the individual records in a zone can be queried</a:t>
            </a:r>
          </a:p>
          <a:p>
            <a:pPr lvl="1"/>
            <a:r>
              <a:rPr lang="en-AU" sz="2800" dirty="0"/>
              <a:t>DNS queries and responses are “open”</a:t>
            </a:r>
          </a:p>
        </p:txBody>
      </p:sp>
      <p:sp>
        <p:nvSpPr>
          <p:cNvPr id="4" name="Slide Number Placeholder 3">
            <a:extLst>
              <a:ext uri="{FF2B5EF4-FFF2-40B4-BE49-F238E27FC236}">
                <a16:creationId xmlns:a16="http://schemas.microsoft.com/office/drawing/2014/main" id="{70384AFF-8B87-FF4A-A15A-D197F83570E1}"/>
              </a:ext>
            </a:extLst>
          </p:cNvPr>
          <p:cNvSpPr>
            <a:spLocks noGrp="1"/>
          </p:cNvSpPr>
          <p:nvPr>
            <p:ph type="sldNum" sz="quarter" idx="12"/>
          </p:nvPr>
        </p:nvSpPr>
        <p:spPr/>
        <p:txBody>
          <a:bodyPr/>
          <a:lstStyle/>
          <a:p>
            <a:fld id="{652E326F-2974-0E46-BE41-4A2DFAACED48}" type="slidenum">
              <a:rPr lang="en-AU" smtClean="0"/>
              <a:t>13</a:t>
            </a:fld>
            <a:endParaRPr lang="en-AU"/>
          </a:p>
        </p:txBody>
      </p:sp>
    </p:spTree>
    <p:extLst>
      <p:ext uri="{BB962C8B-B14F-4D97-AF65-F5344CB8AC3E}">
        <p14:creationId xmlns:p14="http://schemas.microsoft.com/office/powerpoint/2010/main" val="2732801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59F2F-1AAC-584C-BE9E-D6D8E50396D7}"/>
              </a:ext>
            </a:extLst>
          </p:cNvPr>
          <p:cNvSpPr>
            <a:spLocks noGrp="1"/>
          </p:cNvSpPr>
          <p:nvPr>
            <p:ph type="title"/>
          </p:nvPr>
        </p:nvSpPr>
        <p:spPr/>
        <p:txBody>
          <a:bodyPr/>
          <a:lstStyle/>
          <a:p>
            <a:r>
              <a:rPr lang="en-AU" dirty="0"/>
              <a:t>Is the DNS “Open”?</a:t>
            </a:r>
          </a:p>
        </p:txBody>
      </p:sp>
      <p:sp>
        <p:nvSpPr>
          <p:cNvPr id="3" name="Content Placeholder 2">
            <a:extLst>
              <a:ext uri="{FF2B5EF4-FFF2-40B4-BE49-F238E27FC236}">
                <a16:creationId xmlns:a16="http://schemas.microsoft.com/office/drawing/2014/main" id="{23A325D5-45C2-A64A-A9B8-14776CE75CAA}"/>
              </a:ext>
            </a:extLst>
          </p:cNvPr>
          <p:cNvSpPr>
            <a:spLocks noGrp="1"/>
          </p:cNvSpPr>
          <p:nvPr>
            <p:ph idx="1"/>
          </p:nvPr>
        </p:nvSpPr>
        <p:spPr>
          <a:xfrm>
            <a:off x="598394" y="1580029"/>
            <a:ext cx="11057966" cy="4697787"/>
          </a:xfrm>
        </p:spPr>
        <p:txBody>
          <a:bodyPr>
            <a:normAutofit lnSpcReduction="10000"/>
          </a:bodyPr>
          <a:lstStyle/>
          <a:p>
            <a:pPr marL="0" indent="0">
              <a:buNone/>
            </a:pPr>
            <a:r>
              <a:rPr lang="en-AU" sz="3200" b="1" dirty="0"/>
              <a:t>Yes!</a:t>
            </a:r>
          </a:p>
          <a:p>
            <a:pPr lvl="1"/>
            <a:r>
              <a:rPr lang="en-AU" sz="2800" dirty="0"/>
              <a:t>The DNS name resolution protocol is openly specified without any IPR encumbrance</a:t>
            </a:r>
          </a:p>
          <a:p>
            <a:pPr lvl="1"/>
            <a:r>
              <a:rPr lang="en-AU" sz="2800" dirty="0"/>
              <a:t>Fully functional implementations of the DNS protocol are available as open source</a:t>
            </a:r>
          </a:p>
          <a:p>
            <a:pPr lvl="1"/>
            <a:r>
              <a:rPr lang="en-AU" sz="2800" dirty="0"/>
              <a:t>DNS name servers are configured as open “promiscuous” responders and will provide the same response to a query irrespective of the identity of the querier</a:t>
            </a:r>
          </a:p>
          <a:p>
            <a:pPr lvl="1"/>
            <a:r>
              <a:rPr lang="en-AU" sz="2800" dirty="0"/>
              <a:t>DNS information is openly available</a:t>
            </a:r>
          </a:p>
          <a:p>
            <a:pPr lvl="2"/>
            <a:r>
              <a:rPr lang="en-AU" sz="2400" dirty="0"/>
              <a:t>There is some subtle qualification here in that the collection of a zone file may not be openly available, but the individual records in a zone can be queried</a:t>
            </a:r>
          </a:p>
          <a:p>
            <a:pPr lvl="1"/>
            <a:r>
              <a:rPr lang="en-AU" sz="2800" dirty="0"/>
              <a:t>DNS queries and responses are “open”</a:t>
            </a:r>
          </a:p>
        </p:txBody>
      </p:sp>
      <p:sp>
        <p:nvSpPr>
          <p:cNvPr id="4" name="Slide Number Placeholder 3">
            <a:extLst>
              <a:ext uri="{FF2B5EF4-FFF2-40B4-BE49-F238E27FC236}">
                <a16:creationId xmlns:a16="http://schemas.microsoft.com/office/drawing/2014/main" id="{70384AFF-8B87-FF4A-A15A-D197F83570E1}"/>
              </a:ext>
            </a:extLst>
          </p:cNvPr>
          <p:cNvSpPr>
            <a:spLocks noGrp="1"/>
          </p:cNvSpPr>
          <p:nvPr>
            <p:ph type="sldNum" sz="quarter" idx="12"/>
          </p:nvPr>
        </p:nvSpPr>
        <p:spPr/>
        <p:txBody>
          <a:bodyPr/>
          <a:lstStyle/>
          <a:p>
            <a:fld id="{652E326F-2974-0E46-BE41-4A2DFAACED48}" type="slidenum">
              <a:rPr lang="en-AU" smtClean="0"/>
              <a:t>14</a:t>
            </a:fld>
            <a:endParaRPr lang="en-AU"/>
          </a:p>
        </p:txBody>
      </p:sp>
      <p:sp>
        <p:nvSpPr>
          <p:cNvPr id="5" name="TextBox 4">
            <a:extLst>
              <a:ext uri="{FF2B5EF4-FFF2-40B4-BE49-F238E27FC236}">
                <a16:creationId xmlns:a16="http://schemas.microsoft.com/office/drawing/2014/main" id="{7D3FFC3C-557A-1D44-8AED-15CD7BC1754F}"/>
              </a:ext>
            </a:extLst>
          </p:cNvPr>
          <p:cNvSpPr txBox="1"/>
          <p:nvPr/>
        </p:nvSpPr>
        <p:spPr>
          <a:xfrm rot="21433588">
            <a:off x="3832593" y="6063963"/>
            <a:ext cx="6191118" cy="584775"/>
          </a:xfrm>
          <a:prstGeom prst="rect">
            <a:avLst/>
          </a:prstGeom>
          <a:noFill/>
        </p:spPr>
        <p:txBody>
          <a:bodyPr wrap="none" rtlCol="0">
            <a:spAutoFit/>
          </a:bodyPr>
          <a:lstStyle/>
          <a:p>
            <a:r>
              <a:rPr lang="en-AU" sz="3200" dirty="0">
                <a:solidFill>
                  <a:srgbClr val="E14C5E"/>
                </a:solidFill>
                <a:latin typeface="AhnbergHand" pitchFamily="2" charset="0"/>
              </a:rPr>
              <a:t>Which is a massive problem!</a:t>
            </a:r>
          </a:p>
        </p:txBody>
      </p:sp>
      <p:sp>
        <p:nvSpPr>
          <p:cNvPr id="6" name="Freeform 5">
            <a:extLst>
              <a:ext uri="{FF2B5EF4-FFF2-40B4-BE49-F238E27FC236}">
                <a16:creationId xmlns:a16="http://schemas.microsoft.com/office/drawing/2014/main" id="{CCE3F358-82FC-E549-905E-685FDC1E4C3E}"/>
              </a:ext>
            </a:extLst>
          </p:cNvPr>
          <p:cNvSpPr/>
          <p:nvPr/>
        </p:nvSpPr>
        <p:spPr>
          <a:xfrm>
            <a:off x="1066829" y="5606739"/>
            <a:ext cx="6161905" cy="572185"/>
          </a:xfrm>
          <a:custGeom>
            <a:avLst/>
            <a:gdLst>
              <a:gd name="connsiteX0" fmla="*/ 5515506 w 6161905"/>
              <a:gd name="connsiteY0" fmla="*/ 572185 h 572185"/>
              <a:gd name="connsiteX1" fmla="*/ 6160965 w 6161905"/>
              <a:gd name="connsiteY1" fmla="*/ 242732 h 572185"/>
              <a:gd name="connsiteX2" fmla="*/ 5609636 w 6161905"/>
              <a:gd name="connsiteY2" fmla="*/ 7408 h 572185"/>
              <a:gd name="connsiteX3" fmla="*/ 3841347 w 6161905"/>
              <a:gd name="connsiteY3" fmla="*/ 54473 h 572185"/>
              <a:gd name="connsiteX4" fmla="*/ 2617665 w 6161905"/>
              <a:gd name="connsiteY4" fmla="*/ 81367 h 572185"/>
              <a:gd name="connsiteX5" fmla="*/ 580436 w 6161905"/>
              <a:gd name="connsiteY5" fmla="*/ 47749 h 572185"/>
              <a:gd name="connsiteX6" fmla="*/ 22383 w 6161905"/>
              <a:gd name="connsiteY6" fmla="*/ 94814 h 572185"/>
              <a:gd name="connsiteX7" fmla="*/ 197195 w 6161905"/>
              <a:gd name="connsiteY7" fmla="*/ 397373 h 572185"/>
              <a:gd name="connsiteX8" fmla="*/ 990571 w 6161905"/>
              <a:gd name="connsiteY8" fmla="*/ 525120 h 572185"/>
              <a:gd name="connsiteX9" fmla="*/ 2456300 w 6161905"/>
              <a:gd name="connsiteY9" fmla="*/ 484779 h 572185"/>
              <a:gd name="connsiteX10" fmla="*/ 4332165 w 6161905"/>
              <a:gd name="connsiteY10" fmla="*/ 457885 h 572185"/>
              <a:gd name="connsiteX11" fmla="*/ 5327247 w 6161905"/>
              <a:gd name="connsiteY11" fmla="*/ 457885 h 572185"/>
              <a:gd name="connsiteX12" fmla="*/ 5407930 w 6161905"/>
              <a:gd name="connsiteY12" fmla="*/ 498226 h 572185"/>
              <a:gd name="connsiteX13" fmla="*/ 5394483 w 6161905"/>
              <a:gd name="connsiteY13" fmla="*/ 471332 h 57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1905" h="572185">
                <a:moveTo>
                  <a:pt x="5515506" y="572185"/>
                </a:moveTo>
                <a:cubicBezTo>
                  <a:pt x="5830391" y="454523"/>
                  <a:pt x="6145277" y="336861"/>
                  <a:pt x="6160965" y="242732"/>
                </a:cubicBezTo>
                <a:cubicBezTo>
                  <a:pt x="6176653" y="148602"/>
                  <a:pt x="5996239" y="38784"/>
                  <a:pt x="5609636" y="7408"/>
                </a:cubicBezTo>
                <a:cubicBezTo>
                  <a:pt x="5223033" y="-23968"/>
                  <a:pt x="3841347" y="54473"/>
                  <a:pt x="3841347" y="54473"/>
                </a:cubicBezTo>
                <a:cubicBezTo>
                  <a:pt x="3342685" y="66799"/>
                  <a:pt x="3161150" y="82488"/>
                  <a:pt x="2617665" y="81367"/>
                </a:cubicBezTo>
                <a:cubicBezTo>
                  <a:pt x="2074180" y="80246"/>
                  <a:pt x="1012983" y="45508"/>
                  <a:pt x="580436" y="47749"/>
                </a:cubicBezTo>
                <a:cubicBezTo>
                  <a:pt x="147889" y="49990"/>
                  <a:pt x="86256" y="36543"/>
                  <a:pt x="22383" y="94814"/>
                </a:cubicBezTo>
                <a:cubicBezTo>
                  <a:pt x="-41491" y="153085"/>
                  <a:pt x="35830" y="325655"/>
                  <a:pt x="197195" y="397373"/>
                </a:cubicBezTo>
                <a:cubicBezTo>
                  <a:pt x="358560" y="469091"/>
                  <a:pt x="614054" y="510552"/>
                  <a:pt x="990571" y="525120"/>
                </a:cubicBezTo>
                <a:cubicBezTo>
                  <a:pt x="1367088" y="539688"/>
                  <a:pt x="2456300" y="484779"/>
                  <a:pt x="2456300" y="484779"/>
                </a:cubicBezTo>
                <a:lnTo>
                  <a:pt x="4332165" y="457885"/>
                </a:lnTo>
                <a:lnTo>
                  <a:pt x="5327247" y="457885"/>
                </a:lnTo>
                <a:cubicBezTo>
                  <a:pt x="5506541" y="464609"/>
                  <a:pt x="5396724" y="495985"/>
                  <a:pt x="5407930" y="498226"/>
                </a:cubicBezTo>
                <a:cubicBezTo>
                  <a:pt x="5419136" y="500467"/>
                  <a:pt x="5406809" y="485899"/>
                  <a:pt x="5394483" y="471332"/>
                </a:cubicBezTo>
              </a:path>
            </a:pathLst>
          </a:custGeom>
          <a:noFill/>
          <a:ln>
            <a:solidFill>
              <a:srgbClr val="E14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53096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A8E8-78EA-BB40-BA7C-B8515F64FD04}"/>
              </a:ext>
            </a:extLst>
          </p:cNvPr>
          <p:cNvSpPr>
            <a:spLocks noGrp="1"/>
          </p:cNvSpPr>
          <p:nvPr>
            <p:ph type="title"/>
          </p:nvPr>
        </p:nvSpPr>
        <p:spPr>
          <a:xfrm>
            <a:off x="527382" y="274638"/>
            <a:ext cx="10515600" cy="1325563"/>
          </a:xfrm>
        </p:spPr>
        <p:txBody>
          <a:bodyPr/>
          <a:lstStyle/>
          <a:p>
            <a:r>
              <a:rPr lang="en-AU" dirty="0">
                <a:solidFill>
                  <a:srgbClr val="7F5F00"/>
                </a:solidFill>
              </a:rPr>
              <a:t>When “openness” is a weakness</a:t>
            </a:r>
          </a:p>
        </p:txBody>
      </p:sp>
      <p:sp>
        <p:nvSpPr>
          <p:cNvPr id="3" name="Content Placeholder 2">
            <a:extLst>
              <a:ext uri="{FF2B5EF4-FFF2-40B4-BE49-F238E27FC236}">
                <a16:creationId xmlns:a16="http://schemas.microsoft.com/office/drawing/2014/main" id="{88DEB272-02F5-DF40-A238-E2F9CC8C462B}"/>
              </a:ext>
            </a:extLst>
          </p:cNvPr>
          <p:cNvSpPr>
            <a:spLocks noGrp="1"/>
          </p:cNvSpPr>
          <p:nvPr>
            <p:ph idx="1"/>
          </p:nvPr>
        </p:nvSpPr>
        <p:spPr>
          <a:xfrm>
            <a:off x="527382" y="1600201"/>
            <a:ext cx="9607881" cy="4565105"/>
          </a:xfrm>
        </p:spPr>
        <p:txBody>
          <a:bodyPr>
            <a:normAutofit/>
          </a:bodyPr>
          <a:lstStyle/>
          <a:p>
            <a:pPr marL="0" indent="0">
              <a:lnSpc>
                <a:spcPct val="120000"/>
              </a:lnSpc>
              <a:spcBef>
                <a:spcPts val="0"/>
              </a:spcBef>
              <a:buNone/>
            </a:pPr>
            <a:r>
              <a:rPr lang="en-AU" sz="3200" dirty="0"/>
              <a:t>The DNS is used by </a:t>
            </a:r>
            <a:r>
              <a:rPr lang="en-AU" sz="3200" b="1" dirty="0"/>
              <a:t>everyone </a:t>
            </a:r>
            <a:r>
              <a:rPr lang="en-AU" sz="3200" dirty="0"/>
              <a:t>and</a:t>
            </a:r>
            <a:r>
              <a:rPr lang="en-AU" sz="3200" b="1" dirty="0"/>
              <a:t> everything</a:t>
            </a:r>
          </a:p>
          <a:p>
            <a:pPr lvl="1">
              <a:lnSpc>
                <a:spcPct val="100000"/>
              </a:lnSpc>
              <a:spcBef>
                <a:spcPts val="0"/>
              </a:spcBef>
            </a:pPr>
            <a:r>
              <a:rPr lang="en-AU" sz="2800" dirty="0"/>
              <a:t>Because pretty much everything you do on the net starts with a call to the DNS</a:t>
            </a:r>
          </a:p>
          <a:p>
            <a:pPr lvl="1">
              <a:lnSpc>
                <a:spcPct val="100000"/>
              </a:lnSpc>
              <a:spcBef>
                <a:spcPts val="0"/>
              </a:spcBef>
            </a:pPr>
            <a:r>
              <a:rPr lang="en-AU" sz="2800" dirty="0"/>
              <a:t>If we could see your stream of DNS queries in real time we could easily assemble a detailed profile of you and your interests and activities -  as it happens!</a:t>
            </a:r>
          </a:p>
          <a:p>
            <a:pPr lvl="1">
              <a:lnSpc>
                <a:spcPct val="100000"/>
              </a:lnSpc>
              <a:spcBef>
                <a:spcPts val="0"/>
              </a:spcBef>
            </a:pPr>
            <a:r>
              <a:rPr lang="en-AU" sz="2800" dirty="0"/>
              <a:t>If we could edit your DNS responses we could make services disappear from your Internet!</a:t>
            </a:r>
          </a:p>
          <a:p>
            <a:endParaRPr lang="en-AU" b="1" dirty="0"/>
          </a:p>
          <a:p>
            <a:pPr lvl="1"/>
            <a:endParaRPr lang="en-AU" dirty="0"/>
          </a:p>
          <a:p>
            <a:pPr lvl="1"/>
            <a:endParaRPr lang="en-AU" dirty="0"/>
          </a:p>
        </p:txBody>
      </p:sp>
      <p:sp>
        <p:nvSpPr>
          <p:cNvPr id="4" name="Slide Number Placeholder 3">
            <a:extLst>
              <a:ext uri="{FF2B5EF4-FFF2-40B4-BE49-F238E27FC236}">
                <a16:creationId xmlns:a16="http://schemas.microsoft.com/office/drawing/2014/main" id="{80780904-328F-194A-AC93-10AB58ECFF11}"/>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15</a:t>
            </a:fld>
            <a:endParaRPr lang="en-AU" dirty="0"/>
          </a:p>
        </p:txBody>
      </p:sp>
    </p:spTree>
    <p:extLst>
      <p:ext uri="{BB962C8B-B14F-4D97-AF65-F5344CB8AC3E}">
        <p14:creationId xmlns:p14="http://schemas.microsoft.com/office/powerpoint/2010/main" val="12458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845D77-66C2-9D4C-9F6F-3C5EFA49EBCC}"/>
              </a:ext>
            </a:extLst>
          </p:cNvPr>
          <p:cNvPicPr>
            <a:picLocks noChangeAspect="1"/>
          </p:cNvPicPr>
          <p:nvPr/>
        </p:nvPicPr>
        <p:blipFill>
          <a:blip r:embed="rId2"/>
          <a:stretch>
            <a:fillRect/>
          </a:stretch>
        </p:blipFill>
        <p:spPr>
          <a:xfrm>
            <a:off x="3773105" y="231040"/>
            <a:ext cx="4774131" cy="6572605"/>
          </a:xfrm>
          <a:prstGeom prst="rect">
            <a:avLst/>
          </a:prstGeom>
        </p:spPr>
      </p:pic>
      <p:sp>
        <p:nvSpPr>
          <p:cNvPr id="6" name="Rectangle 5">
            <a:extLst>
              <a:ext uri="{FF2B5EF4-FFF2-40B4-BE49-F238E27FC236}">
                <a16:creationId xmlns:a16="http://schemas.microsoft.com/office/drawing/2014/main" id="{7BC32410-D57E-1D41-8380-072D1B9C6507}"/>
              </a:ext>
            </a:extLst>
          </p:cNvPr>
          <p:cNvSpPr/>
          <p:nvPr/>
        </p:nvSpPr>
        <p:spPr>
          <a:xfrm>
            <a:off x="4756023" y="6526945"/>
            <a:ext cx="2432654" cy="369332"/>
          </a:xfrm>
          <a:prstGeom prst="rect">
            <a:avLst/>
          </a:prstGeom>
        </p:spPr>
        <p:txBody>
          <a:bodyPr wrap="none">
            <a:spAutoFit/>
          </a:bodyPr>
          <a:lstStyle/>
          <a:p>
            <a:r>
              <a:rPr lang="en-AU" dirty="0"/>
              <a:t>https://</a:t>
            </a:r>
            <a:r>
              <a:rPr lang="en-AU" dirty="0" err="1"/>
              <a:t>xkcd.com</a:t>
            </a:r>
            <a:r>
              <a:rPr lang="en-AU" dirty="0"/>
              <a:t>/1361/</a:t>
            </a:r>
          </a:p>
        </p:txBody>
      </p:sp>
      <p:sp>
        <p:nvSpPr>
          <p:cNvPr id="4" name="Slide Number Placeholder 3">
            <a:extLst>
              <a:ext uri="{FF2B5EF4-FFF2-40B4-BE49-F238E27FC236}">
                <a16:creationId xmlns:a16="http://schemas.microsoft.com/office/drawing/2014/main" id="{4FBE7512-D6D8-D540-AA2C-9C919F09D4A7}"/>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16</a:t>
            </a:fld>
            <a:endParaRPr lang="en-AU" dirty="0"/>
          </a:p>
        </p:txBody>
      </p:sp>
    </p:spTree>
    <p:extLst>
      <p:ext uri="{BB962C8B-B14F-4D97-AF65-F5344CB8AC3E}">
        <p14:creationId xmlns:p14="http://schemas.microsoft.com/office/powerpoint/2010/main" val="2191843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9DF41-EDE4-7542-97C6-E5352471553B}"/>
              </a:ext>
            </a:extLst>
          </p:cNvPr>
          <p:cNvSpPr>
            <a:spLocks noGrp="1"/>
          </p:cNvSpPr>
          <p:nvPr>
            <p:ph type="title"/>
          </p:nvPr>
        </p:nvSpPr>
        <p:spPr/>
        <p:txBody>
          <a:bodyPr/>
          <a:lstStyle/>
          <a:p>
            <a:r>
              <a:rPr lang="en-AU" dirty="0"/>
              <a:t>Lets look into this further</a:t>
            </a:r>
          </a:p>
        </p:txBody>
      </p:sp>
      <p:sp>
        <p:nvSpPr>
          <p:cNvPr id="3" name="Content Placeholder 2">
            <a:extLst>
              <a:ext uri="{FF2B5EF4-FFF2-40B4-BE49-F238E27FC236}">
                <a16:creationId xmlns:a16="http://schemas.microsoft.com/office/drawing/2014/main" id="{893DEEFB-8C09-D34F-8CDC-F91F5F211BBD}"/>
              </a:ext>
            </a:extLst>
          </p:cNvPr>
          <p:cNvSpPr>
            <a:spLocks noGrp="1"/>
          </p:cNvSpPr>
          <p:nvPr>
            <p:ph idx="1"/>
          </p:nvPr>
        </p:nvSpPr>
        <p:spPr>
          <a:xfrm>
            <a:off x="838200" y="1825625"/>
            <a:ext cx="10515600" cy="1106480"/>
          </a:xfrm>
        </p:spPr>
        <p:txBody>
          <a:bodyPr/>
          <a:lstStyle/>
          <a:p>
            <a:pPr marL="0" indent="0">
              <a:buNone/>
            </a:pPr>
            <a:r>
              <a:rPr lang="en-AU" dirty="0"/>
              <a:t>The DNS is mapping system which takes human-use labels that name services and maps these labels to IP addresses</a:t>
            </a:r>
          </a:p>
        </p:txBody>
      </p:sp>
      <p:sp>
        <p:nvSpPr>
          <p:cNvPr id="4" name="Slide Number Placeholder 3">
            <a:extLst>
              <a:ext uri="{FF2B5EF4-FFF2-40B4-BE49-F238E27FC236}">
                <a16:creationId xmlns:a16="http://schemas.microsoft.com/office/drawing/2014/main" id="{AFC22F81-6555-924A-9329-A808255C3AE6}"/>
              </a:ext>
            </a:extLst>
          </p:cNvPr>
          <p:cNvSpPr>
            <a:spLocks noGrp="1"/>
          </p:cNvSpPr>
          <p:nvPr>
            <p:ph type="sldNum" sz="quarter" idx="12"/>
          </p:nvPr>
        </p:nvSpPr>
        <p:spPr/>
        <p:txBody>
          <a:bodyPr/>
          <a:lstStyle/>
          <a:p>
            <a:fld id="{652E326F-2974-0E46-BE41-4A2DFAACED48}" type="slidenum">
              <a:rPr lang="en-AU" smtClean="0"/>
              <a:t>17</a:t>
            </a:fld>
            <a:endParaRPr lang="en-AU"/>
          </a:p>
        </p:txBody>
      </p:sp>
    </p:spTree>
    <p:extLst>
      <p:ext uri="{BB962C8B-B14F-4D97-AF65-F5344CB8AC3E}">
        <p14:creationId xmlns:p14="http://schemas.microsoft.com/office/powerpoint/2010/main" val="3984366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9DF41-EDE4-7542-97C6-E5352471553B}"/>
              </a:ext>
            </a:extLst>
          </p:cNvPr>
          <p:cNvSpPr>
            <a:spLocks noGrp="1"/>
          </p:cNvSpPr>
          <p:nvPr>
            <p:ph type="title"/>
          </p:nvPr>
        </p:nvSpPr>
        <p:spPr/>
        <p:txBody>
          <a:bodyPr/>
          <a:lstStyle/>
          <a:p>
            <a:r>
              <a:rPr lang="en-AU" dirty="0"/>
              <a:t>Lets look into this further</a:t>
            </a:r>
          </a:p>
        </p:txBody>
      </p:sp>
      <p:sp>
        <p:nvSpPr>
          <p:cNvPr id="3" name="Content Placeholder 2">
            <a:extLst>
              <a:ext uri="{FF2B5EF4-FFF2-40B4-BE49-F238E27FC236}">
                <a16:creationId xmlns:a16="http://schemas.microsoft.com/office/drawing/2014/main" id="{893DEEFB-8C09-D34F-8CDC-F91F5F211BBD}"/>
              </a:ext>
            </a:extLst>
          </p:cNvPr>
          <p:cNvSpPr>
            <a:spLocks noGrp="1"/>
          </p:cNvSpPr>
          <p:nvPr>
            <p:ph idx="1"/>
          </p:nvPr>
        </p:nvSpPr>
        <p:spPr>
          <a:xfrm>
            <a:off x="838200" y="1825625"/>
            <a:ext cx="10515600" cy="1106480"/>
          </a:xfrm>
        </p:spPr>
        <p:txBody>
          <a:bodyPr/>
          <a:lstStyle/>
          <a:p>
            <a:pPr marL="0" indent="0">
              <a:buNone/>
            </a:pPr>
            <a:r>
              <a:rPr lang="en-AU" dirty="0"/>
              <a:t>The DNS is mapping system which takes human-use labels that name services and maps these labels to IP addresses</a:t>
            </a:r>
          </a:p>
        </p:txBody>
      </p:sp>
      <p:sp>
        <p:nvSpPr>
          <p:cNvPr id="4" name="Slide Number Placeholder 3">
            <a:extLst>
              <a:ext uri="{FF2B5EF4-FFF2-40B4-BE49-F238E27FC236}">
                <a16:creationId xmlns:a16="http://schemas.microsoft.com/office/drawing/2014/main" id="{AFC22F81-6555-924A-9329-A808255C3AE6}"/>
              </a:ext>
            </a:extLst>
          </p:cNvPr>
          <p:cNvSpPr>
            <a:spLocks noGrp="1"/>
          </p:cNvSpPr>
          <p:nvPr>
            <p:ph type="sldNum" sz="quarter" idx="12"/>
          </p:nvPr>
        </p:nvSpPr>
        <p:spPr/>
        <p:txBody>
          <a:bodyPr/>
          <a:lstStyle/>
          <a:p>
            <a:fld id="{652E326F-2974-0E46-BE41-4A2DFAACED48}" type="slidenum">
              <a:rPr lang="en-AU" smtClean="0"/>
              <a:t>18</a:t>
            </a:fld>
            <a:endParaRPr lang="en-AU"/>
          </a:p>
        </p:txBody>
      </p:sp>
      <p:sp>
        <p:nvSpPr>
          <p:cNvPr id="5" name="Freeform 4">
            <a:extLst>
              <a:ext uri="{FF2B5EF4-FFF2-40B4-BE49-F238E27FC236}">
                <a16:creationId xmlns:a16="http://schemas.microsoft.com/office/drawing/2014/main" id="{729B0A2D-64D6-D640-B7DA-07A25A8AF3C1}"/>
              </a:ext>
            </a:extLst>
          </p:cNvPr>
          <p:cNvSpPr/>
          <p:nvPr/>
        </p:nvSpPr>
        <p:spPr>
          <a:xfrm>
            <a:off x="850428" y="3237186"/>
            <a:ext cx="404255" cy="345957"/>
          </a:xfrm>
          <a:custGeom>
            <a:avLst/>
            <a:gdLst>
              <a:gd name="connsiteX0" fmla="*/ 196376 w 404255"/>
              <a:gd name="connsiteY0" fmla="*/ 0 h 345957"/>
              <a:gd name="connsiteX1" fmla="*/ 7190 w 404255"/>
              <a:gd name="connsiteY1" fmla="*/ 126124 h 345957"/>
              <a:gd name="connsiteX2" fmla="*/ 70252 w 404255"/>
              <a:gd name="connsiteY2" fmla="*/ 325821 h 345957"/>
              <a:gd name="connsiteX3" fmla="*/ 354031 w 404255"/>
              <a:gd name="connsiteY3" fmla="*/ 315311 h 345957"/>
              <a:gd name="connsiteX4" fmla="*/ 396072 w 404255"/>
              <a:gd name="connsiteY4" fmla="*/ 115614 h 345957"/>
              <a:gd name="connsiteX5" fmla="*/ 259438 w 404255"/>
              <a:gd name="connsiteY5" fmla="*/ 52552 h 34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255" h="345957">
                <a:moveTo>
                  <a:pt x="196376" y="0"/>
                </a:moveTo>
                <a:cubicBezTo>
                  <a:pt x="112293" y="35910"/>
                  <a:pt x="28211" y="71821"/>
                  <a:pt x="7190" y="126124"/>
                </a:cubicBezTo>
                <a:cubicBezTo>
                  <a:pt x="-13831" y="180427"/>
                  <a:pt x="12445" y="294290"/>
                  <a:pt x="70252" y="325821"/>
                </a:cubicBezTo>
                <a:cubicBezTo>
                  <a:pt x="128059" y="357352"/>
                  <a:pt x="299728" y="350345"/>
                  <a:pt x="354031" y="315311"/>
                </a:cubicBezTo>
                <a:cubicBezTo>
                  <a:pt x="408334" y="280277"/>
                  <a:pt x="411838" y="159407"/>
                  <a:pt x="396072" y="115614"/>
                </a:cubicBezTo>
                <a:cubicBezTo>
                  <a:pt x="380307" y="71821"/>
                  <a:pt x="319872" y="62186"/>
                  <a:pt x="259438" y="5255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Freeform 5">
            <a:extLst>
              <a:ext uri="{FF2B5EF4-FFF2-40B4-BE49-F238E27FC236}">
                <a16:creationId xmlns:a16="http://schemas.microsoft.com/office/drawing/2014/main" id="{E1EC8481-4FA6-7740-B58F-D1E76DC3C1CA}"/>
              </a:ext>
            </a:extLst>
          </p:cNvPr>
          <p:cNvSpPr/>
          <p:nvPr/>
        </p:nvSpPr>
        <p:spPr>
          <a:xfrm>
            <a:off x="789248" y="3584028"/>
            <a:ext cx="488971" cy="899762"/>
          </a:xfrm>
          <a:custGeom>
            <a:avLst/>
            <a:gdLst>
              <a:gd name="connsiteX0" fmla="*/ 247045 w 488971"/>
              <a:gd name="connsiteY0" fmla="*/ 0 h 899762"/>
              <a:gd name="connsiteX1" fmla="*/ 278576 w 488971"/>
              <a:gd name="connsiteY1" fmla="*/ 451944 h 899762"/>
              <a:gd name="connsiteX2" fmla="*/ 257556 w 488971"/>
              <a:gd name="connsiteY2" fmla="*/ 704193 h 899762"/>
              <a:gd name="connsiteX3" fmla="*/ 120921 w 488971"/>
              <a:gd name="connsiteY3" fmla="*/ 809296 h 899762"/>
              <a:gd name="connsiteX4" fmla="*/ 5307 w 488971"/>
              <a:gd name="connsiteY4" fmla="*/ 893379 h 899762"/>
              <a:gd name="connsiteX5" fmla="*/ 299597 w 488971"/>
              <a:gd name="connsiteY5" fmla="*/ 630620 h 899762"/>
              <a:gd name="connsiteX6" fmla="*/ 467763 w 488971"/>
              <a:gd name="connsiteY6" fmla="*/ 861848 h 899762"/>
              <a:gd name="connsiteX7" fmla="*/ 268066 w 488971"/>
              <a:gd name="connsiteY7" fmla="*/ 620110 h 899762"/>
              <a:gd name="connsiteX8" fmla="*/ 268066 w 488971"/>
              <a:gd name="connsiteY8" fmla="*/ 168165 h 899762"/>
              <a:gd name="connsiteX9" fmla="*/ 488783 w 488971"/>
              <a:gd name="connsiteY9" fmla="*/ 283779 h 899762"/>
              <a:gd name="connsiteX10" fmla="*/ 226025 w 488971"/>
              <a:gd name="connsiteY10" fmla="*/ 189186 h 899762"/>
              <a:gd name="connsiteX11" fmla="*/ 120921 w 488971"/>
              <a:gd name="connsiteY11" fmla="*/ 252248 h 89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8971" h="899762">
                <a:moveTo>
                  <a:pt x="247045" y="0"/>
                </a:moveTo>
                <a:cubicBezTo>
                  <a:pt x="261934" y="167289"/>
                  <a:pt x="276824" y="334579"/>
                  <a:pt x="278576" y="451944"/>
                </a:cubicBezTo>
                <a:cubicBezTo>
                  <a:pt x="280328" y="569309"/>
                  <a:pt x="283832" y="644634"/>
                  <a:pt x="257556" y="704193"/>
                </a:cubicBezTo>
                <a:cubicBezTo>
                  <a:pt x="231280" y="763752"/>
                  <a:pt x="162962" y="777765"/>
                  <a:pt x="120921" y="809296"/>
                </a:cubicBezTo>
                <a:cubicBezTo>
                  <a:pt x="78880" y="840827"/>
                  <a:pt x="-24472" y="923158"/>
                  <a:pt x="5307" y="893379"/>
                </a:cubicBezTo>
                <a:cubicBezTo>
                  <a:pt x="35086" y="863600"/>
                  <a:pt x="222521" y="635875"/>
                  <a:pt x="299597" y="630620"/>
                </a:cubicBezTo>
                <a:cubicBezTo>
                  <a:pt x="376673" y="625365"/>
                  <a:pt x="473018" y="863600"/>
                  <a:pt x="467763" y="861848"/>
                </a:cubicBezTo>
                <a:cubicBezTo>
                  <a:pt x="462508" y="860096"/>
                  <a:pt x="301349" y="735724"/>
                  <a:pt x="268066" y="620110"/>
                </a:cubicBezTo>
                <a:cubicBezTo>
                  <a:pt x="234783" y="504496"/>
                  <a:pt x="231280" y="224220"/>
                  <a:pt x="268066" y="168165"/>
                </a:cubicBezTo>
                <a:cubicBezTo>
                  <a:pt x="304852" y="112110"/>
                  <a:pt x="495790" y="280276"/>
                  <a:pt x="488783" y="283779"/>
                </a:cubicBezTo>
                <a:cubicBezTo>
                  <a:pt x="481776" y="287282"/>
                  <a:pt x="287335" y="194441"/>
                  <a:pt x="226025" y="189186"/>
                </a:cubicBezTo>
                <a:cubicBezTo>
                  <a:pt x="164715" y="183931"/>
                  <a:pt x="142818" y="218089"/>
                  <a:pt x="120921" y="252248"/>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600199C8-E574-FD41-A55B-AA74B547C36E}"/>
              </a:ext>
            </a:extLst>
          </p:cNvPr>
          <p:cNvSpPr txBox="1"/>
          <p:nvPr/>
        </p:nvSpPr>
        <p:spPr>
          <a:xfrm>
            <a:off x="1778373" y="3428698"/>
            <a:ext cx="3706464" cy="369332"/>
          </a:xfrm>
          <a:prstGeom prst="rect">
            <a:avLst/>
          </a:prstGeom>
          <a:noFill/>
        </p:spPr>
        <p:txBody>
          <a:bodyPr wrap="none" rtlCol="0">
            <a:spAutoFit/>
          </a:bodyPr>
          <a:lstStyle/>
          <a:p>
            <a:r>
              <a:rPr lang="en-AU" dirty="0">
                <a:latin typeface="AhnbergHand" pitchFamily="2" charset="0"/>
              </a:rPr>
              <a:t>1. Connect to </a:t>
            </a:r>
            <a:r>
              <a:rPr lang="en-AU" dirty="0" err="1">
                <a:latin typeface="AhnbergHand" pitchFamily="2" charset="0"/>
              </a:rPr>
              <a:t>www.google.com</a:t>
            </a:r>
            <a:endParaRPr lang="en-AU" dirty="0">
              <a:latin typeface="AhnbergHand" pitchFamily="2" charset="0"/>
            </a:endParaRPr>
          </a:p>
        </p:txBody>
      </p:sp>
      <p:sp>
        <p:nvSpPr>
          <p:cNvPr id="9" name="Freeform 8">
            <a:extLst>
              <a:ext uri="{FF2B5EF4-FFF2-40B4-BE49-F238E27FC236}">
                <a16:creationId xmlns:a16="http://schemas.microsoft.com/office/drawing/2014/main" id="{F1168817-C24E-B84D-BAA6-FE300AD4B14A}"/>
              </a:ext>
            </a:extLst>
          </p:cNvPr>
          <p:cNvSpPr/>
          <p:nvPr/>
        </p:nvSpPr>
        <p:spPr>
          <a:xfrm>
            <a:off x="1293273" y="3654672"/>
            <a:ext cx="398375" cy="357030"/>
          </a:xfrm>
          <a:custGeom>
            <a:avLst/>
            <a:gdLst>
              <a:gd name="connsiteX0" fmla="*/ 194861 w 398375"/>
              <a:gd name="connsiteY0" fmla="*/ 33454 h 357030"/>
              <a:gd name="connsiteX1" fmla="*/ 5291 w 398375"/>
              <a:gd name="connsiteY1" fmla="*/ 256478 h 357030"/>
              <a:gd name="connsiteX2" fmla="*/ 61047 w 398375"/>
              <a:gd name="connsiteY2" fmla="*/ 289932 h 357030"/>
              <a:gd name="connsiteX3" fmla="*/ 150257 w 398375"/>
              <a:gd name="connsiteY3" fmla="*/ 356839 h 357030"/>
              <a:gd name="connsiteX4" fmla="*/ 194861 w 398375"/>
              <a:gd name="connsiteY4" fmla="*/ 301083 h 357030"/>
              <a:gd name="connsiteX5" fmla="*/ 395583 w 398375"/>
              <a:gd name="connsiteY5" fmla="*/ 78059 h 357030"/>
              <a:gd name="connsiteX6" fmla="*/ 317525 w 398375"/>
              <a:gd name="connsiteY6" fmla="*/ 44605 h 357030"/>
              <a:gd name="connsiteX7" fmla="*/ 261769 w 398375"/>
              <a:gd name="connsiteY7" fmla="*/ 0 h 35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375" h="357030">
                <a:moveTo>
                  <a:pt x="194861" y="33454"/>
                </a:moveTo>
                <a:cubicBezTo>
                  <a:pt x="111227" y="123593"/>
                  <a:pt x="27593" y="213732"/>
                  <a:pt x="5291" y="256478"/>
                </a:cubicBezTo>
                <a:cubicBezTo>
                  <a:pt x="-17011" y="299224"/>
                  <a:pt x="36886" y="273205"/>
                  <a:pt x="61047" y="289932"/>
                </a:cubicBezTo>
                <a:cubicBezTo>
                  <a:pt x="85208" y="306659"/>
                  <a:pt x="150257" y="356839"/>
                  <a:pt x="150257" y="356839"/>
                </a:cubicBezTo>
                <a:cubicBezTo>
                  <a:pt x="172559" y="358698"/>
                  <a:pt x="153973" y="347546"/>
                  <a:pt x="194861" y="301083"/>
                </a:cubicBezTo>
                <a:cubicBezTo>
                  <a:pt x="235749" y="254620"/>
                  <a:pt x="375139" y="120805"/>
                  <a:pt x="395583" y="78059"/>
                </a:cubicBezTo>
                <a:cubicBezTo>
                  <a:pt x="416027" y="35313"/>
                  <a:pt x="317525" y="44605"/>
                  <a:pt x="317525" y="44605"/>
                </a:cubicBezTo>
                <a:cubicBezTo>
                  <a:pt x="295223" y="31595"/>
                  <a:pt x="278496" y="15797"/>
                  <a:pt x="26176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FA426885-B604-BD47-A533-C55CFAD56340}"/>
              </a:ext>
            </a:extLst>
          </p:cNvPr>
          <p:cNvSpPr txBox="1"/>
          <p:nvPr/>
        </p:nvSpPr>
        <p:spPr>
          <a:xfrm>
            <a:off x="3233927" y="5054769"/>
            <a:ext cx="4756495" cy="369332"/>
          </a:xfrm>
          <a:prstGeom prst="rect">
            <a:avLst/>
          </a:prstGeom>
          <a:noFill/>
        </p:spPr>
        <p:txBody>
          <a:bodyPr wrap="none" rtlCol="0">
            <a:spAutoFit/>
          </a:bodyPr>
          <a:lstStyle/>
          <a:p>
            <a:r>
              <a:rPr lang="en-AU" dirty="0"/>
              <a:t>DNS: What’s an IP address for </a:t>
            </a:r>
            <a:r>
              <a:rPr lang="en-AU" dirty="0" err="1"/>
              <a:t>www.google.com</a:t>
            </a:r>
            <a:r>
              <a:rPr lang="en-AU" dirty="0"/>
              <a:t>?</a:t>
            </a:r>
          </a:p>
        </p:txBody>
      </p:sp>
      <p:sp>
        <p:nvSpPr>
          <p:cNvPr id="12" name="Freeform 11">
            <a:extLst>
              <a:ext uri="{FF2B5EF4-FFF2-40B4-BE49-F238E27FC236}">
                <a16:creationId xmlns:a16="http://schemas.microsoft.com/office/drawing/2014/main" id="{D4EF3618-D711-1F4F-B584-A0B9321F4338}"/>
              </a:ext>
            </a:extLst>
          </p:cNvPr>
          <p:cNvSpPr/>
          <p:nvPr/>
        </p:nvSpPr>
        <p:spPr>
          <a:xfrm>
            <a:off x="7990422" y="4891478"/>
            <a:ext cx="1601165" cy="1255190"/>
          </a:xfrm>
          <a:custGeom>
            <a:avLst/>
            <a:gdLst>
              <a:gd name="connsiteX0" fmla="*/ 413610 w 1601165"/>
              <a:gd name="connsiteY0" fmla="*/ 653024 h 1255190"/>
              <a:gd name="connsiteX1" fmla="*/ 1015 w 1601165"/>
              <a:gd name="connsiteY1" fmla="*/ 586117 h 1255190"/>
              <a:gd name="connsiteX2" fmla="*/ 302098 w 1601165"/>
              <a:gd name="connsiteY2" fmla="*/ 1065619 h 1255190"/>
              <a:gd name="connsiteX3" fmla="*/ 469366 w 1601165"/>
              <a:gd name="connsiteY3" fmla="*/ 987560 h 1255190"/>
              <a:gd name="connsiteX4" fmla="*/ 346702 w 1601165"/>
              <a:gd name="connsiteY4" fmla="*/ 1110224 h 1255190"/>
              <a:gd name="connsiteX5" fmla="*/ 681239 w 1601165"/>
              <a:gd name="connsiteY5" fmla="*/ 1255190 h 1255190"/>
              <a:gd name="connsiteX6" fmla="*/ 1082683 w 1601165"/>
              <a:gd name="connsiteY6" fmla="*/ 1110224 h 1255190"/>
              <a:gd name="connsiteX7" fmla="*/ 1060381 w 1601165"/>
              <a:gd name="connsiteY7" fmla="*/ 931804 h 1255190"/>
              <a:gd name="connsiteX8" fmla="*/ 1484127 w 1601165"/>
              <a:gd name="connsiteY8" fmla="*/ 954107 h 1255190"/>
              <a:gd name="connsiteX9" fmla="*/ 1495278 w 1601165"/>
              <a:gd name="connsiteY9" fmla="*/ 742234 h 1255190"/>
              <a:gd name="connsiteX10" fmla="*/ 1595639 w 1601165"/>
              <a:gd name="connsiteY10" fmla="*/ 251580 h 1255190"/>
              <a:gd name="connsiteX11" fmla="*/ 1305707 w 1601165"/>
              <a:gd name="connsiteY11" fmla="*/ 251580 h 1255190"/>
              <a:gd name="connsiteX12" fmla="*/ 1305707 w 1601165"/>
              <a:gd name="connsiteY12" fmla="*/ 17404 h 1255190"/>
              <a:gd name="connsiteX13" fmla="*/ 725844 w 1601165"/>
              <a:gd name="connsiteY13" fmla="*/ 50858 h 1255190"/>
              <a:gd name="connsiteX14" fmla="*/ 792751 w 1601165"/>
              <a:gd name="connsiteY14" fmla="*/ 318487 h 1255190"/>
              <a:gd name="connsiteX15" fmla="*/ 525122 w 1601165"/>
              <a:gd name="connsiteY15" fmla="*/ 95463 h 1255190"/>
              <a:gd name="connsiteX16" fmla="*/ 134829 w 1601165"/>
              <a:gd name="connsiteY16" fmla="*/ 340790 h 1255190"/>
              <a:gd name="connsiteX17" fmla="*/ 413610 w 1601165"/>
              <a:gd name="connsiteY17" fmla="*/ 653024 h 125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1165" h="1255190">
                <a:moveTo>
                  <a:pt x="413610" y="653024"/>
                </a:moveTo>
                <a:cubicBezTo>
                  <a:pt x="391308" y="693912"/>
                  <a:pt x="19600" y="517351"/>
                  <a:pt x="1015" y="586117"/>
                </a:cubicBezTo>
                <a:cubicBezTo>
                  <a:pt x="-17570" y="654883"/>
                  <a:pt x="224040" y="998712"/>
                  <a:pt x="302098" y="1065619"/>
                </a:cubicBezTo>
                <a:cubicBezTo>
                  <a:pt x="380156" y="1132526"/>
                  <a:pt x="461932" y="980126"/>
                  <a:pt x="469366" y="987560"/>
                </a:cubicBezTo>
                <a:cubicBezTo>
                  <a:pt x="476800" y="994994"/>
                  <a:pt x="311390" y="1065619"/>
                  <a:pt x="346702" y="1110224"/>
                </a:cubicBezTo>
                <a:cubicBezTo>
                  <a:pt x="382014" y="1154829"/>
                  <a:pt x="558576" y="1255190"/>
                  <a:pt x="681239" y="1255190"/>
                </a:cubicBezTo>
                <a:cubicBezTo>
                  <a:pt x="803902" y="1255190"/>
                  <a:pt x="1019493" y="1164122"/>
                  <a:pt x="1082683" y="1110224"/>
                </a:cubicBezTo>
                <a:cubicBezTo>
                  <a:pt x="1145873" y="1056326"/>
                  <a:pt x="993474" y="957824"/>
                  <a:pt x="1060381" y="931804"/>
                </a:cubicBezTo>
                <a:cubicBezTo>
                  <a:pt x="1127288" y="905785"/>
                  <a:pt x="1411644" y="985702"/>
                  <a:pt x="1484127" y="954107"/>
                </a:cubicBezTo>
                <a:cubicBezTo>
                  <a:pt x="1556610" y="922512"/>
                  <a:pt x="1476693" y="859322"/>
                  <a:pt x="1495278" y="742234"/>
                </a:cubicBezTo>
                <a:cubicBezTo>
                  <a:pt x="1513863" y="625146"/>
                  <a:pt x="1627234" y="333356"/>
                  <a:pt x="1595639" y="251580"/>
                </a:cubicBezTo>
                <a:cubicBezTo>
                  <a:pt x="1564044" y="169804"/>
                  <a:pt x="1354029" y="290609"/>
                  <a:pt x="1305707" y="251580"/>
                </a:cubicBezTo>
                <a:cubicBezTo>
                  <a:pt x="1257385" y="212551"/>
                  <a:pt x="1402351" y="50858"/>
                  <a:pt x="1305707" y="17404"/>
                </a:cubicBezTo>
                <a:cubicBezTo>
                  <a:pt x="1209063" y="-16050"/>
                  <a:pt x="811337" y="678"/>
                  <a:pt x="725844" y="50858"/>
                </a:cubicBezTo>
                <a:cubicBezTo>
                  <a:pt x="640351" y="101038"/>
                  <a:pt x="826205" y="311053"/>
                  <a:pt x="792751" y="318487"/>
                </a:cubicBezTo>
                <a:cubicBezTo>
                  <a:pt x="759297" y="325921"/>
                  <a:pt x="634776" y="91746"/>
                  <a:pt x="525122" y="95463"/>
                </a:cubicBezTo>
                <a:cubicBezTo>
                  <a:pt x="415468" y="99180"/>
                  <a:pt x="160848" y="251580"/>
                  <a:pt x="134829" y="340790"/>
                </a:cubicBezTo>
                <a:cubicBezTo>
                  <a:pt x="108810" y="430000"/>
                  <a:pt x="435912" y="612136"/>
                  <a:pt x="413610" y="653024"/>
                </a:cubicBezTo>
                <a:close/>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TextBox 12">
            <a:extLst>
              <a:ext uri="{FF2B5EF4-FFF2-40B4-BE49-F238E27FC236}">
                <a16:creationId xmlns:a16="http://schemas.microsoft.com/office/drawing/2014/main" id="{618A8EF7-C650-D048-9392-A31E905462C6}"/>
              </a:ext>
            </a:extLst>
          </p:cNvPr>
          <p:cNvSpPr txBox="1"/>
          <p:nvPr/>
        </p:nvSpPr>
        <p:spPr>
          <a:xfrm>
            <a:off x="8318827" y="5222614"/>
            <a:ext cx="1069524" cy="646331"/>
          </a:xfrm>
          <a:prstGeom prst="rect">
            <a:avLst/>
          </a:prstGeom>
          <a:noFill/>
        </p:spPr>
        <p:txBody>
          <a:bodyPr wrap="none" rtlCol="0">
            <a:spAutoFit/>
          </a:bodyPr>
          <a:lstStyle/>
          <a:p>
            <a:pPr algn="ctr"/>
            <a:r>
              <a:rPr lang="en-AU" dirty="0">
                <a:latin typeface="AhnbergHand" pitchFamily="2" charset="0"/>
              </a:rPr>
              <a:t>DNS</a:t>
            </a:r>
          </a:p>
          <a:p>
            <a:pPr algn="ctr"/>
            <a:r>
              <a:rPr lang="en-AU" dirty="0">
                <a:latin typeface="AhnbergHand" pitchFamily="2" charset="0"/>
              </a:rPr>
              <a:t>System</a:t>
            </a:r>
          </a:p>
        </p:txBody>
      </p:sp>
      <p:sp>
        <p:nvSpPr>
          <p:cNvPr id="14" name="Freeform 13">
            <a:extLst>
              <a:ext uri="{FF2B5EF4-FFF2-40B4-BE49-F238E27FC236}">
                <a16:creationId xmlns:a16="http://schemas.microsoft.com/office/drawing/2014/main" id="{66A24BEB-1E0B-5240-898C-97417D83FC17}"/>
              </a:ext>
            </a:extLst>
          </p:cNvPr>
          <p:cNvSpPr/>
          <p:nvPr/>
        </p:nvSpPr>
        <p:spPr>
          <a:xfrm>
            <a:off x="6410822" y="5386600"/>
            <a:ext cx="1462011" cy="200792"/>
          </a:xfrm>
          <a:custGeom>
            <a:avLst/>
            <a:gdLst>
              <a:gd name="connsiteX0" fmla="*/ 0 w 1462011"/>
              <a:gd name="connsiteY0" fmla="*/ 100431 h 200792"/>
              <a:gd name="connsiteX1" fmla="*/ 312234 w 1462011"/>
              <a:gd name="connsiteY1" fmla="*/ 111582 h 200792"/>
              <a:gd name="connsiteX2" fmla="*/ 1416205 w 1462011"/>
              <a:gd name="connsiteY2" fmla="*/ 78129 h 200792"/>
              <a:gd name="connsiteX3" fmla="*/ 1226634 w 1462011"/>
              <a:gd name="connsiteY3" fmla="*/ 70 h 200792"/>
              <a:gd name="connsiteX4" fmla="*/ 1460810 w 1462011"/>
              <a:gd name="connsiteY4" fmla="*/ 66977 h 200792"/>
              <a:gd name="connsiteX5" fmla="*/ 1103971 w 1462011"/>
              <a:gd name="connsiteY5" fmla="*/ 200792 h 20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011" h="200792">
                <a:moveTo>
                  <a:pt x="0" y="100431"/>
                </a:moveTo>
                <a:cubicBezTo>
                  <a:pt x="38100" y="107865"/>
                  <a:pt x="76200" y="115299"/>
                  <a:pt x="312234" y="111582"/>
                </a:cubicBezTo>
                <a:cubicBezTo>
                  <a:pt x="548268" y="107865"/>
                  <a:pt x="1263805" y="96714"/>
                  <a:pt x="1416205" y="78129"/>
                </a:cubicBezTo>
                <a:cubicBezTo>
                  <a:pt x="1568605" y="59544"/>
                  <a:pt x="1219200" y="1929"/>
                  <a:pt x="1226634" y="70"/>
                </a:cubicBezTo>
                <a:cubicBezTo>
                  <a:pt x="1234068" y="-1789"/>
                  <a:pt x="1481254" y="33523"/>
                  <a:pt x="1460810" y="66977"/>
                </a:cubicBezTo>
                <a:cubicBezTo>
                  <a:pt x="1440366" y="100431"/>
                  <a:pt x="1272168" y="150611"/>
                  <a:pt x="1103971" y="20079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a:extLst>
              <a:ext uri="{FF2B5EF4-FFF2-40B4-BE49-F238E27FC236}">
                <a16:creationId xmlns:a16="http://schemas.microsoft.com/office/drawing/2014/main" id="{6C1F9266-E47F-4B4D-B190-A60F6C934C6C}"/>
              </a:ext>
            </a:extLst>
          </p:cNvPr>
          <p:cNvSpPr/>
          <p:nvPr/>
        </p:nvSpPr>
        <p:spPr>
          <a:xfrm>
            <a:off x="6299361" y="5753998"/>
            <a:ext cx="1606854" cy="211904"/>
          </a:xfrm>
          <a:custGeom>
            <a:avLst/>
            <a:gdLst>
              <a:gd name="connsiteX0" fmla="*/ 1606854 w 1606854"/>
              <a:gd name="connsiteY0" fmla="*/ 55787 h 211904"/>
              <a:gd name="connsiteX1" fmla="*/ 134893 w 1606854"/>
              <a:gd name="connsiteY1" fmla="*/ 89241 h 211904"/>
              <a:gd name="connsiteX2" fmla="*/ 279859 w 1606854"/>
              <a:gd name="connsiteY2" fmla="*/ 31 h 211904"/>
              <a:gd name="connsiteX3" fmla="*/ 1078 w 1606854"/>
              <a:gd name="connsiteY3" fmla="*/ 100392 h 211904"/>
              <a:gd name="connsiteX4" fmla="*/ 201800 w 1606854"/>
              <a:gd name="connsiteY4" fmla="*/ 211904 h 21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854" h="211904">
                <a:moveTo>
                  <a:pt x="1606854" y="55787"/>
                </a:moveTo>
                <a:cubicBezTo>
                  <a:pt x="981456" y="77160"/>
                  <a:pt x="356059" y="98534"/>
                  <a:pt x="134893" y="89241"/>
                </a:cubicBezTo>
                <a:cubicBezTo>
                  <a:pt x="-86273" y="79948"/>
                  <a:pt x="302161" y="-1827"/>
                  <a:pt x="279859" y="31"/>
                </a:cubicBezTo>
                <a:cubicBezTo>
                  <a:pt x="257557" y="1889"/>
                  <a:pt x="14088" y="65080"/>
                  <a:pt x="1078" y="100392"/>
                </a:cubicBezTo>
                <a:cubicBezTo>
                  <a:pt x="-11932" y="135704"/>
                  <a:pt x="94934" y="173804"/>
                  <a:pt x="201800" y="21190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AA3EF159-6FEF-0D4F-A386-9D1BD44C74BC}"/>
              </a:ext>
            </a:extLst>
          </p:cNvPr>
          <p:cNvSpPr txBox="1"/>
          <p:nvPr/>
        </p:nvSpPr>
        <p:spPr>
          <a:xfrm>
            <a:off x="4456350" y="5615866"/>
            <a:ext cx="1527982" cy="369332"/>
          </a:xfrm>
          <a:prstGeom prst="rect">
            <a:avLst/>
          </a:prstGeom>
          <a:noFill/>
        </p:spPr>
        <p:txBody>
          <a:bodyPr wrap="none" rtlCol="0">
            <a:spAutoFit/>
          </a:bodyPr>
          <a:lstStyle/>
          <a:p>
            <a:r>
              <a:rPr lang="en-AU" dirty="0"/>
              <a:t>142.250.204.4</a:t>
            </a:r>
          </a:p>
        </p:txBody>
      </p:sp>
      <p:sp>
        <p:nvSpPr>
          <p:cNvPr id="17" name="TextBox 16">
            <a:extLst>
              <a:ext uri="{FF2B5EF4-FFF2-40B4-BE49-F238E27FC236}">
                <a16:creationId xmlns:a16="http://schemas.microsoft.com/office/drawing/2014/main" id="{713C7BC7-0955-B748-B0B1-6F75CD3D8E42}"/>
              </a:ext>
            </a:extLst>
          </p:cNvPr>
          <p:cNvSpPr txBox="1"/>
          <p:nvPr/>
        </p:nvSpPr>
        <p:spPr>
          <a:xfrm>
            <a:off x="2706711" y="4078578"/>
            <a:ext cx="7186583" cy="369332"/>
          </a:xfrm>
          <a:prstGeom prst="rect">
            <a:avLst/>
          </a:prstGeom>
          <a:noFill/>
        </p:spPr>
        <p:txBody>
          <a:bodyPr wrap="none" rtlCol="0">
            <a:spAutoFit/>
          </a:bodyPr>
          <a:lstStyle/>
          <a:p>
            <a:r>
              <a:rPr lang="en-AU" dirty="0">
                <a:latin typeface="AhnbergHand" pitchFamily="2" charset="0"/>
              </a:rPr>
              <a:t>2. Send a TCP SYN packet to destination 142.250.204.4</a:t>
            </a:r>
          </a:p>
        </p:txBody>
      </p:sp>
      <p:sp>
        <p:nvSpPr>
          <p:cNvPr id="19" name="Freeform 18">
            <a:extLst>
              <a:ext uri="{FF2B5EF4-FFF2-40B4-BE49-F238E27FC236}">
                <a16:creationId xmlns:a16="http://schemas.microsoft.com/office/drawing/2014/main" id="{145E6FCD-2D9A-DE45-A476-00C7E2635915}"/>
              </a:ext>
            </a:extLst>
          </p:cNvPr>
          <p:cNvSpPr/>
          <p:nvPr/>
        </p:nvSpPr>
        <p:spPr>
          <a:xfrm>
            <a:off x="2133236" y="3624146"/>
            <a:ext cx="3201000" cy="1806498"/>
          </a:xfrm>
          <a:custGeom>
            <a:avLst/>
            <a:gdLst>
              <a:gd name="connsiteX0" fmla="*/ 3074384 w 3201000"/>
              <a:gd name="connsiteY0" fmla="*/ 0 h 1806498"/>
              <a:gd name="connsiteX1" fmla="*/ 3074384 w 3201000"/>
              <a:gd name="connsiteY1" fmla="*/ 245327 h 1806498"/>
              <a:gd name="connsiteX2" fmla="*/ 1758540 w 3201000"/>
              <a:gd name="connsiteY2" fmla="*/ 289932 h 1806498"/>
              <a:gd name="connsiteX3" fmla="*/ 186218 w 3201000"/>
              <a:gd name="connsiteY3" fmla="*/ 412595 h 1806498"/>
              <a:gd name="connsiteX4" fmla="*/ 41252 w 3201000"/>
              <a:gd name="connsiteY4" fmla="*/ 959005 h 1806498"/>
              <a:gd name="connsiteX5" fmla="*/ 286579 w 3201000"/>
              <a:gd name="connsiteY5" fmla="*/ 1550020 h 1806498"/>
              <a:gd name="connsiteX6" fmla="*/ 1056013 w 3201000"/>
              <a:gd name="connsiteY6" fmla="*/ 1639230 h 1806498"/>
              <a:gd name="connsiteX7" fmla="*/ 911047 w 3201000"/>
              <a:gd name="connsiteY7" fmla="*/ 1538869 h 1806498"/>
              <a:gd name="connsiteX8" fmla="*/ 1100618 w 3201000"/>
              <a:gd name="connsiteY8" fmla="*/ 1683834 h 1806498"/>
              <a:gd name="connsiteX9" fmla="*/ 1033710 w 3201000"/>
              <a:gd name="connsiteY9" fmla="*/ 1806498 h 18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1000" h="1806498">
                <a:moveTo>
                  <a:pt x="3074384" y="0"/>
                </a:moveTo>
                <a:cubicBezTo>
                  <a:pt x="3184037" y="98502"/>
                  <a:pt x="3293691" y="197005"/>
                  <a:pt x="3074384" y="245327"/>
                </a:cubicBezTo>
                <a:cubicBezTo>
                  <a:pt x="2855077" y="293649"/>
                  <a:pt x="2239901" y="262054"/>
                  <a:pt x="1758540" y="289932"/>
                </a:cubicBezTo>
                <a:cubicBezTo>
                  <a:pt x="1277179" y="317810"/>
                  <a:pt x="472433" y="301083"/>
                  <a:pt x="186218" y="412595"/>
                </a:cubicBezTo>
                <a:cubicBezTo>
                  <a:pt x="-99997" y="524107"/>
                  <a:pt x="24525" y="769434"/>
                  <a:pt x="41252" y="959005"/>
                </a:cubicBezTo>
                <a:cubicBezTo>
                  <a:pt x="57979" y="1148576"/>
                  <a:pt x="117452" y="1436649"/>
                  <a:pt x="286579" y="1550020"/>
                </a:cubicBezTo>
                <a:cubicBezTo>
                  <a:pt x="455706" y="1663391"/>
                  <a:pt x="951935" y="1641088"/>
                  <a:pt x="1056013" y="1639230"/>
                </a:cubicBezTo>
                <a:cubicBezTo>
                  <a:pt x="1160091" y="1637372"/>
                  <a:pt x="903613" y="1531435"/>
                  <a:pt x="911047" y="1538869"/>
                </a:cubicBezTo>
                <a:cubicBezTo>
                  <a:pt x="918481" y="1546303"/>
                  <a:pt x="1080174" y="1639229"/>
                  <a:pt x="1100618" y="1683834"/>
                </a:cubicBezTo>
                <a:cubicBezTo>
                  <a:pt x="1121062" y="1728439"/>
                  <a:pt x="1077386" y="1767468"/>
                  <a:pt x="1033710" y="18064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a:extLst>
              <a:ext uri="{FF2B5EF4-FFF2-40B4-BE49-F238E27FC236}">
                <a16:creationId xmlns:a16="http://schemas.microsoft.com/office/drawing/2014/main" id="{61BE3C1A-D95F-214A-BD62-EDBBE2EC3B65}"/>
              </a:ext>
            </a:extLst>
          </p:cNvPr>
          <p:cNvSpPr/>
          <p:nvPr/>
        </p:nvSpPr>
        <p:spPr>
          <a:xfrm>
            <a:off x="1656755" y="4114800"/>
            <a:ext cx="2747977" cy="1706137"/>
          </a:xfrm>
          <a:custGeom>
            <a:avLst/>
            <a:gdLst>
              <a:gd name="connsiteX0" fmla="*/ 2747977 w 2747977"/>
              <a:gd name="connsiteY0" fmla="*/ 1706137 h 1706137"/>
              <a:gd name="connsiteX1" fmla="*/ 2357684 w 2747977"/>
              <a:gd name="connsiteY1" fmla="*/ 1639229 h 1706137"/>
              <a:gd name="connsiteX2" fmla="*/ 417372 w 2747977"/>
              <a:gd name="connsiteY2" fmla="*/ 1527717 h 1706137"/>
              <a:gd name="connsiteX3" fmla="*/ 4777 w 2747977"/>
              <a:gd name="connsiteY3" fmla="*/ 490654 h 1706137"/>
              <a:gd name="connsiteX4" fmla="*/ 551186 w 2747977"/>
              <a:gd name="connsiteY4" fmla="*/ 156117 h 1706137"/>
              <a:gd name="connsiteX5" fmla="*/ 1019538 w 2747977"/>
              <a:gd name="connsiteY5" fmla="*/ 122663 h 1706137"/>
              <a:gd name="connsiteX6" fmla="*/ 818816 w 2747977"/>
              <a:gd name="connsiteY6" fmla="*/ 0 h 1706137"/>
              <a:gd name="connsiteX7" fmla="*/ 1008386 w 2747977"/>
              <a:gd name="connsiteY7" fmla="*/ 122663 h 1706137"/>
              <a:gd name="connsiteX8" fmla="*/ 919177 w 2747977"/>
              <a:gd name="connsiteY8" fmla="*/ 234176 h 170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7977" h="1706137">
                <a:moveTo>
                  <a:pt x="2747977" y="1706137"/>
                </a:moveTo>
                <a:cubicBezTo>
                  <a:pt x="2747047" y="1687551"/>
                  <a:pt x="2746118" y="1668966"/>
                  <a:pt x="2357684" y="1639229"/>
                </a:cubicBezTo>
                <a:cubicBezTo>
                  <a:pt x="1969250" y="1609492"/>
                  <a:pt x="809523" y="1719146"/>
                  <a:pt x="417372" y="1527717"/>
                </a:cubicBezTo>
                <a:cubicBezTo>
                  <a:pt x="25221" y="1336288"/>
                  <a:pt x="-17525" y="719254"/>
                  <a:pt x="4777" y="490654"/>
                </a:cubicBezTo>
                <a:cubicBezTo>
                  <a:pt x="27079" y="262054"/>
                  <a:pt x="382059" y="217449"/>
                  <a:pt x="551186" y="156117"/>
                </a:cubicBezTo>
                <a:cubicBezTo>
                  <a:pt x="720313" y="94785"/>
                  <a:pt x="974933" y="148682"/>
                  <a:pt x="1019538" y="122663"/>
                </a:cubicBezTo>
                <a:cubicBezTo>
                  <a:pt x="1064143" y="96643"/>
                  <a:pt x="820675" y="0"/>
                  <a:pt x="818816" y="0"/>
                </a:cubicBezTo>
                <a:cubicBezTo>
                  <a:pt x="816957" y="0"/>
                  <a:pt x="991659" y="83634"/>
                  <a:pt x="1008386" y="122663"/>
                </a:cubicBezTo>
                <a:cubicBezTo>
                  <a:pt x="1025113" y="161692"/>
                  <a:pt x="972145" y="197934"/>
                  <a:pt x="919177" y="2341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54023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BF75B-B670-E745-B35B-37112E8C7E38}"/>
              </a:ext>
            </a:extLst>
          </p:cNvPr>
          <p:cNvSpPr>
            <a:spLocks noGrp="1"/>
          </p:cNvSpPr>
          <p:nvPr>
            <p:ph type="title"/>
          </p:nvPr>
        </p:nvSpPr>
        <p:spPr/>
        <p:txBody>
          <a:bodyPr/>
          <a:lstStyle/>
          <a:p>
            <a:r>
              <a:rPr lang="en-AU" dirty="0"/>
              <a:t>What’s in that DNS “cloud”? </a:t>
            </a:r>
          </a:p>
        </p:txBody>
      </p:sp>
      <p:sp>
        <p:nvSpPr>
          <p:cNvPr id="4" name="Slide Number Placeholder 3">
            <a:extLst>
              <a:ext uri="{FF2B5EF4-FFF2-40B4-BE49-F238E27FC236}">
                <a16:creationId xmlns:a16="http://schemas.microsoft.com/office/drawing/2014/main" id="{997FA3E2-C2FF-0B46-A60F-39FF421F7EC7}"/>
              </a:ext>
            </a:extLst>
          </p:cNvPr>
          <p:cNvSpPr>
            <a:spLocks noGrp="1"/>
          </p:cNvSpPr>
          <p:nvPr>
            <p:ph type="sldNum" sz="quarter" idx="12"/>
          </p:nvPr>
        </p:nvSpPr>
        <p:spPr/>
        <p:txBody>
          <a:bodyPr/>
          <a:lstStyle/>
          <a:p>
            <a:fld id="{652E326F-2974-0E46-BE41-4A2DFAACED48}" type="slidenum">
              <a:rPr lang="en-AU" smtClean="0"/>
              <a:t>19</a:t>
            </a:fld>
            <a:endParaRPr lang="en-AU"/>
          </a:p>
        </p:txBody>
      </p:sp>
      <p:sp>
        <p:nvSpPr>
          <p:cNvPr id="16" name="Freeform 15">
            <a:extLst>
              <a:ext uri="{FF2B5EF4-FFF2-40B4-BE49-F238E27FC236}">
                <a16:creationId xmlns:a16="http://schemas.microsoft.com/office/drawing/2014/main" id="{FB5F0155-B054-F64D-96F4-E31576BF8069}"/>
              </a:ext>
            </a:extLst>
          </p:cNvPr>
          <p:cNvSpPr/>
          <p:nvPr/>
        </p:nvSpPr>
        <p:spPr>
          <a:xfrm>
            <a:off x="3460464" y="2400527"/>
            <a:ext cx="1601165" cy="1255190"/>
          </a:xfrm>
          <a:custGeom>
            <a:avLst/>
            <a:gdLst>
              <a:gd name="connsiteX0" fmla="*/ 413610 w 1601165"/>
              <a:gd name="connsiteY0" fmla="*/ 653024 h 1255190"/>
              <a:gd name="connsiteX1" fmla="*/ 1015 w 1601165"/>
              <a:gd name="connsiteY1" fmla="*/ 586117 h 1255190"/>
              <a:gd name="connsiteX2" fmla="*/ 302098 w 1601165"/>
              <a:gd name="connsiteY2" fmla="*/ 1065619 h 1255190"/>
              <a:gd name="connsiteX3" fmla="*/ 469366 w 1601165"/>
              <a:gd name="connsiteY3" fmla="*/ 987560 h 1255190"/>
              <a:gd name="connsiteX4" fmla="*/ 346702 w 1601165"/>
              <a:gd name="connsiteY4" fmla="*/ 1110224 h 1255190"/>
              <a:gd name="connsiteX5" fmla="*/ 681239 w 1601165"/>
              <a:gd name="connsiteY5" fmla="*/ 1255190 h 1255190"/>
              <a:gd name="connsiteX6" fmla="*/ 1082683 w 1601165"/>
              <a:gd name="connsiteY6" fmla="*/ 1110224 h 1255190"/>
              <a:gd name="connsiteX7" fmla="*/ 1060381 w 1601165"/>
              <a:gd name="connsiteY7" fmla="*/ 931804 h 1255190"/>
              <a:gd name="connsiteX8" fmla="*/ 1484127 w 1601165"/>
              <a:gd name="connsiteY8" fmla="*/ 954107 h 1255190"/>
              <a:gd name="connsiteX9" fmla="*/ 1495278 w 1601165"/>
              <a:gd name="connsiteY9" fmla="*/ 742234 h 1255190"/>
              <a:gd name="connsiteX10" fmla="*/ 1595639 w 1601165"/>
              <a:gd name="connsiteY10" fmla="*/ 251580 h 1255190"/>
              <a:gd name="connsiteX11" fmla="*/ 1305707 w 1601165"/>
              <a:gd name="connsiteY11" fmla="*/ 251580 h 1255190"/>
              <a:gd name="connsiteX12" fmla="*/ 1305707 w 1601165"/>
              <a:gd name="connsiteY12" fmla="*/ 17404 h 1255190"/>
              <a:gd name="connsiteX13" fmla="*/ 725844 w 1601165"/>
              <a:gd name="connsiteY13" fmla="*/ 50858 h 1255190"/>
              <a:gd name="connsiteX14" fmla="*/ 792751 w 1601165"/>
              <a:gd name="connsiteY14" fmla="*/ 318487 h 1255190"/>
              <a:gd name="connsiteX15" fmla="*/ 525122 w 1601165"/>
              <a:gd name="connsiteY15" fmla="*/ 95463 h 1255190"/>
              <a:gd name="connsiteX16" fmla="*/ 134829 w 1601165"/>
              <a:gd name="connsiteY16" fmla="*/ 340790 h 1255190"/>
              <a:gd name="connsiteX17" fmla="*/ 413610 w 1601165"/>
              <a:gd name="connsiteY17" fmla="*/ 653024 h 125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1165" h="1255190">
                <a:moveTo>
                  <a:pt x="413610" y="653024"/>
                </a:moveTo>
                <a:cubicBezTo>
                  <a:pt x="391308" y="693912"/>
                  <a:pt x="19600" y="517351"/>
                  <a:pt x="1015" y="586117"/>
                </a:cubicBezTo>
                <a:cubicBezTo>
                  <a:pt x="-17570" y="654883"/>
                  <a:pt x="224040" y="998712"/>
                  <a:pt x="302098" y="1065619"/>
                </a:cubicBezTo>
                <a:cubicBezTo>
                  <a:pt x="380156" y="1132526"/>
                  <a:pt x="461932" y="980126"/>
                  <a:pt x="469366" y="987560"/>
                </a:cubicBezTo>
                <a:cubicBezTo>
                  <a:pt x="476800" y="994994"/>
                  <a:pt x="311390" y="1065619"/>
                  <a:pt x="346702" y="1110224"/>
                </a:cubicBezTo>
                <a:cubicBezTo>
                  <a:pt x="382014" y="1154829"/>
                  <a:pt x="558576" y="1255190"/>
                  <a:pt x="681239" y="1255190"/>
                </a:cubicBezTo>
                <a:cubicBezTo>
                  <a:pt x="803902" y="1255190"/>
                  <a:pt x="1019493" y="1164122"/>
                  <a:pt x="1082683" y="1110224"/>
                </a:cubicBezTo>
                <a:cubicBezTo>
                  <a:pt x="1145873" y="1056326"/>
                  <a:pt x="993474" y="957824"/>
                  <a:pt x="1060381" y="931804"/>
                </a:cubicBezTo>
                <a:cubicBezTo>
                  <a:pt x="1127288" y="905785"/>
                  <a:pt x="1411644" y="985702"/>
                  <a:pt x="1484127" y="954107"/>
                </a:cubicBezTo>
                <a:cubicBezTo>
                  <a:pt x="1556610" y="922512"/>
                  <a:pt x="1476693" y="859322"/>
                  <a:pt x="1495278" y="742234"/>
                </a:cubicBezTo>
                <a:cubicBezTo>
                  <a:pt x="1513863" y="625146"/>
                  <a:pt x="1627234" y="333356"/>
                  <a:pt x="1595639" y="251580"/>
                </a:cubicBezTo>
                <a:cubicBezTo>
                  <a:pt x="1564044" y="169804"/>
                  <a:pt x="1354029" y="290609"/>
                  <a:pt x="1305707" y="251580"/>
                </a:cubicBezTo>
                <a:cubicBezTo>
                  <a:pt x="1257385" y="212551"/>
                  <a:pt x="1402351" y="50858"/>
                  <a:pt x="1305707" y="17404"/>
                </a:cubicBezTo>
                <a:cubicBezTo>
                  <a:pt x="1209063" y="-16050"/>
                  <a:pt x="811337" y="678"/>
                  <a:pt x="725844" y="50858"/>
                </a:cubicBezTo>
                <a:cubicBezTo>
                  <a:pt x="640351" y="101038"/>
                  <a:pt x="826205" y="311053"/>
                  <a:pt x="792751" y="318487"/>
                </a:cubicBezTo>
                <a:cubicBezTo>
                  <a:pt x="759297" y="325921"/>
                  <a:pt x="634776" y="91746"/>
                  <a:pt x="525122" y="95463"/>
                </a:cubicBezTo>
                <a:cubicBezTo>
                  <a:pt x="415468" y="99180"/>
                  <a:pt x="160848" y="251580"/>
                  <a:pt x="134829" y="340790"/>
                </a:cubicBezTo>
                <a:cubicBezTo>
                  <a:pt x="108810" y="430000"/>
                  <a:pt x="435912" y="612136"/>
                  <a:pt x="413610" y="653024"/>
                </a:cubicBezTo>
                <a:close/>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TextBox 16">
            <a:extLst>
              <a:ext uri="{FF2B5EF4-FFF2-40B4-BE49-F238E27FC236}">
                <a16:creationId xmlns:a16="http://schemas.microsoft.com/office/drawing/2014/main" id="{21961341-C41C-1843-AEAE-194B75846977}"/>
              </a:ext>
            </a:extLst>
          </p:cNvPr>
          <p:cNvSpPr txBox="1"/>
          <p:nvPr/>
        </p:nvSpPr>
        <p:spPr>
          <a:xfrm>
            <a:off x="3788869" y="2731663"/>
            <a:ext cx="1069524" cy="646331"/>
          </a:xfrm>
          <a:prstGeom prst="rect">
            <a:avLst/>
          </a:prstGeom>
          <a:noFill/>
        </p:spPr>
        <p:txBody>
          <a:bodyPr wrap="none" rtlCol="0">
            <a:spAutoFit/>
          </a:bodyPr>
          <a:lstStyle/>
          <a:p>
            <a:pPr algn="ctr"/>
            <a:r>
              <a:rPr lang="en-AU" dirty="0">
                <a:latin typeface="AhnbergHand" pitchFamily="2" charset="0"/>
              </a:rPr>
              <a:t>DNS</a:t>
            </a:r>
          </a:p>
          <a:p>
            <a:pPr algn="ctr"/>
            <a:r>
              <a:rPr lang="en-AU" dirty="0">
                <a:latin typeface="AhnbergHand" pitchFamily="2" charset="0"/>
              </a:rPr>
              <a:t>System</a:t>
            </a:r>
          </a:p>
        </p:txBody>
      </p:sp>
      <p:sp>
        <p:nvSpPr>
          <p:cNvPr id="3" name="Freeform 2">
            <a:extLst>
              <a:ext uri="{FF2B5EF4-FFF2-40B4-BE49-F238E27FC236}">
                <a16:creationId xmlns:a16="http://schemas.microsoft.com/office/drawing/2014/main" id="{C6BD169A-4223-0F48-B635-AA52CCB2DBCC}"/>
              </a:ext>
            </a:extLst>
          </p:cNvPr>
          <p:cNvSpPr/>
          <p:nvPr/>
        </p:nvSpPr>
        <p:spPr>
          <a:xfrm>
            <a:off x="1671145" y="2669335"/>
            <a:ext cx="1773259" cy="199989"/>
          </a:xfrm>
          <a:custGeom>
            <a:avLst/>
            <a:gdLst>
              <a:gd name="connsiteX0" fmla="*/ 0 w 1773259"/>
              <a:gd name="connsiteY0" fmla="*/ 136927 h 199989"/>
              <a:gd name="connsiteX1" fmla="*/ 1261241 w 1773259"/>
              <a:gd name="connsiteY1" fmla="*/ 94886 h 199989"/>
              <a:gd name="connsiteX2" fmla="*/ 1765738 w 1773259"/>
              <a:gd name="connsiteY2" fmla="*/ 126417 h 199989"/>
              <a:gd name="connsiteX3" fmla="*/ 1576552 w 1773259"/>
              <a:gd name="connsiteY3" fmla="*/ 293 h 199989"/>
              <a:gd name="connsiteX4" fmla="*/ 1755227 w 1773259"/>
              <a:gd name="connsiteY4" fmla="*/ 94886 h 199989"/>
              <a:gd name="connsiteX5" fmla="*/ 1524000 w 1773259"/>
              <a:gd name="connsiteY5" fmla="*/ 199989 h 19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3259" h="199989">
                <a:moveTo>
                  <a:pt x="0" y="136927"/>
                </a:moveTo>
                <a:lnTo>
                  <a:pt x="1261241" y="94886"/>
                </a:lnTo>
                <a:cubicBezTo>
                  <a:pt x="1555531" y="93134"/>
                  <a:pt x="1713186" y="142182"/>
                  <a:pt x="1765738" y="126417"/>
                </a:cubicBezTo>
                <a:cubicBezTo>
                  <a:pt x="1818290" y="110652"/>
                  <a:pt x="1578304" y="5548"/>
                  <a:pt x="1576552" y="293"/>
                </a:cubicBezTo>
                <a:cubicBezTo>
                  <a:pt x="1574800" y="-4962"/>
                  <a:pt x="1763986" y="61603"/>
                  <a:pt x="1755227" y="94886"/>
                </a:cubicBezTo>
                <a:cubicBezTo>
                  <a:pt x="1746468" y="128169"/>
                  <a:pt x="1635234" y="164079"/>
                  <a:pt x="1524000" y="19998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8DE8ACF9-A239-564C-AC55-B2CA733C8321}"/>
              </a:ext>
            </a:extLst>
          </p:cNvPr>
          <p:cNvSpPr txBox="1"/>
          <p:nvPr/>
        </p:nvSpPr>
        <p:spPr>
          <a:xfrm>
            <a:off x="1618593" y="2400527"/>
            <a:ext cx="1043876" cy="369332"/>
          </a:xfrm>
          <a:prstGeom prst="rect">
            <a:avLst/>
          </a:prstGeom>
          <a:noFill/>
        </p:spPr>
        <p:txBody>
          <a:bodyPr wrap="none" rtlCol="0">
            <a:spAutoFit/>
          </a:bodyPr>
          <a:lstStyle/>
          <a:p>
            <a:r>
              <a:rPr lang="en-AU" dirty="0">
                <a:latin typeface="AhnbergHand" pitchFamily="2" charset="0"/>
              </a:rPr>
              <a:t>queries</a:t>
            </a:r>
          </a:p>
        </p:txBody>
      </p:sp>
      <p:sp>
        <p:nvSpPr>
          <p:cNvPr id="19" name="TextBox 18">
            <a:extLst>
              <a:ext uri="{FF2B5EF4-FFF2-40B4-BE49-F238E27FC236}">
                <a16:creationId xmlns:a16="http://schemas.microsoft.com/office/drawing/2014/main" id="{1B90D1CB-C66C-CE45-B65F-877565C5D379}"/>
              </a:ext>
            </a:extLst>
          </p:cNvPr>
          <p:cNvSpPr txBox="1"/>
          <p:nvPr/>
        </p:nvSpPr>
        <p:spPr>
          <a:xfrm>
            <a:off x="1671145" y="3054828"/>
            <a:ext cx="1295547" cy="369332"/>
          </a:xfrm>
          <a:prstGeom prst="rect">
            <a:avLst/>
          </a:prstGeom>
          <a:noFill/>
        </p:spPr>
        <p:txBody>
          <a:bodyPr wrap="none" rtlCol="0">
            <a:spAutoFit/>
          </a:bodyPr>
          <a:lstStyle/>
          <a:p>
            <a:r>
              <a:rPr lang="en-AU" dirty="0">
                <a:latin typeface="AhnbergHand" pitchFamily="2" charset="0"/>
              </a:rPr>
              <a:t>responses</a:t>
            </a:r>
          </a:p>
        </p:txBody>
      </p:sp>
      <p:sp>
        <p:nvSpPr>
          <p:cNvPr id="20" name="Freeform 19">
            <a:extLst>
              <a:ext uri="{FF2B5EF4-FFF2-40B4-BE49-F238E27FC236}">
                <a16:creationId xmlns:a16="http://schemas.microsoft.com/office/drawing/2014/main" id="{46920C1B-A731-0649-8024-B0E3836338E5}"/>
              </a:ext>
            </a:extLst>
          </p:cNvPr>
          <p:cNvSpPr/>
          <p:nvPr/>
        </p:nvSpPr>
        <p:spPr>
          <a:xfrm>
            <a:off x="1638135" y="3405142"/>
            <a:ext cx="1903851" cy="210417"/>
          </a:xfrm>
          <a:custGeom>
            <a:avLst/>
            <a:gdLst>
              <a:gd name="connsiteX0" fmla="*/ 1903851 w 1903851"/>
              <a:gd name="connsiteY0" fmla="*/ 210 h 210417"/>
              <a:gd name="connsiteX1" fmla="*/ 1798748 w 1903851"/>
              <a:gd name="connsiteY1" fmla="*/ 10720 h 210417"/>
              <a:gd name="connsiteX2" fmla="*/ 863327 w 1903851"/>
              <a:gd name="connsiteY2" fmla="*/ 73782 h 210417"/>
              <a:gd name="connsiteX3" fmla="*/ 54031 w 1903851"/>
              <a:gd name="connsiteY3" fmla="*/ 52761 h 210417"/>
              <a:gd name="connsiteX4" fmla="*/ 148624 w 1903851"/>
              <a:gd name="connsiteY4" fmla="*/ 210 h 210417"/>
              <a:gd name="connsiteX5" fmla="*/ 1479 w 1903851"/>
              <a:gd name="connsiteY5" fmla="*/ 42251 h 210417"/>
              <a:gd name="connsiteX6" fmla="*/ 85562 w 1903851"/>
              <a:gd name="connsiteY6" fmla="*/ 210417 h 2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3851" h="210417">
                <a:moveTo>
                  <a:pt x="1903851" y="210"/>
                </a:moveTo>
                <a:lnTo>
                  <a:pt x="1798748" y="10720"/>
                </a:lnTo>
                <a:cubicBezTo>
                  <a:pt x="1625328" y="22982"/>
                  <a:pt x="1154113" y="66775"/>
                  <a:pt x="863327" y="73782"/>
                </a:cubicBezTo>
                <a:cubicBezTo>
                  <a:pt x="572541" y="80789"/>
                  <a:pt x="173148" y="65023"/>
                  <a:pt x="54031" y="52761"/>
                </a:cubicBezTo>
                <a:cubicBezTo>
                  <a:pt x="-65086" y="40499"/>
                  <a:pt x="157383" y="1962"/>
                  <a:pt x="148624" y="210"/>
                </a:cubicBezTo>
                <a:cubicBezTo>
                  <a:pt x="139865" y="-1542"/>
                  <a:pt x="11989" y="7217"/>
                  <a:pt x="1479" y="42251"/>
                </a:cubicBezTo>
                <a:cubicBezTo>
                  <a:pt x="-9031" y="77285"/>
                  <a:pt x="38265" y="143851"/>
                  <a:pt x="85562" y="21041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56184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810D-DC1E-D845-91FA-E7A5D4C9656D}"/>
              </a:ext>
            </a:extLst>
          </p:cNvPr>
          <p:cNvSpPr>
            <a:spLocks noGrp="1"/>
          </p:cNvSpPr>
          <p:nvPr>
            <p:ph type="title"/>
          </p:nvPr>
        </p:nvSpPr>
        <p:spPr/>
        <p:txBody>
          <a:bodyPr/>
          <a:lstStyle/>
          <a:p>
            <a:r>
              <a:rPr lang="en-AU" dirty="0"/>
              <a:t>Openness?</a:t>
            </a:r>
          </a:p>
        </p:txBody>
      </p:sp>
      <p:sp>
        <p:nvSpPr>
          <p:cNvPr id="3" name="Content Placeholder 2">
            <a:extLst>
              <a:ext uri="{FF2B5EF4-FFF2-40B4-BE49-F238E27FC236}">
                <a16:creationId xmlns:a16="http://schemas.microsoft.com/office/drawing/2014/main" id="{D398456F-C2D0-B94C-87D2-9A17F78AD36A}"/>
              </a:ext>
            </a:extLst>
          </p:cNvPr>
          <p:cNvSpPr>
            <a:spLocks noGrp="1"/>
          </p:cNvSpPr>
          <p:nvPr>
            <p:ph idx="1"/>
          </p:nvPr>
        </p:nvSpPr>
        <p:spPr/>
        <p:txBody>
          <a:bodyPr/>
          <a:lstStyle/>
          <a:p>
            <a:pPr marL="0" indent="0">
              <a:buNone/>
            </a:pPr>
            <a:r>
              <a:rPr lang="en-AU" dirty="0"/>
              <a:t>When speaking about </a:t>
            </a:r>
            <a:r>
              <a:rPr lang="en-AU" i="1" dirty="0"/>
              <a:t>openness</a:t>
            </a:r>
            <a:r>
              <a:rPr lang="en-AU" dirty="0"/>
              <a:t>, we probably don’t mean </a:t>
            </a:r>
            <a:r>
              <a:rPr lang="en-AU" i="1" dirty="0"/>
              <a:t>open</a:t>
            </a:r>
            <a:r>
              <a:rPr lang="en-AU" dirty="0"/>
              <a:t> in a competitive sense of </a:t>
            </a:r>
            <a:r>
              <a:rPr lang="en-AU" i="1" dirty="0"/>
              <a:t>open markets</a:t>
            </a:r>
            <a:r>
              <a:rPr lang="en-AU" dirty="0"/>
              <a:t>, but rather </a:t>
            </a:r>
            <a:r>
              <a:rPr lang="en-AU" i="1" dirty="0"/>
              <a:t>open</a:t>
            </a:r>
            <a:r>
              <a:rPr lang="en-AU" dirty="0"/>
              <a:t> as in </a:t>
            </a:r>
            <a:r>
              <a:rPr lang="en-AU" i="1" dirty="0"/>
              <a:t>everyone can access the service</a:t>
            </a:r>
            <a:r>
              <a:rPr lang="en-AU" dirty="0"/>
              <a:t>: </a:t>
            </a:r>
          </a:p>
          <a:p>
            <a:pPr marL="0" indent="0">
              <a:buNone/>
            </a:pPr>
            <a:endParaRPr lang="en-AU" dirty="0"/>
          </a:p>
          <a:p>
            <a:pPr marL="457200" lvl="1" indent="0">
              <a:buNone/>
            </a:pPr>
            <a:r>
              <a:rPr lang="en-AU" sz="2800" dirty="0"/>
              <a:t>OPEN as in </a:t>
            </a:r>
            <a:r>
              <a:rPr lang="en-AU" sz="2800" i="1" dirty="0"/>
              <a:t>openly available</a:t>
            </a:r>
            <a:r>
              <a:rPr lang="en-AU" sz="2800" dirty="0"/>
              <a:t>:</a:t>
            </a:r>
          </a:p>
          <a:p>
            <a:pPr marL="457200" lvl="1" indent="0">
              <a:buNone/>
            </a:pPr>
            <a:r>
              <a:rPr lang="en-AU" sz="2800" dirty="0"/>
              <a:t>“Can users access and distribute information and content, use and provide applications and services, and use terminal equipment of their choice, irrespective of the user’s or provider’s location or the location, origin or destination of the information, content, application or service?”</a:t>
            </a:r>
            <a:endParaRPr lang="en-AU" dirty="0"/>
          </a:p>
        </p:txBody>
      </p:sp>
      <p:sp>
        <p:nvSpPr>
          <p:cNvPr id="4" name="Slide Number Placeholder 3">
            <a:extLst>
              <a:ext uri="{FF2B5EF4-FFF2-40B4-BE49-F238E27FC236}">
                <a16:creationId xmlns:a16="http://schemas.microsoft.com/office/drawing/2014/main" id="{6D6667A1-1434-FA44-9A99-CCDFDBCAC499}"/>
              </a:ext>
            </a:extLst>
          </p:cNvPr>
          <p:cNvSpPr>
            <a:spLocks noGrp="1"/>
          </p:cNvSpPr>
          <p:nvPr>
            <p:ph type="sldNum" sz="quarter" idx="12"/>
          </p:nvPr>
        </p:nvSpPr>
        <p:spPr/>
        <p:txBody>
          <a:bodyPr/>
          <a:lstStyle/>
          <a:p>
            <a:fld id="{652E326F-2974-0E46-BE41-4A2DFAACED48}" type="slidenum">
              <a:rPr lang="en-AU" smtClean="0"/>
              <a:t>2</a:t>
            </a:fld>
            <a:endParaRPr lang="en-AU"/>
          </a:p>
        </p:txBody>
      </p:sp>
    </p:spTree>
    <p:extLst>
      <p:ext uri="{BB962C8B-B14F-4D97-AF65-F5344CB8AC3E}">
        <p14:creationId xmlns:p14="http://schemas.microsoft.com/office/powerpoint/2010/main" val="1171434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5C3E-776E-DE4A-84D5-3E16C2CEBF68}"/>
              </a:ext>
            </a:extLst>
          </p:cNvPr>
          <p:cNvSpPr>
            <a:spLocks noGrp="1"/>
          </p:cNvSpPr>
          <p:nvPr>
            <p:ph type="title"/>
          </p:nvPr>
        </p:nvSpPr>
        <p:spPr/>
        <p:txBody>
          <a:bodyPr/>
          <a:lstStyle/>
          <a:p>
            <a:r>
              <a:rPr lang="en-AU" dirty="0"/>
              <a:t>The Hidden parts of “Open”</a:t>
            </a:r>
          </a:p>
        </p:txBody>
      </p:sp>
      <p:sp>
        <p:nvSpPr>
          <p:cNvPr id="3" name="Content Placeholder 2">
            <a:extLst>
              <a:ext uri="{FF2B5EF4-FFF2-40B4-BE49-F238E27FC236}">
                <a16:creationId xmlns:a16="http://schemas.microsoft.com/office/drawing/2014/main" id="{F51A66ED-F905-A24E-9858-EB8EE01B434D}"/>
              </a:ext>
            </a:extLst>
          </p:cNvPr>
          <p:cNvSpPr>
            <a:spLocks noGrp="1"/>
          </p:cNvSpPr>
          <p:nvPr>
            <p:ph idx="1"/>
          </p:nvPr>
        </p:nvSpPr>
        <p:spPr>
          <a:xfrm>
            <a:off x="838199" y="1825625"/>
            <a:ext cx="10887635" cy="4783604"/>
          </a:xfrm>
        </p:spPr>
        <p:txBody>
          <a:bodyPr>
            <a:normAutofit lnSpcReduction="10000"/>
          </a:bodyPr>
          <a:lstStyle/>
          <a:p>
            <a:r>
              <a:rPr lang="en-AU" sz="3200" dirty="0"/>
              <a:t>For an open technology the infrastructure and process of name resolution in the DNS is incredibly opaque</a:t>
            </a:r>
          </a:p>
          <a:p>
            <a:pPr lvl="1"/>
            <a:r>
              <a:rPr lang="en-AU" sz="2800" dirty="0"/>
              <a:t>Once queries are passed to the DNS resolution infrastructure they are impossible to trace. Each element does not simply forward a query, but casts an entirely new query using its own identity</a:t>
            </a:r>
          </a:p>
          <a:p>
            <a:pPr lvl="1"/>
            <a:r>
              <a:rPr lang="en-AU" sz="2800" dirty="0"/>
              <a:t>There is no query tracing and no clear way to probe into the DNS infrastructure</a:t>
            </a:r>
          </a:p>
          <a:p>
            <a:pPr lvl="1"/>
            <a:r>
              <a:rPr lang="en-AU" sz="2800" dirty="0"/>
              <a:t>There could be query chains circling in the DNS infrastructure in a hidden loop and no one would be any the wiser!</a:t>
            </a:r>
          </a:p>
          <a:p>
            <a:pPr lvl="1"/>
            <a:r>
              <a:rPr lang="en-AU" sz="2800" dirty="0"/>
              <a:t>It is challenging to gauge the level of hidden interdependency in the DNS, nor the level of ongoing centralisation of infrastructure functions in the DNS </a:t>
            </a:r>
          </a:p>
        </p:txBody>
      </p:sp>
      <p:sp>
        <p:nvSpPr>
          <p:cNvPr id="4" name="Slide Number Placeholder 3">
            <a:extLst>
              <a:ext uri="{FF2B5EF4-FFF2-40B4-BE49-F238E27FC236}">
                <a16:creationId xmlns:a16="http://schemas.microsoft.com/office/drawing/2014/main" id="{D6898329-04AD-4B42-999E-73D738EDF1D9}"/>
              </a:ext>
            </a:extLst>
          </p:cNvPr>
          <p:cNvSpPr>
            <a:spLocks noGrp="1"/>
          </p:cNvSpPr>
          <p:nvPr>
            <p:ph type="sldNum" sz="quarter" idx="12"/>
          </p:nvPr>
        </p:nvSpPr>
        <p:spPr/>
        <p:txBody>
          <a:bodyPr/>
          <a:lstStyle/>
          <a:p>
            <a:fld id="{652E326F-2974-0E46-BE41-4A2DFAACED48}" type="slidenum">
              <a:rPr lang="en-AU" smtClean="0"/>
              <a:t>20</a:t>
            </a:fld>
            <a:endParaRPr lang="en-AU"/>
          </a:p>
        </p:txBody>
      </p:sp>
    </p:spTree>
    <p:extLst>
      <p:ext uri="{BB962C8B-B14F-4D97-AF65-F5344CB8AC3E}">
        <p14:creationId xmlns:p14="http://schemas.microsoft.com/office/powerpoint/2010/main" val="2197716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5C3E-776E-DE4A-84D5-3E16C2CEBF68}"/>
              </a:ext>
            </a:extLst>
          </p:cNvPr>
          <p:cNvSpPr>
            <a:spLocks noGrp="1"/>
          </p:cNvSpPr>
          <p:nvPr>
            <p:ph type="title"/>
          </p:nvPr>
        </p:nvSpPr>
        <p:spPr/>
        <p:txBody>
          <a:bodyPr/>
          <a:lstStyle/>
          <a:p>
            <a:r>
              <a:rPr lang="en-AU" dirty="0"/>
              <a:t>The Hidden parts of “Open”</a:t>
            </a:r>
          </a:p>
        </p:txBody>
      </p:sp>
      <p:sp>
        <p:nvSpPr>
          <p:cNvPr id="3" name="Content Placeholder 2">
            <a:extLst>
              <a:ext uri="{FF2B5EF4-FFF2-40B4-BE49-F238E27FC236}">
                <a16:creationId xmlns:a16="http://schemas.microsoft.com/office/drawing/2014/main" id="{F51A66ED-F905-A24E-9858-EB8EE01B434D}"/>
              </a:ext>
            </a:extLst>
          </p:cNvPr>
          <p:cNvSpPr>
            <a:spLocks noGrp="1"/>
          </p:cNvSpPr>
          <p:nvPr>
            <p:ph idx="1"/>
          </p:nvPr>
        </p:nvSpPr>
        <p:spPr>
          <a:xfrm>
            <a:off x="838199" y="1825625"/>
            <a:ext cx="10887635" cy="4783604"/>
          </a:xfrm>
        </p:spPr>
        <p:txBody>
          <a:bodyPr>
            <a:normAutofit lnSpcReduction="10000"/>
          </a:bodyPr>
          <a:lstStyle/>
          <a:p>
            <a:r>
              <a:rPr lang="en-AU" sz="3200" dirty="0"/>
              <a:t>For an open technology the infrastructure and process of name resolution in the DNS is incredibly opaque</a:t>
            </a:r>
          </a:p>
          <a:p>
            <a:pPr lvl="1"/>
            <a:r>
              <a:rPr lang="en-AU" sz="2800" dirty="0"/>
              <a:t>Once queries are passed to the DNS resolution infrastructure they are impossible to trace. Each element does not simply forward a query, but casts an entirely new query using its own identity</a:t>
            </a:r>
          </a:p>
          <a:p>
            <a:pPr lvl="1"/>
            <a:r>
              <a:rPr lang="en-AU" sz="2800" dirty="0"/>
              <a:t>There is no query tracing and no clear way to probe into the DNS infrastructure</a:t>
            </a:r>
          </a:p>
          <a:p>
            <a:pPr lvl="1"/>
            <a:r>
              <a:rPr lang="en-AU" sz="2800" dirty="0"/>
              <a:t>There could be query chains circling in the DNS infrastructure in a hidden loop and no one would be any the wiser!</a:t>
            </a:r>
          </a:p>
          <a:p>
            <a:pPr lvl="1"/>
            <a:r>
              <a:rPr lang="en-AU" sz="2800" dirty="0"/>
              <a:t>It is challenging to gauge the level of hidden interdependency in the DNS, nor the level of ongoing centralisation of infrastructure functions in the DNS </a:t>
            </a:r>
          </a:p>
        </p:txBody>
      </p:sp>
      <p:sp>
        <p:nvSpPr>
          <p:cNvPr id="4" name="Slide Number Placeholder 3">
            <a:extLst>
              <a:ext uri="{FF2B5EF4-FFF2-40B4-BE49-F238E27FC236}">
                <a16:creationId xmlns:a16="http://schemas.microsoft.com/office/drawing/2014/main" id="{D6898329-04AD-4B42-999E-73D738EDF1D9}"/>
              </a:ext>
            </a:extLst>
          </p:cNvPr>
          <p:cNvSpPr>
            <a:spLocks noGrp="1"/>
          </p:cNvSpPr>
          <p:nvPr>
            <p:ph type="sldNum" sz="quarter" idx="12"/>
          </p:nvPr>
        </p:nvSpPr>
        <p:spPr/>
        <p:txBody>
          <a:bodyPr/>
          <a:lstStyle/>
          <a:p>
            <a:fld id="{652E326F-2974-0E46-BE41-4A2DFAACED48}" type="slidenum">
              <a:rPr lang="en-AU" smtClean="0"/>
              <a:t>21</a:t>
            </a:fld>
            <a:endParaRPr lang="en-AU"/>
          </a:p>
        </p:txBody>
      </p:sp>
      <p:sp>
        <p:nvSpPr>
          <p:cNvPr id="6" name="TextBox 5">
            <a:extLst>
              <a:ext uri="{FF2B5EF4-FFF2-40B4-BE49-F238E27FC236}">
                <a16:creationId xmlns:a16="http://schemas.microsoft.com/office/drawing/2014/main" id="{75600CE1-CDD2-C54F-B68B-A2DC6263CCB1}"/>
              </a:ext>
            </a:extLst>
          </p:cNvPr>
          <p:cNvSpPr txBox="1"/>
          <p:nvPr/>
        </p:nvSpPr>
        <p:spPr>
          <a:xfrm rot="21296290">
            <a:off x="2272553" y="2606208"/>
            <a:ext cx="7878294" cy="2308324"/>
          </a:xfrm>
          <a:prstGeom prst="rect">
            <a:avLst/>
          </a:prstGeom>
          <a:solidFill>
            <a:schemeClr val="bg1"/>
          </a:solidFill>
        </p:spPr>
        <p:txBody>
          <a:bodyPr wrap="square">
            <a:spAutoFit/>
          </a:bodyPr>
          <a:lstStyle/>
          <a:p>
            <a:r>
              <a:rPr lang="en-AU" sz="3600" b="1" dirty="0">
                <a:solidFill>
                  <a:srgbClr val="E14C5E"/>
                </a:solidFill>
                <a:latin typeface="AhnbergHand" pitchFamily="2" charset="0"/>
              </a:rPr>
              <a:t>The fact that the DNS works at all is amazing. The fact that it works at speed and volume is a modern miracle!</a:t>
            </a:r>
          </a:p>
        </p:txBody>
      </p:sp>
    </p:spTree>
    <p:extLst>
      <p:ext uri="{BB962C8B-B14F-4D97-AF65-F5344CB8AC3E}">
        <p14:creationId xmlns:p14="http://schemas.microsoft.com/office/powerpoint/2010/main" val="3157581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129B-823B-D740-B11A-8F027DDD3BB0}"/>
              </a:ext>
            </a:extLst>
          </p:cNvPr>
          <p:cNvSpPr>
            <a:spLocks noGrp="1"/>
          </p:cNvSpPr>
          <p:nvPr>
            <p:ph type="title"/>
          </p:nvPr>
        </p:nvSpPr>
        <p:spPr>
          <a:xfrm>
            <a:off x="838199" y="365125"/>
            <a:ext cx="11060151" cy="1325563"/>
          </a:xfrm>
        </p:spPr>
        <p:txBody>
          <a:bodyPr/>
          <a:lstStyle/>
          <a:p>
            <a:r>
              <a:rPr lang="en-AU" dirty="0"/>
              <a:t>But all that is still not all of “the DNS”</a:t>
            </a:r>
          </a:p>
        </p:txBody>
      </p:sp>
      <p:sp>
        <p:nvSpPr>
          <p:cNvPr id="3" name="Content Placeholder 2">
            <a:extLst>
              <a:ext uri="{FF2B5EF4-FFF2-40B4-BE49-F238E27FC236}">
                <a16:creationId xmlns:a16="http://schemas.microsoft.com/office/drawing/2014/main" id="{6A3B4E97-4DAC-494C-A69E-25249F858E13}"/>
              </a:ext>
            </a:extLst>
          </p:cNvPr>
          <p:cNvSpPr>
            <a:spLocks noGrp="1"/>
          </p:cNvSpPr>
          <p:nvPr>
            <p:ph idx="1"/>
          </p:nvPr>
        </p:nvSpPr>
        <p:spPr/>
        <p:txBody>
          <a:bodyPr/>
          <a:lstStyle/>
          <a:p>
            <a:r>
              <a:rPr lang="en-AU" dirty="0"/>
              <a:t>The DNS is more than its mapping role, and more than its infrastructure elements of resolvers and servers</a:t>
            </a:r>
          </a:p>
          <a:p>
            <a:r>
              <a:rPr lang="en-AU" dirty="0"/>
              <a:t>So what is the DNS?</a:t>
            </a:r>
          </a:p>
        </p:txBody>
      </p:sp>
      <p:sp>
        <p:nvSpPr>
          <p:cNvPr id="4" name="Slide Number Placeholder 3">
            <a:extLst>
              <a:ext uri="{FF2B5EF4-FFF2-40B4-BE49-F238E27FC236}">
                <a16:creationId xmlns:a16="http://schemas.microsoft.com/office/drawing/2014/main" id="{2AE84A47-1D3C-3541-9D2F-90C0C0650BFA}"/>
              </a:ext>
            </a:extLst>
          </p:cNvPr>
          <p:cNvSpPr>
            <a:spLocks noGrp="1"/>
          </p:cNvSpPr>
          <p:nvPr>
            <p:ph type="sldNum" sz="quarter" idx="12"/>
          </p:nvPr>
        </p:nvSpPr>
        <p:spPr/>
        <p:txBody>
          <a:bodyPr/>
          <a:lstStyle/>
          <a:p>
            <a:fld id="{652E326F-2974-0E46-BE41-4A2DFAACED48}" type="slidenum">
              <a:rPr lang="en-AU" smtClean="0"/>
              <a:t>22</a:t>
            </a:fld>
            <a:endParaRPr lang="en-AU"/>
          </a:p>
        </p:txBody>
      </p:sp>
    </p:spTree>
    <p:extLst>
      <p:ext uri="{BB962C8B-B14F-4D97-AF65-F5344CB8AC3E}">
        <p14:creationId xmlns:p14="http://schemas.microsoft.com/office/powerpoint/2010/main" val="3039711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93B5B-8041-294C-90BD-50D42DE83561}"/>
              </a:ext>
            </a:extLst>
          </p:cNvPr>
          <p:cNvSpPr>
            <a:spLocks noGrp="1"/>
          </p:cNvSpPr>
          <p:nvPr>
            <p:ph type="title"/>
          </p:nvPr>
        </p:nvSpPr>
        <p:spPr/>
        <p:txBody>
          <a:bodyPr/>
          <a:lstStyle/>
          <a:p>
            <a:r>
              <a:rPr lang="en-AU" dirty="0"/>
              <a:t>What is “the DNS”?</a:t>
            </a:r>
          </a:p>
        </p:txBody>
      </p:sp>
      <p:sp>
        <p:nvSpPr>
          <p:cNvPr id="3" name="Content Placeholder 2">
            <a:extLst>
              <a:ext uri="{FF2B5EF4-FFF2-40B4-BE49-F238E27FC236}">
                <a16:creationId xmlns:a16="http://schemas.microsoft.com/office/drawing/2014/main" id="{30B67F0C-B158-1049-AB5A-AE6D2B44BE8A}"/>
              </a:ext>
            </a:extLst>
          </p:cNvPr>
          <p:cNvSpPr>
            <a:spLocks noGrp="1"/>
          </p:cNvSpPr>
          <p:nvPr>
            <p:ph idx="1"/>
          </p:nvPr>
        </p:nvSpPr>
        <p:spPr>
          <a:xfrm>
            <a:off x="838200" y="1825625"/>
            <a:ext cx="10732994" cy="4667250"/>
          </a:xfrm>
        </p:spPr>
        <p:txBody>
          <a:bodyPr>
            <a:normAutofit fontScale="70000" lnSpcReduction="20000"/>
          </a:bodyPr>
          <a:lstStyle/>
          <a:p>
            <a:pPr marL="0" indent="0">
              <a:buNone/>
            </a:pPr>
            <a:r>
              <a:rPr lang="en-AU" sz="4600" b="1" dirty="0"/>
              <a:t>Multiple Choice – tick all that apply:</a:t>
            </a:r>
          </a:p>
          <a:p>
            <a:pPr marL="0" indent="0">
              <a:buNone/>
            </a:pPr>
            <a:endParaRPr lang="en-AU" sz="3300" b="1" dirty="0"/>
          </a:p>
          <a:p>
            <a:pPr>
              <a:buFont typeface="Wingdings" pitchFamily="2" charset="2"/>
              <a:buChar char="q"/>
            </a:pPr>
            <a:r>
              <a:rPr lang="en-AU" sz="4000" b="1" dirty="0"/>
              <a:t>A name space</a:t>
            </a:r>
            <a:r>
              <a:rPr lang="en-AU" sz="4000" dirty="0"/>
              <a:t>: A collection of word-strings that are organised into a hierarchy of labels</a:t>
            </a:r>
          </a:p>
          <a:p>
            <a:pPr>
              <a:buFont typeface="Wingdings" pitchFamily="2" charset="2"/>
              <a:buChar char="q"/>
            </a:pPr>
            <a:r>
              <a:rPr lang="en-AU" sz="4000" dirty="0"/>
              <a:t>A distributed </a:t>
            </a:r>
            <a:r>
              <a:rPr lang="en-AU" sz="4000" b="1" dirty="0"/>
              <a:t>name registration </a:t>
            </a:r>
            <a:r>
              <a:rPr lang="en-AU" sz="4000" dirty="0"/>
              <a:t>framework that assigns a unique “license to use” to human-centric word-strings to entities (for money)</a:t>
            </a:r>
          </a:p>
          <a:p>
            <a:pPr>
              <a:buFont typeface="Wingdings" pitchFamily="2" charset="2"/>
              <a:buChar char="q"/>
            </a:pPr>
            <a:r>
              <a:rPr lang="en-AU" sz="4000" dirty="0"/>
              <a:t>A </a:t>
            </a:r>
            <a:r>
              <a:rPr lang="en-AU" sz="4000" b="1" dirty="0"/>
              <a:t>distributed database </a:t>
            </a:r>
            <a:r>
              <a:rPr lang="en-AU" sz="4000" dirty="0"/>
              <a:t>that maps human-centric word-strings into IP addresses</a:t>
            </a:r>
          </a:p>
          <a:p>
            <a:pPr>
              <a:buFont typeface="Wingdings" pitchFamily="2" charset="2"/>
              <a:buChar char="q"/>
            </a:pPr>
            <a:r>
              <a:rPr lang="en-AU" sz="4000" dirty="0"/>
              <a:t>A </a:t>
            </a:r>
            <a:r>
              <a:rPr lang="en-AU" sz="4000" b="1" dirty="0"/>
              <a:t>protocol</a:t>
            </a:r>
            <a:r>
              <a:rPr lang="en-AU" sz="4000" dirty="0"/>
              <a:t> used by DNS protocol speakers to “resolve” a word-string into a defined attribute (usually an IP address)</a:t>
            </a:r>
          </a:p>
          <a:p>
            <a:pPr>
              <a:buFont typeface="Wingdings" pitchFamily="2" charset="2"/>
              <a:buChar char="q"/>
            </a:pPr>
            <a:r>
              <a:rPr lang="en-AU" sz="4500" dirty="0"/>
              <a:t>A </a:t>
            </a:r>
            <a:r>
              <a:rPr lang="en-AU" sz="4500" b="1" dirty="0"/>
              <a:t>signalling medium </a:t>
            </a:r>
            <a:r>
              <a:rPr lang="en-AU" sz="4500" dirty="0"/>
              <a:t>that is universally supported across all of the Internet</a:t>
            </a:r>
          </a:p>
          <a:p>
            <a:pPr marL="0" indent="0">
              <a:buNone/>
            </a:pPr>
            <a:endParaRPr lang="en-AU" sz="4500" dirty="0"/>
          </a:p>
          <a:p>
            <a:pPr marL="0" indent="0">
              <a:buNone/>
            </a:pPr>
            <a:endParaRPr lang="en-AU" dirty="0"/>
          </a:p>
        </p:txBody>
      </p:sp>
      <p:sp>
        <p:nvSpPr>
          <p:cNvPr id="4" name="Slide Number Placeholder 3">
            <a:extLst>
              <a:ext uri="{FF2B5EF4-FFF2-40B4-BE49-F238E27FC236}">
                <a16:creationId xmlns:a16="http://schemas.microsoft.com/office/drawing/2014/main" id="{3D44B20F-1FF3-1048-A222-8D6DFE8474CB}"/>
              </a:ext>
            </a:extLst>
          </p:cNvPr>
          <p:cNvSpPr>
            <a:spLocks noGrp="1"/>
          </p:cNvSpPr>
          <p:nvPr>
            <p:ph type="sldNum" sz="quarter" idx="12"/>
          </p:nvPr>
        </p:nvSpPr>
        <p:spPr/>
        <p:txBody>
          <a:bodyPr/>
          <a:lstStyle/>
          <a:p>
            <a:fld id="{652E326F-2974-0E46-BE41-4A2DFAACED48}" type="slidenum">
              <a:rPr lang="en-AU" smtClean="0"/>
              <a:t>23</a:t>
            </a:fld>
            <a:endParaRPr lang="en-AU" dirty="0"/>
          </a:p>
        </p:txBody>
      </p:sp>
    </p:spTree>
    <p:extLst>
      <p:ext uri="{BB962C8B-B14F-4D97-AF65-F5344CB8AC3E}">
        <p14:creationId xmlns:p14="http://schemas.microsoft.com/office/powerpoint/2010/main" val="254585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B7C0-D1AB-F242-828B-EB5F2F40394B}"/>
              </a:ext>
            </a:extLst>
          </p:cNvPr>
          <p:cNvSpPr>
            <a:spLocks noGrp="1"/>
          </p:cNvSpPr>
          <p:nvPr>
            <p:ph type="title"/>
          </p:nvPr>
        </p:nvSpPr>
        <p:spPr/>
        <p:txBody>
          <a:bodyPr/>
          <a:lstStyle/>
          <a:p>
            <a:r>
              <a:rPr lang="en-AU" dirty="0"/>
              <a:t>Orchestration of the DNS</a:t>
            </a:r>
          </a:p>
        </p:txBody>
      </p:sp>
      <p:sp>
        <p:nvSpPr>
          <p:cNvPr id="3" name="Content Placeholder 2">
            <a:extLst>
              <a:ext uri="{FF2B5EF4-FFF2-40B4-BE49-F238E27FC236}">
                <a16:creationId xmlns:a16="http://schemas.microsoft.com/office/drawing/2014/main" id="{AF7EBF26-503E-2F43-976D-9DC12381BC01}"/>
              </a:ext>
            </a:extLst>
          </p:cNvPr>
          <p:cNvSpPr>
            <a:spLocks noGrp="1"/>
          </p:cNvSpPr>
          <p:nvPr>
            <p:ph idx="1"/>
          </p:nvPr>
        </p:nvSpPr>
        <p:spPr/>
        <p:txBody>
          <a:bodyPr/>
          <a:lstStyle/>
          <a:p>
            <a:r>
              <a:rPr lang="en-AU" dirty="0"/>
              <a:t>If the DNS is a set of functions and a set of various actors in this space then how are their individual actions orchestrated to provide a cohesive outcome?</a:t>
            </a:r>
          </a:p>
          <a:p>
            <a:r>
              <a:rPr lang="en-AU" dirty="0"/>
              <a:t>How can client use the functions of “the DNS” if there is no one orchestrating all these elements of the name infrastructure?</a:t>
            </a:r>
          </a:p>
          <a:p>
            <a:r>
              <a:rPr lang="en-AU" dirty="0"/>
              <a:t>Why does all this work in a completely deregulated space?</a:t>
            </a:r>
          </a:p>
          <a:p>
            <a:endParaRPr lang="en-AU" dirty="0"/>
          </a:p>
          <a:p>
            <a:r>
              <a:rPr lang="en-AU" dirty="0"/>
              <a:t>The answers lie in </a:t>
            </a:r>
            <a:r>
              <a:rPr lang="en-AU" i="1" dirty="0"/>
              <a:t>Markets</a:t>
            </a:r>
            <a:r>
              <a:rPr lang="en-AU" dirty="0"/>
              <a:t> and </a:t>
            </a:r>
            <a:r>
              <a:rPr lang="en-AU" i="1" dirty="0"/>
              <a:t>Market Signalling</a:t>
            </a:r>
          </a:p>
        </p:txBody>
      </p:sp>
      <p:sp>
        <p:nvSpPr>
          <p:cNvPr id="4" name="Slide Number Placeholder 3">
            <a:extLst>
              <a:ext uri="{FF2B5EF4-FFF2-40B4-BE49-F238E27FC236}">
                <a16:creationId xmlns:a16="http://schemas.microsoft.com/office/drawing/2014/main" id="{80776D5F-B1D6-2341-8F2C-E316E278C2D9}"/>
              </a:ext>
            </a:extLst>
          </p:cNvPr>
          <p:cNvSpPr>
            <a:spLocks noGrp="1"/>
          </p:cNvSpPr>
          <p:nvPr>
            <p:ph type="sldNum" sz="quarter" idx="12"/>
          </p:nvPr>
        </p:nvSpPr>
        <p:spPr/>
        <p:txBody>
          <a:bodyPr/>
          <a:lstStyle/>
          <a:p>
            <a:fld id="{652E326F-2974-0E46-BE41-4A2DFAACED48}" type="slidenum">
              <a:rPr lang="en-AU" smtClean="0"/>
              <a:t>24</a:t>
            </a:fld>
            <a:endParaRPr lang="en-AU"/>
          </a:p>
        </p:txBody>
      </p:sp>
    </p:spTree>
    <p:extLst>
      <p:ext uri="{BB962C8B-B14F-4D97-AF65-F5344CB8AC3E}">
        <p14:creationId xmlns:p14="http://schemas.microsoft.com/office/powerpoint/2010/main" val="1863883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61F08-81A1-F04B-8EAD-E41BEAFC9D90}"/>
              </a:ext>
            </a:extLst>
          </p:cNvPr>
          <p:cNvSpPr>
            <a:spLocks noGrp="1"/>
          </p:cNvSpPr>
          <p:nvPr>
            <p:ph type="title"/>
          </p:nvPr>
        </p:nvSpPr>
        <p:spPr/>
        <p:txBody>
          <a:bodyPr/>
          <a:lstStyle/>
          <a:p>
            <a:r>
              <a:rPr lang="en-AU" dirty="0"/>
              <a:t>What are DNS “Markets”?</a:t>
            </a:r>
          </a:p>
        </p:txBody>
      </p:sp>
      <p:sp>
        <p:nvSpPr>
          <p:cNvPr id="3" name="Content Placeholder 2">
            <a:extLst>
              <a:ext uri="{FF2B5EF4-FFF2-40B4-BE49-F238E27FC236}">
                <a16:creationId xmlns:a16="http://schemas.microsoft.com/office/drawing/2014/main" id="{A3395F89-F470-8446-BCEC-1089046A9474}"/>
              </a:ext>
            </a:extLst>
          </p:cNvPr>
          <p:cNvSpPr>
            <a:spLocks noGrp="1"/>
          </p:cNvSpPr>
          <p:nvPr>
            <p:ph idx="1"/>
          </p:nvPr>
        </p:nvSpPr>
        <p:spPr>
          <a:xfrm>
            <a:off x="683558" y="1460499"/>
            <a:ext cx="11633948" cy="6009342"/>
          </a:xfrm>
        </p:spPr>
        <p:txBody>
          <a:bodyPr>
            <a:normAutofit fontScale="55000" lnSpcReduction="20000"/>
          </a:bodyPr>
          <a:lstStyle/>
          <a:p>
            <a:pPr marL="0" indent="0">
              <a:buNone/>
            </a:pPr>
            <a:r>
              <a:rPr lang="en-AU" sz="5100" dirty="0"/>
              <a:t>The DNS is not a single market – it is a highly devolved framework and there are a number of discrete markets that are at best loosely coupled </a:t>
            </a:r>
          </a:p>
          <a:p>
            <a:pPr marL="0" indent="0">
              <a:buNone/>
            </a:pPr>
            <a:endParaRPr lang="en-AU" sz="5100" dirty="0"/>
          </a:p>
          <a:p>
            <a:pPr marL="457200" lvl="1" indent="0">
              <a:buNone/>
            </a:pPr>
            <a:r>
              <a:rPr lang="en-AU" sz="4500" dirty="0"/>
              <a:t>Some of these markets are:</a:t>
            </a:r>
          </a:p>
          <a:p>
            <a:pPr lvl="1"/>
            <a:r>
              <a:rPr lang="en-AU" sz="4400" dirty="0"/>
              <a:t>The market for </a:t>
            </a:r>
            <a:r>
              <a:rPr lang="en-AU" sz="4400" b="1" dirty="0"/>
              <a:t>new “top level” labels </a:t>
            </a:r>
            <a:r>
              <a:rPr lang="en-AU" sz="4400" dirty="0"/>
              <a:t>(gTLDs) operated by ICANN. This market is open to ICANN-qualified registry operators. A registry has an exclusive license to operate a  TLD.</a:t>
            </a:r>
          </a:p>
          <a:p>
            <a:pPr lvl="1"/>
            <a:r>
              <a:rPr lang="en-AU" sz="4400" dirty="0"/>
              <a:t>The market for “</a:t>
            </a:r>
            <a:r>
              <a:rPr lang="en-AU" sz="4400" b="1" dirty="0"/>
              <a:t>registrars</a:t>
            </a:r>
            <a:r>
              <a:rPr lang="en-AU" sz="4400" dirty="0"/>
              <a:t>”, who act as retailers of DNS names and deal with clients (registrants) and register the client’s DNS names into the appropriate registry</a:t>
            </a:r>
          </a:p>
          <a:p>
            <a:pPr lvl="1"/>
            <a:r>
              <a:rPr lang="en-AU" sz="4400" dirty="0"/>
              <a:t>The market for clients to </a:t>
            </a:r>
            <a:r>
              <a:rPr lang="en-AU" sz="4400" b="1" dirty="0"/>
              <a:t>register</a:t>
            </a:r>
            <a:r>
              <a:rPr lang="en-AU" sz="4400" dirty="0"/>
              <a:t> </a:t>
            </a:r>
            <a:r>
              <a:rPr lang="en-AU" sz="4400" b="1" dirty="0"/>
              <a:t>a DNS name </a:t>
            </a:r>
            <a:r>
              <a:rPr lang="en-AU" sz="4400" dirty="0"/>
              <a:t>with a registry</a:t>
            </a:r>
          </a:p>
          <a:p>
            <a:pPr lvl="1"/>
            <a:r>
              <a:rPr lang="en-AU" sz="4400" dirty="0"/>
              <a:t>The market for DNS </a:t>
            </a:r>
            <a:r>
              <a:rPr lang="en-AU" sz="4400" b="1" dirty="0"/>
              <a:t>name certification</a:t>
            </a:r>
            <a:r>
              <a:rPr lang="en-AU" sz="4400" dirty="0"/>
              <a:t>, which is a third party that attests that an entity has control of a domain name</a:t>
            </a:r>
          </a:p>
          <a:p>
            <a:pPr lvl="1"/>
            <a:r>
              <a:rPr lang="en-AU" sz="4400" dirty="0"/>
              <a:t>The market for DNS </a:t>
            </a:r>
            <a:r>
              <a:rPr lang="en-AU" sz="4400" b="1" dirty="0"/>
              <a:t>name resolution </a:t>
            </a:r>
            <a:r>
              <a:rPr lang="en-AU" sz="4400" dirty="0"/>
              <a:t>where users direct their queries to a resolver and the resolver provides DNS “answers”</a:t>
            </a:r>
          </a:p>
          <a:p>
            <a:pPr lvl="1"/>
            <a:r>
              <a:rPr lang="en-AU" sz="4400" dirty="0"/>
              <a:t>The market for </a:t>
            </a:r>
            <a:r>
              <a:rPr lang="en-AU" sz="4400" b="1" dirty="0"/>
              <a:t>hosting authoritative name services</a:t>
            </a:r>
            <a:r>
              <a:rPr lang="en-AU" sz="4400" dirty="0"/>
              <a:t>, where “bigger is better” has driven a highly aggregated market</a:t>
            </a:r>
          </a:p>
          <a:p>
            <a:pPr lvl="1"/>
            <a:r>
              <a:rPr lang="en-AU" sz="4400" dirty="0"/>
              <a:t>The market for </a:t>
            </a:r>
            <a:r>
              <a:rPr lang="en-AU" sz="4400" b="1" dirty="0"/>
              <a:t>DNS query logs</a:t>
            </a:r>
            <a:endParaRPr lang="en-AU" sz="3600" b="1" dirty="0"/>
          </a:p>
        </p:txBody>
      </p:sp>
      <p:sp>
        <p:nvSpPr>
          <p:cNvPr id="4" name="Slide Number Placeholder 3">
            <a:extLst>
              <a:ext uri="{FF2B5EF4-FFF2-40B4-BE49-F238E27FC236}">
                <a16:creationId xmlns:a16="http://schemas.microsoft.com/office/drawing/2014/main" id="{4DD53323-9EA5-EF4C-9659-1A3A59ED1BCA}"/>
              </a:ext>
            </a:extLst>
          </p:cNvPr>
          <p:cNvSpPr>
            <a:spLocks noGrp="1"/>
          </p:cNvSpPr>
          <p:nvPr>
            <p:ph type="sldNum" sz="quarter" idx="12"/>
          </p:nvPr>
        </p:nvSpPr>
        <p:spPr/>
        <p:txBody>
          <a:bodyPr/>
          <a:lstStyle/>
          <a:p>
            <a:fld id="{652E326F-2974-0E46-BE41-4A2DFAACED48}" type="slidenum">
              <a:rPr lang="en-AU" smtClean="0"/>
              <a:t>25</a:t>
            </a:fld>
            <a:endParaRPr lang="en-AU"/>
          </a:p>
        </p:txBody>
      </p:sp>
    </p:spTree>
    <p:extLst>
      <p:ext uri="{BB962C8B-B14F-4D97-AF65-F5344CB8AC3E}">
        <p14:creationId xmlns:p14="http://schemas.microsoft.com/office/powerpoint/2010/main" val="3614378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C086B-E200-5646-BF8A-8A5A2F4C60D7}"/>
              </a:ext>
            </a:extLst>
          </p:cNvPr>
          <p:cNvSpPr>
            <a:spLocks noGrp="1"/>
          </p:cNvSpPr>
          <p:nvPr>
            <p:ph type="title"/>
          </p:nvPr>
        </p:nvSpPr>
        <p:spPr/>
        <p:txBody>
          <a:bodyPr/>
          <a:lstStyle/>
          <a:p>
            <a:r>
              <a:rPr lang="en-AU" dirty="0"/>
              <a:t>Maybe it’s more than markets</a:t>
            </a:r>
          </a:p>
        </p:txBody>
      </p:sp>
      <p:sp>
        <p:nvSpPr>
          <p:cNvPr id="3" name="Content Placeholder 2">
            <a:extLst>
              <a:ext uri="{FF2B5EF4-FFF2-40B4-BE49-F238E27FC236}">
                <a16:creationId xmlns:a16="http://schemas.microsoft.com/office/drawing/2014/main" id="{BD3D6B68-3157-4E45-A30A-3602CFCF6F04}"/>
              </a:ext>
            </a:extLst>
          </p:cNvPr>
          <p:cNvSpPr>
            <a:spLocks noGrp="1"/>
          </p:cNvSpPr>
          <p:nvPr>
            <p:ph idx="1"/>
          </p:nvPr>
        </p:nvSpPr>
        <p:spPr/>
        <p:txBody>
          <a:bodyPr/>
          <a:lstStyle/>
          <a:p>
            <a:r>
              <a:rPr lang="en-AU" dirty="0"/>
              <a:t>Perhaps this is best viewed as a collection of </a:t>
            </a:r>
            <a:r>
              <a:rPr lang="en-AU" i="1" dirty="0"/>
              <a:t>market needs</a:t>
            </a:r>
            <a:r>
              <a:rPr lang="en-AU" dirty="0"/>
              <a:t>, or </a:t>
            </a:r>
            <a:r>
              <a:rPr lang="en-AU" i="1" dirty="0"/>
              <a:t>requirements</a:t>
            </a:r>
          </a:p>
          <a:p>
            <a:pPr lvl="1"/>
            <a:r>
              <a:rPr lang="en-AU" dirty="0"/>
              <a:t>Some are well established</a:t>
            </a:r>
          </a:p>
          <a:p>
            <a:pPr lvl="1"/>
            <a:r>
              <a:rPr lang="en-AU" dirty="0"/>
              <a:t>Some are emergent requirements</a:t>
            </a:r>
          </a:p>
          <a:p>
            <a:r>
              <a:rPr lang="en-AU" dirty="0"/>
              <a:t>Perhaps the question could be rephrased as one that asks to what extent are conventional open markets a good fit for these various DNS requirements</a:t>
            </a:r>
          </a:p>
          <a:p>
            <a:r>
              <a:rPr lang="en-AU" dirty="0"/>
              <a:t>And to what extent these market-based mechanisms are failing to respond to these needs?</a:t>
            </a:r>
          </a:p>
        </p:txBody>
      </p:sp>
      <p:sp>
        <p:nvSpPr>
          <p:cNvPr id="4" name="Slide Number Placeholder 3">
            <a:extLst>
              <a:ext uri="{FF2B5EF4-FFF2-40B4-BE49-F238E27FC236}">
                <a16:creationId xmlns:a16="http://schemas.microsoft.com/office/drawing/2014/main" id="{D9BEE821-468C-DA40-B6A6-DE08AE481750}"/>
              </a:ext>
            </a:extLst>
          </p:cNvPr>
          <p:cNvSpPr>
            <a:spLocks noGrp="1"/>
          </p:cNvSpPr>
          <p:nvPr>
            <p:ph type="sldNum" sz="quarter" idx="12"/>
          </p:nvPr>
        </p:nvSpPr>
        <p:spPr/>
        <p:txBody>
          <a:bodyPr/>
          <a:lstStyle/>
          <a:p>
            <a:fld id="{652E326F-2974-0E46-BE41-4A2DFAACED48}" type="slidenum">
              <a:rPr lang="en-AU" smtClean="0"/>
              <a:t>26</a:t>
            </a:fld>
            <a:endParaRPr lang="en-AU"/>
          </a:p>
        </p:txBody>
      </p:sp>
    </p:spTree>
    <p:extLst>
      <p:ext uri="{BB962C8B-B14F-4D97-AF65-F5344CB8AC3E}">
        <p14:creationId xmlns:p14="http://schemas.microsoft.com/office/powerpoint/2010/main" val="3380494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5AEF-1377-874D-8821-7CEF38A0BD0E}"/>
              </a:ext>
            </a:extLst>
          </p:cNvPr>
          <p:cNvSpPr>
            <a:spLocks noGrp="1"/>
          </p:cNvSpPr>
          <p:nvPr>
            <p:ph type="title"/>
          </p:nvPr>
        </p:nvSpPr>
        <p:spPr/>
        <p:txBody>
          <a:bodyPr/>
          <a:lstStyle/>
          <a:p>
            <a:r>
              <a:rPr lang="en-AU" dirty="0"/>
              <a:t>So, what should we talk about?</a:t>
            </a:r>
          </a:p>
        </p:txBody>
      </p:sp>
      <p:sp>
        <p:nvSpPr>
          <p:cNvPr id="3" name="Content Placeholder 2">
            <a:extLst>
              <a:ext uri="{FF2B5EF4-FFF2-40B4-BE49-F238E27FC236}">
                <a16:creationId xmlns:a16="http://schemas.microsoft.com/office/drawing/2014/main" id="{7C6EAE2E-BFE7-FF40-ACDC-B62FEC5B4F10}"/>
              </a:ext>
            </a:extLst>
          </p:cNvPr>
          <p:cNvSpPr>
            <a:spLocks noGrp="1"/>
          </p:cNvSpPr>
          <p:nvPr>
            <p:ph idx="1"/>
          </p:nvPr>
        </p:nvSpPr>
        <p:spPr/>
        <p:txBody>
          <a:bodyPr>
            <a:normAutofit/>
          </a:bodyPr>
          <a:lstStyle/>
          <a:p>
            <a:pPr marL="0" indent="0">
              <a:buNone/>
            </a:pPr>
            <a:r>
              <a:rPr lang="en-AU" dirty="0"/>
              <a:t>If we want to talk about the DNS as a deregulated activity orchestrated through the operation of open markets then there are a few more things to bear in mind:</a:t>
            </a:r>
          </a:p>
          <a:p>
            <a:pPr lvl="1"/>
            <a:r>
              <a:rPr lang="en-AU" dirty="0"/>
              <a:t>The DNS is not a single market place, or even a collection of inter-dependent and tightly coupled market place</a:t>
            </a:r>
          </a:p>
          <a:p>
            <a:pPr lvl="1"/>
            <a:r>
              <a:rPr lang="en-AU" dirty="0"/>
              <a:t>The DNS is constructed of many elements, some of which appear to behave as tightly regulated markets, some of which are openly competitive markets, some of which are comprehensive market failures!</a:t>
            </a:r>
          </a:p>
          <a:p>
            <a:pPr lvl="1"/>
            <a:endParaRPr lang="en-AU" dirty="0"/>
          </a:p>
        </p:txBody>
      </p:sp>
      <p:sp>
        <p:nvSpPr>
          <p:cNvPr id="4" name="Slide Number Placeholder 3">
            <a:extLst>
              <a:ext uri="{FF2B5EF4-FFF2-40B4-BE49-F238E27FC236}">
                <a16:creationId xmlns:a16="http://schemas.microsoft.com/office/drawing/2014/main" id="{9B9D4F8C-98A0-204C-9412-3D52E1C7E59D}"/>
              </a:ext>
            </a:extLst>
          </p:cNvPr>
          <p:cNvSpPr>
            <a:spLocks noGrp="1"/>
          </p:cNvSpPr>
          <p:nvPr>
            <p:ph type="sldNum" sz="quarter" idx="12"/>
          </p:nvPr>
        </p:nvSpPr>
        <p:spPr/>
        <p:txBody>
          <a:bodyPr/>
          <a:lstStyle/>
          <a:p>
            <a:fld id="{652E326F-2974-0E46-BE41-4A2DFAACED48}" type="slidenum">
              <a:rPr lang="en-AU" smtClean="0"/>
              <a:t>27</a:t>
            </a:fld>
            <a:endParaRPr lang="en-AU"/>
          </a:p>
        </p:txBody>
      </p:sp>
    </p:spTree>
    <p:extLst>
      <p:ext uri="{BB962C8B-B14F-4D97-AF65-F5344CB8AC3E}">
        <p14:creationId xmlns:p14="http://schemas.microsoft.com/office/powerpoint/2010/main" val="3227242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5AEF-1377-874D-8821-7CEF38A0BD0E}"/>
              </a:ext>
            </a:extLst>
          </p:cNvPr>
          <p:cNvSpPr>
            <a:spLocks noGrp="1"/>
          </p:cNvSpPr>
          <p:nvPr>
            <p:ph type="title"/>
          </p:nvPr>
        </p:nvSpPr>
        <p:spPr/>
        <p:txBody>
          <a:bodyPr/>
          <a:lstStyle/>
          <a:p>
            <a:r>
              <a:rPr lang="en-AU" dirty="0"/>
              <a:t>So, what should we talk about?</a:t>
            </a:r>
          </a:p>
        </p:txBody>
      </p:sp>
      <p:sp>
        <p:nvSpPr>
          <p:cNvPr id="3" name="Content Placeholder 2">
            <a:extLst>
              <a:ext uri="{FF2B5EF4-FFF2-40B4-BE49-F238E27FC236}">
                <a16:creationId xmlns:a16="http://schemas.microsoft.com/office/drawing/2014/main" id="{7C6EAE2E-BFE7-FF40-ACDC-B62FEC5B4F10}"/>
              </a:ext>
            </a:extLst>
          </p:cNvPr>
          <p:cNvSpPr>
            <a:spLocks noGrp="1"/>
          </p:cNvSpPr>
          <p:nvPr>
            <p:ph idx="1"/>
          </p:nvPr>
        </p:nvSpPr>
        <p:spPr/>
        <p:txBody>
          <a:bodyPr>
            <a:normAutofit/>
          </a:bodyPr>
          <a:lstStyle/>
          <a:p>
            <a:pPr marL="0" indent="0">
              <a:buNone/>
            </a:pPr>
            <a:r>
              <a:rPr lang="en-AU" dirty="0"/>
              <a:t>Maybe we should think of the DNS using a number of themes to give some focus to this consideration of market effectiveness</a:t>
            </a:r>
          </a:p>
        </p:txBody>
      </p:sp>
      <p:sp>
        <p:nvSpPr>
          <p:cNvPr id="4" name="Slide Number Placeholder 3">
            <a:extLst>
              <a:ext uri="{FF2B5EF4-FFF2-40B4-BE49-F238E27FC236}">
                <a16:creationId xmlns:a16="http://schemas.microsoft.com/office/drawing/2014/main" id="{9B9D4F8C-98A0-204C-9412-3D52E1C7E59D}"/>
              </a:ext>
            </a:extLst>
          </p:cNvPr>
          <p:cNvSpPr>
            <a:spLocks noGrp="1"/>
          </p:cNvSpPr>
          <p:nvPr>
            <p:ph type="sldNum" sz="quarter" idx="12"/>
          </p:nvPr>
        </p:nvSpPr>
        <p:spPr/>
        <p:txBody>
          <a:bodyPr/>
          <a:lstStyle/>
          <a:p>
            <a:fld id="{652E326F-2974-0E46-BE41-4A2DFAACED48}" type="slidenum">
              <a:rPr lang="en-AU" smtClean="0"/>
              <a:t>28</a:t>
            </a:fld>
            <a:endParaRPr lang="en-AU"/>
          </a:p>
        </p:txBody>
      </p:sp>
    </p:spTree>
    <p:extLst>
      <p:ext uri="{BB962C8B-B14F-4D97-AF65-F5344CB8AC3E}">
        <p14:creationId xmlns:p14="http://schemas.microsoft.com/office/powerpoint/2010/main" val="1309834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68F4C-5FE6-4D48-8AFE-032A07096806}"/>
              </a:ext>
            </a:extLst>
          </p:cNvPr>
          <p:cNvSpPr>
            <a:spLocks noGrp="1"/>
          </p:cNvSpPr>
          <p:nvPr>
            <p:ph type="title"/>
          </p:nvPr>
        </p:nvSpPr>
        <p:spPr/>
        <p:txBody>
          <a:bodyPr/>
          <a:lstStyle/>
          <a:p>
            <a:r>
              <a:rPr lang="en-AU" dirty="0"/>
              <a:t>Current DNS Themes</a:t>
            </a:r>
          </a:p>
        </p:txBody>
      </p:sp>
      <p:sp>
        <p:nvSpPr>
          <p:cNvPr id="3" name="Content Placeholder 2">
            <a:extLst>
              <a:ext uri="{FF2B5EF4-FFF2-40B4-BE49-F238E27FC236}">
                <a16:creationId xmlns:a16="http://schemas.microsoft.com/office/drawing/2014/main" id="{92B39902-1AC5-A143-B417-DF1852CAA9B8}"/>
              </a:ext>
            </a:extLst>
          </p:cNvPr>
          <p:cNvSpPr>
            <a:spLocks noGrp="1"/>
          </p:cNvSpPr>
          <p:nvPr>
            <p:ph idx="1"/>
          </p:nvPr>
        </p:nvSpPr>
        <p:spPr/>
        <p:txBody>
          <a:bodyPr>
            <a:normAutofit fontScale="85000" lnSpcReduction="20000"/>
          </a:bodyPr>
          <a:lstStyle/>
          <a:p>
            <a:pPr marL="0" indent="0">
              <a:buNone/>
            </a:pPr>
            <a:r>
              <a:rPr lang="en-AU" sz="3300" dirty="0"/>
              <a:t>There are many themes in the DNS, and here are just a few:</a:t>
            </a:r>
          </a:p>
          <a:p>
            <a:r>
              <a:rPr lang="en-AU" dirty="0"/>
              <a:t>DNS as a control element</a:t>
            </a:r>
          </a:p>
          <a:p>
            <a:r>
              <a:rPr lang="en-AU" dirty="0"/>
              <a:t>DNS and privacy</a:t>
            </a:r>
          </a:p>
          <a:p>
            <a:r>
              <a:rPr lang="en-AU" dirty="0"/>
              <a:t>DNS and trust</a:t>
            </a:r>
          </a:p>
          <a:p>
            <a:r>
              <a:rPr lang="en-AU" dirty="0"/>
              <a:t>DNS and name space fragmentation</a:t>
            </a:r>
          </a:p>
          <a:p>
            <a:r>
              <a:rPr lang="en-AU" dirty="0"/>
              <a:t>DNS as a rendezvous tool</a:t>
            </a:r>
          </a:p>
          <a:p>
            <a:r>
              <a:rPr lang="en-AU" dirty="0"/>
              <a:t>DNS as a collection of markets</a:t>
            </a:r>
          </a:p>
          <a:p>
            <a:r>
              <a:rPr lang="en-AU" dirty="0"/>
              <a:t>DNS and market aggregation</a:t>
            </a:r>
          </a:p>
          <a:p>
            <a:r>
              <a:rPr lang="en-AU" dirty="0"/>
              <a:t>DNS and abuse and cyber attacks</a:t>
            </a:r>
          </a:p>
          <a:p>
            <a:r>
              <a:rPr lang="en-AU" dirty="0"/>
              <a:t>DNS as an economic failure</a:t>
            </a:r>
          </a:p>
          <a:p>
            <a:r>
              <a:rPr lang="en-AU" dirty="0"/>
              <a:t>DNS as the last remaining definition of a coherent Internet </a:t>
            </a:r>
          </a:p>
        </p:txBody>
      </p:sp>
      <p:sp>
        <p:nvSpPr>
          <p:cNvPr id="4" name="Slide Number Placeholder 3">
            <a:extLst>
              <a:ext uri="{FF2B5EF4-FFF2-40B4-BE49-F238E27FC236}">
                <a16:creationId xmlns:a16="http://schemas.microsoft.com/office/drawing/2014/main" id="{B2CF92CC-E004-2841-8824-E5CDB1349E1D}"/>
              </a:ext>
            </a:extLst>
          </p:cNvPr>
          <p:cNvSpPr>
            <a:spLocks noGrp="1"/>
          </p:cNvSpPr>
          <p:nvPr>
            <p:ph type="sldNum" sz="quarter" idx="12"/>
          </p:nvPr>
        </p:nvSpPr>
        <p:spPr/>
        <p:txBody>
          <a:bodyPr/>
          <a:lstStyle/>
          <a:p>
            <a:fld id="{652E326F-2974-0E46-BE41-4A2DFAACED48}" type="slidenum">
              <a:rPr lang="en-AU" smtClean="0"/>
              <a:t>29</a:t>
            </a:fld>
            <a:endParaRPr lang="en-AU"/>
          </a:p>
        </p:txBody>
      </p:sp>
    </p:spTree>
    <p:extLst>
      <p:ext uri="{BB962C8B-B14F-4D97-AF65-F5344CB8AC3E}">
        <p14:creationId xmlns:p14="http://schemas.microsoft.com/office/powerpoint/2010/main" val="3786403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73CD9-1B23-8046-A465-7BEB83B3BD9F}"/>
              </a:ext>
            </a:extLst>
          </p:cNvPr>
          <p:cNvSpPr>
            <a:spLocks noGrp="1"/>
          </p:cNvSpPr>
          <p:nvPr>
            <p:ph type="title"/>
          </p:nvPr>
        </p:nvSpPr>
        <p:spPr/>
        <p:txBody>
          <a:bodyPr/>
          <a:lstStyle/>
          <a:p>
            <a:r>
              <a:rPr lang="en-AU" dirty="0"/>
              <a:t>But that was the entire POINT of the DNS!</a:t>
            </a:r>
          </a:p>
        </p:txBody>
      </p:sp>
      <p:sp>
        <p:nvSpPr>
          <p:cNvPr id="3" name="Content Placeholder 2">
            <a:extLst>
              <a:ext uri="{FF2B5EF4-FFF2-40B4-BE49-F238E27FC236}">
                <a16:creationId xmlns:a16="http://schemas.microsoft.com/office/drawing/2014/main" id="{D6DB67AE-F0AD-BD43-A2D9-18BF0A6FA145}"/>
              </a:ext>
            </a:extLst>
          </p:cNvPr>
          <p:cNvSpPr>
            <a:spLocks noGrp="1"/>
          </p:cNvSpPr>
          <p:nvPr>
            <p:ph idx="1"/>
          </p:nvPr>
        </p:nvSpPr>
        <p:spPr/>
        <p:txBody>
          <a:bodyPr>
            <a:normAutofit/>
          </a:bodyPr>
          <a:lstStyle/>
          <a:p>
            <a:pPr marL="0" indent="0">
              <a:buNone/>
            </a:pPr>
            <a:r>
              <a:rPr lang="en-AU" sz="3200" dirty="0"/>
              <a:t>The DNS was engineered to deliver the same answer to the same query, irrespective of the querier</a:t>
            </a:r>
          </a:p>
          <a:p>
            <a:pPr lvl="1"/>
            <a:r>
              <a:rPr lang="en-AU" sz="2800" dirty="0"/>
              <a:t>The answer did not depend on who was asking, where they were asking from, what platform they were using to generate the query, the resolvers they used to handle the query</a:t>
            </a:r>
          </a:p>
          <a:p>
            <a:pPr lvl="1"/>
            <a:r>
              <a:rPr lang="en-AU" sz="2800" dirty="0"/>
              <a:t>The answer did not depend on the origin of the information used to form the response, the platform used to serve this information, nor the location of information servers</a:t>
            </a:r>
          </a:p>
          <a:p>
            <a:pPr marL="0" indent="0">
              <a:buNone/>
            </a:pPr>
            <a:endParaRPr lang="en-AU" sz="3200" dirty="0"/>
          </a:p>
          <a:p>
            <a:pPr marL="0" indent="0">
              <a:buNone/>
            </a:pPr>
            <a:endParaRPr lang="en-AU" sz="3200" dirty="0"/>
          </a:p>
        </p:txBody>
      </p:sp>
      <p:sp>
        <p:nvSpPr>
          <p:cNvPr id="4" name="Slide Number Placeholder 3">
            <a:extLst>
              <a:ext uri="{FF2B5EF4-FFF2-40B4-BE49-F238E27FC236}">
                <a16:creationId xmlns:a16="http://schemas.microsoft.com/office/drawing/2014/main" id="{84E33D37-07E8-044D-983A-A17464D1C490}"/>
              </a:ext>
            </a:extLst>
          </p:cNvPr>
          <p:cNvSpPr>
            <a:spLocks noGrp="1"/>
          </p:cNvSpPr>
          <p:nvPr>
            <p:ph type="sldNum" sz="quarter" idx="12"/>
          </p:nvPr>
        </p:nvSpPr>
        <p:spPr/>
        <p:txBody>
          <a:bodyPr/>
          <a:lstStyle/>
          <a:p>
            <a:fld id="{652E326F-2974-0E46-BE41-4A2DFAACED48}" type="slidenum">
              <a:rPr lang="en-AU" smtClean="0"/>
              <a:t>3</a:t>
            </a:fld>
            <a:endParaRPr lang="en-AU"/>
          </a:p>
        </p:txBody>
      </p:sp>
    </p:spTree>
    <p:extLst>
      <p:ext uri="{BB962C8B-B14F-4D97-AF65-F5344CB8AC3E}">
        <p14:creationId xmlns:p14="http://schemas.microsoft.com/office/powerpoint/2010/main" val="2211363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DE8B7-EC66-1C43-ABBB-BB8250F53419}"/>
              </a:ext>
            </a:extLst>
          </p:cNvPr>
          <p:cNvSpPr>
            <a:spLocks noGrp="1"/>
          </p:cNvSpPr>
          <p:nvPr>
            <p:ph type="title"/>
          </p:nvPr>
        </p:nvSpPr>
        <p:spPr/>
        <p:txBody>
          <a:bodyPr/>
          <a:lstStyle/>
          <a:p>
            <a:r>
              <a:rPr lang="en-AU" dirty="0"/>
              <a:t>This is now a very big agenda</a:t>
            </a:r>
          </a:p>
        </p:txBody>
      </p:sp>
      <p:sp>
        <p:nvSpPr>
          <p:cNvPr id="3" name="Content Placeholder 2">
            <a:extLst>
              <a:ext uri="{FF2B5EF4-FFF2-40B4-BE49-F238E27FC236}">
                <a16:creationId xmlns:a16="http://schemas.microsoft.com/office/drawing/2014/main" id="{59864D00-CAE3-4445-B055-7137A58C4533}"/>
              </a:ext>
            </a:extLst>
          </p:cNvPr>
          <p:cNvSpPr>
            <a:spLocks noGrp="1"/>
          </p:cNvSpPr>
          <p:nvPr>
            <p:ph idx="1"/>
          </p:nvPr>
        </p:nvSpPr>
        <p:spPr/>
        <p:txBody>
          <a:bodyPr/>
          <a:lstStyle/>
          <a:p>
            <a:r>
              <a:rPr lang="en-AU" dirty="0"/>
              <a:t>Far bigger than we have time for here!</a:t>
            </a:r>
          </a:p>
          <a:p>
            <a:r>
              <a:rPr lang="en-AU" dirty="0"/>
              <a:t>So I’ll just take a couple of themes and develop them further</a:t>
            </a:r>
          </a:p>
        </p:txBody>
      </p:sp>
      <p:sp>
        <p:nvSpPr>
          <p:cNvPr id="4" name="Slide Number Placeholder 3">
            <a:extLst>
              <a:ext uri="{FF2B5EF4-FFF2-40B4-BE49-F238E27FC236}">
                <a16:creationId xmlns:a16="http://schemas.microsoft.com/office/drawing/2014/main" id="{8B4A42E7-4174-9B40-A3FC-AA64753A9C50}"/>
              </a:ext>
            </a:extLst>
          </p:cNvPr>
          <p:cNvSpPr>
            <a:spLocks noGrp="1"/>
          </p:cNvSpPr>
          <p:nvPr>
            <p:ph type="sldNum" sz="quarter" idx="12"/>
          </p:nvPr>
        </p:nvSpPr>
        <p:spPr/>
        <p:txBody>
          <a:bodyPr/>
          <a:lstStyle/>
          <a:p>
            <a:fld id="{652E326F-2974-0E46-BE41-4A2DFAACED48}" type="slidenum">
              <a:rPr lang="en-AU" smtClean="0"/>
              <a:t>30</a:t>
            </a:fld>
            <a:endParaRPr lang="en-AU"/>
          </a:p>
        </p:txBody>
      </p:sp>
    </p:spTree>
    <p:extLst>
      <p:ext uri="{BB962C8B-B14F-4D97-AF65-F5344CB8AC3E}">
        <p14:creationId xmlns:p14="http://schemas.microsoft.com/office/powerpoint/2010/main" val="4167162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A8E8-78EA-BB40-BA7C-B8515F64FD04}"/>
              </a:ext>
            </a:extLst>
          </p:cNvPr>
          <p:cNvSpPr>
            <a:spLocks noGrp="1"/>
          </p:cNvSpPr>
          <p:nvPr>
            <p:ph type="title"/>
          </p:nvPr>
        </p:nvSpPr>
        <p:spPr>
          <a:xfrm>
            <a:off x="838200" y="365125"/>
            <a:ext cx="9693166" cy="1325563"/>
          </a:xfrm>
        </p:spPr>
        <p:txBody>
          <a:bodyPr/>
          <a:lstStyle/>
          <a:p>
            <a:r>
              <a:rPr lang="en-AU" dirty="0">
                <a:solidFill>
                  <a:srgbClr val="7F5F00"/>
                </a:solidFill>
              </a:rPr>
              <a:t>I. The Open Market for Trust</a:t>
            </a:r>
          </a:p>
        </p:txBody>
      </p:sp>
      <p:sp>
        <p:nvSpPr>
          <p:cNvPr id="3" name="Content Placeholder 2">
            <a:extLst>
              <a:ext uri="{FF2B5EF4-FFF2-40B4-BE49-F238E27FC236}">
                <a16:creationId xmlns:a16="http://schemas.microsoft.com/office/drawing/2014/main" id="{88DEB272-02F5-DF40-A238-E2F9CC8C462B}"/>
              </a:ext>
            </a:extLst>
          </p:cNvPr>
          <p:cNvSpPr>
            <a:spLocks noGrp="1"/>
          </p:cNvSpPr>
          <p:nvPr>
            <p:ph idx="1"/>
          </p:nvPr>
        </p:nvSpPr>
        <p:spPr>
          <a:xfrm>
            <a:off x="838200" y="1825625"/>
            <a:ext cx="10669859" cy="4351338"/>
          </a:xfrm>
        </p:spPr>
        <p:txBody>
          <a:bodyPr>
            <a:normAutofit/>
          </a:bodyPr>
          <a:lstStyle/>
          <a:p>
            <a:endParaRPr lang="en-AU" b="1" dirty="0"/>
          </a:p>
          <a:p>
            <a:pPr lvl="1"/>
            <a:endParaRPr lang="en-AU" dirty="0"/>
          </a:p>
          <a:p>
            <a:pPr lvl="1"/>
            <a:endParaRPr lang="en-AU" dirty="0"/>
          </a:p>
        </p:txBody>
      </p:sp>
      <p:sp>
        <p:nvSpPr>
          <p:cNvPr id="4" name="Slide Number Placeholder 3">
            <a:extLst>
              <a:ext uri="{FF2B5EF4-FFF2-40B4-BE49-F238E27FC236}">
                <a16:creationId xmlns:a16="http://schemas.microsoft.com/office/drawing/2014/main" id="{2235E736-2D66-5540-B72E-9F19FFDC1AC0}"/>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31</a:t>
            </a:fld>
            <a:endParaRPr lang="en-AU" dirty="0"/>
          </a:p>
        </p:txBody>
      </p:sp>
    </p:spTree>
    <p:extLst>
      <p:ext uri="{BB962C8B-B14F-4D97-AF65-F5344CB8AC3E}">
        <p14:creationId xmlns:p14="http://schemas.microsoft.com/office/powerpoint/2010/main" val="1316937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A8E8-78EA-BB40-BA7C-B8515F64FD04}"/>
              </a:ext>
            </a:extLst>
          </p:cNvPr>
          <p:cNvSpPr>
            <a:spLocks noGrp="1"/>
          </p:cNvSpPr>
          <p:nvPr>
            <p:ph type="title"/>
          </p:nvPr>
        </p:nvSpPr>
        <p:spPr>
          <a:xfrm>
            <a:off x="838200" y="365125"/>
            <a:ext cx="7772905" cy="1325563"/>
          </a:xfrm>
        </p:spPr>
        <p:txBody>
          <a:bodyPr/>
          <a:lstStyle/>
          <a:p>
            <a:r>
              <a:rPr lang="en-AU">
                <a:solidFill>
                  <a:srgbClr val="7F5F00"/>
                </a:solidFill>
              </a:rPr>
              <a:t>DNS </a:t>
            </a:r>
            <a:r>
              <a:rPr lang="en-AU" dirty="0">
                <a:solidFill>
                  <a:srgbClr val="7F5F00"/>
                </a:solidFill>
              </a:rPr>
              <a:t>and Trust</a:t>
            </a:r>
          </a:p>
        </p:txBody>
      </p:sp>
      <p:sp>
        <p:nvSpPr>
          <p:cNvPr id="3" name="Content Placeholder 2">
            <a:extLst>
              <a:ext uri="{FF2B5EF4-FFF2-40B4-BE49-F238E27FC236}">
                <a16:creationId xmlns:a16="http://schemas.microsoft.com/office/drawing/2014/main" id="{88DEB272-02F5-DF40-A238-E2F9CC8C462B}"/>
              </a:ext>
            </a:extLst>
          </p:cNvPr>
          <p:cNvSpPr>
            <a:spLocks noGrp="1"/>
          </p:cNvSpPr>
          <p:nvPr>
            <p:ph idx="1"/>
          </p:nvPr>
        </p:nvSpPr>
        <p:spPr>
          <a:xfrm>
            <a:off x="838200" y="1825625"/>
            <a:ext cx="10669859" cy="4351338"/>
          </a:xfrm>
        </p:spPr>
        <p:txBody>
          <a:bodyPr>
            <a:normAutofit/>
          </a:bodyPr>
          <a:lstStyle/>
          <a:p>
            <a:pPr marL="0" indent="0">
              <a:lnSpc>
                <a:spcPct val="120000"/>
              </a:lnSpc>
              <a:spcBef>
                <a:spcPts val="0"/>
              </a:spcBef>
              <a:buNone/>
            </a:pPr>
            <a:r>
              <a:rPr lang="en-AU" dirty="0"/>
              <a:t>Can you trust what you learn from the DNS?</a:t>
            </a:r>
          </a:p>
          <a:p>
            <a:pPr marL="514350" indent="-514350">
              <a:lnSpc>
                <a:spcPct val="120000"/>
              </a:lnSpc>
              <a:spcBef>
                <a:spcPts val="0"/>
              </a:spcBef>
              <a:buFont typeface="+mj-lt"/>
              <a:buAutoNum type="arabicPeriod"/>
            </a:pPr>
            <a:endParaRPr lang="en-AU" dirty="0"/>
          </a:p>
          <a:p>
            <a:endParaRPr lang="en-AU" b="1" dirty="0"/>
          </a:p>
          <a:p>
            <a:pPr lvl="1"/>
            <a:endParaRPr lang="en-AU" dirty="0"/>
          </a:p>
          <a:p>
            <a:pPr lvl="1"/>
            <a:endParaRPr lang="en-AU" dirty="0"/>
          </a:p>
        </p:txBody>
      </p:sp>
      <p:sp>
        <p:nvSpPr>
          <p:cNvPr id="4" name="Slide Number Placeholder 3">
            <a:extLst>
              <a:ext uri="{FF2B5EF4-FFF2-40B4-BE49-F238E27FC236}">
                <a16:creationId xmlns:a16="http://schemas.microsoft.com/office/drawing/2014/main" id="{9A63E485-FCB7-7048-90E1-E3384882A0A5}"/>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32</a:t>
            </a:fld>
            <a:endParaRPr lang="en-AU" dirty="0"/>
          </a:p>
        </p:txBody>
      </p:sp>
    </p:spTree>
    <p:extLst>
      <p:ext uri="{BB962C8B-B14F-4D97-AF65-F5344CB8AC3E}">
        <p14:creationId xmlns:p14="http://schemas.microsoft.com/office/powerpoint/2010/main" val="814261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A8E8-78EA-BB40-BA7C-B8515F64FD04}"/>
              </a:ext>
            </a:extLst>
          </p:cNvPr>
          <p:cNvSpPr>
            <a:spLocks noGrp="1"/>
          </p:cNvSpPr>
          <p:nvPr>
            <p:ph type="title"/>
          </p:nvPr>
        </p:nvSpPr>
        <p:spPr>
          <a:xfrm>
            <a:off x="838200" y="365125"/>
            <a:ext cx="7772905" cy="1325563"/>
          </a:xfrm>
        </p:spPr>
        <p:txBody>
          <a:bodyPr/>
          <a:lstStyle/>
          <a:p>
            <a:r>
              <a:rPr lang="en-AU">
                <a:solidFill>
                  <a:srgbClr val="7F5F00"/>
                </a:solidFill>
              </a:rPr>
              <a:t>DNS </a:t>
            </a:r>
            <a:r>
              <a:rPr lang="en-AU" dirty="0">
                <a:solidFill>
                  <a:srgbClr val="7F5F00"/>
                </a:solidFill>
              </a:rPr>
              <a:t>and Trust</a:t>
            </a:r>
          </a:p>
        </p:txBody>
      </p:sp>
      <p:sp>
        <p:nvSpPr>
          <p:cNvPr id="3" name="Content Placeholder 2">
            <a:extLst>
              <a:ext uri="{FF2B5EF4-FFF2-40B4-BE49-F238E27FC236}">
                <a16:creationId xmlns:a16="http://schemas.microsoft.com/office/drawing/2014/main" id="{88DEB272-02F5-DF40-A238-E2F9CC8C462B}"/>
              </a:ext>
            </a:extLst>
          </p:cNvPr>
          <p:cNvSpPr>
            <a:spLocks noGrp="1"/>
          </p:cNvSpPr>
          <p:nvPr>
            <p:ph idx="1"/>
          </p:nvPr>
        </p:nvSpPr>
        <p:spPr>
          <a:xfrm>
            <a:off x="838200" y="1825625"/>
            <a:ext cx="10669859" cy="4351338"/>
          </a:xfrm>
        </p:spPr>
        <p:txBody>
          <a:bodyPr>
            <a:normAutofit/>
          </a:bodyPr>
          <a:lstStyle/>
          <a:p>
            <a:pPr marL="0" indent="0">
              <a:lnSpc>
                <a:spcPct val="120000"/>
              </a:lnSpc>
              <a:spcBef>
                <a:spcPts val="0"/>
              </a:spcBef>
              <a:buNone/>
            </a:pPr>
            <a:r>
              <a:rPr lang="en-AU" dirty="0"/>
              <a:t>Can you trust what you learn from the DNS?</a:t>
            </a:r>
          </a:p>
          <a:p>
            <a:pPr marL="0" indent="0">
              <a:lnSpc>
                <a:spcPct val="120000"/>
              </a:lnSpc>
              <a:spcBef>
                <a:spcPts val="0"/>
              </a:spcBef>
              <a:buNone/>
            </a:pPr>
            <a:r>
              <a:rPr lang="en-AU" b="1" dirty="0"/>
              <a:t>NO!</a:t>
            </a:r>
          </a:p>
          <a:p>
            <a:pPr marL="514350" indent="-514350">
              <a:lnSpc>
                <a:spcPct val="120000"/>
              </a:lnSpc>
              <a:spcBef>
                <a:spcPts val="0"/>
              </a:spcBef>
              <a:buFont typeface="+mj-lt"/>
              <a:buAutoNum type="arabicPeriod"/>
            </a:pPr>
            <a:endParaRPr lang="en-AU" dirty="0"/>
          </a:p>
          <a:p>
            <a:endParaRPr lang="en-AU" b="1" dirty="0"/>
          </a:p>
          <a:p>
            <a:pPr lvl="1"/>
            <a:endParaRPr lang="en-AU" dirty="0"/>
          </a:p>
          <a:p>
            <a:pPr lvl="1"/>
            <a:endParaRPr lang="en-AU" dirty="0"/>
          </a:p>
        </p:txBody>
      </p:sp>
      <p:sp>
        <p:nvSpPr>
          <p:cNvPr id="4" name="Slide Number Placeholder 3">
            <a:extLst>
              <a:ext uri="{FF2B5EF4-FFF2-40B4-BE49-F238E27FC236}">
                <a16:creationId xmlns:a16="http://schemas.microsoft.com/office/drawing/2014/main" id="{62DA0913-9DA3-484D-9A63-A813438F7291}"/>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33</a:t>
            </a:fld>
            <a:endParaRPr lang="en-AU" dirty="0"/>
          </a:p>
        </p:txBody>
      </p:sp>
    </p:spTree>
    <p:extLst>
      <p:ext uri="{BB962C8B-B14F-4D97-AF65-F5344CB8AC3E}">
        <p14:creationId xmlns:p14="http://schemas.microsoft.com/office/powerpoint/2010/main" val="3533226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A8E8-78EA-BB40-BA7C-B8515F64FD04}"/>
              </a:ext>
            </a:extLst>
          </p:cNvPr>
          <p:cNvSpPr>
            <a:spLocks noGrp="1"/>
          </p:cNvSpPr>
          <p:nvPr>
            <p:ph type="title"/>
          </p:nvPr>
        </p:nvSpPr>
        <p:spPr>
          <a:xfrm>
            <a:off x="838200" y="365125"/>
            <a:ext cx="7772905" cy="1325563"/>
          </a:xfrm>
        </p:spPr>
        <p:txBody>
          <a:bodyPr/>
          <a:lstStyle/>
          <a:p>
            <a:r>
              <a:rPr lang="en-AU">
                <a:solidFill>
                  <a:srgbClr val="7F5F00"/>
                </a:solidFill>
              </a:rPr>
              <a:t>DNS </a:t>
            </a:r>
            <a:r>
              <a:rPr lang="en-AU" dirty="0">
                <a:solidFill>
                  <a:srgbClr val="7F5F00"/>
                </a:solidFill>
              </a:rPr>
              <a:t>and Trust</a:t>
            </a:r>
          </a:p>
        </p:txBody>
      </p:sp>
      <p:sp>
        <p:nvSpPr>
          <p:cNvPr id="3" name="Content Placeholder 2">
            <a:extLst>
              <a:ext uri="{FF2B5EF4-FFF2-40B4-BE49-F238E27FC236}">
                <a16:creationId xmlns:a16="http://schemas.microsoft.com/office/drawing/2014/main" id="{88DEB272-02F5-DF40-A238-E2F9CC8C462B}"/>
              </a:ext>
            </a:extLst>
          </p:cNvPr>
          <p:cNvSpPr>
            <a:spLocks noGrp="1"/>
          </p:cNvSpPr>
          <p:nvPr>
            <p:ph idx="1"/>
          </p:nvPr>
        </p:nvSpPr>
        <p:spPr>
          <a:xfrm>
            <a:off x="838200" y="1825625"/>
            <a:ext cx="10669859" cy="4351338"/>
          </a:xfrm>
        </p:spPr>
        <p:txBody>
          <a:bodyPr>
            <a:normAutofit/>
          </a:bodyPr>
          <a:lstStyle/>
          <a:p>
            <a:pPr marL="0" indent="0">
              <a:lnSpc>
                <a:spcPct val="120000"/>
              </a:lnSpc>
              <a:spcBef>
                <a:spcPts val="0"/>
              </a:spcBef>
              <a:buNone/>
            </a:pPr>
            <a:r>
              <a:rPr lang="en-AU" dirty="0"/>
              <a:t>Can you trust what you learn from the DNS?</a:t>
            </a:r>
          </a:p>
          <a:p>
            <a:pPr marL="0" indent="0">
              <a:lnSpc>
                <a:spcPct val="120000"/>
              </a:lnSpc>
              <a:spcBef>
                <a:spcPts val="0"/>
              </a:spcBef>
              <a:buNone/>
            </a:pPr>
            <a:r>
              <a:rPr lang="en-AU" b="1" dirty="0"/>
              <a:t>NO!</a:t>
            </a:r>
          </a:p>
          <a:p>
            <a:pPr lvl="1">
              <a:lnSpc>
                <a:spcPct val="120000"/>
              </a:lnSpc>
              <a:spcBef>
                <a:spcPts val="0"/>
              </a:spcBef>
            </a:pPr>
            <a:r>
              <a:rPr lang="en-AU" dirty="0"/>
              <a:t>DNS responses can be altered in various ways that are challenging to detect</a:t>
            </a:r>
          </a:p>
          <a:p>
            <a:pPr lvl="1">
              <a:lnSpc>
                <a:spcPct val="120000"/>
              </a:lnSpc>
              <a:spcBef>
                <a:spcPts val="0"/>
              </a:spcBef>
            </a:pPr>
            <a:r>
              <a:rPr lang="en-AU" dirty="0"/>
              <a:t>We know how to improve this situation by using digital cryptography to protect the integrity, accuracy and currency of DNS responses</a:t>
            </a:r>
          </a:p>
          <a:p>
            <a:pPr lvl="1">
              <a:lnSpc>
                <a:spcPct val="120000"/>
              </a:lnSpc>
              <a:spcBef>
                <a:spcPts val="0"/>
              </a:spcBef>
            </a:pPr>
            <a:r>
              <a:rPr lang="en-AU" dirty="0"/>
              <a:t>But does this capability for an improvement in the trust of the DNS correlate to a visible consumer preference?</a:t>
            </a:r>
          </a:p>
          <a:p>
            <a:pPr marL="514350" indent="-514350">
              <a:lnSpc>
                <a:spcPct val="120000"/>
              </a:lnSpc>
              <a:spcBef>
                <a:spcPts val="0"/>
              </a:spcBef>
              <a:buFont typeface="+mj-lt"/>
              <a:buAutoNum type="arabicPeriod"/>
            </a:pPr>
            <a:endParaRPr lang="en-AU" dirty="0"/>
          </a:p>
          <a:p>
            <a:endParaRPr lang="en-AU" b="1" dirty="0"/>
          </a:p>
          <a:p>
            <a:pPr lvl="1"/>
            <a:endParaRPr lang="en-AU" dirty="0"/>
          </a:p>
          <a:p>
            <a:pPr lvl="1"/>
            <a:endParaRPr lang="en-AU" dirty="0"/>
          </a:p>
        </p:txBody>
      </p:sp>
      <p:sp>
        <p:nvSpPr>
          <p:cNvPr id="4" name="Slide Number Placeholder 3">
            <a:extLst>
              <a:ext uri="{FF2B5EF4-FFF2-40B4-BE49-F238E27FC236}">
                <a16:creationId xmlns:a16="http://schemas.microsoft.com/office/drawing/2014/main" id="{0719296D-9291-C44F-8B5B-D59B5BE3D89E}"/>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34</a:t>
            </a:fld>
            <a:endParaRPr lang="en-AU" dirty="0"/>
          </a:p>
        </p:txBody>
      </p:sp>
    </p:spTree>
    <p:extLst>
      <p:ext uri="{BB962C8B-B14F-4D97-AF65-F5344CB8AC3E}">
        <p14:creationId xmlns:p14="http://schemas.microsoft.com/office/powerpoint/2010/main" val="2633655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FB78E-30A6-D444-BC3C-7BA3166F24CA}"/>
              </a:ext>
            </a:extLst>
          </p:cNvPr>
          <p:cNvSpPr>
            <a:spLocks noGrp="1"/>
          </p:cNvSpPr>
          <p:nvPr>
            <p:ph type="title"/>
          </p:nvPr>
        </p:nvSpPr>
        <p:spPr/>
        <p:txBody>
          <a:bodyPr/>
          <a:lstStyle/>
          <a:p>
            <a:r>
              <a:rPr lang="en-AU" dirty="0"/>
              <a:t>DNSSEC</a:t>
            </a:r>
          </a:p>
        </p:txBody>
      </p:sp>
      <p:sp>
        <p:nvSpPr>
          <p:cNvPr id="3" name="Content Placeholder 2">
            <a:extLst>
              <a:ext uri="{FF2B5EF4-FFF2-40B4-BE49-F238E27FC236}">
                <a16:creationId xmlns:a16="http://schemas.microsoft.com/office/drawing/2014/main" id="{74EB9AAE-3934-4646-BEE4-17C4AB7AA387}"/>
              </a:ext>
            </a:extLst>
          </p:cNvPr>
          <p:cNvSpPr>
            <a:spLocks noGrp="1"/>
          </p:cNvSpPr>
          <p:nvPr>
            <p:ph idx="1"/>
          </p:nvPr>
        </p:nvSpPr>
        <p:spPr>
          <a:xfrm>
            <a:off x="838200" y="1825625"/>
            <a:ext cx="10642600" cy="4812242"/>
          </a:xfrm>
        </p:spPr>
        <p:txBody>
          <a:bodyPr>
            <a:normAutofit fontScale="92500" lnSpcReduction="10000"/>
          </a:bodyPr>
          <a:lstStyle/>
          <a:p>
            <a:r>
              <a:rPr lang="en-AU" sz="3000" dirty="0"/>
              <a:t>A </a:t>
            </a:r>
            <a:r>
              <a:rPr lang="en-AU" sz="3000" b="1" dirty="0"/>
              <a:t>framework</a:t>
            </a:r>
            <a:r>
              <a:rPr lang="en-AU" sz="3000" dirty="0"/>
              <a:t> to attach digital signatures to DNS responses that attest to the accuracy and currency of the DNS response</a:t>
            </a:r>
          </a:p>
          <a:p>
            <a:pPr lvl="1"/>
            <a:r>
              <a:rPr lang="en-AU" sz="2600" dirty="0"/>
              <a:t>The method of attachment does not alter the behaviour of the DNS protocol, nor does it require any changes to DNS servers</a:t>
            </a:r>
          </a:p>
          <a:p>
            <a:pPr lvl="1"/>
            <a:endParaRPr lang="en-AU" sz="2600" dirty="0"/>
          </a:p>
          <a:p>
            <a:r>
              <a:rPr lang="en-AU" sz="3000" dirty="0"/>
              <a:t>A </a:t>
            </a:r>
            <a:r>
              <a:rPr lang="en-AU" sz="3000" b="1" dirty="0"/>
              <a:t>procedure</a:t>
            </a:r>
            <a:r>
              <a:rPr lang="en-AU" sz="3000" dirty="0"/>
              <a:t> for clients to follow to validate the DNS response through the processing of this digital signature</a:t>
            </a:r>
          </a:p>
          <a:p>
            <a:pPr marL="0" indent="0">
              <a:buNone/>
            </a:pPr>
            <a:endParaRPr lang="en-AU" dirty="0"/>
          </a:p>
          <a:p>
            <a:pPr marL="0" indent="0">
              <a:buNone/>
            </a:pPr>
            <a:r>
              <a:rPr lang="en-AU" dirty="0"/>
              <a:t>Changes:</a:t>
            </a:r>
          </a:p>
          <a:p>
            <a:pPr lvl="1"/>
            <a:r>
              <a:rPr lang="en-AU" dirty="0"/>
              <a:t>Zone management – add DNSSEC digital signature records through ”zone signing”</a:t>
            </a:r>
          </a:p>
          <a:p>
            <a:pPr lvl="1"/>
            <a:r>
              <a:rPr lang="en-AU" dirty="0"/>
              <a:t>Registry management – add DS records alongside NS records for delegated zones</a:t>
            </a:r>
          </a:p>
          <a:p>
            <a:pPr lvl="1"/>
            <a:r>
              <a:rPr lang="en-AU" dirty="0"/>
              <a:t>Client behaviour – perform additional DNS queries to perform digital signature validation</a:t>
            </a:r>
          </a:p>
        </p:txBody>
      </p:sp>
      <p:sp>
        <p:nvSpPr>
          <p:cNvPr id="4" name="Slide Number Placeholder 3">
            <a:extLst>
              <a:ext uri="{FF2B5EF4-FFF2-40B4-BE49-F238E27FC236}">
                <a16:creationId xmlns:a16="http://schemas.microsoft.com/office/drawing/2014/main" id="{6F909433-A03F-9242-8179-F04EDC009FDC}"/>
              </a:ext>
            </a:extLst>
          </p:cNvPr>
          <p:cNvSpPr>
            <a:spLocks noGrp="1"/>
          </p:cNvSpPr>
          <p:nvPr>
            <p:ph type="sldNum" sz="quarter" idx="12"/>
          </p:nvPr>
        </p:nvSpPr>
        <p:spPr/>
        <p:txBody>
          <a:bodyPr/>
          <a:lstStyle/>
          <a:p>
            <a:fld id="{652E326F-2974-0E46-BE41-4A2DFAACED48}" type="slidenum">
              <a:rPr lang="en-AU" smtClean="0"/>
              <a:t>35</a:t>
            </a:fld>
            <a:endParaRPr lang="en-AU"/>
          </a:p>
        </p:txBody>
      </p:sp>
    </p:spTree>
    <p:extLst>
      <p:ext uri="{BB962C8B-B14F-4D97-AF65-F5344CB8AC3E}">
        <p14:creationId xmlns:p14="http://schemas.microsoft.com/office/powerpoint/2010/main" val="2738778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E4569-449C-5E43-8A57-E9CF062D8BCC}"/>
              </a:ext>
            </a:extLst>
          </p:cNvPr>
          <p:cNvSpPr>
            <a:spLocks noGrp="1"/>
          </p:cNvSpPr>
          <p:nvPr>
            <p:ph type="title"/>
          </p:nvPr>
        </p:nvSpPr>
        <p:spPr/>
        <p:txBody>
          <a:bodyPr/>
          <a:lstStyle/>
          <a:p>
            <a:r>
              <a:rPr lang="en-AU" dirty="0"/>
              <a:t>Is DNSSEC being used?</a:t>
            </a:r>
          </a:p>
        </p:txBody>
      </p:sp>
      <p:sp>
        <p:nvSpPr>
          <p:cNvPr id="3" name="Content Placeholder 2">
            <a:extLst>
              <a:ext uri="{FF2B5EF4-FFF2-40B4-BE49-F238E27FC236}">
                <a16:creationId xmlns:a16="http://schemas.microsoft.com/office/drawing/2014/main" id="{8AF5384A-CCCC-A64D-8D1C-DC552FDD431A}"/>
              </a:ext>
            </a:extLst>
          </p:cNvPr>
          <p:cNvSpPr>
            <a:spLocks noGrp="1"/>
          </p:cNvSpPr>
          <p:nvPr>
            <p:ph idx="1"/>
          </p:nvPr>
        </p:nvSpPr>
        <p:spPr/>
        <p:txBody>
          <a:bodyPr>
            <a:normAutofit fontScale="92500" lnSpcReduction="20000"/>
          </a:bodyPr>
          <a:lstStyle/>
          <a:p>
            <a:pPr marL="0" indent="0">
              <a:buNone/>
            </a:pPr>
            <a:r>
              <a:rPr lang="en-AU" sz="3000" dirty="0"/>
              <a:t>You might think that a change to the DNS that improved the trust in the DNS would prove to be highly popular in the DNS space</a:t>
            </a:r>
          </a:p>
          <a:p>
            <a:pPr lvl="1"/>
            <a:r>
              <a:rPr lang="en-AU" sz="2600" dirty="0"/>
              <a:t>DNS name “owners” would like their name to be trustworthy</a:t>
            </a:r>
          </a:p>
          <a:p>
            <a:pPr lvl="1"/>
            <a:r>
              <a:rPr lang="en-AU" sz="2600" dirty="0"/>
              <a:t>DNS users would like the names they use to be “genuine” and trustable</a:t>
            </a:r>
          </a:p>
          <a:p>
            <a:pPr marL="0" indent="0">
              <a:buNone/>
            </a:pPr>
            <a:endParaRPr lang="en-AU" dirty="0"/>
          </a:p>
          <a:p>
            <a:pPr marL="0" indent="0">
              <a:buNone/>
            </a:pPr>
            <a:r>
              <a:rPr lang="en-AU" sz="3000" dirty="0"/>
              <a:t>So </a:t>
            </a:r>
            <a:r>
              <a:rPr lang="en-AU" sz="3000" b="1" dirty="0"/>
              <a:t>every </a:t>
            </a:r>
            <a:r>
              <a:rPr lang="en-AU" sz="3000" dirty="0"/>
              <a:t>part of the DNS would want to use DNSSEC!</a:t>
            </a:r>
          </a:p>
          <a:p>
            <a:pPr marL="0" indent="0">
              <a:buNone/>
            </a:pPr>
            <a:r>
              <a:rPr lang="en-AU" sz="3000" dirty="0"/>
              <a:t>Right?</a:t>
            </a:r>
          </a:p>
          <a:p>
            <a:pPr marL="0" indent="0">
              <a:buNone/>
            </a:pPr>
            <a:endParaRPr lang="en-AU" sz="3000" dirty="0"/>
          </a:p>
          <a:p>
            <a:pPr marL="0" indent="0">
              <a:buNone/>
            </a:pPr>
            <a:r>
              <a:rPr lang="en-AU" sz="3000" dirty="0"/>
              <a:t>Let’s see if this requirement has been translated by the DNS service market into a service offering by looking at the current metrics of the use of DNSSEC </a:t>
            </a:r>
          </a:p>
        </p:txBody>
      </p:sp>
      <p:sp>
        <p:nvSpPr>
          <p:cNvPr id="4" name="Slide Number Placeholder 3">
            <a:extLst>
              <a:ext uri="{FF2B5EF4-FFF2-40B4-BE49-F238E27FC236}">
                <a16:creationId xmlns:a16="http://schemas.microsoft.com/office/drawing/2014/main" id="{57A042B4-292C-5447-9D46-566E5A7E4AFD}"/>
              </a:ext>
            </a:extLst>
          </p:cNvPr>
          <p:cNvSpPr>
            <a:spLocks noGrp="1"/>
          </p:cNvSpPr>
          <p:nvPr>
            <p:ph type="sldNum" sz="quarter" idx="12"/>
          </p:nvPr>
        </p:nvSpPr>
        <p:spPr/>
        <p:txBody>
          <a:bodyPr/>
          <a:lstStyle/>
          <a:p>
            <a:fld id="{652E326F-2974-0E46-BE41-4A2DFAACED48}" type="slidenum">
              <a:rPr lang="en-AU" smtClean="0"/>
              <a:t>36</a:t>
            </a:fld>
            <a:endParaRPr lang="en-AU"/>
          </a:p>
        </p:txBody>
      </p:sp>
    </p:spTree>
    <p:extLst>
      <p:ext uri="{BB962C8B-B14F-4D97-AF65-F5344CB8AC3E}">
        <p14:creationId xmlns:p14="http://schemas.microsoft.com/office/powerpoint/2010/main" val="2205275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E4569-449C-5E43-8A57-E9CF062D8BCC}"/>
              </a:ext>
            </a:extLst>
          </p:cNvPr>
          <p:cNvSpPr>
            <a:spLocks noGrp="1"/>
          </p:cNvSpPr>
          <p:nvPr>
            <p:ph type="title"/>
          </p:nvPr>
        </p:nvSpPr>
        <p:spPr/>
        <p:txBody>
          <a:bodyPr/>
          <a:lstStyle/>
          <a:p>
            <a:r>
              <a:rPr lang="en-AU" dirty="0"/>
              <a:t>Is DNSSEC being used?</a:t>
            </a:r>
          </a:p>
        </p:txBody>
      </p:sp>
      <p:sp>
        <p:nvSpPr>
          <p:cNvPr id="4" name="Slide Number Placeholder 3">
            <a:extLst>
              <a:ext uri="{FF2B5EF4-FFF2-40B4-BE49-F238E27FC236}">
                <a16:creationId xmlns:a16="http://schemas.microsoft.com/office/drawing/2014/main" id="{57A042B4-292C-5447-9D46-566E5A7E4AFD}"/>
              </a:ext>
            </a:extLst>
          </p:cNvPr>
          <p:cNvSpPr>
            <a:spLocks noGrp="1"/>
          </p:cNvSpPr>
          <p:nvPr>
            <p:ph type="sldNum" sz="quarter" idx="12"/>
          </p:nvPr>
        </p:nvSpPr>
        <p:spPr/>
        <p:txBody>
          <a:bodyPr/>
          <a:lstStyle/>
          <a:p>
            <a:fld id="{652E326F-2974-0E46-BE41-4A2DFAACED48}" type="slidenum">
              <a:rPr lang="en-AU" smtClean="0"/>
              <a:t>37</a:t>
            </a:fld>
            <a:endParaRPr lang="en-AU"/>
          </a:p>
        </p:txBody>
      </p:sp>
      <p:sp>
        <p:nvSpPr>
          <p:cNvPr id="7" name="TextBox 6">
            <a:extLst>
              <a:ext uri="{FF2B5EF4-FFF2-40B4-BE49-F238E27FC236}">
                <a16:creationId xmlns:a16="http://schemas.microsoft.com/office/drawing/2014/main" id="{0E2DF7B6-FE4E-CC4C-8586-7269F9FAB036}"/>
              </a:ext>
            </a:extLst>
          </p:cNvPr>
          <p:cNvSpPr txBox="1"/>
          <p:nvPr/>
        </p:nvSpPr>
        <p:spPr>
          <a:xfrm>
            <a:off x="3927768" y="2153523"/>
            <a:ext cx="3860352" cy="369332"/>
          </a:xfrm>
          <a:prstGeom prst="rect">
            <a:avLst/>
          </a:prstGeom>
          <a:noFill/>
        </p:spPr>
        <p:txBody>
          <a:bodyPr wrap="none" rtlCol="0">
            <a:spAutoFit/>
          </a:bodyPr>
          <a:lstStyle/>
          <a:p>
            <a:r>
              <a:rPr lang="en-AU" dirty="0">
                <a:latin typeface="AhnbergHand" pitchFamily="2" charset="0"/>
              </a:rPr>
              <a:t>Who validates DNS responses?</a:t>
            </a:r>
          </a:p>
        </p:txBody>
      </p:sp>
      <p:pic>
        <p:nvPicPr>
          <p:cNvPr id="8" name="Picture 7">
            <a:extLst>
              <a:ext uri="{FF2B5EF4-FFF2-40B4-BE49-F238E27FC236}">
                <a16:creationId xmlns:a16="http://schemas.microsoft.com/office/drawing/2014/main" id="{2A2F0661-F132-314E-ABD3-EE39078634A5}"/>
              </a:ext>
            </a:extLst>
          </p:cNvPr>
          <p:cNvPicPr>
            <a:picLocks noChangeAspect="1"/>
          </p:cNvPicPr>
          <p:nvPr/>
        </p:nvPicPr>
        <p:blipFill>
          <a:blip r:embed="rId2"/>
          <a:stretch>
            <a:fillRect/>
          </a:stretch>
        </p:blipFill>
        <p:spPr>
          <a:xfrm>
            <a:off x="2253147" y="2789161"/>
            <a:ext cx="8698631" cy="3732364"/>
          </a:xfrm>
          <a:prstGeom prst="rect">
            <a:avLst/>
          </a:prstGeom>
        </p:spPr>
      </p:pic>
      <p:sp>
        <p:nvSpPr>
          <p:cNvPr id="9" name="Rectangle 8">
            <a:extLst>
              <a:ext uri="{FF2B5EF4-FFF2-40B4-BE49-F238E27FC236}">
                <a16:creationId xmlns:a16="http://schemas.microsoft.com/office/drawing/2014/main" id="{1F1D6D04-3B52-C04B-B221-BCBD03D4EAC0}"/>
              </a:ext>
            </a:extLst>
          </p:cNvPr>
          <p:cNvSpPr/>
          <p:nvPr/>
        </p:nvSpPr>
        <p:spPr>
          <a:xfrm>
            <a:off x="7788120" y="6085490"/>
            <a:ext cx="515052" cy="63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36022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E4569-449C-5E43-8A57-E9CF062D8BCC}"/>
              </a:ext>
            </a:extLst>
          </p:cNvPr>
          <p:cNvSpPr>
            <a:spLocks noGrp="1"/>
          </p:cNvSpPr>
          <p:nvPr>
            <p:ph type="title"/>
          </p:nvPr>
        </p:nvSpPr>
        <p:spPr/>
        <p:txBody>
          <a:bodyPr/>
          <a:lstStyle/>
          <a:p>
            <a:r>
              <a:rPr lang="en-AU" dirty="0"/>
              <a:t>Is DNSSEC being used?</a:t>
            </a:r>
          </a:p>
        </p:txBody>
      </p:sp>
      <p:sp>
        <p:nvSpPr>
          <p:cNvPr id="4" name="Slide Number Placeholder 3">
            <a:extLst>
              <a:ext uri="{FF2B5EF4-FFF2-40B4-BE49-F238E27FC236}">
                <a16:creationId xmlns:a16="http://schemas.microsoft.com/office/drawing/2014/main" id="{57A042B4-292C-5447-9D46-566E5A7E4AFD}"/>
              </a:ext>
            </a:extLst>
          </p:cNvPr>
          <p:cNvSpPr>
            <a:spLocks noGrp="1"/>
          </p:cNvSpPr>
          <p:nvPr>
            <p:ph type="sldNum" sz="quarter" idx="12"/>
          </p:nvPr>
        </p:nvSpPr>
        <p:spPr/>
        <p:txBody>
          <a:bodyPr/>
          <a:lstStyle/>
          <a:p>
            <a:fld id="{652E326F-2974-0E46-BE41-4A2DFAACED48}" type="slidenum">
              <a:rPr lang="en-AU" smtClean="0"/>
              <a:t>38</a:t>
            </a:fld>
            <a:endParaRPr lang="en-AU"/>
          </a:p>
        </p:txBody>
      </p:sp>
      <p:sp>
        <p:nvSpPr>
          <p:cNvPr id="7" name="TextBox 6">
            <a:extLst>
              <a:ext uri="{FF2B5EF4-FFF2-40B4-BE49-F238E27FC236}">
                <a16:creationId xmlns:a16="http://schemas.microsoft.com/office/drawing/2014/main" id="{0E2DF7B6-FE4E-CC4C-8586-7269F9FAB036}"/>
              </a:ext>
            </a:extLst>
          </p:cNvPr>
          <p:cNvSpPr txBox="1"/>
          <p:nvPr/>
        </p:nvSpPr>
        <p:spPr>
          <a:xfrm>
            <a:off x="3927768" y="2153523"/>
            <a:ext cx="3860352" cy="369332"/>
          </a:xfrm>
          <a:prstGeom prst="rect">
            <a:avLst/>
          </a:prstGeom>
          <a:noFill/>
        </p:spPr>
        <p:txBody>
          <a:bodyPr wrap="none" rtlCol="0">
            <a:spAutoFit/>
          </a:bodyPr>
          <a:lstStyle/>
          <a:p>
            <a:r>
              <a:rPr lang="en-AU" dirty="0">
                <a:latin typeface="AhnbergHand" pitchFamily="2" charset="0"/>
              </a:rPr>
              <a:t>Who validates DNS responses?</a:t>
            </a:r>
          </a:p>
        </p:txBody>
      </p:sp>
      <p:pic>
        <p:nvPicPr>
          <p:cNvPr id="8" name="Picture 7">
            <a:extLst>
              <a:ext uri="{FF2B5EF4-FFF2-40B4-BE49-F238E27FC236}">
                <a16:creationId xmlns:a16="http://schemas.microsoft.com/office/drawing/2014/main" id="{2A2F0661-F132-314E-ABD3-EE39078634A5}"/>
              </a:ext>
            </a:extLst>
          </p:cNvPr>
          <p:cNvPicPr>
            <a:picLocks noChangeAspect="1"/>
          </p:cNvPicPr>
          <p:nvPr/>
        </p:nvPicPr>
        <p:blipFill>
          <a:blip r:embed="rId2"/>
          <a:stretch>
            <a:fillRect/>
          </a:stretch>
        </p:blipFill>
        <p:spPr>
          <a:xfrm>
            <a:off x="2253147" y="2789161"/>
            <a:ext cx="8698631" cy="3732364"/>
          </a:xfrm>
          <a:prstGeom prst="rect">
            <a:avLst/>
          </a:prstGeom>
        </p:spPr>
      </p:pic>
      <p:sp>
        <p:nvSpPr>
          <p:cNvPr id="9" name="Rectangle 8">
            <a:extLst>
              <a:ext uri="{FF2B5EF4-FFF2-40B4-BE49-F238E27FC236}">
                <a16:creationId xmlns:a16="http://schemas.microsoft.com/office/drawing/2014/main" id="{1F1D6D04-3B52-C04B-B221-BCBD03D4EAC0}"/>
              </a:ext>
            </a:extLst>
          </p:cNvPr>
          <p:cNvSpPr/>
          <p:nvPr/>
        </p:nvSpPr>
        <p:spPr>
          <a:xfrm>
            <a:off x="7788120" y="6085490"/>
            <a:ext cx="515052" cy="63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reeform 2">
            <a:extLst>
              <a:ext uri="{FF2B5EF4-FFF2-40B4-BE49-F238E27FC236}">
                <a16:creationId xmlns:a16="http://schemas.microsoft.com/office/drawing/2014/main" id="{7AFFCB9E-28F4-054B-80EC-DEBACA47B985}"/>
              </a:ext>
            </a:extLst>
          </p:cNvPr>
          <p:cNvSpPr/>
          <p:nvPr/>
        </p:nvSpPr>
        <p:spPr>
          <a:xfrm>
            <a:off x="7000858" y="4036004"/>
            <a:ext cx="1099260" cy="631203"/>
          </a:xfrm>
          <a:custGeom>
            <a:avLst/>
            <a:gdLst>
              <a:gd name="connsiteX0" fmla="*/ 324852 w 1099260"/>
              <a:gd name="connsiteY0" fmla="*/ 620079 h 631203"/>
              <a:gd name="connsiteX1" fmla="*/ 482508 w 1099260"/>
              <a:gd name="connsiteY1" fmla="*/ 620079 h 631203"/>
              <a:gd name="connsiteX2" fmla="*/ 1092108 w 1099260"/>
              <a:gd name="connsiteY2" fmla="*/ 504465 h 631203"/>
              <a:gd name="connsiteX3" fmla="*/ 766287 w 1099260"/>
              <a:gd name="connsiteY3" fmla="*/ 10479 h 631203"/>
              <a:gd name="connsiteX4" fmla="*/ 30563 w 1099260"/>
              <a:gd name="connsiteY4" fmla="*/ 199665 h 631203"/>
              <a:gd name="connsiteX5" fmla="*/ 209239 w 1099260"/>
              <a:gd name="connsiteY5" fmla="*/ 578037 h 63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9260" h="631203">
                <a:moveTo>
                  <a:pt x="324852" y="620079"/>
                </a:moveTo>
                <a:cubicBezTo>
                  <a:pt x="339742" y="629713"/>
                  <a:pt x="354632" y="639348"/>
                  <a:pt x="482508" y="620079"/>
                </a:cubicBezTo>
                <a:cubicBezTo>
                  <a:pt x="610384" y="600810"/>
                  <a:pt x="1044812" y="606065"/>
                  <a:pt x="1092108" y="504465"/>
                </a:cubicBezTo>
                <a:cubicBezTo>
                  <a:pt x="1139404" y="402865"/>
                  <a:pt x="943211" y="61279"/>
                  <a:pt x="766287" y="10479"/>
                </a:cubicBezTo>
                <a:cubicBezTo>
                  <a:pt x="589363" y="-40321"/>
                  <a:pt x="123404" y="105072"/>
                  <a:pt x="30563" y="199665"/>
                </a:cubicBezTo>
                <a:cubicBezTo>
                  <a:pt x="-62278" y="294258"/>
                  <a:pt x="73480" y="436147"/>
                  <a:pt x="209239" y="5780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a:extLst>
              <a:ext uri="{FF2B5EF4-FFF2-40B4-BE49-F238E27FC236}">
                <a16:creationId xmlns:a16="http://schemas.microsoft.com/office/drawing/2014/main" id="{7E0FC6EA-DA0A-C84E-9648-3E389CC350F7}"/>
              </a:ext>
            </a:extLst>
          </p:cNvPr>
          <p:cNvSpPr/>
          <p:nvPr/>
        </p:nvSpPr>
        <p:spPr>
          <a:xfrm>
            <a:off x="6453355" y="2702800"/>
            <a:ext cx="935421" cy="1096978"/>
          </a:xfrm>
          <a:custGeom>
            <a:avLst/>
            <a:gdLst>
              <a:gd name="connsiteX0" fmla="*/ 84083 w 935799"/>
              <a:gd name="connsiteY0" fmla="*/ 625012 h 880642"/>
              <a:gd name="connsiteX1" fmla="*/ 94594 w 935799"/>
              <a:gd name="connsiteY1" fmla="*/ 709095 h 880642"/>
              <a:gd name="connsiteX2" fmla="*/ 441435 w 935799"/>
              <a:gd name="connsiteY2" fmla="*/ 877260 h 880642"/>
              <a:gd name="connsiteX3" fmla="*/ 924911 w 935799"/>
              <a:gd name="connsiteY3" fmla="*/ 540929 h 880642"/>
              <a:gd name="connsiteX4" fmla="*/ 735725 w 935799"/>
              <a:gd name="connsiteY4" fmla="*/ 110005 h 880642"/>
              <a:gd name="connsiteX5" fmla="*/ 252249 w 935799"/>
              <a:gd name="connsiteY5" fmla="*/ 25923 h 880642"/>
              <a:gd name="connsiteX6" fmla="*/ 0 w 935799"/>
              <a:gd name="connsiteY6" fmla="*/ 488378 h 88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799" h="880642">
                <a:moveTo>
                  <a:pt x="84083" y="625012"/>
                </a:moveTo>
                <a:cubicBezTo>
                  <a:pt x="59559" y="646033"/>
                  <a:pt x="35035" y="667054"/>
                  <a:pt x="94594" y="709095"/>
                </a:cubicBezTo>
                <a:cubicBezTo>
                  <a:pt x="154153" y="751136"/>
                  <a:pt x="303049" y="905288"/>
                  <a:pt x="441435" y="877260"/>
                </a:cubicBezTo>
                <a:cubicBezTo>
                  <a:pt x="579821" y="849232"/>
                  <a:pt x="875863" y="668805"/>
                  <a:pt x="924911" y="540929"/>
                </a:cubicBezTo>
                <a:cubicBezTo>
                  <a:pt x="973959" y="413053"/>
                  <a:pt x="847835" y="195839"/>
                  <a:pt x="735725" y="110005"/>
                </a:cubicBezTo>
                <a:cubicBezTo>
                  <a:pt x="623615" y="24171"/>
                  <a:pt x="374870" y="-37139"/>
                  <a:pt x="252249" y="25923"/>
                </a:cubicBezTo>
                <a:cubicBezTo>
                  <a:pt x="129628" y="88985"/>
                  <a:pt x="64814" y="288681"/>
                  <a:pt x="0" y="48837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a:extLst>
              <a:ext uri="{FF2B5EF4-FFF2-40B4-BE49-F238E27FC236}">
                <a16:creationId xmlns:a16="http://schemas.microsoft.com/office/drawing/2014/main" id="{B35F786E-E835-614A-B853-79A48BAFE3D1}"/>
              </a:ext>
            </a:extLst>
          </p:cNvPr>
          <p:cNvSpPr/>
          <p:nvPr/>
        </p:nvSpPr>
        <p:spPr>
          <a:xfrm>
            <a:off x="5102048" y="2619724"/>
            <a:ext cx="1206363" cy="617462"/>
          </a:xfrm>
          <a:custGeom>
            <a:avLst/>
            <a:gdLst>
              <a:gd name="connsiteX0" fmla="*/ 195166 w 1206363"/>
              <a:gd name="connsiteY0" fmla="*/ 617462 h 617462"/>
              <a:gd name="connsiteX1" fmla="*/ 1004462 w 1206363"/>
              <a:gd name="connsiteY1" fmla="*/ 470317 h 617462"/>
              <a:gd name="connsiteX2" fmla="*/ 1141097 w 1206363"/>
              <a:gd name="connsiteY2" fmla="*/ 28883 h 617462"/>
              <a:gd name="connsiteX3" fmla="*/ 121593 w 1206363"/>
              <a:gd name="connsiteY3" fmla="*/ 81435 h 617462"/>
              <a:gd name="connsiteX4" fmla="*/ 37511 w 1206363"/>
              <a:gd name="connsiteY4" fmla="*/ 396745 h 617462"/>
              <a:gd name="connsiteX5" fmla="*/ 289759 w 1206363"/>
              <a:gd name="connsiteY5" fmla="*/ 543890 h 61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363" h="617462">
                <a:moveTo>
                  <a:pt x="195166" y="617462"/>
                </a:moveTo>
                <a:cubicBezTo>
                  <a:pt x="520986" y="592937"/>
                  <a:pt x="846807" y="568413"/>
                  <a:pt x="1004462" y="470317"/>
                </a:cubicBezTo>
                <a:cubicBezTo>
                  <a:pt x="1162117" y="372221"/>
                  <a:pt x="1288242" y="93697"/>
                  <a:pt x="1141097" y="28883"/>
                </a:cubicBezTo>
                <a:cubicBezTo>
                  <a:pt x="993952" y="-35931"/>
                  <a:pt x="305524" y="20125"/>
                  <a:pt x="121593" y="81435"/>
                </a:cubicBezTo>
                <a:cubicBezTo>
                  <a:pt x="-62338" y="142745"/>
                  <a:pt x="9483" y="319669"/>
                  <a:pt x="37511" y="396745"/>
                </a:cubicBezTo>
                <a:cubicBezTo>
                  <a:pt x="65539" y="473821"/>
                  <a:pt x="177649" y="508855"/>
                  <a:pt x="289759" y="5438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a:extLst>
              <a:ext uri="{FF2B5EF4-FFF2-40B4-BE49-F238E27FC236}">
                <a16:creationId xmlns:a16="http://schemas.microsoft.com/office/drawing/2014/main" id="{8222EB0B-08CB-8646-A483-84D05D2513F9}"/>
              </a:ext>
            </a:extLst>
          </p:cNvPr>
          <p:cNvSpPr/>
          <p:nvPr/>
        </p:nvSpPr>
        <p:spPr>
          <a:xfrm>
            <a:off x="10258097" y="5624257"/>
            <a:ext cx="812044" cy="766033"/>
          </a:xfrm>
          <a:custGeom>
            <a:avLst/>
            <a:gdLst>
              <a:gd name="connsiteX0" fmla="*/ 294289 w 812044"/>
              <a:gd name="connsiteY0" fmla="*/ 692460 h 766033"/>
              <a:gd name="connsiteX1" fmla="*/ 346841 w 812044"/>
              <a:gd name="connsiteY1" fmla="*/ 671440 h 766033"/>
              <a:gd name="connsiteX2" fmla="*/ 798786 w 812044"/>
              <a:gd name="connsiteY2" fmla="*/ 377150 h 766033"/>
              <a:gd name="connsiteX3" fmla="*/ 651641 w 812044"/>
              <a:gd name="connsiteY3" fmla="*/ 9288 h 766033"/>
              <a:gd name="connsiteX4" fmla="*/ 241737 w 812044"/>
              <a:gd name="connsiteY4" fmla="*/ 166943 h 766033"/>
              <a:gd name="connsiteX5" fmla="*/ 0 w 812044"/>
              <a:gd name="connsiteY5" fmla="*/ 766033 h 76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044" h="766033">
                <a:moveTo>
                  <a:pt x="294289" y="692460"/>
                </a:moveTo>
                <a:cubicBezTo>
                  <a:pt x="278523" y="708226"/>
                  <a:pt x="262758" y="723992"/>
                  <a:pt x="346841" y="671440"/>
                </a:cubicBezTo>
                <a:cubicBezTo>
                  <a:pt x="430924" y="618888"/>
                  <a:pt x="747986" y="487509"/>
                  <a:pt x="798786" y="377150"/>
                </a:cubicBezTo>
                <a:cubicBezTo>
                  <a:pt x="849586" y="266791"/>
                  <a:pt x="744482" y="44322"/>
                  <a:pt x="651641" y="9288"/>
                </a:cubicBezTo>
                <a:cubicBezTo>
                  <a:pt x="558800" y="-25746"/>
                  <a:pt x="350344" y="40819"/>
                  <a:pt x="241737" y="166943"/>
                </a:cubicBezTo>
                <a:cubicBezTo>
                  <a:pt x="133130" y="293067"/>
                  <a:pt x="66565" y="529550"/>
                  <a:pt x="0" y="7660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98136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311751-6779-644B-AE1B-985F2D0E57E1}"/>
              </a:ext>
            </a:extLst>
          </p:cNvPr>
          <p:cNvPicPr>
            <a:picLocks noChangeAspect="1"/>
          </p:cNvPicPr>
          <p:nvPr/>
        </p:nvPicPr>
        <p:blipFill>
          <a:blip r:embed="rId2"/>
          <a:stretch>
            <a:fillRect/>
          </a:stretch>
        </p:blipFill>
        <p:spPr>
          <a:xfrm>
            <a:off x="1236466" y="2417483"/>
            <a:ext cx="8191212" cy="3742474"/>
          </a:xfrm>
          <a:prstGeom prst="rect">
            <a:avLst/>
          </a:prstGeom>
        </p:spPr>
      </p:pic>
      <p:sp>
        <p:nvSpPr>
          <p:cNvPr id="2" name="Title 1">
            <a:extLst>
              <a:ext uri="{FF2B5EF4-FFF2-40B4-BE49-F238E27FC236}">
                <a16:creationId xmlns:a16="http://schemas.microsoft.com/office/drawing/2014/main" id="{29EE4569-449C-5E43-8A57-E9CF062D8BCC}"/>
              </a:ext>
            </a:extLst>
          </p:cNvPr>
          <p:cNvSpPr>
            <a:spLocks noGrp="1"/>
          </p:cNvSpPr>
          <p:nvPr>
            <p:ph type="title"/>
          </p:nvPr>
        </p:nvSpPr>
        <p:spPr/>
        <p:txBody>
          <a:bodyPr/>
          <a:lstStyle/>
          <a:p>
            <a:r>
              <a:rPr lang="en-AU" dirty="0"/>
              <a:t>Is DNSSEC being used?</a:t>
            </a:r>
          </a:p>
        </p:txBody>
      </p:sp>
      <p:sp>
        <p:nvSpPr>
          <p:cNvPr id="4" name="Slide Number Placeholder 3">
            <a:extLst>
              <a:ext uri="{FF2B5EF4-FFF2-40B4-BE49-F238E27FC236}">
                <a16:creationId xmlns:a16="http://schemas.microsoft.com/office/drawing/2014/main" id="{57A042B4-292C-5447-9D46-566E5A7E4AFD}"/>
              </a:ext>
            </a:extLst>
          </p:cNvPr>
          <p:cNvSpPr>
            <a:spLocks noGrp="1"/>
          </p:cNvSpPr>
          <p:nvPr>
            <p:ph type="sldNum" sz="quarter" idx="12"/>
          </p:nvPr>
        </p:nvSpPr>
        <p:spPr/>
        <p:txBody>
          <a:bodyPr/>
          <a:lstStyle/>
          <a:p>
            <a:fld id="{652E326F-2974-0E46-BE41-4A2DFAACED48}" type="slidenum">
              <a:rPr lang="en-AU" smtClean="0"/>
              <a:t>39</a:t>
            </a:fld>
            <a:endParaRPr lang="en-AU"/>
          </a:p>
        </p:txBody>
      </p:sp>
      <p:sp>
        <p:nvSpPr>
          <p:cNvPr id="11" name="TextBox 10">
            <a:extLst>
              <a:ext uri="{FF2B5EF4-FFF2-40B4-BE49-F238E27FC236}">
                <a16:creationId xmlns:a16="http://schemas.microsoft.com/office/drawing/2014/main" id="{C29AA01F-EE41-974E-BB1D-2E1FA3A05893}"/>
              </a:ext>
            </a:extLst>
          </p:cNvPr>
          <p:cNvSpPr txBox="1"/>
          <p:nvPr/>
        </p:nvSpPr>
        <p:spPr>
          <a:xfrm>
            <a:off x="2319685" y="2158803"/>
            <a:ext cx="5243743" cy="369332"/>
          </a:xfrm>
          <a:prstGeom prst="rect">
            <a:avLst/>
          </a:prstGeom>
          <a:noFill/>
        </p:spPr>
        <p:txBody>
          <a:bodyPr wrap="none" rtlCol="0">
            <a:spAutoFit/>
          </a:bodyPr>
          <a:lstStyle/>
          <a:p>
            <a:r>
              <a:rPr lang="en-AU" dirty="0">
                <a:latin typeface="AhnbergHand" pitchFamily="2" charset="0"/>
              </a:rPr>
              <a:t>Validation Rate of Signed DNS responses</a:t>
            </a:r>
          </a:p>
        </p:txBody>
      </p:sp>
      <p:sp>
        <p:nvSpPr>
          <p:cNvPr id="13" name="TextBox 12">
            <a:extLst>
              <a:ext uri="{FF2B5EF4-FFF2-40B4-BE49-F238E27FC236}">
                <a16:creationId xmlns:a16="http://schemas.microsoft.com/office/drawing/2014/main" id="{120BB23E-2D52-9C4B-9F46-739049E5E0E2}"/>
              </a:ext>
            </a:extLst>
          </p:cNvPr>
          <p:cNvSpPr txBox="1"/>
          <p:nvPr/>
        </p:nvSpPr>
        <p:spPr>
          <a:xfrm>
            <a:off x="1259064" y="6159957"/>
            <a:ext cx="540533" cy="261610"/>
          </a:xfrm>
          <a:prstGeom prst="rect">
            <a:avLst/>
          </a:prstGeom>
          <a:noFill/>
        </p:spPr>
        <p:txBody>
          <a:bodyPr wrap="none" rtlCol="0">
            <a:spAutoFit/>
          </a:bodyPr>
          <a:lstStyle/>
          <a:p>
            <a:r>
              <a:rPr lang="en-AU" sz="1050" dirty="0">
                <a:latin typeface="AhnbergHand" pitchFamily="2" charset="0"/>
              </a:rPr>
              <a:t>2014</a:t>
            </a:r>
          </a:p>
        </p:txBody>
      </p:sp>
      <p:sp>
        <p:nvSpPr>
          <p:cNvPr id="14" name="TextBox 13">
            <a:extLst>
              <a:ext uri="{FF2B5EF4-FFF2-40B4-BE49-F238E27FC236}">
                <a16:creationId xmlns:a16="http://schemas.microsoft.com/office/drawing/2014/main" id="{EB986A8E-EC42-4244-8B36-CA6003F8522E}"/>
              </a:ext>
            </a:extLst>
          </p:cNvPr>
          <p:cNvSpPr txBox="1"/>
          <p:nvPr/>
        </p:nvSpPr>
        <p:spPr>
          <a:xfrm>
            <a:off x="3229321" y="6159957"/>
            <a:ext cx="529312" cy="253916"/>
          </a:xfrm>
          <a:prstGeom prst="rect">
            <a:avLst/>
          </a:prstGeom>
          <a:noFill/>
        </p:spPr>
        <p:txBody>
          <a:bodyPr wrap="none" rtlCol="0">
            <a:spAutoFit/>
          </a:bodyPr>
          <a:lstStyle/>
          <a:p>
            <a:r>
              <a:rPr lang="en-AU" sz="1050" dirty="0">
                <a:latin typeface="AhnbergHand" pitchFamily="2" charset="0"/>
              </a:rPr>
              <a:t>2016</a:t>
            </a:r>
          </a:p>
        </p:txBody>
      </p:sp>
      <p:sp>
        <p:nvSpPr>
          <p:cNvPr id="15" name="TextBox 14">
            <a:extLst>
              <a:ext uri="{FF2B5EF4-FFF2-40B4-BE49-F238E27FC236}">
                <a16:creationId xmlns:a16="http://schemas.microsoft.com/office/drawing/2014/main" id="{610784A6-0FC5-8241-B72E-859F15DF707E}"/>
              </a:ext>
            </a:extLst>
          </p:cNvPr>
          <p:cNvSpPr txBox="1"/>
          <p:nvPr/>
        </p:nvSpPr>
        <p:spPr>
          <a:xfrm>
            <a:off x="5188357" y="6159957"/>
            <a:ext cx="516488" cy="253916"/>
          </a:xfrm>
          <a:prstGeom prst="rect">
            <a:avLst/>
          </a:prstGeom>
          <a:noFill/>
        </p:spPr>
        <p:txBody>
          <a:bodyPr wrap="none" rtlCol="0">
            <a:spAutoFit/>
          </a:bodyPr>
          <a:lstStyle/>
          <a:p>
            <a:r>
              <a:rPr lang="en-AU" sz="1050" dirty="0">
                <a:latin typeface="AhnbergHand" pitchFamily="2" charset="0"/>
              </a:rPr>
              <a:t>2018</a:t>
            </a:r>
          </a:p>
        </p:txBody>
      </p:sp>
      <p:sp>
        <p:nvSpPr>
          <p:cNvPr id="16" name="TextBox 15">
            <a:extLst>
              <a:ext uri="{FF2B5EF4-FFF2-40B4-BE49-F238E27FC236}">
                <a16:creationId xmlns:a16="http://schemas.microsoft.com/office/drawing/2014/main" id="{EF3DA564-F927-2B43-9403-D1EF7B7A0F76}"/>
              </a:ext>
            </a:extLst>
          </p:cNvPr>
          <p:cNvSpPr txBox="1"/>
          <p:nvPr/>
        </p:nvSpPr>
        <p:spPr>
          <a:xfrm>
            <a:off x="7134570" y="6159957"/>
            <a:ext cx="582211" cy="253916"/>
          </a:xfrm>
          <a:prstGeom prst="rect">
            <a:avLst/>
          </a:prstGeom>
          <a:noFill/>
        </p:spPr>
        <p:txBody>
          <a:bodyPr wrap="none" rtlCol="0">
            <a:spAutoFit/>
          </a:bodyPr>
          <a:lstStyle/>
          <a:p>
            <a:r>
              <a:rPr lang="en-AU" sz="1050" dirty="0">
                <a:latin typeface="AhnbergHand" pitchFamily="2" charset="0"/>
              </a:rPr>
              <a:t>2020</a:t>
            </a:r>
          </a:p>
        </p:txBody>
      </p:sp>
      <p:sp>
        <p:nvSpPr>
          <p:cNvPr id="17" name="TextBox 16">
            <a:extLst>
              <a:ext uri="{FF2B5EF4-FFF2-40B4-BE49-F238E27FC236}">
                <a16:creationId xmlns:a16="http://schemas.microsoft.com/office/drawing/2014/main" id="{FC8F72CF-0239-C24F-B74D-765DD6DD24CE}"/>
              </a:ext>
            </a:extLst>
          </p:cNvPr>
          <p:cNvSpPr txBox="1"/>
          <p:nvPr/>
        </p:nvSpPr>
        <p:spPr>
          <a:xfrm>
            <a:off x="9710066" y="3170653"/>
            <a:ext cx="2490935" cy="1569660"/>
          </a:xfrm>
          <a:prstGeom prst="rect">
            <a:avLst/>
          </a:prstGeom>
          <a:noFill/>
        </p:spPr>
        <p:txBody>
          <a:bodyPr wrap="square" rtlCol="0">
            <a:spAutoFit/>
          </a:bodyPr>
          <a:lstStyle/>
          <a:p>
            <a:r>
              <a:rPr lang="en-AU" sz="1600" dirty="0">
                <a:latin typeface="AhnbergHand" pitchFamily="2" charset="0"/>
              </a:rPr>
              <a:t>28% of users are behind DNSSEC-validating resolvers who will not resolve a badly signed DNS name</a:t>
            </a:r>
          </a:p>
        </p:txBody>
      </p:sp>
      <p:sp>
        <p:nvSpPr>
          <p:cNvPr id="18" name="Freeform 17">
            <a:extLst>
              <a:ext uri="{FF2B5EF4-FFF2-40B4-BE49-F238E27FC236}">
                <a16:creationId xmlns:a16="http://schemas.microsoft.com/office/drawing/2014/main" id="{5F09EEC3-2BCB-5241-BB75-E2097A0C3DD3}"/>
              </a:ext>
            </a:extLst>
          </p:cNvPr>
          <p:cNvSpPr/>
          <p:nvPr/>
        </p:nvSpPr>
        <p:spPr>
          <a:xfrm>
            <a:off x="9354204" y="3748655"/>
            <a:ext cx="330969" cy="342900"/>
          </a:xfrm>
          <a:custGeom>
            <a:avLst/>
            <a:gdLst>
              <a:gd name="connsiteX0" fmla="*/ 461684 w 461684"/>
              <a:gd name="connsiteY0" fmla="*/ 182880 h 342900"/>
              <a:gd name="connsiteX1" fmla="*/ 57824 w 461684"/>
              <a:gd name="connsiteY1" fmla="*/ 137160 h 342900"/>
              <a:gd name="connsiteX2" fmla="*/ 255944 w 461684"/>
              <a:gd name="connsiteY2" fmla="*/ 0 h 342900"/>
              <a:gd name="connsiteX3" fmla="*/ 4484 w 461684"/>
              <a:gd name="connsiteY3" fmla="*/ 137160 h 342900"/>
              <a:gd name="connsiteX4" fmla="*/ 118784 w 461684"/>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84" h="342900">
                <a:moveTo>
                  <a:pt x="461684" y="182880"/>
                </a:moveTo>
                <a:cubicBezTo>
                  <a:pt x="276899" y="175260"/>
                  <a:pt x="92114" y="167640"/>
                  <a:pt x="57824" y="137160"/>
                </a:cubicBezTo>
                <a:cubicBezTo>
                  <a:pt x="23534" y="106680"/>
                  <a:pt x="264834" y="0"/>
                  <a:pt x="255944" y="0"/>
                </a:cubicBezTo>
                <a:cubicBezTo>
                  <a:pt x="247054" y="0"/>
                  <a:pt x="27344" y="80010"/>
                  <a:pt x="4484" y="137160"/>
                </a:cubicBezTo>
                <a:cubicBezTo>
                  <a:pt x="-18376" y="194310"/>
                  <a:pt x="50204" y="268605"/>
                  <a:pt x="118784" y="3429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80792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810D-DC1E-D845-91FA-E7A5D4C9656D}"/>
              </a:ext>
            </a:extLst>
          </p:cNvPr>
          <p:cNvSpPr>
            <a:spLocks noGrp="1"/>
          </p:cNvSpPr>
          <p:nvPr>
            <p:ph type="title"/>
          </p:nvPr>
        </p:nvSpPr>
        <p:spPr/>
        <p:txBody>
          <a:bodyPr/>
          <a:lstStyle/>
          <a:p>
            <a:r>
              <a:rPr lang="en-AU" dirty="0"/>
              <a:t>Openness?</a:t>
            </a:r>
            <a:endParaRPr lang="en-AU" i="1" dirty="0"/>
          </a:p>
        </p:txBody>
      </p:sp>
      <p:sp>
        <p:nvSpPr>
          <p:cNvPr id="3" name="Content Placeholder 2">
            <a:extLst>
              <a:ext uri="{FF2B5EF4-FFF2-40B4-BE49-F238E27FC236}">
                <a16:creationId xmlns:a16="http://schemas.microsoft.com/office/drawing/2014/main" id="{D398456F-C2D0-B94C-87D2-9A17F78AD36A}"/>
              </a:ext>
            </a:extLst>
          </p:cNvPr>
          <p:cNvSpPr>
            <a:spLocks noGrp="1"/>
          </p:cNvSpPr>
          <p:nvPr>
            <p:ph idx="1"/>
          </p:nvPr>
        </p:nvSpPr>
        <p:spPr/>
        <p:txBody>
          <a:bodyPr/>
          <a:lstStyle/>
          <a:p>
            <a:pPr marL="0" indent="0">
              <a:buNone/>
            </a:pPr>
            <a:r>
              <a:rPr lang="en-AU" dirty="0"/>
              <a:t>When speaking about </a:t>
            </a:r>
            <a:r>
              <a:rPr lang="en-AU" i="1" dirty="0"/>
              <a:t>openness</a:t>
            </a:r>
            <a:r>
              <a:rPr lang="en-AU" dirty="0"/>
              <a:t>, we do not mean </a:t>
            </a:r>
            <a:r>
              <a:rPr lang="en-AU" i="1" dirty="0"/>
              <a:t>open</a:t>
            </a:r>
            <a:r>
              <a:rPr lang="en-AU" dirty="0"/>
              <a:t> in a competitive sense, but rather </a:t>
            </a:r>
            <a:r>
              <a:rPr lang="en-AU" i="1" dirty="0"/>
              <a:t>open</a:t>
            </a:r>
            <a:r>
              <a:rPr lang="en-AU" dirty="0"/>
              <a:t> as in </a:t>
            </a:r>
            <a:r>
              <a:rPr lang="en-AU" i="1" dirty="0"/>
              <a:t>everyone can access the service</a:t>
            </a:r>
            <a:r>
              <a:rPr lang="en-AU" dirty="0"/>
              <a:t>:: </a:t>
            </a:r>
          </a:p>
          <a:p>
            <a:pPr marL="457200" lvl="1" indent="0">
              <a:buNone/>
            </a:pPr>
            <a:r>
              <a:rPr lang="en-AU" sz="2800" dirty="0"/>
              <a:t>“Can users access and distribute information and content, use and provide applications and services, and use terminal equipment of their choice, irrespective of the user’s or provider’s location or the location, origin or destination of the information, content, application or service?”</a:t>
            </a:r>
          </a:p>
          <a:p>
            <a:pPr marL="457200" lvl="1" indent="0">
              <a:buNone/>
            </a:pPr>
            <a:endParaRPr lang="en-AU" sz="2800" dirty="0"/>
          </a:p>
          <a:p>
            <a:pPr marL="0" indent="0">
              <a:buNone/>
            </a:pPr>
            <a:r>
              <a:rPr lang="en-AU" b="1" dirty="0"/>
              <a:t>The answer is ”Yes!”</a:t>
            </a:r>
          </a:p>
        </p:txBody>
      </p:sp>
      <p:sp>
        <p:nvSpPr>
          <p:cNvPr id="4" name="Slide Number Placeholder 3">
            <a:extLst>
              <a:ext uri="{FF2B5EF4-FFF2-40B4-BE49-F238E27FC236}">
                <a16:creationId xmlns:a16="http://schemas.microsoft.com/office/drawing/2014/main" id="{6D6667A1-1434-FA44-9A99-CCDFDBCAC499}"/>
              </a:ext>
            </a:extLst>
          </p:cNvPr>
          <p:cNvSpPr>
            <a:spLocks noGrp="1"/>
          </p:cNvSpPr>
          <p:nvPr>
            <p:ph type="sldNum" sz="quarter" idx="12"/>
          </p:nvPr>
        </p:nvSpPr>
        <p:spPr/>
        <p:txBody>
          <a:bodyPr/>
          <a:lstStyle/>
          <a:p>
            <a:fld id="{652E326F-2974-0E46-BE41-4A2DFAACED48}" type="slidenum">
              <a:rPr lang="en-AU" smtClean="0"/>
              <a:t>4</a:t>
            </a:fld>
            <a:endParaRPr lang="en-AU"/>
          </a:p>
        </p:txBody>
      </p:sp>
    </p:spTree>
    <p:extLst>
      <p:ext uri="{BB962C8B-B14F-4D97-AF65-F5344CB8AC3E}">
        <p14:creationId xmlns:p14="http://schemas.microsoft.com/office/powerpoint/2010/main" val="2666739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311751-6779-644B-AE1B-985F2D0E57E1}"/>
              </a:ext>
            </a:extLst>
          </p:cNvPr>
          <p:cNvPicPr>
            <a:picLocks noChangeAspect="1"/>
          </p:cNvPicPr>
          <p:nvPr/>
        </p:nvPicPr>
        <p:blipFill>
          <a:blip r:embed="rId2"/>
          <a:stretch>
            <a:fillRect/>
          </a:stretch>
        </p:blipFill>
        <p:spPr>
          <a:xfrm>
            <a:off x="1236466" y="2417483"/>
            <a:ext cx="8191212" cy="3742474"/>
          </a:xfrm>
          <a:prstGeom prst="rect">
            <a:avLst/>
          </a:prstGeom>
        </p:spPr>
      </p:pic>
      <p:sp>
        <p:nvSpPr>
          <p:cNvPr id="2" name="Title 1">
            <a:extLst>
              <a:ext uri="{FF2B5EF4-FFF2-40B4-BE49-F238E27FC236}">
                <a16:creationId xmlns:a16="http://schemas.microsoft.com/office/drawing/2014/main" id="{29EE4569-449C-5E43-8A57-E9CF062D8BCC}"/>
              </a:ext>
            </a:extLst>
          </p:cNvPr>
          <p:cNvSpPr>
            <a:spLocks noGrp="1"/>
          </p:cNvSpPr>
          <p:nvPr>
            <p:ph type="title"/>
          </p:nvPr>
        </p:nvSpPr>
        <p:spPr/>
        <p:txBody>
          <a:bodyPr/>
          <a:lstStyle/>
          <a:p>
            <a:r>
              <a:rPr lang="en-AU" dirty="0"/>
              <a:t>Quarter Full, or </a:t>
            </a:r>
            <a:br>
              <a:rPr lang="en-AU" dirty="0"/>
            </a:br>
            <a:r>
              <a:rPr lang="en-AU" dirty="0"/>
              <a:t>Three Quarters Empty??</a:t>
            </a:r>
          </a:p>
        </p:txBody>
      </p:sp>
      <p:sp>
        <p:nvSpPr>
          <p:cNvPr id="4" name="Slide Number Placeholder 3">
            <a:extLst>
              <a:ext uri="{FF2B5EF4-FFF2-40B4-BE49-F238E27FC236}">
                <a16:creationId xmlns:a16="http://schemas.microsoft.com/office/drawing/2014/main" id="{57A042B4-292C-5447-9D46-566E5A7E4AFD}"/>
              </a:ext>
            </a:extLst>
          </p:cNvPr>
          <p:cNvSpPr>
            <a:spLocks noGrp="1"/>
          </p:cNvSpPr>
          <p:nvPr>
            <p:ph type="sldNum" sz="quarter" idx="12"/>
          </p:nvPr>
        </p:nvSpPr>
        <p:spPr/>
        <p:txBody>
          <a:bodyPr/>
          <a:lstStyle/>
          <a:p>
            <a:fld id="{652E326F-2974-0E46-BE41-4A2DFAACED48}" type="slidenum">
              <a:rPr lang="en-AU" smtClean="0"/>
              <a:t>40</a:t>
            </a:fld>
            <a:endParaRPr lang="en-AU"/>
          </a:p>
        </p:txBody>
      </p:sp>
      <p:sp>
        <p:nvSpPr>
          <p:cNvPr id="11" name="TextBox 10">
            <a:extLst>
              <a:ext uri="{FF2B5EF4-FFF2-40B4-BE49-F238E27FC236}">
                <a16:creationId xmlns:a16="http://schemas.microsoft.com/office/drawing/2014/main" id="{C29AA01F-EE41-974E-BB1D-2E1FA3A05893}"/>
              </a:ext>
            </a:extLst>
          </p:cNvPr>
          <p:cNvSpPr txBox="1"/>
          <p:nvPr/>
        </p:nvSpPr>
        <p:spPr>
          <a:xfrm>
            <a:off x="2319685" y="2158803"/>
            <a:ext cx="5243743" cy="369332"/>
          </a:xfrm>
          <a:prstGeom prst="rect">
            <a:avLst/>
          </a:prstGeom>
          <a:noFill/>
        </p:spPr>
        <p:txBody>
          <a:bodyPr wrap="none" rtlCol="0">
            <a:spAutoFit/>
          </a:bodyPr>
          <a:lstStyle/>
          <a:p>
            <a:r>
              <a:rPr lang="en-AU" dirty="0">
                <a:latin typeface="AhnbergHand" pitchFamily="2" charset="0"/>
              </a:rPr>
              <a:t>Validation Rate of Signed DNS responses</a:t>
            </a:r>
          </a:p>
        </p:txBody>
      </p:sp>
      <p:sp>
        <p:nvSpPr>
          <p:cNvPr id="13" name="TextBox 12">
            <a:extLst>
              <a:ext uri="{FF2B5EF4-FFF2-40B4-BE49-F238E27FC236}">
                <a16:creationId xmlns:a16="http://schemas.microsoft.com/office/drawing/2014/main" id="{120BB23E-2D52-9C4B-9F46-739049E5E0E2}"/>
              </a:ext>
            </a:extLst>
          </p:cNvPr>
          <p:cNvSpPr txBox="1"/>
          <p:nvPr/>
        </p:nvSpPr>
        <p:spPr>
          <a:xfrm>
            <a:off x="1259064" y="6159957"/>
            <a:ext cx="540533" cy="261610"/>
          </a:xfrm>
          <a:prstGeom prst="rect">
            <a:avLst/>
          </a:prstGeom>
          <a:noFill/>
        </p:spPr>
        <p:txBody>
          <a:bodyPr wrap="none" rtlCol="0">
            <a:spAutoFit/>
          </a:bodyPr>
          <a:lstStyle/>
          <a:p>
            <a:r>
              <a:rPr lang="en-AU" sz="1050" dirty="0">
                <a:latin typeface="AhnbergHand" pitchFamily="2" charset="0"/>
              </a:rPr>
              <a:t>2014</a:t>
            </a:r>
          </a:p>
        </p:txBody>
      </p:sp>
      <p:sp>
        <p:nvSpPr>
          <p:cNvPr id="14" name="TextBox 13">
            <a:extLst>
              <a:ext uri="{FF2B5EF4-FFF2-40B4-BE49-F238E27FC236}">
                <a16:creationId xmlns:a16="http://schemas.microsoft.com/office/drawing/2014/main" id="{EB986A8E-EC42-4244-8B36-CA6003F8522E}"/>
              </a:ext>
            </a:extLst>
          </p:cNvPr>
          <p:cNvSpPr txBox="1"/>
          <p:nvPr/>
        </p:nvSpPr>
        <p:spPr>
          <a:xfrm>
            <a:off x="3229321" y="6159957"/>
            <a:ext cx="529312" cy="253916"/>
          </a:xfrm>
          <a:prstGeom prst="rect">
            <a:avLst/>
          </a:prstGeom>
          <a:noFill/>
        </p:spPr>
        <p:txBody>
          <a:bodyPr wrap="none" rtlCol="0">
            <a:spAutoFit/>
          </a:bodyPr>
          <a:lstStyle/>
          <a:p>
            <a:r>
              <a:rPr lang="en-AU" sz="1050" dirty="0">
                <a:latin typeface="AhnbergHand" pitchFamily="2" charset="0"/>
              </a:rPr>
              <a:t>2016</a:t>
            </a:r>
          </a:p>
        </p:txBody>
      </p:sp>
      <p:sp>
        <p:nvSpPr>
          <p:cNvPr id="15" name="TextBox 14">
            <a:extLst>
              <a:ext uri="{FF2B5EF4-FFF2-40B4-BE49-F238E27FC236}">
                <a16:creationId xmlns:a16="http://schemas.microsoft.com/office/drawing/2014/main" id="{610784A6-0FC5-8241-B72E-859F15DF707E}"/>
              </a:ext>
            </a:extLst>
          </p:cNvPr>
          <p:cNvSpPr txBox="1"/>
          <p:nvPr/>
        </p:nvSpPr>
        <p:spPr>
          <a:xfrm>
            <a:off x="5188357" y="6159957"/>
            <a:ext cx="516488" cy="253916"/>
          </a:xfrm>
          <a:prstGeom prst="rect">
            <a:avLst/>
          </a:prstGeom>
          <a:noFill/>
        </p:spPr>
        <p:txBody>
          <a:bodyPr wrap="none" rtlCol="0">
            <a:spAutoFit/>
          </a:bodyPr>
          <a:lstStyle/>
          <a:p>
            <a:r>
              <a:rPr lang="en-AU" sz="1050" dirty="0">
                <a:latin typeface="AhnbergHand" pitchFamily="2" charset="0"/>
              </a:rPr>
              <a:t>2018</a:t>
            </a:r>
          </a:p>
        </p:txBody>
      </p:sp>
      <p:sp>
        <p:nvSpPr>
          <p:cNvPr id="16" name="TextBox 15">
            <a:extLst>
              <a:ext uri="{FF2B5EF4-FFF2-40B4-BE49-F238E27FC236}">
                <a16:creationId xmlns:a16="http://schemas.microsoft.com/office/drawing/2014/main" id="{EF3DA564-F927-2B43-9403-D1EF7B7A0F76}"/>
              </a:ext>
            </a:extLst>
          </p:cNvPr>
          <p:cNvSpPr txBox="1"/>
          <p:nvPr/>
        </p:nvSpPr>
        <p:spPr>
          <a:xfrm>
            <a:off x="7134570" y="6159957"/>
            <a:ext cx="582211" cy="253916"/>
          </a:xfrm>
          <a:prstGeom prst="rect">
            <a:avLst/>
          </a:prstGeom>
          <a:noFill/>
        </p:spPr>
        <p:txBody>
          <a:bodyPr wrap="none" rtlCol="0">
            <a:spAutoFit/>
          </a:bodyPr>
          <a:lstStyle/>
          <a:p>
            <a:r>
              <a:rPr lang="en-AU" sz="1050" dirty="0">
                <a:latin typeface="AhnbergHand" pitchFamily="2" charset="0"/>
              </a:rPr>
              <a:t>2020</a:t>
            </a:r>
          </a:p>
        </p:txBody>
      </p:sp>
      <p:sp>
        <p:nvSpPr>
          <p:cNvPr id="18" name="Freeform 17">
            <a:extLst>
              <a:ext uri="{FF2B5EF4-FFF2-40B4-BE49-F238E27FC236}">
                <a16:creationId xmlns:a16="http://schemas.microsoft.com/office/drawing/2014/main" id="{5F09EEC3-2BCB-5241-BB75-E2097A0C3DD3}"/>
              </a:ext>
            </a:extLst>
          </p:cNvPr>
          <p:cNvSpPr/>
          <p:nvPr/>
        </p:nvSpPr>
        <p:spPr>
          <a:xfrm>
            <a:off x="9354204" y="3748655"/>
            <a:ext cx="330969" cy="342900"/>
          </a:xfrm>
          <a:custGeom>
            <a:avLst/>
            <a:gdLst>
              <a:gd name="connsiteX0" fmla="*/ 461684 w 461684"/>
              <a:gd name="connsiteY0" fmla="*/ 182880 h 342900"/>
              <a:gd name="connsiteX1" fmla="*/ 57824 w 461684"/>
              <a:gd name="connsiteY1" fmla="*/ 137160 h 342900"/>
              <a:gd name="connsiteX2" fmla="*/ 255944 w 461684"/>
              <a:gd name="connsiteY2" fmla="*/ 0 h 342900"/>
              <a:gd name="connsiteX3" fmla="*/ 4484 w 461684"/>
              <a:gd name="connsiteY3" fmla="*/ 137160 h 342900"/>
              <a:gd name="connsiteX4" fmla="*/ 118784 w 461684"/>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84" h="342900">
                <a:moveTo>
                  <a:pt x="461684" y="182880"/>
                </a:moveTo>
                <a:cubicBezTo>
                  <a:pt x="276899" y="175260"/>
                  <a:pt x="92114" y="167640"/>
                  <a:pt x="57824" y="137160"/>
                </a:cubicBezTo>
                <a:cubicBezTo>
                  <a:pt x="23534" y="106680"/>
                  <a:pt x="264834" y="0"/>
                  <a:pt x="255944" y="0"/>
                </a:cubicBezTo>
                <a:cubicBezTo>
                  <a:pt x="247054" y="0"/>
                  <a:pt x="27344" y="80010"/>
                  <a:pt x="4484" y="137160"/>
                </a:cubicBezTo>
                <a:cubicBezTo>
                  <a:pt x="-18376" y="194310"/>
                  <a:pt x="50204" y="268605"/>
                  <a:pt x="118784" y="3429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D83DF9AB-9510-FB49-8C9A-E7A9FF78B260}"/>
              </a:ext>
            </a:extLst>
          </p:cNvPr>
          <p:cNvSpPr txBox="1"/>
          <p:nvPr/>
        </p:nvSpPr>
        <p:spPr>
          <a:xfrm>
            <a:off x="9710066" y="3238794"/>
            <a:ext cx="2490935" cy="1323439"/>
          </a:xfrm>
          <a:prstGeom prst="rect">
            <a:avLst/>
          </a:prstGeom>
          <a:noFill/>
        </p:spPr>
        <p:txBody>
          <a:bodyPr wrap="square" rtlCol="0">
            <a:spAutoFit/>
          </a:bodyPr>
          <a:lstStyle/>
          <a:p>
            <a:r>
              <a:rPr lang="en-AU" sz="1600" dirty="0">
                <a:latin typeface="AhnbergHand" pitchFamily="2" charset="0"/>
              </a:rPr>
              <a:t>Three quarters of the Internet’s user base can’t or won’t check if a DNS response is genuine</a:t>
            </a:r>
          </a:p>
        </p:txBody>
      </p:sp>
    </p:spTree>
    <p:extLst>
      <p:ext uri="{BB962C8B-B14F-4D97-AF65-F5344CB8AC3E}">
        <p14:creationId xmlns:p14="http://schemas.microsoft.com/office/powerpoint/2010/main" val="1730002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D9BE6-B5D7-6549-9890-5716BE5908CE}"/>
              </a:ext>
            </a:extLst>
          </p:cNvPr>
          <p:cNvSpPr>
            <a:spLocks noGrp="1"/>
          </p:cNvSpPr>
          <p:nvPr>
            <p:ph type="title"/>
          </p:nvPr>
        </p:nvSpPr>
        <p:spPr/>
        <p:txBody>
          <a:bodyPr/>
          <a:lstStyle/>
          <a:p>
            <a:r>
              <a:rPr lang="en-AU" dirty="0"/>
              <a:t>Problems with DNSSEC</a:t>
            </a:r>
          </a:p>
        </p:txBody>
      </p:sp>
      <p:sp>
        <p:nvSpPr>
          <p:cNvPr id="4" name="Slide Number Placeholder 3">
            <a:extLst>
              <a:ext uri="{FF2B5EF4-FFF2-40B4-BE49-F238E27FC236}">
                <a16:creationId xmlns:a16="http://schemas.microsoft.com/office/drawing/2014/main" id="{4646A2C4-D58E-C34F-8FC0-92F1FD04838A}"/>
              </a:ext>
            </a:extLst>
          </p:cNvPr>
          <p:cNvSpPr>
            <a:spLocks noGrp="1"/>
          </p:cNvSpPr>
          <p:nvPr>
            <p:ph type="sldNum" sz="quarter" idx="12"/>
          </p:nvPr>
        </p:nvSpPr>
        <p:spPr/>
        <p:txBody>
          <a:bodyPr/>
          <a:lstStyle/>
          <a:p>
            <a:fld id="{652E326F-2974-0E46-BE41-4A2DFAACED48}" type="slidenum">
              <a:rPr lang="en-AU" smtClean="0"/>
              <a:t>41</a:t>
            </a:fld>
            <a:endParaRPr lang="en-AU"/>
          </a:p>
        </p:txBody>
      </p:sp>
      <p:sp>
        <p:nvSpPr>
          <p:cNvPr id="8" name="Content Placeholder 7">
            <a:extLst>
              <a:ext uri="{FF2B5EF4-FFF2-40B4-BE49-F238E27FC236}">
                <a16:creationId xmlns:a16="http://schemas.microsoft.com/office/drawing/2014/main" id="{9D9306ED-F84C-224C-B3D3-77139D806AED}"/>
              </a:ext>
            </a:extLst>
          </p:cNvPr>
          <p:cNvSpPr>
            <a:spLocks noGrp="1"/>
          </p:cNvSpPr>
          <p:nvPr>
            <p:ph idx="1"/>
          </p:nvPr>
        </p:nvSpPr>
        <p:spPr>
          <a:xfrm>
            <a:off x="708377" y="1532114"/>
            <a:ext cx="11009489" cy="4896908"/>
          </a:xfrm>
        </p:spPr>
        <p:txBody>
          <a:bodyPr>
            <a:normAutofit lnSpcReduction="10000"/>
          </a:bodyPr>
          <a:lstStyle/>
          <a:p>
            <a:r>
              <a:rPr lang="en-AU" sz="3200" dirty="0"/>
              <a:t>Large DNS responses cause robustness issues for DNS</a:t>
            </a:r>
          </a:p>
          <a:p>
            <a:pPr lvl="1"/>
            <a:r>
              <a:rPr lang="en-AU" sz="2800" dirty="0"/>
              <a:t>Getting large responses through the network has reliability issues with UDP packet fragmentation and timing issues with signalled cut-over to TCP</a:t>
            </a:r>
          </a:p>
          <a:p>
            <a:pPr lvl="1"/>
            <a:r>
              <a:rPr lang="en-AU" sz="2800" dirty="0"/>
              <a:t>The validator has to perform a full </a:t>
            </a:r>
            <a:r>
              <a:rPr lang="en-AU" sz="2800" dirty="0" err="1"/>
              <a:t>backtrace</a:t>
            </a:r>
            <a:r>
              <a:rPr lang="en-AU" sz="2800" dirty="0"/>
              <a:t> query sequence to assemble the full DNSSEC signature chain</a:t>
            </a:r>
          </a:p>
          <a:p>
            <a:pPr lvl="1"/>
            <a:r>
              <a:rPr lang="en-AU" sz="2800" dirty="0"/>
              <a:t>So the problem is that DNSSEC validation may entail a sequence of queries where each of the responses may require encounter UDP fragmentation packet loss</a:t>
            </a:r>
          </a:p>
          <a:p>
            <a:pPr marL="457200" lvl="1" indent="0">
              <a:buNone/>
            </a:pPr>
            <a:endParaRPr lang="en-AU" sz="2800" b="1" dirty="0"/>
          </a:p>
          <a:p>
            <a:pPr marL="457200" lvl="1" indent="0">
              <a:buNone/>
            </a:pPr>
            <a:r>
              <a:rPr lang="en-AU" sz="2800" b="1" dirty="0"/>
              <a:t>All this adds to the time to resolve a signed name</a:t>
            </a:r>
          </a:p>
          <a:p>
            <a:pPr marL="457200" lvl="1" indent="0">
              <a:buNone/>
            </a:pPr>
            <a:r>
              <a:rPr lang="en-AU" sz="2800" b="1" dirty="0"/>
              <a:t>And nobody is tolerant of delays in today’s Internet</a:t>
            </a:r>
          </a:p>
          <a:p>
            <a:endParaRPr lang="en-AU" sz="3200" dirty="0"/>
          </a:p>
          <a:p>
            <a:endParaRPr lang="en-AU" sz="3200" dirty="0"/>
          </a:p>
        </p:txBody>
      </p:sp>
    </p:spTree>
    <p:extLst>
      <p:ext uri="{BB962C8B-B14F-4D97-AF65-F5344CB8AC3E}">
        <p14:creationId xmlns:p14="http://schemas.microsoft.com/office/powerpoint/2010/main" val="4156737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D9BE6-B5D7-6549-9890-5716BE5908CE}"/>
              </a:ext>
            </a:extLst>
          </p:cNvPr>
          <p:cNvSpPr>
            <a:spLocks noGrp="1"/>
          </p:cNvSpPr>
          <p:nvPr>
            <p:ph type="title"/>
          </p:nvPr>
        </p:nvSpPr>
        <p:spPr/>
        <p:txBody>
          <a:bodyPr/>
          <a:lstStyle/>
          <a:p>
            <a:r>
              <a:rPr lang="en-AU" dirty="0"/>
              <a:t>Some More Problems with DNSSEC</a:t>
            </a:r>
          </a:p>
        </p:txBody>
      </p:sp>
      <p:sp>
        <p:nvSpPr>
          <p:cNvPr id="4" name="Slide Number Placeholder 3">
            <a:extLst>
              <a:ext uri="{FF2B5EF4-FFF2-40B4-BE49-F238E27FC236}">
                <a16:creationId xmlns:a16="http://schemas.microsoft.com/office/drawing/2014/main" id="{4646A2C4-D58E-C34F-8FC0-92F1FD04838A}"/>
              </a:ext>
            </a:extLst>
          </p:cNvPr>
          <p:cNvSpPr>
            <a:spLocks noGrp="1"/>
          </p:cNvSpPr>
          <p:nvPr>
            <p:ph type="sldNum" sz="quarter" idx="12"/>
          </p:nvPr>
        </p:nvSpPr>
        <p:spPr/>
        <p:txBody>
          <a:bodyPr/>
          <a:lstStyle/>
          <a:p>
            <a:fld id="{652E326F-2974-0E46-BE41-4A2DFAACED48}" type="slidenum">
              <a:rPr lang="en-AU" smtClean="0"/>
              <a:t>42</a:t>
            </a:fld>
            <a:endParaRPr lang="en-AU"/>
          </a:p>
        </p:txBody>
      </p:sp>
      <p:sp>
        <p:nvSpPr>
          <p:cNvPr id="8" name="Content Placeholder 7">
            <a:extLst>
              <a:ext uri="{FF2B5EF4-FFF2-40B4-BE49-F238E27FC236}">
                <a16:creationId xmlns:a16="http://schemas.microsoft.com/office/drawing/2014/main" id="{9D9306ED-F84C-224C-B3D3-77139D806AED}"/>
              </a:ext>
            </a:extLst>
          </p:cNvPr>
          <p:cNvSpPr>
            <a:spLocks noGrp="1"/>
          </p:cNvSpPr>
          <p:nvPr>
            <p:ph idx="1"/>
          </p:nvPr>
        </p:nvSpPr>
        <p:spPr/>
        <p:txBody>
          <a:bodyPr>
            <a:normAutofit/>
          </a:bodyPr>
          <a:lstStyle/>
          <a:p>
            <a:r>
              <a:rPr lang="en-AU" dirty="0"/>
              <a:t>Cryptographically “stronger” keys tend to be bigger keys over time, so the issue of cramming more data into DNS transactions is not going away!</a:t>
            </a:r>
          </a:p>
          <a:p>
            <a:r>
              <a:rPr lang="en-AU" dirty="0"/>
              <a:t>The stub-to-recursive hop is generally not using validation, so the user ends up trusting the validating recursive resolver in any case</a:t>
            </a:r>
          </a:p>
          <a:p>
            <a:endParaRPr lang="en-AU" dirty="0"/>
          </a:p>
          <a:p>
            <a:pPr marL="0" indent="0">
              <a:buNone/>
            </a:pPr>
            <a:r>
              <a:rPr lang="en-AU" b="1" dirty="0"/>
              <a:t>The current DNSSEC framework represents a lot of effort for only a a tiny marginal gain</a:t>
            </a:r>
          </a:p>
          <a:p>
            <a:endParaRPr lang="en-AU" dirty="0"/>
          </a:p>
          <a:p>
            <a:endParaRPr lang="en-AU" dirty="0"/>
          </a:p>
        </p:txBody>
      </p:sp>
    </p:spTree>
    <p:extLst>
      <p:ext uri="{BB962C8B-B14F-4D97-AF65-F5344CB8AC3E}">
        <p14:creationId xmlns:p14="http://schemas.microsoft.com/office/powerpoint/2010/main" val="1036162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7BED8-80CD-AB49-873C-E859A7837FC7}"/>
              </a:ext>
            </a:extLst>
          </p:cNvPr>
          <p:cNvSpPr>
            <a:spLocks noGrp="1"/>
          </p:cNvSpPr>
          <p:nvPr>
            <p:ph type="title"/>
          </p:nvPr>
        </p:nvSpPr>
        <p:spPr/>
        <p:txBody>
          <a:bodyPr/>
          <a:lstStyle/>
          <a:p>
            <a:r>
              <a:rPr lang="en-AU" dirty="0"/>
              <a:t>DNSSEC is a Market Failure!</a:t>
            </a:r>
          </a:p>
        </p:txBody>
      </p:sp>
      <p:sp>
        <p:nvSpPr>
          <p:cNvPr id="3" name="Content Placeholder 2">
            <a:extLst>
              <a:ext uri="{FF2B5EF4-FFF2-40B4-BE49-F238E27FC236}">
                <a16:creationId xmlns:a16="http://schemas.microsoft.com/office/drawing/2014/main" id="{C32FBE7D-7256-964D-9943-4F0D21AF161F}"/>
              </a:ext>
            </a:extLst>
          </p:cNvPr>
          <p:cNvSpPr>
            <a:spLocks noGrp="1"/>
          </p:cNvSpPr>
          <p:nvPr>
            <p:ph idx="1"/>
          </p:nvPr>
        </p:nvSpPr>
        <p:spPr>
          <a:xfrm>
            <a:off x="838200" y="1825625"/>
            <a:ext cx="10992556" cy="4895850"/>
          </a:xfrm>
        </p:spPr>
        <p:txBody>
          <a:bodyPr>
            <a:normAutofit lnSpcReduction="10000"/>
          </a:bodyPr>
          <a:lstStyle/>
          <a:p>
            <a:r>
              <a:rPr lang="en-AU" dirty="0"/>
              <a:t>Users don’t pay for queries</a:t>
            </a:r>
          </a:p>
          <a:p>
            <a:pPr lvl="1"/>
            <a:r>
              <a:rPr lang="en-AU" sz="2800" dirty="0"/>
              <a:t>Users have no leverage with recursive resolvers in terms of expressing their preference for authenticity in DNS responses</a:t>
            </a:r>
          </a:p>
          <a:p>
            <a:endParaRPr lang="en-AU" dirty="0"/>
          </a:p>
          <a:p>
            <a:r>
              <a:rPr lang="en-AU" dirty="0"/>
              <a:t>Users don’t have a choice in what they query for</a:t>
            </a:r>
          </a:p>
          <a:p>
            <a:pPr lvl="1"/>
            <a:r>
              <a:rPr lang="en-AU" sz="2800" dirty="0"/>
              <a:t>Users have no ability to express a preference for only using domain names that are signed</a:t>
            </a:r>
          </a:p>
          <a:p>
            <a:pPr lvl="1"/>
            <a:endParaRPr lang="en-AU" sz="2800" dirty="0"/>
          </a:p>
          <a:p>
            <a:r>
              <a:rPr lang="en-AU" sz="3200" dirty="0"/>
              <a:t>The benefits of a signed DNS zone and validating resolvers are indirect</a:t>
            </a:r>
          </a:p>
          <a:p>
            <a:pPr lvl="1"/>
            <a:r>
              <a:rPr lang="en-AU" sz="2800" dirty="0"/>
              <a:t>Cost and benefit are totally mis-aligned in this space!</a:t>
            </a:r>
          </a:p>
          <a:p>
            <a:endParaRPr lang="en-AU" dirty="0"/>
          </a:p>
          <a:p>
            <a:endParaRPr lang="en-AU" dirty="0"/>
          </a:p>
        </p:txBody>
      </p:sp>
      <p:sp>
        <p:nvSpPr>
          <p:cNvPr id="4" name="Slide Number Placeholder 3">
            <a:extLst>
              <a:ext uri="{FF2B5EF4-FFF2-40B4-BE49-F238E27FC236}">
                <a16:creationId xmlns:a16="http://schemas.microsoft.com/office/drawing/2014/main" id="{928627FD-C3FF-A04A-A816-3648853DF771}"/>
              </a:ext>
            </a:extLst>
          </p:cNvPr>
          <p:cNvSpPr>
            <a:spLocks noGrp="1"/>
          </p:cNvSpPr>
          <p:nvPr>
            <p:ph type="sldNum" sz="quarter" idx="12"/>
          </p:nvPr>
        </p:nvSpPr>
        <p:spPr/>
        <p:txBody>
          <a:bodyPr/>
          <a:lstStyle/>
          <a:p>
            <a:fld id="{652E326F-2974-0E46-BE41-4A2DFAACED48}" type="slidenum">
              <a:rPr lang="en-AU" smtClean="0"/>
              <a:t>43</a:t>
            </a:fld>
            <a:endParaRPr lang="en-AU"/>
          </a:p>
        </p:txBody>
      </p:sp>
      <p:sp>
        <p:nvSpPr>
          <p:cNvPr id="5" name="Freeform 4">
            <a:extLst>
              <a:ext uri="{FF2B5EF4-FFF2-40B4-BE49-F238E27FC236}">
                <a16:creationId xmlns:a16="http://schemas.microsoft.com/office/drawing/2014/main" id="{2DEF1C42-4C07-C74F-B283-FBA365802152}"/>
              </a:ext>
            </a:extLst>
          </p:cNvPr>
          <p:cNvSpPr/>
          <p:nvPr/>
        </p:nvSpPr>
        <p:spPr>
          <a:xfrm>
            <a:off x="4913687" y="1260232"/>
            <a:ext cx="5037431" cy="149321"/>
          </a:xfrm>
          <a:custGeom>
            <a:avLst/>
            <a:gdLst>
              <a:gd name="connsiteX0" fmla="*/ 110258 w 5037431"/>
              <a:gd name="connsiteY0" fmla="*/ 148154 h 149321"/>
              <a:gd name="connsiteX1" fmla="*/ 257403 w 5037431"/>
              <a:gd name="connsiteY1" fmla="*/ 148154 h 149321"/>
              <a:gd name="connsiteX2" fmla="*/ 1098230 w 5037431"/>
              <a:gd name="connsiteY2" fmla="*/ 116623 h 149321"/>
              <a:gd name="connsiteX3" fmla="*/ 3536630 w 5037431"/>
              <a:gd name="connsiteY3" fmla="*/ 11520 h 149321"/>
              <a:gd name="connsiteX4" fmla="*/ 5029099 w 5037431"/>
              <a:gd name="connsiteY4" fmla="*/ 74582 h 149321"/>
              <a:gd name="connsiteX5" fmla="*/ 2895499 w 5037431"/>
              <a:gd name="connsiteY5" fmla="*/ 74582 h 149321"/>
              <a:gd name="connsiteX6" fmla="*/ 972106 w 5037431"/>
              <a:gd name="connsiteY6" fmla="*/ 1009 h 149321"/>
              <a:gd name="connsiteX7" fmla="*/ 36685 w 5037431"/>
              <a:gd name="connsiteY7" fmla="*/ 32540 h 149321"/>
              <a:gd name="connsiteX8" fmla="*/ 2170285 w 5037431"/>
              <a:gd name="connsiteY8" fmla="*/ 43051 h 14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31" h="149321">
                <a:moveTo>
                  <a:pt x="110258" y="148154"/>
                </a:moveTo>
                <a:cubicBezTo>
                  <a:pt x="101499" y="150781"/>
                  <a:pt x="257403" y="148154"/>
                  <a:pt x="257403" y="148154"/>
                </a:cubicBezTo>
                <a:lnTo>
                  <a:pt x="1098230" y="116623"/>
                </a:lnTo>
                <a:cubicBezTo>
                  <a:pt x="1644768" y="93851"/>
                  <a:pt x="2881485" y="18527"/>
                  <a:pt x="3536630" y="11520"/>
                </a:cubicBezTo>
                <a:cubicBezTo>
                  <a:pt x="4191775" y="4513"/>
                  <a:pt x="5135954" y="64072"/>
                  <a:pt x="5029099" y="74582"/>
                </a:cubicBezTo>
                <a:cubicBezTo>
                  <a:pt x="4922244" y="85092"/>
                  <a:pt x="3571664" y="86844"/>
                  <a:pt x="2895499" y="74582"/>
                </a:cubicBezTo>
                <a:cubicBezTo>
                  <a:pt x="2219334" y="62320"/>
                  <a:pt x="1448575" y="8016"/>
                  <a:pt x="972106" y="1009"/>
                </a:cubicBezTo>
                <a:cubicBezTo>
                  <a:pt x="495637" y="-5998"/>
                  <a:pt x="-163011" y="25533"/>
                  <a:pt x="36685" y="32540"/>
                </a:cubicBezTo>
                <a:cubicBezTo>
                  <a:pt x="236381" y="39547"/>
                  <a:pt x="1203333" y="41299"/>
                  <a:pt x="2170285" y="43051"/>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49282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7BED8-80CD-AB49-873C-E859A7837FC7}"/>
              </a:ext>
            </a:extLst>
          </p:cNvPr>
          <p:cNvSpPr>
            <a:spLocks noGrp="1"/>
          </p:cNvSpPr>
          <p:nvPr>
            <p:ph type="title"/>
          </p:nvPr>
        </p:nvSpPr>
        <p:spPr>
          <a:xfrm>
            <a:off x="609600" y="260495"/>
            <a:ext cx="12854151" cy="1325563"/>
          </a:xfrm>
        </p:spPr>
        <p:txBody>
          <a:bodyPr>
            <a:normAutofit/>
          </a:bodyPr>
          <a:lstStyle/>
          <a:p>
            <a:r>
              <a:rPr lang="en-AU" sz="4000" dirty="0"/>
              <a:t>Trust in the DNS is a Market Failure!</a:t>
            </a:r>
          </a:p>
        </p:txBody>
      </p:sp>
      <p:sp>
        <p:nvSpPr>
          <p:cNvPr id="3" name="Content Placeholder 2">
            <a:extLst>
              <a:ext uri="{FF2B5EF4-FFF2-40B4-BE49-F238E27FC236}">
                <a16:creationId xmlns:a16="http://schemas.microsoft.com/office/drawing/2014/main" id="{C32FBE7D-7256-964D-9943-4F0D21AF161F}"/>
              </a:ext>
            </a:extLst>
          </p:cNvPr>
          <p:cNvSpPr>
            <a:spLocks noGrp="1"/>
          </p:cNvSpPr>
          <p:nvPr>
            <p:ph idx="1"/>
          </p:nvPr>
        </p:nvSpPr>
        <p:spPr/>
        <p:txBody>
          <a:bodyPr>
            <a:normAutofit/>
          </a:bodyPr>
          <a:lstStyle/>
          <a:p>
            <a:r>
              <a:rPr lang="en-AU" dirty="0"/>
              <a:t>If it wasn’t for the lead taken by Google and their adoption of DNSSEC validation in their Public DNS Service then its likely that DNSSEC would still be a complete failure</a:t>
            </a:r>
          </a:p>
          <a:p>
            <a:r>
              <a:rPr lang="en-AU" dirty="0"/>
              <a:t>And only was possible because of the significant level of market share in the use of Google’s Public DNS Service</a:t>
            </a:r>
          </a:p>
          <a:p>
            <a:r>
              <a:rPr lang="en-AU" dirty="0"/>
              <a:t>So perhaps we should look at the market for DNS resolvers to see if others are taking up this lead</a:t>
            </a:r>
          </a:p>
          <a:p>
            <a:endParaRPr lang="en-AU" dirty="0"/>
          </a:p>
          <a:p>
            <a:endParaRPr lang="en-AU" dirty="0"/>
          </a:p>
        </p:txBody>
      </p:sp>
      <p:sp>
        <p:nvSpPr>
          <p:cNvPr id="4" name="Slide Number Placeholder 3">
            <a:extLst>
              <a:ext uri="{FF2B5EF4-FFF2-40B4-BE49-F238E27FC236}">
                <a16:creationId xmlns:a16="http://schemas.microsoft.com/office/drawing/2014/main" id="{928627FD-C3FF-A04A-A816-3648853DF771}"/>
              </a:ext>
            </a:extLst>
          </p:cNvPr>
          <p:cNvSpPr>
            <a:spLocks noGrp="1"/>
          </p:cNvSpPr>
          <p:nvPr>
            <p:ph type="sldNum" sz="quarter" idx="12"/>
          </p:nvPr>
        </p:nvSpPr>
        <p:spPr/>
        <p:txBody>
          <a:bodyPr/>
          <a:lstStyle/>
          <a:p>
            <a:fld id="{652E326F-2974-0E46-BE41-4A2DFAACED48}" type="slidenum">
              <a:rPr lang="en-AU" smtClean="0"/>
              <a:t>44</a:t>
            </a:fld>
            <a:endParaRPr lang="en-AU"/>
          </a:p>
        </p:txBody>
      </p:sp>
      <p:sp>
        <p:nvSpPr>
          <p:cNvPr id="5" name="Freeform 4">
            <a:extLst>
              <a:ext uri="{FF2B5EF4-FFF2-40B4-BE49-F238E27FC236}">
                <a16:creationId xmlns:a16="http://schemas.microsoft.com/office/drawing/2014/main" id="{2DEF1C42-4C07-C74F-B283-FBA365802152}"/>
              </a:ext>
            </a:extLst>
          </p:cNvPr>
          <p:cNvSpPr/>
          <p:nvPr/>
        </p:nvSpPr>
        <p:spPr>
          <a:xfrm>
            <a:off x="6973716" y="1197171"/>
            <a:ext cx="5037431" cy="149321"/>
          </a:xfrm>
          <a:custGeom>
            <a:avLst/>
            <a:gdLst>
              <a:gd name="connsiteX0" fmla="*/ 110258 w 5037431"/>
              <a:gd name="connsiteY0" fmla="*/ 148154 h 149321"/>
              <a:gd name="connsiteX1" fmla="*/ 257403 w 5037431"/>
              <a:gd name="connsiteY1" fmla="*/ 148154 h 149321"/>
              <a:gd name="connsiteX2" fmla="*/ 1098230 w 5037431"/>
              <a:gd name="connsiteY2" fmla="*/ 116623 h 149321"/>
              <a:gd name="connsiteX3" fmla="*/ 3536630 w 5037431"/>
              <a:gd name="connsiteY3" fmla="*/ 11520 h 149321"/>
              <a:gd name="connsiteX4" fmla="*/ 5029099 w 5037431"/>
              <a:gd name="connsiteY4" fmla="*/ 74582 h 149321"/>
              <a:gd name="connsiteX5" fmla="*/ 2895499 w 5037431"/>
              <a:gd name="connsiteY5" fmla="*/ 74582 h 149321"/>
              <a:gd name="connsiteX6" fmla="*/ 972106 w 5037431"/>
              <a:gd name="connsiteY6" fmla="*/ 1009 h 149321"/>
              <a:gd name="connsiteX7" fmla="*/ 36685 w 5037431"/>
              <a:gd name="connsiteY7" fmla="*/ 32540 h 149321"/>
              <a:gd name="connsiteX8" fmla="*/ 2170285 w 5037431"/>
              <a:gd name="connsiteY8" fmla="*/ 43051 h 14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31" h="149321">
                <a:moveTo>
                  <a:pt x="110258" y="148154"/>
                </a:moveTo>
                <a:cubicBezTo>
                  <a:pt x="101499" y="150781"/>
                  <a:pt x="257403" y="148154"/>
                  <a:pt x="257403" y="148154"/>
                </a:cubicBezTo>
                <a:lnTo>
                  <a:pt x="1098230" y="116623"/>
                </a:lnTo>
                <a:cubicBezTo>
                  <a:pt x="1644768" y="93851"/>
                  <a:pt x="2881485" y="18527"/>
                  <a:pt x="3536630" y="11520"/>
                </a:cubicBezTo>
                <a:cubicBezTo>
                  <a:pt x="4191775" y="4513"/>
                  <a:pt x="5135954" y="64072"/>
                  <a:pt x="5029099" y="74582"/>
                </a:cubicBezTo>
                <a:cubicBezTo>
                  <a:pt x="4922244" y="85092"/>
                  <a:pt x="3571664" y="86844"/>
                  <a:pt x="2895499" y="74582"/>
                </a:cubicBezTo>
                <a:cubicBezTo>
                  <a:pt x="2219334" y="62320"/>
                  <a:pt x="1448575" y="8016"/>
                  <a:pt x="972106" y="1009"/>
                </a:cubicBezTo>
                <a:cubicBezTo>
                  <a:pt x="495637" y="-5998"/>
                  <a:pt x="-163011" y="25533"/>
                  <a:pt x="36685" y="32540"/>
                </a:cubicBezTo>
                <a:cubicBezTo>
                  <a:pt x="236381" y="39547"/>
                  <a:pt x="1203333" y="41299"/>
                  <a:pt x="2170285" y="43051"/>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39243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B3B8-A781-7D40-93CC-66664BAED362}"/>
              </a:ext>
            </a:extLst>
          </p:cNvPr>
          <p:cNvSpPr>
            <a:spLocks noGrp="1"/>
          </p:cNvSpPr>
          <p:nvPr>
            <p:ph type="title"/>
          </p:nvPr>
        </p:nvSpPr>
        <p:spPr>
          <a:xfrm>
            <a:off x="428301" y="365125"/>
            <a:ext cx="12394325" cy="1325563"/>
          </a:xfrm>
        </p:spPr>
        <p:txBody>
          <a:bodyPr/>
          <a:lstStyle/>
          <a:p>
            <a:r>
              <a:rPr lang="en-AU" dirty="0"/>
              <a:t>II. The Open Market for DNS Resolution</a:t>
            </a:r>
          </a:p>
        </p:txBody>
      </p:sp>
      <p:sp>
        <p:nvSpPr>
          <p:cNvPr id="3" name="Content Placeholder 2">
            <a:extLst>
              <a:ext uri="{FF2B5EF4-FFF2-40B4-BE49-F238E27FC236}">
                <a16:creationId xmlns:a16="http://schemas.microsoft.com/office/drawing/2014/main" id="{EAFE0EE6-0E0D-0E41-9AE1-54D1A3B4408E}"/>
              </a:ext>
            </a:extLst>
          </p:cNvPr>
          <p:cNvSpPr>
            <a:spLocks noGrp="1"/>
          </p:cNvSpPr>
          <p:nvPr>
            <p:ph idx="1"/>
          </p:nvPr>
        </p:nvSpPr>
        <p:spPr/>
        <p:txBody>
          <a:bodyPr/>
          <a:lstStyle/>
          <a:p>
            <a:endParaRPr lang="en-AU"/>
          </a:p>
        </p:txBody>
      </p:sp>
      <p:sp>
        <p:nvSpPr>
          <p:cNvPr id="4" name="Slide Number Placeholder 3">
            <a:extLst>
              <a:ext uri="{FF2B5EF4-FFF2-40B4-BE49-F238E27FC236}">
                <a16:creationId xmlns:a16="http://schemas.microsoft.com/office/drawing/2014/main" id="{A25FF494-584D-5448-9B11-CEE7CCC77782}"/>
              </a:ext>
            </a:extLst>
          </p:cNvPr>
          <p:cNvSpPr>
            <a:spLocks noGrp="1"/>
          </p:cNvSpPr>
          <p:nvPr>
            <p:ph type="sldNum" sz="quarter" idx="12"/>
          </p:nvPr>
        </p:nvSpPr>
        <p:spPr/>
        <p:txBody>
          <a:bodyPr/>
          <a:lstStyle/>
          <a:p>
            <a:fld id="{652E326F-2974-0E46-BE41-4A2DFAACED48}" type="slidenum">
              <a:rPr lang="en-AU" smtClean="0"/>
              <a:t>45</a:t>
            </a:fld>
            <a:endParaRPr lang="en-AU"/>
          </a:p>
        </p:txBody>
      </p:sp>
    </p:spTree>
    <p:extLst>
      <p:ext uri="{BB962C8B-B14F-4D97-AF65-F5344CB8AC3E}">
        <p14:creationId xmlns:p14="http://schemas.microsoft.com/office/powerpoint/2010/main" val="4137591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8E38-951C-054B-9D56-0BE2349C5CCA}"/>
              </a:ext>
            </a:extLst>
          </p:cNvPr>
          <p:cNvSpPr>
            <a:spLocks noGrp="1"/>
          </p:cNvSpPr>
          <p:nvPr>
            <p:ph type="title"/>
          </p:nvPr>
        </p:nvSpPr>
        <p:spPr/>
        <p:txBody>
          <a:bodyPr/>
          <a:lstStyle/>
          <a:p>
            <a:r>
              <a:rPr lang="en-AU" dirty="0"/>
              <a:t>Who Resolves My Names?</a:t>
            </a:r>
          </a:p>
        </p:txBody>
      </p:sp>
      <p:pic>
        <p:nvPicPr>
          <p:cNvPr id="6" name="Content Placeholder 5">
            <a:extLst>
              <a:ext uri="{FF2B5EF4-FFF2-40B4-BE49-F238E27FC236}">
                <a16:creationId xmlns:a16="http://schemas.microsoft.com/office/drawing/2014/main" id="{F37E2DC4-0C38-F34C-906E-DD4A4DCD68BE}"/>
              </a:ext>
            </a:extLst>
          </p:cNvPr>
          <p:cNvPicPr>
            <a:picLocks noGrp="1" noChangeAspect="1"/>
          </p:cNvPicPr>
          <p:nvPr>
            <p:ph idx="1"/>
          </p:nvPr>
        </p:nvPicPr>
        <p:blipFill>
          <a:blip r:embed="rId2"/>
          <a:stretch>
            <a:fillRect/>
          </a:stretch>
        </p:blipFill>
        <p:spPr>
          <a:xfrm>
            <a:off x="838200" y="1847850"/>
            <a:ext cx="7720338" cy="4351338"/>
          </a:xfrm>
        </p:spPr>
      </p:pic>
      <p:sp>
        <p:nvSpPr>
          <p:cNvPr id="4" name="Slide Number Placeholder 3">
            <a:extLst>
              <a:ext uri="{FF2B5EF4-FFF2-40B4-BE49-F238E27FC236}">
                <a16:creationId xmlns:a16="http://schemas.microsoft.com/office/drawing/2014/main" id="{44E2A99A-4CD5-3844-884B-7199A376CA8B}"/>
              </a:ext>
            </a:extLst>
          </p:cNvPr>
          <p:cNvSpPr>
            <a:spLocks noGrp="1"/>
          </p:cNvSpPr>
          <p:nvPr>
            <p:ph type="sldNum" sz="quarter" idx="12"/>
          </p:nvPr>
        </p:nvSpPr>
        <p:spPr/>
        <p:txBody>
          <a:bodyPr/>
          <a:lstStyle/>
          <a:p>
            <a:fld id="{652E326F-2974-0E46-BE41-4A2DFAACED48}" type="slidenum">
              <a:rPr lang="en-AU" smtClean="0"/>
              <a:t>46</a:t>
            </a:fld>
            <a:endParaRPr lang="en-AU"/>
          </a:p>
        </p:txBody>
      </p:sp>
      <p:sp>
        <p:nvSpPr>
          <p:cNvPr id="7" name="TextBox 6">
            <a:extLst>
              <a:ext uri="{FF2B5EF4-FFF2-40B4-BE49-F238E27FC236}">
                <a16:creationId xmlns:a16="http://schemas.microsoft.com/office/drawing/2014/main" id="{A82D31AA-937C-4743-A094-FDB2E48954A3}"/>
              </a:ext>
            </a:extLst>
          </p:cNvPr>
          <p:cNvSpPr txBox="1"/>
          <p:nvPr/>
        </p:nvSpPr>
        <p:spPr>
          <a:xfrm>
            <a:off x="8870242" y="2764221"/>
            <a:ext cx="821059" cy="369332"/>
          </a:xfrm>
          <a:prstGeom prst="rect">
            <a:avLst/>
          </a:prstGeom>
          <a:noFill/>
        </p:spPr>
        <p:txBody>
          <a:bodyPr wrap="none" rtlCol="0">
            <a:spAutoFit/>
          </a:bodyPr>
          <a:lstStyle/>
          <a:p>
            <a:r>
              <a:rPr lang="en-AU" dirty="0"/>
              <a:t>My ISP</a:t>
            </a:r>
          </a:p>
        </p:txBody>
      </p:sp>
      <p:sp>
        <p:nvSpPr>
          <p:cNvPr id="8" name="TextBox 7">
            <a:extLst>
              <a:ext uri="{FF2B5EF4-FFF2-40B4-BE49-F238E27FC236}">
                <a16:creationId xmlns:a16="http://schemas.microsoft.com/office/drawing/2014/main" id="{666C46EF-ABF9-8D4C-8E02-F4BD50B13349}"/>
              </a:ext>
            </a:extLst>
          </p:cNvPr>
          <p:cNvSpPr txBox="1"/>
          <p:nvPr/>
        </p:nvSpPr>
        <p:spPr>
          <a:xfrm>
            <a:off x="8818180" y="4521928"/>
            <a:ext cx="851515" cy="369332"/>
          </a:xfrm>
          <a:prstGeom prst="rect">
            <a:avLst/>
          </a:prstGeom>
          <a:noFill/>
        </p:spPr>
        <p:txBody>
          <a:bodyPr wrap="none" rtlCol="0">
            <a:spAutoFit/>
          </a:bodyPr>
          <a:lstStyle/>
          <a:p>
            <a:r>
              <a:rPr lang="en-AU" dirty="0"/>
              <a:t>Google</a:t>
            </a:r>
          </a:p>
        </p:txBody>
      </p:sp>
      <p:sp>
        <p:nvSpPr>
          <p:cNvPr id="9" name="TextBox 8">
            <a:extLst>
              <a:ext uri="{FF2B5EF4-FFF2-40B4-BE49-F238E27FC236}">
                <a16:creationId xmlns:a16="http://schemas.microsoft.com/office/drawing/2014/main" id="{F742E76D-2177-6544-9FB9-9AA85739FD28}"/>
              </a:ext>
            </a:extLst>
          </p:cNvPr>
          <p:cNvSpPr txBox="1"/>
          <p:nvPr/>
        </p:nvSpPr>
        <p:spPr>
          <a:xfrm>
            <a:off x="8870242" y="4913485"/>
            <a:ext cx="3216971" cy="646331"/>
          </a:xfrm>
          <a:prstGeom prst="rect">
            <a:avLst/>
          </a:prstGeom>
          <a:noFill/>
        </p:spPr>
        <p:txBody>
          <a:bodyPr wrap="none" rtlCol="0">
            <a:spAutoFit/>
          </a:bodyPr>
          <a:lstStyle/>
          <a:p>
            <a:r>
              <a:rPr lang="en-AU" dirty="0"/>
              <a:t>Same country, different network</a:t>
            </a:r>
          </a:p>
          <a:p>
            <a:r>
              <a:rPr lang="en-AU" dirty="0"/>
              <a:t>(likely to still be my ISP)</a:t>
            </a:r>
          </a:p>
        </p:txBody>
      </p:sp>
      <p:sp>
        <p:nvSpPr>
          <p:cNvPr id="10" name="TextBox 9">
            <a:extLst>
              <a:ext uri="{FF2B5EF4-FFF2-40B4-BE49-F238E27FC236}">
                <a16:creationId xmlns:a16="http://schemas.microsoft.com/office/drawing/2014/main" id="{B6614152-C757-FB43-85AE-70A11D49E290}"/>
              </a:ext>
            </a:extLst>
          </p:cNvPr>
          <p:cNvSpPr txBox="1"/>
          <p:nvPr/>
        </p:nvSpPr>
        <p:spPr>
          <a:xfrm>
            <a:off x="8870242" y="5780127"/>
            <a:ext cx="1477136" cy="369332"/>
          </a:xfrm>
          <a:prstGeom prst="rect">
            <a:avLst/>
          </a:prstGeom>
          <a:noFill/>
        </p:spPr>
        <p:txBody>
          <a:bodyPr wrap="none" rtlCol="0">
            <a:spAutoFit/>
          </a:bodyPr>
          <a:lstStyle/>
          <a:p>
            <a:r>
              <a:rPr lang="en-AU" dirty="0"/>
              <a:t>Everyone else</a:t>
            </a:r>
          </a:p>
        </p:txBody>
      </p:sp>
      <p:sp>
        <p:nvSpPr>
          <p:cNvPr id="3" name="Freeform 2">
            <a:extLst>
              <a:ext uri="{FF2B5EF4-FFF2-40B4-BE49-F238E27FC236}">
                <a16:creationId xmlns:a16="http://schemas.microsoft.com/office/drawing/2014/main" id="{799F346C-393C-7C4F-95EA-A6261316E0E2}"/>
              </a:ext>
            </a:extLst>
          </p:cNvPr>
          <p:cNvSpPr/>
          <p:nvPr/>
        </p:nvSpPr>
        <p:spPr>
          <a:xfrm>
            <a:off x="8500528" y="2827862"/>
            <a:ext cx="310450" cy="254005"/>
          </a:xfrm>
          <a:custGeom>
            <a:avLst/>
            <a:gdLst>
              <a:gd name="connsiteX0" fmla="*/ 310450 w 310450"/>
              <a:gd name="connsiteY0" fmla="*/ 124182 h 254005"/>
              <a:gd name="connsiteX1" fmla="*/ 22583 w 310450"/>
              <a:gd name="connsiteY1" fmla="*/ 146760 h 254005"/>
              <a:gd name="connsiteX2" fmla="*/ 129828 w 310450"/>
              <a:gd name="connsiteY2" fmla="*/ 5 h 254005"/>
              <a:gd name="connsiteX3" fmla="*/ 5 w 310450"/>
              <a:gd name="connsiteY3" fmla="*/ 152405 h 254005"/>
              <a:gd name="connsiteX4" fmla="*/ 135472 w 310450"/>
              <a:gd name="connsiteY4" fmla="*/ 254005 h 25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450" h="254005">
                <a:moveTo>
                  <a:pt x="310450" y="124182"/>
                </a:moveTo>
                <a:cubicBezTo>
                  <a:pt x="181568" y="145819"/>
                  <a:pt x="52687" y="167456"/>
                  <a:pt x="22583" y="146760"/>
                </a:cubicBezTo>
                <a:cubicBezTo>
                  <a:pt x="-7521" y="126064"/>
                  <a:pt x="133591" y="-936"/>
                  <a:pt x="129828" y="5"/>
                </a:cubicBezTo>
                <a:cubicBezTo>
                  <a:pt x="126065" y="946"/>
                  <a:pt x="-936" y="110072"/>
                  <a:pt x="5" y="152405"/>
                </a:cubicBezTo>
                <a:cubicBezTo>
                  <a:pt x="946" y="194738"/>
                  <a:pt x="68209" y="224371"/>
                  <a:pt x="135472" y="25400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a:extLst>
              <a:ext uri="{FF2B5EF4-FFF2-40B4-BE49-F238E27FC236}">
                <a16:creationId xmlns:a16="http://schemas.microsoft.com/office/drawing/2014/main" id="{9ED6E53F-6AED-0748-B224-3BBEF2A6F6CA}"/>
              </a:ext>
            </a:extLst>
          </p:cNvPr>
          <p:cNvSpPr/>
          <p:nvPr/>
        </p:nvSpPr>
        <p:spPr>
          <a:xfrm>
            <a:off x="8511372" y="4656660"/>
            <a:ext cx="288317" cy="197562"/>
          </a:xfrm>
          <a:custGeom>
            <a:avLst/>
            <a:gdLst>
              <a:gd name="connsiteX0" fmla="*/ 288317 w 288317"/>
              <a:gd name="connsiteY0" fmla="*/ 56451 h 197562"/>
              <a:gd name="connsiteX1" fmla="*/ 23028 w 288317"/>
              <a:gd name="connsiteY1" fmla="*/ 95962 h 197562"/>
              <a:gd name="connsiteX2" fmla="*/ 135917 w 288317"/>
              <a:gd name="connsiteY2" fmla="*/ 7 h 197562"/>
              <a:gd name="connsiteX3" fmla="*/ 450 w 288317"/>
              <a:gd name="connsiteY3" fmla="*/ 101607 h 197562"/>
              <a:gd name="connsiteX4" fmla="*/ 192361 w 288317"/>
              <a:gd name="connsiteY4" fmla="*/ 197562 h 19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7" h="197562">
                <a:moveTo>
                  <a:pt x="288317" y="56451"/>
                </a:moveTo>
                <a:cubicBezTo>
                  <a:pt x="168372" y="80910"/>
                  <a:pt x="48428" y="105369"/>
                  <a:pt x="23028" y="95962"/>
                </a:cubicBezTo>
                <a:cubicBezTo>
                  <a:pt x="-2372" y="86555"/>
                  <a:pt x="139680" y="-934"/>
                  <a:pt x="135917" y="7"/>
                </a:cubicBezTo>
                <a:cubicBezTo>
                  <a:pt x="132154" y="948"/>
                  <a:pt x="-8957" y="68681"/>
                  <a:pt x="450" y="101607"/>
                </a:cubicBezTo>
                <a:cubicBezTo>
                  <a:pt x="9857" y="134533"/>
                  <a:pt x="101109" y="166047"/>
                  <a:pt x="192361" y="19756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10">
            <a:extLst>
              <a:ext uri="{FF2B5EF4-FFF2-40B4-BE49-F238E27FC236}">
                <a16:creationId xmlns:a16="http://schemas.microsoft.com/office/drawing/2014/main" id="{1A14087B-D24E-844C-AE4C-5F57C6E2CBA2}"/>
              </a:ext>
            </a:extLst>
          </p:cNvPr>
          <p:cNvSpPr/>
          <p:nvPr/>
        </p:nvSpPr>
        <p:spPr>
          <a:xfrm>
            <a:off x="8538591" y="5079866"/>
            <a:ext cx="362698" cy="118667"/>
          </a:xfrm>
          <a:custGeom>
            <a:avLst/>
            <a:gdLst>
              <a:gd name="connsiteX0" fmla="*/ 362698 w 362698"/>
              <a:gd name="connsiteY0" fmla="*/ 34001 h 118667"/>
              <a:gd name="connsiteX1" fmla="*/ 24031 w 362698"/>
              <a:gd name="connsiteY1" fmla="*/ 45290 h 118667"/>
              <a:gd name="connsiteX2" fmla="*/ 170787 w 362698"/>
              <a:gd name="connsiteY2" fmla="*/ 134 h 118667"/>
              <a:gd name="connsiteX3" fmla="*/ 1453 w 362698"/>
              <a:gd name="connsiteY3" fmla="*/ 62223 h 118667"/>
              <a:gd name="connsiteX4" fmla="*/ 103053 w 362698"/>
              <a:gd name="connsiteY4" fmla="*/ 118667 h 11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98" h="118667">
                <a:moveTo>
                  <a:pt x="362698" y="34001"/>
                </a:moveTo>
                <a:cubicBezTo>
                  <a:pt x="209357" y="42467"/>
                  <a:pt x="56016" y="50934"/>
                  <a:pt x="24031" y="45290"/>
                </a:cubicBezTo>
                <a:cubicBezTo>
                  <a:pt x="-7954" y="39646"/>
                  <a:pt x="174550" y="-2688"/>
                  <a:pt x="170787" y="134"/>
                </a:cubicBezTo>
                <a:cubicBezTo>
                  <a:pt x="167024" y="2956"/>
                  <a:pt x="12742" y="42468"/>
                  <a:pt x="1453" y="62223"/>
                </a:cubicBezTo>
                <a:cubicBezTo>
                  <a:pt x="-9836" y="81978"/>
                  <a:pt x="46608" y="100322"/>
                  <a:pt x="103053" y="1186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Left Brace 11">
            <a:extLst>
              <a:ext uri="{FF2B5EF4-FFF2-40B4-BE49-F238E27FC236}">
                <a16:creationId xmlns:a16="http://schemas.microsoft.com/office/drawing/2014/main" id="{F902A6CE-9A89-7448-9A07-B9CB621023DB}"/>
              </a:ext>
            </a:extLst>
          </p:cNvPr>
          <p:cNvSpPr/>
          <p:nvPr/>
        </p:nvSpPr>
        <p:spPr>
          <a:xfrm>
            <a:off x="8889437" y="5943600"/>
            <a:ext cx="45719" cy="457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3" name="Freeform 12">
            <a:extLst>
              <a:ext uri="{FF2B5EF4-FFF2-40B4-BE49-F238E27FC236}">
                <a16:creationId xmlns:a16="http://schemas.microsoft.com/office/drawing/2014/main" id="{A9142668-08B7-DC45-9C52-F61D0C2C7CAB}"/>
              </a:ext>
            </a:extLst>
          </p:cNvPr>
          <p:cNvSpPr/>
          <p:nvPr/>
        </p:nvSpPr>
        <p:spPr>
          <a:xfrm>
            <a:off x="8545122" y="5808127"/>
            <a:ext cx="350522" cy="214495"/>
          </a:xfrm>
          <a:custGeom>
            <a:avLst/>
            <a:gdLst>
              <a:gd name="connsiteX0" fmla="*/ 350522 w 350522"/>
              <a:gd name="connsiteY0" fmla="*/ 118540 h 214495"/>
              <a:gd name="connsiteX1" fmla="*/ 17500 w 350522"/>
              <a:gd name="connsiteY1" fmla="*/ 118540 h 214495"/>
              <a:gd name="connsiteX2" fmla="*/ 175545 w 350522"/>
              <a:gd name="connsiteY2" fmla="*/ 6 h 214495"/>
              <a:gd name="connsiteX3" fmla="*/ 567 w 350522"/>
              <a:gd name="connsiteY3" fmla="*/ 124184 h 214495"/>
              <a:gd name="connsiteX4" fmla="*/ 130389 w 350522"/>
              <a:gd name="connsiteY4" fmla="*/ 214495 h 21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2" h="214495">
                <a:moveTo>
                  <a:pt x="350522" y="118540"/>
                </a:moveTo>
                <a:cubicBezTo>
                  <a:pt x="198592" y="128418"/>
                  <a:pt x="46663" y="138296"/>
                  <a:pt x="17500" y="118540"/>
                </a:cubicBezTo>
                <a:cubicBezTo>
                  <a:pt x="-11663" y="98784"/>
                  <a:pt x="178367" y="-935"/>
                  <a:pt x="175545" y="6"/>
                </a:cubicBezTo>
                <a:cubicBezTo>
                  <a:pt x="172723" y="947"/>
                  <a:pt x="8093" y="88436"/>
                  <a:pt x="567" y="124184"/>
                </a:cubicBezTo>
                <a:cubicBezTo>
                  <a:pt x="-6959" y="159932"/>
                  <a:pt x="61715" y="187213"/>
                  <a:pt x="130389" y="2144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939993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25A2-1E10-5B4F-9658-3AF6B29A4EF9}"/>
              </a:ext>
            </a:extLst>
          </p:cNvPr>
          <p:cNvSpPr>
            <a:spLocks noGrp="1"/>
          </p:cNvSpPr>
          <p:nvPr>
            <p:ph type="title"/>
          </p:nvPr>
        </p:nvSpPr>
        <p:spPr/>
        <p:txBody>
          <a:bodyPr/>
          <a:lstStyle/>
          <a:p>
            <a:r>
              <a:rPr lang="en-AU" dirty="0"/>
              <a:t>Who Resolves My Names?</a:t>
            </a:r>
          </a:p>
        </p:txBody>
      </p:sp>
      <p:sp>
        <p:nvSpPr>
          <p:cNvPr id="3" name="Content Placeholder 2">
            <a:extLst>
              <a:ext uri="{FF2B5EF4-FFF2-40B4-BE49-F238E27FC236}">
                <a16:creationId xmlns:a16="http://schemas.microsoft.com/office/drawing/2014/main" id="{8CD0201E-B65D-5442-BF9A-73E2EBD07697}"/>
              </a:ext>
            </a:extLst>
          </p:cNvPr>
          <p:cNvSpPr>
            <a:spLocks noGrp="1"/>
          </p:cNvSpPr>
          <p:nvPr>
            <p:ph idx="1"/>
          </p:nvPr>
        </p:nvSpPr>
        <p:spPr>
          <a:xfrm>
            <a:off x="838200" y="1825625"/>
            <a:ext cx="10998200" cy="4947708"/>
          </a:xfrm>
        </p:spPr>
        <p:txBody>
          <a:bodyPr>
            <a:normAutofit/>
          </a:bodyPr>
          <a:lstStyle/>
          <a:p>
            <a:pPr marL="0" indent="0">
              <a:buNone/>
            </a:pPr>
            <a:r>
              <a:rPr lang="en-AU" dirty="0"/>
              <a:t>If this is a market then it appears to be highly skewed:</a:t>
            </a:r>
          </a:p>
          <a:p>
            <a:pPr lvl="1"/>
            <a:r>
              <a:rPr lang="en-AU" dirty="0"/>
              <a:t>Google has a market share of just under 30% of all users</a:t>
            </a:r>
          </a:p>
          <a:p>
            <a:pPr lvl="1"/>
            <a:r>
              <a:rPr lang="en-AU" dirty="0"/>
              <a:t>The next largest open resolvers are Cloudflare (4%), OpenDNS (2%) and Quad9 (0.5%)</a:t>
            </a:r>
          </a:p>
          <a:p>
            <a:pPr lvl="1"/>
            <a:r>
              <a:rPr lang="en-AU" dirty="0"/>
              <a:t>Everything else is just the default of the local ISP performing the name resolution service for their customers</a:t>
            </a:r>
          </a:p>
          <a:p>
            <a:pPr marL="0" indent="0">
              <a:buNone/>
            </a:pPr>
            <a:endParaRPr lang="en-AU" dirty="0"/>
          </a:p>
          <a:p>
            <a:pPr marL="0" indent="0">
              <a:buNone/>
            </a:pPr>
            <a:r>
              <a:rPr lang="en-AU" dirty="0"/>
              <a:t>Why has this happened? </a:t>
            </a:r>
          </a:p>
          <a:p>
            <a:pPr marL="0" indent="0">
              <a:buNone/>
            </a:pPr>
            <a:endParaRPr lang="en-AU" dirty="0"/>
          </a:p>
          <a:p>
            <a:pPr marL="0" indent="0">
              <a:buNone/>
            </a:pPr>
            <a:r>
              <a:rPr lang="en-AU" dirty="0"/>
              <a:t>How has Google succeeded and other open DNS resolver services appear to struggle to get significant adoption by clients?</a:t>
            </a:r>
          </a:p>
        </p:txBody>
      </p:sp>
      <p:sp>
        <p:nvSpPr>
          <p:cNvPr id="4" name="Slide Number Placeholder 3">
            <a:extLst>
              <a:ext uri="{FF2B5EF4-FFF2-40B4-BE49-F238E27FC236}">
                <a16:creationId xmlns:a16="http://schemas.microsoft.com/office/drawing/2014/main" id="{F8F78AF9-14DF-D34C-ADA1-C6A90AF513B2}"/>
              </a:ext>
            </a:extLst>
          </p:cNvPr>
          <p:cNvSpPr>
            <a:spLocks noGrp="1"/>
          </p:cNvSpPr>
          <p:nvPr>
            <p:ph type="sldNum" sz="quarter" idx="12"/>
          </p:nvPr>
        </p:nvSpPr>
        <p:spPr/>
        <p:txBody>
          <a:bodyPr/>
          <a:lstStyle/>
          <a:p>
            <a:fld id="{652E326F-2974-0E46-BE41-4A2DFAACED48}" type="slidenum">
              <a:rPr lang="en-AU" smtClean="0"/>
              <a:t>47</a:t>
            </a:fld>
            <a:endParaRPr lang="en-AU"/>
          </a:p>
        </p:txBody>
      </p:sp>
    </p:spTree>
    <p:extLst>
      <p:ext uri="{BB962C8B-B14F-4D97-AF65-F5344CB8AC3E}">
        <p14:creationId xmlns:p14="http://schemas.microsoft.com/office/powerpoint/2010/main" val="1918443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A29F-5FB0-D340-8D2C-AFB3FCCB42E6}"/>
              </a:ext>
            </a:extLst>
          </p:cNvPr>
          <p:cNvSpPr>
            <a:spLocks noGrp="1"/>
          </p:cNvSpPr>
          <p:nvPr>
            <p:ph type="title"/>
          </p:nvPr>
        </p:nvSpPr>
        <p:spPr>
          <a:xfrm>
            <a:off x="838199" y="365125"/>
            <a:ext cx="11437883" cy="1325563"/>
          </a:xfrm>
        </p:spPr>
        <p:txBody>
          <a:bodyPr/>
          <a:lstStyle/>
          <a:p>
            <a:r>
              <a:rPr lang="en-AU" dirty="0">
                <a:solidFill>
                  <a:srgbClr val="7F5F00"/>
                </a:solidFill>
              </a:rPr>
              <a:t>The DNS Name Resolution Economy</a:t>
            </a:r>
          </a:p>
        </p:txBody>
      </p:sp>
      <p:sp>
        <p:nvSpPr>
          <p:cNvPr id="3" name="Content Placeholder 2">
            <a:extLst>
              <a:ext uri="{FF2B5EF4-FFF2-40B4-BE49-F238E27FC236}">
                <a16:creationId xmlns:a16="http://schemas.microsoft.com/office/drawing/2014/main" id="{0F231C47-5A22-6F45-A513-03436F096F11}"/>
              </a:ext>
            </a:extLst>
          </p:cNvPr>
          <p:cNvSpPr>
            <a:spLocks noGrp="1"/>
          </p:cNvSpPr>
          <p:nvPr>
            <p:ph idx="1"/>
          </p:nvPr>
        </p:nvSpPr>
        <p:spPr>
          <a:xfrm>
            <a:off x="838200" y="1825625"/>
            <a:ext cx="10591800" cy="4667250"/>
          </a:xfrm>
        </p:spPr>
        <p:txBody>
          <a:bodyPr>
            <a:normAutofit/>
          </a:bodyPr>
          <a:lstStyle/>
          <a:p>
            <a:r>
              <a:rPr lang="en-AU" dirty="0"/>
              <a:t>In the public Internet, end clients don’t normally pay directly for DNS name resolution services </a:t>
            </a:r>
          </a:p>
          <a:p>
            <a:pPr lvl="1"/>
            <a:r>
              <a:rPr lang="en-AU" dirty="0"/>
              <a:t>Which implies that outside of the domain of the local ISP, DNS resolvers are essentially unfunded by the resolver’s clients</a:t>
            </a:r>
          </a:p>
          <a:p>
            <a:r>
              <a:rPr lang="en-AU" dirty="0"/>
              <a:t>And efforts to monetise the DNS with various forms of funded misdirection (such as NXDOMAIN substitution) are generally viewed with extreme disfavour</a:t>
            </a:r>
          </a:p>
          <a:p>
            <a:r>
              <a:rPr lang="en-AU" dirty="0"/>
              <a:t>Open Resolver efforts run the risk of success-disaster</a:t>
            </a:r>
          </a:p>
          <a:p>
            <a:pPr lvl="1"/>
            <a:r>
              <a:rPr lang="en-AU" dirty="0"/>
              <a:t>The more they are used, the greater the funding problem to run them at scale</a:t>
            </a:r>
          </a:p>
          <a:p>
            <a:pPr lvl="1"/>
            <a:r>
              <a:rPr lang="en-AU" dirty="0"/>
              <a:t>The greater the funding problem the greater the temptation to monetise the DNS resolver function in more subtle ways</a:t>
            </a:r>
          </a:p>
          <a:p>
            <a:pPr lvl="1"/>
            <a:endParaRPr lang="en-AU" dirty="0"/>
          </a:p>
        </p:txBody>
      </p:sp>
      <p:sp>
        <p:nvSpPr>
          <p:cNvPr id="4" name="Slide Number Placeholder 3">
            <a:extLst>
              <a:ext uri="{FF2B5EF4-FFF2-40B4-BE49-F238E27FC236}">
                <a16:creationId xmlns:a16="http://schemas.microsoft.com/office/drawing/2014/main" id="{1589C29C-707C-2945-8A55-894C6B8CCB8C}"/>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48</a:t>
            </a:fld>
            <a:endParaRPr lang="en-AU" dirty="0"/>
          </a:p>
        </p:txBody>
      </p:sp>
    </p:spTree>
    <p:extLst>
      <p:ext uri="{BB962C8B-B14F-4D97-AF65-F5344CB8AC3E}">
        <p14:creationId xmlns:p14="http://schemas.microsoft.com/office/powerpoint/2010/main" val="2879132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A29F-5FB0-D340-8D2C-AFB3FCCB42E6}"/>
              </a:ext>
            </a:extLst>
          </p:cNvPr>
          <p:cNvSpPr>
            <a:spLocks noGrp="1"/>
          </p:cNvSpPr>
          <p:nvPr>
            <p:ph type="title"/>
          </p:nvPr>
        </p:nvSpPr>
        <p:spPr>
          <a:xfrm>
            <a:off x="838199" y="365125"/>
            <a:ext cx="11437883" cy="1325563"/>
          </a:xfrm>
        </p:spPr>
        <p:txBody>
          <a:bodyPr/>
          <a:lstStyle/>
          <a:p>
            <a:r>
              <a:rPr lang="en-AU" dirty="0">
                <a:solidFill>
                  <a:srgbClr val="7F5F00"/>
                </a:solidFill>
              </a:rPr>
              <a:t>Open Markets for DNS resolution are another Market Failure</a:t>
            </a:r>
          </a:p>
        </p:txBody>
      </p:sp>
      <p:sp>
        <p:nvSpPr>
          <p:cNvPr id="3" name="Content Placeholder 2">
            <a:extLst>
              <a:ext uri="{FF2B5EF4-FFF2-40B4-BE49-F238E27FC236}">
                <a16:creationId xmlns:a16="http://schemas.microsoft.com/office/drawing/2014/main" id="{0F231C47-5A22-6F45-A513-03436F096F11}"/>
              </a:ext>
            </a:extLst>
          </p:cNvPr>
          <p:cNvSpPr>
            <a:spLocks noGrp="1"/>
          </p:cNvSpPr>
          <p:nvPr>
            <p:ph idx="1"/>
          </p:nvPr>
        </p:nvSpPr>
        <p:spPr>
          <a:xfrm>
            <a:off x="838200" y="1825625"/>
            <a:ext cx="10591800" cy="4667250"/>
          </a:xfrm>
        </p:spPr>
        <p:txBody>
          <a:bodyPr>
            <a:normAutofit/>
          </a:bodyPr>
          <a:lstStyle/>
          <a:p>
            <a:r>
              <a:rPr lang="en-AU" dirty="0"/>
              <a:t>Users don’t directly pay to have their DNS queries resolved</a:t>
            </a:r>
          </a:p>
          <a:p>
            <a:r>
              <a:rPr lang="en-AU" dirty="0"/>
              <a:t>DNS name publishers can’t pay  to have DNS recursive resolvers process queries for their name</a:t>
            </a:r>
          </a:p>
          <a:p>
            <a:r>
              <a:rPr lang="en-AU" dirty="0"/>
              <a:t>So conventional market incentives break down</a:t>
            </a:r>
          </a:p>
          <a:p>
            <a:r>
              <a:rPr lang="en-AU" dirty="0"/>
              <a:t>So why has Google occupied such a dominant position in this space?</a:t>
            </a:r>
          </a:p>
          <a:p>
            <a:pPr lvl="1"/>
            <a:endParaRPr lang="en-AU" dirty="0"/>
          </a:p>
        </p:txBody>
      </p:sp>
      <p:sp>
        <p:nvSpPr>
          <p:cNvPr id="4" name="Slide Number Placeholder 3">
            <a:extLst>
              <a:ext uri="{FF2B5EF4-FFF2-40B4-BE49-F238E27FC236}">
                <a16:creationId xmlns:a16="http://schemas.microsoft.com/office/drawing/2014/main" id="{1589C29C-707C-2945-8A55-894C6B8CCB8C}"/>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49</a:t>
            </a:fld>
            <a:endParaRPr lang="en-AU" dirty="0"/>
          </a:p>
        </p:txBody>
      </p:sp>
    </p:spTree>
    <p:extLst>
      <p:ext uri="{BB962C8B-B14F-4D97-AF65-F5344CB8AC3E}">
        <p14:creationId xmlns:p14="http://schemas.microsoft.com/office/powerpoint/2010/main" val="1830417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84EC-94B4-7C40-B441-353D9869373C}"/>
              </a:ext>
            </a:extLst>
          </p:cNvPr>
          <p:cNvSpPr>
            <a:spLocks noGrp="1"/>
          </p:cNvSpPr>
          <p:nvPr>
            <p:ph type="title"/>
          </p:nvPr>
        </p:nvSpPr>
        <p:spPr/>
        <p:txBody>
          <a:bodyPr/>
          <a:lstStyle/>
          <a:p>
            <a:r>
              <a:rPr lang="en-AU" dirty="0"/>
              <a:t>Really?</a:t>
            </a:r>
          </a:p>
        </p:txBody>
      </p:sp>
      <p:sp>
        <p:nvSpPr>
          <p:cNvPr id="3" name="Content Placeholder 2">
            <a:extLst>
              <a:ext uri="{FF2B5EF4-FFF2-40B4-BE49-F238E27FC236}">
                <a16:creationId xmlns:a16="http://schemas.microsoft.com/office/drawing/2014/main" id="{6551FE72-9A9C-C04F-9103-7F61CFF0FDBA}"/>
              </a:ext>
            </a:extLst>
          </p:cNvPr>
          <p:cNvSpPr>
            <a:spLocks noGrp="1"/>
          </p:cNvSpPr>
          <p:nvPr>
            <p:ph idx="1"/>
          </p:nvPr>
        </p:nvSpPr>
        <p:spPr/>
        <p:txBody>
          <a:bodyPr>
            <a:normAutofit/>
          </a:bodyPr>
          <a:lstStyle/>
          <a:p>
            <a:r>
              <a:rPr lang="en-AU" dirty="0"/>
              <a:t>Is that really true? Do we all see the same DNS? </a:t>
            </a:r>
          </a:p>
          <a:p>
            <a:r>
              <a:rPr lang="en-AU" dirty="0"/>
              <a:t>Really?</a:t>
            </a:r>
          </a:p>
          <a:p>
            <a:pPr marL="0" indent="0">
              <a:buNone/>
            </a:pPr>
            <a:endParaRPr lang="en-AU" dirty="0"/>
          </a:p>
        </p:txBody>
      </p:sp>
      <p:sp>
        <p:nvSpPr>
          <p:cNvPr id="4" name="Slide Number Placeholder 3">
            <a:extLst>
              <a:ext uri="{FF2B5EF4-FFF2-40B4-BE49-F238E27FC236}">
                <a16:creationId xmlns:a16="http://schemas.microsoft.com/office/drawing/2014/main" id="{9797353E-AF2A-D149-A4AC-0774268B4A3A}"/>
              </a:ext>
            </a:extLst>
          </p:cNvPr>
          <p:cNvSpPr>
            <a:spLocks noGrp="1"/>
          </p:cNvSpPr>
          <p:nvPr>
            <p:ph type="sldNum" sz="quarter" idx="12"/>
          </p:nvPr>
        </p:nvSpPr>
        <p:spPr/>
        <p:txBody>
          <a:bodyPr/>
          <a:lstStyle/>
          <a:p>
            <a:fld id="{652E326F-2974-0E46-BE41-4A2DFAACED48}" type="slidenum">
              <a:rPr lang="en-AU" smtClean="0"/>
              <a:t>5</a:t>
            </a:fld>
            <a:endParaRPr lang="en-AU"/>
          </a:p>
        </p:txBody>
      </p:sp>
    </p:spTree>
    <p:extLst>
      <p:ext uri="{BB962C8B-B14F-4D97-AF65-F5344CB8AC3E}">
        <p14:creationId xmlns:p14="http://schemas.microsoft.com/office/powerpoint/2010/main" val="37136693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63A77-0348-1C4C-BD8C-C0565320237C}"/>
              </a:ext>
            </a:extLst>
          </p:cNvPr>
          <p:cNvSpPr>
            <a:spLocks noGrp="1"/>
          </p:cNvSpPr>
          <p:nvPr>
            <p:ph type="title"/>
          </p:nvPr>
        </p:nvSpPr>
        <p:spPr/>
        <p:txBody>
          <a:bodyPr/>
          <a:lstStyle/>
          <a:p>
            <a:r>
              <a:rPr lang="en-AU" dirty="0"/>
              <a:t>Google is Special</a:t>
            </a:r>
          </a:p>
        </p:txBody>
      </p:sp>
      <p:sp>
        <p:nvSpPr>
          <p:cNvPr id="3" name="Content Placeholder 2">
            <a:extLst>
              <a:ext uri="{FF2B5EF4-FFF2-40B4-BE49-F238E27FC236}">
                <a16:creationId xmlns:a16="http://schemas.microsoft.com/office/drawing/2014/main" id="{617AEA57-5D1B-EC47-9A5D-F8825C50792D}"/>
              </a:ext>
            </a:extLst>
          </p:cNvPr>
          <p:cNvSpPr>
            <a:spLocks noGrp="1"/>
          </p:cNvSpPr>
          <p:nvPr>
            <p:ph idx="1"/>
          </p:nvPr>
        </p:nvSpPr>
        <p:spPr>
          <a:xfrm>
            <a:off x="838200" y="1557867"/>
            <a:ext cx="11094156" cy="5163608"/>
          </a:xfrm>
        </p:spPr>
        <p:txBody>
          <a:bodyPr>
            <a:normAutofit fontScale="92500" lnSpcReduction="10000"/>
          </a:bodyPr>
          <a:lstStyle/>
          <a:p>
            <a:r>
              <a:rPr lang="en-AU" dirty="0"/>
              <a:t>Search is a critical asset for GOOGLE</a:t>
            </a:r>
          </a:p>
          <a:p>
            <a:pPr lvl="1"/>
            <a:r>
              <a:rPr lang="en-AU" dirty="0"/>
              <a:t>Search drives eyeballs and profiles</a:t>
            </a:r>
          </a:p>
          <a:p>
            <a:pPr lvl="1"/>
            <a:r>
              <a:rPr lang="en-AU" dirty="0"/>
              <a:t>Eyeballs and profiles drive advertising</a:t>
            </a:r>
          </a:p>
          <a:p>
            <a:pPr lvl="1"/>
            <a:r>
              <a:rPr lang="en-AU" dirty="0"/>
              <a:t>Advertising drives revenue</a:t>
            </a:r>
          </a:p>
          <a:p>
            <a:r>
              <a:rPr lang="en-AU" dirty="0"/>
              <a:t>If we could use the DNS as a </a:t>
            </a:r>
            <a:r>
              <a:rPr lang="en-AU" dirty="0" err="1"/>
              <a:t>defacto</a:t>
            </a:r>
            <a:r>
              <a:rPr lang="en-AU" dirty="0"/>
              <a:t> search engine then Google has a problem</a:t>
            </a:r>
          </a:p>
          <a:p>
            <a:pPr lvl="1"/>
            <a:r>
              <a:rPr lang="en-AU" dirty="0"/>
              <a:t>But that’s what is happening when DNS resolvers don’t pass back NXDOMAIN but instead pass back a reference to a search engine, or even better use a search engine to pass back the resolution response that a hidden search engine result obtained when it processed the queried DNS name</a:t>
            </a:r>
          </a:p>
          <a:p>
            <a:r>
              <a:rPr lang="en-AU" dirty="0"/>
              <a:t>So it’s in Google’s interests to have a fast, accurate and </a:t>
            </a:r>
            <a:r>
              <a:rPr lang="en-AU" b="1" dirty="0"/>
              <a:t>unaltered</a:t>
            </a:r>
            <a:r>
              <a:rPr lang="en-AU" dirty="0"/>
              <a:t> DNS resolution service</a:t>
            </a:r>
          </a:p>
          <a:p>
            <a:pPr lvl="1"/>
            <a:r>
              <a:rPr lang="en-AU" dirty="0"/>
              <a:t>And Google’s real target market for this service is not individual users, but ISPs</a:t>
            </a:r>
          </a:p>
          <a:p>
            <a:pPr lvl="1"/>
            <a:r>
              <a:rPr lang="en-AU" dirty="0"/>
              <a:t>Because the real threat model for Google is NXDOMAIN substitution and other forms of DNS response manipulation by ISPs as a local revenue source</a:t>
            </a:r>
          </a:p>
          <a:p>
            <a:r>
              <a:rPr lang="en-AU" b="1" dirty="0"/>
              <a:t>No other Open DNS resolver service shares Google’s motivation</a:t>
            </a:r>
          </a:p>
        </p:txBody>
      </p:sp>
      <p:sp>
        <p:nvSpPr>
          <p:cNvPr id="4" name="Slide Number Placeholder 3">
            <a:extLst>
              <a:ext uri="{FF2B5EF4-FFF2-40B4-BE49-F238E27FC236}">
                <a16:creationId xmlns:a16="http://schemas.microsoft.com/office/drawing/2014/main" id="{21B88C4C-E1E1-5740-8EB7-D3FD78CA1B37}"/>
              </a:ext>
            </a:extLst>
          </p:cNvPr>
          <p:cNvSpPr>
            <a:spLocks noGrp="1"/>
          </p:cNvSpPr>
          <p:nvPr>
            <p:ph type="sldNum" sz="quarter" idx="12"/>
          </p:nvPr>
        </p:nvSpPr>
        <p:spPr/>
        <p:txBody>
          <a:bodyPr/>
          <a:lstStyle/>
          <a:p>
            <a:fld id="{652E326F-2974-0E46-BE41-4A2DFAACED48}" type="slidenum">
              <a:rPr lang="en-AU" smtClean="0"/>
              <a:t>50</a:t>
            </a:fld>
            <a:endParaRPr lang="en-AU"/>
          </a:p>
        </p:txBody>
      </p:sp>
    </p:spTree>
    <p:extLst>
      <p:ext uri="{BB962C8B-B14F-4D97-AF65-F5344CB8AC3E}">
        <p14:creationId xmlns:p14="http://schemas.microsoft.com/office/powerpoint/2010/main" val="1125725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C4D6-6E5C-944B-A33B-A081CA196B99}"/>
              </a:ext>
            </a:extLst>
          </p:cNvPr>
          <p:cNvSpPr>
            <a:spLocks noGrp="1"/>
          </p:cNvSpPr>
          <p:nvPr>
            <p:ph type="title"/>
          </p:nvPr>
        </p:nvSpPr>
        <p:spPr/>
        <p:txBody>
          <a:bodyPr/>
          <a:lstStyle/>
          <a:p>
            <a:r>
              <a:rPr lang="en-AU" dirty="0"/>
              <a:t>III. Open Market Fragmentation</a:t>
            </a:r>
          </a:p>
        </p:txBody>
      </p:sp>
      <p:sp>
        <p:nvSpPr>
          <p:cNvPr id="3" name="Content Placeholder 2">
            <a:extLst>
              <a:ext uri="{FF2B5EF4-FFF2-40B4-BE49-F238E27FC236}">
                <a16:creationId xmlns:a16="http://schemas.microsoft.com/office/drawing/2014/main" id="{22B4DE3B-E0F4-A546-B692-E0ADB4D7E6FD}"/>
              </a:ext>
            </a:extLst>
          </p:cNvPr>
          <p:cNvSpPr>
            <a:spLocks noGrp="1"/>
          </p:cNvSpPr>
          <p:nvPr>
            <p:ph idx="1"/>
          </p:nvPr>
        </p:nvSpPr>
        <p:spPr/>
        <p:txBody>
          <a:bodyPr/>
          <a:lstStyle/>
          <a:p>
            <a:endParaRPr lang="en-AU"/>
          </a:p>
        </p:txBody>
      </p:sp>
      <p:sp>
        <p:nvSpPr>
          <p:cNvPr id="4" name="Slide Number Placeholder 3">
            <a:extLst>
              <a:ext uri="{FF2B5EF4-FFF2-40B4-BE49-F238E27FC236}">
                <a16:creationId xmlns:a16="http://schemas.microsoft.com/office/drawing/2014/main" id="{974626D3-77D9-334C-B879-2A9AC932774B}"/>
              </a:ext>
            </a:extLst>
          </p:cNvPr>
          <p:cNvSpPr>
            <a:spLocks noGrp="1"/>
          </p:cNvSpPr>
          <p:nvPr>
            <p:ph type="sldNum" sz="quarter" idx="12"/>
          </p:nvPr>
        </p:nvSpPr>
        <p:spPr/>
        <p:txBody>
          <a:bodyPr/>
          <a:lstStyle/>
          <a:p>
            <a:fld id="{652E326F-2974-0E46-BE41-4A2DFAACED48}" type="slidenum">
              <a:rPr lang="en-AU" smtClean="0"/>
              <a:t>51</a:t>
            </a:fld>
            <a:endParaRPr lang="en-AU"/>
          </a:p>
        </p:txBody>
      </p:sp>
    </p:spTree>
    <p:extLst>
      <p:ext uri="{BB962C8B-B14F-4D97-AF65-F5344CB8AC3E}">
        <p14:creationId xmlns:p14="http://schemas.microsoft.com/office/powerpoint/2010/main" val="23947097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5CF3D-FEBD-644A-8F06-7B2B5C1048D6}"/>
              </a:ext>
            </a:extLst>
          </p:cNvPr>
          <p:cNvSpPr>
            <a:spLocks noGrp="1"/>
          </p:cNvSpPr>
          <p:nvPr>
            <p:ph type="title"/>
          </p:nvPr>
        </p:nvSpPr>
        <p:spPr>
          <a:xfrm>
            <a:off x="838199" y="365125"/>
            <a:ext cx="11553497" cy="1325563"/>
          </a:xfrm>
        </p:spPr>
        <p:txBody>
          <a:bodyPr/>
          <a:lstStyle/>
          <a:p>
            <a:r>
              <a:rPr lang="en-AU" dirty="0"/>
              <a:t>The DNS Name Resolution Economy</a:t>
            </a:r>
          </a:p>
        </p:txBody>
      </p:sp>
      <p:sp>
        <p:nvSpPr>
          <p:cNvPr id="3" name="Content Placeholder 2">
            <a:extLst>
              <a:ext uri="{FF2B5EF4-FFF2-40B4-BE49-F238E27FC236}">
                <a16:creationId xmlns:a16="http://schemas.microsoft.com/office/drawing/2014/main" id="{535066A0-A6D6-5344-B61D-6620EAB9F19B}"/>
              </a:ext>
            </a:extLst>
          </p:cNvPr>
          <p:cNvSpPr>
            <a:spLocks noGrp="1"/>
          </p:cNvSpPr>
          <p:nvPr>
            <p:ph idx="1"/>
          </p:nvPr>
        </p:nvSpPr>
        <p:spPr/>
        <p:txBody>
          <a:bodyPr>
            <a:normAutofit/>
          </a:bodyPr>
          <a:lstStyle/>
          <a:p>
            <a:r>
              <a:rPr lang="en-AU" dirty="0"/>
              <a:t>The default option is that the ISP funds and operate the recursive DNS service, funded by the ISP’s client base</a:t>
            </a:r>
          </a:p>
          <a:p>
            <a:pPr marL="457200" lvl="1" indent="0">
              <a:buNone/>
            </a:pPr>
            <a:r>
              <a:rPr lang="en-AU" dirty="0"/>
              <a:t>&gt;70% of all end clients use their ISPs’ DNS resolvers</a:t>
            </a:r>
          </a:p>
          <a:p>
            <a:r>
              <a:rPr lang="en-AU" dirty="0"/>
              <a:t>However the fact that it works today does not mean that you can double the input costs and expect it to just keep on working tomorrow</a:t>
            </a:r>
          </a:p>
          <a:p>
            <a:r>
              <a:rPr lang="en-AU" dirty="0"/>
              <a:t>For ISPs the DNS is a cost department, not a revenue source</a:t>
            </a:r>
          </a:p>
          <a:p>
            <a:pPr lvl="1"/>
            <a:r>
              <a:rPr lang="en-AU" dirty="0"/>
              <a:t>We should expect strong resistance from ISPs to increase their costs in DNS service provision</a:t>
            </a:r>
          </a:p>
          <a:p>
            <a:endParaRPr lang="en-AU" dirty="0"/>
          </a:p>
        </p:txBody>
      </p:sp>
      <p:sp>
        <p:nvSpPr>
          <p:cNvPr id="4" name="Slide Number Placeholder 3">
            <a:extLst>
              <a:ext uri="{FF2B5EF4-FFF2-40B4-BE49-F238E27FC236}">
                <a16:creationId xmlns:a16="http://schemas.microsoft.com/office/drawing/2014/main" id="{12A720A5-C319-D84B-8681-03D58756649E}"/>
              </a:ext>
            </a:extLst>
          </p:cNvPr>
          <p:cNvSpPr>
            <a:spLocks noGrp="1"/>
          </p:cNvSpPr>
          <p:nvPr>
            <p:ph type="sldNum" sz="quarter" idx="12"/>
          </p:nvPr>
        </p:nvSpPr>
        <p:spPr/>
        <p:txBody>
          <a:bodyPr/>
          <a:lstStyle/>
          <a:p>
            <a:fld id="{652E326F-2974-0E46-BE41-4A2DFAACED48}" type="slidenum">
              <a:rPr lang="en-AU" smtClean="0"/>
              <a:t>52</a:t>
            </a:fld>
            <a:endParaRPr lang="en-AU" dirty="0"/>
          </a:p>
        </p:txBody>
      </p:sp>
    </p:spTree>
    <p:extLst>
      <p:ext uri="{BB962C8B-B14F-4D97-AF65-F5344CB8AC3E}">
        <p14:creationId xmlns:p14="http://schemas.microsoft.com/office/powerpoint/2010/main" val="1760035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842C-90ED-1E49-B405-C23CD48FDA54}"/>
              </a:ext>
            </a:extLst>
          </p:cNvPr>
          <p:cNvSpPr>
            <a:spLocks noGrp="1"/>
          </p:cNvSpPr>
          <p:nvPr>
            <p:ph type="title"/>
          </p:nvPr>
        </p:nvSpPr>
        <p:spPr/>
        <p:txBody>
          <a:bodyPr/>
          <a:lstStyle/>
          <a:p>
            <a:r>
              <a:rPr lang="en-AU" dirty="0"/>
              <a:t>The resistance to change in the DNS</a:t>
            </a:r>
          </a:p>
        </p:txBody>
      </p:sp>
      <p:sp>
        <p:nvSpPr>
          <p:cNvPr id="3" name="Content Placeholder 2">
            <a:extLst>
              <a:ext uri="{FF2B5EF4-FFF2-40B4-BE49-F238E27FC236}">
                <a16:creationId xmlns:a16="http://schemas.microsoft.com/office/drawing/2014/main" id="{4A1A5D43-8E49-AA42-9CDB-1BA6EEE0F3BD}"/>
              </a:ext>
            </a:extLst>
          </p:cNvPr>
          <p:cNvSpPr>
            <a:spLocks noGrp="1"/>
          </p:cNvSpPr>
          <p:nvPr>
            <p:ph idx="1"/>
          </p:nvPr>
        </p:nvSpPr>
        <p:spPr>
          <a:xfrm>
            <a:off x="838200" y="1825625"/>
            <a:ext cx="10902244" cy="4895850"/>
          </a:xfrm>
        </p:spPr>
        <p:txBody>
          <a:bodyPr>
            <a:normAutofit/>
          </a:bodyPr>
          <a:lstStyle/>
          <a:p>
            <a:r>
              <a:rPr lang="en-AU" dirty="0"/>
              <a:t>The quality of an ISP’s DNS service does not appear to be a significant competitive discriminatory factor in the consumer market</a:t>
            </a:r>
          </a:p>
          <a:p>
            <a:r>
              <a:rPr lang="en-AU" dirty="0"/>
              <a:t>So the ISP does not generally devote many resources to tuning their DNS infrastructure for high performance, resiliency and innovation </a:t>
            </a:r>
          </a:p>
          <a:p>
            <a:r>
              <a:rPr lang="en-AU" dirty="0"/>
              <a:t>Most users don’t change their platform settings from the defaults and CPE based service provisioning in the wired networks and direct provisioning in mobile networks will persist</a:t>
            </a:r>
          </a:p>
          <a:p>
            <a:r>
              <a:rPr lang="en-AU" dirty="0"/>
              <a:t>So current innovations such as improved DNS privacy (DNS over TLS, DNS over HTTPS) are looking like being another mainstream market failure in the DNS space</a:t>
            </a:r>
          </a:p>
          <a:p>
            <a:pPr marL="0" indent="0">
              <a:buNone/>
            </a:pPr>
            <a:r>
              <a:rPr lang="en-AU" dirty="0">
                <a:solidFill>
                  <a:srgbClr val="7F5F00"/>
                </a:solidFill>
              </a:rPr>
              <a:t>    </a:t>
            </a:r>
          </a:p>
          <a:p>
            <a:endParaRPr lang="en-AU" dirty="0"/>
          </a:p>
          <a:p>
            <a:endParaRPr lang="en-AU" dirty="0"/>
          </a:p>
        </p:txBody>
      </p:sp>
      <p:sp>
        <p:nvSpPr>
          <p:cNvPr id="4" name="Slide Number Placeholder 3">
            <a:extLst>
              <a:ext uri="{FF2B5EF4-FFF2-40B4-BE49-F238E27FC236}">
                <a16:creationId xmlns:a16="http://schemas.microsoft.com/office/drawing/2014/main" id="{14709D3D-C752-994C-9BBF-8E1510F829B9}"/>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53</a:t>
            </a:fld>
            <a:endParaRPr lang="en-AU" dirty="0"/>
          </a:p>
        </p:txBody>
      </p:sp>
    </p:spTree>
    <p:extLst>
      <p:ext uri="{BB962C8B-B14F-4D97-AF65-F5344CB8AC3E}">
        <p14:creationId xmlns:p14="http://schemas.microsoft.com/office/powerpoint/2010/main" val="2846877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842C-90ED-1E49-B405-C23CD48FDA54}"/>
              </a:ext>
            </a:extLst>
          </p:cNvPr>
          <p:cNvSpPr>
            <a:spLocks noGrp="1"/>
          </p:cNvSpPr>
          <p:nvPr>
            <p:ph type="title"/>
          </p:nvPr>
        </p:nvSpPr>
        <p:spPr/>
        <p:txBody>
          <a:bodyPr/>
          <a:lstStyle/>
          <a:p>
            <a:r>
              <a:rPr lang="en-AU" dirty="0"/>
              <a:t>The resistance to change in the DNS</a:t>
            </a:r>
          </a:p>
        </p:txBody>
      </p:sp>
      <p:sp>
        <p:nvSpPr>
          <p:cNvPr id="3" name="Content Placeholder 2">
            <a:extLst>
              <a:ext uri="{FF2B5EF4-FFF2-40B4-BE49-F238E27FC236}">
                <a16:creationId xmlns:a16="http://schemas.microsoft.com/office/drawing/2014/main" id="{4A1A5D43-8E49-AA42-9CDB-1BA6EEE0F3BD}"/>
              </a:ext>
            </a:extLst>
          </p:cNvPr>
          <p:cNvSpPr>
            <a:spLocks noGrp="1"/>
          </p:cNvSpPr>
          <p:nvPr>
            <p:ph idx="1"/>
          </p:nvPr>
        </p:nvSpPr>
        <p:spPr>
          <a:xfrm>
            <a:off x="838200" y="1825625"/>
            <a:ext cx="10902244" cy="4895850"/>
          </a:xfrm>
        </p:spPr>
        <p:txBody>
          <a:bodyPr>
            <a:normAutofit/>
          </a:bodyPr>
          <a:lstStyle/>
          <a:p>
            <a:r>
              <a:rPr lang="en-AU" dirty="0"/>
              <a:t>The quality of an ISP’s DNS service does not appear to be a significant competitive discriminatory factor in the consumer market</a:t>
            </a:r>
          </a:p>
          <a:p>
            <a:r>
              <a:rPr lang="en-AU" dirty="0"/>
              <a:t>So the ISP does not generally devote many resources to tuning their DNS infrastructure for high performance, resiliency and innovation </a:t>
            </a:r>
          </a:p>
          <a:p>
            <a:r>
              <a:rPr lang="en-AU" dirty="0"/>
              <a:t>Most users don’t change their platform settings from the defaults and CPE based service provisioning in the wired networks and direct provisioning in mobile networks will persist</a:t>
            </a:r>
          </a:p>
          <a:p>
            <a:r>
              <a:rPr lang="en-AU" dirty="0"/>
              <a:t>So current innovations such as improved DNS privacy (DNS over TLS, DNS over HTTPS) are looking like being another mainstream market failure in the DNS space</a:t>
            </a:r>
          </a:p>
          <a:p>
            <a:pPr marL="0" indent="0">
              <a:buNone/>
            </a:pPr>
            <a:r>
              <a:rPr lang="en-AU" dirty="0">
                <a:solidFill>
                  <a:srgbClr val="7F5F00"/>
                </a:solidFill>
              </a:rPr>
              <a:t>    </a:t>
            </a:r>
          </a:p>
          <a:p>
            <a:endParaRPr lang="en-AU" dirty="0"/>
          </a:p>
          <a:p>
            <a:endParaRPr lang="en-AU" dirty="0"/>
          </a:p>
        </p:txBody>
      </p:sp>
      <p:sp>
        <p:nvSpPr>
          <p:cNvPr id="4" name="Slide Number Placeholder 3">
            <a:extLst>
              <a:ext uri="{FF2B5EF4-FFF2-40B4-BE49-F238E27FC236}">
                <a16:creationId xmlns:a16="http://schemas.microsoft.com/office/drawing/2014/main" id="{14709D3D-C752-994C-9BBF-8E1510F829B9}"/>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54</a:t>
            </a:fld>
            <a:endParaRPr lang="en-AU" dirty="0"/>
          </a:p>
        </p:txBody>
      </p:sp>
      <p:sp>
        <p:nvSpPr>
          <p:cNvPr id="6" name="TextBox 5">
            <a:extLst>
              <a:ext uri="{FF2B5EF4-FFF2-40B4-BE49-F238E27FC236}">
                <a16:creationId xmlns:a16="http://schemas.microsoft.com/office/drawing/2014/main" id="{BA143D67-DE01-DE4E-BFEB-BDA9BE93D2F4}"/>
              </a:ext>
            </a:extLst>
          </p:cNvPr>
          <p:cNvSpPr txBox="1"/>
          <p:nvPr/>
        </p:nvSpPr>
        <p:spPr>
          <a:xfrm rot="20722926">
            <a:off x="993818" y="2991117"/>
            <a:ext cx="10206608" cy="584775"/>
          </a:xfrm>
          <a:prstGeom prst="rect">
            <a:avLst/>
          </a:prstGeom>
          <a:solidFill>
            <a:schemeClr val="bg1"/>
          </a:solidFill>
        </p:spPr>
        <p:txBody>
          <a:bodyPr wrap="square">
            <a:spAutoFit/>
          </a:bodyPr>
          <a:lstStyle/>
          <a:p>
            <a:r>
              <a:rPr lang="en-AU" sz="3200" b="1" dirty="0">
                <a:solidFill>
                  <a:srgbClr val="E14C5E"/>
                </a:solidFill>
                <a:latin typeface="AhnbergHand" pitchFamily="2" charset="0"/>
              </a:rPr>
              <a:t>But maybe this is not the full story …</a:t>
            </a:r>
          </a:p>
        </p:txBody>
      </p:sp>
    </p:spTree>
    <p:extLst>
      <p:ext uri="{BB962C8B-B14F-4D97-AF65-F5344CB8AC3E}">
        <p14:creationId xmlns:p14="http://schemas.microsoft.com/office/powerpoint/2010/main" val="38218821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D141-7A0D-2A41-8B4B-AAB6BA2B7DEE}"/>
              </a:ext>
            </a:extLst>
          </p:cNvPr>
          <p:cNvSpPr>
            <a:spLocks noGrp="1"/>
          </p:cNvSpPr>
          <p:nvPr>
            <p:ph type="title"/>
          </p:nvPr>
        </p:nvSpPr>
        <p:spPr/>
        <p:txBody>
          <a:bodyPr/>
          <a:lstStyle/>
          <a:p>
            <a:r>
              <a:rPr lang="en-AU" dirty="0"/>
              <a:t>Fragmenting the DNS</a:t>
            </a:r>
          </a:p>
        </p:txBody>
      </p:sp>
      <p:sp>
        <p:nvSpPr>
          <p:cNvPr id="3" name="Text Placeholder 2">
            <a:extLst>
              <a:ext uri="{FF2B5EF4-FFF2-40B4-BE49-F238E27FC236}">
                <a16:creationId xmlns:a16="http://schemas.microsoft.com/office/drawing/2014/main" id="{43C5FAB7-71D0-9A40-B5EF-A01DDD2E0F96}"/>
              </a:ext>
            </a:extLst>
          </p:cNvPr>
          <p:cNvSpPr>
            <a:spLocks noGrp="1"/>
          </p:cNvSpPr>
          <p:nvPr>
            <p:ph type="body" idx="1"/>
          </p:nvPr>
        </p:nvSpPr>
        <p:spPr/>
        <p:txBody>
          <a:bodyPr>
            <a:normAutofit lnSpcReduction="10000"/>
          </a:bodyPr>
          <a:lstStyle/>
          <a:p>
            <a:r>
              <a:rPr lang="en-AU" dirty="0"/>
              <a:t>Is appears more likely that </a:t>
            </a:r>
            <a:r>
              <a:rPr lang="en-AU" b="1" dirty="0"/>
              <a:t>applications</a:t>
            </a:r>
            <a:r>
              <a:rPr lang="en-AU" dirty="0"/>
              <a:t> who want to tailor their DNS use to adopt a more private profile will hive off to use DNS over HTTPS to an application-selected DNS service, while the platform itself will continue to use libraries that will default to DNS over UDP to the ISP-provided recursive DNS resolver</a:t>
            </a:r>
          </a:p>
          <a:p>
            <a:r>
              <a:rPr lang="en-AU" dirty="0"/>
              <a:t>That way the application ecosystem can fund its own DNS privacy infrastructure and avoid waiting for everyone else to make the necessary infrastructure and service investments before they can adopt DNS privacy themselves</a:t>
            </a:r>
          </a:p>
          <a:p>
            <a:r>
              <a:rPr lang="en-AU" dirty="0"/>
              <a:t>The prospect of </a:t>
            </a:r>
            <a:r>
              <a:rPr lang="en-AU" b="1" dirty="0"/>
              <a:t>application-specific naming services </a:t>
            </a:r>
            <a:r>
              <a:rPr lang="en-AU" dirty="0"/>
              <a:t>is a very real prospect in this scenario</a:t>
            </a:r>
          </a:p>
        </p:txBody>
      </p:sp>
      <p:sp>
        <p:nvSpPr>
          <p:cNvPr id="4" name="Slide Number Placeholder 3">
            <a:extLst>
              <a:ext uri="{FF2B5EF4-FFF2-40B4-BE49-F238E27FC236}">
                <a16:creationId xmlns:a16="http://schemas.microsoft.com/office/drawing/2014/main" id="{8322E643-3199-C44F-B3D6-5D16330D53CD}"/>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55</a:t>
            </a:fld>
            <a:endParaRPr lang="en-AU" dirty="0"/>
          </a:p>
        </p:txBody>
      </p:sp>
    </p:spTree>
    <p:extLst>
      <p:ext uri="{BB962C8B-B14F-4D97-AF65-F5344CB8AC3E}">
        <p14:creationId xmlns:p14="http://schemas.microsoft.com/office/powerpoint/2010/main" val="19884997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D141-7A0D-2A41-8B4B-AAB6BA2B7DEE}"/>
              </a:ext>
            </a:extLst>
          </p:cNvPr>
          <p:cNvSpPr>
            <a:spLocks noGrp="1"/>
          </p:cNvSpPr>
          <p:nvPr>
            <p:ph type="title"/>
          </p:nvPr>
        </p:nvSpPr>
        <p:spPr/>
        <p:txBody>
          <a:bodyPr/>
          <a:lstStyle/>
          <a:p>
            <a:r>
              <a:rPr lang="en-AU" dirty="0"/>
              <a:t>Fragmenting the DNS</a:t>
            </a:r>
          </a:p>
        </p:txBody>
      </p:sp>
      <p:sp>
        <p:nvSpPr>
          <p:cNvPr id="3" name="Text Placeholder 2">
            <a:extLst>
              <a:ext uri="{FF2B5EF4-FFF2-40B4-BE49-F238E27FC236}">
                <a16:creationId xmlns:a16="http://schemas.microsoft.com/office/drawing/2014/main" id="{43C5FAB7-71D0-9A40-B5EF-A01DDD2E0F96}"/>
              </a:ext>
            </a:extLst>
          </p:cNvPr>
          <p:cNvSpPr>
            <a:spLocks noGrp="1"/>
          </p:cNvSpPr>
          <p:nvPr>
            <p:ph type="body" idx="1"/>
          </p:nvPr>
        </p:nvSpPr>
        <p:spPr/>
        <p:txBody>
          <a:bodyPr>
            <a:normAutofit lnSpcReduction="10000"/>
          </a:bodyPr>
          <a:lstStyle/>
          <a:p>
            <a:r>
              <a:rPr lang="en-AU" dirty="0"/>
              <a:t>Is appears more likely that </a:t>
            </a:r>
            <a:r>
              <a:rPr lang="en-AU" b="1" dirty="0"/>
              <a:t>applications</a:t>
            </a:r>
            <a:r>
              <a:rPr lang="en-AU" dirty="0"/>
              <a:t> who want to tailor their DNS use to adopt a more private profile will hive off to use DNS over HTTPS to an application-selected DNS service, while the platform itself will continue to use libraries that will default to DNS over UDP to the ISP-provided recursive DNS resolver</a:t>
            </a:r>
          </a:p>
          <a:p>
            <a:r>
              <a:rPr lang="en-AU" dirty="0"/>
              <a:t>That way the application ecosystem can fund its own DNS privacy infrastructure and avoid waiting for everyone else to make the necessary infrastructure and service investments before they can adopt DNS privacy themselves</a:t>
            </a:r>
          </a:p>
          <a:p>
            <a:r>
              <a:rPr lang="en-AU" dirty="0"/>
              <a:t>The prospect of </a:t>
            </a:r>
            <a:r>
              <a:rPr lang="en-AU" b="1" dirty="0"/>
              <a:t>application-specific naming services </a:t>
            </a:r>
            <a:r>
              <a:rPr lang="en-AU" dirty="0"/>
              <a:t>is a very real prospect in this scenario</a:t>
            </a:r>
          </a:p>
        </p:txBody>
      </p:sp>
      <p:sp>
        <p:nvSpPr>
          <p:cNvPr id="4" name="TextBox 3">
            <a:extLst>
              <a:ext uri="{FF2B5EF4-FFF2-40B4-BE49-F238E27FC236}">
                <a16:creationId xmlns:a16="http://schemas.microsoft.com/office/drawing/2014/main" id="{301F0CCA-539E-E642-8789-1D55D4640FB3}"/>
              </a:ext>
            </a:extLst>
          </p:cNvPr>
          <p:cNvSpPr txBox="1"/>
          <p:nvPr/>
        </p:nvSpPr>
        <p:spPr>
          <a:xfrm rot="20958200">
            <a:off x="1902373" y="2305617"/>
            <a:ext cx="7537427" cy="2246769"/>
          </a:xfrm>
          <a:prstGeom prst="rect">
            <a:avLst/>
          </a:prstGeom>
          <a:solidFill>
            <a:schemeClr val="bg1"/>
          </a:solidFill>
        </p:spPr>
        <p:txBody>
          <a:bodyPr wrap="square" rtlCol="0">
            <a:spAutoFit/>
          </a:bodyPr>
          <a:lstStyle/>
          <a:p>
            <a:r>
              <a:rPr lang="en-AU" sz="2800" dirty="0">
                <a:solidFill>
                  <a:srgbClr val="FF0000"/>
                </a:solidFill>
                <a:latin typeface="AhnbergHand" pitchFamily="2" charset="0"/>
              </a:rPr>
              <a:t>Those parts of the Internet space with sufficient motivation and resources will simply stop waiting for everyone else to move. They will just do what they feel they need to do!</a:t>
            </a:r>
          </a:p>
        </p:txBody>
      </p:sp>
      <p:sp>
        <p:nvSpPr>
          <p:cNvPr id="5" name="Slide Number Placeholder 3">
            <a:extLst>
              <a:ext uri="{FF2B5EF4-FFF2-40B4-BE49-F238E27FC236}">
                <a16:creationId xmlns:a16="http://schemas.microsoft.com/office/drawing/2014/main" id="{56496D51-CC18-A34F-8C2C-508D951C1697}"/>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56</a:t>
            </a:fld>
            <a:endParaRPr lang="en-AU" dirty="0"/>
          </a:p>
        </p:txBody>
      </p:sp>
    </p:spTree>
    <p:extLst>
      <p:ext uri="{BB962C8B-B14F-4D97-AF65-F5344CB8AC3E}">
        <p14:creationId xmlns:p14="http://schemas.microsoft.com/office/powerpoint/2010/main" val="4125640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BB72A-53CC-744C-8282-878F25B6467A}"/>
              </a:ext>
            </a:extLst>
          </p:cNvPr>
          <p:cNvSpPr>
            <a:spLocks noGrp="1"/>
          </p:cNvSpPr>
          <p:nvPr>
            <p:ph type="title"/>
          </p:nvPr>
        </p:nvSpPr>
        <p:spPr/>
        <p:txBody>
          <a:bodyPr/>
          <a:lstStyle/>
          <a:p>
            <a:r>
              <a:rPr lang="en-AU" dirty="0"/>
              <a:t>All the Money is in Content</a:t>
            </a:r>
          </a:p>
        </p:txBody>
      </p:sp>
      <p:sp>
        <p:nvSpPr>
          <p:cNvPr id="3" name="Content Placeholder 2">
            <a:extLst>
              <a:ext uri="{FF2B5EF4-FFF2-40B4-BE49-F238E27FC236}">
                <a16:creationId xmlns:a16="http://schemas.microsoft.com/office/drawing/2014/main" id="{1AC1FB81-78DB-9542-9309-21F71C0A69C1}"/>
              </a:ext>
            </a:extLst>
          </p:cNvPr>
          <p:cNvSpPr>
            <a:spLocks noGrp="1"/>
          </p:cNvSpPr>
          <p:nvPr>
            <p:ph idx="1"/>
          </p:nvPr>
        </p:nvSpPr>
        <p:spPr>
          <a:xfrm>
            <a:off x="838199" y="1825625"/>
            <a:ext cx="10857089" cy="4942064"/>
          </a:xfrm>
        </p:spPr>
        <p:txBody>
          <a:bodyPr>
            <a:normAutofit lnSpcReduction="10000"/>
          </a:bodyPr>
          <a:lstStyle/>
          <a:p>
            <a:r>
              <a:rPr lang="en-AU" dirty="0"/>
              <a:t>And this means that applications are driving the Internet market these days</a:t>
            </a:r>
          </a:p>
          <a:p>
            <a:r>
              <a:rPr lang="en-AU" dirty="0"/>
              <a:t>Applications are increasingly drawing in platform and infrastructure services directly into the application </a:t>
            </a:r>
          </a:p>
          <a:p>
            <a:pPr lvl="1"/>
            <a:r>
              <a:rPr lang="en-AU" dirty="0"/>
              <a:t>QUIC</a:t>
            </a:r>
          </a:p>
          <a:p>
            <a:pPr lvl="1"/>
            <a:r>
              <a:rPr lang="en-AU" dirty="0"/>
              <a:t>DNS over HTTPS</a:t>
            </a:r>
          </a:p>
          <a:p>
            <a:r>
              <a:rPr lang="en-AU" dirty="0"/>
              <a:t>That way they avoid paying the costs of upgrading legacy infrastructure and waiting for platform upgrades</a:t>
            </a:r>
          </a:p>
          <a:p>
            <a:r>
              <a:rPr lang="en-AU" dirty="0"/>
              <a:t>And applications no longer have to sustain a single name space, or even sustain uniform protocol interoperability </a:t>
            </a:r>
          </a:p>
          <a:p>
            <a:pPr lvl="1"/>
            <a:r>
              <a:rPr lang="en-AU" dirty="0"/>
              <a:t>Apart from UDP!</a:t>
            </a:r>
          </a:p>
          <a:p>
            <a:r>
              <a:rPr lang="en-AU" dirty="0"/>
              <a:t>So they just won’t pay</a:t>
            </a:r>
          </a:p>
        </p:txBody>
      </p:sp>
      <p:sp>
        <p:nvSpPr>
          <p:cNvPr id="4" name="Slide Number Placeholder 3">
            <a:extLst>
              <a:ext uri="{FF2B5EF4-FFF2-40B4-BE49-F238E27FC236}">
                <a16:creationId xmlns:a16="http://schemas.microsoft.com/office/drawing/2014/main" id="{B3349469-5978-EC40-B917-F0DA09355D5C}"/>
              </a:ext>
            </a:extLst>
          </p:cNvPr>
          <p:cNvSpPr>
            <a:spLocks noGrp="1"/>
          </p:cNvSpPr>
          <p:nvPr>
            <p:ph type="sldNum" sz="quarter" idx="12"/>
          </p:nvPr>
        </p:nvSpPr>
        <p:spPr/>
        <p:txBody>
          <a:bodyPr/>
          <a:lstStyle/>
          <a:p>
            <a:fld id="{652E326F-2974-0E46-BE41-4A2DFAACED48}" type="slidenum">
              <a:rPr lang="en-AU" smtClean="0"/>
              <a:t>57</a:t>
            </a:fld>
            <a:endParaRPr lang="en-AU"/>
          </a:p>
        </p:txBody>
      </p:sp>
    </p:spTree>
    <p:extLst>
      <p:ext uri="{BB962C8B-B14F-4D97-AF65-F5344CB8AC3E}">
        <p14:creationId xmlns:p14="http://schemas.microsoft.com/office/powerpoint/2010/main" val="791935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D3E2A-2E4B-1042-911E-527E0DE65272}"/>
              </a:ext>
            </a:extLst>
          </p:cNvPr>
          <p:cNvSpPr>
            <a:spLocks noGrp="1"/>
          </p:cNvSpPr>
          <p:nvPr>
            <p:ph type="title"/>
          </p:nvPr>
        </p:nvSpPr>
        <p:spPr/>
        <p:txBody>
          <a:bodyPr>
            <a:normAutofit/>
          </a:bodyPr>
          <a:lstStyle/>
          <a:p>
            <a:r>
              <a:rPr lang="en-AU" dirty="0">
                <a:solidFill>
                  <a:srgbClr val="7F5F00"/>
                </a:solidFill>
              </a:rPr>
              <a:t>It’s life Jim, but not as we know it!</a:t>
            </a:r>
            <a:r>
              <a:rPr lang="en-AU" sz="2400" dirty="0">
                <a:solidFill>
                  <a:srgbClr val="7F5F00"/>
                </a:solidFill>
              </a:rPr>
              <a:t>*</a:t>
            </a:r>
            <a:endParaRPr lang="en-AU" dirty="0">
              <a:solidFill>
                <a:srgbClr val="7F5F00"/>
              </a:solidFill>
            </a:endParaRPr>
          </a:p>
        </p:txBody>
      </p:sp>
      <p:sp>
        <p:nvSpPr>
          <p:cNvPr id="3" name="Content Placeholder 2">
            <a:extLst>
              <a:ext uri="{FF2B5EF4-FFF2-40B4-BE49-F238E27FC236}">
                <a16:creationId xmlns:a16="http://schemas.microsoft.com/office/drawing/2014/main" id="{4664EEE0-E96E-3346-B819-6F7A34D8A9CC}"/>
              </a:ext>
            </a:extLst>
          </p:cNvPr>
          <p:cNvSpPr>
            <a:spLocks noGrp="1"/>
          </p:cNvSpPr>
          <p:nvPr>
            <p:ph idx="1"/>
          </p:nvPr>
        </p:nvSpPr>
        <p:spPr/>
        <p:txBody>
          <a:bodyPr/>
          <a:lstStyle/>
          <a:p>
            <a:r>
              <a:rPr lang="en-AU" dirty="0"/>
              <a:t>The overall progression here is an evolution from network-centric services to platform-centric services to today’s world of application-centric services</a:t>
            </a:r>
          </a:p>
          <a:p>
            <a:r>
              <a:rPr lang="en-AU" dirty="0"/>
              <a:t>It’s clear that the DNS is being swept up in this shift, and the DNS is changing in almost every respect </a:t>
            </a:r>
          </a:p>
          <a:p>
            <a:r>
              <a:rPr lang="en-AU" dirty="0"/>
              <a:t>The future prospects of a single unified coherent name space as embodied in the DNS, as we currently know it, for the entire internet service domain are looking pretty poor right now!</a:t>
            </a:r>
          </a:p>
          <a:p>
            <a:endParaRPr lang="en-AU" dirty="0"/>
          </a:p>
        </p:txBody>
      </p:sp>
      <p:sp>
        <p:nvSpPr>
          <p:cNvPr id="4" name="TextBox 3">
            <a:extLst>
              <a:ext uri="{FF2B5EF4-FFF2-40B4-BE49-F238E27FC236}">
                <a16:creationId xmlns:a16="http://schemas.microsoft.com/office/drawing/2014/main" id="{A6455C12-9E41-904B-9F40-2568B4322003}"/>
              </a:ext>
            </a:extLst>
          </p:cNvPr>
          <p:cNvSpPr txBox="1"/>
          <p:nvPr/>
        </p:nvSpPr>
        <p:spPr>
          <a:xfrm>
            <a:off x="9362630" y="6079351"/>
            <a:ext cx="2236253" cy="276999"/>
          </a:xfrm>
          <a:prstGeom prst="rect">
            <a:avLst/>
          </a:prstGeom>
          <a:noFill/>
        </p:spPr>
        <p:txBody>
          <a:bodyPr wrap="none" rtlCol="0">
            <a:spAutoFit/>
          </a:bodyPr>
          <a:lstStyle/>
          <a:p>
            <a:r>
              <a:rPr lang="en-AU" sz="1200" dirty="0"/>
              <a:t>* With apologies to the Trekkies!</a:t>
            </a:r>
          </a:p>
        </p:txBody>
      </p:sp>
      <p:sp>
        <p:nvSpPr>
          <p:cNvPr id="5" name="Slide Number Placeholder 3">
            <a:extLst>
              <a:ext uri="{FF2B5EF4-FFF2-40B4-BE49-F238E27FC236}">
                <a16:creationId xmlns:a16="http://schemas.microsoft.com/office/drawing/2014/main" id="{8E9E783A-6B17-8648-A2DB-8C81246FE852}"/>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58</a:t>
            </a:fld>
            <a:endParaRPr lang="en-AU" dirty="0"/>
          </a:p>
        </p:txBody>
      </p:sp>
    </p:spTree>
    <p:extLst>
      <p:ext uri="{BB962C8B-B14F-4D97-AF65-F5344CB8AC3E}">
        <p14:creationId xmlns:p14="http://schemas.microsoft.com/office/powerpoint/2010/main" val="1786962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0161A-E43B-2D44-88D3-C46BC80C55FB}"/>
              </a:ext>
            </a:extLst>
          </p:cNvPr>
          <p:cNvSpPr>
            <a:spLocks noGrp="1"/>
          </p:cNvSpPr>
          <p:nvPr>
            <p:ph type="title"/>
          </p:nvPr>
        </p:nvSpPr>
        <p:spPr/>
        <p:txBody>
          <a:bodyPr/>
          <a:lstStyle/>
          <a:p>
            <a:r>
              <a:rPr lang="en-AU" dirty="0"/>
              <a:t>Is the DNS “Open”?</a:t>
            </a:r>
          </a:p>
        </p:txBody>
      </p:sp>
      <p:sp>
        <p:nvSpPr>
          <p:cNvPr id="3" name="Content Placeholder 2">
            <a:extLst>
              <a:ext uri="{FF2B5EF4-FFF2-40B4-BE49-F238E27FC236}">
                <a16:creationId xmlns:a16="http://schemas.microsoft.com/office/drawing/2014/main" id="{9506EB5C-6F85-4E45-AEEB-9416BD77DC81}"/>
              </a:ext>
            </a:extLst>
          </p:cNvPr>
          <p:cNvSpPr>
            <a:spLocks noGrp="1"/>
          </p:cNvSpPr>
          <p:nvPr>
            <p:ph idx="1"/>
          </p:nvPr>
        </p:nvSpPr>
        <p:spPr>
          <a:xfrm>
            <a:off x="838200" y="1825625"/>
            <a:ext cx="10515600" cy="1001658"/>
          </a:xfrm>
        </p:spPr>
        <p:txBody>
          <a:bodyPr/>
          <a:lstStyle/>
          <a:p>
            <a:r>
              <a:rPr lang="en-AU" dirty="0"/>
              <a:t>Yes, today, its sort of open</a:t>
            </a:r>
          </a:p>
        </p:txBody>
      </p:sp>
      <p:sp>
        <p:nvSpPr>
          <p:cNvPr id="4" name="Slide Number Placeholder 3">
            <a:extLst>
              <a:ext uri="{FF2B5EF4-FFF2-40B4-BE49-F238E27FC236}">
                <a16:creationId xmlns:a16="http://schemas.microsoft.com/office/drawing/2014/main" id="{D0F9B579-0FA7-0245-B36E-89BCF01B368D}"/>
              </a:ext>
            </a:extLst>
          </p:cNvPr>
          <p:cNvSpPr>
            <a:spLocks noGrp="1"/>
          </p:cNvSpPr>
          <p:nvPr>
            <p:ph type="sldNum" sz="quarter" idx="12"/>
          </p:nvPr>
        </p:nvSpPr>
        <p:spPr/>
        <p:txBody>
          <a:bodyPr/>
          <a:lstStyle/>
          <a:p>
            <a:fld id="{652E326F-2974-0E46-BE41-4A2DFAACED48}" type="slidenum">
              <a:rPr lang="en-AU" smtClean="0"/>
              <a:t>59</a:t>
            </a:fld>
            <a:endParaRPr lang="en-AU"/>
          </a:p>
        </p:txBody>
      </p:sp>
      <p:sp>
        <p:nvSpPr>
          <p:cNvPr id="5" name="TextBox 4">
            <a:extLst>
              <a:ext uri="{FF2B5EF4-FFF2-40B4-BE49-F238E27FC236}">
                <a16:creationId xmlns:a16="http://schemas.microsoft.com/office/drawing/2014/main" id="{B7A8F64D-BC5B-AA4C-8694-F84DFA7DBCF5}"/>
              </a:ext>
            </a:extLst>
          </p:cNvPr>
          <p:cNvSpPr txBox="1"/>
          <p:nvPr/>
        </p:nvSpPr>
        <p:spPr>
          <a:xfrm>
            <a:off x="2157248" y="3657600"/>
            <a:ext cx="9196552" cy="1477328"/>
          </a:xfrm>
          <a:prstGeom prst="rect">
            <a:avLst/>
          </a:prstGeom>
          <a:noFill/>
        </p:spPr>
        <p:txBody>
          <a:bodyPr wrap="square" rtlCol="0">
            <a:spAutoFit/>
          </a:bodyPr>
          <a:lstStyle/>
          <a:p>
            <a:r>
              <a:rPr lang="en-AU" dirty="0"/>
              <a:t>Although the cracks are clearly evident with the use of various DNS customizations to tailor each DNS response to the querier, the interest in lifting the DNS into the application space as an application service and not a common infrastructure, the strong levels of centralisation and the destruction of open competition in this space, the continuing erosion of trust and the strong commercial impetus to use the DNS as a profiling tool in the surveillance economy. </a:t>
            </a:r>
          </a:p>
        </p:txBody>
      </p:sp>
    </p:spTree>
    <p:extLst>
      <p:ext uri="{BB962C8B-B14F-4D97-AF65-F5344CB8AC3E}">
        <p14:creationId xmlns:p14="http://schemas.microsoft.com/office/powerpoint/2010/main" val="750209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84EC-94B4-7C40-B441-353D9869373C}"/>
              </a:ext>
            </a:extLst>
          </p:cNvPr>
          <p:cNvSpPr>
            <a:spLocks noGrp="1"/>
          </p:cNvSpPr>
          <p:nvPr>
            <p:ph type="title"/>
          </p:nvPr>
        </p:nvSpPr>
        <p:spPr/>
        <p:txBody>
          <a:bodyPr/>
          <a:lstStyle/>
          <a:p>
            <a:r>
              <a:rPr lang="en-AU" dirty="0"/>
              <a:t>Really?</a:t>
            </a:r>
          </a:p>
        </p:txBody>
      </p:sp>
      <p:sp>
        <p:nvSpPr>
          <p:cNvPr id="3" name="Content Placeholder 2">
            <a:extLst>
              <a:ext uri="{FF2B5EF4-FFF2-40B4-BE49-F238E27FC236}">
                <a16:creationId xmlns:a16="http://schemas.microsoft.com/office/drawing/2014/main" id="{6551FE72-9A9C-C04F-9103-7F61CFF0FDBA}"/>
              </a:ext>
            </a:extLst>
          </p:cNvPr>
          <p:cNvSpPr>
            <a:spLocks noGrp="1"/>
          </p:cNvSpPr>
          <p:nvPr>
            <p:ph idx="1"/>
          </p:nvPr>
        </p:nvSpPr>
        <p:spPr/>
        <p:txBody>
          <a:bodyPr>
            <a:normAutofit/>
          </a:bodyPr>
          <a:lstStyle/>
          <a:p>
            <a:r>
              <a:rPr lang="en-AU" dirty="0"/>
              <a:t>Is that really true? Do we all see the same DNS? </a:t>
            </a:r>
          </a:p>
          <a:p>
            <a:r>
              <a:rPr lang="en-AU" dirty="0"/>
              <a:t>Really?</a:t>
            </a:r>
          </a:p>
        </p:txBody>
      </p:sp>
      <p:sp>
        <p:nvSpPr>
          <p:cNvPr id="4" name="Slide Number Placeholder 3">
            <a:extLst>
              <a:ext uri="{FF2B5EF4-FFF2-40B4-BE49-F238E27FC236}">
                <a16:creationId xmlns:a16="http://schemas.microsoft.com/office/drawing/2014/main" id="{9797353E-AF2A-D149-A4AC-0774268B4A3A}"/>
              </a:ext>
            </a:extLst>
          </p:cNvPr>
          <p:cNvSpPr>
            <a:spLocks noGrp="1"/>
          </p:cNvSpPr>
          <p:nvPr>
            <p:ph type="sldNum" sz="quarter" idx="12"/>
          </p:nvPr>
        </p:nvSpPr>
        <p:spPr/>
        <p:txBody>
          <a:bodyPr/>
          <a:lstStyle/>
          <a:p>
            <a:fld id="{652E326F-2974-0E46-BE41-4A2DFAACED48}" type="slidenum">
              <a:rPr lang="en-AU" smtClean="0"/>
              <a:t>6</a:t>
            </a:fld>
            <a:endParaRPr lang="en-AU"/>
          </a:p>
        </p:txBody>
      </p:sp>
      <p:sp>
        <p:nvSpPr>
          <p:cNvPr id="5" name="TextBox 4">
            <a:extLst>
              <a:ext uri="{FF2B5EF4-FFF2-40B4-BE49-F238E27FC236}">
                <a16:creationId xmlns:a16="http://schemas.microsoft.com/office/drawing/2014/main" id="{3758FFFC-D075-1C4D-A898-D2FC8A5C8A31}"/>
              </a:ext>
            </a:extLst>
          </p:cNvPr>
          <p:cNvSpPr txBox="1"/>
          <p:nvPr/>
        </p:nvSpPr>
        <p:spPr>
          <a:xfrm rot="21028722">
            <a:off x="2453699" y="1750793"/>
            <a:ext cx="2401619" cy="1569660"/>
          </a:xfrm>
          <a:prstGeom prst="rect">
            <a:avLst/>
          </a:prstGeom>
          <a:noFill/>
        </p:spPr>
        <p:txBody>
          <a:bodyPr wrap="none" rtlCol="0">
            <a:spAutoFit/>
          </a:bodyPr>
          <a:lstStyle/>
          <a:p>
            <a:r>
              <a:rPr lang="en-AU" sz="9600" dirty="0">
                <a:solidFill>
                  <a:srgbClr val="7F3929"/>
                </a:solidFill>
                <a:latin typeface="Powderfinger Type" panose="02020709070000000403" pitchFamily="49" charset="77"/>
              </a:rPr>
              <a:t>No!</a:t>
            </a:r>
          </a:p>
        </p:txBody>
      </p:sp>
    </p:spTree>
    <p:extLst>
      <p:ext uri="{BB962C8B-B14F-4D97-AF65-F5344CB8AC3E}">
        <p14:creationId xmlns:p14="http://schemas.microsoft.com/office/powerpoint/2010/main" val="245721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73B7-7E9F-A448-874C-03BC26779BE4}"/>
              </a:ext>
            </a:extLst>
          </p:cNvPr>
          <p:cNvSpPr>
            <a:spLocks noGrp="1"/>
          </p:cNvSpPr>
          <p:nvPr>
            <p:ph type="title"/>
          </p:nvPr>
        </p:nvSpPr>
        <p:spPr/>
        <p:txBody>
          <a:bodyPr/>
          <a:lstStyle/>
          <a:p>
            <a:r>
              <a:rPr lang="en-AU" dirty="0"/>
              <a:t>Will it continue to be “open”?</a:t>
            </a:r>
          </a:p>
        </p:txBody>
      </p:sp>
      <p:sp>
        <p:nvSpPr>
          <p:cNvPr id="3" name="Content Placeholder 2">
            <a:extLst>
              <a:ext uri="{FF2B5EF4-FFF2-40B4-BE49-F238E27FC236}">
                <a16:creationId xmlns:a16="http://schemas.microsoft.com/office/drawing/2014/main" id="{F9900872-5D08-2D4E-93F0-7D73EE824492}"/>
              </a:ext>
            </a:extLst>
          </p:cNvPr>
          <p:cNvSpPr>
            <a:spLocks noGrp="1"/>
          </p:cNvSpPr>
          <p:nvPr>
            <p:ph idx="1"/>
          </p:nvPr>
        </p:nvSpPr>
        <p:spPr>
          <a:xfrm>
            <a:off x="838200" y="1825625"/>
            <a:ext cx="10515600" cy="1222375"/>
          </a:xfrm>
        </p:spPr>
        <p:txBody>
          <a:bodyPr/>
          <a:lstStyle/>
          <a:p>
            <a:r>
              <a:rPr lang="en-AU" dirty="0"/>
              <a:t>Probably not!</a:t>
            </a:r>
          </a:p>
        </p:txBody>
      </p:sp>
      <p:sp>
        <p:nvSpPr>
          <p:cNvPr id="4" name="Slide Number Placeholder 3">
            <a:extLst>
              <a:ext uri="{FF2B5EF4-FFF2-40B4-BE49-F238E27FC236}">
                <a16:creationId xmlns:a16="http://schemas.microsoft.com/office/drawing/2014/main" id="{ADDD5803-D38F-1A45-8EFE-770961C91A52}"/>
              </a:ext>
            </a:extLst>
          </p:cNvPr>
          <p:cNvSpPr>
            <a:spLocks noGrp="1"/>
          </p:cNvSpPr>
          <p:nvPr>
            <p:ph type="sldNum" sz="quarter" idx="12"/>
          </p:nvPr>
        </p:nvSpPr>
        <p:spPr/>
        <p:txBody>
          <a:bodyPr/>
          <a:lstStyle/>
          <a:p>
            <a:fld id="{652E326F-2974-0E46-BE41-4A2DFAACED48}" type="slidenum">
              <a:rPr lang="en-AU" smtClean="0"/>
              <a:t>60</a:t>
            </a:fld>
            <a:endParaRPr lang="en-AU"/>
          </a:p>
        </p:txBody>
      </p:sp>
      <p:sp>
        <p:nvSpPr>
          <p:cNvPr id="5" name="TextBox 4">
            <a:extLst>
              <a:ext uri="{FF2B5EF4-FFF2-40B4-BE49-F238E27FC236}">
                <a16:creationId xmlns:a16="http://schemas.microsoft.com/office/drawing/2014/main" id="{A63B4EBC-3D8B-EC42-97E3-D5E5D4151F80}"/>
              </a:ext>
            </a:extLst>
          </p:cNvPr>
          <p:cNvSpPr txBox="1"/>
          <p:nvPr/>
        </p:nvSpPr>
        <p:spPr>
          <a:xfrm>
            <a:off x="2709306" y="3732678"/>
            <a:ext cx="8358088" cy="2031325"/>
          </a:xfrm>
          <a:prstGeom prst="rect">
            <a:avLst/>
          </a:prstGeom>
          <a:noFill/>
        </p:spPr>
        <p:txBody>
          <a:bodyPr wrap="square" rtlCol="0">
            <a:spAutoFit/>
          </a:bodyPr>
          <a:lstStyle/>
          <a:p>
            <a:r>
              <a:rPr lang="en-AU" dirty="0"/>
              <a:t>It’s just getting too hard to keep it together and keep it open and the market-based pressures continue to tear the DNS apart and haul it away from a unified open space into a set of close and opaque markets with a fragmented name space.</a:t>
            </a:r>
          </a:p>
          <a:p>
            <a:endParaRPr lang="en-AU" dirty="0"/>
          </a:p>
          <a:p>
            <a:r>
              <a:rPr lang="en-AU" dirty="0"/>
              <a:t>And the common benefit of a single, cohesive open name space for the Internet looks like being a victim of the Tragedy of the Commons</a:t>
            </a:r>
          </a:p>
          <a:p>
            <a:endParaRPr lang="en-AU" dirty="0"/>
          </a:p>
        </p:txBody>
      </p:sp>
    </p:spTree>
    <p:extLst>
      <p:ext uri="{BB962C8B-B14F-4D97-AF65-F5344CB8AC3E}">
        <p14:creationId xmlns:p14="http://schemas.microsoft.com/office/powerpoint/2010/main" val="3429659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D14DF4-E542-594E-95AA-D247A0BA096C}"/>
              </a:ext>
            </a:extLst>
          </p:cNvPr>
          <p:cNvPicPr>
            <a:picLocks noChangeAspect="1"/>
          </p:cNvPicPr>
          <p:nvPr/>
        </p:nvPicPr>
        <p:blipFill>
          <a:blip r:embed="rId2"/>
          <a:stretch>
            <a:fillRect/>
          </a:stretch>
        </p:blipFill>
        <p:spPr>
          <a:xfrm>
            <a:off x="1723696" y="640033"/>
            <a:ext cx="8369465" cy="5577933"/>
          </a:xfrm>
          <a:prstGeom prst="rect">
            <a:avLst/>
          </a:prstGeom>
        </p:spPr>
      </p:pic>
      <p:sp>
        <p:nvSpPr>
          <p:cNvPr id="9" name="TextBox 8">
            <a:extLst>
              <a:ext uri="{FF2B5EF4-FFF2-40B4-BE49-F238E27FC236}">
                <a16:creationId xmlns:a16="http://schemas.microsoft.com/office/drawing/2014/main" id="{F03EB9A2-C7A7-FE4A-98CD-482EFD74064C}"/>
              </a:ext>
            </a:extLst>
          </p:cNvPr>
          <p:cNvSpPr txBox="1"/>
          <p:nvPr/>
        </p:nvSpPr>
        <p:spPr>
          <a:xfrm>
            <a:off x="1723696" y="6270514"/>
            <a:ext cx="8241359" cy="530915"/>
          </a:xfrm>
          <a:prstGeom prst="rect">
            <a:avLst/>
          </a:prstGeom>
          <a:noFill/>
        </p:spPr>
        <p:txBody>
          <a:bodyPr wrap="none" rtlCol="0">
            <a:spAutoFit/>
          </a:bodyPr>
          <a:lstStyle/>
          <a:p>
            <a:r>
              <a:rPr lang="en-AU" sz="1050" dirty="0"/>
              <a:t>Picture Credit: Fred Davis,  Flickr, Creative COMMONS: Attribution-</a:t>
            </a:r>
            <a:r>
              <a:rPr lang="en-AU" sz="1050" dirty="0" err="1"/>
              <a:t>NonCommercial</a:t>
            </a:r>
            <a:r>
              <a:rPr lang="en-AU" sz="1050" dirty="0"/>
              <a:t>-</a:t>
            </a:r>
            <a:r>
              <a:rPr lang="en-AU" sz="1050" dirty="0" err="1"/>
              <a:t>NoDerivs</a:t>
            </a:r>
            <a:r>
              <a:rPr lang="en-AU" sz="1050" dirty="0"/>
              <a:t> 2.0 Generic (CC BY-NC-ND 2.0) https://</a:t>
            </a:r>
            <a:r>
              <a:rPr lang="en-AU" sz="1050" dirty="0" err="1"/>
              <a:t>bit.ly</a:t>
            </a:r>
            <a:r>
              <a:rPr lang="en-AU" sz="1050" dirty="0"/>
              <a:t>/31qpYGA</a:t>
            </a:r>
          </a:p>
          <a:p>
            <a:endParaRPr lang="en-AU" dirty="0"/>
          </a:p>
        </p:txBody>
      </p:sp>
      <p:sp>
        <p:nvSpPr>
          <p:cNvPr id="4" name="Slide Number Placeholder 3">
            <a:extLst>
              <a:ext uri="{FF2B5EF4-FFF2-40B4-BE49-F238E27FC236}">
                <a16:creationId xmlns:a16="http://schemas.microsoft.com/office/drawing/2014/main" id="{119481B7-432D-BB44-A441-CA49D7600B22}"/>
              </a:ext>
            </a:extLst>
          </p:cNvPr>
          <p:cNvSpPr>
            <a:spLocks noGrp="1"/>
          </p:cNvSpPr>
          <p:nvPr>
            <p:ph type="sldNum" sz="quarter" idx="12"/>
          </p:nvPr>
        </p:nvSpPr>
        <p:spPr>
          <a:xfrm>
            <a:off x="8610600" y="6356350"/>
            <a:ext cx="2743200" cy="365125"/>
          </a:xfrm>
        </p:spPr>
        <p:txBody>
          <a:bodyPr/>
          <a:lstStyle/>
          <a:p>
            <a:fld id="{652E326F-2974-0E46-BE41-4A2DFAACED48}" type="slidenum">
              <a:rPr lang="en-AU" smtClean="0"/>
              <a:t>61</a:t>
            </a:fld>
            <a:endParaRPr lang="en-AU" dirty="0"/>
          </a:p>
        </p:txBody>
      </p:sp>
    </p:spTree>
    <p:extLst>
      <p:ext uri="{BB962C8B-B14F-4D97-AF65-F5344CB8AC3E}">
        <p14:creationId xmlns:p14="http://schemas.microsoft.com/office/powerpoint/2010/main" val="990879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84EC-94B4-7C40-B441-353D9869373C}"/>
              </a:ext>
            </a:extLst>
          </p:cNvPr>
          <p:cNvSpPr>
            <a:spLocks noGrp="1"/>
          </p:cNvSpPr>
          <p:nvPr>
            <p:ph type="title"/>
          </p:nvPr>
        </p:nvSpPr>
        <p:spPr/>
        <p:txBody>
          <a:bodyPr/>
          <a:lstStyle/>
          <a:p>
            <a:r>
              <a:rPr lang="en-AU" dirty="0"/>
              <a:t>DNS: Not Fully Open!</a:t>
            </a:r>
          </a:p>
        </p:txBody>
      </p:sp>
      <p:sp>
        <p:nvSpPr>
          <p:cNvPr id="3" name="Content Placeholder 2">
            <a:extLst>
              <a:ext uri="{FF2B5EF4-FFF2-40B4-BE49-F238E27FC236}">
                <a16:creationId xmlns:a16="http://schemas.microsoft.com/office/drawing/2014/main" id="{6551FE72-9A9C-C04F-9103-7F61CFF0FDBA}"/>
              </a:ext>
            </a:extLst>
          </p:cNvPr>
          <p:cNvSpPr>
            <a:spLocks noGrp="1"/>
          </p:cNvSpPr>
          <p:nvPr>
            <p:ph idx="1"/>
          </p:nvPr>
        </p:nvSpPr>
        <p:spPr>
          <a:xfrm>
            <a:off x="838199" y="1825625"/>
            <a:ext cx="11143129" cy="4985310"/>
          </a:xfrm>
        </p:spPr>
        <p:txBody>
          <a:bodyPr>
            <a:normAutofit/>
          </a:bodyPr>
          <a:lstStyle/>
          <a:p>
            <a:pPr marL="0" indent="0">
              <a:buNone/>
            </a:pPr>
            <a:r>
              <a:rPr lang="en-AU" sz="3600" dirty="0"/>
              <a:t>Why not?</a:t>
            </a:r>
          </a:p>
          <a:p>
            <a:pPr lvl="1"/>
            <a:r>
              <a:rPr lang="en-AU" sz="3200" dirty="0"/>
              <a:t>Government regulatory requirements to block the “correct” resolution of certain DNS names</a:t>
            </a:r>
          </a:p>
          <a:p>
            <a:pPr lvl="2"/>
            <a:r>
              <a:rPr lang="en-AU" sz="2800" dirty="0"/>
              <a:t>It happens in China, UK, America, Australia, India, Russia, Syria, Iran, Vietnam, France, Turkey,…..</a:t>
            </a:r>
          </a:p>
          <a:p>
            <a:pPr lvl="2"/>
            <a:r>
              <a:rPr lang="en-AU" sz="2800" dirty="0"/>
              <a:t>Its VERY widespread, for all kinds of national motives</a:t>
            </a:r>
          </a:p>
        </p:txBody>
      </p:sp>
      <p:sp>
        <p:nvSpPr>
          <p:cNvPr id="4" name="Slide Number Placeholder 3">
            <a:extLst>
              <a:ext uri="{FF2B5EF4-FFF2-40B4-BE49-F238E27FC236}">
                <a16:creationId xmlns:a16="http://schemas.microsoft.com/office/drawing/2014/main" id="{9797353E-AF2A-D149-A4AC-0774268B4A3A}"/>
              </a:ext>
            </a:extLst>
          </p:cNvPr>
          <p:cNvSpPr>
            <a:spLocks noGrp="1"/>
          </p:cNvSpPr>
          <p:nvPr>
            <p:ph type="sldNum" sz="quarter" idx="12"/>
          </p:nvPr>
        </p:nvSpPr>
        <p:spPr/>
        <p:txBody>
          <a:bodyPr/>
          <a:lstStyle/>
          <a:p>
            <a:fld id="{652E326F-2974-0E46-BE41-4A2DFAACED48}" type="slidenum">
              <a:rPr lang="en-AU" smtClean="0"/>
              <a:t>7</a:t>
            </a:fld>
            <a:endParaRPr lang="en-AU"/>
          </a:p>
        </p:txBody>
      </p:sp>
    </p:spTree>
    <p:extLst>
      <p:ext uri="{BB962C8B-B14F-4D97-AF65-F5344CB8AC3E}">
        <p14:creationId xmlns:p14="http://schemas.microsoft.com/office/powerpoint/2010/main" val="1638179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84EC-94B4-7C40-B441-353D9869373C}"/>
              </a:ext>
            </a:extLst>
          </p:cNvPr>
          <p:cNvSpPr>
            <a:spLocks noGrp="1"/>
          </p:cNvSpPr>
          <p:nvPr>
            <p:ph type="title"/>
          </p:nvPr>
        </p:nvSpPr>
        <p:spPr/>
        <p:txBody>
          <a:bodyPr/>
          <a:lstStyle/>
          <a:p>
            <a:r>
              <a:rPr lang="en-AU" dirty="0"/>
              <a:t>DNS: Not Fully Open!</a:t>
            </a:r>
          </a:p>
        </p:txBody>
      </p:sp>
      <p:sp>
        <p:nvSpPr>
          <p:cNvPr id="3" name="Content Placeholder 2">
            <a:extLst>
              <a:ext uri="{FF2B5EF4-FFF2-40B4-BE49-F238E27FC236}">
                <a16:creationId xmlns:a16="http://schemas.microsoft.com/office/drawing/2014/main" id="{6551FE72-9A9C-C04F-9103-7F61CFF0FDBA}"/>
              </a:ext>
            </a:extLst>
          </p:cNvPr>
          <p:cNvSpPr>
            <a:spLocks noGrp="1"/>
          </p:cNvSpPr>
          <p:nvPr>
            <p:ph idx="1"/>
          </p:nvPr>
        </p:nvSpPr>
        <p:spPr>
          <a:xfrm>
            <a:off x="838199" y="1825625"/>
            <a:ext cx="11143129" cy="4985310"/>
          </a:xfrm>
        </p:spPr>
        <p:txBody>
          <a:bodyPr>
            <a:normAutofit/>
          </a:bodyPr>
          <a:lstStyle/>
          <a:p>
            <a:pPr marL="0" indent="0">
              <a:buNone/>
            </a:pPr>
            <a:r>
              <a:rPr lang="en-AU" sz="3600" dirty="0"/>
              <a:t>Why not?</a:t>
            </a:r>
          </a:p>
          <a:p>
            <a:pPr lvl="1"/>
            <a:r>
              <a:rPr lang="en-AU" sz="3200" dirty="0">
                <a:solidFill>
                  <a:schemeClr val="bg1">
                    <a:lumMod val="65000"/>
                  </a:schemeClr>
                </a:solidFill>
              </a:rPr>
              <a:t>Government regulatory requirements to block the “correct” resolution of certain DNS names</a:t>
            </a:r>
          </a:p>
          <a:p>
            <a:pPr lvl="1"/>
            <a:r>
              <a:rPr lang="en-AU" sz="3200" dirty="0"/>
              <a:t>Occasional ISP desires to monetise the DNS</a:t>
            </a:r>
          </a:p>
          <a:p>
            <a:pPr lvl="2"/>
            <a:r>
              <a:rPr lang="en-AU" sz="2800" dirty="0"/>
              <a:t>NXDOMAIN substitution to direct traffic from named destinations or services that do not exist to other destinations or services of their choosing</a:t>
            </a:r>
          </a:p>
        </p:txBody>
      </p:sp>
      <p:sp>
        <p:nvSpPr>
          <p:cNvPr id="4" name="Slide Number Placeholder 3">
            <a:extLst>
              <a:ext uri="{FF2B5EF4-FFF2-40B4-BE49-F238E27FC236}">
                <a16:creationId xmlns:a16="http://schemas.microsoft.com/office/drawing/2014/main" id="{9797353E-AF2A-D149-A4AC-0774268B4A3A}"/>
              </a:ext>
            </a:extLst>
          </p:cNvPr>
          <p:cNvSpPr>
            <a:spLocks noGrp="1"/>
          </p:cNvSpPr>
          <p:nvPr>
            <p:ph type="sldNum" sz="quarter" idx="12"/>
          </p:nvPr>
        </p:nvSpPr>
        <p:spPr/>
        <p:txBody>
          <a:bodyPr/>
          <a:lstStyle/>
          <a:p>
            <a:fld id="{652E326F-2974-0E46-BE41-4A2DFAACED48}" type="slidenum">
              <a:rPr lang="en-AU" smtClean="0"/>
              <a:t>8</a:t>
            </a:fld>
            <a:endParaRPr lang="en-AU"/>
          </a:p>
        </p:txBody>
      </p:sp>
    </p:spTree>
    <p:extLst>
      <p:ext uri="{BB962C8B-B14F-4D97-AF65-F5344CB8AC3E}">
        <p14:creationId xmlns:p14="http://schemas.microsoft.com/office/powerpoint/2010/main" val="793082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84EC-94B4-7C40-B441-353D9869373C}"/>
              </a:ext>
            </a:extLst>
          </p:cNvPr>
          <p:cNvSpPr>
            <a:spLocks noGrp="1"/>
          </p:cNvSpPr>
          <p:nvPr>
            <p:ph type="title"/>
          </p:nvPr>
        </p:nvSpPr>
        <p:spPr/>
        <p:txBody>
          <a:bodyPr/>
          <a:lstStyle/>
          <a:p>
            <a:r>
              <a:rPr lang="en-AU" dirty="0"/>
              <a:t>DNS: Not Fully Open!</a:t>
            </a:r>
          </a:p>
        </p:txBody>
      </p:sp>
      <p:sp>
        <p:nvSpPr>
          <p:cNvPr id="3" name="Content Placeholder 2">
            <a:extLst>
              <a:ext uri="{FF2B5EF4-FFF2-40B4-BE49-F238E27FC236}">
                <a16:creationId xmlns:a16="http://schemas.microsoft.com/office/drawing/2014/main" id="{6551FE72-9A9C-C04F-9103-7F61CFF0FDBA}"/>
              </a:ext>
            </a:extLst>
          </p:cNvPr>
          <p:cNvSpPr>
            <a:spLocks noGrp="1"/>
          </p:cNvSpPr>
          <p:nvPr>
            <p:ph idx="1"/>
          </p:nvPr>
        </p:nvSpPr>
        <p:spPr>
          <a:xfrm>
            <a:off x="838199" y="1825625"/>
            <a:ext cx="11143129" cy="4985310"/>
          </a:xfrm>
        </p:spPr>
        <p:txBody>
          <a:bodyPr>
            <a:normAutofit/>
          </a:bodyPr>
          <a:lstStyle/>
          <a:p>
            <a:pPr marL="0" indent="0">
              <a:buNone/>
            </a:pPr>
            <a:r>
              <a:rPr lang="en-AU" sz="4200" dirty="0"/>
              <a:t>Why not?</a:t>
            </a:r>
          </a:p>
          <a:p>
            <a:pPr lvl="1"/>
            <a:r>
              <a:rPr lang="en-AU" sz="3200" dirty="0">
                <a:solidFill>
                  <a:schemeClr val="bg1">
                    <a:lumMod val="65000"/>
                  </a:schemeClr>
                </a:solidFill>
              </a:rPr>
              <a:t>Government regulatory requirements to block the “correct” resolution of certain DNS names</a:t>
            </a:r>
          </a:p>
          <a:p>
            <a:pPr lvl="1"/>
            <a:r>
              <a:rPr lang="en-AU" sz="3200" dirty="0">
                <a:solidFill>
                  <a:schemeClr val="bg1">
                    <a:lumMod val="65000"/>
                  </a:schemeClr>
                </a:solidFill>
              </a:rPr>
              <a:t>Occasional ISP desires to monetise the DNS</a:t>
            </a:r>
          </a:p>
          <a:p>
            <a:pPr lvl="1"/>
            <a:r>
              <a:rPr lang="en-AU" sz="3200" dirty="0"/>
              <a:t>Threat mitigation where the DNS names associated with malware are blocked</a:t>
            </a:r>
          </a:p>
          <a:p>
            <a:pPr lvl="2"/>
            <a:r>
              <a:rPr lang="en-AU" sz="2800" dirty="0"/>
              <a:t>Such as Quad9 threat intelligence informed DNS resolution</a:t>
            </a:r>
          </a:p>
        </p:txBody>
      </p:sp>
      <p:sp>
        <p:nvSpPr>
          <p:cNvPr id="4" name="Slide Number Placeholder 3">
            <a:extLst>
              <a:ext uri="{FF2B5EF4-FFF2-40B4-BE49-F238E27FC236}">
                <a16:creationId xmlns:a16="http://schemas.microsoft.com/office/drawing/2014/main" id="{9797353E-AF2A-D149-A4AC-0774268B4A3A}"/>
              </a:ext>
            </a:extLst>
          </p:cNvPr>
          <p:cNvSpPr>
            <a:spLocks noGrp="1"/>
          </p:cNvSpPr>
          <p:nvPr>
            <p:ph type="sldNum" sz="quarter" idx="12"/>
          </p:nvPr>
        </p:nvSpPr>
        <p:spPr/>
        <p:txBody>
          <a:bodyPr/>
          <a:lstStyle/>
          <a:p>
            <a:fld id="{652E326F-2974-0E46-BE41-4A2DFAACED48}" type="slidenum">
              <a:rPr lang="en-AU" smtClean="0"/>
              <a:t>9</a:t>
            </a:fld>
            <a:endParaRPr lang="en-AU"/>
          </a:p>
        </p:txBody>
      </p:sp>
    </p:spTree>
    <p:extLst>
      <p:ext uri="{BB962C8B-B14F-4D97-AF65-F5344CB8AC3E}">
        <p14:creationId xmlns:p14="http://schemas.microsoft.com/office/powerpoint/2010/main" val="38566212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9840</TotalTime>
  <Words>4201</Words>
  <Application>Microsoft Macintosh PowerPoint</Application>
  <PresentationFormat>Widescreen</PresentationFormat>
  <Paragraphs>395</Paragraphs>
  <Slides>61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AhnbergHand</vt:lpstr>
      <vt:lpstr>Arial</vt:lpstr>
      <vt:lpstr>Calibri</vt:lpstr>
      <vt:lpstr>Calibri Light</vt:lpstr>
      <vt:lpstr>Powderfinger Type</vt:lpstr>
      <vt:lpstr>Wingdings</vt:lpstr>
      <vt:lpstr>Office Theme</vt:lpstr>
      <vt:lpstr>DNS “Openness” </vt:lpstr>
      <vt:lpstr>Openness?</vt:lpstr>
      <vt:lpstr>But that was the entire POINT of the DNS!</vt:lpstr>
      <vt:lpstr>Openness?</vt:lpstr>
      <vt:lpstr>Really?</vt:lpstr>
      <vt:lpstr>Really?</vt:lpstr>
      <vt:lpstr>DNS: Not Fully Open!</vt:lpstr>
      <vt:lpstr>DNS: Not Fully Open!</vt:lpstr>
      <vt:lpstr>DNS: Not Fully Open!</vt:lpstr>
      <vt:lpstr>Is this a ”problem”?</vt:lpstr>
      <vt:lpstr>Is this a ”problem”?</vt:lpstr>
      <vt:lpstr>Another interpretation of “Openness”?</vt:lpstr>
      <vt:lpstr>Is the DNS “Open”?</vt:lpstr>
      <vt:lpstr>Is the DNS “Open”?</vt:lpstr>
      <vt:lpstr>When “openness” is a weakness</vt:lpstr>
      <vt:lpstr>PowerPoint Presentation</vt:lpstr>
      <vt:lpstr>Lets look into this further</vt:lpstr>
      <vt:lpstr>Lets look into this further</vt:lpstr>
      <vt:lpstr>What’s in that DNS “cloud”? </vt:lpstr>
      <vt:lpstr>The Hidden parts of “Open”</vt:lpstr>
      <vt:lpstr>The Hidden parts of “Open”</vt:lpstr>
      <vt:lpstr>But all that is still not all of “the DNS”</vt:lpstr>
      <vt:lpstr>What is “the DNS”?</vt:lpstr>
      <vt:lpstr>Orchestration of the DNS</vt:lpstr>
      <vt:lpstr>What are DNS “Markets”?</vt:lpstr>
      <vt:lpstr>Maybe it’s more than markets</vt:lpstr>
      <vt:lpstr>So, what should we talk about?</vt:lpstr>
      <vt:lpstr>So, what should we talk about?</vt:lpstr>
      <vt:lpstr>Current DNS Themes</vt:lpstr>
      <vt:lpstr>This is now a very big agenda</vt:lpstr>
      <vt:lpstr>I. The Open Market for Trust</vt:lpstr>
      <vt:lpstr>DNS and Trust</vt:lpstr>
      <vt:lpstr>DNS and Trust</vt:lpstr>
      <vt:lpstr>DNS and Trust</vt:lpstr>
      <vt:lpstr>DNSSEC</vt:lpstr>
      <vt:lpstr>Is DNSSEC being used?</vt:lpstr>
      <vt:lpstr>Is DNSSEC being used?</vt:lpstr>
      <vt:lpstr>Is DNSSEC being used?</vt:lpstr>
      <vt:lpstr>Is DNSSEC being used?</vt:lpstr>
      <vt:lpstr>Quarter Full, or  Three Quarters Empty??</vt:lpstr>
      <vt:lpstr>Problems with DNSSEC</vt:lpstr>
      <vt:lpstr>Some More Problems with DNSSEC</vt:lpstr>
      <vt:lpstr>DNSSEC is a Market Failure!</vt:lpstr>
      <vt:lpstr>Trust in the DNS is a Market Failure!</vt:lpstr>
      <vt:lpstr>II. The Open Market for DNS Resolution</vt:lpstr>
      <vt:lpstr>Who Resolves My Names?</vt:lpstr>
      <vt:lpstr>Who Resolves My Names?</vt:lpstr>
      <vt:lpstr>The DNS Name Resolution Economy</vt:lpstr>
      <vt:lpstr>Open Markets for DNS resolution are another Market Failure</vt:lpstr>
      <vt:lpstr>Google is Special</vt:lpstr>
      <vt:lpstr>III. Open Market Fragmentation</vt:lpstr>
      <vt:lpstr>The DNS Name Resolution Economy</vt:lpstr>
      <vt:lpstr>The resistance to change in the DNS</vt:lpstr>
      <vt:lpstr>The resistance to change in the DNS</vt:lpstr>
      <vt:lpstr>Fragmenting the DNS</vt:lpstr>
      <vt:lpstr>Fragmenting the DNS</vt:lpstr>
      <vt:lpstr>All the Money is in Content</vt:lpstr>
      <vt:lpstr>It’s life Jim, but not as we know it!*</vt:lpstr>
      <vt:lpstr>Is the DNS “Open”?</vt:lpstr>
      <vt:lpstr>Will it continue to be “open”?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NRENs in today’s Internet</dc:title>
  <dc:creator>Geoff Huston</dc:creator>
  <cp:lastModifiedBy>Geoff Huston</cp:lastModifiedBy>
  <cp:revision>105</cp:revision>
  <dcterms:created xsi:type="dcterms:W3CDTF">2020-07-20T01:31:22Z</dcterms:created>
  <dcterms:modified xsi:type="dcterms:W3CDTF">2022-02-28T01:05:42Z</dcterms:modified>
</cp:coreProperties>
</file>