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284" r:id="rId5"/>
    <p:sldId id="423" r:id="rId6"/>
    <p:sldId id="424" r:id="rId7"/>
    <p:sldId id="358" r:id="rId8"/>
    <p:sldId id="425" r:id="rId9"/>
    <p:sldId id="426" r:id="rId10"/>
    <p:sldId id="274" r:id="rId11"/>
    <p:sldId id="279" r:id="rId12"/>
    <p:sldId id="293" r:id="rId13"/>
    <p:sldId id="337" r:id="rId14"/>
    <p:sldId id="338" r:id="rId15"/>
    <p:sldId id="364" r:id="rId16"/>
    <p:sldId id="427" r:id="rId17"/>
    <p:sldId id="428" r:id="rId18"/>
    <p:sldId id="429" r:id="rId19"/>
    <p:sldId id="430" r:id="rId20"/>
    <p:sldId id="431" r:id="rId21"/>
    <p:sldId id="432" r:id="rId22"/>
    <p:sldId id="433" r:id="rId23"/>
    <p:sldId id="434" r:id="rId24"/>
    <p:sldId id="360" r:id="rId25"/>
    <p:sldId id="362" r:id="rId26"/>
    <p:sldId id="435" r:id="rId27"/>
    <p:sldId id="363" r:id="rId28"/>
    <p:sldId id="441" r:id="rId29"/>
    <p:sldId id="439" r:id="rId30"/>
    <p:sldId id="436" r:id="rId31"/>
    <p:sldId id="365" r:id="rId32"/>
    <p:sldId id="440" r:id="rId33"/>
    <p:sldId id="437" r:id="rId34"/>
    <p:sldId id="438" r:id="rId35"/>
    <p:sldId id="268" r:id="rId3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8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p:restoredTop sz="94694"/>
  </p:normalViewPr>
  <p:slideViewPr>
    <p:cSldViewPr snapToGrid="0" snapToObjects="1">
      <p:cViewPr varScale="1">
        <p:scale>
          <a:sx n="161" d="100"/>
          <a:sy n="161" d="100"/>
        </p:scale>
        <p:origin x="1200" y="20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243275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13" name="Title Text"/>
          <p:cNvSpPr txBox="1">
            <a:spLocks noGrp="1"/>
          </p:cNvSpPr>
          <p:nvPr>
            <p:ph type="title"/>
          </p:nvPr>
        </p:nvSpPr>
        <p:spPr>
          <a:prstGeom prst="rect">
            <a:avLst/>
          </a:prstGeom>
        </p:spPr>
        <p:txBody>
          <a:bodyPr/>
          <a:lstStyle/>
          <a:p>
            <a:r>
              <a:t>Title Text</a:t>
            </a:r>
          </a:p>
        </p:txBody>
      </p:sp>
      <p:sp>
        <p:nvSpPr>
          <p:cNvPr id="114"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3"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5"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23" name="Title Text"/>
          <p:cNvSpPr txBox="1">
            <a:spLocks noGrp="1"/>
          </p:cNvSpPr>
          <p:nvPr>
            <p:ph type="title"/>
          </p:nvPr>
        </p:nvSpPr>
        <p:spPr>
          <a:prstGeom prst="rect">
            <a:avLst/>
          </a:prstGeom>
        </p:spPr>
        <p:txBody>
          <a:bodyPr/>
          <a:lstStyle/>
          <a:p>
            <a:r>
              <a:t>Title 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Slide Number"/>
          <p:cNvSpPr txBox="1">
            <a:spLocks/>
          </p:cNvSpPr>
          <p:nvPr userDrawn="1"/>
        </p:nvSpPr>
        <p:spPr>
          <a:xfrm>
            <a:off x="8979954" y="4980006"/>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0" name="APRICOT 2020_Powerpoint graphic 16-9 01 copy_APRICOT-2015_Powerpoint-graphic-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
            <a:ext cx="9175684" cy="5161322"/>
          </a:xfrm>
          <a:prstGeom prst="rect">
            <a:avLst/>
          </a:prstGeom>
          <a:ln w="12700">
            <a:miter lim="400000"/>
          </a:ln>
        </p:spPr>
      </p:pic>
      <p:sp>
        <p:nvSpPr>
          <p:cNvPr id="4" name="Slide Number"/>
          <p:cNvSpPr txBox="1">
            <a:spLocks/>
          </p:cNvSpPr>
          <p:nvPr userDrawn="1"/>
        </p:nvSpPr>
        <p:spPr>
          <a:xfrm>
            <a:off x="8981503" y="4983031"/>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3" name="APRICOT 2020_Powerpoint graphic 16-9 01 copy_APRICOT-2015_Powerpoint-graphic-0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74"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pic>
        <p:nvPicPr>
          <p:cNvPr id="8"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93" name="Slide Number"/>
          <p:cNvSpPr txBox="1">
            <a:spLocks noGrp="1"/>
          </p:cNvSpPr>
          <p:nvPr>
            <p:ph type="sldNum" sz="quarter" idx="2"/>
          </p:nvPr>
        </p:nvSpPr>
        <p:spPr>
          <a:xfrm>
            <a:off x="8996237" y="5003865"/>
            <a:ext cx="127001" cy="127001"/>
          </a:xfrm>
          <a:prstGeom prst="rect">
            <a:avLst/>
          </a:prstGeom>
        </p:spPr>
        <p:txBody>
          <a:bodyPr/>
          <a:lstStyle/>
          <a:p>
            <a:fld id="{86CB4B4D-7CA3-9044-876B-883B54F8677D}" type="slidenum">
              <a:t>‹#›</a:t>
            </a:fld>
            <a:endParaRPr/>
          </a:p>
        </p:txBody>
      </p:sp>
      <p:sp>
        <p:nvSpPr>
          <p:cNvPr id="94" name="Title 1"/>
          <p:cNvSpPr txBox="1"/>
          <p:nvPr/>
        </p:nvSpPr>
        <p:spPr>
          <a:xfrm>
            <a:off x="395535" y="205978"/>
            <a:ext cx="8352930"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lvl1pPr>
          </a:lstStyle>
          <a:p>
            <a:r>
              <a:t>Click to edit Master title style</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pic>
        <p:nvPicPr>
          <p:cNvPr id="6"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 y="10721"/>
            <a:ext cx="9140615" cy="5141596"/>
          </a:xfrm>
          <a:prstGeom prst="rect">
            <a:avLst/>
          </a:prstGeom>
          <a:ln w="12700">
            <a:miter lim="400000"/>
          </a:ln>
        </p:spPr>
      </p:pic>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rPr dirty="0"/>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8577" y="1093670"/>
            <a:ext cx="6156684" cy="1620179"/>
          </a:xfrm>
        </p:spPr>
        <p:txBody>
          <a:bodyPr>
            <a:normAutofit/>
          </a:bodyPr>
          <a:lstStyle/>
          <a:p>
            <a:r>
              <a:rPr lang="en-US" sz="4000" dirty="0">
                <a:latin typeface="Powderfinger Type" panose="02020709070000000403" pitchFamily="49" charset="77"/>
              </a:rPr>
              <a:t>An Update on IPv6 Fragmentation</a:t>
            </a:r>
          </a:p>
        </p:txBody>
      </p:sp>
      <p:sp>
        <p:nvSpPr>
          <p:cNvPr id="3" name="Subtitle 2"/>
          <p:cNvSpPr>
            <a:spLocks noGrp="1"/>
          </p:cNvSpPr>
          <p:nvPr>
            <p:ph type="subTitle" idx="1"/>
          </p:nvPr>
        </p:nvSpPr>
        <p:spPr>
          <a:xfrm>
            <a:off x="1655676" y="3267074"/>
            <a:ext cx="6156684" cy="943161"/>
          </a:xfrm>
        </p:spPr>
        <p:txBody>
          <a:bodyPr>
            <a:normAutofit/>
          </a:bodyPr>
          <a:lstStyle/>
          <a:p>
            <a:pPr algn="r"/>
            <a:r>
              <a:rPr lang="en-US" sz="1200" dirty="0">
                <a:solidFill>
                  <a:schemeClr val="bg1">
                    <a:lumMod val="65000"/>
                  </a:schemeClr>
                </a:solidFill>
                <a:latin typeface="AhnbergHand" charset="0"/>
                <a:ea typeface="AhnbergHand" charset="0"/>
                <a:cs typeface="AhnbergHand" charset="0"/>
              </a:rPr>
              <a:t>Geoff Huston and Joao Damas</a:t>
            </a:r>
          </a:p>
          <a:p>
            <a:pPr algn="r"/>
            <a:r>
              <a:rPr lang="en-US" sz="1200" dirty="0">
                <a:solidFill>
                  <a:schemeClr val="bg1">
                    <a:lumMod val="65000"/>
                  </a:schemeClr>
                </a:solidFill>
                <a:latin typeface="AhnbergHand" charset="0"/>
                <a:ea typeface="AhnbergHand" charset="0"/>
                <a:cs typeface="AhnbergHand" charset="0"/>
              </a:rPr>
              <a:t>APNIC Labs</a:t>
            </a:r>
          </a:p>
        </p:txBody>
      </p:sp>
    </p:spTree>
    <p:extLst>
      <p:ext uri="{BB962C8B-B14F-4D97-AF65-F5344CB8AC3E}">
        <p14:creationId xmlns:p14="http://schemas.microsoft.com/office/powerpoint/2010/main" val="3705036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322D-A1A4-E84B-A656-D184E870FE37}"/>
              </a:ext>
            </a:extLst>
          </p:cNvPr>
          <p:cNvSpPr>
            <a:spLocks noGrp="1"/>
          </p:cNvSpPr>
          <p:nvPr>
            <p:ph type="title"/>
          </p:nvPr>
        </p:nvSpPr>
        <p:spPr/>
        <p:txBody>
          <a:bodyPr>
            <a:normAutofit/>
          </a:bodyPr>
          <a:lstStyle/>
          <a:p>
            <a:r>
              <a:rPr lang="en-AU" sz="3200" dirty="0">
                <a:latin typeface="Powderfinger Type" panose="02020709070000000403" pitchFamily="49" charset="77"/>
              </a:rPr>
              <a:t>APNIC Test – August 2017</a:t>
            </a:r>
          </a:p>
        </p:txBody>
      </p:sp>
      <p:sp>
        <p:nvSpPr>
          <p:cNvPr id="3" name="Content Placeholder 2">
            <a:extLst>
              <a:ext uri="{FF2B5EF4-FFF2-40B4-BE49-F238E27FC236}">
                <a16:creationId xmlns:a16="http://schemas.microsoft.com/office/drawing/2014/main" id="{C86717BF-3521-2F41-999B-7C8B04149632}"/>
              </a:ext>
            </a:extLst>
          </p:cNvPr>
          <p:cNvSpPr>
            <a:spLocks noGrp="1"/>
          </p:cNvSpPr>
          <p:nvPr>
            <p:ph idx="1"/>
          </p:nvPr>
        </p:nvSpPr>
        <p:spPr/>
        <p:txBody>
          <a:bodyPr/>
          <a:lstStyle/>
          <a:p>
            <a:r>
              <a:rPr lang="en-AU" dirty="0"/>
              <a:t>Use APNIC IPv6 measurement platform to test the drop rate of IPv6 packets flowing in the opposite direction (server to client)</a:t>
            </a:r>
          </a:p>
        </p:txBody>
      </p:sp>
      <p:pic>
        <p:nvPicPr>
          <p:cNvPr id="4" name="Picture 3">
            <a:extLst>
              <a:ext uri="{FF2B5EF4-FFF2-40B4-BE49-F238E27FC236}">
                <a16:creationId xmlns:a16="http://schemas.microsoft.com/office/drawing/2014/main" id="{85400D1E-1CBB-8440-B00F-77987F5417C4}"/>
              </a:ext>
            </a:extLst>
          </p:cNvPr>
          <p:cNvPicPr>
            <a:picLocks noChangeAspect="1"/>
          </p:cNvPicPr>
          <p:nvPr/>
        </p:nvPicPr>
        <p:blipFill>
          <a:blip r:embed="rId2"/>
          <a:stretch>
            <a:fillRect/>
          </a:stretch>
        </p:blipFill>
        <p:spPr>
          <a:xfrm>
            <a:off x="2259385" y="2571750"/>
            <a:ext cx="3225800" cy="825500"/>
          </a:xfrm>
          <a:prstGeom prst="rect">
            <a:avLst/>
          </a:prstGeom>
        </p:spPr>
      </p:pic>
      <p:sp>
        <p:nvSpPr>
          <p:cNvPr id="5" name="Down Arrow 4">
            <a:extLst>
              <a:ext uri="{FF2B5EF4-FFF2-40B4-BE49-F238E27FC236}">
                <a16:creationId xmlns:a16="http://schemas.microsoft.com/office/drawing/2014/main" id="{38E04077-CC08-4C47-8C09-5C9A44B07B04}"/>
              </a:ext>
            </a:extLst>
          </p:cNvPr>
          <p:cNvSpPr/>
          <p:nvPr/>
        </p:nvSpPr>
        <p:spPr>
          <a:xfrm flipV="1">
            <a:off x="4898003" y="3397250"/>
            <a:ext cx="818984" cy="3462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2E64281-0476-9743-B0AB-73B1572AC8A1}"/>
              </a:ext>
            </a:extLst>
          </p:cNvPr>
          <p:cNvSpPr txBox="1"/>
          <p:nvPr/>
        </p:nvSpPr>
        <p:spPr>
          <a:xfrm>
            <a:off x="4022145" y="3983415"/>
            <a:ext cx="3268844" cy="954107"/>
          </a:xfrm>
          <a:prstGeom prst="rect">
            <a:avLst/>
          </a:prstGeom>
          <a:noFill/>
        </p:spPr>
        <p:txBody>
          <a:bodyPr wrap="none" rtlCol="0">
            <a:spAutoFit/>
          </a:bodyPr>
          <a:lstStyle/>
          <a:p>
            <a:r>
              <a:rPr lang="en-AU" sz="1400" dirty="0">
                <a:latin typeface="AhnbergHand" pitchFamily="2" charset="0"/>
              </a:rPr>
              <a:t>This is an improvement over</a:t>
            </a:r>
          </a:p>
          <a:p>
            <a:r>
              <a:rPr lang="en-AU" sz="1400" dirty="0">
                <a:latin typeface="AhnbergHand" pitchFamily="2" charset="0"/>
              </a:rPr>
              <a:t>the RFC7872 measurement, </a:t>
            </a:r>
          </a:p>
          <a:p>
            <a:r>
              <a:rPr lang="en-AU" sz="1400" dirty="0">
                <a:latin typeface="AhnbergHand" pitchFamily="2" charset="0"/>
              </a:rPr>
              <a:t>which reported a 28% drop rate </a:t>
            </a:r>
          </a:p>
          <a:p>
            <a:r>
              <a:rPr lang="en-AU" sz="1400" dirty="0">
                <a:latin typeface="AhnbergHand" pitchFamily="2" charset="0"/>
              </a:rPr>
              <a:t>client to server</a:t>
            </a:r>
          </a:p>
        </p:txBody>
      </p:sp>
    </p:spTree>
    <p:extLst>
      <p:ext uri="{BB962C8B-B14F-4D97-AF65-F5344CB8AC3E}">
        <p14:creationId xmlns:p14="http://schemas.microsoft.com/office/powerpoint/2010/main" val="19037506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FD60-6760-084A-9E5E-C142EE98603A}"/>
              </a:ext>
            </a:extLst>
          </p:cNvPr>
          <p:cNvSpPr>
            <a:spLocks noGrp="1"/>
          </p:cNvSpPr>
          <p:nvPr>
            <p:ph type="title"/>
          </p:nvPr>
        </p:nvSpPr>
        <p:spPr/>
        <p:txBody>
          <a:bodyPr/>
          <a:lstStyle/>
          <a:p>
            <a:r>
              <a:rPr lang="en-AU" dirty="0">
                <a:latin typeface="Powderfinger Type" panose="02020709070000000403" pitchFamily="49" charset="77"/>
              </a:rPr>
              <a:t>APNIC Test - 2021</a:t>
            </a:r>
          </a:p>
        </p:txBody>
      </p:sp>
      <p:sp>
        <p:nvSpPr>
          <p:cNvPr id="3" name="Content Placeholder 2">
            <a:extLst>
              <a:ext uri="{FF2B5EF4-FFF2-40B4-BE49-F238E27FC236}">
                <a16:creationId xmlns:a16="http://schemas.microsoft.com/office/drawing/2014/main" id="{69A7B4AE-DE31-2244-A6A7-8DC3AFBCD490}"/>
              </a:ext>
            </a:extLst>
          </p:cNvPr>
          <p:cNvSpPr>
            <a:spLocks noGrp="1"/>
          </p:cNvSpPr>
          <p:nvPr>
            <p:ph idx="1"/>
          </p:nvPr>
        </p:nvSpPr>
        <p:spPr/>
        <p:txBody>
          <a:bodyPr>
            <a:normAutofit fontScale="92500" lnSpcReduction="20000"/>
          </a:bodyPr>
          <a:lstStyle/>
          <a:p>
            <a:pPr marL="0" indent="0">
              <a:buNone/>
            </a:pPr>
            <a:r>
              <a:rPr lang="en-AU" dirty="0"/>
              <a:t>Re-work of the 2017 measurement experiment</a:t>
            </a:r>
          </a:p>
          <a:p>
            <a:pPr lvl="1"/>
            <a:r>
              <a:rPr lang="en-AU" dirty="0"/>
              <a:t>Same server-to-client TCP session fragmentation mechanism</a:t>
            </a:r>
          </a:p>
          <a:p>
            <a:pPr lvl="1"/>
            <a:r>
              <a:rPr lang="en-AU" dirty="0"/>
              <a:t>Uses a dedicated middlebox to fragment outgoing packets to improve packet handling capacity of the experiment</a:t>
            </a:r>
          </a:p>
          <a:p>
            <a:pPr lvl="1"/>
            <a:r>
              <a:rPr lang="en-AU" dirty="0"/>
              <a:t>drop is detected by a hung TCP session that fails to ACK the sequence number in the fragmented packet</a:t>
            </a:r>
          </a:p>
          <a:p>
            <a:pPr lvl="1"/>
            <a:r>
              <a:rPr lang="en-AU" dirty="0"/>
              <a:t>This time we randomly vary the initial fragmented packet size between 1,200 and 1,416 bytes</a:t>
            </a:r>
          </a:p>
          <a:p>
            <a:pPr lvl="1"/>
            <a:r>
              <a:rPr lang="en-AU" dirty="0"/>
              <a:t>Performed as an ongoing measurement</a:t>
            </a:r>
          </a:p>
        </p:txBody>
      </p:sp>
    </p:spTree>
    <p:extLst>
      <p:ext uri="{BB962C8B-B14F-4D97-AF65-F5344CB8AC3E}">
        <p14:creationId xmlns:p14="http://schemas.microsoft.com/office/powerpoint/2010/main" val="26035457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70AD-F805-9F45-BC54-77D39D6DD6BF}"/>
              </a:ext>
            </a:extLst>
          </p:cNvPr>
          <p:cNvSpPr>
            <a:spLocks noGrp="1"/>
          </p:cNvSpPr>
          <p:nvPr>
            <p:ph type="title"/>
          </p:nvPr>
        </p:nvSpPr>
        <p:spPr/>
        <p:txBody>
          <a:bodyPr/>
          <a:lstStyle/>
          <a:p>
            <a:r>
              <a:rPr lang="en-AU" dirty="0">
                <a:latin typeface="Powderfinger Type" panose="02020709070000000403" pitchFamily="49" charset="77"/>
              </a:rPr>
              <a:t>IPv6 Packet Mangler Design</a:t>
            </a:r>
          </a:p>
        </p:txBody>
      </p:sp>
      <p:sp>
        <p:nvSpPr>
          <p:cNvPr id="3" name="Content Placeholder 2">
            <a:extLst>
              <a:ext uri="{FF2B5EF4-FFF2-40B4-BE49-F238E27FC236}">
                <a16:creationId xmlns:a16="http://schemas.microsoft.com/office/drawing/2014/main" id="{3BF47AA2-98CE-2B45-B137-D0AFAFBC17F3}"/>
              </a:ext>
            </a:extLst>
          </p:cNvPr>
          <p:cNvSpPr>
            <a:spLocks noGrp="1"/>
          </p:cNvSpPr>
          <p:nvPr>
            <p:ph idx="1"/>
          </p:nvPr>
        </p:nvSpPr>
        <p:spPr>
          <a:xfrm>
            <a:off x="457200" y="1136542"/>
            <a:ext cx="4179698" cy="3821925"/>
          </a:xfrm>
        </p:spPr>
        <p:txBody>
          <a:bodyPr>
            <a:normAutofit fontScale="85000" lnSpcReduction="10000"/>
          </a:bodyPr>
          <a:lstStyle/>
          <a:p>
            <a:r>
              <a:rPr lang="en-AU" sz="1600" dirty="0"/>
              <a:t>Easier said than done when we are limited to user-space code on standard cloud processing platforms</a:t>
            </a:r>
          </a:p>
          <a:p>
            <a:r>
              <a:rPr lang="en-AU" sz="1600" dirty="0"/>
              <a:t>We needed a promiscuous capture  mechanism that works in user space. We used the </a:t>
            </a:r>
            <a:r>
              <a:rPr lang="en-AU" sz="1600" i="1" dirty="0" err="1"/>
              <a:t>libpcap</a:t>
            </a:r>
            <a:r>
              <a:rPr lang="en-AU" sz="1600" i="1" dirty="0"/>
              <a:t> </a:t>
            </a:r>
            <a:r>
              <a:rPr lang="en-AU" sz="1600" dirty="0"/>
              <a:t>libraries to perform packet capture, and used </a:t>
            </a:r>
            <a:r>
              <a:rPr lang="en-AU" sz="1600" i="1" dirty="0"/>
              <a:t>IP packet filters</a:t>
            </a:r>
            <a:r>
              <a:rPr lang="en-AU" sz="1600" dirty="0"/>
              <a:t> to stop the kernel’s persistent desire to send RST packets</a:t>
            </a:r>
          </a:p>
          <a:p>
            <a:r>
              <a:rPr lang="en-AU" sz="1600" dirty="0"/>
              <a:t>The problem is that the </a:t>
            </a:r>
            <a:r>
              <a:rPr lang="en-AU" sz="1600" dirty="0" err="1"/>
              <a:t>pcap</a:t>
            </a:r>
            <a:r>
              <a:rPr lang="en-AU" sz="1600" dirty="0"/>
              <a:t> libraries have no buffers so were are dropping packets under load. We resorted to using multiple processes and shared memory ring buffers to improve throughput</a:t>
            </a:r>
          </a:p>
          <a:p>
            <a:r>
              <a:rPr lang="en-AU" sz="1600" dirty="0"/>
              <a:t>We also split the back end server and the packet mangling function to separate units, so we also implemented an IPv6 NAT function in the packet mangler again as a shared memory structure</a:t>
            </a:r>
          </a:p>
        </p:txBody>
      </p:sp>
      <p:sp>
        <p:nvSpPr>
          <p:cNvPr id="4" name="Freeform 3">
            <a:extLst>
              <a:ext uri="{FF2B5EF4-FFF2-40B4-BE49-F238E27FC236}">
                <a16:creationId xmlns:a16="http://schemas.microsoft.com/office/drawing/2014/main" id="{FF778E70-631F-1B4B-9B67-35FBA0740909}"/>
              </a:ext>
            </a:extLst>
          </p:cNvPr>
          <p:cNvSpPr/>
          <p:nvPr/>
        </p:nvSpPr>
        <p:spPr>
          <a:xfrm>
            <a:off x="5386388" y="2085976"/>
            <a:ext cx="434280" cy="152400"/>
          </a:xfrm>
          <a:custGeom>
            <a:avLst/>
            <a:gdLst>
              <a:gd name="connsiteX0" fmla="*/ 0 w 434280"/>
              <a:gd name="connsiteY0" fmla="*/ 80962 h 152400"/>
              <a:gd name="connsiteX1" fmla="*/ 409575 w 434280"/>
              <a:gd name="connsiteY1" fmla="*/ 71437 h 152400"/>
              <a:gd name="connsiteX2" fmla="*/ 323850 w 434280"/>
              <a:gd name="connsiteY2" fmla="*/ 0 h 152400"/>
              <a:gd name="connsiteX3" fmla="*/ 433387 w 434280"/>
              <a:gd name="connsiteY3" fmla="*/ 71437 h 152400"/>
              <a:gd name="connsiteX4" fmla="*/ 366712 w 43428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280" h="152400">
                <a:moveTo>
                  <a:pt x="0" y="80962"/>
                </a:moveTo>
                <a:cubicBezTo>
                  <a:pt x="177800" y="82946"/>
                  <a:pt x="355600" y="84931"/>
                  <a:pt x="409575" y="71437"/>
                </a:cubicBezTo>
                <a:cubicBezTo>
                  <a:pt x="463550" y="57943"/>
                  <a:pt x="319881" y="0"/>
                  <a:pt x="323850" y="0"/>
                </a:cubicBezTo>
                <a:cubicBezTo>
                  <a:pt x="327819" y="0"/>
                  <a:pt x="426243" y="46037"/>
                  <a:pt x="433387" y="71437"/>
                </a:cubicBezTo>
                <a:cubicBezTo>
                  <a:pt x="440531" y="96837"/>
                  <a:pt x="403621" y="124618"/>
                  <a:pt x="366712" y="15240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3D007188-DC08-EE4E-94A5-62551CC5B0BB}"/>
              </a:ext>
            </a:extLst>
          </p:cNvPr>
          <p:cNvSpPr/>
          <p:nvPr/>
        </p:nvSpPr>
        <p:spPr>
          <a:xfrm>
            <a:off x="5776734" y="1943101"/>
            <a:ext cx="666929" cy="434300"/>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5F95E959-8BAF-F94F-A3CF-53C7CDC92118}"/>
              </a:ext>
            </a:extLst>
          </p:cNvPr>
          <p:cNvSpPr/>
          <p:nvPr/>
        </p:nvSpPr>
        <p:spPr>
          <a:xfrm>
            <a:off x="5819775" y="1938338"/>
            <a:ext cx="590550" cy="9525"/>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5CA915F3-4CF1-C84A-BF23-94548E8CDBDA}"/>
              </a:ext>
            </a:extLst>
          </p:cNvPr>
          <p:cNvSpPr/>
          <p:nvPr/>
        </p:nvSpPr>
        <p:spPr>
          <a:xfrm>
            <a:off x="6396038" y="1928813"/>
            <a:ext cx="9525" cy="404813"/>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172D5653-3E8F-4342-9B13-0D4135682315}"/>
              </a:ext>
            </a:extLst>
          </p:cNvPr>
          <p:cNvSpPr/>
          <p:nvPr/>
        </p:nvSpPr>
        <p:spPr>
          <a:xfrm>
            <a:off x="6629751" y="1873994"/>
            <a:ext cx="523889" cy="507857"/>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39055D25-D285-2D4E-B827-C44E4722E4F5}"/>
              </a:ext>
            </a:extLst>
          </p:cNvPr>
          <p:cNvSpPr/>
          <p:nvPr/>
        </p:nvSpPr>
        <p:spPr>
          <a:xfrm>
            <a:off x="6691478" y="1947863"/>
            <a:ext cx="371489" cy="360121"/>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6D09E352-20B4-5C47-A0F8-EA0EDCDCEC30}"/>
              </a:ext>
            </a:extLst>
          </p:cNvPr>
          <p:cNvSpPr/>
          <p:nvPr/>
        </p:nvSpPr>
        <p:spPr>
          <a:xfrm>
            <a:off x="6843713" y="1876426"/>
            <a:ext cx="4763" cy="90487"/>
          </a:xfrm>
          <a:custGeom>
            <a:avLst/>
            <a:gdLst>
              <a:gd name="connsiteX0" fmla="*/ 0 w 4763"/>
              <a:gd name="connsiteY0" fmla="*/ 0 h 90487"/>
              <a:gd name="connsiteX1" fmla="*/ 4763 w 4763"/>
              <a:gd name="connsiteY1" fmla="*/ 90487 h 90487"/>
            </a:gdLst>
            <a:ahLst/>
            <a:cxnLst>
              <a:cxn ang="0">
                <a:pos x="connsiteX0" y="connsiteY0"/>
              </a:cxn>
              <a:cxn ang="0">
                <a:pos x="connsiteX1" y="connsiteY1"/>
              </a:cxn>
            </a:cxnLst>
            <a:rect l="l" t="t" r="r" b="b"/>
            <a:pathLst>
              <a:path w="4763" h="90487">
                <a:moveTo>
                  <a:pt x="0" y="0"/>
                </a:moveTo>
                <a:lnTo>
                  <a:pt x="4763" y="90487"/>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0F1CCA39-2338-3645-B14A-BF0577A66DFC}"/>
              </a:ext>
            </a:extLst>
          </p:cNvPr>
          <p:cNvSpPr/>
          <p:nvPr/>
        </p:nvSpPr>
        <p:spPr>
          <a:xfrm>
            <a:off x="6715126" y="1928813"/>
            <a:ext cx="33337" cy="47625"/>
          </a:xfrm>
          <a:custGeom>
            <a:avLst/>
            <a:gdLst>
              <a:gd name="connsiteX0" fmla="*/ 0 w 33337"/>
              <a:gd name="connsiteY0" fmla="*/ 0 h 47625"/>
              <a:gd name="connsiteX1" fmla="*/ 33337 w 33337"/>
              <a:gd name="connsiteY1" fmla="*/ 47625 h 47625"/>
            </a:gdLst>
            <a:ahLst/>
            <a:cxnLst>
              <a:cxn ang="0">
                <a:pos x="connsiteX0" y="connsiteY0"/>
              </a:cxn>
              <a:cxn ang="0">
                <a:pos x="connsiteX1" y="connsiteY1"/>
              </a:cxn>
            </a:cxnLst>
            <a:rect l="l" t="t" r="r" b="b"/>
            <a:pathLst>
              <a:path w="33337" h="47625">
                <a:moveTo>
                  <a:pt x="0" y="0"/>
                </a:moveTo>
                <a:lnTo>
                  <a:pt x="33337" y="47625"/>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07C77BF9-B299-2B49-BC1E-5879C5A2342D}"/>
              </a:ext>
            </a:extLst>
          </p:cNvPr>
          <p:cNvSpPr/>
          <p:nvPr/>
        </p:nvSpPr>
        <p:spPr>
          <a:xfrm>
            <a:off x="6634163" y="2128838"/>
            <a:ext cx="76200" cy="9525"/>
          </a:xfrm>
          <a:custGeom>
            <a:avLst/>
            <a:gdLst>
              <a:gd name="connsiteX0" fmla="*/ 0 w 76200"/>
              <a:gd name="connsiteY0" fmla="*/ 9525 h 9525"/>
              <a:gd name="connsiteX1" fmla="*/ 76200 w 76200"/>
              <a:gd name="connsiteY1" fmla="*/ 0 h 9525"/>
            </a:gdLst>
            <a:ahLst/>
            <a:cxnLst>
              <a:cxn ang="0">
                <a:pos x="connsiteX0" y="connsiteY0"/>
              </a:cxn>
              <a:cxn ang="0">
                <a:pos x="connsiteX1" y="connsiteY1"/>
              </a:cxn>
            </a:cxnLst>
            <a:rect l="l" t="t" r="r" b="b"/>
            <a:pathLst>
              <a:path w="76200" h="9525">
                <a:moveTo>
                  <a:pt x="0" y="9525"/>
                </a:moveTo>
                <a:lnTo>
                  <a:pt x="7620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F4297871-BB5F-CC4A-A96C-CE59BF244F99}"/>
              </a:ext>
            </a:extLst>
          </p:cNvPr>
          <p:cNvSpPr/>
          <p:nvPr/>
        </p:nvSpPr>
        <p:spPr>
          <a:xfrm>
            <a:off x="6686551" y="2252663"/>
            <a:ext cx="57150" cy="28575"/>
          </a:xfrm>
          <a:custGeom>
            <a:avLst/>
            <a:gdLst>
              <a:gd name="connsiteX0" fmla="*/ 0 w 57150"/>
              <a:gd name="connsiteY0" fmla="*/ 28575 h 28575"/>
              <a:gd name="connsiteX1" fmla="*/ 57150 w 57150"/>
              <a:gd name="connsiteY1" fmla="*/ 0 h 28575"/>
            </a:gdLst>
            <a:ahLst/>
            <a:cxnLst>
              <a:cxn ang="0">
                <a:pos x="connsiteX0" y="connsiteY0"/>
              </a:cxn>
              <a:cxn ang="0">
                <a:pos x="connsiteX1" y="connsiteY1"/>
              </a:cxn>
            </a:cxnLst>
            <a:rect l="l" t="t" r="r" b="b"/>
            <a:pathLst>
              <a:path w="57150" h="28575">
                <a:moveTo>
                  <a:pt x="0" y="28575"/>
                </a:moveTo>
                <a:lnTo>
                  <a:pt x="5715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59BEF464-D95F-F54F-8279-88F198292241}"/>
              </a:ext>
            </a:extLst>
          </p:cNvPr>
          <p:cNvSpPr/>
          <p:nvPr/>
        </p:nvSpPr>
        <p:spPr>
          <a:xfrm>
            <a:off x="6848476" y="2300288"/>
            <a:ext cx="14287" cy="66675"/>
          </a:xfrm>
          <a:custGeom>
            <a:avLst/>
            <a:gdLst>
              <a:gd name="connsiteX0" fmla="*/ 14287 w 14287"/>
              <a:gd name="connsiteY0" fmla="*/ 66675 h 66675"/>
              <a:gd name="connsiteX1" fmla="*/ 0 w 14287"/>
              <a:gd name="connsiteY1" fmla="*/ 0 h 66675"/>
            </a:gdLst>
            <a:ahLst/>
            <a:cxnLst>
              <a:cxn ang="0">
                <a:pos x="connsiteX0" y="connsiteY0"/>
              </a:cxn>
              <a:cxn ang="0">
                <a:pos x="connsiteX1" y="connsiteY1"/>
              </a:cxn>
            </a:cxnLst>
            <a:rect l="l" t="t" r="r" b="b"/>
            <a:pathLst>
              <a:path w="14287" h="66675">
                <a:moveTo>
                  <a:pt x="14287" y="66675"/>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0111D1CF-DE25-7C44-A0B1-F48B95D8E038}"/>
              </a:ext>
            </a:extLst>
          </p:cNvPr>
          <p:cNvSpPr/>
          <p:nvPr/>
        </p:nvSpPr>
        <p:spPr>
          <a:xfrm>
            <a:off x="6986588" y="2266951"/>
            <a:ext cx="76200" cy="71437"/>
          </a:xfrm>
          <a:custGeom>
            <a:avLst/>
            <a:gdLst>
              <a:gd name="connsiteX0" fmla="*/ 76200 w 76200"/>
              <a:gd name="connsiteY0" fmla="*/ 71437 h 71437"/>
              <a:gd name="connsiteX1" fmla="*/ 0 w 76200"/>
              <a:gd name="connsiteY1" fmla="*/ 0 h 71437"/>
            </a:gdLst>
            <a:ahLst/>
            <a:cxnLst>
              <a:cxn ang="0">
                <a:pos x="connsiteX0" y="connsiteY0"/>
              </a:cxn>
              <a:cxn ang="0">
                <a:pos x="connsiteX1" y="connsiteY1"/>
              </a:cxn>
            </a:cxnLst>
            <a:rect l="l" t="t" r="r" b="b"/>
            <a:pathLst>
              <a:path w="76200" h="71437">
                <a:moveTo>
                  <a:pt x="76200" y="71437"/>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C0C4DEF5-9B3A-EE43-948B-6F299F262DEB}"/>
              </a:ext>
            </a:extLst>
          </p:cNvPr>
          <p:cNvSpPr/>
          <p:nvPr/>
        </p:nvSpPr>
        <p:spPr>
          <a:xfrm>
            <a:off x="7034213" y="2176463"/>
            <a:ext cx="85725" cy="1905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713D987C-E186-AA4E-A7DC-B4F079C78069}"/>
              </a:ext>
            </a:extLst>
          </p:cNvPr>
          <p:cNvSpPr/>
          <p:nvPr/>
        </p:nvSpPr>
        <p:spPr>
          <a:xfrm>
            <a:off x="7058026" y="2014538"/>
            <a:ext cx="95250" cy="52388"/>
          </a:xfrm>
          <a:custGeom>
            <a:avLst/>
            <a:gdLst>
              <a:gd name="connsiteX0" fmla="*/ 95250 w 95250"/>
              <a:gd name="connsiteY0" fmla="*/ 0 h 52388"/>
              <a:gd name="connsiteX1" fmla="*/ 0 w 95250"/>
              <a:gd name="connsiteY1" fmla="*/ 52388 h 52388"/>
            </a:gdLst>
            <a:ahLst/>
            <a:cxnLst>
              <a:cxn ang="0">
                <a:pos x="connsiteX0" y="connsiteY0"/>
              </a:cxn>
              <a:cxn ang="0">
                <a:pos x="connsiteX1" y="connsiteY1"/>
              </a:cxn>
            </a:cxnLst>
            <a:rect l="l" t="t" r="r" b="b"/>
            <a:pathLst>
              <a:path w="95250" h="52388">
                <a:moveTo>
                  <a:pt x="95250" y="0"/>
                </a:moveTo>
                <a:lnTo>
                  <a:pt x="0" y="52388"/>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1CF02206-3484-3D4F-BB25-A6CEB3E98B11}"/>
              </a:ext>
            </a:extLst>
          </p:cNvPr>
          <p:cNvSpPr/>
          <p:nvPr/>
        </p:nvSpPr>
        <p:spPr>
          <a:xfrm>
            <a:off x="6986588" y="1900238"/>
            <a:ext cx="23813" cy="61913"/>
          </a:xfrm>
          <a:custGeom>
            <a:avLst/>
            <a:gdLst>
              <a:gd name="connsiteX0" fmla="*/ 23813 w 23813"/>
              <a:gd name="connsiteY0" fmla="*/ 0 h 61913"/>
              <a:gd name="connsiteX1" fmla="*/ 0 w 23813"/>
              <a:gd name="connsiteY1" fmla="*/ 61913 h 61913"/>
            </a:gdLst>
            <a:ahLst/>
            <a:cxnLst>
              <a:cxn ang="0">
                <a:pos x="connsiteX0" y="connsiteY0"/>
              </a:cxn>
              <a:cxn ang="0">
                <a:pos x="connsiteX1" y="connsiteY1"/>
              </a:cxn>
            </a:cxnLst>
            <a:rect l="l" t="t" r="r" b="b"/>
            <a:pathLst>
              <a:path w="23813" h="61913">
                <a:moveTo>
                  <a:pt x="23813" y="0"/>
                </a:moveTo>
                <a:lnTo>
                  <a:pt x="0" y="61913"/>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E9DC79FC-4F65-664A-8671-0DC816D60A8B}"/>
              </a:ext>
            </a:extLst>
          </p:cNvPr>
          <p:cNvSpPr/>
          <p:nvPr/>
        </p:nvSpPr>
        <p:spPr>
          <a:xfrm>
            <a:off x="7272894" y="1919289"/>
            <a:ext cx="666929" cy="434300"/>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EACDB5F2-50E4-BA4C-A028-36DC7D1386C7}"/>
              </a:ext>
            </a:extLst>
          </p:cNvPr>
          <p:cNvSpPr/>
          <p:nvPr/>
        </p:nvSpPr>
        <p:spPr>
          <a:xfrm>
            <a:off x="7315935" y="1914526"/>
            <a:ext cx="590550" cy="9525"/>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14C412CB-DB24-F44F-AE67-56ACB07E05BD}"/>
              </a:ext>
            </a:extLst>
          </p:cNvPr>
          <p:cNvSpPr/>
          <p:nvPr/>
        </p:nvSpPr>
        <p:spPr>
          <a:xfrm>
            <a:off x="7892198" y="1905001"/>
            <a:ext cx="9525" cy="404813"/>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A5E6CED4-EF8E-AB4A-8D4F-728BBF1BBDD5}"/>
              </a:ext>
            </a:extLst>
          </p:cNvPr>
          <p:cNvSpPr/>
          <p:nvPr/>
        </p:nvSpPr>
        <p:spPr>
          <a:xfrm>
            <a:off x="7924801" y="2128838"/>
            <a:ext cx="309686" cy="552450"/>
          </a:xfrm>
          <a:custGeom>
            <a:avLst/>
            <a:gdLst>
              <a:gd name="connsiteX0" fmla="*/ 0 w 309686"/>
              <a:gd name="connsiteY0" fmla="*/ 0 h 552450"/>
              <a:gd name="connsiteX1" fmla="*/ 180975 w 309686"/>
              <a:gd name="connsiteY1" fmla="*/ 414338 h 552450"/>
              <a:gd name="connsiteX2" fmla="*/ 300037 w 309686"/>
              <a:gd name="connsiteY2" fmla="*/ 485775 h 552450"/>
              <a:gd name="connsiteX3" fmla="*/ 252412 w 309686"/>
              <a:gd name="connsiteY3" fmla="*/ 400050 h 552450"/>
              <a:gd name="connsiteX4" fmla="*/ 309562 w 309686"/>
              <a:gd name="connsiteY4" fmla="*/ 490538 h 552450"/>
              <a:gd name="connsiteX5" fmla="*/ 233362 w 309686"/>
              <a:gd name="connsiteY5" fmla="*/ 55245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86" h="552450">
                <a:moveTo>
                  <a:pt x="0" y="0"/>
                </a:moveTo>
                <a:cubicBezTo>
                  <a:pt x="65484" y="166688"/>
                  <a:pt x="130969" y="333376"/>
                  <a:pt x="180975" y="414338"/>
                </a:cubicBezTo>
                <a:cubicBezTo>
                  <a:pt x="230981" y="495300"/>
                  <a:pt x="288131" y="488156"/>
                  <a:pt x="300037" y="485775"/>
                </a:cubicBezTo>
                <a:cubicBezTo>
                  <a:pt x="311943" y="483394"/>
                  <a:pt x="250825" y="399256"/>
                  <a:pt x="252412" y="400050"/>
                </a:cubicBezTo>
                <a:cubicBezTo>
                  <a:pt x="253999" y="400844"/>
                  <a:pt x="312737" y="465138"/>
                  <a:pt x="309562" y="490538"/>
                </a:cubicBezTo>
                <a:cubicBezTo>
                  <a:pt x="306387" y="515938"/>
                  <a:pt x="269874" y="534194"/>
                  <a:pt x="233362" y="5524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Freeform 22">
            <a:extLst>
              <a:ext uri="{FF2B5EF4-FFF2-40B4-BE49-F238E27FC236}">
                <a16:creationId xmlns:a16="http://schemas.microsoft.com/office/drawing/2014/main" id="{56C6EC90-93C0-1642-8400-9DD8D6FC6806}"/>
              </a:ext>
            </a:extLst>
          </p:cNvPr>
          <p:cNvSpPr/>
          <p:nvPr/>
        </p:nvSpPr>
        <p:spPr>
          <a:xfrm>
            <a:off x="6391276" y="2076439"/>
            <a:ext cx="223933" cy="80974"/>
          </a:xfrm>
          <a:custGeom>
            <a:avLst/>
            <a:gdLst>
              <a:gd name="connsiteX0" fmla="*/ 0 w 223933"/>
              <a:gd name="connsiteY0" fmla="*/ 42874 h 80974"/>
              <a:gd name="connsiteX1" fmla="*/ 204787 w 223933"/>
              <a:gd name="connsiteY1" fmla="*/ 42874 h 80974"/>
              <a:gd name="connsiteX2" fmla="*/ 147637 w 223933"/>
              <a:gd name="connsiteY2" fmla="*/ 12 h 80974"/>
              <a:gd name="connsiteX3" fmla="*/ 223837 w 223933"/>
              <a:gd name="connsiteY3" fmla="*/ 47637 h 80974"/>
              <a:gd name="connsiteX4" fmla="*/ 128587 w 223933"/>
              <a:gd name="connsiteY4" fmla="*/ 80974 h 8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33" h="80974">
                <a:moveTo>
                  <a:pt x="0" y="42874"/>
                </a:moveTo>
                <a:cubicBezTo>
                  <a:pt x="90090" y="46446"/>
                  <a:pt x="180181" y="50018"/>
                  <a:pt x="204787" y="42874"/>
                </a:cubicBezTo>
                <a:cubicBezTo>
                  <a:pt x="229393" y="35730"/>
                  <a:pt x="144462" y="-782"/>
                  <a:pt x="147637" y="12"/>
                </a:cubicBezTo>
                <a:cubicBezTo>
                  <a:pt x="150812" y="806"/>
                  <a:pt x="227012" y="34143"/>
                  <a:pt x="223837" y="47637"/>
                </a:cubicBezTo>
                <a:cubicBezTo>
                  <a:pt x="220662" y="61131"/>
                  <a:pt x="174624" y="71052"/>
                  <a:pt x="128587" y="8097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083DB90B-23E8-5F4A-9A59-03DF801C1B5E}"/>
              </a:ext>
            </a:extLst>
          </p:cNvPr>
          <p:cNvSpPr/>
          <p:nvPr/>
        </p:nvSpPr>
        <p:spPr>
          <a:xfrm>
            <a:off x="7148513" y="2052627"/>
            <a:ext cx="158012" cy="100024"/>
          </a:xfrm>
          <a:custGeom>
            <a:avLst/>
            <a:gdLst>
              <a:gd name="connsiteX0" fmla="*/ 0 w 158012"/>
              <a:gd name="connsiteY0" fmla="*/ 42874 h 100024"/>
              <a:gd name="connsiteX1" fmla="*/ 157163 w 158012"/>
              <a:gd name="connsiteY1" fmla="*/ 61924 h 100024"/>
              <a:gd name="connsiteX2" fmla="*/ 66675 w 158012"/>
              <a:gd name="connsiteY2" fmla="*/ 11 h 100024"/>
              <a:gd name="connsiteX3" fmla="*/ 157163 w 158012"/>
              <a:gd name="connsiteY3" fmla="*/ 57161 h 100024"/>
              <a:gd name="connsiteX4" fmla="*/ 80963 w 158012"/>
              <a:gd name="connsiteY4" fmla="*/ 100024 h 10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12" h="100024">
                <a:moveTo>
                  <a:pt x="0" y="42874"/>
                </a:moveTo>
                <a:cubicBezTo>
                  <a:pt x="73025" y="55971"/>
                  <a:pt x="146051" y="69068"/>
                  <a:pt x="157163" y="61924"/>
                </a:cubicBezTo>
                <a:cubicBezTo>
                  <a:pt x="168275" y="54780"/>
                  <a:pt x="66675" y="805"/>
                  <a:pt x="66675" y="11"/>
                </a:cubicBezTo>
                <a:cubicBezTo>
                  <a:pt x="66675" y="-783"/>
                  <a:pt x="154782" y="40492"/>
                  <a:pt x="157163" y="57161"/>
                </a:cubicBezTo>
                <a:cubicBezTo>
                  <a:pt x="159544" y="73830"/>
                  <a:pt x="120253" y="86927"/>
                  <a:pt x="80963" y="10002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68DFBCDB-91D7-A04F-A4B1-CE86729EC84E}"/>
              </a:ext>
            </a:extLst>
          </p:cNvPr>
          <p:cNvSpPr/>
          <p:nvPr/>
        </p:nvSpPr>
        <p:spPr>
          <a:xfrm>
            <a:off x="5810365" y="3262313"/>
            <a:ext cx="666929" cy="434300"/>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3828F847-7AC3-1C45-94D9-4849F83DAE4C}"/>
              </a:ext>
            </a:extLst>
          </p:cNvPr>
          <p:cNvSpPr/>
          <p:nvPr/>
        </p:nvSpPr>
        <p:spPr>
          <a:xfrm>
            <a:off x="5853406" y="3257550"/>
            <a:ext cx="590550" cy="9525"/>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Freeform 27">
            <a:extLst>
              <a:ext uri="{FF2B5EF4-FFF2-40B4-BE49-F238E27FC236}">
                <a16:creationId xmlns:a16="http://schemas.microsoft.com/office/drawing/2014/main" id="{0ED0FDCD-E129-C943-9BE1-F2D6A0D71403}"/>
              </a:ext>
            </a:extLst>
          </p:cNvPr>
          <p:cNvSpPr/>
          <p:nvPr/>
        </p:nvSpPr>
        <p:spPr>
          <a:xfrm>
            <a:off x="6429669" y="3248025"/>
            <a:ext cx="9525" cy="404813"/>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Freeform 28">
            <a:extLst>
              <a:ext uri="{FF2B5EF4-FFF2-40B4-BE49-F238E27FC236}">
                <a16:creationId xmlns:a16="http://schemas.microsoft.com/office/drawing/2014/main" id="{57C85D1D-8CE3-FF47-BB0F-1988C89F1B58}"/>
              </a:ext>
            </a:extLst>
          </p:cNvPr>
          <p:cNvSpPr/>
          <p:nvPr/>
        </p:nvSpPr>
        <p:spPr>
          <a:xfrm>
            <a:off x="6663382" y="3193206"/>
            <a:ext cx="523889" cy="507857"/>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0" name="Freeform 29">
            <a:extLst>
              <a:ext uri="{FF2B5EF4-FFF2-40B4-BE49-F238E27FC236}">
                <a16:creationId xmlns:a16="http://schemas.microsoft.com/office/drawing/2014/main" id="{A78D388E-F611-9B47-8457-49E9E1EEF084}"/>
              </a:ext>
            </a:extLst>
          </p:cNvPr>
          <p:cNvSpPr/>
          <p:nvPr/>
        </p:nvSpPr>
        <p:spPr>
          <a:xfrm>
            <a:off x="6725109" y="3267075"/>
            <a:ext cx="371489" cy="360121"/>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Freeform 30">
            <a:extLst>
              <a:ext uri="{FF2B5EF4-FFF2-40B4-BE49-F238E27FC236}">
                <a16:creationId xmlns:a16="http://schemas.microsoft.com/office/drawing/2014/main" id="{6C50CBF8-F64C-D24E-92C1-9152485496FB}"/>
              </a:ext>
            </a:extLst>
          </p:cNvPr>
          <p:cNvSpPr/>
          <p:nvPr/>
        </p:nvSpPr>
        <p:spPr>
          <a:xfrm>
            <a:off x="6877344" y="3195638"/>
            <a:ext cx="4763" cy="90487"/>
          </a:xfrm>
          <a:custGeom>
            <a:avLst/>
            <a:gdLst>
              <a:gd name="connsiteX0" fmla="*/ 0 w 4763"/>
              <a:gd name="connsiteY0" fmla="*/ 0 h 90487"/>
              <a:gd name="connsiteX1" fmla="*/ 4763 w 4763"/>
              <a:gd name="connsiteY1" fmla="*/ 90487 h 90487"/>
            </a:gdLst>
            <a:ahLst/>
            <a:cxnLst>
              <a:cxn ang="0">
                <a:pos x="connsiteX0" y="connsiteY0"/>
              </a:cxn>
              <a:cxn ang="0">
                <a:pos x="connsiteX1" y="connsiteY1"/>
              </a:cxn>
            </a:cxnLst>
            <a:rect l="l" t="t" r="r" b="b"/>
            <a:pathLst>
              <a:path w="4763" h="90487">
                <a:moveTo>
                  <a:pt x="0" y="0"/>
                </a:moveTo>
                <a:lnTo>
                  <a:pt x="4763" y="90487"/>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654CCEAA-4CE4-534B-A89D-3C14CBB6605E}"/>
              </a:ext>
            </a:extLst>
          </p:cNvPr>
          <p:cNvSpPr/>
          <p:nvPr/>
        </p:nvSpPr>
        <p:spPr>
          <a:xfrm>
            <a:off x="6748757" y="3248025"/>
            <a:ext cx="33337" cy="47625"/>
          </a:xfrm>
          <a:custGeom>
            <a:avLst/>
            <a:gdLst>
              <a:gd name="connsiteX0" fmla="*/ 0 w 33337"/>
              <a:gd name="connsiteY0" fmla="*/ 0 h 47625"/>
              <a:gd name="connsiteX1" fmla="*/ 33337 w 33337"/>
              <a:gd name="connsiteY1" fmla="*/ 47625 h 47625"/>
            </a:gdLst>
            <a:ahLst/>
            <a:cxnLst>
              <a:cxn ang="0">
                <a:pos x="connsiteX0" y="connsiteY0"/>
              </a:cxn>
              <a:cxn ang="0">
                <a:pos x="connsiteX1" y="connsiteY1"/>
              </a:cxn>
            </a:cxnLst>
            <a:rect l="l" t="t" r="r" b="b"/>
            <a:pathLst>
              <a:path w="33337" h="47625">
                <a:moveTo>
                  <a:pt x="0" y="0"/>
                </a:moveTo>
                <a:lnTo>
                  <a:pt x="33337" y="47625"/>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3" name="Freeform 32">
            <a:extLst>
              <a:ext uri="{FF2B5EF4-FFF2-40B4-BE49-F238E27FC236}">
                <a16:creationId xmlns:a16="http://schemas.microsoft.com/office/drawing/2014/main" id="{9E68C54E-0B17-EC44-9863-C52A692A25E6}"/>
              </a:ext>
            </a:extLst>
          </p:cNvPr>
          <p:cNvSpPr/>
          <p:nvPr/>
        </p:nvSpPr>
        <p:spPr>
          <a:xfrm>
            <a:off x="6667794" y="3448050"/>
            <a:ext cx="76200" cy="9525"/>
          </a:xfrm>
          <a:custGeom>
            <a:avLst/>
            <a:gdLst>
              <a:gd name="connsiteX0" fmla="*/ 0 w 76200"/>
              <a:gd name="connsiteY0" fmla="*/ 9525 h 9525"/>
              <a:gd name="connsiteX1" fmla="*/ 76200 w 76200"/>
              <a:gd name="connsiteY1" fmla="*/ 0 h 9525"/>
            </a:gdLst>
            <a:ahLst/>
            <a:cxnLst>
              <a:cxn ang="0">
                <a:pos x="connsiteX0" y="connsiteY0"/>
              </a:cxn>
              <a:cxn ang="0">
                <a:pos x="connsiteX1" y="connsiteY1"/>
              </a:cxn>
            </a:cxnLst>
            <a:rect l="l" t="t" r="r" b="b"/>
            <a:pathLst>
              <a:path w="76200" h="9525">
                <a:moveTo>
                  <a:pt x="0" y="9525"/>
                </a:moveTo>
                <a:lnTo>
                  <a:pt x="7620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4" name="Freeform 33">
            <a:extLst>
              <a:ext uri="{FF2B5EF4-FFF2-40B4-BE49-F238E27FC236}">
                <a16:creationId xmlns:a16="http://schemas.microsoft.com/office/drawing/2014/main" id="{9A9E5FF2-291B-C645-8F57-0FDC91275264}"/>
              </a:ext>
            </a:extLst>
          </p:cNvPr>
          <p:cNvSpPr/>
          <p:nvPr/>
        </p:nvSpPr>
        <p:spPr>
          <a:xfrm>
            <a:off x="6720182" y="3571875"/>
            <a:ext cx="57150" cy="28575"/>
          </a:xfrm>
          <a:custGeom>
            <a:avLst/>
            <a:gdLst>
              <a:gd name="connsiteX0" fmla="*/ 0 w 57150"/>
              <a:gd name="connsiteY0" fmla="*/ 28575 h 28575"/>
              <a:gd name="connsiteX1" fmla="*/ 57150 w 57150"/>
              <a:gd name="connsiteY1" fmla="*/ 0 h 28575"/>
            </a:gdLst>
            <a:ahLst/>
            <a:cxnLst>
              <a:cxn ang="0">
                <a:pos x="connsiteX0" y="connsiteY0"/>
              </a:cxn>
              <a:cxn ang="0">
                <a:pos x="connsiteX1" y="connsiteY1"/>
              </a:cxn>
            </a:cxnLst>
            <a:rect l="l" t="t" r="r" b="b"/>
            <a:pathLst>
              <a:path w="57150" h="28575">
                <a:moveTo>
                  <a:pt x="0" y="28575"/>
                </a:moveTo>
                <a:lnTo>
                  <a:pt x="5715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5" name="Freeform 34">
            <a:extLst>
              <a:ext uri="{FF2B5EF4-FFF2-40B4-BE49-F238E27FC236}">
                <a16:creationId xmlns:a16="http://schemas.microsoft.com/office/drawing/2014/main" id="{1868A84D-1742-4444-B25C-DC07D6EE3DE4}"/>
              </a:ext>
            </a:extLst>
          </p:cNvPr>
          <p:cNvSpPr/>
          <p:nvPr/>
        </p:nvSpPr>
        <p:spPr>
          <a:xfrm>
            <a:off x="6882107" y="3619500"/>
            <a:ext cx="14287" cy="66675"/>
          </a:xfrm>
          <a:custGeom>
            <a:avLst/>
            <a:gdLst>
              <a:gd name="connsiteX0" fmla="*/ 14287 w 14287"/>
              <a:gd name="connsiteY0" fmla="*/ 66675 h 66675"/>
              <a:gd name="connsiteX1" fmla="*/ 0 w 14287"/>
              <a:gd name="connsiteY1" fmla="*/ 0 h 66675"/>
            </a:gdLst>
            <a:ahLst/>
            <a:cxnLst>
              <a:cxn ang="0">
                <a:pos x="connsiteX0" y="connsiteY0"/>
              </a:cxn>
              <a:cxn ang="0">
                <a:pos x="connsiteX1" y="connsiteY1"/>
              </a:cxn>
            </a:cxnLst>
            <a:rect l="l" t="t" r="r" b="b"/>
            <a:pathLst>
              <a:path w="14287" h="66675">
                <a:moveTo>
                  <a:pt x="14287" y="66675"/>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6" name="Freeform 35">
            <a:extLst>
              <a:ext uri="{FF2B5EF4-FFF2-40B4-BE49-F238E27FC236}">
                <a16:creationId xmlns:a16="http://schemas.microsoft.com/office/drawing/2014/main" id="{757199F8-6D67-A249-856F-E4C1D62B5D55}"/>
              </a:ext>
            </a:extLst>
          </p:cNvPr>
          <p:cNvSpPr/>
          <p:nvPr/>
        </p:nvSpPr>
        <p:spPr>
          <a:xfrm>
            <a:off x="7020219" y="3586163"/>
            <a:ext cx="76200" cy="71437"/>
          </a:xfrm>
          <a:custGeom>
            <a:avLst/>
            <a:gdLst>
              <a:gd name="connsiteX0" fmla="*/ 76200 w 76200"/>
              <a:gd name="connsiteY0" fmla="*/ 71437 h 71437"/>
              <a:gd name="connsiteX1" fmla="*/ 0 w 76200"/>
              <a:gd name="connsiteY1" fmla="*/ 0 h 71437"/>
            </a:gdLst>
            <a:ahLst/>
            <a:cxnLst>
              <a:cxn ang="0">
                <a:pos x="connsiteX0" y="connsiteY0"/>
              </a:cxn>
              <a:cxn ang="0">
                <a:pos x="connsiteX1" y="connsiteY1"/>
              </a:cxn>
            </a:cxnLst>
            <a:rect l="l" t="t" r="r" b="b"/>
            <a:pathLst>
              <a:path w="76200" h="71437">
                <a:moveTo>
                  <a:pt x="76200" y="71437"/>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7" name="Freeform 36">
            <a:extLst>
              <a:ext uri="{FF2B5EF4-FFF2-40B4-BE49-F238E27FC236}">
                <a16:creationId xmlns:a16="http://schemas.microsoft.com/office/drawing/2014/main" id="{49E87C78-9311-6F45-8A10-934889988142}"/>
              </a:ext>
            </a:extLst>
          </p:cNvPr>
          <p:cNvSpPr/>
          <p:nvPr/>
        </p:nvSpPr>
        <p:spPr>
          <a:xfrm>
            <a:off x="7067844" y="3495675"/>
            <a:ext cx="85725" cy="1905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8" name="Freeform 37">
            <a:extLst>
              <a:ext uri="{FF2B5EF4-FFF2-40B4-BE49-F238E27FC236}">
                <a16:creationId xmlns:a16="http://schemas.microsoft.com/office/drawing/2014/main" id="{842E2D98-BCE4-0C49-ADB8-EF5F8401A176}"/>
              </a:ext>
            </a:extLst>
          </p:cNvPr>
          <p:cNvSpPr/>
          <p:nvPr/>
        </p:nvSpPr>
        <p:spPr>
          <a:xfrm>
            <a:off x="7091657" y="3333750"/>
            <a:ext cx="95250" cy="52388"/>
          </a:xfrm>
          <a:custGeom>
            <a:avLst/>
            <a:gdLst>
              <a:gd name="connsiteX0" fmla="*/ 95250 w 95250"/>
              <a:gd name="connsiteY0" fmla="*/ 0 h 52388"/>
              <a:gd name="connsiteX1" fmla="*/ 0 w 95250"/>
              <a:gd name="connsiteY1" fmla="*/ 52388 h 52388"/>
            </a:gdLst>
            <a:ahLst/>
            <a:cxnLst>
              <a:cxn ang="0">
                <a:pos x="connsiteX0" y="connsiteY0"/>
              </a:cxn>
              <a:cxn ang="0">
                <a:pos x="connsiteX1" y="connsiteY1"/>
              </a:cxn>
            </a:cxnLst>
            <a:rect l="l" t="t" r="r" b="b"/>
            <a:pathLst>
              <a:path w="95250" h="52388">
                <a:moveTo>
                  <a:pt x="95250" y="0"/>
                </a:moveTo>
                <a:lnTo>
                  <a:pt x="0" y="52388"/>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9" name="Freeform 38">
            <a:extLst>
              <a:ext uri="{FF2B5EF4-FFF2-40B4-BE49-F238E27FC236}">
                <a16:creationId xmlns:a16="http://schemas.microsoft.com/office/drawing/2014/main" id="{FA7F6EDA-6950-5848-ACC2-4639A81BFE28}"/>
              </a:ext>
            </a:extLst>
          </p:cNvPr>
          <p:cNvSpPr/>
          <p:nvPr/>
        </p:nvSpPr>
        <p:spPr>
          <a:xfrm>
            <a:off x="7020219" y="3219450"/>
            <a:ext cx="23813" cy="61913"/>
          </a:xfrm>
          <a:custGeom>
            <a:avLst/>
            <a:gdLst>
              <a:gd name="connsiteX0" fmla="*/ 23813 w 23813"/>
              <a:gd name="connsiteY0" fmla="*/ 0 h 61913"/>
              <a:gd name="connsiteX1" fmla="*/ 0 w 23813"/>
              <a:gd name="connsiteY1" fmla="*/ 61913 h 61913"/>
            </a:gdLst>
            <a:ahLst/>
            <a:cxnLst>
              <a:cxn ang="0">
                <a:pos x="connsiteX0" y="connsiteY0"/>
              </a:cxn>
              <a:cxn ang="0">
                <a:pos x="connsiteX1" y="connsiteY1"/>
              </a:cxn>
            </a:cxnLst>
            <a:rect l="l" t="t" r="r" b="b"/>
            <a:pathLst>
              <a:path w="23813" h="61913">
                <a:moveTo>
                  <a:pt x="23813" y="0"/>
                </a:moveTo>
                <a:lnTo>
                  <a:pt x="0" y="61913"/>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0" name="Freeform 39">
            <a:extLst>
              <a:ext uri="{FF2B5EF4-FFF2-40B4-BE49-F238E27FC236}">
                <a16:creationId xmlns:a16="http://schemas.microsoft.com/office/drawing/2014/main" id="{FCA9254B-3C9A-1B4D-89DE-3840526C0080}"/>
              </a:ext>
            </a:extLst>
          </p:cNvPr>
          <p:cNvSpPr/>
          <p:nvPr/>
        </p:nvSpPr>
        <p:spPr>
          <a:xfrm>
            <a:off x="7306525" y="3238501"/>
            <a:ext cx="666929" cy="434300"/>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1" name="Freeform 40">
            <a:extLst>
              <a:ext uri="{FF2B5EF4-FFF2-40B4-BE49-F238E27FC236}">
                <a16:creationId xmlns:a16="http://schemas.microsoft.com/office/drawing/2014/main" id="{C9845AB8-FE15-AC47-9B1C-D8FDB74BB224}"/>
              </a:ext>
            </a:extLst>
          </p:cNvPr>
          <p:cNvSpPr/>
          <p:nvPr/>
        </p:nvSpPr>
        <p:spPr>
          <a:xfrm>
            <a:off x="7349566" y="3233738"/>
            <a:ext cx="590550" cy="9525"/>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2" name="Freeform 41">
            <a:extLst>
              <a:ext uri="{FF2B5EF4-FFF2-40B4-BE49-F238E27FC236}">
                <a16:creationId xmlns:a16="http://schemas.microsoft.com/office/drawing/2014/main" id="{BC6F9CE4-EB5A-F146-9490-5174D2F07409}"/>
              </a:ext>
            </a:extLst>
          </p:cNvPr>
          <p:cNvSpPr/>
          <p:nvPr/>
        </p:nvSpPr>
        <p:spPr>
          <a:xfrm>
            <a:off x="7925829" y="3224213"/>
            <a:ext cx="9525" cy="404813"/>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Freeform 45">
            <a:extLst>
              <a:ext uri="{FF2B5EF4-FFF2-40B4-BE49-F238E27FC236}">
                <a16:creationId xmlns:a16="http://schemas.microsoft.com/office/drawing/2014/main" id="{8A30D59B-EDA2-F847-AAB5-1587DC0D9F75}"/>
              </a:ext>
            </a:extLst>
          </p:cNvPr>
          <p:cNvSpPr/>
          <p:nvPr/>
        </p:nvSpPr>
        <p:spPr>
          <a:xfrm>
            <a:off x="7949723" y="2698825"/>
            <a:ext cx="265590" cy="725413"/>
          </a:xfrm>
          <a:custGeom>
            <a:avLst/>
            <a:gdLst>
              <a:gd name="connsiteX0" fmla="*/ 265590 w 265590"/>
              <a:gd name="connsiteY0" fmla="*/ 30088 h 725413"/>
              <a:gd name="connsiteX1" fmla="*/ 113190 w 265590"/>
              <a:gd name="connsiteY1" fmla="*/ 53901 h 725413"/>
              <a:gd name="connsiteX2" fmla="*/ 141765 w 265590"/>
              <a:gd name="connsiteY2" fmla="*/ 525388 h 725413"/>
              <a:gd name="connsiteX3" fmla="*/ 3653 w 265590"/>
              <a:gd name="connsiteY3" fmla="*/ 687313 h 725413"/>
              <a:gd name="connsiteX4" fmla="*/ 36990 w 265590"/>
              <a:gd name="connsiteY4" fmla="*/ 611113 h 725413"/>
              <a:gd name="connsiteX5" fmla="*/ 3653 w 265590"/>
              <a:gd name="connsiteY5" fmla="*/ 687313 h 725413"/>
              <a:gd name="connsiteX6" fmla="*/ 108428 w 265590"/>
              <a:gd name="connsiteY6" fmla="*/ 725413 h 7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 h="725413">
                <a:moveTo>
                  <a:pt x="265590" y="30088"/>
                </a:moveTo>
                <a:cubicBezTo>
                  <a:pt x="199708" y="719"/>
                  <a:pt x="133827" y="-28649"/>
                  <a:pt x="113190" y="53901"/>
                </a:cubicBezTo>
                <a:cubicBezTo>
                  <a:pt x="92553" y="136451"/>
                  <a:pt x="160021" y="419819"/>
                  <a:pt x="141765" y="525388"/>
                </a:cubicBezTo>
                <a:cubicBezTo>
                  <a:pt x="123509" y="630957"/>
                  <a:pt x="21115" y="673026"/>
                  <a:pt x="3653" y="687313"/>
                </a:cubicBezTo>
                <a:cubicBezTo>
                  <a:pt x="-13809" y="701600"/>
                  <a:pt x="36990" y="611113"/>
                  <a:pt x="36990" y="611113"/>
                </a:cubicBezTo>
                <a:cubicBezTo>
                  <a:pt x="36990" y="611113"/>
                  <a:pt x="-8253" y="668263"/>
                  <a:pt x="3653" y="687313"/>
                </a:cubicBezTo>
                <a:cubicBezTo>
                  <a:pt x="15559" y="706363"/>
                  <a:pt x="61993" y="715888"/>
                  <a:pt x="108428" y="7254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7" name="Freeform 46">
            <a:extLst>
              <a:ext uri="{FF2B5EF4-FFF2-40B4-BE49-F238E27FC236}">
                <a16:creationId xmlns:a16="http://schemas.microsoft.com/office/drawing/2014/main" id="{88ACC220-CF4D-4C44-9167-1EDFCFAA7491}"/>
              </a:ext>
            </a:extLst>
          </p:cNvPr>
          <p:cNvSpPr/>
          <p:nvPr/>
        </p:nvSpPr>
        <p:spPr>
          <a:xfrm>
            <a:off x="6715111" y="2618462"/>
            <a:ext cx="666929" cy="434300"/>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8" name="Freeform 47">
            <a:extLst>
              <a:ext uri="{FF2B5EF4-FFF2-40B4-BE49-F238E27FC236}">
                <a16:creationId xmlns:a16="http://schemas.microsoft.com/office/drawing/2014/main" id="{55AF6279-B41A-4E48-BC6F-7FA0FDB9C7A3}"/>
              </a:ext>
            </a:extLst>
          </p:cNvPr>
          <p:cNvSpPr/>
          <p:nvPr/>
        </p:nvSpPr>
        <p:spPr>
          <a:xfrm>
            <a:off x="6758152" y="2613699"/>
            <a:ext cx="590550" cy="9525"/>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Freeform 48">
            <a:extLst>
              <a:ext uri="{FF2B5EF4-FFF2-40B4-BE49-F238E27FC236}">
                <a16:creationId xmlns:a16="http://schemas.microsoft.com/office/drawing/2014/main" id="{FC34CC13-930D-ED42-866E-8C1635D90189}"/>
              </a:ext>
            </a:extLst>
          </p:cNvPr>
          <p:cNvSpPr/>
          <p:nvPr/>
        </p:nvSpPr>
        <p:spPr>
          <a:xfrm>
            <a:off x="7334415" y="2604174"/>
            <a:ext cx="9525" cy="404813"/>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Freeform 49">
            <a:extLst>
              <a:ext uri="{FF2B5EF4-FFF2-40B4-BE49-F238E27FC236}">
                <a16:creationId xmlns:a16="http://schemas.microsoft.com/office/drawing/2014/main" id="{48FDFAC0-8581-0441-92AF-CBFA7F6FD38D}"/>
              </a:ext>
            </a:extLst>
          </p:cNvPr>
          <p:cNvSpPr/>
          <p:nvPr/>
        </p:nvSpPr>
        <p:spPr>
          <a:xfrm>
            <a:off x="7168248" y="2352676"/>
            <a:ext cx="246965" cy="254319"/>
          </a:xfrm>
          <a:custGeom>
            <a:avLst/>
            <a:gdLst>
              <a:gd name="connsiteX0" fmla="*/ 246965 w 246965"/>
              <a:gd name="connsiteY0" fmla="*/ 0 h 254319"/>
              <a:gd name="connsiteX1" fmla="*/ 32653 w 246965"/>
              <a:gd name="connsiteY1" fmla="*/ 247650 h 254319"/>
              <a:gd name="connsiteX2" fmla="*/ 13603 w 246965"/>
              <a:gd name="connsiteY2" fmla="*/ 176212 h 254319"/>
              <a:gd name="connsiteX3" fmla="*/ 8840 w 246965"/>
              <a:gd name="connsiteY3" fmla="*/ 252412 h 254319"/>
              <a:gd name="connsiteX4" fmla="*/ 137428 w 246965"/>
              <a:gd name="connsiteY4" fmla="*/ 223837 h 25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65" h="254319">
                <a:moveTo>
                  <a:pt x="246965" y="0"/>
                </a:moveTo>
                <a:cubicBezTo>
                  <a:pt x="159256" y="109140"/>
                  <a:pt x="71547" y="218281"/>
                  <a:pt x="32653" y="247650"/>
                </a:cubicBezTo>
                <a:cubicBezTo>
                  <a:pt x="-6241" y="277019"/>
                  <a:pt x="17572" y="175418"/>
                  <a:pt x="13603" y="176212"/>
                </a:cubicBezTo>
                <a:cubicBezTo>
                  <a:pt x="9634" y="177006"/>
                  <a:pt x="-11798" y="244475"/>
                  <a:pt x="8840" y="252412"/>
                </a:cubicBezTo>
                <a:cubicBezTo>
                  <a:pt x="29477" y="260350"/>
                  <a:pt x="83452" y="242093"/>
                  <a:pt x="137428" y="22383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1" name="Freeform 50">
            <a:extLst>
              <a:ext uri="{FF2B5EF4-FFF2-40B4-BE49-F238E27FC236}">
                <a16:creationId xmlns:a16="http://schemas.microsoft.com/office/drawing/2014/main" id="{54375C6A-EFD6-054F-9149-07E40D32E7C7}"/>
              </a:ext>
            </a:extLst>
          </p:cNvPr>
          <p:cNvSpPr/>
          <p:nvPr/>
        </p:nvSpPr>
        <p:spPr>
          <a:xfrm>
            <a:off x="6446033" y="3005138"/>
            <a:ext cx="311955" cy="254659"/>
          </a:xfrm>
          <a:custGeom>
            <a:avLst/>
            <a:gdLst>
              <a:gd name="connsiteX0" fmla="*/ 311955 w 311955"/>
              <a:gd name="connsiteY0" fmla="*/ 0 h 254659"/>
              <a:gd name="connsiteX1" fmla="*/ 21443 w 311955"/>
              <a:gd name="connsiteY1" fmla="*/ 247650 h 254659"/>
              <a:gd name="connsiteX2" fmla="*/ 21443 w 311955"/>
              <a:gd name="connsiteY2" fmla="*/ 138113 h 254659"/>
              <a:gd name="connsiteX3" fmla="*/ 2393 w 311955"/>
              <a:gd name="connsiteY3" fmla="*/ 242888 h 254659"/>
              <a:gd name="connsiteX4" fmla="*/ 83355 w 311955"/>
              <a:gd name="connsiteY4" fmla="*/ 247650 h 254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55" h="254659">
                <a:moveTo>
                  <a:pt x="311955" y="0"/>
                </a:moveTo>
                <a:cubicBezTo>
                  <a:pt x="190908" y="112315"/>
                  <a:pt x="69862" y="224631"/>
                  <a:pt x="21443" y="247650"/>
                </a:cubicBezTo>
                <a:cubicBezTo>
                  <a:pt x="-26976" y="270669"/>
                  <a:pt x="24618" y="138907"/>
                  <a:pt x="21443" y="138113"/>
                </a:cubicBezTo>
                <a:cubicBezTo>
                  <a:pt x="18268" y="137319"/>
                  <a:pt x="-7926" y="224632"/>
                  <a:pt x="2393" y="242888"/>
                </a:cubicBezTo>
                <a:cubicBezTo>
                  <a:pt x="12712" y="261144"/>
                  <a:pt x="48033" y="254397"/>
                  <a:pt x="83355" y="2476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Freeform 51">
            <a:extLst>
              <a:ext uri="{FF2B5EF4-FFF2-40B4-BE49-F238E27FC236}">
                <a16:creationId xmlns:a16="http://schemas.microsoft.com/office/drawing/2014/main" id="{401D7E32-CF99-8E49-9255-2EAE558B5568}"/>
              </a:ext>
            </a:extLst>
          </p:cNvPr>
          <p:cNvSpPr/>
          <p:nvPr/>
        </p:nvSpPr>
        <p:spPr>
          <a:xfrm>
            <a:off x="7193880" y="3386130"/>
            <a:ext cx="154658" cy="114308"/>
          </a:xfrm>
          <a:custGeom>
            <a:avLst/>
            <a:gdLst>
              <a:gd name="connsiteX0" fmla="*/ 154658 w 154658"/>
              <a:gd name="connsiteY0" fmla="*/ 42871 h 114308"/>
              <a:gd name="connsiteX1" fmla="*/ 2258 w 154658"/>
              <a:gd name="connsiteY1" fmla="*/ 61921 h 114308"/>
              <a:gd name="connsiteX2" fmla="*/ 59408 w 154658"/>
              <a:gd name="connsiteY2" fmla="*/ 8 h 114308"/>
              <a:gd name="connsiteX3" fmla="*/ 2258 w 154658"/>
              <a:gd name="connsiteY3" fmla="*/ 66683 h 114308"/>
              <a:gd name="connsiteX4" fmla="*/ 54646 w 154658"/>
              <a:gd name="connsiteY4" fmla="*/ 114308 h 11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14308">
                <a:moveTo>
                  <a:pt x="154658" y="42871"/>
                </a:moveTo>
                <a:cubicBezTo>
                  <a:pt x="86395" y="55968"/>
                  <a:pt x="18133" y="69065"/>
                  <a:pt x="2258" y="61921"/>
                </a:cubicBezTo>
                <a:cubicBezTo>
                  <a:pt x="-13617" y="54777"/>
                  <a:pt x="59408" y="-786"/>
                  <a:pt x="59408" y="8"/>
                </a:cubicBezTo>
                <a:cubicBezTo>
                  <a:pt x="59408" y="802"/>
                  <a:pt x="3052" y="47633"/>
                  <a:pt x="2258" y="66683"/>
                </a:cubicBezTo>
                <a:cubicBezTo>
                  <a:pt x="1464" y="85733"/>
                  <a:pt x="28055" y="100020"/>
                  <a:pt x="54646" y="114308"/>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3" name="Freeform 52">
            <a:extLst>
              <a:ext uri="{FF2B5EF4-FFF2-40B4-BE49-F238E27FC236}">
                <a16:creationId xmlns:a16="http://schemas.microsoft.com/office/drawing/2014/main" id="{83B46C38-BE09-2B4D-B824-227747E6BFCD}"/>
              </a:ext>
            </a:extLst>
          </p:cNvPr>
          <p:cNvSpPr/>
          <p:nvPr/>
        </p:nvSpPr>
        <p:spPr>
          <a:xfrm>
            <a:off x="6455829" y="3414699"/>
            <a:ext cx="202147" cy="104789"/>
          </a:xfrm>
          <a:custGeom>
            <a:avLst/>
            <a:gdLst>
              <a:gd name="connsiteX0" fmla="*/ 202147 w 202147"/>
              <a:gd name="connsiteY0" fmla="*/ 47639 h 104789"/>
              <a:gd name="connsiteX1" fmla="*/ 6884 w 202147"/>
              <a:gd name="connsiteY1" fmla="*/ 52402 h 104789"/>
              <a:gd name="connsiteX2" fmla="*/ 40222 w 202147"/>
              <a:gd name="connsiteY2" fmla="*/ 14 h 104789"/>
              <a:gd name="connsiteX3" fmla="*/ 2122 w 202147"/>
              <a:gd name="connsiteY3" fmla="*/ 47639 h 104789"/>
              <a:gd name="connsiteX4" fmla="*/ 54509 w 202147"/>
              <a:gd name="connsiteY4" fmla="*/ 104789 h 10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47" h="104789">
                <a:moveTo>
                  <a:pt x="202147" y="47639"/>
                </a:moveTo>
                <a:cubicBezTo>
                  <a:pt x="118009" y="53989"/>
                  <a:pt x="33871" y="60339"/>
                  <a:pt x="6884" y="52402"/>
                </a:cubicBezTo>
                <a:cubicBezTo>
                  <a:pt x="-20103" y="44465"/>
                  <a:pt x="41016" y="808"/>
                  <a:pt x="40222" y="14"/>
                </a:cubicBezTo>
                <a:cubicBezTo>
                  <a:pt x="39428" y="-780"/>
                  <a:pt x="-259" y="30177"/>
                  <a:pt x="2122" y="47639"/>
                </a:cubicBezTo>
                <a:cubicBezTo>
                  <a:pt x="4503" y="65101"/>
                  <a:pt x="29506" y="84945"/>
                  <a:pt x="54509" y="104789"/>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Freeform 53">
            <a:extLst>
              <a:ext uri="{FF2B5EF4-FFF2-40B4-BE49-F238E27FC236}">
                <a16:creationId xmlns:a16="http://schemas.microsoft.com/office/drawing/2014/main" id="{AF79DAA8-88F3-654D-89B6-447EE2ABADA8}"/>
              </a:ext>
            </a:extLst>
          </p:cNvPr>
          <p:cNvSpPr/>
          <p:nvPr/>
        </p:nvSpPr>
        <p:spPr>
          <a:xfrm>
            <a:off x="5375456" y="2219233"/>
            <a:ext cx="487182" cy="1252630"/>
          </a:xfrm>
          <a:custGeom>
            <a:avLst/>
            <a:gdLst>
              <a:gd name="connsiteX0" fmla="*/ 487182 w 487182"/>
              <a:gd name="connsiteY0" fmla="*/ 1252630 h 1252630"/>
              <a:gd name="connsiteX1" fmla="*/ 315732 w 487182"/>
              <a:gd name="connsiteY1" fmla="*/ 1133568 h 1252630"/>
              <a:gd name="connsiteX2" fmla="*/ 230007 w 487182"/>
              <a:gd name="connsiteY2" fmla="*/ 681130 h 1252630"/>
              <a:gd name="connsiteX3" fmla="*/ 239532 w 487182"/>
              <a:gd name="connsiteY3" fmla="*/ 404905 h 1252630"/>
              <a:gd name="connsiteX4" fmla="*/ 215720 w 487182"/>
              <a:gd name="connsiteY4" fmla="*/ 214405 h 1252630"/>
              <a:gd name="connsiteX5" fmla="*/ 115707 w 487182"/>
              <a:gd name="connsiteY5" fmla="*/ 47718 h 1252630"/>
              <a:gd name="connsiteX6" fmla="*/ 15695 w 487182"/>
              <a:gd name="connsiteY6" fmla="*/ 28668 h 1252630"/>
              <a:gd name="connsiteX7" fmla="*/ 129995 w 487182"/>
              <a:gd name="connsiteY7" fmla="*/ 93 h 1252630"/>
              <a:gd name="connsiteX8" fmla="*/ 1407 w 487182"/>
              <a:gd name="connsiteY8" fmla="*/ 23905 h 1252630"/>
              <a:gd name="connsiteX9" fmla="*/ 72845 w 487182"/>
              <a:gd name="connsiteY9" fmla="*/ 123918 h 12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182" h="1252630">
                <a:moveTo>
                  <a:pt x="487182" y="1252630"/>
                </a:moveTo>
                <a:cubicBezTo>
                  <a:pt x="422888" y="1240724"/>
                  <a:pt x="358595" y="1228818"/>
                  <a:pt x="315732" y="1133568"/>
                </a:cubicBezTo>
                <a:cubicBezTo>
                  <a:pt x="272869" y="1038318"/>
                  <a:pt x="242707" y="802574"/>
                  <a:pt x="230007" y="681130"/>
                </a:cubicBezTo>
                <a:cubicBezTo>
                  <a:pt x="217307" y="559686"/>
                  <a:pt x="241913" y="482692"/>
                  <a:pt x="239532" y="404905"/>
                </a:cubicBezTo>
                <a:cubicBezTo>
                  <a:pt x="237151" y="327118"/>
                  <a:pt x="236357" y="273936"/>
                  <a:pt x="215720" y="214405"/>
                </a:cubicBezTo>
                <a:cubicBezTo>
                  <a:pt x="195083" y="154874"/>
                  <a:pt x="149044" y="78674"/>
                  <a:pt x="115707" y="47718"/>
                </a:cubicBezTo>
                <a:cubicBezTo>
                  <a:pt x="82370" y="16762"/>
                  <a:pt x="13314" y="36605"/>
                  <a:pt x="15695" y="28668"/>
                </a:cubicBezTo>
                <a:cubicBezTo>
                  <a:pt x="18076" y="20731"/>
                  <a:pt x="132376" y="887"/>
                  <a:pt x="129995" y="93"/>
                </a:cubicBezTo>
                <a:cubicBezTo>
                  <a:pt x="127614" y="-701"/>
                  <a:pt x="10932" y="3268"/>
                  <a:pt x="1407" y="23905"/>
                </a:cubicBezTo>
                <a:cubicBezTo>
                  <a:pt x="-8118" y="44542"/>
                  <a:pt x="32363" y="84230"/>
                  <a:pt x="72845" y="123918"/>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78B7D495-0C42-B44F-9EE6-7CB311EFB992}"/>
              </a:ext>
            </a:extLst>
          </p:cNvPr>
          <p:cNvSpPr txBox="1"/>
          <p:nvPr/>
        </p:nvSpPr>
        <p:spPr>
          <a:xfrm>
            <a:off x="5887938" y="1952596"/>
            <a:ext cx="470000" cy="400110"/>
          </a:xfrm>
          <a:prstGeom prst="rect">
            <a:avLst/>
          </a:prstGeom>
          <a:noFill/>
        </p:spPr>
        <p:txBody>
          <a:bodyPr wrap="none" rtlCol="0">
            <a:spAutoFit/>
          </a:bodyPr>
          <a:lstStyle/>
          <a:p>
            <a:pPr algn="ctr"/>
            <a:r>
              <a:rPr lang="en-AU" sz="1000" dirty="0">
                <a:solidFill>
                  <a:srgbClr val="0070C0"/>
                </a:solidFill>
                <a:latin typeface="Max's Handwritin" pitchFamily="2" charset="0"/>
              </a:rPr>
              <a:t>Input</a:t>
            </a:r>
          </a:p>
          <a:p>
            <a:pPr algn="ctr"/>
            <a:r>
              <a:rPr lang="en-AU" sz="1000" dirty="0">
                <a:solidFill>
                  <a:srgbClr val="0070C0"/>
                </a:solidFill>
                <a:latin typeface="Max's Handwritin" pitchFamily="2" charset="0"/>
              </a:rPr>
              <a:t>capture</a:t>
            </a:r>
          </a:p>
        </p:txBody>
      </p:sp>
      <p:sp>
        <p:nvSpPr>
          <p:cNvPr id="56" name="TextBox 55">
            <a:extLst>
              <a:ext uri="{FF2B5EF4-FFF2-40B4-BE49-F238E27FC236}">
                <a16:creationId xmlns:a16="http://schemas.microsoft.com/office/drawing/2014/main" id="{E0124DF5-CABF-7D40-AAB5-CC1B256E786F}"/>
              </a:ext>
            </a:extLst>
          </p:cNvPr>
          <p:cNvSpPr txBox="1"/>
          <p:nvPr/>
        </p:nvSpPr>
        <p:spPr>
          <a:xfrm>
            <a:off x="7377983" y="3238469"/>
            <a:ext cx="470000" cy="400110"/>
          </a:xfrm>
          <a:prstGeom prst="rect">
            <a:avLst/>
          </a:prstGeom>
          <a:noFill/>
        </p:spPr>
        <p:txBody>
          <a:bodyPr wrap="none" rtlCol="0">
            <a:spAutoFit/>
          </a:bodyPr>
          <a:lstStyle/>
          <a:p>
            <a:pPr algn="ctr"/>
            <a:r>
              <a:rPr lang="en-AU" sz="1000" dirty="0">
                <a:solidFill>
                  <a:srgbClr val="00B050"/>
                </a:solidFill>
                <a:latin typeface="Max's Handwritin" pitchFamily="2" charset="0"/>
              </a:rPr>
              <a:t>Input</a:t>
            </a:r>
          </a:p>
          <a:p>
            <a:pPr algn="ctr"/>
            <a:r>
              <a:rPr lang="en-AU" sz="1000" dirty="0">
                <a:solidFill>
                  <a:srgbClr val="00B050"/>
                </a:solidFill>
                <a:latin typeface="Max's Handwritin" pitchFamily="2" charset="0"/>
              </a:rPr>
              <a:t>capture</a:t>
            </a:r>
          </a:p>
        </p:txBody>
      </p:sp>
      <p:sp>
        <p:nvSpPr>
          <p:cNvPr id="57" name="TextBox 56">
            <a:extLst>
              <a:ext uri="{FF2B5EF4-FFF2-40B4-BE49-F238E27FC236}">
                <a16:creationId xmlns:a16="http://schemas.microsoft.com/office/drawing/2014/main" id="{C65E715A-ED57-F046-A3E0-F96A3DA47A0D}"/>
              </a:ext>
            </a:extLst>
          </p:cNvPr>
          <p:cNvSpPr txBox="1"/>
          <p:nvPr/>
        </p:nvSpPr>
        <p:spPr>
          <a:xfrm>
            <a:off x="6564444" y="1924553"/>
            <a:ext cx="596638" cy="400110"/>
          </a:xfrm>
          <a:prstGeom prst="rect">
            <a:avLst/>
          </a:prstGeom>
          <a:noFill/>
        </p:spPr>
        <p:txBody>
          <a:bodyPr wrap="none" rtlCol="0">
            <a:spAutoFit/>
          </a:bodyPr>
          <a:lstStyle/>
          <a:p>
            <a:pPr algn="ctr"/>
            <a:r>
              <a:rPr lang="en-AU" sz="1000" dirty="0">
                <a:solidFill>
                  <a:schemeClr val="accent6">
                    <a:lumMod val="50000"/>
                  </a:schemeClr>
                </a:solidFill>
                <a:latin typeface="Max's Handwritin" pitchFamily="2" charset="0"/>
              </a:rPr>
              <a:t>Shared</a:t>
            </a:r>
          </a:p>
          <a:p>
            <a:pPr algn="ctr"/>
            <a:r>
              <a:rPr lang="en-AU" sz="1000" dirty="0">
                <a:solidFill>
                  <a:schemeClr val="accent6">
                    <a:lumMod val="50000"/>
                  </a:schemeClr>
                </a:solidFill>
                <a:latin typeface="Max's Handwritin" pitchFamily="2" charset="0"/>
              </a:rPr>
              <a:t>Ring Buffer</a:t>
            </a:r>
          </a:p>
        </p:txBody>
      </p:sp>
      <p:sp>
        <p:nvSpPr>
          <p:cNvPr id="58" name="TextBox 57">
            <a:extLst>
              <a:ext uri="{FF2B5EF4-FFF2-40B4-BE49-F238E27FC236}">
                <a16:creationId xmlns:a16="http://schemas.microsoft.com/office/drawing/2014/main" id="{008448ED-2DE3-5E44-B27B-8004C2B84546}"/>
              </a:ext>
            </a:extLst>
          </p:cNvPr>
          <p:cNvSpPr txBox="1"/>
          <p:nvPr/>
        </p:nvSpPr>
        <p:spPr>
          <a:xfrm>
            <a:off x="6629838" y="3226430"/>
            <a:ext cx="596638" cy="400110"/>
          </a:xfrm>
          <a:prstGeom prst="rect">
            <a:avLst/>
          </a:prstGeom>
          <a:noFill/>
        </p:spPr>
        <p:txBody>
          <a:bodyPr wrap="none" rtlCol="0">
            <a:spAutoFit/>
          </a:bodyPr>
          <a:lstStyle/>
          <a:p>
            <a:pPr algn="ctr"/>
            <a:r>
              <a:rPr lang="en-AU" sz="1000" dirty="0">
                <a:solidFill>
                  <a:schemeClr val="accent6">
                    <a:lumMod val="50000"/>
                  </a:schemeClr>
                </a:solidFill>
                <a:latin typeface="Max's Handwritin" pitchFamily="2" charset="0"/>
              </a:rPr>
              <a:t>Shared</a:t>
            </a:r>
          </a:p>
          <a:p>
            <a:pPr algn="ctr"/>
            <a:r>
              <a:rPr lang="en-AU" sz="1000" dirty="0">
                <a:solidFill>
                  <a:schemeClr val="accent6">
                    <a:lumMod val="50000"/>
                  </a:schemeClr>
                </a:solidFill>
                <a:latin typeface="Max's Handwritin" pitchFamily="2" charset="0"/>
              </a:rPr>
              <a:t>Ring Buffer</a:t>
            </a:r>
          </a:p>
        </p:txBody>
      </p:sp>
      <p:sp>
        <p:nvSpPr>
          <p:cNvPr id="59" name="TextBox 58">
            <a:extLst>
              <a:ext uri="{FF2B5EF4-FFF2-40B4-BE49-F238E27FC236}">
                <a16:creationId xmlns:a16="http://schemas.microsoft.com/office/drawing/2014/main" id="{939629A9-CAFD-7F41-925C-E6C1C1D4347C}"/>
              </a:ext>
            </a:extLst>
          </p:cNvPr>
          <p:cNvSpPr txBox="1"/>
          <p:nvPr/>
        </p:nvSpPr>
        <p:spPr>
          <a:xfrm>
            <a:off x="6767954" y="2619316"/>
            <a:ext cx="532518" cy="400110"/>
          </a:xfrm>
          <a:prstGeom prst="rect">
            <a:avLst/>
          </a:prstGeom>
          <a:noFill/>
        </p:spPr>
        <p:txBody>
          <a:bodyPr wrap="none" rtlCol="0">
            <a:spAutoFit/>
          </a:bodyPr>
          <a:lstStyle/>
          <a:p>
            <a:pPr algn="ctr"/>
            <a:r>
              <a:rPr lang="en-AU" sz="1000" dirty="0">
                <a:solidFill>
                  <a:schemeClr val="accent6">
                    <a:lumMod val="50000"/>
                  </a:schemeClr>
                </a:solidFill>
                <a:latin typeface="Max's Handwritin" pitchFamily="2" charset="0"/>
              </a:rPr>
              <a:t>Shared</a:t>
            </a:r>
          </a:p>
          <a:p>
            <a:pPr algn="ctr"/>
            <a:r>
              <a:rPr lang="en-AU" sz="1000" dirty="0">
                <a:solidFill>
                  <a:schemeClr val="accent6">
                    <a:lumMod val="50000"/>
                  </a:schemeClr>
                </a:solidFill>
                <a:latin typeface="Max's Handwritin" pitchFamily="2" charset="0"/>
              </a:rPr>
              <a:t>NAT table</a:t>
            </a:r>
          </a:p>
        </p:txBody>
      </p:sp>
      <p:sp>
        <p:nvSpPr>
          <p:cNvPr id="60" name="TextBox 59">
            <a:extLst>
              <a:ext uri="{FF2B5EF4-FFF2-40B4-BE49-F238E27FC236}">
                <a16:creationId xmlns:a16="http://schemas.microsoft.com/office/drawing/2014/main" id="{6C106B18-EB71-034A-857D-98D57E006F8D}"/>
              </a:ext>
            </a:extLst>
          </p:cNvPr>
          <p:cNvSpPr txBox="1"/>
          <p:nvPr/>
        </p:nvSpPr>
        <p:spPr>
          <a:xfrm>
            <a:off x="7398842" y="1948081"/>
            <a:ext cx="367408" cy="400110"/>
          </a:xfrm>
          <a:prstGeom prst="rect">
            <a:avLst/>
          </a:prstGeom>
          <a:noFill/>
        </p:spPr>
        <p:txBody>
          <a:bodyPr wrap="none" rtlCol="0">
            <a:spAutoFit/>
          </a:bodyPr>
          <a:lstStyle/>
          <a:p>
            <a:pPr algn="ctr"/>
            <a:r>
              <a:rPr lang="en-AU" sz="1000" dirty="0">
                <a:solidFill>
                  <a:srgbClr val="0070C0"/>
                </a:solidFill>
                <a:latin typeface="Max's Handwritin" pitchFamily="2" charset="0"/>
              </a:rPr>
              <a:t>IPv6</a:t>
            </a:r>
          </a:p>
          <a:p>
            <a:pPr algn="ctr"/>
            <a:r>
              <a:rPr lang="en-AU" sz="1000" dirty="0">
                <a:solidFill>
                  <a:srgbClr val="0070C0"/>
                </a:solidFill>
                <a:latin typeface="Max's Handwritin" pitchFamily="2" charset="0"/>
              </a:rPr>
              <a:t>NAT</a:t>
            </a:r>
          </a:p>
        </p:txBody>
      </p:sp>
      <p:sp>
        <p:nvSpPr>
          <p:cNvPr id="61" name="TextBox 60">
            <a:extLst>
              <a:ext uri="{FF2B5EF4-FFF2-40B4-BE49-F238E27FC236}">
                <a16:creationId xmlns:a16="http://schemas.microsoft.com/office/drawing/2014/main" id="{5390A7AC-0C76-6347-9AAD-4A890DD7B1F6}"/>
              </a:ext>
            </a:extLst>
          </p:cNvPr>
          <p:cNvSpPr txBox="1"/>
          <p:nvPr/>
        </p:nvSpPr>
        <p:spPr>
          <a:xfrm>
            <a:off x="5681839" y="3199517"/>
            <a:ext cx="939681" cy="553998"/>
          </a:xfrm>
          <a:prstGeom prst="rect">
            <a:avLst/>
          </a:prstGeom>
          <a:noFill/>
        </p:spPr>
        <p:txBody>
          <a:bodyPr wrap="none" rtlCol="0">
            <a:spAutoFit/>
          </a:bodyPr>
          <a:lstStyle/>
          <a:p>
            <a:pPr algn="ctr"/>
            <a:r>
              <a:rPr lang="en-AU" sz="1000" dirty="0">
                <a:solidFill>
                  <a:srgbClr val="00B050"/>
                </a:solidFill>
                <a:latin typeface="Max's Handwritin" pitchFamily="2" charset="0"/>
              </a:rPr>
              <a:t>IPv6</a:t>
            </a:r>
          </a:p>
          <a:p>
            <a:pPr algn="ctr"/>
            <a:r>
              <a:rPr lang="en-AU" sz="1000" dirty="0">
                <a:solidFill>
                  <a:srgbClr val="00B050"/>
                </a:solidFill>
                <a:latin typeface="Max's Handwritin" pitchFamily="2" charset="0"/>
              </a:rPr>
              <a:t>NAT +</a:t>
            </a:r>
          </a:p>
          <a:p>
            <a:pPr algn="ctr"/>
            <a:r>
              <a:rPr lang="en-AU" sz="1000" dirty="0">
                <a:solidFill>
                  <a:srgbClr val="00B050"/>
                </a:solidFill>
                <a:latin typeface="Max's Handwritin" pitchFamily="2" charset="0"/>
              </a:rPr>
              <a:t>Packet </a:t>
            </a:r>
            <a:r>
              <a:rPr lang="en-AU" sz="1000" dirty="0" err="1">
                <a:solidFill>
                  <a:srgbClr val="00B050"/>
                </a:solidFill>
                <a:latin typeface="Max's Handwritin" pitchFamily="2" charset="0"/>
              </a:rPr>
              <a:t>Fragmenter</a:t>
            </a:r>
            <a:endParaRPr lang="en-AU" sz="1000" dirty="0">
              <a:solidFill>
                <a:srgbClr val="00B050"/>
              </a:solidFill>
              <a:latin typeface="Max's Handwritin" pitchFamily="2" charset="0"/>
            </a:endParaRPr>
          </a:p>
        </p:txBody>
      </p:sp>
      <p:sp>
        <p:nvSpPr>
          <p:cNvPr id="62" name="TextBox 61">
            <a:extLst>
              <a:ext uri="{FF2B5EF4-FFF2-40B4-BE49-F238E27FC236}">
                <a16:creationId xmlns:a16="http://schemas.microsoft.com/office/drawing/2014/main" id="{575E1715-54F7-7C4F-8422-245255D924ED}"/>
              </a:ext>
            </a:extLst>
          </p:cNvPr>
          <p:cNvSpPr txBox="1"/>
          <p:nvPr/>
        </p:nvSpPr>
        <p:spPr>
          <a:xfrm>
            <a:off x="4736770" y="1938338"/>
            <a:ext cx="591829" cy="523220"/>
          </a:xfrm>
          <a:prstGeom prst="rect">
            <a:avLst/>
          </a:prstGeom>
          <a:noFill/>
        </p:spPr>
        <p:txBody>
          <a:bodyPr wrap="none" rtlCol="0">
            <a:spAutoFit/>
          </a:bodyPr>
          <a:lstStyle/>
          <a:p>
            <a:pPr algn="ctr"/>
            <a:r>
              <a:rPr lang="en-AU" sz="1400" b="1" dirty="0">
                <a:latin typeface="Max's Handwritin" pitchFamily="2" charset="0"/>
              </a:rPr>
              <a:t>External</a:t>
            </a:r>
          </a:p>
          <a:p>
            <a:pPr algn="ctr"/>
            <a:r>
              <a:rPr lang="en-AU" sz="1400" b="1" dirty="0">
                <a:latin typeface="Max's Handwritin" pitchFamily="2" charset="0"/>
              </a:rPr>
              <a:t>Client</a:t>
            </a:r>
          </a:p>
        </p:txBody>
      </p:sp>
      <p:sp>
        <p:nvSpPr>
          <p:cNvPr id="63" name="TextBox 62">
            <a:extLst>
              <a:ext uri="{FF2B5EF4-FFF2-40B4-BE49-F238E27FC236}">
                <a16:creationId xmlns:a16="http://schemas.microsoft.com/office/drawing/2014/main" id="{324F8977-92E1-FD43-8DAD-2D7669AF36AA}"/>
              </a:ext>
            </a:extLst>
          </p:cNvPr>
          <p:cNvSpPr txBox="1"/>
          <p:nvPr/>
        </p:nvSpPr>
        <p:spPr>
          <a:xfrm>
            <a:off x="8249591" y="2479835"/>
            <a:ext cx="522900" cy="307777"/>
          </a:xfrm>
          <a:prstGeom prst="rect">
            <a:avLst/>
          </a:prstGeom>
          <a:noFill/>
        </p:spPr>
        <p:txBody>
          <a:bodyPr wrap="none" rtlCol="0">
            <a:spAutoFit/>
          </a:bodyPr>
          <a:lstStyle/>
          <a:p>
            <a:pPr algn="ctr"/>
            <a:r>
              <a:rPr lang="en-AU" sz="1400" b="1" dirty="0">
                <a:latin typeface="Max's Handwritin" pitchFamily="2" charset="0"/>
              </a:rPr>
              <a:t>Server</a:t>
            </a:r>
          </a:p>
        </p:txBody>
      </p:sp>
      <p:sp>
        <p:nvSpPr>
          <p:cNvPr id="64" name="TextBox 63">
            <a:extLst>
              <a:ext uri="{FF2B5EF4-FFF2-40B4-BE49-F238E27FC236}">
                <a16:creationId xmlns:a16="http://schemas.microsoft.com/office/drawing/2014/main" id="{FB586BC9-4617-4B41-B20C-2730387402B4}"/>
              </a:ext>
            </a:extLst>
          </p:cNvPr>
          <p:cNvSpPr txBox="1"/>
          <p:nvPr/>
        </p:nvSpPr>
        <p:spPr>
          <a:xfrm>
            <a:off x="6490298" y="1250150"/>
            <a:ext cx="992580" cy="307777"/>
          </a:xfrm>
          <a:prstGeom prst="rect">
            <a:avLst/>
          </a:prstGeom>
          <a:noFill/>
        </p:spPr>
        <p:txBody>
          <a:bodyPr wrap="none" rtlCol="0">
            <a:spAutoFit/>
          </a:bodyPr>
          <a:lstStyle/>
          <a:p>
            <a:pPr algn="ctr"/>
            <a:r>
              <a:rPr lang="en-AU" sz="1400" b="1" dirty="0">
                <a:latin typeface="Max's Handwritin" pitchFamily="2" charset="0"/>
              </a:rPr>
              <a:t>Packet Mangler</a:t>
            </a:r>
          </a:p>
        </p:txBody>
      </p:sp>
    </p:spTree>
    <p:extLst>
      <p:ext uri="{BB962C8B-B14F-4D97-AF65-F5344CB8AC3E}">
        <p14:creationId xmlns:p14="http://schemas.microsoft.com/office/powerpoint/2010/main" val="13108023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C6599-054C-C846-9832-4556B77D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458"/>
            <a:ext cx="7291346" cy="3736815"/>
          </a:xfrm>
          <a:prstGeom prst="rect">
            <a:avLst/>
          </a:prstGeom>
        </p:spPr>
      </p:pic>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7" name="TextBox 6">
            <a:extLst>
              <a:ext uri="{FF2B5EF4-FFF2-40B4-BE49-F238E27FC236}">
                <a16:creationId xmlns:a16="http://schemas.microsoft.com/office/drawing/2014/main" id="{3BCE4ADF-849F-AC48-B9CF-9144B20AF71C}"/>
              </a:ext>
            </a:extLst>
          </p:cNvPr>
          <p:cNvSpPr txBox="1"/>
          <p:nvPr/>
        </p:nvSpPr>
        <p:spPr>
          <a:xfrm>
            <a:off x="7291346" y="1733384"/>
            <a:ext cx="1622066" cy="2677656"/>
          </a:xfrm>
          <a:prstGeom prst="rect">
            <a:avLst/>
          </a:prstGeom>
          <a:noFill/>
        </p:spPr>
        <p:txBody>
          <a:bodyPr wrap="square" rtlCol="0">
            <a:spAutoFit/>
          </a:bodyPr>
          <a:lstStyle/>
          <a:p>
            <a:r>
              <a:rPr lang="en-AU" sz="1050" dirty="0">
                <a:latin typeface="AhnbergHand" pitchFamily="2" charset="0"/>
              </a:rPr>
              <a:t>This is a significant improvement over 2017 data </a:t>
            </a:r>
          </a:p>
          <a:p>
            <a:endParaRPr lang="en-AU" sz="1050" dirty="0">
              <a:latin typeface="AhnbergHand" pitchFamily="2" charset="0"/>
            </a:endParaRPr>
          </a:p>
          <a:p>
            <a:r>
              <a:rPr lang="en-AU" sz="1050" dirty="0">
                <a:latin typeface="AhnbergHand" pitchFamily="2" charset="0"/>
              </a:rPr>
              <a:t>Since 2017 there are 10x the number of IPv6 users and the fragmentation drop rate has come down by 2/3 – we appear to be getting better at handling IPv6 fragments in the longer term!</a:t>
            </a:r>
          </a:p>
          <a:p>
            <a:endParaRPr lang="en-AU" sz="1050" dirty="0">
              <a:latin typeface="AhnbergHand" pitchFamily="2" charset="0"/>
            </a:endParaRPr>
          </a:p>
          <a:p>
            <a:endParaRPr lang="en-AU" sz="1050" dirty="0">
              <a:latin typeface="AhnbergHand" pitchFamily="2" charset="0"/>
            </a:endParaRPr>
          </a:p>
        </p:txBody>
      </p:sp>
      <p:sp>
        <p:nvSpPr>
          <p:cNvPr id="6" name="Rectangle 5">
            <a:extLst>
              <a:ext uri="{FF2B5EF4-FFF2-40B4-BE49-F238E27FC236}">
                <a16:creationId xmlns:a16="http://schemas.microsoft.com/office/drawing/2014/main" id="{857CC249-52E0-8641-A1E2-E0701611A966}"/>
              </a:ext>
            </a:extLst>
          </p:cNvPr>
          <p:cNvSpPr/>
          <p:nvPr/>
        </p:nvSpPr>
        <p:spPr>
          <a:xfrm>
            <a:off x="6098650" y="1574360"/>
            <a:ext cx="429371" cy="2822713"/>
          </a:xfrm>
          <a:prstGeom prst="rect">
            <a:avLst/>
          </a:prstGeom>
          <a:solidFill>
            <a:srgbClr val="A3C4D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13597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A7B5-1C04-A74A-92A1-A30A95DDA18D}"/>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6" name="TextBox 5">
            <a:extLst>
              <a:ext uri="{FF2B5EF4-FFF2-40B4-BE49-F238E27FC236}">
                <a16:creationId xmlns:a16="http://schemas.microsoft.com/office/drawing/2014/main" id="{3C62B228-0597-0F4D-918E-AEB368744115}"/>
              </a:ext>
            </a:extLst>
          </p:cNvPr>
          <p:cNvSpPr txBox="1"/>
          <p:nvPr/>
        </p:nvSpPr>
        <p:spPr>
          <a:xfrm>
            <a:off x="1148328" y="4445042"/>
            <a:ext cx="6341801" cy="246221"/>
          </a:xfrm>
          <a:prstGeom prst="rect">
            <a:avLst/>
          </a:prstGeom>
          <a:noFill/>
        </p:spPr>
        <p:txBody>
          <a:bodyPr wrap="none" rtlCol="0">
            <a:spAutoFit/>
          </a:bodyPr>
          <a:lstStyle/>
          <a:p>
            <a:r>
              <a:rPr lang="en-AU" sz="1000" dirty="0">
                <a:latin typeface="AhnbergHand" pitchFamily="2" charset="0"/>
              </a:rPr>
              <a:t>More recent IPv6 deployments appear to be better at frag handling than more mature ones</a:t>
            </a:r>
          </a:p>
        </p:txBody>
      </p:sp>
      <p:pic>
        <p:nvPicPr>
          <p:cNvPr id="5" name="Picture 4">
            <a:extLst>
              <a:ext uri="{FF2B5EF4-FFF2-40B4-BE49-F238E27FC236}">
                <a16:creationId xmlns:a16="http://schemas.microsoft.com/office/drawing/2014/main" id="{4DE75A8A-D2A7-334B-AC9E-410BC46BB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95" y="1063229"/>
            <a:ext cx="7649155" cy="3397715"/>
          </a:xfrm>
          <a:prstGeom prst="rect">
            <a:avLst/>
          </a:prstGeom>
        </p:spPr>
      </p:pic>
    </p:spTree>
    <p:extLst>
      <p:ext uri="{BB962C8B-B14F-4D97-AF65-F5344CB8AC3E}">
        <p14:creationId xmlns:p14="http://schemas.microsoft.com/office/powerpoint/2010/main" val="38290160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B6E71-94A5-DE40-B50C-F190433BE79F}"/>
              </a:ext>
            </a:extLst>
          </p:cNvPr>
          <p:cNvPicPr>
            <a:picLocks noChangeAspect="1"/>
          </p:cNvPicPr>
          <p:nvPr/>
        </p:nvPicPr>
        <p:blipFill>
          <a:blip r:embed="rId2"/>
          <a:stretch>
            <a:fillRect/>
          </a:stretch>
        </p:blipFill>
        <p:spPr>
          <a:xfrm>
            <a:off x="214686" y="1120858"/>
            <a:ext cx="6217920" cy="3593271"/>
          </a:xfrm>
          <a:prstGeom prst="rect">
            <a:avLst/>
          </a:prstGeom>
        </p:spPr>
      </p:pic>
      <p:sp>
        <p:nvSpPr>
          <p:cNvPr id="2" name="Title 1">
            <a:extLst>
              <a:ext uri="{FF2B5EF4-FFF2-40B4-BE49-F238E27FC236}">
                <a16:creationId xmlns:a16="http://schemas.microsoft.com/office/drawing/2014/main" id="{2B36A174-28A4-0A43-8B36-0921822570D1}"/>
              </a:ext>
            </a:extLst>
          </p:cNvPr>
          <p:cNvSpPr>
            <a:spLocks noGrp="1"/>
          </p:cNvSpPr>
          <p:nvPr>
            <p:ph type="title"/>
          </p:nvPr>
        </p:nvSpPr>
        <p:spPr/>
        <p:txBody>
          <a:bodyPr/>
          <a:lstStyle/>
          <a:p>
            <a:r>
              <a:rPr lang="en-AU" dirty="0">
                <a:latin typeface="Powderfinger Type" panose="02020709070000000403" pitchFamily="49" charset="77"/>
              </a:rPr>
              <a:t>Drop Rate by Size</a:t>
            </a:r>
          </a:p>
        </p:txBody>
      </p:sp>
      <p:sp>
        <p:nvSpPr>
          <p:cNvPr id="6" name="TextBox 5">
            <a:extLst>
              <a:ext uri="{FF2B5EF4-FFF2-40B4-BE49-F238E27FC236}">
                <a16:creationId xmlns:a16="http://schemas.microsoft.com/office/drawing/2014/main" id="{59202B1E-3BB7-2A4E-AFC1-951E33038EB3}"/>
              </a:ext>
            </a:extLst>
          </p:cNvPr>
          <p:cNvSpPr txBox="1"/>
          <p:nvPr/>
        </p:nvSpPr>
        <p:spPr>
          <a:xfrm>
            <a:off x="6432606" y="2504661"/>
            <a:ext cx="2600078" cy="1200329"/>
          </a:xfrm>
          <a:prstGeom prst="rect">
            <a:avLst/>
          </a:prstGeom>
          <a:noFill/>
        </p:spPr>
        <p:txBody>
          <a:bodyPr wrap="square" rtlCol="0">
            <a:spAutoFit/>
          </a:bodyPr>
          <a:lstStyle/>
          <a:p>
            <a:r>
              <a:rPr lang="en-AU" sz="1200" dirty="0">
                <a:latin typeface="AhnbergHand" pitchFamily="2" charset="0"/>
              </a:rPr>
              <a:t>This is unexpected. Why does the drop rate increase so markedly when the fragmented packet size passes over the threshold of 1,360 octets?</a:t>
            </a:r>
          </a:p>
        </p:txBody>
      </p:sp>
      <p:sp>
        <p:nvSpPr>
          <p:cNvPr id="5" name="Freeform 4">
            <a:extLst>
              <a:ext uri="{FF2B5EF4-FFF2-40B4-BE49-F238E27FC236}">
                <a16:creationId xmlns:a16="http://schemas.microsoft.com/office/drawing/2014/main" id="{7639A3C5-B3C5-7E40-B57D-1D7924C246B7}"/>
              </a:ext>
            </a:extLst>
          </p:cNvPr>
          <p:cNvSpPr/>
          <p:nvPr/>
        </p:nvSpPr>
        <p:spPr>
          <a:xfrm>
            <a:off x="4799252" y="1311965"/>
            <a:ext cx="1458741" cy="190832"/>
          </a:xfrm>
          <a:custGeom>
            <a:avLst/>
            <a:gdLst>
              <a:gd name="connsiteX0" fmla="*/ 194167 w 1458741"/>
              <a:gd name="connsiteY0" fmla="*/ 0 h 190832"/>
              <a:gd name="connsiteX1" fmla="*/ 27190 w 1458741"/>
              <a:gd name="connsiteY1" fmla="*/ 79513 h 190832"/>
              <a:gd name="connsiteX2" fmla="*/ 146459 w 1458741"/>
              <a:gd name="connsiteY2" fmla="*/ 159026 h 190832"/>
              <a:gd name="connsiteX3" fmla="*/ 35141 w 1458741"/>
              <a:gd name="connsiteY3" fmla="*/ 79513 h 190832"/>
              <a:gd name="connsiteX4" fmla="*/ 877979 w 1458741"/>
              <a:gd name="connsiteY4" fmla="*/ 95416 h 190832"/>
              <a:gd name="connsiteX5" fmla="*/ 1426619 w 1458741"/>
              <a:gd name="connsiteY5" fmla="*/ 87465 h 190832"/>
              <a:gd name="connsiteX6" fmla="*/ 1307350 w 1458741"/>
              <a:gd name="connsiteY6" fmla="*/ 23854 h 190832"/>
              <a:gd name="connsiteX7" fmla="*/ 1458425 w 1458741"/>
              <a:gd name="connsiteY7" fmla="*/ 79513 h 190832"/>
              <a:gd name="connsiteX8" fmla="*/ 1339155 w 1458741"/>
              <a:gd name="connsiteY8" fmla="*/ 190832 h 1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41" h="190832">
                <a:moveTo>
                  <a:pt x="194167" y="0"/>
                </a:moveTo>
                <a:cubicBezTo>
                  <a:pt x="114654" y="26504"/>
                  <a:pt x="35141" y="53009"/>
                  <a:pt x="27190" y="79513"/>
                </a:cubicBezTo>
                <a:cubicBezTo>
                  <a:pt x="19239" y="106017"/>
                  <a:pt x="145134" y="159026"/>
                  <a:pt x="146459" y="159026"/>
                </a:cubicBezTo>
                <a:cubicBezTo>
                  <a:pt x="147784" y="159026"/>
                  <a:pt x="-86779" y="90115"/>
                  <a:pt x="35141" y="79513"/>
                </a:cubicBezTo>
                <a:cubicBezTo>
                  <a:pt x="157061" y="68911"/>
                  <a:pt x="877979" y="95416"/>
                  <a:pt x="877979" y="95416"/>
                </a:cubicBezTo>
                <a:lnTo>
                  <a:pt x="1426619" y="87465"/>
                </a:lnTo>
                <a:cubicBezTo>
                  <a:pt x="1498181" y="75538"/>
                  <a:pt x="1302049" y="25179"/>
                  <a:pt x="1307350" y="23854"/>
                </a:cubicBezTo>
                <a:cubicBezTo>
                  <a:pt x="1312651" y="22529"/>
                  <a:pt x="1453124" y="51683"/>
                  <a:pt x="1458425" y="79513"/>
                </a:cubicBezTo>
                <a:cubicBezTo>
                  <a:pt x="1463726" y="107343"/>
                  <a:pt x="1401440" y="149087"/>
                  <a:pt x="1339155" y="1908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D1579A3A-BD40-764B-8178-5F6AB3C7DCA3}"/>
              </a:ext>
            </a:extLst>
          </p:cNvPr>
          <p:cNvSpPr/>
          <p:nvPr/>
        </p:nvSpPr>
        <p:spPr>
          <a:xfrm>
            <a:off x="5803108" y="1457326"/>
            <a:ext cx="1527995" cy="880357"/>
          </a:xfrm>
          <a:custGeom>
            <a:avLst/>
            <a:gdLst>
              <a:gd name="connsiteX0" fmla="*/ 1527995 w 1527995"/>
              <a:gd name="connsiteY0" fmla="*/ 880357 h 880357"/>
              <a:gd name="connsiteX1" fmla="*/ 136516 w 1527995"/>
              <a:gd name="connsiteY1" fmla="*/ 77276 h 880357"/>
              <a:gd name="connsiteX2" fmla="*/ 128565 w 1527995"/>
              <a:gd name="connsiteY2" fmla="*/ 77276 h 880357"/>
            </a:gdLst>
            <a:ahLst/>
            <a:cxnLst>
              <a:cxn ang="0">
                <a:pos x="connsiteX0" y="connsiteY0"/>
              </a:cxn>
              <a:cxn ang="0">
                <a:pos x="connsiteX1" y="connsiteY1"/>
              </a:cxn>
              <a:cxn ang="0">
                <a:pos x="connsiteX2" y="connsiteY2"/>
              </a:cxn>
            </a:cxnLst>
            <a:rect l="l" t="t" r="r" b="b"/>
            <a:pathLst>
              <a:path w="1527995" h="880357">
                <a:moveTo>
                  <a:pt x="1527995" y="880357"/>
                </a:moveTo>
                <a:lnTo>
                  <a:pt x="136516" y="77276"/>
                </a:lnTo>
                <a:cubicBezTo>
                  <a:pt x="-96722" y="-56571"/>
                  <a:pt x="15921" y="10352"/>
                  <a:pt x="128565" y="7727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906231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693E-F703-6A4F-9144-310B8AB724C5}"/>
              </a:ext>
            </a:extLst>
          </p:cNvPr>
          <p:cNvSpPr>
            <a:spLocks noGrp="1"/>
          </p:cNvSpPr>
          <p:nvPr>
            <p:ph type="title"/>
          </p:nvPr>
        </p:nvSpPr>
        <p:spPr/>
        <p:txBody>
          <a:bodyPr/>
          <a:lstStyle/>
          <a:p>
            <a:r>
              <a:rPr lang="en-AU" dirty="0">
                <a:latin typeface="Powderfinger Type" panose="02020709070000000403" pitchFamily="49" charset="77"/>
              </a:rPr>
              <a:t>Drop Size Profile by Region</a:t>
            </a:r>
          </a:p>
        </p:txBody>
      </p:sp>
      <p:sp>
        <p:nvSpPr>
          <p:cNvPr id="6" name="TextBox 5">
            <a:extLst>
              <a:ext uri="{FF2B5EF4-FFF2-40B4-BE49-F238E27FC236}">
                <a16:creationId xmlns:a16="http://schemas.microsoft.com/office/drawing/2014/main" id="{8B0E216B-3200-784A-96E6-186DB67509AE}"/>
              </a:ext>
            </a:extLst>
          </p:cNvPr>
          <p:cNvSpPr txBox="1"/>
          <p:nvPr/>
        </p:nvSpPr>
        <p:spPr>
          <a:xfrm>
            <a:off x="755374" y="1489141"/>
            <a:ext cx="1046761" cy="369332"/>
          </a:xfrm>
          <a:prstGeom prst="rect">
            <a:avLst/>
          </a:prstGeom>
          <a:noFill/>
        </p:spPr>
        <p:txBody>
          <a:bodyPr wrap="none" rtlCol="0">
            <a:spAutoFit/>
          </a:bodyPr>
          <a:lstStyle/>
          <a:p>
            <a:r>
              <a:rPr lang="en-AU" dirty="0"/>
              <a:t>Americas</a:t>
            </a:r>
          </a:p>
        </p:txBody>
      </p:sp>
      <p:sp>
        <p:nvSpPr>
          <p:cNvPr id="15" name="TextBox 14">
            <a:extLst>
              <a:ext uri="{FF2B5EF4-FFF2-40B4-BE49-F238E27FC236}">
                <a16:creationId xmlns:a16="http://schemas.microsoft.com/office/drawing/2014/main" id="{B2468F8A-F2B5-6346-8652-E007A71063FA}"/>
              </a:ext>
            </a:extLst>
          </p:cNvPr>
          <p:cNvSpPr txBox="1"/>
          <p:nvPr/>
        </p:nvSpPr>
        <p:spPr>
          <a:xfrm>
            <a:off x="4310932" y="2202418"/>
            <a:ext cx="854208" cy="369332"/>
          </a:xfrm>
          <a:prstGeom prst="rect">
            <a:avLst/>
          </a:prstGeom>
          <a:noFill/>
        </p:spPr>
        <p:txBody>
          <a:bodyPr wrap="none" rtlCol="0">
            <a:spAutoFit/>
          </a:bodyPr>
          <a:lstStyle/>
          <a:p>
            <a:r>
              <a:rPr lang="en-AU" dirty="0"/>
              <a:t>Europe</a:t>
            </a:r>
          </a:p>
        </p:txBody>
      </p:sp>
      <p:sp>
        <p:nvSpPr>
          <p:cNvPr id="18" name="TextBox 17">
            <a:extLst>
              <a:ext uri="{FF2B5EF4-FFF2-40B4-BE49-F238E27FC236}">
                <a16:creationId xmlns:a16="http://schemas.microsoft.com/office/drawing/2014/main" id="{206FF4DA-A6ED-324B-9CF0-9DE075ED541D}"/>
              </a:ext>
            </a:extLst>
          </p:cNvPr>
          <p:cNvSpPr txBox="1"/>
          <p:nvPr/>
        </p:nvSpPr>
        <p:spPr>
          <a:xfrm>
            <a:off x="7500730" y="2978166"/>
            <a:ext cx="570990" cy="369332"/>
          </a:xfrm>
          <a:prstGeom prst="rect">
            <a:avLst/>
          </a:prstGeom>
          <a:noFill/>
        </p:spPr>
        <p:txBody>
          <a:bodyPr wrap="none" rtlCol="0">
            <a:spAutoFit/>
          </a:bodyPr>
          <a:lstStyle/>
          <a:p>
            <a:r>
              <a:rPr lang="en-AU" dirty="0"/>
              <a:t>Asia</a:t>
            </a:r>
          </a:p>
        </p:txBody>
      </p:sp>
      <p:pic>
        <p:nvPicPr>
          <p:cNvPr id="4" name="Picture 3">
            <a:extLst>
              <a:ext uri="{FF2B5EF4-FFF2-40B4-BE49-F238E27FC236}">
                <a16:creationId xmlns:a16="http://schemas.microsoft.com/office/drawing/2014/main" id="{2CF2B95D-41FA-4649-85AF-8C62CFA22D16}"/>
              </a:ext>
            </a:extLst>
          </p:cNvPr>
          <p:cNvPicPr>
            <a:picLocks noChangeAspect="1"/>
          </p:cNvPicPr>
          <p:nvPr/>
        </p:nvPicPr>
        <p:blipFill>
          <a:blip r:embed="rId2"/>
          <a:stretch>
            <a:fillRect/>
          </a:stretch>
        </p:blipFill>
        <p:spPr>
          <a:xfrm>
            <a:off x="215464" y="1986150"/>
            <a:ext cx="2404883" cy="1298878"/>
          </a:xfrm>
          <a:prstGeom prst="rect">
            <a:avLst/>
          </a:prstGeom>
        </p:spPr>
      </p:pic>
      <p:pic>
        <p:nvPicPr>
          <p:cNvPr id="7" name="Picture 6">
            <a:extLst>
              <a:ext uri="{FF2B5EF4-FFF2-40B4-BE49-F238E27FC236}">
                <a16:creationId xmlns:a16="http://schemas.microsoft.com/office/drawing/2014/main" id="{FCB75F62-19B3-5C4C-B1B9-DF672CDD336F}"/>
              </a:ext>
            </a:extLst>
          </p:cNvPr>
          <p:cNvPicPr>
            <a:picLocks noChangeAspect="1"/>
          </p:cNvPicPr>
          <p:nvPr/>
        </p:nvPicPr>
        <p:blipFill>
          <a:blip r:embed="rId3"/>
          <a:stretch>
            <a:fillRect/>
          </a:stretch>
        </p:blipFill>
        <p:spPr>
          <a:xfrm>
            <a:off x="2997995" y="2701283"/>
            <a:ext cx="2950368" cy="1608949"/>
          </a:xfrm>
          <a:prstGeom prst="rect">
            <a:avLst/>
          </a:prstGeom>
        </p:spPr>
      </p:pic>
      <p:pic>
        <p:nvPicPr>
          <p:cNvPr id="9" name="Picture 8">
            <a:extLst>
              <a:ext uri="{FF2B5EF4-FFF2-40B4-BE49-F238E27FC236}">
                <a16:creationId xmlns:a16="http://schemas.microsoft.com/office/drawing/2014/main" id="{EC4A9B83-5D0F-1F4A-9FB4-AC2C1127FA69}"/>
              </a:ext>
            </a:extLst>
          </p:cNvPr>
          <p:cNvPicPr>
            <a:picLocks noChangeAspect="1"/>
          </p:cNvPicPr>
          <p:nvPr/>
        </p:nvPicPr>
        <p:blipFill>
          <a:blip r:embed="rId4"/>
          <a:stretch>
            <a:fillRect/>
          </a:stretch>
        </p:blipFill>
        <p:spPr>
          <a:xfrm>
            <a:off x="6130749" y="3440485"/>
            <a:ext cx="2817989" cy="1537718"/>
          </a:xfrm>
          <a:prstGeom prst="rect">
            <a:avLst/>
          </a:prstGeom>
        </p:spPr>
      </p:pic>
    </p:spTree>
    <p:extLst>
      <p:ext uri="{BB962C8B-B14F-4D97-AF65-F5344CB8AC3E}">
        <p14:creationId xmlns:p14="http://schemas.microsoft.com/office/powerpoint/2010/main" val="7376910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E6880-B41C-0C4C-BA1A-2ADFA2F4DEE4}"/>
              </a:ext>
            </a:extLst>
          </p:cNvPr>
          <p:cNvPicPr>
            <a:picLocks noChangeAspect="1"/>
          </p:cNvPicPr>
          <p:nvPr/>
        </p:nvPicPr>
        <p:blipFill>
          <a:blip r:embed="rId2"/>
          <a:stretch>
            <a:fillRect/>
          </a:stretch>
        </p:blipFill>
        <p:spPr>
          <a:xfrm>
            <a:off x="481172" y="2633703"/>
            <a:ext cx="3910687" cy="2193566"/>
          </a:xfrm>
          <a:prstGeom prst="rect">
            <a:avLst/>
          </a:prstGeom>
        </p:spPr>
      </p:pic>
      <p:sp>
        <p:nvSpPr>
          <p:cNvPr id="2" name="Title 1">
            <a:extLst>
              <a:ext uri="{FF2B5EF4-FFF2-40B4-BE49-F238E27FC236}">
                <a16:creationId xmlns:a16="http://schemas.microsoft.com/office/drawing/2014/main" id="{BE48B366-4B3E-824B-8092-7F018D076D60}"/>
              </a:ext>
            </a:extLst>
          </p:cNvPr>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a:extLst>
              <a:ext uri="{FF2B5EF4-FFF2-40B4-BE49-F238E27FC236}">
                <a16:creationId xmlns:a16="http://schemas.microsoft.com/office/drawing/2014/main" id="{637CA911-9439-CA43-83B2-8B6C79009EC6}"/>
              </a:ext>
            </a:extLst>
          </p:cNvPr>
          <p:cNvSpPr>
            <a:spLocks noGrp="1"/>
          </p:cNvSpPr>
          <p:nvPr>
            <p:ph idx="1"/>
          </p:nvPr>
        </p:nvSpPr>
        <p:spPr/>
        <p:txBody>
          <a:bodyPr/>
          <a:lstStyle/>
          <a:p>
            <a:r>
              <a:rPr lang="en-AU" dirty="0"/>
              <a:t>Drop patterns vary across service providers, so there are probably contributary factors from network equipment and configurations</a:t>
            </a:r>
          </a:p>
          <a:p>
            <a:endParaRPr lang="en-AU" dirty="0"/>
          </a:p>
        </p:txBody>
      </p:sp>
      <p:sp>
        <p:nvSpPr>
          <p:cNvPr id="8" name="Rectangle 7">
            <a:extLst>
              <a:ext uri="{FF2B5EF4-FFF2-40B4-BE49-F238E27FC236}">
                <a16:creationId xmlns:a16="http://schemas.microsoft.com/office/drawing/2014/main" id="{B5304962-B98D-634D-BD80-CD7FC5E47DBE}"/>
              </a:ext>
            </a:extLst>
          </p:cNvPr>
          <p:cNvSpPr/>
          <p:nvPr/>
        </p:nvSpPr>
        <p:spPr>
          <a:xfrm>
            <a:off x="8301666" y="3546282"/>
            <a:ext cx="612250" cy="1048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B18FE04-CF44-FD4B-BB97-2745CD3C8C60}"/>
              </a:ext>
            </a:extLst>
          </p:cNvPr>
          <p:cNvSpPr txBox="1"/>
          <p:nvPr/>
        </p:nvSpPr>
        <p:spPr>
          <a:xfrm>
            <a:off x="8149346" y="3176950"/>
            <a:ext cx="1302025" cy="307777"/>
          </a:xfrm>
          <a:prstGeom prst="rect">
            <a:avLst/>
          </a:prstGeom>
          <a:noFill/>
        </p:spPr>
        <p:txBody>
          <a:bodyPr wrap="square" rtlCol="0">
            <a:spAutoFit/>
          </a:bodyPr>
          <a:lstStyle/>
          <a:p>
            <a:r>
              <a:rPr lang="en-AU" sz="1400" dirty="0"/>
              <a:t>4% Drop!</a:t>
            </a:r>
          </a:p>
        </p:txBody>
      </p:sp>
      <p:sp>
        <p:nvSpPr>
          <p:cNvPr id="11" name="TextBox 10">
            <a:extLst>
              <a:ext uri="{FF2B5EF4-FFF2-40B4-BE49-F238E27FC236}">
                <a16:creationId xmlns:a16="http://schemas.microsoft.com/office/drawing/2014/main" id="{1A6ADE07-4B15-AB41-A56B-43441A51DDD3}"/>
              </a:ext>
            </a:extLst>
          </p:cNvPr>
          <p:cNvSpPr txBox="1"/>
          <p:nvPr/>
        </p:nvSpPr>
        <p:spPr>
          <a:xfrm>
            <a:off x="3402710" y="3014087"/>
            <a:ext cx="1302025" cy="307777"/>
          </a:xfrm>
          <a:prstGeom prst="rect">
            <a:avLst/>
          </a:prstGeom>
          <a:noFill/>
        </p:spPr>
        <p:txBody>
          <a:bodyPr wrap="square" rtlCol="0">
            <a:spAutoFit/>
          </a:bodyPr>
          <a:lstStyle/>
          <a:p>
            <a:r>
              <a:rPr lang="en-AU" sz="1400" dirty="0"/>
              <a:t>95% Drop!</a:t>
            </a:r>
          </a:p>
        </p:txBody>
      </p:sp>
      <p:sp>
        <p:nvSpPr>
          <p:cNvPr id="9" name="Rectangle 8">
            <a:extLst>
              <a:ext uri="{FF2B5EF4-FFF2-40B4-BE49-F238E27FC236}">
                <a16:creationId xmlns:a16="http://schemas.microsoft.com/office/drawing/2014/main" id="{0E971C0D-5E9E-7749-8954-E22D509894D0}"/>
              </a:ext>
            </a:extLst>
          </p:cNvPr>
          <p:cNvSpPr/>
          <p:nvPr/>
        </p:nvSpPr>
        <p:spPr>
          <a:xfrm>
            <a:off x="4186238" y="4010025"/>
            <a:ext cx="271462" cy="504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D9D3E1ED-43D1-0540-BC2A-31C447715297}"/>
              </a:ext>
            </a:extLst>
          </p:cNvPr>
          <p:cNvPicPr>
            <a:picLocks noChangeAspect="1"/>
          </p:cNvPicPr>
          <p:nvPr/>
        </p:nvPicPr>
        <p:blipFill>
          <a:blip r:embed="rId3"/>
          <a:stretch>
            <a:fillRect/>
          </a:stretch>
        </p:blipFill>
        <p:spPr>
          <a:xfrm>
            <a:off x="4452244" y="2468756"/>
            <a:ext cx="3636717" cy="2358513"/>
          </a:xfrm>
          <a:prstGeom prst="rect">
            <a:avLst/>
          </a:prstGeom>
        </p:spPr>
      </p:pic>
      <p:sp>
        <p:nvSpPr>
          <p:cNvPr id="14" name="Freeform 13">
            <a:extLst>
              <a:ext uri="{FF2B5EF4-FFF2-40B4-BE49-F238E27FC236}">
                <a16:creationId xmlns:a16="http://schemas.microsoft.com/office/drawing/2014/main" id="{E86CB1F1-004D-1343-BB85-D49121F936E2}"/>
              </a:ext>
            </a:extLst>
          </p:cNvPr>
          <p:cNvSpPr/>
          <p:nvPr/>
        </p:nvSpPr>
        <p:spPr>
          <a:xfrm>
            <a:off x="7351766" y="2754944"/>
            <a:ext cx="603068" cy="679141"/>
          </a:xfrm>
          <a:custGeom>
            <a:avLst/>
            <a:gdLst>
              <a:gd name="connsiteX0" fmla="*/ 96784 w 603068"/>
              <a:gd name="connsiteY0" fmla="*/ 459744 h 679141"/>
              <a:gd name="connsiteX1" fmla="*/ 587322 w 603068"/>
              <a:gd name="connsiteY1" fmla="*/ 659769 h 679141"/>
              <a:gd name="connsiteX2" fmla="*/ 444447 w 603068"/>
              <a:gd name="connsiteY2" fmla="*/ 35881 h 679141"/>
              <a:gd name="connsiteX3" fmla="*/ 68209 w 603068"/>
              <a:gd name="connsiteY3" fmla="*/ 116844 h 679141"/>
              <a:gd name="connsiteX4" fmla="*/ 1534 w 603068"/>
              <a:gd name="connsiteY4" fmla="*/ 459744 h 67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68" h="679141">
                <a:moveTo>
                  <a:pt x="96784" y="459744"/>
                </a:moveTo>
                <a:cubicBezTo>
                  <a:pt x="313081" y="595078"/>
                  <a:pt x="529378" y="730413"/>
                  <a:pt x="587322" y="659769"/>
                </a:cubicBezTo>
                <a:cubicBezTo>
                  <a:pt x="645266" y="589125"/>
                  <a:pt x="530966" y="126368"/>
                  <a:pt x="444447" y="35881"/>
                </a:cubicBezTo>
                <a:cubicBezTo>
                  <a:pt x="357928" y="-54606"/>
                  <a:pt x="142028" y="46200"/>
                  <a:pt x="68209" y="116844"/>
                </a:cubicBezTo>
                <a:cubicBezTo>
                  <a:pt x="-5610" y="187488"/>
                  <a:pt x="-2038" y="323616"/>
                  <a:pt x="1534" y="45974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72C42C41-E4D8-3146-8ED1-4DC2B224B7C7}"/>
              </a:ext>
            </a:extLst>
          </p:cNvPr>
          <p:cNvSpPr txBox="1"/>
          <p:nvPr/>
        </p:nvSpPr>
        <p:spPr>
          <a:xfrm>
            <a:off x="7603701" y="2616445"/>
            <a:ext cx="867545" cy="215444"/>
          </a:xfrm>
          <a:prstGeom prst="rect">
            <a:avLst/>
          </a:prstGeom>
          <a:noFill/>
        </p:spPr>
        <p:txBody>
          <a:bodyPr wrap="none" rtlCol="0">
            <a:spAutoFit/>
          </a:bodyPr>
          <a:lstStyle/>
          <a:p>
            <a:r>
              <a:rPr lang="en-AU" sz="800" dirty="0">
                <a:solidFill>
                  <a:srgbClr val="0070C0"/>
                </a:solidFill>
                <a:latin typeface="AhnbergHand" pitchFamily="2" charset="0"/>
              </a:rPr>
              <a:t>This was us!</a:t>
            </a:r>
          </a:p>
        </p:txBody>
      </p:sp>
    </p:spTree>
    <p:extLst>
      <p:ext uri="{BB962C8B-B14F-4D97-AF65-F5344CB8AC3E}">
        <p14:creationId xmlns:p14="http://schemas.microsoft.com/office/powerpoint/2010/main" val="29337295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D937-5440-8B40-988A-156A50D7D4DC}"/>
              </a:ext>
            </a:extLst>
          </p:cNvPr>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a:extLst>
              <a:ext uri="{FF2B5EF4-FFF2-40B4-BE49-F238E27FC236}">
                <a16:creationId xmlns:a16="http://schemas.microsoft.com/office/drawing/2014/main" id="{CE142DFE-6FE4-7F44-9C8E-3696C9D3C0B9}"/>
              </a:ext>
            </a:extLst>
          </p:cNvPr>
          <p:cNvSpPr>
            <a:spLocks noGrp="1"/>
          </p:cNvSpPr>
          <p:nvPr>
            <p:ph idx="1"/>
          </p:nvPr>
        </p:nvSpPr>
        <p:spPr/>
        <p:txBody>
          <a:bodyPr/>
          <a:lstStyle/>
          <a:p>
            <a:pPr marL="0" indent="0">
              <a:buNone/>
            </a:pPr>
            <a:r>
              <a:rPr lang="en-AU" dirty="0"/>
              <a:t>Other potential factors that could contribute:</a:t>
            </a:r>
          </a:p>
          <a:p>
            <a:r>
              <a:rPr lang="en-AU" dirty="0"/>
              <a:t>Local security policies in user-facing edge devices</a:t>
            </a:r>
          </a:p>
          <a:p>
            <a:r>
              <a:rPr lang="en-AU" dirty="0"/>
              <a:t>IPv6 EH may trigger “slow path” processing in network equipment that could lead to higher drop rates</a:t>
            </a:r>
          </a:p>
          <a:p>
            <a:r>
              <a:rPr lang="en-AU" dirty="0"/>
              <a:t>IPv6 Path MTU woes!</a:t>
            </a:r>
          </a:p>
          <a:p>
            <a:r>
              <a:rPr lang="en-AU" dirty="0"/>
              <a:t>TCP MSS settings interfere with the measurement</a:t>
            </a:r>
          </a:p>
          <a:p>
            <a:endParaRPr lang="en-AU" dirty="0"/>
          </a:p>
        </p:txBody>
      </p:sp>
    </p:spTree>
    <p:extLst>
      <p:ext uri="{BB962C8B-B14F-4D97-AF65-F5344CB8AC3E}">
        <p14:creationId xmlns:p14="http://schemas.microsoft.com/office/powerpoint/2010/main" val="12846615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59B0-6B2A-1D49-8F1A-7CCCE626EC31}"/>
              </a:ext>
            </a:extLst>
          </p:cNvPr>
          <p:cNvSpPr>
            <a:spLocks noGrp="1"/>
          </p:cNvSpPr>
          <p:nvPr>
            <p:ph type="title"/>
          </p:nvPr>
        </p:nvSpPr>
        <p:spPr/>
        <p:txBody>
          <a:bodyPr/>
          <a:lstStyle/>
          <a:p>
            <a:r>
              <a:rPr lang="en-AU" dirty="0">
                <a:latin typeface="Powderfinger Type" panose="02020709070000000403" pitchFamily="49" charset="77"/>
              </a:rPr>
              <a:t>Frag Drop or EH Drop?</a:t>
            </a:r>
          </a:p>
        </p:txBody>
      </p:sp>
      <p:sp>
        <p:nvSpPr>
          <p:cNvPr id="3" name="Content Placeholder 2">
            <a:extLst>
              <a:ext uri="{FF2B5EF4-FFF2-40B4-BE49-F238E27FC236}">
                <a16:creationId xmlns:a16="http://schemas.microsoft.com/office/drawing/2014/main" id="{46975947-C687-F843-A864-44AE8814F1AA}"/>
              </a:ext>
            </a:extLst>
          </p:cNvPr>
          <p:cNvSpPr>
            <a:spLocks noGrp="1"/>
          </p:cNvSpPr>
          <p:nvPr>
            <p:ph idx="1"/>
          </p:nvPr>
        </p:nvSpPr>
        <p:spPr/>
        <p:txBody>
          <a:bodyPr/>
          <a:lstStyle/>
          <a:p>
            <a:pPr marL="0" indent="0">
              <a:buNone/>
            </a:pPr>
            <a:r>
              <a:rPr lang="en-AU" dirty="0"/>
              <a:t>We added a further test to try and see the difference between Fragmentation and Extension Headers</a:t>
            </a:r>
          </a:p>
          <a:p>
            <a:pPr lvl="1"/>
            <a:r>
              <a:rPr lang="en-AU" dirty="0"/>
              <a:t>We used an ”atomic” fragment, which is a IPv6 packet with a Fragmentation Header where the fragment offset is 0 and the M (more) bit is also 0</a:t>
            </a:r>
          </a:p>
          <a:p>
            <a:pPr lvl="1"/>
            <a:endParaRPr lang="en-AU" dirty="0"/>
          </a:p>
          <a:p>
            <a:endParaRPr lang="en-AU" dirty="0"/>
          </a:p>
        </p:txBody>
      </p:sp>
    </p:spTree>
    <p:extLst>
      <p:ext uri="{BB962C8B-B14F-4D97-AF65-F5344CB8AC3E}">
        <p14:creationId xmlns:p14="http://schemas.microsoft.com/office/powerpoint/2010/main" val="17900706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2"/>
          <p:cNvSpPr>
            <a:spLocks noChangeArrowheads="1"/>
          </p:cNvSpPr>
          <p:nvPr/>
        </p:nvSpPr>
        <p:spPr bwMode="auto">
          <a:xfrm>
            <a:off x="397115" y="1490819"/>
            <a:ext cx="3961209" cy="1285875"/>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900"/>
          </a:p>
        </p:txBody>
      </p:sp>
      <p:sp>
        <p:nvSpPr>
          <p:cNvPr id="4" name="Line 144"/>
          <p:cNvSpPr>
            <a:spLocks noChangeShapeType="1"/>
          </p:cNvSpPr>
          <p:nvPr/>
        </p:nvSpPr>
        <p:spPr bwMode="auto">
          <a:xfrm>
            <a:off x="397115" y="1919444"/>
            <a:ext cx="3961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 name="Line 145"/>
          <p:cNvSpPr>
            <a:spLocks noChangeShapeType="1"/>
          </p:cNvSpPr>
          <p:nvPr/>
        </p:nvSpPr>
        <p:spPr bwMode="auto">
          <a:xfrm>
            <a:off x="397115" y="2348069"/>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900"/>
          </a:p>
        </p:txBody>
      </p:sp>
      <p:sp>
        <p:nvSpPr>
          <p:cNvPr id="6" name="Line 146"/>
          <p:cNvSpPr>
            <a:spLocks noChangeShapeType="1"/>
          </p:cNvSpPr>
          <p:nvPr/>
        </p:nvSpPr>
        <p:spPr bwMode="auto">
          <a:xfrm>
            <a:off x="2377125" y="1490819"/>
            <a:ext cx="0" cy="642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 name="Line 147"/>
          <p:cNvSpPr>
            <a:spLocks noChangeShapeType="1"/>
          </p:cNvSpPr>
          <p:nvPr/>
        </p:nvSpPr>
        <p:spPr bwMode="auto">
          <a:xfrm>
            <a:off x="3367725" y="2562382"/>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 name="Line 148"/>
          <p:cNvSpPr>
            <a:spLocks noChangeShapeType="1"/>
          </p:cNvSpPr>
          <p:nvPr/>
        </p:nvSpPr>
        <p:spPr bwMode="auto">
          <a:xfrm>
            <a:off x="2748600" y="1709894"/>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9" name="Line 149"/>
          <p:cNvSpPr>
            <a:spLocks noChangeShapeType="1"/>
          </p:cNvSpPr>
          <p:nvPr/>
        </p:nvSpPr>
        <p:spPr bwMode="auto">
          <a:xfrm>
            <a:off x="892415" y="1486057"/>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0" name="Line 150"/>
          <p:cNvSpPr>
            <a:spLocks noChangeShapeType="1"/>
          </p:cNvSpPr>
          <p:nvPr/>
        </p:nvSpPr>
        <p:spPr bwMode="auto">
          <a:xfrm>
            <a:off x="1386525" y="1490819"/>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 name="Text Box 151"/>
          <p:cNvSpPr txBox="1">
            <a:spLocks noChangeArrowheads="1"/>
          </p:cNvSpPr>
          <p:nvPr/>
        </p:nvSpPr>
        <p:spPr bwMode="auto">
          <a:xfrm>
            <a:off x="357826" y="1482485"/>
            <a:ext cx="5757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Version</a:t>
            </a:r>
          </a:p>
        </p:txBody>
      </p:sp>
      <p:sp>
        <p:nvSpPr>
          <p:cNvPr id="12" name="Text Box 152"/>
          <p:cNvSpPr txBox="1">
            <a:spLocks noChangeArrowheads="1"/>
          </p:cNvSpPr>
          <p:nvPr/>
        </p:nvSpPr>
        <p:spPr bwMode="auto">
          <a:xfrm>
            <a:off x="919800" y="1482485"/>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IHL</a:t>
            </a:r>
          </a:p>
        </p:txBody>
      </p:sp>
      <p:sp>
        <p:nvSpPr>
          <p:cNvPr id="13" name="Text Box 154"/>
          <p:cNvSpPr txBox="1">
            <a:spLocks noChangeArrowheads="1"/>
          </p:cNvSpPr>
          <p:nvPr/>
        </p:nvSpPr>
        <p:spPr bwMode="auto">
          <a:xfrm>
            <a:off x="2560482" y="1482485"/>
            <a:ext cx="8258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Total Length</a:t>
            </a:r>
          </a:p>
        </p:txBody>
      </p:sp>
      <p:sp>
        <p:nvSpPr>
          <p:cNvPr id="14" name="Text Box 155"/>
          <p:cNvSpPr txBox="1">
            <a:spLocks noChangeArrowheads="1"/>
          </p:cNvSpPr>
          <p:nvPr/>
        </p:nvSpPr>
        <p:spPr bwMode="auto">
          <a:xfrm>
            <a:off x="2343787" y="1715847"/>
            <a:ext cx="46679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Flags</a:t>
            </a:r>
          </a:p>
        </p:txBody>
      </p:sp>
      <p:sp>
        <p:nvSpPr>
          <p:cNvPr id="15" name="Text Box 156"/>
          <p:cNvSpPr txBox="1">
            <a:spLocks noChangeArrowheads="1"/>
          </p:cNvSpPr>
          <p:nvPr/>
        </p:nvSpPr>
        <p:spPr bwMode="auto">
          <a:xfrm>
            <a:off x="1003144" y="1715847"/>
            <a:ext cx="8322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Identification</a:t>
            </a:r>
          </a:p>
        </p:txBody>
      </p:sp>
      <p:sp>
        <p:nvSpPr>
          <p:cNvPr id="16" name="Text Box 157"/>
          <p:cNvSpPr txBox="1">
            <a:spLocks noChangeArrowheads="1"/>
          </p:cNvSpPr>
          <p:nvPr/>
        </p:nvSpPr>
        <p:spPr bwMode="auto">
          <a:xfrm>
            <a:off x="2978391" y="1715847"/>
            <a:ext cx="101822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Fragment Offset</a:t>
            </a:r>
          </a:p>
        </p:txBody>
      </p:sp>
      <p:sp>
        <p:nvSpPr>
          <p:cNvPr id="17" name="Text Box 158"/>
          <p:cNvSpPr txBox="1">
            <a:spLocks noChangeArrowheads="1"/>
          </p:cNvSpPr>
          <p:nvPr/>
        </p:nvSpPr>
        <p:spPr bwMode="auto">
          <a:xfrm>
            <a:off x="461410" y="1934922"/>
            <a:ext cx="8515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Time To Live</a:t>
            </a:r>
          </a:p>
        </p:txBody>
      </p:sp>
      <p:sp>
        <p:nvSpPr>
          <p:cNvPr id="18" name="Text Box 159"/>
          <p:cNvSpPr txBox="1">
            <a:spLocks noChangeArrowheads="1"/>
          </p:cNvSpPr>
          <p:nvPr/>
        </p:nvSpPr>
        <p:spPr bwMode="auto">
          <a:xfrm>
            <a:off x="1987791" y="2144472"/>
            <a:ext cx="10054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Source Address</a:t>
            </a:r>
          </a:p>
        </p:txBody>
      </p:sp>
      <p:sp>
        <p:nvSpPr>
          <p:cNvPr id="19" name="Text Box 160"/>
          <p:cNvSpPr txBox="1">
            <a:spLocks noChangeArrowheads="1"/>
          </p:cNvSpPr>
          <p:nvPr/>
        </p:nvSpPr>
        <p:spPr bwMode="auto">
          <a:xfrm>
            <a:off x="1725853" y="2349260"/>
            <a:ext cx="12170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Destination Address</a:t>
            </a:r>
          </a:p>
        </p:txBody>
      </p:sp>
      <p:sp>
        <p:nvSpPr>
          <p:cNvPr id="20" name="Text Box 161"/>
          <p:cNvSpPr txBox="1">
            <a:spLocks noChangeArrowheads="1"/>
          </p:cNvSpPr>
          <p:nvPr/>
        </p:nvSpPr>
        <p:spPr bwMode="auto">
          <a:xfrm>
            <a:off x="1575835" y="2577860"/>
            <a:ext cx="5822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Options</a:t>
            </a:r>
          </a:p>
        </p:txBody>
      </p:sp>
      <p:sp>
        <p:nvSpPr>
          <p:cNvPr id="21" name="Text Box 162"/>
          <p:cNvSpPr txBox="1">
            <a:spLocks noChangeArrowheads="1"/>
          </p:cNvSpPr>
          <p:nvPr/>
        </p:nvSpPr>
        <p:spPr bwMode="auto">
          <a:xfrm>
            <a:off x="3462976" y="2577860"/>
            <a:ext cx="60785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Padding</a:t>
            </a:r>
          </a:p>
        </p:txBody>
      </p:sp>
      <p:sp>
        <p:nvSpPr>
          <p:cNvPr id="22" name="Line 163"/>
          <p:cNvSpPr>
            <a:spLocks noChangeShapeType="1"/>
          </p:cNvSpPr>
          <p:nvPr/>
        </p:nvSpPr>
        <p:spPr bwMode="auto">
          <a:xfrm>
            <a:off x="1386525" y="1924207"/>
            <a:ext cx="0" cy="2131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3" name="Text Box 164"/>
          <p:cNvSpPr txBox="1">
            <a:spLocks noChangeArrowheads="1"/>
          </p:cNvSpPr>
          <p:nvPr/>
        </p:nvSpPr>
        <p:spPr bwMode="auto">
          <a:xfrm>
            <a:off x="1538926" y="1934922"/>
            <a:ext cx="60785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Protocol</a:t>
            </a:r>
          </a:p>
        </p:txBody>
      </p:sp>
      <p:sp>
        <p:nvSpPr>
          <p:cNvPr id="24" name="Text Box 165"/>
          <p:cNvSpPr txBox="1">
            <a:spLocks noChangeArrowheads="1"/>
          </p:cNvSpPr>
          <p:nvPr/>
        </p:nvSpPr>
        <p:spPr bwMode="auto">
          <a:xfrm>
            <a:off x="2617631" y="1950401"/>
            <a:ext cx="114005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Header Checksum</a:t>
            </a:r>
          </a:p>
        </p:txBody>
      </p:sp>
      <p:sp>
        <p:nvSpPr>
          <p:cNvPr id="25" name="Rectangle 203"/>
          <p:cNvSpPr>
            <a:spLocks noChangeArrowheads="1"/>
          </p:cNvSpPr>
          <p:nvPr/>
        </p:nvSpPr>
        <p:spPr bwMode="auto">
          <a:xfrm rot="2537342">
            <a:off x="4257121" y="2599291"/>
            <a:ext cx="109538" cy="107156"/>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6" name="Rectangle 204"/>
          <p:cNvSpPr>
            <a:spLocks noChangeArrowheads="1"/>
          </p:cNvSpPr>
          <p:nvPr/>
        </p:nvSpPr>
        <p:spPr bwMode="auto">
          <a:xfrm>
            <a:off x="4203544" y="2574288"/>
            <a:ext cx="150019" cy="170260"/>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7" name="Rectangle 205"/>
          <p:cNvSpPr>
            <a:spLocks noChangeArrowheads="1"/>
          </p:cNvSpPr>
          <p:nvPr/>
        </p:nvSpPr>
        <p:spPr bwMode="auto">
          <a:xfrm rot="19473818">
            <a:off x="4338084" y="2673110"/>
            <a:ext cx="61913" cy="5596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8" name="Line 206"/>
          <p:cNvSpPr>
            <a:spLocks noChangeShapeType="1"/>
          </p:cNvSpPr>
          <p:nvPr/>
        </p:nvSpPr>
        <p:spPr bwMode="auto">
          <a:xfrm flipH="1">
            <a:off x="4329750" y="2652869"/>
            <a:ext cx="61913"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29" name="Line 207"/>
          <p:cNvSpPr>
            <a:spLocks noChangeShapeType="1"/>
          </p:cNvSpPr>
          <p:nvPr/>
        </p:nvSpPr>
        <p:spPr bwMode="auto">
          <a:xfrm flipH="1" flipV="1">
            <a:off x="4332131" y="2702876"/>
            <a:ext cx="28575" cy="357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0" name="Rectangle 209"/>
          <p:cNvSpPr>
            <a:spLocks noChangeArrowheads="1"/>
          </p:cNvSpPr>
          <p:nvPr/>
        </p:nvSpPr>
        <p:spPr bwMode="auto">
          <a:xfrm rot="19473818">
            <a:off x="376875" y="2682635"/>
            <a:ext cx="61913" cy="55960"/>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1" name="Line 211"/>
          <p:cNvSpPr>
            <a:spLocks noChangeShapeType="1"/>
          </p:cNvSpPr>
          <p:nvPr/>
        </p:nvSpPr>
        <p:spPr bwMode="auto">
          <a:xfrm flipH="1" flipV="1">
            <a:off x="370922" y="2712401"/>
            <a:ext cx="28575" cy="357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2" name="Line 213"/>
          <p:cNvSpPr>
            <a:spLocks noChangeShapeType="1"/>
          </p:cNvSpPr>
          <p:nvPr/>
        </p:nvSpPr>
        <p:spPr bwMode="auto">
          <a:xfrm>
            <a:off x="397115" y="2564763"/>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3" name="Line 214"/>
          <p:cNvSpPr>
            <a:spLocks noChangeShapeType="1"/>
          </p:cNvSpPr>
          <p:nvPr/>
        </p:nvSpPr>
        <p:spPr bwMode="auto">
          <a:xfrm>
            <a:off x="397115" y="2125422"/>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4" name="Line 215"/>
          <p:cNvSpPr>
            <a:spLocks noChangeShapeType="1"/>
          </p:cNvSpPr>
          <p:nvPr/>
        </p:nvSpPr>
        <p:spPr bwMode="auto">
          <a:xfrm>
            <a:off x="397115" y="1696797"/>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nvGrpSpPr>
          <p:cNvPr id="35" name="Group 256"/>
          <p:cNvGrpSpPr>
            <a:grpSpLocks/>
          </p:cNvGrpSpPr>
          <p:nvPr/>
        </p:nvGrpSpPr>
        <p:grpSpPr bwMode="auto">
          <a:xfrm>
            <a:off x="387591" y="1327703"/>
            <a:ext cx="3969544" cy="134541"/>
            <a:chOff x="980" y="639"/>
            <a:chExt cx="3334" cy="113"/>
          </a:xfrm>
        </p:grpSpPr>
        <p:sp>
          <p:nvSpPr>
            <p:cNvPr id="41"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2"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3"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4"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5"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6"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nvGrpSpPr>
            <p:cNvPr id="47" name="Group 231"/>
            <p:cNvGrpSpPr>
              <a:grpSpLocks/>
            </p:cNvGrpSpPr>
            <p:nvPr/>
          </p:nvGrpSpPr>
          <p:grpSpPr bwMode="auto">
            <a:xfrm>
              <a:off x="1094" y="692"/>
              <a:ext cx="620" cy="60"/>
              <a:chOff x="1094" y="688"/>
              <a:chExt cx="620" cy="60"/>
            </a:xfrm>
          </p:grpSpPr>
          <p:sp>
            <p:nvSpPr>
              <p:cNvPr id="72"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3"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4"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5"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6"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7"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8"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48" name="Group 232"/>
            <p:cNvGrpSpPr>
              <a:grpSpLocks/>
            </p:cNvGrpSpPr>
            <p:nvPr/>
          </p:nvGrpSpPr>
          <p:grpSpPr bwMode="auto">
            <a:xfrm>
              <a:off x="3578" y="692"/>
              <a:ext cx="620" cy="60"/>
              <a:chOff x="1094" y="688"/>
              <a:chExt cx="620" cy="60"/>
            </a:xfrm>
          </p:grpSpPr>
          <p:sp>
            <p:nvSpPr>
              <p:cNvPr id="65"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6"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7"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8"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9"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0"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71"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49" name="Group 240"/>
            <p:cNvGrpSpPr>
              <a:grpSpLocks/>
            </p:cNvGrpSpPr>
            <p:nvPr/>
          </p:nvGrpSpPr>
          <p:grpSpPr bwMode="auto">
            <a:xfrm>
              <a:off x="2754" y="692"/>
              <a:ext cx="620" cy="60"/>
              <a:chOff x="1094" y="688"/>
              <a:chExt cx="620" cy="60"/>
            </a:xfrm>
          </p:grpSpPr>
          <p:sp>
            <p:nvSpPr>
              <p:cNvPr id="58"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9"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0"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1"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2"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3"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64"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50" name="Group 248"/>
            <p:cNvGrpSpPr>
              <a:grpSpLocks/>
            </p:cNvGrpSpPr>
            <p:nvPr/>
          </p:nvGrpSpPr>
          <p:grpSpPr bwMode="auto">
            <a:xfrm>
              <a:off x="1925" y="692"/>
              <a:ext cx="620" cy="60"/>
              <a:chOff x="1094" y="688"/>
              <a:chExt cx="620" cy="60"/>
            </a:xfrm>
          </p:grpSpPr>
          <p:sp>
            <p:nvSpPr>
              <p:cNvPr id="51"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2"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3"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4"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5"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6"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57"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sp>
        <p:nvSpPr>
          <p:cNvPr id="36" name="AutoShape 260"/>
          <p:cNvSpPr>
            <a:spLocks noChangeArrowheads="1"/>
          </p:cNvSpPr>
          <p:nvPr/>
        </p:nvSpPr>
        <p:spPr bwMode="auto">
          <a:xfrm rot="13500000">
            <a:off x="374494" y="2639772"/>
            <a:ext cx="47625" cy="47625"/>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7" name="Line 259"/>
          <p:cNvSpPr>
            <a:spLocks noChangeShapeType="1"/>
          </p:cNvSpPr>
          <p:nvPr/>
        </p:nvSpPr>
        <p:spPr bwMode="auto">
          <a:xfrm>
            <a:off x="398306" y="2639772"/>
            <a:ext cx="0" cy="4643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8" name="Line 210"/>
          <p:cNvSpPr>
            <a:spLocks noChangeShapeType="1"/>
          </p:cNvSpPr>
          <p:nvPr/>
        </p:nvSpPr>
        <p:spPr bwMode="auto">
          <a:xfrm flipH="1">
            <a:off x="368540" y="2664776"/>
            <a:ext cx="61913"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39" name="Line 212"/>
          <p:cNvSpPr>
            <a:spLocks noChangeShapeType="1"/>
          </p:cNvSpPr>
          <p:nvPr/>
        </p:nvSpPr>
        <p:spPr bwMode="auto">
          <a:xfrm>
            <a:off x="397116" y="2631438"/>
            <a:ext cx="40481" cy="33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40" name="Text Box 153"/>
          <p:cNvSpPr txBox="1">
            <a:spLocks noChangeArrowheads="1"/>
          </p:cNvSpPr>
          <p:nvPr/>
        </p:nvSpPr>
        <p:spPr bwMode="auto">
          <a:xfrm>
            <a:off x="1435341" y="1490819"/>
            <a:ext cx="9861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a:latin typeface="Arial" charset="0"/>
              </a:rPr>
              <a:t>Type of Service</a:t>
            </a:r>
          </a:p>
        </p:txBody>
      </p:sp>
      <p:sp>
        <p:nvSpPr>
          <p:cNvPr id="79" name="Rectangle 142"/>
          <p:cNvSpPr>
            <a:spLocks noChangeArrowheads="1"/>
          </p:cNvSpPr>
          <p:nvPr/>
        </p:nvSpPr>
        <p:spPr bwMode="auto">
          <a:xfrm>
            <a:off x="3997726" y="3086257"/>
            <a:ext cx="3958829" cy="1774633"/>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900"/>
          </a:p>
        </p:txBody>
      </p:sp>
      <p:sp>
        <p:nvSpPr>
          <p:cNvPr id="80" name="Line 144"/>
          <p:cNvSpPr>
            <a:spLocks noChangeShapeType="1"/>
          </p:cNvSpPr>
          <p:nvPr/>
        </p:nvSpPr>
        <p:spPr bwMode="auto">
          <a:xfrm>
            <a:off x="3997726" y="3514883"/>
            <a:ext cx="39612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1" name="Line 145"/>
          <p:cNvSpPr>
            <a:spLocks noChangeShapeType="1"/>
          </p:cNvSpPr>
          <p:nvPr/>
        </p:nvSpPr>
        <p:spPr bwMode="auto">
          <a:xfrm>
            <a:off x="3997726" y="4162059"/>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900"/>
          </a:p>
        </p:txBody>
      </p:sp>
      <p:sp>
        <p:nvSpPr>
          <p:cNvPr id="82" name="Line 146"/>
          <p:cNvSpPr>
            <a:spLocks noChangeShapeType="1"/>
          </p:cNvSpPr>
          <p:nvPr/>
        </p:nvSpPr>
        <p:spPr bwMode="auto">
          <a:xfrm>
            <a:off x="5977736" y="3311285"/>
            <a:ext cx="0" cy="208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4" name="Line 148"/>
          <p:cNvSpPr>
            <a:spLocks noChangeShapeType="1"/>
          </p:cNvSpPr>
          <p:nvPr/>
        </p:nvSpPr>
        <p:spPr bwMode="auto">
          <a:xfrm>
            <a:off x="6974714" y="3305332"/>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5" name="Line 149"/>
          <p:cNvSpPr>
            <a:spLocks noChangeShapeType="1"/>
          </p:cNvSpPr>
          <p:nvPr/>
        </p:nvSpPr>
        <p:spPr bwMode="auto">
          <a:xfrm>
            <a:off x="4493026" y="308149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6" name="Line 150"/>
          <p:cNvSpPr>
            <a:spLocks noChangeShapeType="1"/>
          </p:cNvSpPr>
          <p:nvPr/>
        </p:nvSpPr>
        <p:spPr bwMode="auto">
          <a:xfrm>
            <a:off x="5492061" y="3086257"/>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87" name="Text Box 151"/>
          <p:cNvSpPr txBox="1">
            <a:spLocks noChangeArrowheads="1"/>
          </p:cNvSpPr>
          <p:nvPr/>
        </p:nvSpPr>
        <p:spPr bwMode="auto">
          <a:xfrm>
            <a:off x="3958436" y="3077923"/>
            <a:ext cx="5757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Version</a:t>
            </a:r>
          </a:p>
        </p:txBody>
      </p:sp>
      <p:sp>
        <p:nvSpPr>
          <p:cNvPr id="88" name="Text Box 152"/>
          <p:cNvSpPr txBox="1">
            <a:spLocks noChangeArrowheads="1"/>
          </p:cNvSpPr>
          <p:nvPr/>
        </p:nvSpPr>
        <p:spPr bwMode="auto">
          <a:xfrm>
            <a:off x="4520410" y="3077923"/>
            <a:ext cx="4732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Class</a:t>
            </a:r>
          </a:p>
        </p:txBody>
      </p:sp>
      <p:sp>
        <p:nvSpPr>
          <p:cNvPr id="89" name="Text Box 154"/>
          <p:cNvSpPr txBox="1">
            <a:spLocks noChangeArrowheads="1"/>
          </p:cNvSpPr>
          <p:nvPr/>
        </p:nvSpPr>
        <p:spPr bwMode="auto">
          <a:xfrm>
            <a:off x="6161092" y="3077923"/>
            <a:ext cx="4283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Flow</a:t>
            </a:r>
          </a:p>
        </p:txBody>
      </p:sp>
      <p:sp>
        <p:nvSpPr>
          <p:cNvPr id="91" name="Text Box 156"/>
          <p:cNvSpPr txBox="1">
            <a:spLocks noChangeArrowheads="1"/>
          </p:cNvSpPr>
          <p:nvPr/>
        </p:nvSpPr>
        <p:spPr bwMode="auto">
          <a:xfrm>
            <a:off x="4603755" y="3311285"/>
            <a:ext cx="9861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Payload Length</a:t>
            </a:r>
          </a:p>
        </p:txBody>
      </p:sp>
      <p:sp>
        <p:nvSpPr>
          <p:cNvPr id="92" name="Text Box 157"/>
          <p:cNvSpPr txBox="1">
            <a:spLocks noChangeArrowheads="1"/>
          </p:cNvSpPr>
          <p:nvPr/>
        </p:nvSpPr>
        <p:spPr bwMode="auto">
          <a:xfrm>
            <a:off x="7159291" y="3311285"/>
            <a:ext cx="6719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Hop Limit</a:t>
            </a:r>
          </a:p>
        </p:txBody>
      </p:sp>
      <p:sp>
        <p:nvSpPr>
          <p:cNvPr id="94" name="Text Box 159"/>
          <p:cNvSpPr txBox="1">
            <a:spLocks noChangeArrowheads="1"/>
          </p:cNvSpPr>
          <p:nvPr/>
        </p:nvSpPr>
        <p:spPr bwMode="auto">
          <a:xfrm>
            <a:off x="5588401" y="3739910"/>
            <a:ext cx="10054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Source Address</a:t>
            </a:r>
          </a:p>
        </p:txBody>
      </p:sp>
      <p:sp>
        <p:nvSpPr>
          <p:cNvPr id="95" name="Text Box 160"/>
          <p:cNvSpPr txBox="1">
            <a:spLocks noChangeArrowheads="1"/>
          </p:cNvSpPr>
          <p:nvPr/>
        </p:nvSpPr>
        <p:spPr bwMode="auto">
          <a:xfrm>
            <a:off x="5392333" y="4396727"/>
            <a:ext cx="12170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Destination Address</a:t>
            </a:r>
          </a:p>
        </p:txBody>
      </p:sp>
      <p:sp>
        <p:nvSpPr>
          <p:cNvPr id="99" name="Text Box 164"/>
          <p:cNvSpPr txBox="1">
            <a:spLocks noChangeArrowheads="1"/>
          </p:cNvSpPr>
          <p:nvPr/>
        </p:nvSpPr>
        <p:spPr bwMode="auto">
          <a:xfrm>
            <a:off x="6035965" y="3297608"/>
            <a:ext cx="83227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900" dirty="0">
                <a:latin typeface="Arial" charset="0"/>
              </a:rPr>
              <a:t>Next Header</a:t>
            </a:r>
          </a:p>
        </p:txBody>
      </p:sp>
      <p:sp>
        <p:nvSpPr>
          <p:cNvPr id="110" name="Line 215"/>
          <p:cNvSpPr>
            <a:spLocks noChangeShapeType="1"/>
          </p:cNvSpPr>
          <p:nvPr/>
        </p:nvSpPr>
        <p:spPr bwMode="auto">
          <a:xfrm>
            <a:off x="3997726" y="3292235"/>
            <a:ext cx="3965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nvGrpSpPr>
          <p:cNvPr id="111" name="Group 256"/>
          <p:cNvGrpSpPr>
            <a:grpSpLocks/>
          </p:cNvGrpSpPr>
          <p:nvPr/>
        </p:nvGrpSpPr>
        <p:grpSpPr bwMode="auto">
          <a:xfrm>
            <a:off x="3988201" y="2923142"/>
            <a:ext cx="3969544" cy="134541"/>
            <a:chOff x="980" y="639"/>
            <a:chExt cx="3334" cy="113"/>
          </a:xfrm>
        </p:grpSpPr>
        <p:sp>
          <p:nvSpPr>
            <p:cNvPr id="112"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3"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4"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5"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6"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17"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nvGrpSpPr>
            <p:cNvPr id="118" name="Group 231"/>
            <p:cNvGrpSpPr>
              <a:grpSpLocks/>
            </p:cNvGrpSpPr>
            <p:nvPr/>
          </p:nvGrpSpPr>
          <p:grpSpPr bwMode="auto">
            <a:xfrm>
              <a:off x="1094" y="692"/>
              <a:ext cx="620" cy="60"/>
              <a:chOff x="1094" y="688"/>
              <a:chExt cx="620" cy="60"/>
            </a:xfrm>
          </p:grpSpPr>
          <p:sp>
            <p:nvSpPr>
              <p:cNvPr id="143"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4"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5"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6"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7"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8"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9"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119" name="Group 232"/>
            <p:cNvGrpSpPr>
              <a:grpSpLocks/>
            </p:cNvGrpSpPr>
            <p:nvPr/>
          </p:nvGrpSpPr>
          <p:grpSpPr bwMode="auto">
            <a:xfrm>
              <a:off x="3578" y="692"/>
              <a:ext cx="620" cy="60"/>
              <a:chOff x="1094" y="688"/>
              <a:chExt cx="620" cy="60"/>
            </a:xfrm>
          </p:grpSpPr>
          <p:sp>
            <p:nvSpPr>
              <p:cNvPr id="136"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7"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8"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9"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0"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1"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42"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120" name="Group 240"/>
            <p:cNvGrpSpPr>
              <a:grpSpLocks/>
            </p:cNvGrpSpPr>
            <p:nvPr/>
          </p:nvGrpSpPr>
          <p:grpSpPr bwMode="auto">
            <a:xfrm>
              <a:off x="2754" y="692"/>
              <a:ext cx="620" cy="60"/>
              <a:chOff x="1094" y="688"/>
              <a:chExt cx="620" cy="60"/>
            </a:xfrm>
          </p:grpSpPr>
          <p:sp>
            <p:nvSpPr>
              <p:cNvPr id="129"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0"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1"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2"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3"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4"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35"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nvGrpSpPr>
            <p:cNvPr id="121" name="Group 248"/>
            <p:cNvGrpSpPr>
              <a:grpSpLocks/>
            </p:cNvGrpSpPr>
            <p:nvPr/>
          </p:nvGrpSpPr>
          <p:grpSpPr bwMode="auto">
            <a:xfrm>
              <a:off x="1925" y="692"/>
              <a:ext cx="620" cy="60"/>
              <a:chOff x="1094" y="688"/>
              <a:chExt cx="620" cy="60"/>
            </a:xfrm>
          </p:grpSpPr>
          <p:sp>
            <p:nvSpPr>
              <p:cNvPr id="122"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3"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4"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5"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6"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7"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sp>
            <p:nvSpPr>
              <p:cNvPr id="128"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900"/>
              </a:p>
            </p:txBody>
          </p:sp>
        </p:grpSp>
      </p:grpSp>
      <p:sp>
        <p:nvSpPr>
          <p:cNvPr id="158" name="TextBox 157"/>
          <p:cNvSpPr txBox="1"/>
          <p:nvPr/>
        </p:nvSpPr>
        <p:spPr>
          <a:xfrm>
            <a:off x="1261509" y="958045"/>
            <a:ext cx="1261884" cy="300082"/>
          </a:xfrm>
          <a:prstGeom prst="rect">
            <a:avLst/>
          </a:prstGeom>
          <a:noFill/>
        </p:spPr>
        <p:txBody>
          <a:bodyPr wrap="none" rtlCol="0">
            <a:spAutoFit/>
          </a:bodyPr>
          <a:lstStyle/>
          <a:p>
            <a:r>
              <a:rPr lang="en-US" sz="1350" dirty="0">
                <a:solidFill>
                  <a:srgbClr val="0070C0"/>
                </a:solidFill>
                <a:latin typeface="AhnbergHand" charset="0"/>
                <a:ea typeface="AhnbergHand" charset="0"/>
                <a:cs typeface="AhnbergHand" charset="0"/>
              </a:rPr>
              <a:t>IPv4 Header</a:t>
            </a:r>
          </a:p>
        </p:txBody>
      </p:sp>
      <p:sp>
        <p:nvSpPr>
          <p:cNvPr id="159" name="TextBox 158"/>
          <p:cNvSpPr txBox="1"/>
          <p:nvPr/>
        </p:nvSpPr>
        <p:spPr>
          <a:xfrm>
            <a:off x="5374717" y="2534694"/>
            <a:ext cx="1268296" cy="300082"/>
          </a:xfrm>
          <a:prstGeom prst="rect">
            <a:avLst/>
          </a:prstGeom>
          <a:noFill/>
        </p:spPr>
        <p:txBody>
          <a:bodyPr wrap="none" rtlCol="0">
            <a:spAutoFit/>
          </a:bodyPr>
          <a:lstStyle/>
          <a:p>
            <a:r>
              <a:rPr lang="en-US" sz="1350" dirty="0">
                <a:solidFill>
                  <a:srgbClr val="FF0000"/>
                </a:solidFill>
                <a:latin typeface="AhnbergHand" charset="0"/>
                <a:ea typeface="AhnbergHand" charset="0"/>
                <a:cs typeface="AhnbergHand" charset="0"/>
              </a:rPr>
              <a:t>IPv6 Header</a:t>
            </a:r>
          </a:p>
        </p:txBody>
      </p:sp>
      <p:sp>
        <p:nvSpPr>
          <p:cNvPr id="151" name="TextBox 150"/>
          <p:cNvSpPr txBox="1"/>
          <p:nvPr/>
        </p:nvSpPr>
        <p:spPr>
          <a:xfrm>
            <a:off x="463169" y="205363"/>
            <a:ext cx="8127111" cy="523220"/>
          </a:xfrm>
          <a:prstGeom prst="rect">
            <a:avLst/>
          </a:prstGeom>
          <a:noFill/>
        </p:spPr>
        <p:txBody>
          <a:bodyPr wrap="square" rtlCol="0">
            <a:spAutoFit/>
          </a:bodyPr>
          <a:lstStyle/>
          <a:p>
            <a:pPr algn="ctr"/>
            <a:r>
              <a:rPr lang="en-US" sz="2800" dirty="0">
                <a:solidFill>
                  <a:schemeClr val="accent6">
                    <a:lumMod val="50000"/>
                  </a:schemeClr>
                </a:solidFill>
                <a:latin typeface="Powderfinger Type" panose="02020709070000000403" pitchFamily="49" charset="77"/>
                <a:ea typeface="Powderfinger Type" charset="0"/>
                <a:cs typeface="Powderfinger Type" charset="0"/>
              </a:rPr>
              <a:t>IPv6: Packet Header Changes</a:t>
            </a:r>
          </a:p>
        </p:txBody>
      </p:sp>
      <p:sp>
        <p:nvSpPr>
          <p:cNvPr id="2" name="Freeform 1">
            <a:extLst>
              <a:ext uri="{FF2B5EF4-FFF2-40B4-BE49-F238E27FC236}">
                <a16:creationId xmlns:a16="http://schemas.microsoft.com/office/drawing/2014/main" id="{94AE67A9-7B9C-DE48-A311-98C4990F3E07}"/>
              </a:ext>
            </a:extLst>
          </p:cNvPr>
          <p:cNvSpPr/>
          <p:nvPr/>
        </p:nvSpPr>
        <p:spPr>
          <a:xfrm>
            <a:off x="2343787" y="1754324"/>
            <a:ext cx="1813875" cy="153064"/>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2" name="Freeform 151">
            <a:extLst>
              <a:ext uri="{FF2B5EF4-FFF2-40B4-BE49-F238E27FC236}">
                <a16:creationId xmlns:a16="http://schemas.microsoft.com/office/drawing/2014/main" id="{896CDF5F-58A6-7848-B3FE-BA6CBB8AC989}"/>
              </a:ext>
            </a:extLst>
          </p:cNvPr>
          <p:cNvSpPr/>
          <p:nvPr/>
        </p:nvSpPr>
        <p:spPr>
          <a:xfrm>
            <a:off x="938543" y="1749453"/>
            <a:ext cx="1043538" cy="153064"/>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3" name="Freeform 82">
            <a:extLst>
              <a:ext uri="{FF2B5EF4-FFF2-40B4-BE49-F238E27FC236}">
                <a16:creationId xmlns:a16="http://schemas.microsoft.com/office/drawing/2014/main" id="{402772D6-4E99-4D42-AABA-11ACBAC774BC}"/>
              </a:ext>
            </a:extLst>
          </p:cNvPr>
          <p:cNvSpPr/>
          <p:nvPr/>
        </p:nvSpPr>
        <p:spPr>
          <a:xfrm>
            <a:off x="1909763" y="1064943"/>
            <a:ext cx="3178059" cy="720995"/>
          </a:xfrm>
          <a:custGeom>
            <a:avLst/>
            <a:gdLst>
              <a:gd name="connsiteX0" fmla="*/ 0 w 3178059"/>
              <a:gd name="connsiteY0" fmla="*/ 720995 h 720995"/>
              <a:gd name="connsiteX1" fmla="*/ 723900 w 3178059"/>
              <a:gd name="connsiteY1" fmla="*/ 578120 h 720995"/>
              <a:gd name="connsiteX2" fmla="*/ 2076450 w 3178059"/>
              <a:gd name="connsiteY2" fmla="*/ 554307 h 720995"/>
              <a:gd name="connsiteX3" fmla="*/ 3114675 w 3178059"/>
              <a:gd name="connsiteY3" fmla="*/ 44720 h 720995"/>
              <a:gd name="connsiteX4" fmla="*/ 2976562 w 3178059"/>
              <a:gd name="connsiteY4" fmla="*/ 39957 h 720995"/>
              <a:gd name="connsiteX5" fmla="*/ 3167062 w 3178059"/>
              <a:gd name="connsiteY5" fmla="*/ 1857 h 720995"/>
              <a:gd name="connsiteX6" fmla="*/ 3138487 w 3178059"/>
              <a:gd name="connsiteY6" fmla="*/ 106632 h 7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059" h="720995">
                <a:moveTo>
                  <a:pt x="0" y="720995"/>
                </a:moveTo>
                <a:cubicBezTo>
                  <a:pt x="188912" y="663448"/>
                  <a:pt x="377825" y="605901"/>
                  <a:pt x="723900" y="578120"/>
                </a:cubicBezTo>
                <a:cubicBezTo>
                  <a:pt x="1069975" y="550339"/>
                  <a:pt x="1677987" y="643207"/>
                  <a:pt x="2076450" y="554307"/>
                </a:cubicBezTo>
                <a:cubicBezTo>
                  <a:pt x="2474913" y="465407"/>
                  <a:pt x="2964656" y="130445"/>
                  <a:pt x="3114675" y="44720"/>
                </a:cubicBezTo>
                <a:cubicBezTo>
                  <a:pt x="3264694" y="-41005"/>
                  <a:pt x="2967831" y="47101"/>
                  <a:pt x="2976562" y="39957"/>
                </a:cubicBezTo>
                <a:cubicBezTo>
                  <a:pt x="2985293" y="32813"/>
                  <a:pt x="3140075" y="-9255"/>
                  <a:pt x="3167062" y="1857"/>
                </a:cubicBezTo>
                <a:cubicBezTo>
                  <a:pt x="3194049" y="12969"/>
                  <a:pt x="3166268" y="59800"/>
                  <a:pt x="3138487" y="1066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0" name="Freeform 89">
            <a:extLst>
              <a:ext uri="{FF2B5EF4-FFF2-40B4-BE49-F238E27FC236}">
                <a16:creationId xmlns:a16="http://schemas.microsoft.com/office/drawing/2014/main" id="{92C47156-BDEC-274C-A65B-1FF74E2E0082}"/>
              </a:ext>
            </a:extLst>
          </p:cNvPr>
          <p:cNvSpPr/>
          <p:nvPr/>
        </p:nvSpPr>
        <p:spPr>
          <a:xfrm>
            <a:off x="4024313" y="1095375"/>
            <a:ext cx="1000125" cy="710814"/>
          </a:xfrm>
          <a:custGeom>
            <a:avLst/>
            <a:gdLst>
              <a:gd name="connsiteX0" fmla="*/ 0 w 1000125"/>
              <a:gd name="connsiteY0" fmla="*/ 704850 h 710814"/>
              <a:gd name="connsiteX1" fmla="*/ 57150 w 1000125"/>
              <a:gd name="connsiteY1" fmla="*/ 690563 h 710814"/>
              <a:gd name="connsiteX2" fmla="*/ 342900 w 1000125"/>
              <a:gd name="connsiteY2" fmla="*/ 538163 h 710814"/>
              <a:gd name="connsiteX3" fmla="*/ 742950 w 1000125"/>
              <a:gd name="connsiteY3" fmla="*/ 257175 h 710814"/>
              <a:gd name="connsiteX4" fmla="*/ 1000125 w 1000125"/>
              <a:gd name="connsiteY4" fmla="*/ 0 h 71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 h="710814">
                <a:moveTo>
                  <a:pt x="0" y="704850"/>
                </a:moveTo>
                <a:cubicBezTo>
                  <a:pt x="0" y="711597"/>
                  <a:pt x="0" y="718344"/>
                  <a:pt x="57150" y="690563"/>
                </a:cubicBezTo>
                <a:cubicBezTo>
                  <a:pt x="114300" y="662782"/>
                  <a:pt x="228600" y="610394"/>
                  <a:pt x="342900" y="538163"/>
                </a:cubicBezTo>
                <a:cubicBezTo>
                  <a:pt x="457200" y="465932"/>
                  <a:pt x="633413" y="346869"/>
                  <a:pt x="742950" y="257175"/>
                </a:cubicBezTo>
                <a:cubicBezTo>
                  <a:pt x="852487" y="167481"/>
                  <a:pt x="926306" y="83740"/>
                  <a:pt x="1000125"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3" name="Freeform 92">
            <a:extLst>
              <a:ext uri="{FF2B5EF4-FFF2-40B4-BE49-F238E27FC236}">
                <a16:creationId xmlns:a16="http://schemas.microsoft.com/office/drawing/2014/main" id="{8B33A4D4-85AC-124C-8A78-A81FEBEDA841}"/>
              </a:ext>
            </a:extLst>
          </p:cNvPr>
          <p:cNvSpPr/>
          <p:nvPr/>
        </p:nvSpPr>
        <p:spPr>
          <a:xfrm>
            <a:off x="2286000" y="1066800"/>
            <a:ext cx="2762250" cy="976313"/>
          </a:xfrm>
          <a:custGeom>
            <a:avLst/>
            <a:gdLst>
              <a:gd name="connsiteX0" fmla="*/ 0 w 2762250"/>
              <a:gd name="connsiteY0" fmla="*/ 976313 h 976313"/>
              <a:gd name="connsiteX1" fmla="*/ 514350 w 2762250"/>
              <a:gd name="connsiteY1" fmla="*/ 904875 h 976313"/>
              <a:gd name="connsiteX2" fmla="*/ 1876425 w 2762250"/>
              <a:gd name="connsiteY2" fmla="*/ 890588 h 976313"/>
              <a:gd name="connsiteX3" fmla="*/ 2762250 w 2762250"/>
              <a:gd name="connsiteY3" fmla="*/ 0 h 976313"/>
            </a:gdLst>
            <a:ahLst/>
            <a:cxnLst>
              <a:cxn ang="0">
                <a:pos x="connsiteX0" y="connsiteY0"/>
              </a:cxn>
              <a:cxn ang="0">
                <a:pos x="connsiteX1" y="connsiteY1"/>
              </a:cxn>
              <a:cxn ang="0">
                <a:pos x="connsiteX2" y="connsiteY2"/>
              </a:cxn>
              <a:cxn ang="0">
                <a:pos x="connsiteX3" y="connsiteY3"/>
              </a:cxn>
            </a:cxnLst>
            <a:rect l="l" t="t" r="r" b="b"/>
            <a:pathLst>
              <a:path w="2762250" h="976313">
                <a:moveTo>
                  <a:pt x="0" y="976313"/>
                </a:moveTo>
                <a:cubicBezTo>
                  <a:pt x="100806" y="947737"/>
                  <a:pt x="201613" y="919162"/>
                  <a:pt x="514350" y="904875"/>
                </a:cubicBezTo>
                <a:cubicBezTo>
                  <a:pt x="827088" y="890587"/>
                  <a:pt x="1501775" y="1041400"/>
                  <a:pt x="1876425" y="890588"/>
                </a:cubicBezTo>
                <a:cubicBezTo>
                  <a:pt x="2251075" y="739776"/>
                  <a:pt x="2506662" y="369888"/>
                  <a:pt x="27622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6" name="TextBox 95">
            <a:extLst>
              <a:ext uri="{FF2B5EF4-FFF2-40B4-BE49-F238E27FC236}">
                <a16:creationId xmlns:a16="http://schemas.microsoft.com/office/drawing/2014/main" id="{F70932F9-9B7D-1E4B-A8DD-266E13D61A2D}"/>
              </a:ext>
            </a:extLst>
          </p:cNvPr>
          <p:cNvSpPr txBox="1"/>
          <p:nvPr/>
        </p:nvSpPr>
        <p:spPr>
          <a:xfrm>
            <a:off x="5071033" y="864820"/>
            <a:ext cx="3826469" cy="577081"/>
          </a:xfrm>
          <a:prstGeom prst="rect">
            <a:avLst/>
          </a:prstGeom>
          <a:noFill/>
        </p:spPr>
        <p:txBody>
          <a:bodyPr wrap="square" rtlCol="0">
            <a:spAutoFit/>
          </a:bodyPr>
          <a:lstStyle/>
          <a:p>
            <a:r>
              <a:rPr lang="en-AU" sz="1050" b="1" dirty="0"/>
              <a:t>These three fields in the IPv4 header  were pushed into the Extension Header chain, and do not appear in every IPv6 packet</a:t>
            </a:r>
          </a:p>
        </p:txBody>
      </p:sp>
      <p:sp>
        <p:nvSpPr>
          <p:cNvPr id="153" name="Freeform 152">
            <a:extLst>
              <a:ext uri="{FF2B5EF4-FFF2-40B4-BE49-F238E27FC236}">
                <a16:creationId xmlns:a16="http://schemas.microsoft.com/office/drawing/2014/main" id="{C54BBC5A-7655-8A4B-A080-ACAA890CA4A9}"/>
              </a:ext>
            </a:extLst>
          </p:cNvPr>
          <p:cNvSpPr/>
          <p:nvPr/>
        </p:nvSpPr>
        <p:spPr>
          <a:xfrm>
            <a:off x="1296367" y="1964206"/>
            <a:ext cx="1043538" cy="153064"/>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7" name="Freeform 96">
            <a:extLst>
              <a:ext uri="{FF2B5EF4-FFF2-40B4-BE49-F238E27FC236}">
                <a16:creationId xmlns:a16="http://schemas.microsoft.com/office/drawing/2014/main" id="{9DAA386A-4D9E-D94A-B9B8-D39B38A0651B}"/>
              </a:ext>
            </a:extLst>
          </p:cNvPr>
          <p:cNvSpPr/>
          <p:nvPr/>
        </p:nvSpPr>
        <p:spPr>
          <a:xfrm>
            <a:off x="5670177" y="3091076"/>
            <a:ext cx="1678485" cy="183269"/>
          </a:xfrm>
          <a:custGeom>
            <a:avLst/>
            <a:gdLst>
              <a:gd name="connsiteX0" fmla="*/ 73398 w 1678485"/>
              <a:gd name="connsiteY0" fmla="*/ 128374 h 183269"/>
              <a:gd name="connsiteX1" fmla="*/ 587748 w 1678485"/>
              <a:gd name="connsiteY1" fmla="*/ 180762 h 183269"/>
              <a:gd name="connsiteX2" fmla="*/ 1468811 w 1678485"/>
              <a:gd name="connsiteY2" fmla="*/ 156949 h 183269"/>
              <a:gd name="connsiteX3" fmla="*/ 1578348 w 1678485"/>
              <a:gd name="connsiteY3" fmla="*/ 4549 h 183269"/>
              <a:gd name="connsiteX4" fmla="*/ 230561 w 1678485"/>
              <a:gd name="connsiteY4" fmla="*/ 47412 h 183269"/>
              <a:gd name="connsiteX5" fmla="*/ 11486 w 1678485"/>
              <a:gd name="connsiteY5" fmla="*/ 123612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485" h="183269">
                <a:moveTo>
                  <a:pt x="73398" y="128374"/>
                </a:moveTo>
                <a:cubicBezTo>
                  <a:pt x="214288" y="152187"/>
                  <a:pt x="587748" y="180762"/>
                  <a:pt x="587748" y="180762"/>
                </a:cubicBezTo>
                <a:cubicBezTo>
                  <a:pt x="820317" y="185524"/>
                  <a:pt x="1303711" y="186318"/>
                  <a:pt x="1468811" y="156949"/>
                </a:cubicBezTo>
                <a:cubicBezTo>
                  <a:pt x="1633911" y="127580"/>
                  <a:pt x="1784723" y="22805"/>
                  <a:pt x="1578348" y="4549"/>
                </a:cubicBezTo>
                <a:cubicBezTo>
                  <a:pt x="1371973" y="-13707"/>
                  <a:pt x="491705" y="27568"/>
                  <a:pt x="230561" y="47412"/>
                </a:cubicBezTo>
                <a:cubicBezTo>
                  <a:pt x="-30583" y="67256"/>
                  <a:pt x="-9549" y="95434"/>
                  <a:pt x="11486" y="12361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0" name="TextBox 99">
            <a:extLst>
              <a:ext uri="{FF2B5EF4-FFF2-40B4-BE49-F238E27FC236}">
                <a16:creationId xmlns:a16="http://schemas.microsoft.com/office/drawing/2014/main" id="{49EF9CBF-86C7-124E-9A25-E3332DBCCBA1}"/>
              </a:ext>
            </a:extLst>
          </p:cNvPr>
          <p:cNvSpPr txBox="1"/>
          <p:nvPr/>
        </p:nvSpPr>
        <p:spPr>
          <a:xfrm>
            <a:off x="1689522" y="3709132"/>
            <a:ext cx="1192955" cy="261610"/>
          </a:xfrm>
          <a:prstGeom prst="rect">
            <a:avLst/>
          </a:prstGeom>
          <a:noFill/>
        </p:spPr>
        <p:txBody>
          <a:bodyPr wrap="none" rtlCol="0">
            <a:spAutoFit/>
          </a:bodyPr>
          <a:lstStyle/>
          <a:p>
            <a:r>
              <a:rPr lang="en-AU" sz="1050" dirty="0"/>
              <a:t>This is a new field</a:t>
            </a:r>
          </a:p>
        </p:txBody>
      </p:sp>
      <p:sp>
        <p:nvSpPr>
          <p:cNvPr id="101" name="Freeform 100">
            <a:extLst>
              <a:ext uri="{FF2B5EF4-FFF2-40B4-BE49-F238E27FC236}">
                <a16:creationId xmlns:a16="http://schemas.microsoft.com/office/drawing/2014/main" id="{D2D3D150-8B4C-CE4C-9D67-1A401B8F42C8}"/>
              </a:ext>
            </a:extLst>
          </p:cNvPr>
          <p:cNvSpPr/>
          <p:nvPr/>
        </p:nvSpPr>
        <p:spPr>
          <a:xfrm>
            <a:off x="2942753" y="3186113"/>
            <a:ext cx="2719860" cy="671512"/>
          </a:xfrm>
          <a:custGeom>
            <a:avLst/>
            <a:gdLst>
              <a:gd name="connsiteX0" fmla="*/ 2719860 w 2719860"/>
              <a:gd name="connsiteY0" fmla="*/ 0 h 671512"/>
              <a:gd name="connsiteX1" fmla="*/ 1900710 w 2719860"/>
              <a:gd name="connsiteY1" fmla="*/ 109537 h 671512"/>
              <a:gd name="connsiteX2" fmla="*/ 1019647 w 2719860"/>
              <a:gd name="connsiteY2" fmla="*/ 171450 h 671512"/>
              <a:gd name="connsiteX3" fmla="*/ 81435 w 2719860"/>
              <a:gd name="connsiteY3" fmla="*/ 614362 h 671512"/>
              <a:gd name="connsiteX4" fmla="*/ 100485 w 2719860"/>
              <a:gd name="connsiteY4" fmla="*/ 523875 h 671512"/>
              <a:gd name="connsiteX5" fmla="*/ 472 w 2719860"/>
              <a:gd name="connsiteY5" fmla="*/ 633412 h 671512"/>
              <a:gd name="connsiteX6" fmla="*/ 148110 w 2719860"/>
              <a:gd name="connsiteY6" fmla="*/ 671512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9860" h="671512">
                <a:moveTo>
                  <a:pt x="2719860" y="0"/>
                </a:moveTo>
                <a:cubicBezTo>
                  <a:pt x="2451969" y="40481"/>
                  <a:pt x="2184079" y="80962"/>
                  <a:pt x="1900710" y="109537"/>
                </a:cubicBezTo>
                <a:cubicBezTo>
                  <a:pt x="1617341" y="138112"/>
                  <a:pt x="1322859" y="87313"/>
                  <a:pt x="1019647" y="171450"/>
                </a:cubicBezTo>
                <a:cubicBezTo>
                  <a:pt x="716435" y="255587"/>
                  <a:pt x="234629" y="555625"/>
                  <a:pt x="81435" y="614362"/>
                </a:cubicBezTo>
                <a:cubicBezTo>
                  <a:pt x="-71759" y="673099"/>
                  <a:pt x="113979" y="520700"/>
                  <a:pt x="100485" y="523875"/>
                </a:cubicBezTo>
                <a:cubicBezTo>
                  <a:pt x="86991" y="527050"/>
                  <a:pt x="-7465" y="608806"/>
                  <a:pt x="472" y="633412"/>
                </a:cubicBezTo>
                <a:cubicBezTo>
                  <a:pt x="8409" y="658018"/>
                  <a:pt x="78259" y="664765"/>
                  <a:pt x="148110" y="67151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727669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11991B-60C4-494B-876C-5B338FD51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458"/>
            <a:ext cx="7291346" cy="3736815"/>
          </a:xfrm>
          <a:prstGeom prst="rect">
            <a:avLst/>
          </a:prstGeom>
        </p:spPr>
      </p:pic>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3" name="TextBox 2">
            <a:extLst>
              <a:ext uri="{FF2B5EF4-FFF2-40B4-BE49-F238E27FC236}">
                <a16:creationId xmlns:a16="http://schemas.microsoft.com/office/drawing/2014/main" id="{9BC5B0B9-F607-7540-95E4-13E87F6ACD9B}"/>
              </a:ext>
            </a:extLst>
          </p:cNvPr>
          <p:cNvSpPr txBox="1"/>
          <p:nvPr/>
        </p:nvSpPr>
        <p:spPr>
          <a:xfrm>
            <a:off x="7137400" y="3337560"/>
            <a:ext cx="1600200" cy="430887"/>
          </a:xfrm>
          <a:prstGeom prst="rect">
            <a:avLst/>
          </a:prstGeom>
          <a:noFill/>
        </p:spPr>
        <p:txBody>
          <a:bodyPr wrap="square" rtlCol="0">
            <a:spAutoFit/>
          </a:bodyPr>
          <a:lstStyle/>
          <a:p>
            <a:r>
              <a:rPr lang="en-AU" sz="1100" dirty="0">
                <a:latin typeface="AhnbergHand" pitchFamily="2" charset="0"/>
              </a:rPr>
              <a:t>Atomic Fragment drop rate is 6%</a:t>
            </a:r>
          </a:p>
        </p:txBody>
      </p:sp>
      <p:sp>
        <p:nvSpPr>
          <p:cNvPr id="6" name="Rectangle 5">
            <a:extLst>
              <a:ext uri="{FF2B5EF4-FFF2-40B4-BE49-F238E27FC236}">
                <a16:creationId xmlns:a16="http://schemas.microsoft.com/office/drawing/2014/main" id="{D5A09E53-E004-0E42-B499-20C649C16C29}"/>
              </a:ext>
            </a:extLst>
          </p:cNvPr>
          <p:cNvSpPr/>
          <p:nvPr/>
        </p:nvSpPr>
        <p:spPr>
          <a:xfrm>
            <a:off x="6114555" y="1502797"/>
            <a:ext cx="429371" cy="2822713"/>
          </a:xfrm>
          <a:prstGeom prst="rect">
            <a:avLst/>
          </a:prstGeom>
          <a:solidFill>
            <a:srgbClr val="A3C4D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718298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1675-DD1B-4349-9A77-6A3FF8E64E82}"/>
              </a:ext>
            </a:extLst>
          </p:cNvPr>
          <p:cNvSpPr>
            <a:spLocks noGrp="1"/>
          </p:cNvSpPr>
          <p:nvPr>
            <p:ph type="title"/>
          </p:nvPr>
        </p:nvSpPr>
        <p:spPr/>
        <p:txBody>
          <a:bodyPr/>
          <a:lstStyle/>
          <a:p>
            <a:r>
              <a:rPr lang="en-AU" dirty="0">
                <a:latin typeface="Powderfinger Type" panose="02020709070000000403" pitchFamily="49" charset="77"/>
              </a:rPr>
              <a:t>Frags vs Atomic Frags</a:t>
            </a:r>
          </a:p>
        </p:txBody>
      </p:sp>
      <p:sp>
        <p:nvSpPr>
          <p:cNvPr id="3" name="Content Placeholder 2">
            <a:extLst>
              <a:ext uri="{FF2B5EF4-FFF2-40B4-BE49-F238E27FC236}">
                <a16:creationId xmlns:a16="http://schemas.microsoft.com/office/drawing/2014/main" id="{53A5A87F-0289-0644-A634-E68A7CA4B00E}"/>
              </a:ext>
            </a:extLst>
          </p:cNvPr>
          <p:cNvSpPr>
            <a:spLocks noGrp="1"/>
          </p:cNvSpPr>
          <p:nvPr>
            <p:ph idx="1"/>
          </p:nvPr>
        </p:nvSpPr>
        <p:spPr/>
        <p:txBody>
          <a:bodyPr/>
          <a:lstStyle/>
          <a:p>
            <a:r>
              <a:rPr lang="en-AU" dirty="0"/>
              <a:t>Most of the time the Atomic Frag drop rate is ~3x lower than the Fragmented packet drop rate</a:t>
            </a:r>
          </a:p>
          <a:p>
            <a:r>
              <a:rPr lang="en-AU" dirty="0"/>
              <a:t>Except when it’s not!</a:t>
            </a:r>
          </a:p>
        </p:txBody>
      </p:sp>
      <p:pic>
        <p:nvPicPr>
          <p:cNvPr id="5" name="Picture 4">
            <a:extLst>
              <a:ext uri="{FF2B5EF4-FFF2-40B4-BE49-F238E27FC236}">
                <a16:creationId xmlns:a16="http://schemas.microsoft.com/office/drawing/2014/main" id="{223F287D-E11F-CA43-82AE-2B5B4AE5F508}"/>
              </a:ext>
            </a:extLst>
          </p:cNvPr>
          <p:cNvPicPr>
            <a:picLocks noChangeAspect="1"/>
          </p:cNvPicPr>
          <p:nvPr/>
        </p:nvPicPr>
        <p:blipFill>
          <a:blip r:embed="rId2"/>
          <a:stretch>
            <a:fillRect/>
          </a:stretch>
        </p:blipFill>
        <p:spPr>
          <a:xfrm>
            <a:off x="505566" y="2571750"/>
            <a:ext cx="2750713" cy="1409802"/>
          </a:xfrm>
          <a:prstGeom prst="rect">
            <a:avLst/>
          </a:prstGeom>
        </p:spPr>
      </p:pic>
      <p:pic>
        <p:nvPicPr>
          <p:cNvPr id="7" name="Picture 6">
            <a:extLst>
              <a:ext uri="{FF2B5EF4-FFF2-40B4-BE49-F238E27FC236}">
                <a16:creationId xmlns:a16="http://schemas.microsoft.com/office/drawing/2014/main" id="{DD694FEB-EF28-5F42-A0A9-25A91E30B474}"/>
              </a:ext>
            </a:extLst>
          </p:cNvPr>
          <p:cNvPicPr>
            <a:picLocks noChangeAspect="1"/>
          </p:cNvPicPr>
          <p:nvPr/>
        </p:nvPicPr>
        <p:blipFill>
          <a:blip r:embed="rId3"/>
          <a:stretch>
            <a:fillRect/>
          </a:stretch>
        </p:blipFill>
        <p:spPr>
          <a:xfrm>
            <a:off x="3420504" y="3154680"/>
            <a:ext cx="2669559" cy="1366871"/>
          </a:xfrm>
          <a:prstGeom prst="rect">
            <a:avLst/>
          </a:prstGeom>
        </p:spPr>
      </p:pic>
      <p:pic>
        <p:nvPicPr>
          <p:cNvPr id="11" name="Picture 10">
            <a:extLst>
              <a:ext uri="{FF2B5EF4-FFF2-40B4-BE49-F238E27FC236}">
                <a16:creationId xmlns:a16="http://schemas.microsoft.com/office/drawing/2014/main" id="{0D8D38C0-F0F9-094B-A8A5-0C9DC9586E41}"/>
              </a:ext>
            </a:extLst>
          </p:cNvPr>
          <p:cNvPicPr>
            <a:picLocks noChangeAspect="1"/>
          </p:cNvPicPr>
          <p:nvPr/>
        </p:nvPicPr>
        <p:blipFill>
          <a:blip r:embed="rId4"/>
          <a:stretch>
            <a:fillRect/>
          </a:stretch>
        </p:blipFill>
        <p:spPr>
          <a:xfrm>
            <a:off x="6300007" y="3580425"/>
            <a:ext cx="2753360" cy="1415874"/>
          </a:xfrm>
          <a:prstGeom prst="rect">
            <a:avLst/>
          </a:prstGeom>
        </p:spPr>
      </p:pic>
      <p:sp>
        <p:nvSpPr>
          <p:cNvPr id="4" name="Freeform 3">
            <a:extLst>
              <a:ext uri="{FF2B5EF4-FFF2-40B4-BE49-F238E27FC236}">
                <a16:creationId xmlns:a16="http://schemas.microsoft.com/office/drawing/2014/main" id="{EBF29F65-273E-BC43-AACB-FD5A2EDAE5CE}"/>
              </a:ext>
            </a:extLst>
          </p:cNvPr>
          <p:cNvSpPr/>
          <p:nvPr/>
        </p:nvSpPr>
        <p:spPr>
          <a:xfrm>
            <a:off x="3476625" y="2187133"/>
            <a:ext cx="3476673" cy="1371596"/>
          </a:xfrm>
          <a:custGeom>
            <a:avLst/>
            <a:gdLst>
              <a:gd name="connsiteX0" fmla="*/ 0 w 3476673"/>
              <a:gd name="connsiteY0" fmla="*/ 84580 h 1371596"/>
              <a:gd name="connsiteX1" fmla="*/ 1824038 w 3476673"/>
              <a:gd name="connsiteY1" fmla="*/ 132205 h 1371596"/>
              <a:gd name="connsiteX2" fmla="*/ 3257550 w 3476673"/>
              <a:gd name="connsiteY2" fmla="*/ 75055 h 1371596"/>
              <a:gd name="connsiteX3" fmla="*/ 3328988 w 3476673"/>
              <a:gd name="connsiteY3" fmla="*/ 1313305 h 1371596"/>
              <a:gd name="connsiteX4" fmla="*/ 3476625 w 3476673"/>
              <a:gd name="connsiteY4" fmla="*/ 1189480 h 1371596"/>
              <a:gd name="connsiteX5" fmla="*/ 3343275 w 3476673"/>
              <a:gd name="connsiteY5" fmla="*/ 1365692 h 1371596"/>
              <a:gd name="connsiteX6" fmla="*/ 3181350 w 3476673"/>
              <a:gd name="connsiteY6" fmla="*/ 1232342 h 13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73" h="1371596">
                <a:moveTo>
                  <a:pt x="0" y="84580"/>
                </a:moveTo>
                <a:cubicBezTo>
                  <a:pt x="640556" y="109186"/>
                  <a:pt x="1281113" y="133793"/>
                  <a:pt x="1824038" y="132205"/>
                </a:cubicBezTo>
                <a:cubicBezTo>
                  <a:pt x="2366963" y="130618"/>
                  <a:pt x="3006725" y="-121795"/>
                  <a:pt x="3257550" y="75055"/>
                </a:cubicBezTo>
                <a:cubicBezTo>
                  <a:pt x="3508375" y="271905"/>
                  <a:pt x="3292476" y="1127568"/>
                  <a:pt x="3328988" y="1313305"/>
                </a:cubicBezTo>
                <a:cubicBezTo>
                  <a:pt x="3365500" y="1499042"/>
                  <a:pt x="3474244" y="1180749"/>
                  <a:pt x="3476625" y="1189480"/>
                </a:cubicBezTo>
                <a:cubicBezTo>
                  <a:pt x="3479006" y="1198211"/>
                  <a:pt x="3392487" y="1358548"/>
                  <a:pt x="3343275" y="1365692"/>
                </a:cubicBezTo>
                <a:cubicBezTo>
                  <a:pt x="3294063" y="1372836"/>
                  <a:pt x="3237706" y="1302589"/>
                  <a:pt x="3181350" y="123234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878A364B-93F0-9444-A2AD-1FB5BF4E37CC}"/>
              </a:ext>
            </a:extLst>
          </p:cNvPr>
          <p:cNvSpPr/>
          <p:nvPr/>
        </p:nvSpPr>
        <p:spPr>
          <a:xfrm>
            <a:off x="3275683" y="2295866"/>
            <a:ext cx="378990" cy="447334"/>
          </a:xfrm>
          <a:custGeom>
            <a:avLst/>
            <a:gdLst>
              <a:gd name="connsiteX0" fmla="*/ 224755 w 378990"/>
              <a:gd name="connsiteY0" fmla="*/ 4422 h 447334"/>
              <a:gd name="connsiteX1" fmla="*/ 358105 w 378990"/>
              <a:gd name="connsiteY1" fmla="*/ 37759 h 447334"/>
              <a:gd name="connsiteX2" fmla="*/ 343817 w 378990"/>
              <a:gd name="connsiteY2" fmla="*/ 280647 h 447334"/>
              <a:gd name="connsiteX3" fmla="*/ 29492 w 378990"/>
              <a:gd name="connsiteY3" fmla="*/ 413997 h 447334"/>
              <a:gd name="connsiteX4" fmla="*/ 43780 w 378990"/>
              <a:gd name="connsiteY4" fmla="*/ 328272 h 447334"/>
              <a:gd name="connsiteX5" fmla="*/ 917 w 378990"/>
              <a:gd name="connsiteY5" fmla="*/ 413997 h 447334"/>
              <a:gd name="connsiteX6" fmla="*/ 91405 w 378990"/>
              <a:gd name="connsiteY6" fmla="*/ 447334 h 44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90" h="447334">
                <a:moveTo>
                  <a:pt x="224755" y="4422"/>
                </a:moveTo>
                <a:cubicBezTo>
                  <a:pt x="281508" y="-1929"/>
                  <a:pt x="338261" y="-8279"/>
                  <a:pt x="358105" y="37759"/>
                </a:cubicBezTo>
                <a:cubicBezTo>
                  <a:pt x="377949" y="83797"/>
                  <a:pt x="398586" y="217941"/>
                  <a:pt x="343817" y="280647"/>
                </a:cubicBezTo>
                <a:cubicBezTo>
                  <a:pt x="289048" y="343353"/>
                  <a:pt x="79498" y="406059"/>
                  <a:pt x="29492" y="413997"/>
                </a:cubicBezTo>
                <a:cubicBezTo>
                  <a:pt x="-20514" y="421935"/>
                  <a:pt x="48542" y="328272"/>
                  <a:pt x="43780" y="328272"/>
                </a:cubicBezTo>
                <a:cubicBezTo>
                  <a:pt x="39018" y="328272"/>
                  <a:pt x="-7020" y="394153"/>
                  <a:pt x="917" y="413997"/>
                </a:cubicBezTo>
                <a:cubicBezTo>
                  <a:pt x="8854" y="433841"/>
                  <a:pt x="50129" y="440587"/>
                  <a:pt x="91405" y="44733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726332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Frag Drop or EH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fontScale="85000" lnSpcReduction="10000"/>
          </a:bodyPr>
          <a:lstStyle/>
          <a:p>
            <a:r>
              <a:rPr lang="en-AU" dirty="0"/>
              <a:t>The Atomic Frag data isn’t really as informative as we would’ve liked</a:t>
            </a:r>
          </a:p>
          <a:p>
            <a:r>
              <a:rPr lang="en-AU" dirty="0"/>
              <a:t>We thought that all hosts would accept incoming packets with an Atomic Frag header</a:t>
            </a:r>
          </a:p>
          <a:p>
            <a:pPr lvl="1"/>
            <a:r>
              <a:rPr lang="en-AU" dirty="0"/>
              <a:t>After all the Atomic Frag header is a no-op for the packet! </a:t>
            </a:r>
          </a:p>
          <a:p>
            <a:r>
              <a:rPr lang="en-AU" dirty="0"/>
              <a:t>So if there are Atomic Frag packet drops it should be a network effect</a:t>
            </a:r>
          </a:p>
          <a:p>
            <a:pPr lvl="1"/>
            <a:r>
              <a:rPr lang="en-AU" dirty="0"/>
              <a:t>The Atomic Frag drop rate should always be less than the fragmented packet drop rate</a:t>
            </a:r>
          </a:p>
          <a:p>
            <a:r>
              <a:rPr lang="en-AU" dirty="0"/>
              <a:t>But this is not always the case in our data</a:t>
            </a:r>
          </a:p>
          <a:p>
            <a:r>
              <a:rPr lang="en-AU" dirty="0"/>
              <a:t>So we looked for other Extension Headers to test</a:t>
            </a:r>
          </a:p>
        </p:txBody>
      </p:sp>
    </p:spTree>
    <p:extLst>
      <p:ext uri="{BB962C8B-B14F-4D97-AF65-F5344CB8AC3E}">
        <p14:creationId xmlns:p14="http://schemas.microsoft.com/office/powerpoint/2010/main" val="2125239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EH DST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fontScale="85000" lnSpcReduction="20000"/>
          </a:bodyPr>
          <a:lstStyle/>
          <a:p>
            <a:r>
              <a:rPr lang="en-AU" dirty="0"/>
              <a:t>What’s another innocuous Extension Header we can use?</a:t>
            </a:r>
          </a:p>
          <a:p>
            <a:r>
              <a:rPr lang="en-AU" dirty="0"/>
              <a:t>There is the PADN Destination Option </a:t>
            </a:r>
          </a:p>
          <a:p>
            <a:pPr lvl="1"/>
            <a:r>
              <a:rPr lang="en-AU" dirty="0"/>
              <a:t>In this way can can compare the network treatment of extension headers to the treatment of fragmentation headers</a:t>
            </a:r>
          </a:p>
          <a:p>
            <a:r>
              <a:rPr lang="en-AU" dirty="0"/>
              <a:t>Let’s use it!</a:t>
            </a:r>
          </a:p>
          <a:p>
            <a:pPr lvl="1"/>
            <a:r>
              <a:rPr lang="en-AU" dirty="0"/>
              <a:t>Because padding does not relying on any particular functionality in the host, so hosts should accept it</a:t>
            </a:r>
          </a:p>
          <a:p>
            <a:r>
              <a:rPr lang="en-AU" dirty="0"/>
              <a:t>In theory Destination Options should be handled by the network as a neutral option, as the option signalling is about the destination host, not the network elements that switch the packet in transit</a:t>
            </a:r>
          </a:p>
          <a:p>
            <a:endParaRPr lang="en-AU" dirty="0"/>
          </a:p>
        </p:txBody>
      </p:sp>
    </p:spTree>
    <p:extLst>
      <p:ext uri="{BB962C8B-B14F-4D97-AF65-F5344CB8AC3E}">
        <p14:creationId xmlns:p14="http://schemas.microsoft.com/office/powerpoint/2010/main" val="317146778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CC9-8806-E04C-80BB-3BCFD24A0CCF}"/>
              </a:ext>
            </a:extLst>
          </p:cNvPr>
          <p:cNvSpPr>
            <a:spLocks noGrp="1"/>
          </p:cNvSpPr>
          <p:nvPr>
            <p:ph type="title"/>
          </p:nvPr>
        </p:nvSpPr>
        <p:spPr/>
        <p:txBody>
          <a:bodyPr/>
          <a:lstStyle/>
          <a:p>
            <a:r>
              <a:rPr lang="en-AU" dirty="0">
                <a:latin typeface="Powderfinger Type" panose="02020709070000000403" pitchFamily="49" charset="77"/>
              </a:rPr>
              <a:t>Destination Option Drop Rate</a:t>
            </a:r>
          </a:p>
        </p:txBody>
      </p:sp>
      <p:sp>
        <p:nvSpPr>
          <p:cNvPr id="3" name="Content Placeholder 2">
            <a:extLst>
              <a:ext uri="{FF2B5EF4-FFF2-40B4-BE49-F238E27FC236}">
                <a16:creationId xmlns:a16="http://schemas.microsoft.com/office/drawing/2014/main" id="{37DAB8FE-2F7D-7842-8781-15295B0A4EB0}"/>
              </a:ext>
            </a:extLst>
          </p:cNvPr>
          <p:cNvSpPr>
            <a:spLocks noGrp="1"/>
          </p:cNvSpPr>
          <p:nvPr>
            <p:ph idx="1"/>
          </p:nvPr>
        </p:nvSpPr>
        <p:spPr/>
        <p:txBody>
          <a:bodyPr>
            <a:normAutofit fontScale="92500"/>
          </a:bodyPr>
          <a:lstStyle/>
          <a:p>
            <a:pPr marL="0" indent="0">
              <a:buNone/>
            </a:pPr>
            <a:r>
              <a:rPr lang="en-AU" b="1" dirty="0"/>
              <a:t>January 2022:   94.5% drop rate</a:t>
            </a:r>
          </a:p>
          <a:p>
            <a:pPr marL="0" indent="0">
              <a:buNone/>
            </a:pPr>
            <a:endParaRPr lang="en-AU" dirty="0"/>
          </a:p>
          <a:p>
            <a:pPr marL="0" indent="0">
              <a:buNone/>
            </a:pPr>
            <a:r>
              <a:rPr lang="en-AU" dirty="0"/>
              <a:t>Wow! That’s awesomely bad!</a:t>
            </a:r>
          </a:p>
          <a:p>
            <a:pPr marL="0" indent="0">
              <a:buNone/>
            </a:pPr>
            <a:endParaRPr lang="en-AU" dirty="0"/>
          </a:p>
          <a:p>
            <a:pPr marL="0" indent="0">
              <a:buNone/>
            </a:pPr>
            <a:r>
              <a:rPr lang="en-AU" sz="2200" dirty="0"/>
              <a:t>It seems that most hosts are dropping incoming packets with unexpected destination options, whether they contain directives of just padding or other directives, but we need to test this against various commonly used IPv6 protocol stacks to test this a little more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6710122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EH HBH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fontScale="92500" lnSpcReduction="20000"/>
          </a:bodyPr>
          <a:lstStyle/>
          <a:p>
            <a:r>
              <a:rPr lang="en-AU" dirty="0"/>
              <a:t>What’s another innocuous Extension Header we can use?</a:t>
            </a:r>
          </a:p>
          <a:p>
            <a:r>
              <a:rPr lang="en-AU" dirty="0"/>
              <a:t>There is the PADN Hop-by-Hop Option </a:t>
            </a:r>
          </a:p>
          <a:p>
            <a:pPr lvl="1"/>
            <a:r>
              <a:rPr lang="en-AU" dirty="0"/>
              <a:t>In this way can can compare the network treatment of extension headers to the treatment of fragmentation headers</a:t>
            </a:r>
          </a:p>
          <a:p>
            <a:r>
              <a:rPr lang="en-AU" dirty="0"/>
              <a:t>Let’s try this</a:t>
            </a:r>
          </a:p>
          <a:p>
            <a:pPr lvl="1"/>
            <a:r>
              <a:rPr lang="en-AU" dirty="0"/>
              <a:t>Because padding does not relying on any particular functionality in the host, so hosts should accept it</a:t>
            </a:r>
          </a:p>
          <a:p>
            <a:r>
              <a:rPr lang="en-AU" dirty="0"/>
              <a:t>Again, this is a simple padding option so no special processing is being requested from the network’s switches</a:t>
            </a:r>
          </a:p>
          <a:p>
            <a:endParaRPr lang="en-AU" dirty="0"/>
          </a:p>
        </p:txBody>
      </p:sp>
    </p:spTree>
    <p:extLst>
      <p:ext uri="{BB962C8B-B14F-4D97-AF65-F5344CB8AC3E}">
        <p14:creationId xmlns:p14="http://schemas.microsoft.com/office/powerpoint/2010/main" val="89798054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CC9-8806-E04C-80BB-3BCFD24A0CCF}"/>
              </a:ext>
            </a:extLst>
          </p:cNvPr>
          <p:cNvSpPr>
            <a:spLocks noGrp="1"/>
          </p:cNvSpPr>
          <p:nvPr>
            <p:ph type="title"/>
          </p:nvPr>
        </p:nvSpPr>
        <p:spPr/>
        <p:txBody>
          <a:bodyPr/>
          <a:lstStyle/>
          <a:p>
            <a:r>
              <a:rPr lang="en-AU" dirty="0">
                <a:latin typeface="Powderfinger Type" panose="02020709070000000403" pitchFamily="49" charset="77"/>
              </a:rPr>
              <a:t>Hop-by-Hop Option Drop Rate</a:t>
            </a:r>
          </a:p>
        </p:txBody>
      </p:sp>
      <p:sp>
        <p:nvSpPr>
          <p:cNvPr id="3" name="Content Placeholder 2">
            <a:extLst>
              <a:ext uri="{FF2B5EF4-FFF2-40B4-BE49-F238E27FC236}">
                <a16:creationId xmlns:a16="http://schemas.microsoft.com/office/drawing/2014/main" id="{37DAB8FE-2F7D-7842-8781-15295B0A4EB0}"/>
              </a:ext>
            </a:extLst>
          </p:cNvPr>
          <p:cNvSpPr>
            <a:spLocks noGrp="1"/>
          </p:cNvSpPr>
          <p:nvPr>
            <p:ph idx="1"/>
          </p:nvPr>
        </p:nvSpPr>
        <p:spPr/>
        <p:txBody>
          <a:bodyPr>
            <a:normAutofit/>
          </a:bodyPr>
          <a:lstStyle/>
          <a:p>
            <a:pPr marL="0" indent="0">
              <a:buNone/>
            </a:pPr>
            <a:r>
              <a:rPr lang="en-AU" b="1" dirty="0"/>
              <a:t>February 2022:   99.5% drop rate</a:t>
            </a:r>
          </a:p>
          <a:p>
            <a:pPr marL="0" indent="0">
              <a:buNone/>
            </a:pPr>
            <a:endParaRPr lang="en-AU" dirty="0"/>
          </a:p>
          <a:p>
            <a:pPr marL="0" indent="0">
              <a:buNone/>
            </a:pPr>
            <a:r>
              <a:rPr lang="en-AU" dirty="0"/>
              <a:t>Wow! That’s awesomely even </a:t>
            </a:r>
            <a:r>
              <a:rPr lang="en-AU" dirty="0" err="1"/>
              <a:t>badder</a:t>
            </a:r>
            <a:r>
              <a:rPr lang="en-AU" dirty="0"/>
              <a:t>!</a:t>
            </a:r>
          </a:p>
          <a:p>
            <a:pPr marL="0" indent="0">
              <a:buNone/>
            </a:pPr>
            <a:endParaRPr lang="en-AU" dirty="0"/>
          </a:p>
          <a:p>
            <a:pPr marL="0" indent="0">
              <a:buNone/>
            </a:pPr>
            <a:r>
              <a:rPr lang="en-AU" dirty="0"/>
              <a:t>It seems that most hosts and routers are dropping incoming packets with destination and hop-by-hop options, but we need to test this some more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35186997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5EFF-E391-924B-90DC-AF0600625196}"/>
              </a:ext>
            </a:extLst>
          </p:cNvPr>
          <p:cNvSpPr>
            <a:spLocks noGrp="1"/>
          </p:cNvSpPr>
          <p:nvPr>
            <p:ph type="title"/>
          </p:nvPr>
        </p:nvSpPr>
        <p:spPr/>
        <p:txBody>
          <a:bodyPr/>
          <a:lstStyle/>
          <a:p>
            <a:r>
              <a:rPr lang="en-AU" dirty="0">
                <a:latin typeface="Powderfinger Type" panose="02020709070000000403" pitchFamily="49" charset="77"/>
              </a:rPr>
              <a:t>Summary</a:t>
            </a:r>
          </a:p>
        </p:txBody>
      </p:sp>
      <p:sp>
        <p:nvSpPr>
          <p:cNvPr id="3" name="Content Placeholder 2">
            <a:extLst>
              <a:ext uri="{FF2B5EF4-FFF2-40B4-BE49-F238E27FC236}">
                <a16:creationId xmlns:a16="http://schemas.microsoft.com/office/drawing/2014/main" id="{F4E3F5E1-1CF6-BE4B-84BC-B2FC6CA6B70A}"/>
              </a:ext>
            </a:extLst>
          </p:cNvPr>
          <p:cNvSpPr>
            <a:spLocks noGrp="1"/>
          </p:cNvSpPr>
          <p:nvPr>
            <p:ph idx="1"/>
          </p:nvPr>
        </p:nvSpPr>
        <p:spPr/>
        <p:txBody>
          <a:bodyPr>
            <a:normAutofit/>
          </a:bodyPr>
          <a:lstStyle/>
          <a:p>
            <a:r>
              <a:rPr lang="en-AU" dirty="0"/>
              <a:t>The network is slowly improving it’s handling of fragmented IPv6 packets</a:t>
            </a:r>
          </a:p>
          <a:p>
            <a:pPr lvl="1"/>
            <a:r>
              <a:rPr lang="en-AU" dirty="0"/>
              <a:t>In 5 years its gone from </a:t>
            </a:r>
            <a:r>
              <a:rPr lang="en-AU" i="1" dirty="0"/>
              <a:t>unusably bad </a:t>
            </a:r>
            <a:r>
              <a:rPr lang="en-AU" dirty="0"/>
              <a:t>to </a:t>
            </a:r>
            <a:r>
              <a:rPr lang="en-AU" i="1" dirty="0"/>
              <a:t>tolerably</a:t>
            </a:r>
            <a:r>
              <a:rPr lang="en-AU" dirty="0"/>
              <a:t> </a:t>
            </a:r>
            <a:r>
              <a:rPr lang="en-AU" i="1" dirty="0"/>
              <a:t>poor</a:t>
            </a:r>
          </a:p>
          <a:p>
            <a:pPr lvl="1"/>
            <a:r>
              <a:rPr lang="en-AU" dirty="0"/>
              <a:t>Recent IPv6 deployments appear to show more robust general handling of IPv6 packets</a:t>
            </a:r>
          </a:p>
          <a:p>
            <a:r>
              <a:rPr lang="en-AU" dirty="0"/>
              <a:t>Destination Extension Headers and Hop-by-Hop Extension Headers are not usefully supported on public Internet infrastructure</a:t>
            </a:r>
          </a:p>
        </p:txBody>
      </p:sp>
    </p:spTree>
    <p:extLst>
      <p:ext uri="{BB962C8B-B14F-4D97-AF65-F5344CB8AC3E}">
        <p14:creationId xmlns:p14="http://schemas.microsoft.com/office/powerpoint/2010/main" val="17158082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953-32A0-3B4B-B116-F84162490DD0}"/>
              </a:ext>
            </a:extLst>
          </p:cNvPr>
          <p:cNvSpPr>
            <a:spLocks noGrp="1"/>
          </p:cNvSpPr>
          <p:nvPr>
            <p:ph type="title"/>
          </p:nvPr>
        </p:nvSpPr>
        <p:spPr/>
        <p:txBody>
          <a:bodyPr>
            <a:normAutofit fontScale="90000"/>
          </a:bodyPr>
          <a:lstStyle/>
          <a:p>
            <a:r>
              <a:rPr lang="en-AU" dirty="0">
                <a:latin typeface="Powderfinger Type" panose="02020709070000000403" pitchFamily="49" charset="77"/>
              </a:rPr>
              <a:t>Lessons Learned on Fragmentation</a:t>
            </a:r>
          </a:p>
        </p:txBody>
      </p:sp>
      <p:sp>
        <p:nvSpPr>
          <p:cNvPr id="3" name="Content Placeholder 2">
            <a:extLst>
              <a:ext uri="{FF2B5EF4-FFF2-40B4-BE49-F238E27FC236}">
                <a16:creationId xmlns:a16="http://schemas.microsoft.com/office/drawing/2014/main" id="{8495F219-1FCB-2247-AE42-25BEA43AC12F}"/>
              </a:ext>
            </a:extLst>
          </p:cNvPr>
          <p:cNvSpPr>
            <a:spLocks noGrp="1"/>
          </p:cNvSpPr>
          <p:nvPr>
            <p:ph idx="1"/>
          </p:nvPr>
        </p:nvSpPr>
        <p:spPr/>
        <p:txBody>
          <a:bodyPr>
            <a:normAutofit fontScale="85000" lnSpcReduction="10000"/>
          </a:bodyPr>
          <a:lstStyle/>
          <a:p>
            <a:r>
              <a:rPr lang="en-AU" dirty="0"/>
              <a:t>Don’t Fragment outgoing packets</a:t>
            </a:r>
          </a:p>
          <a:p>
            <a:r>
              <a:rPr lang="en-AU" dirty="0"/>
              <a:t>Don’t rely on PMTUD</a:t>
            </a:r>
          </a:p>
          <a:p>
            <a:r>
              <a:rPr lang="en-AU" dirty="0"/>
              <a:t>More generally, don’t rely on Extension Headers nor on ICMP6 integrity</a:t>
            </a:r>
          </a:p>
          <a:p>
            <a:r>
              <a:rPr lang="en-AU" dirty="0"/>
              <a:t>Pick your TCP MSS setting carefully:</a:t>
            </a:r>
          </a:p>
          <a:p>
            <a:pPr lvl="1"/>
            <a:r>
              <a:rPr lang="en-AU" dirty="0"/>
              <a:t>1280 is a robust local MTU size – but possibly too conservative</a:t>
            </a:r>
          </a:p>
          <a:p>
            <a:pPr lvl="1"/>
            <a:r>
              <a:rPr lang="en-AU" dirty="0"/>
              <a:t>1350 is survivable as a MTU size – the Goldilocks choice</a:t>
            </a:r>
          </a:p>
          <a:p>
            <a:pPr lvl="1"/>
            <a:r>
              <a:rPr lang="en-AU" dirty="0"/>
              <a:t>1400 is risky – but survivable in most cases</a:t>
            </a:r>
          </a:p>
          <a:p>
            <a:pPr lvl="1"/>
            <a:r>
              <a:rPr lang="en-AU" dirty="0"/>
              <a:t>1500 is a poor choice – this leads to visible failure cases</a:t>
            </a:r>
          </a:p>
          <a:p>
            <a:pPr lvl="1"/>
            <a:endParaRPr lang="en-AU" dirty="0"/>
          </a:p>
          <a:p>
            <a:endParaRPr lang="en-AU" dirty="0"/>
          </a:p>
          <a:p>
            <a:endParaRPr lang="en-AU" dirty="0"/>
          </a:p>
        </p:txBody>
      </p:sp>
    </p:spTree>
    <p:extLst>
      <p:ext uri="{BB962C8B-B14F-4D97-AF65-F5344CB8AC3E}">
        <p14:creationId xmlns:p14="http://schemas.microsoft.com/office/powerpoint/2010/main" val="7627642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953-32A0-3B4B-B116-F84162490DD0}"/>
              </a:ext>
            </a:extLst>
          </p:cNvPr>
          <p:cNvSpPr>
            <a:spLocks noGrp="1"/>
          </p:cNvSpPr>
          <p:nvPr>
            <p:ph type="title"/>
          </p:nvPr>
        </p:nvSpPr>
        <p:spPr/>
        <p:txBody>
          <a:bodyPr>
            <a:normAutofit fontScale="90000"/>
          </a:bodyPr>
          <a:lstStyle/>
          <a:p>
            <a:r>
              <a:rPr lang="en-AU" dirty="0">
                <a:latin typeface="Powderfinger Type" panose="02020709070000000403" pitchFamily="49" charset="77"/>
              </a:rPr>
              <a:t>Lessons Learned on HBH and </a:t>
            </a:r>
            <a:r>
              <a:rPr lang="en-AU" dirty="0" err="1">
                <a:latin typeface="Powderfinger Type" panose="02020709070000000403" pitchFamily="49" charset="77"/>
              </a:rPr>
              <a:t>Dst</a:t>
            </a:r>
            <a:r>
              <a:rPr lang="en-AU" dirty="0">
                <a:latin typeface="Powderfinger Type" panose="02020709070000000403" pitchFamily="49" charset="77"/>
              </a:rPr>
              <a:t> EHs</a:t>
            </a:r>
          </a:p>
        </p:txBody>
      </p:sp>
      <p:sp>
        <p:nvSpPr>
          <p:cNvPr id="3" name="Content Placeholder 2">
            <a:extLst>
              <a:ext uri="{FF2B5EF4-FFF2-40B4-BE49-F238E27FC236}">
                <a16:creationId xmlns:a16="http://schemas.microsoft.com/office/drawing/2014/main" id="{8495F219-1FCB-2247-AE42-25BEA43AC12F}"/>
              </a:ext>
            </a:extLst>
          </p:cNvPr>
          <p:cNvSpPr>
            <a:spLocks noGrp="1"/>
          </p:cNvSpPr>
          <p:nvPr>
            <p:ph idx="1"/>
          </p:nvPr>
        </p:nvSpPr>
        <p:spPr/>
        <p:txBody>
          <a:bodyPr>
            <a:normAutofit/>
          </a:bodyPr>
          <a:lstStyle/>
          <a:p>
            <a:r>
              <a:rPr lang="en-AU" dirty="0"/>
              <a:t>Don’t</a:t>
            </a:r>
          </a:p>
          <a:p>
            <a:endParaRPr lang="en-AU" dirty="0"/>
          </a:p>
          <a:p>
            <a:endParaRPr lang="en-AU" dirty="0"/>
          </a:p>
        </p:txBody>
      </p:sp>
    </p:spTree>
    <p:extLst>
      <p:ext uri="{BB962C8B-B14F-4D97-AF65-F5344CB8AC3E}">
        <p14:creationId xmlns:p14="http://schemas.microsoft.com/office/powerpoint/2010/main" val="6312655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7DC-59AB-7F42-B33F-B75DB48670A2}"/>
              </a:ext>
            </a:extLst>
          </p:cNvPr>
          <p:cNvSpPr>
            <a:spLocks noGrp="1"/>
          </p:cNvSpPr>
          <p:nvPr>
            <p:ph type="title"/>
          </p:nvPr>
        </p:nvSpPr>
        <p:spPr/>
        <p:txBody>
          <a:bodyPr>
            <a:normAutofit/>
          </a:bodyPr>
          <a:lstStyle/>
          <a:p>
            <a:r>
              <a:rPr lang="en-US" sz="2800" dirty="0">
                <a:latin typeface="Powderfinger Type" panose="02020709070000000403" pitchFamily="49" charset="77"/>
                <a:ea typeface="Powderfinger Type" charset="0"/>
                <a:cs typeface="Powderfinger Type" charset="0"/>
              </a:rPr>
              <a:t>IPv6: Packet Header Changes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CAF85C0D-AD25-CD4C-84FA-C0B07E16956B}"/>
              </a:ext>
            </a:extLst>
          </p:cNvPr>
          <p:cNvSpPr>
            <a:spLocks noGrp="1"/>
          </p:cNvSpPr>
          <p:nvPr>
            <p:ph idx="1"/>
          </p:nvPr>
        </p:nvSpPr>
        <p:spPr/>
        <p:txBody>
          <a:bodyPr>
            <a:normAutofit/>
          </a:bodyPr>
          <a:lstStyle/>
          <a:p>
            <a:r>
              <a:rPr lang="en-AU" sz="2000" dirty="0"/>
              <a:t>Type of Service changed to Traffic Class </a:t>
            </a:r>
          </a:p>
          <a:p>
            <a:pPr lvl="1"/>
            <a:r>
              <a:rPr lang="en-AU" sz="2000" dirty="0"/>
              <a:t>(yet to find a useful agreed role, even ECN!)</a:t>
            </a:r>
          </a:p>
          <a:p>
            <a:r>
              <a:rPr lang="en-AU" sz="2000" dirty="0"/>
              <a:t>A Flow Label added </a:t>
            </a:r>
          </a:p>
          <a:p>
            <a:pPr lvl="1"/>
            <a:r>
              <a:rPr lang="en-AU" sz="2000" dirty="0"/>
              <a:t>(but yet to find a useful role!)</a:t>
            </a:r>
          </a:p>
          <a:p>
            <a:r>
              <a:rPr lang="en-AU" sz="2000" dirty="0"/>
              <a:t>Header Checksum becomes a media layer function</a:t>
            </a:r>
          </a:p>
          <a:p>
            <a:r>
              <a:rPr lang="en-AU" sz="2000" dirty="0"/>
              <a:t>Options, Protocol fields replaced by chained Extension Headers</a:t>
            </a:r>
          </a:p>
          <a:p>
            <a:r>
              <a:rPr lang="en-AU" sz="2000" b="1" dirty="0"/>
              <a:t>Packet ID and Fragmentation Controls become an Extension Header</a:t>
            </a:r>
          </a:p>
          <a:p>
            <a:endParaRPr lang="en-AU" sz="2000" dirty="0"/>
          </a:p>
        </p:txBody>
      </p:sp>
    </p:spTree>
    <p:extLst>
      <p:ext uri="{BB962C8B-B14F-4D97-AF65-F5344CB8AC3E}">
        <p14:creationId xmlns:p14="http://schemas.microsoft.com/office/powerpoint/2010/main" val="428620477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E5C4-8B6C-BC4E-B300-D52FA0F7BE55}"/>
              </a:ext>
            </a:extLst>
          </p:cNvPr>
          <p:cNvSpPr>
            <a:spLocks noGrp="1"/>
          </p:cNvSpPr>
          <p:nvPr>
            <p:ph type="title"/>
          </p:nvPr>
        </p:nvSpPr>
        <p:spPr/>
        <p:txBody>
          <a:bodyPr/>
          <a:lstStyle/>
          <a:p>
            <a:pPr algn="l"/>
            <a:r>
              <a:rPr lang="en-AU" dirty="0">
                <a:latin typeface="Powderfinger Type" panose="02020709070000000403" pitchFamily="49" charset="77"/>
              </a:rPr>
              <a:t>Daily Report</a:t>
            </a:r>
          </a:p>
        </p:txBody>
      </p:sp>
      <p:pic>
        <p:nvPicPr>
          <p:cNvPr id="7" name="Picture 6">
            <a:extLst>
              <a:ext uri="{FF2B5EF4-FFF2-40B4-BE49-F238E27FC236}">
                <a16:creationId xmlns:a16="http://schemas.microsoft.com/office/drawing/2014/main" id="{EEBBC169-FC97-A04C-B97B-EA046B1B3119}"/>
              </a:ext>
            </a:extLst>
          </p:cNvPr>
          <p:cNvPicPr>
            <a:picLocks noChangeAspect="1"/>
          </p:cNvPicPr>
          <p:nvPr/>
        </p:nvPicPr>
        <p:blipFill>
          <a:blip r:embed="rId2"/>
          <a:stretch>
            <a:fillRect/>
          </a:stretch>
        </p:blipFill>
        <p:spPr>
          <a:xfrm>
            <a:off x="3633746" y="16815"/>
            <a:ext cx="4802288" cy="5143822"/>
          </a:xfrm>
          <a:prstGeom prst="rect">
            <a:avLst/>
          </a:prstGeom>
        </p:spPr>
      </p:pic>
      <p:sp>
        <p:nvSpPr>
          <p:cNvPr id="3" name="Content Placeholder 2">
            <a:extLst>
              <a:ext uri="{FF2B5EF4-FFF2-40B4-BE49-F238E27FC236}">
                <a16:creationId xmlns:a16="http://schemas.microsoft.com/office/drawing/2014/main" id="{DA3F5D61-B58E-A44C-8AD5-D4A5C8BF1205}"/>
              </a:ext>
            </a:extLst>
          </p:cNvPr>
          <p:cNvSpPr>
            <a:spLocks noGrp="1"/>
          </p:cNvSpPr>
          <p:nvPr>
            <p:ph idx="1"/>
          </p:nvPr>
        </p:nvSpPr>
        <p:spPr>
          <a:xfrm>
            <a:off x="71262" y="2067339"/>
            <a:ext cx="8229600" cy="1867326"/>
          </a:xfrm>
        </p:spPr>
        <p:txBody>
          <a:bodyPr>
            <a:normAutofit/>
          </a:bodyPr>
          <a:lstStyle/>
          <a:p>
            <a:pPr marL="0" indent="0">
              <a:buNone/>
            </a:pPr>
            <a:r>
              <a:rPr lang="en-AU" sz="2000" dirty="0"/>
              <a:t>https://</a:t>
            </a:r>
            <a:r>
              <a:rPr lang="en-AU" sz="2000" dirty="0" err="1"/>
              <a:t>stats.labs.apnic.net</a:t>
            </a:r>
            <a:r>
              <a:rPr lang="en-AU" sz="2000" dirty="0"/>
              <a:t>/v6frag</a:t>
            </a:r>
          </a:p>
        </p:txBody>
      </p:sp>
      <p:pic>
        <p:nvPicPr>
          <p:cNvPr id="5" name="Picture 4">
            <a:extLst>
              <a:ext uri="{FF2B5EF4-FFF2-40B4-BE49-F238E27FC236}">
                <a16:creationId xmlns:a16="http://schemas.microsoft.com/office/drawing/2014/main" id="{E88F2390-FC73-3C4F-8638-2B2EB581326C}"/>
              </a:ext>
            </a:extLst>
          </p:cNvPr>
          <p:cNvPicPr>
            <a:picLocks noChangeAspect="1"/>
          </p:cNvPicPr>
          <p:nvPr/>
        </p:nvPicPr>
        <p:blipFill>
          <a:blip r:embed="rId3"/>
          <a:stretch>
            <a:fillRect/>
          </a:stretch>
        </p:blipFill>
        <p:spPr>
          <a:xfrm>
            <a:off x="8132792" y="4246088"/>
            <a:ext cx="857250" cy="857250"/>
          </a:xfrm>
          <a:prstGeom prst="rect">
            <a:avLst/>
          </a:prstGeom>
        </p:spPr>
      </p:pic>
    </p:spTree>
    <p:extLst>
      <p:ext uri="{BB962C8B-B14F-4D97-AF65-F5344CB8AC3E}">
        <p14:creationId xmlns:p14="http://schemas.microsoft.com/office/powerpoint/2010/main" val="5667116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5687">
            <a:off x="1186855" y="1585716"/>
            <a:ext cx="4339390" cy="857250"/>
          </a:xfrm>
        </p:spPr>
        <p:txBody>
          <a:bodyPr>
            <a:normAutofit/>
          </a:bodyPr>
          <a:lstStyle/>
          <a:p>
            <a:r>
              <a:rPr lang="en-US" sz="4950" b="1" dirty="0">
                <a:latin typeface="Vadim's Writing"/>
                <a:cs typeface="Vadim's Writing"/>
              </a:rPr>
              <a:t>That’s it!</a:t>
            </a:r>
          </a:p>
        </p:txBody>
      </p:sp>
    </p:spTree>
    <p:extLst>
      <p:ext uri="{BB962C8B-B14F-4D97-AF65-F5344CB8AC3E}">
        <p14:creationId xmlns:p14="http://schemas.microsoft.com/office/powerpoint/2010/main" val="86184958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7DC-59AB-7F42-B33F-B75DB48670A2}"/>
              </a:ext>
            </a:extLst>
          </p:cNvPr>
          <p:cNvSpPr>
            <a:spLocks noGrp="1"/>
          </p:cNvSpPr>
          <p:nvPr>
            <p:ph type="title"/>
          </p:nvPr>
        </p:nvSpPr>
        <p:spPr/>
        <p:txBody>
          <a:bodyPr>
            <a:normAutofit/>
          </a:bodyPr>
          <a:lstStyle/>
          <a:p>
            <a:r>
              <a:rPr lang="en-US" sz="2800" dirty="0">
                <a:latin typeface="Powderfinger Type" panose="02020709070000000403" pitchFamily="49" charset="77"/>
                <a:ea typeface="Powderfinger Type" charset="0"/>
                <a:cs typeface="Powderfinger Type" charset="0"/>
              </a:rPr>
              <a:t>IPv6: Packet Header Changes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CAF85C0D-AD25-CD4C-84FA-C0B07E16956B}"/>
              </a:ext>
            </a:extLst>
          </p:cNvPr>
          <p:cNvSpPr>
            <a:spLocks noGrp="1"/>
          </p:cNvSpPr>
          <p:nvPr>
            <p:ph idx="1"/>
          </p:nvPr>
        </p:nvSpPr>
        <p:spPr/>
        <p:txBody>
          <a:bodyPr>
            <a:normAutofit/>
          </a:bodyPr>
          <a:lstStyle/>
          <a:p>
            <a:r>
              <a:rPr lang="en-AU" sz="2000" dirty="0"/>
              <a:t>Type of Service changed to Traffic Class </a:t>
            </a:r>
          </a:p>
          <a:p>
            <a:pPr lvl="1"/>
            <a:r>
              <a:rPr lang="en-AU" sz="2000" dirty="0"/>
              <a:t>(yet to find a useful agreed role, even ECN!)</a:t>
            </a:r>
          </a:p>
          <a:p>
            <a:r>
              <a:rPr lang="en-AU" sz="2000" dirty="0"/>
              <a:t>A Flow Label added </a:t>
            </a:r>
          </a:p>
          <a:p>
            <a:pPr lvl="1"/>
            <a:r>
              <a:rPr lang="en-AU" sz="2000" dirty="0"/>
              <a:t>(but yet to find a useful role!)</a:t>
            </a:r>
          </a:p>
          <a:p>
            <a:r>
              <a:rPr lang="en-AU" sz="2000" dirty="0"/>
              <a:t>Header Checksum becomes a media layer function</a:t>
            </a:r>
          </a:p>
          <a:p>
            <a:r>
              <a:rPr lang="en-AU" sz="2000" dirty="0"/>
              <a:t>Options, Protocol fields replaced by chained Extension Headers</a:t>
            </a:r>
          </a:p>
          <a:p>
            <a:r>
              <a:rPr lang="en-AU" sz="2000" b="1" dirty="0"/>
              <a:t>Packet ID and Fragmentation Controls become an Extension Header</a:t>
            </a:r>
          </a:p>
          <a:p>
            <a:endParaRPr lang="en-AU" sz="2000" dirty="0"/>
          </a:p>
        </p:txBody>
      </p:sp>
      <p:sp>
        <p:nvSpPr>
          <p:cNvPr id="4" name="TextBox 3">
            <a:extLst>
              <a:ext uri="{FF2B5EF4-FFF2-40B4-BE49-F238E27FC236}">
                <a16:creationId xmlns:a16="http://schemas.microsoft.com/office/drawing/2014/main" id="{40329E57-36C0-744C-AC86-D766BBA817F2}"/>
              </a:ext>
            </a:extLst>
          </p:cNvPr>
          <p:cNvSpPr txBox="1"/>
          <p:nvPr/>
        </p:nvSpPr>
        <p:spPr>
          <a:xfrm rot="20981084">
            <a:off x="262883" y="2223184"/>
            <a:ext cx="6554129" cy="646331"/>
          </a:xfrm>
          <a:prstGeom prst="rect">
            <a:avLst/>
          </a:prstGeom>
          <a:solidFill>
            <a:schemeClr val="bg1"/>
          </a:solidFill>
        </p:spPr>
        <p:txBody>
          <a:bodyPr wrap="square" rtlCol="0">
            <a:spAutoFit/>
          </a:bodyPr>
          <a:lstStyle/>
          <a:p>
            <a:pPr algn="ctr"/>
            <a:r>
              <a:rPr lang="en-US" dirty="0">
                <a:solidFill>
                  <a:schemeClr val="accent6">
                    <a:lumMod val="50000"/>
                  </a:schemeClr>
                </a:solidFill>
                <a:latin typeface="AhnbergHand" charset="0"/>
                <a:ea typeface="AhnbergHand" charset="0"/>
                <a:cs typeface="AhnbergHand" charset="0"/>
              </a:rPr>
              <a:t>The substantive change with IPv6 is the handling of Fragmentation and the use of Extension Headers </a:t>
            </a:r>
          </a:p>
        </p:txBody>
      </p:sp>
      <p:sp>
        <p:nvSpPr>
          <p:cNvPr id="5" name="Freeform 4">
            <a:extLst>
              <a:ext uri="{FF2B5EF4-FFF2-40B4-BE49-F238E27FC236}">
                <a16:creationId xmlns:a16="http://schemas.microsoft.com/office/drawing/2014/main" id="{14B7EF43-EA90-4248-82A5-A8D0B9B6EF93}"/>
              </a:ext>
            </a:extLst>
          </p:cNvPr>
          <p:cNvSpPr/>
          <p:nvPr/>
        </p:nvSpPr>
        <p:spPr>
          <a:xfrm>
            <a:off x="891251" y="4258527"/>
            <a:ext cx="3788092" cy="45719"/>
          </a:xfrm>
          <a:custGeom>
            <a:avLst/>
            <a:gdLst>
              <a:gd name="connsiteX0" fmla="*/ 0 w 4614632"/>
              <a:gd name="connsiteY0" fmla="*/ 39027 h 105702"/>
              <a:gd name="connsiteX1" fmla="*/ 1343025 w 4614632"/>
              <a:gd name="connsiteY1" fmla="*/ 39027 h 105702"/>
              <a:gd name="connsiteX2" fmla="*/ 3724275 w 4614632"/>
              <a:gd name="connsiteY2" fmla="*/ 15214 h 105702"/>
              <a:gd name="connsiteX3" fmla="*/ 4600575 w 4614632"/>
              <a:gd name="connsiteY3" fmla="*/ 5689 h 105702"/>
              <a:gd name="connsiteX4" fmla="*/ 3133725 w 4614632"/>
              <a:gd name="connsiteY4" fmla="*/ 105702 h 105702"/>
              <a:gd name="connsiteX5" fmla="*/ 0 w 4614632"/>
              <a:gd name="connsiteY5" fmla="*/ 39027 h 10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632" h="105702">
                <a:moveTo>
                  <a:pt x="0" y="39027"/>
                </a:moveTo>
                <a:lnTo>
                  <a:pt x="1343025" y="39027"/>
                </a:lnTo>
                <a:lnTo>
                  <a:pt x="3724275" y="15214"/>
                </a:lnTo>
                <a:cubicBezTo>
                  <a:pt x="4267200" y="9658"/>
                  <a:pt x="4699000" y="-9392"/>
                  <a:pt x="4600575" y="5689"/>
                </a:cubicBezTo>
                <a:cubicBezTo>
                  <a:pt x="4502150" y="20770"/>
                  <a:pt x="3133725" y="105702"/>
                  <a:pt x="3133725" y="105702"/>
                </a:cubicBezTo>
                <a:lnTo>
                  <a:pt x="0" y="39027"/>
                </a:lnTo>
                <a:close/>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DB239108-42DC-2542-BD34-24FFD7383E0C}"/>
              </a:ext>
            </a:extLst>
          </p:cNvPr>
          <p:cNvSpPr/>
          <p:nvPr/>
        </p:nvSpPr>
        <p:spPr>
          <a:xfrm>
            <a:off x="3413737" y="3263807"/>
            <a:ext cx="252420" cy="694315"/>
          </a:xfrm>
          <a:custGeom>
            <a:avLst/>
            <a:gdLst>
              <a:gd name="connsiteX0" fmla="*/ 38107 w 252420"/>
              <a:gd name="connsiteY0" fmla="*/ 1162628 h 1202277"/>
              <a:gd name="connsiteX1" fmla="*/ 57157 w 252420"/>
              <a:gd name="connsiteY1" fmla="*/ 1086428 h 1202277"/>
              <a:gd name="connsiteX2" fmla="*/ 71445 w 252420"/>
              <a:gd name="connsiteY2" fmla="*/ 186315 h 1202277"/>
              <a:gd name="connsiteX3" fmla="*/ 76207 w 252420"/>
              <a:gd name="connsiteY3" fmla="*/ 48203 h 1202277"/>
              <a:gd name="connsiteX4" fmla="*/ 7 w 252420"/>
              <a:gd name="connsiteY4" fmla="*/ 110115 h 1202277"/>
              <a:gd name="connsiteX5" fmla="*/ 80970 w 252420"/>
              <a:gd name="connsiteY5" fmla="*/ 578 h 1202277"/>
              <a:gd name="connsiteX6" fmla="*/ 252420 w 252420"/>
              <a:gd name="connsiteY6" fmla="*/ 167265 h 120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20" h="1202277">
                <a:moveTo>
                  <a:pt x="38107" y="1162628"/>
                </a:moveTo>
                <a:cubicBezTo>
                  <a:pt x="44854" y="1205887"/>
                  <a:pt x="51601" y="1249147"/>
                  <a:pt x="57157" y="1086428"/>
                </a:cubicBezTo>
                <a:cubicBezTo>
                  <a:pt x="62713" y="923709"/>
                  <a:pt x="68270" y="359352"/>
                  <a:pt x="71445" y="186315"/>
                </a:cubicBezTo>
                <a:cubicBezTo>
                  <a:pt x="74620" y="13278"/>
                  <a:pt x="88113" y="60903"/>
                  <a:pt x="76207" y="48203"/>
                </a:cubicBezTo>
                <a:cubicBezTo>
                  <a:pt x="64301" y="35503"/>
                  <a:pt x="-787" y="118052"/>
                  <a:pt x="7" y="110115"/>
                </a:cubicBezTo>
                <a:cubicBezTo>
                  <a:pt x="801" y="102178"/>
                  <a:pt x="38901" y="-8947"/>
                  <a:pt x="80970" y="578"/>
                </a:cubicBezTo>
                <a:cubicBezTo>
                  <a:pt x="123039" y="10103"/>
                  <a:pt x="187729" y="88684"/>
                  <a:pt x="252420" y="167265"/>
                </a:cubicBezTo>
              </a:path>
            </a:pathLst>
          </a:cu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91218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A878-A9EB-F544-A48D-704C458950BB}"/>
              </a:ext>
            </a:extLst>
          </p:cNvPr>
          <p:cNvSpPr>
            <a:spLocks noGrp="1"/>
          </p:cNvSpPr>
          <p:nvPr>
            <p:ph type="title"/>
          </p:nvPr>
        </p:nvSpPr>
        <p:spPr/>
        <p:txBody>
          <a:bodyPr>
            <a:normAutofit/>
          </a:bodyPr>
          <a:lstStyle/>
          <a:p>
            <a:r>
              <a:rPr lang="en-AU" sz="2800" dirty="0">
                <a:latin typeface="Powderfinger Type" panose="02020709070000000403" pitchFamily="49" charset="77"/>
              </a:rPr>
              <a:t>Initial Tests: 2014 (RFC 7872)</a:t>
            </a:r>
          </a:p>
        </p:txBody>
      </p:sp>
      <p:sp>
        <p:nvSpPr>
          <p:cNvPr id="3" name="Content Placeholder 2">
            <a:extLst>
              <a:ext uri="{FF2B5EF4-FFF2-40B4-BE49-F238E27FC236}">
                <a16:creationId xmlns:a16="http://schemas.microsoft.com/office/drawing/2014/main" id="{0DF06678-9422-FE4F-907E-BE4EB5C76C0A}"/>
              </a:ext>
            </a:extLst>
          </p:cNvPr>
          <p:cNvSpPr>
            <a:spLocks noGrp="1"/>
          </p:cNvSpPr>
          <p:nvPr>
            <p:ph idx="1"/>
          </p:nvPr>
        </p:nvSpPr>
        <p:spPr/>
        <p:txBody>
          <a:bodyPr>
            <a:normAutofit/>
          </a:bodyPr>
          <a:lstStyle/>
          <a:p>
            <a:r>
              <a:rPr lang="en-AU" sz="2000" dirty="0"/>
              <a:t>August 2014 and June 2015</a:t>
            </a:r>
          </a:p>
          <a:p>
            <a:r>
              <a:rPr lang="en-AU" sz="2000" dirty="0"/>
              <a:t>Sent fragmented IPv6 packets towards “well known” IPv6 servers (Alexa 1M and World IPv6 Launch</a:t>
            </a:r>
          </a:p>
          <a:p>
            <a:r>
              <a:rPr lang="en-AU" sz="2000" dirty="0"/>
              <a:t>Drop Rate:</a:t>
            </a:r>
          </a:p>
        </p:txBody>
      </p:sp>
      <p:pic>
        <p:nvPicPr>
          <p:cNvPr id="5" name="Picture 4">
            <a:extLst>
              <a:ext uri="{FF2B5EF4-FFF2-40B4-BE49-F238E27FC236}">
                <a16:creationId xmlns:a16="http://schemas.microsoft.com/office/drawing/2014/main" id="{1839594C-3E69-DE48-870E-751B2FA215FE}"/>
              </a:ext>
            </a:extLst>
          </p:cNvPr>
          <p:cNvPicPr>
            <a:picLocks noChangeAspect="1"/>
          </p:cNvPicPr>
          <p:nvPr/>
        </p:nvPicPr>
        <p:blipFill>
          <a:blip r:embed="rId2"/>
          <a:stretch>
            <a:fillRect/>
          </a:stretch>
        </p:blipFill>
        <p:spPr>
          <a:xfrm>
            <a:off x="2433099" y="2711028"/>
            <a:ext cx="5249019" cy="2432472"/>
          </a:xfrm>
          <a:prstGeom prst="rect">
            <a:avLst/>
          </a:prstGeom>
        </p:spPr>
      </p:pic>
      <p:sp>
        <p:nvSpPr>
          <p:cNvPr id="4" name="Freeform 3">
            <a:extLst>
              <a:ext uri="{FF2B5EF4-FFF2-40B4-BE49-F238E27FC236}">
                <a16:creationId xmlns:a16="http://schemas.microsoft.com/office/drawing/2014/main" id="{55D3D679-AC0A-104A-8788-424E2E1EE6C4}"/>
              </a:ext>
            </a:extLst>
          </p:cNvPr>
          <p:cNvSpPr/>
          <p:nvPr/>
        </p:nvSpPr>
        <p:spPr>
          <a:xfrm>
            <a:off x="5791135" y="2698904"/>
            <a:ext cx="1738360" cy="1770554"/>
          </a:xfrm>
          <a:custGeom>
            <a:avLst/>
            <a:gdLst>
              <a:gd name="connsiteX0" fmla="*/ 1681228 w 1738360"/>
              <a:gd name="connsiteY0" fmla="*/ 739621 h 1770554"/>
              <a:gd name="connsiteX1" fmla="*/ 1681228 w 1738360"/>
              <a:gd name="connsiteY1" fmla="*/ 625321 h 1770554"/>
              <a:gd name="connsiteX2" fmla="*/ 1666940 w 1738360"/>
              <a:gd name="connsiteY2" fmla="*/ 120496 h 1770554"/>
              <a:gd name="connsiteX3" fmla="*/ 762065 w 1738360"/>
              <a:gd name="connsiteY3" fmla="*/ 1434 h 1770554"/>
              <a:gd name="connsiteX4" fmla="*/ 33403 w 1738360"/>
              <a:gd name="connsiteY4" fmla="*/ 168121 h 1770554"/>
              <a:gd name="connsiteX5" fmla="*/ 133415 w 1738360"/>
              <a:gd name="connsiteY5" fmla="*/ 1072996 h 1770554"/>
              <a:gd name="connsiteX6" fmla="*/ 228665 w 1738360"/>
              <a:gd name="connsiteY6" fmla="*/ 1701646 h 1770554"/>
              <a:gd name="connsiteX7" fmla="*/ 1452628 w 1738360"/>
              <a:gd name="connsiteY7" fmla="*/ 1734984 h 1770554"/>
              <a:gd name="connsiteX8" fmla="*/ 1662178 w 1738360"/>
              <a:gd name="connsiteY8" fmla="*/ 1530196 h 1770554"/>
              <a:gd name="connsiteX9" fmla="*/ 1600265 w 1738360"/>
              <a:gd name="connsiteY9" fmla="*/ 701521 h 17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360" h="1770554">
                <a:moveTo>
                  <a:pt x="1681228" y="739621"/>
                </a:moveTo>
                <a:cubicBezTo>
                  <a:pt x="1682418" y="734064"/>
                  <a:pt x="1683609" y="728508"/>
                  <a:pt x="1681228" y="625321"/>
                </a:cubicBezTo>
                <a:cubicBezTo>
                  <a:pt x="1678847" y="522133"/>
                  <a:pt x="1820134" y="224477"/>
                  <a:pt x="1666940" y="120496"/>
                </a:cubicBezTo>
                <a:cubicBezTo>
                  <a:pt x="1513746" y="16515"/>
                  <a:pt x="1034321" y="-6503"/>
                  <a:pt x="762065" y="1434"/>
                </a:cubicBezTo>
                <a:cubicBezTo>
                  <a:pt x="489809" y="9371"/>
                  <a:pt x="138178" y="-10473"/>
                  <a:pt x="33403" y="168121"/>
                </a:cubicBezTo>
                <a:cubicBezTo>
                  <a:pt x="-71372" y="346715"/>
                  <a:pt x="100871" y="817409"/>
                  <a:pt x="133415" y="1072996"/>
                </a:cubicBezTo>
                <a:cubicBezTo>
                  <a:pt x="165959" y="1328583"/>
                  <a:pt x="8796" y="1591315"/>
                  <a:pt x="228665" y="1701646"/>
                </a:cubicBezTo>
                <a:cubicBezTo>
                  <a:pt x="448534" y="1811977"/>
                  <a:pt x="1213709" y="1763559"/>
                  <a:pt x="1452628" y="1734984"/>
                </a:cubicBezTo>
                <a:cubicBezTo>
                  <a:pt x="1691547" y="1706409"/>
                  <a:pt x="1637572" y="1702440"/>
                  <a:pt x="1662178" y="1530196"/>
                </a:cubicBezTo>
                <a:cubicBezTo>
                  <a:pt x="1686784" y="1357952"/>
                  <a:pt x="1643524" y="1029736"/>
                  <a:pt x="1600265" y="701521"/>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BBDD84F-9ABB-BB40-BF6E-EE4B5AEEDC74}"/>
              </a:ext>
            </a:extLst>
          </p:cNvPr>
          <p:cNvSpPr txBox="1"/>
          <p:nvPr/>
        </p:nvSpPr>
        <p:spPr>
          <a:xfrm>
            <a:off x="7538289" y="3733800"/>
            <a:ext cx="1729961" cy="646331"/>
          </a:xfrm>
          <a:prstGeom prst="rect">
            <a:avLst/>
          </a:prstGeom>
          <a:noFill/>
        </p:spPr>
        <p:txBody>
          <a:bodyPr wrap="none" rtlCol="0">
            <a:spAutoFit/>
          </a:bodyPr>
          <a:lstStyle/>
          <a:p>
            <a:r>
              <a:rPr lang="en-AU" dirty="0">
                <a:solidFill>
                  <a:srgbClr val="FF0000"/>
                </a:solidFill>
                <a:latin typeface="AhnbergHand" pitchFamily="2" charset="0"/>
              </a:rPr>
              <a:t>This is bad! </a:t>
            </a:r>
          </a:p>
          <a:p>
            <a:r>
              <a:rPr lang="en-AU" dirty="0">
                <a:solidFill>
                  <a:srgbClr val="FF0000"/>
                </a:solidFill>
                <a:latin typeface="AhnbergHand" pitchFamily="2" charset="0"/>
              </a:rPr>
              <a:t>Really bad!</a:t>
            </a:r>
          </a:p>
        </p:txBody>
      </p:sp>
    </p:spTree>
    <p:extLst>
      <p:ext uri="{BB962C8B-B14F-4D97-AF65-F5344CB8AC3E}">
        <p14:creationId xmlns:p14="http://schemas.microsoft.com/office/powerpoint/2010/main" val="18182078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232A-B932-1147-A1C4-5E890C7756F9}"/>
              </a:ext>
            </a:extLst>
          </p:cNvPr>
          <p:cNvSpPr>
            <a:spLocks noGrp="1"/>
          </p:cNvSpPr>
          <p:nvPr>
            <p:ph type="title"/>
          </p:nvPr>
        </p:nvSpPr>
        <p:spPr/>
        <p:txBody>
          <a:bodyPr>
            <a:normAutofit/>
          </a:bodyPr>
          <a:lstStyle/>
          <a:p>
            <a:r>
              <a:rPr lang="en-AU" sz="3200" dirty="0">
                <a:latin typeface="Powderfinger Type" panose="02020709070000000403" pitchFamily="49" charset="77"/>
              </a:rPr>
              <a:t>Why so high?</a:t>
            </a:r>
          </a:p>
        </p:txBody>
      </p:sp>
      <p:sp>
        <p:nvSpPr>
          <p:cNvPr id="3" name="Content Placeholder 2">
            <a:extLst>
              <a:ext uri="{FF2B5EF4-FFF2-40B4-BE49-F238E27FC236}">
                <a16:creationId xmlns:a16="http://schemas.microsoft.com/office/drawing/2014/main" id="{652CB47D-196D-D94E-BC72-4068751DAB33}"/>
              </a:ext>
            </a:extLst>
          </p:cNvPr>
          <p:cNvSpPr>
            <a:spLocks noGrp="1"/>
          </p:cNvSpPr>
          <p:nvPr>
            <p:ph idx="1"/>
          </p:nvPr>
        </p:nvSpPr>
        <p:spPr/>
        <p:txBody>
          <a:bodyPr>
            <a:normAutofit/>
          </a:bodyPr>
          <a:lstStyle/>
          <a:p>
            <a:pPr marL="0" indent="0">
              <a:buNone/>
            </a:pPr>
            <a:r>
              <a:rPr lang="en-AU" sz="2000" dirty="0"/>
              <a:t>Some possible reasons for the high drop rate:</a:t>
            </a:r>
          </a:p>
          <a:p>
            <a:r>
              <a:rPr lang="en-AU" sz="2000" dirty="0"/>
              <a:t>Packet Fragments are often dropped by firewalls</a:t>
            </a:r>
          </a:p>
          <a:p>
            <a:r>
              <a:rPr lang="en-AU" sz="2000" dirty="0"/>
              <a:t>IPv6 Path MTU measures rely on ICMPv6 (as there is no ability for the router to fragment on the fly), and ICMP exposes security vulnerabilities</a:t>
            </a:r>
          </a:p>
          <a:p>
            <a:r>
              <a:rPr lang="en-AU" sz="2000" dirty="0"/>
              <a:t>Extension Header chains may either not be supported in router, or may only supported in the processor path (slow path)</a:t>
            </a:r>
          </a:p>
        </p:txBody>
      </p:sp>
    </p:spTree>
    <p:extLst>
      <p:ext uri="{BB962C8B-B14F-4D97-AF65-F5344CB8AC3E}">
        <p14:creationId xmlns:p14="http://schemas.microsoft.com/office/powerpoint/2010/main" val="34807369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8480207" cy="461665"/>
          </a:xfrm>
          <a:prstGeom prst="rect">
            <a:avLst/>
          </a:prstGeom>
          <a:noFill/>
        </p:spPr>
        <p:txBody>
          <a:bodyPr wrap="none" rtlCol="0">
            <a:spAutoFit/>
          </a:bodyPr>
          <a:lstStyle/>
          <a:p>
            <a:r>
              <a:rPr lang="en-US" sz="2400" dirty="0">
                <a:solidFill>
                  <a:schemeClr val="accent6">
                    <a:lumMod val="50000"/>
                  </a:schemeClr>
                </a:solidFill>
                <a:latin typeface="Powderfinger Type" panose="02020709070000000403" pitchFamily="49" charset="77"/>
                <a:ea typeface="Powderfinger Type" charset="0"/>
                <a:cs typeface="Powderfinger Type" charset="0"/>
              </a:rPr>
              <a:t>IPv6 Fragmentation Extension Header Handling </a:t>
            </a:r>
          </a:p>
        </p:txBody>
      </p:sp>
      <p:sp>
        <p:nvSpPr>
          <p:cNvPr id="3" name="TextBox 2"/>
          <p:cNvSpPr txBox="1"/>
          <p:nvPr/>
        </p:nvSpPr>
        <p:spPr>
          <a:xfrm>
            <a:off x="3109189" y="1052547"/>
            <a:ext cx="5572850" cy="2793072"/>
          </a:xfrm>
          <a:prstGeom prst="rect">
            <a:avLst/>
          </a:prstGeom>
          <a:noFill/>
        </p:spPr>
        <p:txBody>
          <a:bodyPr wrap="square" rtlCol="0">
            <a:spAutoFit/>
          </a:bodyPr>
          <a:lstStyle/>
          <a:p>
            <a:r>
              <a:rPr lang="en-US" sz="1350" dirty="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sz="1350" dirty="0">
              <a:ea typeface="AhnbergHand" charset="0"/>
              <a:cs typeface="AhnbergHand" charset="0"/>
            </a:endParaRPr>
          </a:p>
          <a:p>
            <a:r>
              <a:rPr lang="en-US" sz="1350" dirty="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sz="1350" dirty="0">
                <a:ea typeface="AhnbergHand" charset="0"/>
                <a:cs typeface="AhnbergHand" charset="0"/>
              </a:rPr>
              <a:t>–</a:t>
            </a:r>
            <a:r>
              <a:rPr lang="en-US" sz="1350" dirty="0">
                <a:ea typeface="AhnbergHand" charset="0"/>
                <a:cs typeface="AhnbergHand" charset="0"/>
              </a:rPr>
              <a:t> and the additional time is not predictable. For trailing frags there is no transport header!</a:t>
            </a:r>
          </a:p>
          <a:p>
            <a:endParaRPr lang="en-US" sz="1350" dirty="0">
              <a:ea typeface="AhnbergHand" charset="0"/>
              <a:cs typeface="AhnbergHand" charset="0"/>
            </a:endParaRPr>
          </a:p>
          <a:p>
            <a:r>
              <a:rPr lang="en-US" sz="1350" dirty="0">
                <a:ea typeface="AhnbergHand" charset="0"/>
                <a:cs typeface="AhnbergHand" charset="0"/>
              </a:rPr>
              <a:t>Or the transport-protocol aware unit can simply discard all IPv6 packets that contain extension headers!</a:t>
            </a:r>
          </a:p>
          <a:p>
            <a:endParaRPr lang="en-US" sz="1350" dirty="0">
              <a:ea typeface="AhnbergHand" charset="0"/>
              <a:cs typeface="AhnbergHand" charset="0"/>
            </a:endParaRPr>
          </a:p>
        </p:txBody>
      </p:sp>
      <p:sp>
        <p:nvSpPr>
          <p:cNvPr id="7" name="TextBox 6"/>
          <p:cNvSpPr txBox="1"/>
          <p:nvPr/>
        </p:nvSpPr>
        <p:spPr>
          <a:xfrm>
            <a:off x="1514980" y="228484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IPv6 header</a:t>
            </a:r>
          </a:p>
        </p:txBody>
      </p:sp>
      <p:sp>
        <p:nvSpPr>
          <p:cNvPr id="8" name="TextBox 7"/>
          <p:cNvSpPr txBox="1"/>
          <p:nvPr/>
        </p:nvSpPr>
        <p:spPr>
          <a:xfrm>
            <a:off x="1514980" y="3223098"/>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endParaRPr lang="en-US" sz="750" dirty="0">
              <a:latin typeface="AhnbergHand" charset="0"/>
              <a:ea typeface="AhnbergHand" charset="0"/>
              <a:cs typeface="AhnbergHand" charset="0"/>
            </a:endParaRPr>
          </a:p>
        </p:txBody>
      </p:sp>
      <p:sp>
        <p:nvSpPr>
          <p:cNvPr id="9" name="TextBox 8"/>
          <p:cNvSpPr txBox="1"/>
          <p:nvPr/>
        </p:nvSpPr>
        <p:spPr>
          <a:xfrm>
            <a:off x="1540144" y="2853403"/>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a:t>
            </a:r>
            <a:r>
              <a:rPr lang="en-US" sz="750" dirty="0" err="1">
                <a:latin typeface="AhnbergHand" charset="0"/>
                <a:ea typeface="AhnbergHand" charset="0"/>
                <a:cs typeface="AhnbergHand" charset="0"/>
              </a:rPr>
              <a:t>xtn</a:t>
            </a:r>
            <a:r>
              <a:rPr lang="en-US" sz="750" dirty="0">
                <a:latin typeface="AhnbergHand" charset="0"/>
                <a:ea typeface="AhnbergHand" charset="0"/>
                <a:cs typeface="AhnbergHand" charset="0"/>
              </a:rPr>
              <a:t> header</a:t>
            </a:r>
          </a:p>
        </p:txBody>
      </p:sp>
      <p:sp>
        <p:nvSpPr>
          <p:cNvPr id="10" name="TextBox 9"/>
          <p:cNvSpPr txBox="1"/>
          <p:nvPr/>
        </p:nvSpPr>
        <p:spPr>
          <a:xfrm>
            <a:off x="1520750" y="2538682"/>
            <a:ext cx="2315147" cy="207749"/>
          </a:xfrm>
          <a:prstGeom prst="rect">
            <a:avLst/>
          </a:prstGeom>
          <a:noFill/>
        </p:spPr>
        <p:txBody>
          <a:bodyPr wrap="square" rtlCol="0">
            <a:spAutoFit/>
          </a:bodyPr>
          <a:lstStyle/>
          <a:p>
            <a:r>
              <a:rPr lang="en-US" sz="750" dirty="0">
                <a:latin typeface="AhnbergHand" charset="0"/>
                <a:ea typeface="AhnbergHand" charset="0"/>
                <a:cs typeface="AhnbergHand" charset="0"/>
              </a:rPr>
              <a:t>Fragmentation extn header</a:t>
            </a:r>
          </a:p>
        </p:txBody>
      </p:sp>
      <p:sp>
        <p:nvSpPr>
          <p:cNvPr id="4" name="Freeform 3"/>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61458" y="2783345"/>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a:extLst>
              <a:ext uri="{FF2B5EF4-FFF2-40B4-BE49-F238E27FC236}">
                <a16:creationId xmlns:a16="http://schemas.microsoft.com/office/drawing/2014/main" id="{178E6536-989A-8C44-905B-7B8089661050}"/>
              </a:ext>
            </a:extLst>
          </p:cNvPr>
          <p:cNvSpPr/>
          <p:nvPr/>
        </p:nvSpPr>
        <p:spPr>
          <a:xfrm>
            <a:off x="2281109" y="1638300"/>
            <a:ext cx="814516" cy="937351"/>
          </a:xfrm>
          <a:custGeom>
            <a:avLst/>
            <a:gdLst>
              <a:gd name="connsiteX0" fmla="*/ 814516 w 814516"/>
              <a:gd name="connsiteY0" fmla="*/ 0 h 937351"/>
              <a:gd name="connsiteX1" fmla="*/ 81091 w 814516"/>
              <a:gd name="connsiteY1" fmla="*/ 890588 h 937351"/>
              <a:gd name="connsiteX2" fmla="*/ 28704 w 814516"/>
              <a:gd name="connsiteY2" fmla="*/ 795338 h 937351"/>
              <a:gd name="connsiteX3" fmla="*/ 14416 w 814516"/>
              <a:gd name="connsiteY3" fmla="*/ 933450 h 937351"/>
              <a:gd name="connsiteX4" fmla="*/ 238254 w 814516"/>
              <a:gd name="connsiteY4" fmla="*/ 885825 h 93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16" h="937351">
                <a:moveTo>
                  <a:pt x="814516" y="0"/>
                </a:moveTo>
                <a:cubicBezTo>
                  <a:pt x="513288" y="379016"/>
                  <a:pt x="212060" y="758032"/>
                  <a:pt x="81091" y="890588"/>
                </a:cubicBezTo>
                <a:cubicBezTo>
                  <a:pt x="-49878" y="1023144"/>
                  <a:pt x="39816" y="788194"/>
                  <a:pt x="28704" y="795338"/>
                </a:cubicBezTo>
                <a:cubicBezTo>
                  <a:pt x="17591" y="802482"/>
                  <a:pt x="-20509" y="918369"/>
                  <a:pt x="14416" y="933450"/>
                </a:cubicBezTo>
                <a:cubicBezTo>
                  <a:pt x="49341" y="948531"/>
                  <a:pt x="143797" y="917178"/>
                  <a:pt x="238254" y="88582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722490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8148093" cy="461665"/>
          </a:xfrm>
          <a:prstGeom prst="rect">
            <a:avLst/>
          </a:prstGeom>
          <a:noFill/>
        </p:spPr>
        <p:txBody>
          <a:bodyPr wrap="square" rtlCol="0">
            <a:spAutoFit/>
          </a:bodyPr>
          <a:lstStyle/>
          <a:p>
            <a:pPr algn="ctr"/>
            <a:r>
              <a:rPr lang="en-US" sz="2400" dirty="0">
                <a:solidFill>
                  <a:schemeClr val="accent6">
                    <a:lumMod val="50000"/>
                  </a:schemeClr>
                </a:solidFill>
                <a:latin typeface="Powderfinger Type" panose="02020709070000000403" pitchFamily="49" charset="77"/>
                <a:ea typeface="Powderfinger Type" charset="0"/>
                <a:cs typeface="Powderfinger Type" charset="0"/>
              </a:rPr>
              <a:t>Are the effects of middleware symmetric?</a:t>
            </a:r>
          </a:p>
        </p:txBody>
      </p:sp>
      <p:sp>
        <p:nvSpPr>
          <p:cNvPr id="3" name="TextBox 2"/>
          <p:cNvSpPr txBox="1"/>
          <p:nvPr/>
        </p:nvSpPr>
        <p:spPr>
          <a:xfrm>
            <a:off x="342900" y="949371"/>
            <a:ext cx="8534400" cy="2800767"/>
          </a:xfrm>
          <a:prstGeom prst="rect">
            <a:avLst/>
          </a:prstGeom>
          <a:noFill/>
        </p:spPr>
        <p:txBody>
          <a:bodyPr wrap="square" rtlCol="0">
            <a:spAutoFit/>
          </a:bodyPr>
          <a:lstStyle/>
          <a:p>
            <a:r>
              <a:rPr lang="en-US" sz="1600" dirty="0">
                <a:ea typeface="AhnbergHand" charset="0"/>
                <a:cs typeface="AhnbergHand" charset="0"/>
              </a:rPr>
              <a:t>The RFC7872  experiments sent altered IPv6 packets </a:t>
            </a:r>
            <a:r>
              <a:rPr lang="en-US" sz="1600" b="1" dirty="0">
                <a:ea typeface="AhnbergHand" charset="0"/>
                <a:cs typeface="AhnbergHand" charset="0"/>
              </a:rPr>
              <a:t>towards</a:t>
            </a:r>
            <a:r>
              <a:rPr lang="en-US" sz="1600" dirty="0">
                <a:ea typeface="AhnbergHand" charset="0"/>
                <a:cs typeface="AhnbergHand" charset="0"/>
              </a:rPr>
              <a:t> well-known servers and observed whether the server received and reconstructed the altered packet by seeing whether the server responded (or not)</a:t>
            </a:r>
          </a:p>
          <a:p>
            <a:endParaRPr lang="en-US" sz="1600" dirty="0">
              <a:ea typeface="AhnbergHand" charset="0"/>
              <a:cs typeface="AhnbergHand" charset="0"/>
            </a:endParaRPr>
          </a:p>
          <a:p>
            <a:r>
              <a:rPr lang="en-US" sz="1600" dirty="0">
                <a:ea typeface="AhnbergHand" charset="0"/>
                <a:cs typeface="AhnbergHand" charset="0"/>
              </a:rPr>
              <a:t>Sending large fragmented queries towards servers is not all that common </a:t>
            </a:r>
            <a:r>
              <a:rPr lang="mr-IN" sz="1600" dirty="0">
                <a:ea typeface="AhnbergHand" charset="0"/>
                <a:cs typeface="AhnbergHand" charset="0"/>
              </a:rPr>
              <a:t>–</a:t>
            </a:r>
            <a:r>
              <a:rPr lang="en-US" sz="1600" dirty="0">
                <a:ea typeface="AhnbergHand" charset="0"/>
                <a:cs typeface="AhnbergHand" charset="0"/>
              </a:rPr>
              <a:t> the reverse situation of receiving big responses is more common</a:t>
            </a:r>
          </a:p>
          <a:p>
            <a:endParaRPr lang="en-US" sz="1600" dirty="0">
              <a:ea typeface="AhnbergHand" charset="0"/>
              <a:cs typeface="AhnbergHand" charset="0"/>
            </a:endParaRPr>
          </a:p>
          <a:p>
            <a:r>
              <a:rPr lang="en-US" sz="1600" dirty="0">
                <a:ea typeface="AhnbergHand" charset="0"/>
                <a:cs typeface="AhnbergHand" charset="0"/>
              </a:rPr>
              <a:t>What happens if we try to reproduce this experiment by looking at what happens when we send various forms of altered IPv6 packets </a:t>
            </a:r>
            <a:r>
              <a:rPr lang="en-US" sz="1600" b="1" dirty="0">
                <a:ea typeface="AhnbergHand" charset="0"/>
                <a:cs typeface="AhnbergHand" charset="0"/>
              </a:rPr>
              <a:t>back</a:t>
            </a:r>
            <a:r>
              <a:rPr lang="en-US" sz="1600" dirty="0">
                <a:ea typeface="AhnbergHand" charset="0"/>
                <a:cs typeface="AhnbergHand" charset="0"/>
              </a:rPr>
              <a:t> from servers </a:t>
            </a:r>
            <a:r>
              <a:rPr lang="mr-IN" sz="1600" dirty="0">
                <a:ea typeface="AhnbergHand" charset="0"/>
                <a:cs typeface="AhnbergHand" charset="0"/>
              </a:rPr>
              <a:t>–</a:t>
            </a:r>
            <a:r>
              <a:rPr lang="en-US" sz="1600" dirty="0">
                <a:ea typeface="AhnbergHand" charset="0"/>
                <a:cs typeface="AhnbergHand" charset="0"/>
              </a:rPr>
              <a:t> what’s the drop rate of this reverse case for packets from servers to end-clients?</a:t>
            </a:r>
          </a:p>
          <a:p>
            <a:endParaRPr lang="en-US" sz="1600" dirty="0">
              <a:ea typeface="AhnbergHand" charset="0"/>
              <a:cs typeface="AhnbergHand" charset="0"/>
            </a:endParaRPr>
          </a:p>
        </p:txBody>
      </p:sp>
    </p:spTree>
    <p:extLst>
      <p:ext uri="{BB962C8B-B14F-4D97-AF65-F5344CB8AC3E}">
        <p14:creationId xmlns:p14="http://schemas.microsoft.com/office/powerpoint/2010/main" val="19235105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8480207" cy="461665"/>
          </a:xfrm>
          <a:prstGeom prst="rect">
            <a:avLst/>
          </a:prstGeom>
          <a:noFill/>
        </p:spPr>
        <p:txBody>
          <a:bodyPr wrap="none" rtlCol="0">
            <a:spAutoFit/>
          </a:bodyPr>
          <a:lstStyle/>
          <a:p>
            <a:r>
              <a:rPr lang="en-US" sz="2400" dirty="0">
                <a:solidFill>
                  <a:schemeClr val="accent6">
                    <a:lumMod val="50000"/>
                  </a:schemeClr>
                </a:solidFill>
                <a:latin typeface="Powderfinger Type" panose="02020709070000000403" pitchFamily="49" charset="77"/>
                <a:ea typeface="Powderfinger Type" charset="0"/>
                <a:cs typeface="Powderfinger Type" charset="0"/>
              </a:rPr>
              <a:t>IPv6 Fragmentation Extension Header Handling </a:t>
            </a:r>
          </a:p>
        </p:txBody>
      </p:sp>
      <p:sp>
        <p:nvSpPr>
          <p:cNvPr id="3" name="TextBox 2"/>
          <p:cNvSpPr txBox="1"/>
          <p:nvPr/>
        </p:nvSpPr>
        <p:spPr>
          <a:xfrm>
            <a:off x="1065323" y="1050754"/>
            <a:ext cx="6669309" cy="830997"/>
          </a:xfrm>
          <a:prstGeom prst="rect">
            <a:avLst/>
          </a:prstGeom>
          <a:noFill/>
        </p:spPr>
        <p:txBody>
          <a:bodyPr wrap="square" rtlCol="0">
            <a:spAutoFit/>
          </a:bodyPr>
          <a:lstStyle/>
          <a:p>
            <a:r>
              <a:rPr lang="en-US" sz="1600" dirty="0">
                <a:latin typeface="+mj-lt"/>
                <a:ea typeface="AhnbergHand" charset="0"/>
                <a:cs typeface="AhnbergHand" charset="0"/>
              </a:rPr>
              <a:t>We used an ad-based measurement system, using a custom packet fragmentation wrangler as a front end to a DNS and Web server to test IPv6 fragmentation </a:t>
            </a:r>
            <a:r>
              <a:rPr lang="en-US" sz="1600" dirty="0" err="1">
                <a:latin typeface="+mj-lt"/>
                <a:ea typeface="AhnbergHand" charset="0"/>
                <a:cs typeface="AhnbergHand" charset="0"/>
              </a:rPr>
              <a:t>behaviour</a:t>
            </a:r>
            <a:endParaRPr lang="en-US" sz="1600" dirty="0">
              <a:latin typeface="+mj-lt"/>
              <a:ea typeface="AhnbergHand" charset="0"/>
              <a:cs typeface="AhnbergHand" charset="0"/>
            </a:endParaRPr>
          </a:p>
        </p:txBody>
      </p:sp>
      <p:sp>
        <p:nvSpPr>
          <p:cNvPr id="4" name="TextBox 3"/>
          <p:cNvSpPr txBox="1"/>
          <p:nvPr/>
        </p:nvSpPr>
        <p:spPr>
          <a:xfrm>
            <a:off x="940659" y="3434964"/>
            <a:ext cx="678391" cy="276999"/>
          </a:xfrm>
          <a:prstGeom prst="rect">
            <a:avLst/>
          </a:prstGeom>
          <a:noFill/>
        </p:spPr>
        <p:txBody>
          <a:bodyPr wrap="none" rtlCol="0">
            <a:spAutoFit/>
          </a:bodyPr>
          <a:lstStyle/>
          <a:p>
            <a:r>
              <a:rPr lang="en-US" sz="1200" dirty="0">
                <a:latin typeface="AhnbergHand" charset="0"/>
                <a:ea typeface="AhnbergHand" charset="0"/>
                <a:cs typeface="AhnbergHand" charset="0"/>
              </a:rPr>
              <a:t>Client</a:t>
            </a:r>
          </a:p>
        </p:txBody>
      </p:sp>
      <p:sp>
        <p:nvSpPr>
          <p:cNvPr id="5" name="TextBox 4"/>
          <p:cNvSpPr txBox="1"/>
          <p:nvPr/>
        </p:nvSpPr>
        <p:spPr>
          <a:xfrm>
            <a:off x="2062787" y="2505655"/>
            <a:ext cx="1326004" cy="276999"/>
          </a:xfrm>
          <a:prstGeom prst="rect">
            <a:avLst/>
          </a:prstGeom>
          <a:noFill/>
        </p:spPr>
        <p:txBody>
          <a:bodyPr wrap="none" rtlCol="0">
            <a:spAutoFit/>
          </a:bodyPr>
          <a:lstStyle/>
          <a:p>
            <a:r>
              <a:rPr lang="en-US" sz="1200" dirty="0">
                <a:latin typeface="AhnbergHand" charset="0"/>
                <a:ea typeface="AhnbergHand" charset="0"/>
                <a:cs typeface="AhnbergHand" charset="0"/>
              </a:rPr>
              <a:t>DNS Resolver</a:t>
            </a:r>
          </a:p>
        </p:txBody>
      </p:sp>
      <p:sp>
        <p:nvSpPr>
          <p:cNvPr id="6" name="TextBox 5"/>
          <p:cNvSpPr txBox="1"/>
          <p:nvPr/>
        </p:nvSpPr>
        <p:spPr>
          <a:xfrm>
            <a:off x="6084736" y="2505655"/>
            <a:ext cx="1638590" cy="276999"/>
          </a:xfrm>
          <a:prstGeom prst="rect">
            <a:avLst/>
          </a:prstGeom>
          <a:noFill/>
        </p:spPr>
        <p:txBody>
          <a:bodyPr wrap="none" rtlCol="0">
            <a:spAutoFit/>
          </a:bodyPr>
          <a:lstStyle/>
          <a:p>
            <a:r>
              <a:rPr lang="en-US" sz="1200" dirty="0">
                <a:latin typeface="AhnbergHand" charset="0"/>
                <a:ea typeface="AhnbergHand" charset="0"/>
                <a:cs typeface="AhnbergHand" charset="0"/>
              </a:rPr>
              <a:t>IPv6 DNS Server</a:t>
            </a:r>
          </a:p>
        </p:txBody>
      </p:sp>
      <p:sp>
        <p:nvSpPr>
          <p:cNvPr id="7" name="TextBox 6"/>
          <p:cNvSpPr txBox="1"/>
          <p:nvPr/>
        </p:nvSpPr>
        <p:spPr>
          <a:xfrm>
            <a:off x="6084737" y="3228230"/>
            <a:ext cx="1588897" cy="276999"/>
          </a:xfrm>
          <a:prstGeom prst="rect">
            <a:avLst/>
          </a:prstGeom>
          <a:noFill/>
        </p:spPr>
        <p:txBody>
          <a:bodyPr wrap="none" rtlCol="0">
            <a:spAutoFit/>
          </a:bodyPr>
          <a:lstStyle/>
          <a:p>
            <a:r>
              <a:rPr lang="en-US" sz="1200" dirty="0">
                <a:latin typeface="AhnbergHand" charset="0"/>
                <a:ea typeface="AhnbergHand" charset="0"/>
                <a:cs typeface="AhnbergHand" charset="0"/>
              </a:rPr>
              <a:t>IPv6 Web Server</a:t>
            </a:r>
          </a:p>
        </p:txBody>
      </p:sp>
      <p:sp>
        <p:nvSpPr>
          <p:cNvPr id="8" name="TextBox 7"/>
          <p:cNvSpPr txBox="1"/>
          <p:nvPr/>
        </p:nvSpPr>
        <p:spPr>
          <a:xfrm>
            <a:off x="4302651" y="2782654"/>
            <a:ext cx="1661032" cy="276999"/>
          </a:xfrm>
          <a:prstGeom prst="rect">
            <a:avLst/>
          </a:prstGeom>
          <a:noFill/>
        </p:spPr>
        <p:txBody>
          <a:bodyPr wrap="none" rtlCol="0">
            <a:spAutoFit/>
          </a:bodyPr>
          <a:lstStyle/>
          <a:p>
            <a:r>
              <a:rPr lang="en-US" sz="1200" dirty="0">
                <a:latin typeface="AhnbergHand" charset="0"/>
                <a:ea typeface="AhnbergHand" charset="0"/>
                <a:cs typeface="AhnbergHand" charset="0"/>
              </a:rPr>
              <a:t>IPv6 ‘</a:t>
            </a:r>
            <a:r>
              <a:rPr lang="en-US" sz="1200" dirty="0" err="1">
                <a:latin typeface="AhnbergHand" charset="0"/>
                <a:ea typeface="AhnbergHand" charset="0"/>
                <a:cs typeface="AhnbergHand" charset="0"/>
              </a:rPr>
              <a:t>Fragmenter</a:t>
            </a:r>
            <a:r>
              <a:rPr lang="en-US" sz="1200" dirty="0">
                <a:latin typeface="AhnbergHand" charset="0"/>
                <a:ea typeface="AhnbergHand" charset="0"/>
                <a:cs typeface="AhnbergHand" charset="0"/>
              </a:rPr>
              <a:t>’</a:t>
            </a:r>
          </a:p>
        </p:txBody>
      </p:sp>
      <p:sp>
        <p:nvSpPr>
          <p:cNvPr id="9" name="Freeform 8"/>
          <p:cNvSpPr/>
          <p:nvPr/>
        </p:nvSpPr>
        <p:spPr>
          <a:xfrm>
            <a:off x="834888" y="3336668"/>
            <a:ext cx="776206" cy="461625"/>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1961984" y="2421173"/>
            <a:ext cx="24462" cy="41148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1967948" y="2409245"/>
            <a:ext cx="1388607" cy="421455"/>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4228106" y="2700161"/>
            <a:ext cx="1672004" cy="372134"/>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5986466" y="2456054"/>
            <a:ext cx="1748167" cy="322967"/>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p:cNvSpPr/>
          <p:nvPr/>
        </p:nvSpPr>
        <p:spPr>
          <a:xfrm>
            <a:off x="6035040" y="3154681"/>
            <a:ext cx="1908620" cy="390278"/>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p:cNvSpPr/>
          <p:nvPr/>
        </p:nvSpPr>
        <p:spPr>
          <a:xfrm>
            <a:off x="1395454" y="2721114"/>
            <a:ext cx="563180" cy="606508"/>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15"/>
          <p:cNvSpPr/>
          <p:nvPr/>
        </p:nvSpPr>
        <p:spPr>
          <a:xfrm>
            <a:off x="3369366" y="2233705"/>
            <a:ext cx="2636771" cy="336713"/>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loud 16"/>
          <p:cNvSpPr/>
          <p:nvPr/>
        </p:nvSpPr>
        <p:spPr>
          <a:xfrm>
            <a:off x="1461052" y="2830701"/>
            <a:ext cx="497582" cy="32398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1431233" y="2886228"/>
            <a:ext cx="625492" cy="196208"/>
          </a:xfrm>
          <a:prstGeom prst="rect">
            <a:avLst/>
          </a:prstGeom>
          <a:noFill/>
        </p:spPr>
        <p:txBody>
          <a:bodyPr wrap="none" rtlCol="0">
            <a:spAutoFit/>
          </a:bodyPr>
          <a:lstStyle/>
          <a:p>
            <a:r>
              <a:rPr lang="en-US" sz="675">
                <a:latin typeface="AhnbergHand" charset="0"/>
                <a:ea typeface="AhnbergHand" charset="0"/>
                <a:cs typeface="AhnbergHand" charset="0"/>
              </a:rPr>
              <a:t>DNS Goo</a:t>
            </a:r>
          </a:p>
        </p:txBody>
      </p:sp>
      <p:sp>
        <p:nvSpPr>
          <p:cNvPr id="19" name="Freeform 18"/>
          <p:cNvSpPr/>
          <p:nvPr/>
        </p:nvSpPr>
        <p:spPr>
          <a:xfrm>
            <a:off x="5885793" y="2683565"/>
            <a:ext cx="131357" cy="138114"/>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p:cNvSpPr/>
          <p:nvPr/>
        </p:nvSpPr>
        <p:spPr>
          <a:xfrm>
            <a:off x="3380030" y="2611961"/>
            <a:ext cx="818259" cy="274363"/>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21"/>
          <p:cNvSpPr/>
          <p:nvPr/>
        </p:nvSpPr>
        <p:spPr>
          <a:xfrm>
            <a:off x="3503505" y="2731173"/>
            <a:ext cx="682858" cy="232676"/>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p:cNvSpPr/>
          <p:nvPr/>
        </p:nvSpPr>
        <p:spPr>
          <a:xfrm>
            <a:off x="1639957" y="3450088"/>
            <a:ext cx="4336398" cy="566839"/>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23"/>
          <p:cNvSpPr/>
          <p:nvPr/>
        </p:nvSpPr>
        <p:spPr>
          <a:xfrm>
            <a:off x="5748017" y="3106019"/>
            <a:ext cx="245279" cy="161968"/>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1693116" y="3053860"/>
            <a:ext cx="2511137" cy="476567"/>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25"/>
          <p:cNvSpPr/>
          <p:nvPr/>
        </p:nvSpPr>
        <p:spPr>
          <a:xfrm>
            <a:off x="1827828" y="3119673"/>
            <a:ext cx="2358534" cy="483814"/>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C405288C-45EE-5C46-BA5C-B9FAE440931F}"/>
              </a:ext>
            </a:extLst>
          </p:cNvPr>
          <p:cNvSpPr txBox="1"/>
          <p:nvPr/>
        </p:nvSpPr>
        <p:spPr>
          <a:xfrm>
            <a:off x="3154858" y="3266003"/>
            <a:ext cx="1624163" cy="261610"/>
          </a:xfrm>
          <a:prstGeom prst="rect">
            <a:avLst/>
          </a:prstGeom>
          <a:noFill/>
        </p:spPr>
        <p:txBody>
          <a:bodyPr wrap="none" rtlCol="0">
            <a:spAutoFit/>
          </a:bodyPr>
          <a:lstStyle/>
          <a:p>
            <a:r>
              <a:rPr lang="en-AU" sz="1050" dirty="0">
                <a:latin typeface="AhnbergHand" pitchFamily="2" charset="0"/>
              </a:rPr>
              <a:t>Fragmented packets</a:t>
            </a:r>
          </a:p>
        </p:txBody>
      </p:sp>
      <p:sp>
        <p:nvSpPr>
          <p:cNvPr id="27" name="Freeform 26">
            <a:extLst>
              <a:ext uri="{FF2B5EF4-FFF2-40B4-BE49-F238E27FC236}">
                <a16:creationId xmlns:a16="http://schemas.microsoft.com/office/drawing/2014/main" id="{60045A71-28A0-664A-BA00-EED3665C04C2}"/>
              </a:ext>
            </a:extLst>
          </p:cNvPr>
          <p:cNvSpPr/>
          <p:nvPr/>
        </p:nvSpPr>
        <p:spPr>
          <a:xfrm>
            <a:off x="3713087" y="2671314"/>
            <a:ext cx="344755" cy="660283"/>
          </a:xfrm>
          <a:custGeom>
            <a:avLst/>
            <a:gdLst>
              <a:gd name="connsiteX0" fmla="*/ 119442 w 344755"/>
              <a:gd name="connsiteY0" fmla="*/ 660283 h 660283"/>
              <a:gd name="connsiteX1" fmla="*/ 135344 w 344755"/>
              <a:gd name="connsiteY1" fmla="*/ 517159 h 660283"/>
              <a:gd name="connsiteX2" fmla="*/ 254614 w 344755"/>
              <a:gd name="connsiteY2" fmla="*/ 445597 h 660283"/>
              <a:gd name="connsiteX3" fmla="*/ 342078 w 344755"/>
              <a:gd name="connsiteY3" fmla="*/ 103691 h 660283"/>
              <a:gd name="connsiteX4" fmla="*/ 151247 w 344755"/>
              <a:gd name="connsiteY4" fmla="*/ 8276 h 660283"/>
              <a:gd name="connsiteX5" fmla="*/ 172 w 344755"/>
              <a:gd name="connsiteY5" fmla="*/ 278620 h 660283"/>
              <a:gd name="connsiteX6" fmla="*/ 127393 w 344755"/>
              <a:gd name="connsiteY6" fmla="*/ 525110 h 6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55" h="660283">
                <a:moveTo>
                  <a:pt x="119442" y="660283"/>
                </a:moveTo>
                <a:cubicBezTo>
                  <a:pt x="116128" y="606611"/>
                  <a:pt x="112815" y="552940"/>
                  <a:pt x="135344" y="517159"/>
                </a:cubicBezTo>
                <a:cubicBezTo>
                  <a:pt x="157873" y="481378"/>
                  <a:pt x="220158" y="514508"/>
                  <a:pt x="254614" y="445597"/>
                </a:cubicBezTo>
                <a:cubicBezTo>
                  <a:pt x="289070" y="376686"/>
                  <a:pt x="359306" y="176578"/>
                  <a:pt x="342078" y="103691"/>
                </a:cubicBezTo>
                <a:cubicBezTo>
                  <a:pt x="324850" y="30804"/>
                  <a:pt x="208231" y="-20879"/>
                  <a:pt x="151247" y="8276"/>
                </a:cubicBezTo>
                <a:cubicBezTo>
                  <a:pt x="94263" y="37431"/>
                  <a:pt x="4148" y="192481"/>
                  <a:pt x="172" y="278620"/>
                </a:cubicBezTo>
                <a:cubicBezTo>
                  <a:pt x="-3804" y="364759"/>
                  <a:pt x="61794" y="444934"/>
                  <a:pt x="127393" y="52511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935336"/>
      </p:ext>
    </p:extLst>
  </p:cSld>
  <p:clrMapOvr>
    <a:masterClrMapping/>
  </p:clrMapOvr>
  <p:transition spd="med"/>
</p:sld>
</file>

<file path=ppt/theme/theme1.xml><?xml version="1.0" encoding="utf-8"?>
<a:theme xmlns:a="http://schemas.openxmlformats.org/drawingml/2006/main" name="APNIC33PowerPointTemplateFinal">
  <a:themeElements>
    <a:clrScheme name="Custom 1">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3" ma:contentTypeDescription="Create a new document." ma:contentTypeScope="" ma:versionID="370e165c67351d987c8c416eca486491">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38152b62b87d7d078d9211b4e9fa698c"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C59C0-249B-4B59-934F-27DA25AB108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09C903-04DF-4DEF-96F7-BE17619055B4}">
  <ds:schemaRefs>
    <ds:schemaRef ds:uri="http://schemas.microsoft.com/sharepoint/v3/contenttype/forms"/>
  </ds:schemaRefs>
</ds:datastoreItem>
</file>

<file path=customXml/itemProps3.xml><?xml version="1.0" encoding="utf-8"?>
<ds:datastoreItem xmlns:ds="http://schemas.openxmlformats.org/officeDocument/2006/customXml" ds:itemID="{3606D86C-B908-44C6-8E45-DAC549689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1318</TotalTime>
  <Words>1668</Words>
  <Application>Microsoft Macintosh PowerPoint</Application>
  <PresentationFormat>On-screen Show (16:9)</PresentationFormat>
  <Paragraphs>205</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AhnbergHand</vt:lpstr>
      <vt:lpstr>Arial</vt:lpstr>
      <vt:lpstr>Calibri</vt:lpstr>
      <vt:lpstr>Helvetica</vt:lpstr>
      <vt:lpstr>Max's Handwritin</vt:lpstr>
      <vt:lpstr>Powderfinger Type</vt:lpstr>
      <vt:lpstr>Vadim's Writing</vt:lpstr>
      <vt:lpstr>APNIC33PowerPointTemplateFinal</vt:lpstr>
      <vt:lpstr>An Update on IPv6 Fragmentation</vt:lpstr>
      <vt:lpstr>PowerPoint Presentation</vt:lpstr>
      <vt:lpstr>IPv6: Packet Header Changes</vt:lpstr>
      <vt:lpstr>IPv6: Packet Header Changes</vt:lpstr>
      <vt:lpstr>Initial Tests: 2014 (RFC 7872)</vt:lpstr>
      <vt:lpstr>Why so high?</vt:lpstr>
      <vt:lpstr>PowerPoint Presentation</vt:lpstr>
      <vt:lpstr>PowerPoint Presentation</vt:lpstr>
      <vt:lpstr>PowerPoint Presentation</vt:lpstr>
      <vt:lpstr>APNIC Test – August 2017</vt:lpstr>
      <vt:lpstr>APNIC Test - 2021</vt:lpstr>
      <vt:lpstr>IPv6 Packet Mangler Design</vt:lpstr>
      <vt:lpstr>2021 Fragmentation Drop Rate</vt:lpstr>
      <vt:lpstr>2021 Fragmentation Drop Rate</vt:lpstr>
      <vt:lpstr>Drop Rate by Size</vt:lpstr>
      <vt:lpstr>Drop Size Profile by Region</vt:lpstr>
      <vt:lpstr>Why?</vt:lpstr>
      <vt:lpstr>Why?</vt:lpstr>
      <vt:lpstr>Frag Drop or EH Drop?</vt:lpstr>
      <vt:lpstr>2021 Fragmentation Drop Rate</vt:lpstr>
      <vt:lpstr>Frags vs Atomic Frags</vt:lpstr>
      <vt:lpstr>Frag Drop or EH Drop?</vt:lpstr>
      <vt:lpstr>EH DST Drop?</vt:lpstr>
      <vt:lpstr>Destination Option Drop Rate</vt:lpstr>
      <vt:lpstr>EH HBH Drop?</vt:lpstr>
      <vt:lpstr>Hop-by-Hop Option Drop Rate</vt:lpstr>
      <vt:lpstr>Summary</vt:lpstr>
      <vt:lpstr>Lessons Learned on Fragmentation</vt:lpstr>
      <vt:lpstr>Lessons Learned on HBH and Dst EHs</vt:lpstr>
      <vt:lpstr>Daily Report</vt:lpstr>
      <vt:lpstr>That’s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17</cp:revision>
  <dcterms:modified xsi:type="dcterms:W3CDTF">2022-02-28T00:30:37Z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ies>
</file>