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75" r:id="rId6"/>
    <p:sldId id="276" r:id="rId7"/>
    <p:sldId id="261"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51"/>
    <p:restoredTop sz="96327"/>
  </p:normalViewPr>
  <p:slideViewPr>
    <p:cSldViewPr snapToGrid="0" snapToObjects="1">
      <p:cViewPr varScale="1">
        <p:scale>
          <a:sx n="128" d="100"/>
          <a:sy n="128" d="100"/>
        </p:scale>
        <p:origin x="81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A298F-2EEA-F741-ACB2-4402FAD78C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4701414-438F-DE4E-AD0A-02E34229B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4BFBAAC-1AFE-F749-AAA0-3CAA68C46277}"/>
              </a:ext>
            </a:extLst>
          </p:cNvPr>
          <p:cNvSpPr>
            <a:spLocks noGrp="1"/>
          </p:cNvSpPr>
          <p:nvPr>
            <p:ph type="dt" sz="half" idx="10"/>
          </p:nvPr>
        </p:nvSpPr>
        <p:spPr/>
        <p:txBody>
          <a:bodyPr/>
          <a:lstStyle/>
          <a:p>
            <a:fld id="{815DA6B8-6C0D-F74E-9852-FE5566CF4136}" type="datetimeFigureOut">
              <a:rPr lang="en-AU" smtClean="0"/>
              <a:t>28/11/21</a:t>
            </a:fld>
            <a:endParaRPr lang="en-AU"/>
          </a:p>
        </p:txBody>
      </p:sp>
      <p:sp>
        <p:nvSpPr>
          <p:cNvPr id="5" name="Footer Placeholder 4">
            <a:extLst>
              <a:ext uri="{FF2B5EF4-FFF2-40B4-BE49-F238E27FC236}">
                <a16:creationId xmlns:a16="http://schemas.microsoft.com/office/drawing/2014/main" id="{4653CC30-D286-1542-AF12-7EEA7B9670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657440-6632-034F-9C26-BAC617865C60}"/>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348547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D3EC-3F25-AA45-B532-C0D2B9A3581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AD45C26-761C-B944-86DD-8A60FA290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74EA55-997C-ED4D-BA57-1249971DF584}"/>
              </a:ext>
            </a:extLst>
          </p:cNvPr>
          <p:cNvSpPr>
            <a:spLocks noGrp="1"/>
          </p:cNvSpPr>
          <p:nvPr>
            <p:ph type="dt" sz="half" idx="10"/>
          </p:nvPr>
        </p:nvSpPr>
        <p:spPr/>
        <p:txBody>
          <a:bodyPr/>
          <a:lstStyle/>
          <a:p>
            <a:fld id="{815DA6B8-6C0D-F74E-9852-FE5566CF4136}" type="datetimeFigureOut">
              <a:rPr lang="en-AU" smtClean="0"/>
              <a:t>28/11/21</a:t>
            </a:fld>
            <a:endParaRPr lang="en-AU"/>
          </a:p>
        </p:txBody>
      </p:sp>
      <p:sp>
        <p:nvSpPr>
          <p:cNvPr id="5" name="Footer Placeholder 4">
            <a:extLst>
              <a:ext uri="{FF2B5EF4-FFF2-40B4-BE49-F238E27FC236}">
                <a16:creationId xmlns:a16="http://schemas.microsoft.com/office/drawing/2014/main" id="{6CE7AFA9-0D6A-7B4F-8962-FEAC04E69C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E9BFA0-753D-9643-8053-CFDE26CE784A}"/>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356073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177AE-3ABA-CC44-924C-CCA83DC918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E714268-8735-3E43-8DC6-8E2ACE2A78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3F3C782-2600-3B42-8583-D490E82939D9}"/>
              </a:ext>
            </a:extLst>
          </p:cNvPr>
          <p:cNvSpPr>
            <a:spLocks noGrp="1"/>
          </p:cNvSpPr>
          <p:nvPr>
            <p:ph type="dt" sz="half" idx="10"/>
          </p:nvPr>
        </p:nvSpPr>
        <p:spPr/>
        <p:txBody>
          <a:bodyPr/>
          <a:lstStyle/>
          <a:p>
            <a:fld id="{815DA6B8-6C0D-F74E-9852-FE5566CF4136}" type="datetimeFigureOut">
              <a:rPr lang="en-AU" smtClean="0"/>
              <a:t>28/11/21</a:t>
            </a:fld>
            <a:endParaRPr lang="en-AU"/>
          </a:p>
        </p:txBody>
      </p:sp>
      <p:sp>
        <p:nvSpPr>
          <p:cNvPr id="5" name="Footer Placeholder 4">
            <a:extLst>
              <a:ext uri="{FF2B5EF4-FFF2-40B4-BE49-F238E27FC236}">
                <a16:creationId xmlns:a16="http://schemas.microsoft.com/office/drawing/2014/main" id="{1A1AA758-E378-174B-BB2D-7CB7F6162C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A30AC41-66B4-FB42-A484-48FA74B2AB6D}"/>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65475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9BB2-2CE0-7441-BCD1-C34B9AEF9ADF}"/>
              </a:ext>
            </a:extLst>
          </p:cNvPr>
          <p:cNvSpPr>
            <a:spLocks noGrp="1"/>
          </p:cNvSpPr>
          <p:nvPr>
            <p:ph type="title"/>
          </p:nvPr>
        </p:nvSpPr>
        <p:spPr/>
        <p:txBody>
          <a:bodyPr/>
          <a:lstStyle>
            <a:lvl1pPr>
              <a:defRPr b="1" i="0" baseline="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1D8D709-B46A-164D-8534-DA3897922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7AB6BD-5349-D849-B54A-3657CC12EE5C}"/>
              </a:ext>
            </a:extLst>
          </p:cNvPr>
          <p:cNvSpPr>
            <a:spLocks noGrp="1"/>
          </p:cNvSpPr>
          <p:nvPr>
            <p:ph type="dt" sz="half" idx="10"/>
          </p:nvPr>
        </p:nvSpPr>
        <p:spPr/>
        <p:txBody>
          <a:bodyPr/>
          <a:lstStyle/>
          <a:p>
            <a:fld id="{815DA6B8-6C0D-F74E-9852-FE5566CF4136}" type="datetimeFigureOut">
              <a:rPr lang="en-AU" smtClean="0"/>
              <a:t>28/11/21</a:t>
            </a:fld>
            <a:endParaRPr lang="en-AU"/>
          </a:p>
        </p:txBody>
      </p:sp>
      <p:sp>
        <p:nvSpPr>
          <p:cNvPr id="5" name="Footer Placeholder 4">
            <a:extLst>
              <a:ext uri="{FF2B5EF4-FFF2-40B4-BE49-F238E27FC236}">
                <a16:creationId xmlns:a16="http://schemas.microsoft.com/office/drawing/2014/main" id="{26AAEB5B-DF4C-DC47-8027-3A5B8D09FB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71FFD5-581A-8742-B481-DED1DF7F641C}"/>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4664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55B2-0C1C-0342-9AEF-D1187BBEBD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0874279-9244-9E44-ACC8-3741C46B47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25FEC-10C7-E94E-864D-3366162092B8}"/>
              </a:ext>
            </a:extLst>
          </p:cNvPr>
          <p:cNvSpPr>
            <a:spLocks noGrp="1"/>
          </p:cNvSpPr>
          <p:nvPr>
            <p:ph type="dt" sz="half" idx="10"/>
          </p:nvPr>
        </p:nvSpPr>
        <p:spPr/>
        <p:txBody>
          <a:bodyPr/>
          <a:lstStyle/>
          <a:p>
            <a:fld id="{815DA6B8-6C0D-F74E-9852-FE5566CF4136}" type="datetimeFigureOut">
              <a:rPr lang="en-AU" smtClean="0"/>
              <a:t>28/11/21</a:t>
            </a:fld>
            <a:endParaRPr lang="en-AU"/>
          </a:p>
        </p:txBody>
      </p:sp>
      <p:sp>
        <p:nvSpPr>
          <p:cNvPr id="5" name="Footer Placeholder 4">
            <a:extLst>
              <a:ext uri="{FF2B5EF4-FFF2-40B4-BE49-F238E27FC236}">
                <a16:creationId xmlns:a16="http://schemas.microsoft.com/office/drawing/2014/main" id="{3CCFF3D6-DAD0-C445-9F19-FF5F342B93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199279-C256-5E49-8C53-F4502C0DAE92}"/>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337723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65EE-D96F-2D4F-96FD-9F5D3D3CCF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6242F31-B471-794D-9049-FA297BFEBF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526054C-8E95-E24C-B032-0E0179E57E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A26B44D-651A-9C4E-954B-35F9249A399E}"/>
              </a:ext>
            </a:extLst>
          </p:cNvPr>
          <p:cNvSpPr>
            <a:spLocks noGrp="1"/>
          </p:cNvSpPr>
          <p:nvPr>
            <p:ph type="dt" sz="half" idx="10"/>
          </p:nvPr>
        </p:nvSpPr>
        <p:spPr/>
        <p:txBody>
          <a:bodyPr/>
          <a:lstStyle/>
          <a:p>
            <a:fld id="{815DA6B8-6C0D-F74E-9852-FE5566CF4136}" type="datetimeFigureOut">
              <a:rPr lang="en-AU" smtClean="0"/>
              <a:t>28/11/21</a:t>
            </a:fld>
            <a:endParaRPr lang="en-AU"/>
          </a:p>
        </p:txBody>
      </p:sp>
      <p:sp>
        <p:nvSpPr>
          <p:cNvPr id="6" name="Footer Placeholder 5">
            <a:extLst>
              <a:ext uri="{FF2B5EF4-FFF2-40B4-BE49-F238E27FC236}">
                <a16:creationId xmlns:a16="http://schemas.microsoft.com/office/drawing/2014/main" id="{74EB8A1B-734E-0344-B412-EEEA8D3DAC8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2BF001B-8066-2B47-9350-B27E12B01BE7}"/>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96607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FF5C-FFB1-AA4D-AE0F-EED86E7E70E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182B88C-3B62-2E43-B78F-D87A232B73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E391CE-B9BD-8B41-995F-08C6E0DC0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E3917FB-DC9A-8B4A-9FA6-13AFA7130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E7B274-4BED-6C4E-9DD3-A0E19FC46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E11C86A-C794-414A-9D40-167E11664A8A}"/>
              </a:ext>
            </a:extLst>
          </p:cNvPr>
          <p:cNvSpPr>
            <a:spLocks noGrp="1"/>
          </p:cNvSpPr>
          <p:nvPr>
            <p:ph type="dt" sz="half" idx="10"/>
          </p:nvPr>
        </p:nvSpPr>
        <p:spPr/>
        <p:txBody>
          <a:bodyPr/>
          <a:lstStyle/>
          <a:p>
            <a:fld id="{815DA6B8-6C0D-F74E-9852-FE5566CF4136}" type="datetimeFigureOut">
              <a:rPr lang="en-AU" smtClean="0"/>
              <a:t>28/11/21</a:t>
            </a:fld>
            <a:endParaRPr lang="en-AU"/>
          </a:p>
        </p:txBody>
      </p:sp>
      <p:sp>
        <p:nvSpPr>
          <p:cNvPr id="8" name="Footer Placeholder 7">
            <a:extLst>
              <a:ext uri="{FF2B5EF4-FFF2-40B4-BE49-F238E27FC236}">
                <a16:creationId xmlns:a16="http://schemas.microsoft.com/office/drawing/2014/main" id="{4419DBA3-B93A-3545-A986-8454FA29867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BFB0F09-4270-5948-95FB-32B75396715E}"/>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58858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9E5A-29FE-2E47-8E74-6E4F3D61EEE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AA573BA-4AA1-9348-B30A-8365EF2F6BE2}"/>
              </a:ext>
            </a:extLst>
          </p:cNvPr>
          <p:cNvSpPr>
            <a:spLocks noGrp="1"/>
          </p:cNvSpPr>
          <p:nvPr>
            <p:ph type="dt" sz="half" idx="10"/>
          </p:nvPr>
        </p:nvSpPr>
        <p:spPr/>
        <p:txBody>
          <a:bodyPr/>
          <a:lstStyle/>
          <a:p>
            <a:fld id="{815DA6B8-6C0D-F74E-9852-FE5566CF4136}" type="datetimeFigureOut">
              <a:rPr lang="en-AU" smtClean="0"/>
              <a:t>28/11/21</a:t>
            </a:fld>
            <a:endParaRPr lang="en-AU"/>
          </a:p>
        </p:txBody>
      </p:sp>
      <p:sp>
        <p:nvSpPr>
          <p:cNvPr id="4" name="Footer Placeholder 3">
            <a:extLst>
              <a:ext uri="{FF2B5EF4-FFF2-40B4-BE49-F238E27FC236}">
                <a16:creationId xmlns:a16="http://schemas.microsoft.com/office/drawing/2014/main" id="{37F82C38-B9AA-3E44-BADF-7A68A26ACD0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9576505-25BE-D34C-BDD3-93B0FE715D58}"/>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76223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757CF8-9BFA-9645-8A79-ED8B4FD6EE57}"/>
              </a:ext>
            </a:extLst>
          </p:cNvPr>
          <p:cNvSpPr>
            <a:spLocks noGrp="1"/>
          </p:cNvSpPr>
          <p:nvPr>
            <p:ph type="dt" sz="half" idx="10"/>
          </p:nvPr>
        </p:nvSpPr>
        <p:spPr/>
        <p:txBody>
          <a:bodyPr/>
          <a:lstStyle/>
          <a:p>
            <a:fld id="{815DA6B8-6C0D-F74E-9852-FE5566CF4136}" type="datetimeFigureOut">
              <a:rPr lang="en-AU" smtClean="0"/>
              <a:t>28/11/21</a:t>
            </a:fld>
            <a:endParaRPr lang="en-AU"/>
          </a:p>
        </p:txBody>
      </p:sp>
      <p:sp>
        <p:nvSpPr>
          <p:cNvPr id="3" name="Footer Placeholder 2">
            <a:extLst>
              <a:ext uri="{FF2B5EF4-FFF2-40B4-BE49-F238E27FC236}">
                <a16:creationId xmlns:a16="http://schemas.microsoft.com/office/drawing/2014/main" id="{C622151D-74D8-A741-AE1B-D3DE495A57B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6C8C123-B901-1F47-A85A-D995ED13F894}"/>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39778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1C7B-86FD-B040-8B13-28E72290B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F4F8DCE-2555-724F-801F-CE5D15F78E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241EAD4-37C4-7C48-AAD8-23B29F189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2E521-19A4-2B4D-A490-3B569A344CD6}"/>
              </a:ext>
            </a:extLst>
          </p:cNvPr>
          <p:cNvSpPr>
            <a:spLocks noGrp="1"/>
          </p:cNvSpPr>
          <p:nvPr>
            <p:ph type="dt" sz="half" idx="10"/>
          </p:nvPr>
        </p:nvSpPr>
        <p:spPr/>
        <p:txBody>
          <a:bodyPr/>
          <a:lstStyle/>
          <a:p>
            <a:fld id="{815DA6B8-6C0D-F74E-9852-FE5566CF4136}" type="datetimeFigureOut">
              <a:rPr lang="en-AU" smtClean="0"/>
              <a:t>28/11/21</a:t>
            </a:fld>
            <a:endParaRPr lang="en-AU"/>
          </a:p>
        </p:txBody>
      </p:sp>
      <p:sp>
        <p:nvSpPr>
          <p:cNvPr id="6" name="Footer Placeholder 5">
            <a:extLst>
              <a:ext uri="{FF2B5EF4-FFF2-40B4-BE49-F238E27FC236}">
                <a16:creationId xmlns:a16="http://schemas.microsoft.com/office/drawing/2014/main" id="{9F457212-1625-8849-9500-75417D5A34C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413DCC-9FFC-5543-9965-87664DC00420}"/>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13695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9B40-FE3C-F74C-958B-365142BED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746B7F4-BC54-AA4C-870C-CB112344D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79EC3CC-3862-024F-A4A5-CEC9F3F24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46E37-A1BD-F849-939D-6A16D7B06B43}"/>
              </a:ext>
            </a:extLst>
          </p:cNvPr>
          <p:cNvSpPr>
            <a:spLocks noGrp="1"/>
          </p:cNvSpPr>
          <p:nvPr>
            <p:ph type="dt" sz="half" idx="10"/>
          </p:nvPr>
        </p:nvSpPr>
        <p:spPr/>
        <p:txBody>
          <a:bodyPr/>
          <a:lstStyle/>
          <a:p>
            <a:fld id="{815DA6B8-6C0D-F74E-9852-FE5566CF4136}" type="datetimeFigureOut">
              <a:rPr lang="en-AU" smtClean="0"/>
              <a:t>28/11/21</a:t>
            </a:fld>
            <a:endParaRPr lang="en-AU"/>
          </a:p>
        </p:txBody>
      </p:sp>
      <p:sp>
        <p:nvSpPr>
          <p:cNvPr id="6" name="Footer Placeholder 5">
            <a:extLst>
              <a:ext uri="{FF2B5EF4-FFF2-40B4-BE49-F238E27FC236}">
                <a16:creationId xmlns:a16="http://schemas.microsoft.com/office/drawing/2014/main" id="{D34E0745-D83C-704E-9B65-E3866E5A3CD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AF6C31F-BAFB-B344-B66E-4828413A7D50}"/>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81617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BB92F6-364A-AD47-9347-0AB7B6001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370450C-344F-AA4A-8C8D-C71FD30032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ABAF3D0-E0B6-3E44-8D14-1AB08EC5F9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DA6B8-6C0D-F74E-9852-FE5566CF4136}" type="datetimeFigureOut">
              <a:rPr lang="en-AU" smtClean="0"/>
              <a:t>28/11/21</a:t>
            </a:fld>
            <a:endParaRPr lang="en-AU"/>
          </a:p>
        </p:txBody>
      </p:sp>
      <p:sp>
        <p:nvSpPr>
          <p:cNvPr id="5" name="Footer Placeholder 4">
            <a:extLst>
              <a:ext uri="{FF2B5EF4-FFF2-40B4-BE49-F238E27FC236}">
                <a16:creationId xmlns:a16="http://schemas.microsoft.com/office/drawing/2014/main" id="{867AE3C6-9782-334C-8EB2-FD2E871A5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C670F53-58ED-084E-AB4A-879F51A683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DA279-7A2D-3949-82F9-377BA3F4C128}" type="slidenum">
              <a:rPr lang="en-AU" smtClean="0"/>
              <a:t>‹#›</a:t>
            </a:fld>
            <a:endParaRPr lang="en-AU"/>
          </a:p>
        </p:txBody>
      </p:sp>
    </p:spTree>
    <p:extLst>
      <p:ext uri="{BB962C8B-B14F-4D97-AF65-F5344CB8AC3E}">
        <p14:creationId xmlns:p14="http://schemas.microsoft.com/office/powerpoint/2010/main" val="4240146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C9E5-4077-EF46-8505-63D9D16E85D5}"/>
              </a:ext>
            </a:extLst>
          </p:cNvPr>
          <p:cNvSpPr>
            <a:spLocks noGrp="1"/>
          </p:cNvSpPr>
          <p:nvPr>
            <p:ph type="ctrTitle"/>
          </p:nvPr>
        </p:nvSpPr>
        <p:spPr/>
        <p:txBody>
          <a:bodyPr>
            <a:normAutofit/>
          </a:bodyPr>
          <a:lstStyle/>
          <a:p>
            <a:r>
              <a:rPr lang="en-AU" b="1" dirty="0"/>
              <a:t>Measurement of DNSSEC Validation with RSA-4096</a:t>
            </a:r>
          </a:p>
        </p:txBody>
      </p:sp>
      <p:sp>
        <p:nvSpPr>
          <p:cNvPr id="3" name="Subtitle 2">
            <a:extLst>
              <a:ext uri="{FF2B5EF4-FFF2-40B4-BE49-F238E27FC236}">
                <a16:creationId xmlns:a16="http://schemas.microsoft.com/office/drawing/2014/main" id="{109F2B3F-3FCE-1E4C-B207-26082885E3B0}"/>
              </a:ext>
            </a:extLst>
          </p:cNvPr>
          <p:cNvSpPr>
            <a:spLocks noGrp="1"/>
          </p:cNvSpPr>
          <p:nvPr>
            <p:ph type="subTitle" idx="1"/>
          </p:nvPr>
        </p:nvSpPr>
        <p:spPr>
          <a:xfrm>
            <a:off x="2299252" y="4476681"/>
            <a:ext cx="9144000" cy="1655762"/>
          </a:xfrm>
        </p:spPr>
        <p:txBody>
          <a:bodyPr>
            <a:normAutofit/>
          </a:bodyPr>
          <a:lstStyle/>
          <a:p>
            <a:pPr algn="r"/>
            <a:r>
              <a:rPr lang="en-AU" sz="1600" dirty="0">
                <a:solidFill>
                  <a:schemeClr val="accent4">
                    <a:lumMod val="50000"/>
                  </a:schemeClr>
                </a:solidFill>
                <a:latin typeface="AhnbergHand" pitchFamily="2" charset="0"/>
              </a:rPr>
              <a:t>Geoff Huston, Joao Damas</a:t>
            </a:r>
          </a:p>
          <a:p>
            <a:pPr algn="r"/>
            <a:r>
              <a:rPr lang="en-AU" sz="1600" dirty="0">
                <a:solidFill>
                  <a:schemeClr val="accent4">
                    <a:lumMod val="50000"/>
                  </a:schemeClr>
                </a:solidFill>
                <a:latin typeface="AhnbergHand" pitchFamily="2" charset="0"/>
              </a:rPr>
              <a:t>APNIC Labs</a:t>
            </a:r>
          </a:p>
          <a:p>
            <a:pPr algn="r"/>
            <a:r>
              <a:rPr lang="en-AU" sz="1600" dirty="0">
                <a:solidFill>
                  <a:schemeClr val="accent4">
                    <a:lumMod val="50000"/>
                  </a:schemeClr>
                </a:solidFill>
                <a:latin typeface="AhnbergHand" pitchFamily="2" charset="0"/>
              </a:rPr>
              <a:t>November 2021</a:t>
            </a:r>
          </a:p>
        </p:txBody>
      </p:sp>
    </p:spTree>
    <p:extLst>
      <p:ext uri="{BB962C8B-B14F-4D97-AF65-F5344CB8AC3E}">
        <p14:creationId xmlns:p14="http://schemas.microsoft.com/office/powerpoint/2010/main" val="268377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A71E-E7AE-1148-A3FB-22B6E844850A}"/>
              </a:ext>
            </a:extLst>
          </p:cNvPr>
          <p:cNvSpPr>
            <a:spLocks noGrp="1"/>
          </p:cNvSpPr>
          <p:nvPr>
            <p:ph type="title"/>
          </p:nvPr>
        </p:nvSpPr>
        <p:spPr/>
        <p:txBody>
          <a:bodyPr/>
          <a:lstStyle/>
          <a:p>
            <a:r>
              <a:rPr lang="en-AU" dirty="0"/>
              <a:t>Experiment result classes</a:t>
            </a:r>
          </a:p>
        </p:txBody>
      </p:sp>
      <p:sp>
        <p:nvSpPr>
          <p:cNvPr id="3" name="Content Placeholder 2">
            <a:extLst>
              <a:ext uri="{FF2B5EF4-FFF2-40B4-BE49-F238E27FC236}">
                <a16:creationId xmlns:a16="http://schemas.microsoft.com/office/drawing/2014/main" id="{6BA7B707-5B15-0D44-BEEE-8C832012EE83}"/>
              </a:ext>
            </a:extLst>
          </p:cNvPr>
          <p:cNvSpPr>
            <a:spLocks noGrp="1"/>
          </p:cNvSpPr>
          <p:nvPr>
            <p:ph idx="1"/>
          </p:nvPr>
        </p:nvSpPr>
        <p:spPr/>
        <p:txBody>
          <a:bodyPr/>
          <a:lstStyle/>
          <a:p>
            <a:pPr marL="514350" indent="-514350">
              <a:buFont typeface="+mj-lt"/>
              <a:buAutoNum type="arabicPeriod"/>
            </a:pPr>
            <a:r>
              <a:rPr lang="en-AU" b="1" dirty="0"/>
              <a:t>“Validating”</a:t>
            </a:r>
          </a:p>
          <a:p>
            <a:pPr marL="457200" lvl="1" indent="0">
              <a:buNone/>
            </a:pPr>
            <a:r>
              <a:rPr lang="en-AU" dirty="0"/>
              <a:t>The A / AAAA queries have the DO bit set</a:t>
            </a:r>
          </a:p>
          <a:p>
            <a:pPr marL="457200" lvl="1" indent="0">
              <a:buNone/>
            </a:pPr>
            <a:r>
              <a:rPr lang="en-AU" dirty="0"/>
              <a:t>DS / DNSKEY queries are made</a:t>
            </a:r>
          </a:p>
          <a:p>
            <a:pPr marL="457200" lvl="1" indent="0">
              <a:buNone/>
            </a:pPr>
            <a:r>
              <a:rPr lang="en-AU" dirty="0"/>
              <a:t>The user fetches the validly signed web object, but </a:t>
            </a:r>
            <a:r>
              <a:rPr lang="en-AU" b="1" dirty="0"/>
              <a:t>not</a:t>
            </a:r>
            <a:r>
              <a:rPr lang="en-AU" dirty="0"/>
              <a:t> the invalidly signed object</a:t>
            </a:r>
          </a:p>
          <a:p>
            <a:pPr marL="514350" indent="-514350">
              <a:buFont typeface="+mj-lt"/>
              <a:buAutoNum type="arabicPeriod"/>
            </a:pPr>
            <a:r>
              <a:rPr lang="en-AU" b="1" dirty="0"/>
              <a:t>“Mixed Validating”</a:t>
            </a:r>
          </a:p>
          <a:p>
            <a:pPr marL="457200" lvl="1" indent="0">
              <a:buNone/>
            </a:pPr>
            <a:r>
              <a:rPr lang="en-AU" dirty="0"/>
              <a:t>The A / AAAA queries have the DO bit set</a:t>
            </a:r>
          </a:p>
          <a:p>
            <a:pPr marL="457200" lvl="1" indent="0">
              <a:buNone/>
            </a:pPr>
            <a:r>
              <a:rPr lang="en-AU" dirty="0"/>
              <a:t> DS / DNSKEY queries are made, but not necessarily by every resolver</a:t>
            </a:r>
          </a:p>
          <a:p>
            <a:pPr marL="457200" lvl="1" indent="0">
              <a:buNone/>
            </a:pPr>
            <a:r>
              <a:rPr lang="en-AU" dirty="0"/>
              <a:t>The user fetches both the validly-signed and invalidly signed web objects</a:t>
            </a:r>
          </a:p>
          <a:p>
            <a:pPr marL="457200" lvl="1" indent="0">
              <a:buNone/>
            </a:pPr>
            <a:endParaRPr lang="en-AU" dirty="0"/>
          </a:p>
        </p:txBody>
      </p:sp>
    </p:spTree>
    <p:extLst>
      <p:ext uri="{BB962C8B-B14F-4D97-AF65-F5344CB8AC3E}">
        <p14:creationId xmlns:p14="http://schemas.microsoft.com/office/powerpoint/2010/main" val="363129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09BE-12F5-EB4C-8157-E76696BC79F3}"/>
              </a:ext>
            </a:extLst>
          </p:cNvPr>
          <p:cNvSpPr>
            <a:spLocks noGrp="1"/>
          </p:cNvSpPr>
          <p:nvPr>
            <p:ph type="title"/>
          </p:nvPr>
        </p:nvSpPr>
        <p:spPr/>
        <p:txBody>
          <a:bodyPr/>
          <a:lstStyle/>
          <a:p>
            <a:r>
              <a:rPr lang="en-AU" dirty="0"/>
              <a:t>Single RSA-4096 Key</a:t>
            </a:r>
          </a:p>
        </p:txBody>
      </p:sp>
      <p:sp>
        <p:nvSpPr>
          <p:cNvPr id="3" name="Content Placeholder 2">
            <a:extLst>
              <a:ext uri="{FF2B5EF4-FFF2-40B4-BE49-F238E27FC236}">
                <a16:creationId xmlns:a16="http://schemas.microsoft.com/office/drawing/2014/main" id="{DBEA3BC8-6D75-E644-8198-B2103432710F}"/>
              </a:ext>
            </a:extLst>
          </p:cNvPr>
          <p:cNvSpPr>
            <a:spLocks noGrp="1"/>
          </p:cNvSpPr>
          <p:nvPr>
            <p:ph idx="1"/>
          </p:nvPr>
        </p:nvSpPr>
        <p:spPr/>
        <p:txBody>
          <a:bodyPr/>
          <a:lstStyle/>
          <a:p>
            <a:r>
              <a:rPr lang="en-AU" dirty="0"/>
              <a:t>The zone uses a single yet as both the KSK and the ZSK</a:t>
            </a:r>
          </a:p>
          <a:p>
            <a:r>
              <a:rPr lang="en-AU" dirty="0"/>
              <a:t>The DNSKEY records contains a single key</a:t>
            </a:r>
          </a:p>
          <a:p>
            <a:r>
              <a:rPr lang="en-AU" dirty="0"/>
              <a:t>Test  of 84M samples over 7 day period in September 2021</a:t>
            </a:r>
          </a:p>
        </p:txBody>
      </p:sp>
      <p:graphicFrame>
        <p:nvGraphicFramePr>
          <p:cNvPr id="7" name="Table 4">
            <a:extLst>
              <a:ext uri="{FF2B5EF4-FFF2-40B4-BE49-F238E27FC236}">
                <a16:creationId xmlns:a16="http://schemas.microsoft.com/office/drawing/2014/main" id="{C874AC22-7941-DF4C-B010-4EF12F634DA7}"/>
              </a:ext>
            </a:extLst>
          </p:cNvPr>
          <p:cNvGraphicFramePr>
            <a:graphicFrameLocks/>
          </p:cNvGraphicFramePr>
          <p:nvPr>
            <p:extLst>
              <p:ext uri="{D42A27DB-BD31-4B8C-83A1-F6EECF244321}">
                <p14:modId xmlns:p14="http://schemas.microsoft.com/office/powerpoint/2010/main" val="166723312"/>
              </p:ext>
            </p:extLst>
          </p:nvPr>
        </p:nvGraphicFramePr>
        <p:xfrm>
          <a:off x="1504123" y="4001294"/>
          <a:ext cx="8196471" cy="1112520"/>
        </p:xfrm>
        <a:graphic>
          <a:graphicData uri="http://schemas.openxmlformats.org/drawingml/2006/table">
            <a:tbl>
              <a:tblPr firstRow="1" bandRow="1">
                <a:tableStyleId>{5C22544A-7EE6-4342-B048-85BDC9FD1C3A}</a:tableStyleId>
              </a:tblPr>
              <a:tblGrid>
                <a:gridCol w="2732157">
                  <a:extLst>
                    <a:ext uri="{9D8B030D-6E8A-4147-A177-3AD203B41FA5}">
                      <a16:colId xmlns:a16="http://schemas.microsoft.com/office/drawing/2014/main" val="2136630044"/>
                    </a:ext>
                  </a:extLst>
                </a:gridCol>
                <a:gridCol w="2732157">
                  <a:extLst>
                    <a:ext uri="{9D8B030D-6E8A-4147-A177-3AD203B41FA5}">
                      <a16:colId xmlns:a16="http://schemas.microsoft.com/office/drawing/2014/main" val="2022217991"/>
                    </a:ext>
                  </a:extLst>
                </a:gridCol>
                <a:gridCol w="2732157">
                  <a:extLst>
                    <a:ext uri="{9D8B030D-6E8A-4147-A177-3AD203B41FA5}">
                      <a16:colId xmlns:a16="http://schemas.microsoft.com/office/drawing/2014/main" val="3279297531"/>
                    </a:ext>
                  </a:extLst>
                </a:gridCol>
              </a:tblGrid>
              <a:tr h="370840">
                <a:tc>
                  <a:txBody>
                    <a:bodyPr/>
                    <a:lstStyle/>
                    <a:p>
                      <a:pPr algn="ctr"/>
                      <a:r>
                        <a:rPr lang="en-AU" dirty="0"/>
                        <a:t>Algorithm</a:t>
                      </a:r>
                    </a:p>
                  </a:txBody>
                  <a:tcPr/>
                </a:tc>
                <a:tc>
                  <a:txBody>
                    <a:bodyPr/>
                    <a:lstStyle/>
                    <a:p>
                      <a:pPr algn="ctr"/>
                      <a:r>
                        <a:rPr lang="en-AU" dirty="0"/>
                        <a:t>Validating (% of tests)</a:t>
                      </a:r>
                    </a:p>
                  </a:txBody>
                  <a:tcPr/>
                </a:tc>
                <a:tc>
                  <a:txBody>
                    <a:bodyPr/>
                    <a:lstStyle/>
                    <a:p>
                      <a:pPr algn="ctr"/>
                      <a:r>
                        <a:rPr lang="en-AU" dirty="0"/>
                        <a:t>Mixed (% of tests)</a:t>
                      </a:r>
                    </a:p>
                  </a:txBody>
                  <a:tcPr/>
                </a:tc>
                <a:extLst>
                  <a:ext uri="{0D108BD9-81ED-4DB2-BD59-A6C34878D82A}">
                    <a16:rowId xmlns:a16="http://schemas.microsoft.com/office/drawing/2014/main" val="4264269068"/>
                  </a:ext>
                </a:extLst>
              </a:tr>
              <a:tr h="370840">
                <a:tc>
                  <a:txBody>
                    <a:bodyPr/>
                    <a:lstStyle/>
                    <a:p>
                      <a:pPr algn="ctr"/>
                      <a:r>
                        <a:rPr lang="en-AU" dirty="0"/>
                        <a:t>RSA-1024</a:t>
                      </a:r>
                    </a:p>
                  </a:txBody>
                  <a:tcPr/>
                </a:tc>
                <a:tc>
                  <a:txBody>
                    <a:bodyPr/>
                    <a:lstStyle/>
                    <a:p>
                      <a:pPr algn="ctr"/>
                      <a:r>
                        <a:rPr lang="en-AU" dirty="0"/>
                        <a:t>29.7%</a:t>
                      </a:r>
                    </a:p>
                  </a:txBody>
                  <a:tcPr/>
                </a:tc>
                <a:tc>
                  <a:txBody>
                    <a:bodyPr/>
                    <a:lstStyle/>
                    <a:p>
                      <a:pPr algn="ctr"/>
                      <a:r>
                        <a:rPr lang="en-AU" dirty="0"/>
                        <a:t>9.0%</a:t>
                      </a:r>
                    </a:p>
                  </a:txBody>
                  <a:tcPr/>
                </a:tc>
                <a:extLst>
                  <a:ext uri="{0D108BD9-81ED-4DB2-BD59-A6C34878D82A}">
                    <a16:rowId xmlns:a16="http://schemas.microsoft.com/office/drawing/2014/main" val="3497298652"/>
                  </a:ext>
                </a:extLst>
              </a:tr>
              <a:tr h="370840">
                <a:tc>
                  <a:txBody>
                    <a:bodyPr/>
                    <a:lstStyle/>
                    <a:p>
                      <a:pPr algn="ctr"/>
                      <a:r>
                        <a:rPr lang="en-AU" dirty="0"/>
                        <a:t>RSA-4096</a:t>
                      </a:r>
                    </a:p>
                  </a:txBody>
                  <a:tcPr/>
                </a:tc>
                <a:tc>
                  <a:txBody>
                    <a:bodyPr/>
                    <a:lstStyle/>
                    <a:p>
                      <a:pPr algn="ctr"/>
                      <a:r>
                        <a:rPr lang="en-AU" dirty="0"/>
                        <a:t>29.4%</a:t>
                      </a:r>
                    </a:p>
                  </a:txBody>
                  <a:tcPr/>
                </a:tc>
                <a:tc>
                  <a:txBody>
                    <a:bodyPr/>
                    <a:lstStyle/>
                    <a:p>
                      <a:pPr algn="ctr"/>
                      <a:r>
                        <a:rPr lang="en-AU" dirty="0"/>
                        <a:t>9.1%</a:t>
                      </a:r>
                    </a:p>
                  </a:txBody>
                  <a:tcPr/>
                </a:tc>
                <a:extLst>
                  <a:ext uri="{0D108BD9-81ED-4DB2-BD59-A6C34878D82A}">
                    <a16:rowId xmlns:a16="http://schemas.microsoft.com/office/drawing/2014/main" val="854193336"/>
                  </a:ext>
                </a:extLst>
              </a:tr>
            </a:tbl>
          </a:graphicData>
        </a:graphic>
      </p:graphicFrame>
      <p:sp>
        <p:nvSpPr>
          <p:cNvPr id="4" name="TextBox 3">
            <a:extLst>
              <a:ext uri="{FF2B5EF4-FFF2-40B4-BE49-F238E27FC236}">
                <a16:creationId xmlns:a16="http://schemas.microsoft.com/office/drawing/2014/main" id="{09221FC7-827C-7441-8CFF-81EBDDF0744D}"/>
              </a:ext>
            </a:extLst>
          </p:cNvPr>
          <p:cNvSpPr txBox="1"/>
          <p:nvPr/>
        </p:nvSpPr>
        <p:spPr>
          <a:xfrm flipH="1">
            <a:off x="3889512" y="5389635"/>
            <a:ext cx="4790661" cy="830997"/>
          </a:xfrm>
          <a:prstGeom prst="rect">
            <a:avLst/>
          </a:prstGeom>
          <a:noFill/>
        </p:spPr>
        <p:txBody>
          <a:bodyPr wrap="square" rtlCol="0">
            <a:spAutoFit/>
          </a:bodyPr>
          <a:lstStyle/>
          <a:p>
            <a:r>
              <a:rPr lang="en-AU" sz="2400" b="1" dirty="0">
                <a:solidFill>
                  <a:schemeClr val="accent4">
                    <a:lumMod val="50000"/>
                  </a:schemeClr>
                </a:solidFill>
                <a:latin typeface="Max's Handwritin" pitchFamily="2" charset="0"/>
              </a:rPr>
              <a:t>We use a RSA-1024 signed zone as a control, where the DNSKEY response is 491 octets </a:t>
            </a:r>
          </a:p>
        </p:txBody>
      </p:sp>
      <p:sp>
        <p:nvSpPr>
          <p:cNvPr id="5" name="Freeform 4">
            <a:extLst>
              <a:ext uri="{FF2B5EF4-FFF2-40B4-BE49-F238E27FC236}">
                <a16:creationId xmlns:a16="http://schemas.microsoft.com/office/drawing/2014/main" id="{6C7FD992-9BA9-9246-A513-A40F263853CE}"/>
              </a:ext>
            </a:extLst>
          </p:cNvPr>
          <p:cNvSpPr/>
          <p:nvPr/>
        </p:nvSpPr>
        <p:spPr>
          <a:xfrm>
            <a:off x="3377437" y="4608258"/>
            <a:ext cx="707546" cy="838385"/>
          </a:xfrm>
          <a:custGeom>
            <a:avLst/>
            <a:gdLst>
              <a:gd name="connsiteX0" fmla="*/ 707546 w 707546"/>
              <a:gd name="connsiteY0" fmla="*/ 838385 h 838385"/>
              <a:gd name="connsiteX1" fmla="*/ 180772 w 707546"/>
              <a:gd name="connsiteY1" fmla="*/ 192342 h 838385"/>
              <a:gd name="connsiteX2" fmla="*/ 11806 w 707546"/>
              <a:gd name="connsiteY2" fmla="*/ 23377 h 838385"/>
              <a:gd name="connsiteX3" fmla="*/ 190711 w 707546"/>
              <a:gd name="connsiteY3" fmla="*/ 3499 h 838385"/>
              <a:gd name="connsiteX4" fmla="*/ 11806 w 707546"/>
              <a:gd name="connsiteY4" fmla="*/ 43255 h 838385"/>
              <a:gd name="connsiteX5" fmla="*/ 31685 w 707546"/>
              <a:gd name="connsiteY5" fmla="*/ 172464 h 83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546" h="838385">
                <a:moveTo>
                  <a:pt x="707546" y="838385"/>
                </a:moveTo>
                <a:cubicBezTo>
                  <a:pt x="502137" y="583281"/>
                  <a:pt x="296729" y="328177"/>
                  <a:pt x="180772" y="192342"/>
                </a:cubicBezTo>
                <a:cubicBezTo>
                  <a:pt x="64815" y="56507"/>
                  <a:pt x="10150" y="54851"/>
                  <a:pt x="11806" y="23377"/>
                </a:cubicBezTo>
                <a:cubicBezTo>
                  <a:pt x="13462" y="-8097"/>
                  <a:pt x="190711" y="186"/>
                  <a:pt x="190711" y="3499"/>
                </a:cubicBezTo>
                <a:cubicBezTo>
                  <a:pt x="190711" y="6812"/>
                  <a:pt x="38310" y="15094"/>
                  <a:pt x="11806" y="43255"/>
                </a:cubicBezTo>
                <a:cubicBezTo>
                  <a:pt x="-14698" y="71416"/>
                  <a:pt x="8493" y="121940"/>
                  <a:pt x="31685" y="172464"/>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6659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2E3F-A7FB-AA43-B01A-379FE61695D3}"/>
              </a:ext>
            </a:extLst>
          </p:cNvPr>
          <p:cNvSpPr>
            <a:spLocks noGrp="1"/>
          </p:cNvSpPr>
          <p:nvPr>
            <p:ph type="title"/>
          </p:nvPr>
        </p:nvSpPr>
        <p:spPr/>
        <p:txBody>
          <a:bodyPr/>
          <a:lstStyle/>
          <a:p>
            <a:r>
              <a:rPr lang="en-AU" dirty="0"/>
              <a:t>RSA-4096 DNSKEY response processing</a:t>
            </a:r>
          </a:p>
        </p:txBody>
      </p:sp>
      <p:sp>
        <p:nvSpPr>
          <p:cNvPr id="6" name="Content Placeholder 5">
            <a:extLst>
              <a:ext uri="{FF2B5EF4-FFF2-40B4-BE49-F238E27FC236}">
                <a16:creationId xmlns:a16="http://schemas.microsoft.com/office/drawing/2014/main" id="{944E7073-8CA1-9A4E-9270-24002F098254}"/>
              </a:ext>
            </a:extLst>
          </p:cNvPr>
          <p:cNvSpPr>
            <a:spLocks noGrp="1"/>
          </p:cNvSpPr>
          <p:nvPr>
            <p:ph idx="1"/>
          </p:nvPr>
        </p:nvSpPr>
        <p:spPr/>
        <p:txBody>
          <a:bodyPr/>
          <a:lstStyle/>
          <a:p>
            <a:r>
              <a:rPr lang="en-AU" dirty="0"/>
              <a:t>74% of experiments received the DNSKEY response of 1,245 bytes over UDP</a:t>
            </a:r>
          </a:p>
          <a:p>
            <a:r>
              <a:rPr lang="en-AU" dirty="0"/>
              <a:t>26% of experiments had a smaller UDP buffer size and were sent a truncated UDP response</a:t>
            </a:r>
          </a:p>
          <a:p>
            <a:pPr lvl="1"/>
            <a:r>
              <a:rPr lang="en-AU" dirty="0"/>
              <a:t>23.5% of experiments followed up using TCP</a:t>
            </a:r>
          </a:p>
          <a:p>
            <a:pPr lvl="1"/>
            <a:r>
              <a:rPr lang="en-AU" dirty="0"/>
              <a:t>And 2.5% did not!</a:t>
            </a:r>
          </a:p>
          <a:p>
            <a:pPr lvl="2"/>
            <a:r>
              <a:rPr lang="en-AU" dirty="0"/>
              <a:t>2% then re-queried with a different resolver that used a larger UDP buffer size</a:t>
            </a:r>
          </a:p>
          <a:p>
            <a:pPr lvl="2"/>
            <a:r>
              <a:rPr lang="en-AU" dirty="0"/>
              <a:t>0.5% failed DNS resolution</a:t>
            </a:r>
          </a:p>
          <a:p>
            <a:pPr lvl="1"/>
            <a:endParaRPr lang="en-AU" dirty="0"/>
          </a:p>
        </p:txBody>
      </p:sp>
      <p:sp>
        <p:nvSpPr>
          <p:cNvPr id="3" name="Freeform 2">
            <a:extLst>
              <a:ext uri="{FF2B5EF4-FFF2-40B4-BE49-F238E27FC236}">
                <a16:creationId xmlns:a16="http://schemas.microsoft.com/office/drawing/2014/main" id="{9CCCD805-FDF9-6642-9711-8F20A588817E}"/>
              </a:ext>
            </a:extLst>
          </p:cNvPr>
          <p:cNvSpPr/>
          <p:nvPr/>
        </p:nvSpPr>
        <p:spPr>
          <a:xfrm>
            <a:off x="1546193" y="4643532"/>
            <a:ext cx="3743462" cy="653220"/>
          </a:xfrm>
          <a:custGeom>
            <a:avLst/>
            <a:gdLst>
              <a:gd name="connsiteX0" fmla="*/ 471450 w 3743462"/>
              <a:gd name="connsiteY0" fmla="*/ 465181 h 653220"/>
              <a:gd name="connsiteX1" fmla="*/ 531085 w 3743462"/>
              <a:gd name="connsiteY1" fmla="*/ 485059 h 653220"/>
              <a:gd name="connsiteX2" fmla="*/ 2906537 w 3743462"/>
              <a:gd name="connsiteY2" fmla="*/ 644085 h 653220"/>
              <a:gd name="connsiteX3" fmla="*/ 3642033 w 3743462"/>
              <a:gd name="connsiteY3" fmla="*/ 176946 h 653220"/>
              <a:gd name="connsiteX4" fmla="*/ 908772 w 3743462"/>
              <a:gd name="connsiteY4" fmla="*/ 67616 h 653220"/>
              <a:gd name="connsiteX5" fmla="*/ 173277 w 3743462"/>
              <a:gd name="connsiteY5" fmla="*/ 7981 h 653220"/>
              <a:gd name="connsiteX6" fmla="*/ 4311 w 3743462"/>
              <a:gd name="connsiteY6" fmla="*/ 246520 h 653220"/>
              <a:gd name="connsiteX7" fmla="*/ 282607 w 3743462"/>
              <a:gd name="connsiteY7" fmla="*/ 514877 h 65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3462" h="653220">
                <a:moveTo>
                  <a:pt x="471450" y="465181"/>
                </a:moveTo>
                <a:cubicBezTo>
                  <a:pt x="298343" y="460211"/>
                  <a:pt x="531085" y="485059"/>
                  <a:pt x="531085" y="485059"/>
                </a:cubicBezTo>
                <a:cubicBezTo>
                  <a:pt x="936933" y="514876"/>
                  <a:pt x="2388046" y="695437"/>
                  <a:pt x="2906537" y="644085"/>
                </a:cubicBezTo>
                <a:cubicBezTo>
                  <a:pt x="3425028" y="592733"/>
                  <a:pt x="3974994" y="273024"/>
                  <a:pt x="3642033" y="176946"/>
                </a:cubicBezTo>
                <a:cubicBezTo>
                  <a:pt x="3309072" y="80868"/>
                  <a:pt x="1486898" y="95777"/>
                  <a:pt x="908772" y="67616"/>
                </a:cubicBezTo>
                <a:cubicBezTo>
                  <a:pt x="330646" y="39455"/>
                  <a:pt x="324020" y="-21836"/>
                  <a:pt x="173277" y="7981"/>
                </a:cubicBezTo>
                <a:cubicBezTo>
                  <a:pt x="22534" y="37798"/>
                  <a:pt x="-13911" y="162037"/>
                  <a:pt x="4311" y="246520"/>
                </a:cubicBezTo>
                <a:cubicBezTo>
                  <a:pt x="22533" y="331003"/>
                  <a:pt x="152570" y="422940"/>
                  <a:pt x="282607" y="514877"/>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7488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5113-5CD7-2043-8E87-3893769B3077}"/>
              </a:ext>
            </a:extLst>
          </p:cNvPr>
          <p:cNvSpPr>
            <a:spLocks noGrp="1"/>
          </p:cNvSpPr>
          <p:nvPr>
            <p:ph type="title"/>
          </p:nvPr>
        </p:nvSpPr>
        <p:spPr/>
        <p:txBody>
          <a:bodyPr/>
          <a:lstStyle/>
          <a:p>
            <a:r>
              <a:rPr lang="en-AU" dirty="0"/>
              <a:t>But maybe this is not a “real” test</a:t>
            </a:r>
          </a:p>
        </p:txBody>
      </p:sp>
      <p:sp>
        <p:nvSpPr>
          <p:cNvPr id="3" name="Content Placeholder 2">
            <a:extLst>
              <a:ext uri="{FF2B5EF4-FFF2-40B4-BE49-F238E27FC236}">
                <a16:creationId xmlns:a16="http://schemas.microsoft.com/office/drawing/2014/main" id="{862C97A7-116D-954D-A14C-0AF6AE7BA621}"/>
              </a:ext>
            </a:extLst>
          </p:cNvPr>
          <p:cNvSpPr>
            <a:spLocks noGrp="1"/>
          </p:cNvSpPr>
          <p:nvPr>
            <p:ph idx="1"/>
          </p:nvPr>
        </p:nvSpPr>
        <p:spPr/>
        <p:txBody>
          <a:bodyPr/>
          <a:lstStyle/>
          <a:p>
            <a:r>
              <a:rPr lang="en-AU" dirty="0"/>
              <a:t>Perhaps a more realistic scenario for a DNSSEC-signed zone is to use a ZSK and a separate KSK, which means we should look at the DNSKEY record with 2 x RSA-4096 keys</a:t>
            </a:r>
          </a:p>
          <a:p>
            <a:r>
              <a:rPr lang="en-AU" dirty="0"/>
              <a:t>And we should also consider a key roll scenario, which means we should also look at the DNSKEY record with 3 x RSA-4096 keys</a:t>
            </a:r>
          </a:p>
          <a:p>
            <a:r>
              <a:rPr lang="en-AU" dirty="0"/>
              <a:t>So let’s go there!</a:t>
            </a:r>
          </a:p>
          <a:p>
            <a:endParaRPr lang="en-AU" dirty="0"/>
          </a:p>
        </p:txBody>
      </p:sp>
    </p:spTree>
    <p:extLst>
      <p:ext uri="{BB962C8B-B14F-4D97-AF65-F5344CB8AC3E}">
        <p14:creationId xmlns:p14="http://schemas.microsoft.com/office/powerpoint/2010/main" val="279630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0C2B-D973-CD44-8B3F-A46A430A64A6}"/>
              </a:ext>
            </a:extLst>
          </p:cNvPr>
          <p:cNvSpPr>
            <a:spLocks noGrp="1"/>
          </p:cNvSpPr>
          <p:nvPr>
            <p:ph type="title"/>
          </p:nvPr>
        </p:nvSpPr>
        <p:spPr/>
        <p:txBody>
          <a:bodyPr/>
          <a:lstStyle/>
          <a:p>
            <a:r>
              <a:rPr lang="en-AU" dirty="0"/>
              <a:t>Multiple RSA-4096 Keys</a:t>
            </a:r>
          </a:p>
        </p:txBody>
      </p:sp>
      <p:graphicFrame>
        <p:nvGraphicFramePr>
          <p:cNvPr id="4" name="Table 4">
            <a:extLst>
              <a:ext uri="{FF2B5EF4-FFF2-40B4-BE49-F238E27FC236}">
                <a16:creationId xmlns:a16="http://schemas.microsoft.com/office/drawing/2014/main" id="{229A9610-65EB-E747-BF99-0105D6ACF5A2}"/>
              </a:ext>
            </a:extLst>
          </p:cNvPr>
          <p:cNvGraphicFramePr>
            <a:graphicFrameLocks noGrp="1"/>
          </p:cNvGraphicFramePr>
          <p:nvPr>
            <p:ph idx="1"/>
            <p:extLst>
              <p:ext uri="{D42A27DB-BD31-4B8C-83A1-F6EECF244321}">
                <p14:modId xmlns:p14="http://schemas.microsoft.com/office/powerpoint/2010/main" val="3656684008"/>
              </p:ext>
            </p:extLst>
          </p:nvPr>
        </p:nvGraphicFramePr>
        <p:xfrm>
          <a:off x="1421296" y="1808922"/>
          <a:ext cx="7106478" cy="1500064"/>
        </p:xfrm>
        <a:graphic>
          <a:graphicData uri="http://schemas.openxmlformats.org/drawingml/2006/table">
            <a:tbl>
              <a:tblPr firstRow="1" bandRow="1">
                <a:tableStyleId>{5C22544A-7EE6-4342-B048-85BDC9FD1C3A}</a:tableStyleId>
              </a:tblPr>
              <a:tblGrid>
                <a:gridCol w="3553239">
                  <a:extLst>
                    <a:ext uri="{9D8B030D-6E8A-4147-A177-3AD203B41FA5}">
                      <a16:colId xmlns:a16="http://schemas.microsoft.com/office/drawing/2014/main" val="3441211666"/>
                    </a:ext>
                  </a:extLst>
                </a:gridCol>
                <a:gridCol w="3553239">
                  <a:extLst>
                    <a:ext uri="{9D8B030D-6E8A-4147-A177-3AD203B41FA5}">
                      <a16:colId xmlns:a16="http://schemas.microsoft.com/office/drawing/2014/main" val="3548880824"/>
                    </a:ext>
                  </a:extLst>
                </a:gridCol>
              </a:tblGrid>
              <a:tr h="375016">
                <a:tc>
                  <a:txBody>
                    <a:bodyPr/>
                    <a:lstStyle/>
                    <a:p>
                      <a:pPr algn="ctr"/>
                      <a:r>
                        <a:rPr lang="en-AU" dirty="0"/>
                        <a:t>Key Count</a:t>
                      </a:r>
                    </a:p>
                  </a:txBody>
                  <a:tcPr/>
                </a:tc>
                <a:tc>
                  <a:txBody>
                    <a:bodyPr/>
                    <a:lstStyle/>
                    <a:p>
                      <a:pPr algn="ctr"/>
                      <a:r>
                        <a:rPr lang="en-AU" dirty="0"/>
                        <a:t>DNSKEY Response Size (bytes)</a:t>
                      </a:r>
                    </a:p>
                  </a:txBody>
                  <a:tcPr/>
                </a:tc>
                <a:extLst>
                  <a:ext uri="{0D108BD9-81ED-4DB2-BD59-A6C34878D82A}">
                    <a16:rowId xmlns:a16="http://schemas.microsoft.com/office/drawing/2014/main" val="1610804329"/>
                  </a:ext>
                </a:extLst>
              </a:tr>
              <a:tr h="375016">
                <a:tc>
                  <a:txBody>
                    <a:bodyPr/>
                    <a:lstStyle/>
                    <a:p>
                      <a:pPr algn="ctr"/>
                      <a:r>
                        <a:rPr lang="en-AU" dirty="0"/>
                        <a:t>1 x RSA-4096</a:t>
                      </a:r>
                    </a:p>
                  </a:txBody>
                  <a:tcPr/>
                </a:tc>
                <a:tc>
                  <a:txBody>
                    <a:bodyPr/>
                    <a:lstStyle/>
                    <a:p>
                      <a:pPr algn="ctr"/>
                      <a:r>
                        <a:rPr lang="en-AU" dirty="0"/>
                        <a:t>1,245</a:t>
                      </a:r>
                    </a:p>
                  </a:txBody>
                  <a:tcPr/>
                </a:tc>
                <a:extLst>
                  <a:ext uri="{0D108BD9-81ED-4DB2-BD59-A6C34878D82A}">
                    <a16:rowId xmlns:a16="http://schemas.microsoft.com/office/drawing/2014/main" val="3806678678"/>
                  </a:ext>
                </a:extLst>
              </a:tr>
              <a:tr h="375016">
                <a:tc>
                  <a:txBody>
                    <a:bodyPr/>
                    <a:lstStyle/>
                    <a:p>
                      <a:pPr algn="ctr"/>
                      <a:r>
                        <a:rPr lang="en-AU" dirty="0"/>
                        <a:t>2 x RSA-4096</a:t>
                      </a:r>
                    </a:p>
                  </a:txBody>
                  <a:tcPr/>
                </a:tc>
                <a:tc>
                  <a:txBody>
                    <a:bodyPr/>
                    <a:lstStyle/>
                    <a:p>
                      <a:pPr algn="ctr"/>
                      <a:r>
                        <a:rPr lang="en-AU" dirty="0"/>
                        <a:t>1,755</a:t>
                      </a:r>
                    </a:p>
                  </a:txBody>
                  <a:tcPr/>
                </a:tc>
                <a:extLst>
                  <a:ext uri="{0D108BD9-81ED-4DB2-BD59-A6C34878D82A}">
                    <a16:rowId xmlns:a16="http://schemas.microsoft.com/office/drawing/2014/main" val="3888686954"/>
                  </a:ext>
                </a:extLst>
              </a:tr>
              <a:tr h="375016">
                <a:tc>
                  <a:txBody>
                    <a:bodyPr/>
                    <a:lstStyle/>
                    <a:p>
                      <a:pPr algn="ctr"/>
                      <a:r>
                        <a:rPr lang="en-AU" dirty="0"/>
                        <a:t>3 x RSA-4096</a:t>
                      </a:r>
                    </a:p>
                  </a:txBody>
                  <a:tcPr/>
                </a:tc>
                <a:tc>
                  <a:txBody>
                    <a:bodyPr/>
                    <a:lstStyle/>
                    <a:p>
                      <a:pPr algn="ctr"/>
                      <a:r>
                        <a:rPr lang="en-AU" dirty="0"/>
                        <a:t>2,237</a:t>
                      </a:r>
                    </a:p>
                  </a:txBody>
                  <a:tcPr/>
                </a:tc>
                <a:extLst>
                  <a:ext uri="{0D108BD9-81ED-4DB2-BD59-A6C34878D82A}">
                    <a16:rowId xmlns:a16="http://schemas.microsoft.com/office/drawing/2014/main" val="1679551824"/>
                  </a:ext>
                </a:extLst>
              </a:tr>
            </a:tbl>
          </a:graphicData>
        </a:graphic>
      </p:graphicFrame>
    </p:spTree>
    <p:extLst>
      <p:ext uri="{BB962C8B-B14F-4D97-AF65-F5344CB8AC3E}">
        <p14:creationId xmlns:p14="http://schemas.microsoft.com/office/powerpoint/2010/main" val="194340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F889-55BF-754C-8765-B53D8DAC9D80}"/>
              </a:ext>
            </a:extLst>
          </p:cNvPr>
          <p:cNvSpPr>
            <a:spLocks noGrp="1"/>
          </p:cNvSpPr>
          <p:nvPr>
            <p:ph type="title"/>
          </p:nvPr>
        </p:nvSpPr>
        <p:spPr/>
        <p:txBody>
          <a:bodyPr>
            <a:normAutofit fontScale="90000"/>
          </a:bodyPr>
          <a:lstStyle/>
          <a:p>
            <a:r>
              <a:rPr lang="en-AU" dirty="0"/>
              <a:t>Validation Outcomes with larger DNSKEY records</a:t>
            </a:r>
            <a:br>
              <a:rPr lang="en-AU" dirty="0"/>
            </a:br>
            <a:endParaRPr lang="en-AU" dirty="0"/>
          </a:p>
        </p:txBody>
      </p:sp>
      <p:graphicFrame>
        <p:nvGraphicFramePr>
          <p:cNvPr id="4" name="Table 4">
            <a:extLst>
              <a:ext uri="{FF2B5EF4-FFF2-40B4-BE49-F238E27FC236}">
                <a16:creationId xmlns:a16="http://schemas.microsoft.com/office/drawing/2014/main" id="{EA809B56-58C1-E84F-9955-C9F3FDF243D3}"/>
              </a:ext>
            </a:extLst>
          </p:cNvPr>
          <p:cNvGraphicFramePr>
            <a:graphicFrameLocks noGrp="1"/>
          </p:cNvGraphicFramePr>
          <p:nvPr>
            <p:ph idx="1"/>
            <p:extLst>
              <p:ext uri="{D42A27DB-BD31-4B8C-83A1-F6EECF244321}">
                <p14:modId xmlns:p14="http://schemas.microsoft.com/office/powerpoint/2010/main" val="512017484"/>
              </p:ext>
            </p:extLst>
          </p:nvPr>
        </p:nvGraphicFramePr>
        <p:xfrm>
          <a:off x="838200" y="1825625"/>
          <a:ext cx="10515597" cy="18542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336046117"/>
                    </a:ext>
                  </a:extLst>
                </a:gridCol>
                <a:gridCol w="3505199">
                  <a:extLst>
                    <a:ext uri="{9D8B030D-6E8A-4147-A177-3AD203B41FA5}">
                      <a16:colId xmlns:a16="http://schemas.microsoft.com/office/drawing/2014/main" val="166072130"/>
                    </a:ext>
                  </a:extLst>
                </a:gridCol>
                <a:gridCol w="3505199">
                  <a:extLst>
                    <a:ext uri="{9D8B030D-6E8A-4147-A177-3AD203B41FA5}">
                      <a16:colId xmlns:a16="http://schemas.microsoft.com/office/drawing/2014/main" val="1262753929"/>
                    </a:ext>
                  </a:extLst>
                </a:gridCol>
              </a:tblGrid>
              <a:tr h="370840">
                <a:tc>
                  <a:txBody>
                    <a:bodyPr/>
                    <a:lstStyle/>
                    <a:p>
                      <a:pPr algn="ctr"/>
                      <a:r>
                        <a:rPr lang="en-AU" dirty="0"/>
                        <a:t>Algorithm / Key Count</a:t>
                      </a:r>
                    </a:p>
                  </a:txBody>
                  <a:tcPr/>
                </a:tc>
                <a:tc>
                  <a:txBody>
                    <a:bodyPr/>
                    <a:lstStyle/>
                    <a:p>
                      <a:pPr algn="ctr"/>
                      <a:r>
                        <a:rPr lang="en-AU" dirty="0"/>
                        <a:t>Validating</a:t>
                      </a:r>
                    </a:p>
                  </a:txBody>
                  <a:tcPr/>
                </a:tc>
                <a:tc>
                  <a:txBody>
                    <a:bodyPr/>
                    <a:lstStyle/>
                    <a:p>
                      <a:pPr algn="ctr"/>
                      <a:r>
                        <a:rPr lang="en-AU" dirty="0"/>
                        <a:t>Mixed</a:t>
                      </a:r>
                    </a:p>
                  </a:txBody>
                  <a:tcPr/>
                </a:tc>
                <a:extLst>
                  <a:ext uri="{0D108BD9-81ED-4DB2-BD59-A6C34878D82A}">
                    <a16:rowId xmlns:a16="http://schemas.microsoft.com/office/drawing/2014/main" val="2805150149"/>
                  </a:ext>
                </a:extLst>
              </a:tr>
              <a:tr h="370840">
                <a:tc>
                  <a:txBody>
                    <a:bodyPr/>
                    <a:lstStyle/>
                    <a:p>
                      <a:pPr algn="ctr"/>
                      <a:r>
                        <a:rPr lang="en-AU" dirty="0"/>
                        <a:t>RSA-1024</a:t>
                      </a:r>
                    </a:p>
                  </a:txBody>
                  <a:tcPr/>
                </a:tc>
                <a:tc>
                  <a:txBody>
                    <a:bodyPr/>
                    <a:lstStyle/>
                    <a:p>
                      <a:pPr algn="ctr"/>
                      <a:r>
                        <a:rPr lang="en-AU" dirty="0"/>
                        <a:t>29.7%</a:t>
                      </a:r>
                    </a:p>
                  </a:txBody>
                  <a:tcPr/>
                </a:tc>
                <a:tc>
                  <a:txBody>
                    <a:bodyPr/>
                    <a:lstStyle/>
                    <a:p>
                      <a:pPr algn="ctr"/>
                      <a:r>
                        <a:rPr lang="en-AU" dirty="0"/>
                        <a:t>9.0%</a:t>
                      </a:r>
                    </a:p>
                  </a:txBody>
                  <a:tcPr/>
                </a:tc>
                <a:extLst>
                  <a:ext uri="{0D108BD9-81ED-4DB2-BD59-A6C34878D82A}">
                    <a16:rowId xmlns:a16="http://schemas.microsoft.com/office/drawing/2014/main" val="3224431689"/>
                  </a:ext>
                </a:extLst>
              </a:tr>
              <a:tr h="370840">
                <a:tc>
                  <a:txBody>
                    <a:bodyPr/>
                    <a:lstStyle/>
                    <a:p>
                      <a:pPr algn="ctr"/>
                      <a:r>
                        <a:rPr lang="en-AU" dirty="0"/>
                        <a:t>RSA-4096 x 1</a:t>
                      </a:r>
                    </a:p>
                  </a:txBody>
                  <a:tcPr/>
                </a:tc>
                <a:tc>
                  <a:txBody>
                    <a:bodyPr/>
                    <a:lstStyle/>
                    <a:p>
                      <a:pPr algn="ctr"/>
                      <a:r>
                        <a:rPr lang="en-AU" dirty="0"/>
                        <a:t>29.4%</a:t>
                      </a:r>
                    </a:p>
                  </a:txBody>
                  <a:tcPr/>
                </a:tc>
                <a:tc>
                  <a:txBody>
                    <a:bodyPr/>
                    <a:lstStyle/>
                    <a:p>
                      <a:pPr algn="ctr"/>
                      <a:r>
                        <a:rPr lang="en-AU" dirty="0"/>
                        <a:t>9.1%</a:t>
                      </a:r>
                    </a:p>
                  </a:txBody>
                  <a:tcPr/>
                </a:tc>
                <a:extLst>
                  <a:ext uri="{0D108BD9-81ED-4DB2-BD59-A6C34878D82A}">
                    <a16:rowId xmlns:a16="http://schemas.microsoft.com/office/drawing/2014/main" val="3584889818"/>
                  </a:ext>
                </a:extLst>
              </a:tr>
              <a:tr h="370840">
                <a:tc>
                  <a:txBody>
                    <a:bodyPr/>
                    <a:lstStyle/>
                    <a:p>
                      <a:pPr algn="ctr"/>
                      <a:r>
                        <a:rPr lang="en-AU" dirty="0"/>
                        <a:t>RSA-4096 x 2</a:t>
                      </a:r>
                    </a:p>
                  </a:txBody>
                  <a:tcPr/>
                </a:tc>
                <a:tc>
                  <a:txBody>
                    <a:bodyPr/>
                    <a:lstStyle/>
                    <a:p>
                      <a:pPr algn="ctr"/>
                      <a:r>
                        <a:rPr lang="en-AU" dirty="0"/>
                        <a:t>27.9%</a:t>
                      </a:r>
                    </a:p>
                  </a:txBody>
                  <a:tcPr/>
                </a:tc>
                <a:tc>
                  <a:txBody>
                    <a:bodyPr/>
                    <a:lstStyle/>
                    <a:p>
                      <a:pPr algn="ctr"/>
                      <a:r>
                        <a:rPr lang="en-AU" dirty="0"/>
                        <a:t>9.1%</a:t>
                      </a:r>
                    </a:p>
                  </a:txBody>
                  <a:tcPr/>
                </a:tc>
                <a:extLst>
                  <a:ext uri="{0D108BD9-81ED-4DB2-BD59-A6C34878D82A}">
                    <a16:rowId xmlns:a16="http://schemas.microsoft.com/office/drawing/2014/main" val="294866899"/>
                  </a:ext>
                </a:extLst>
              </a:tr>
              <a:tr h="370840">
                <a:tc>
                  <a:txBody>
                    <a:bodyPr/>
                    <a:lstStyle/>
                    <a:p>
                      <a:pPr algn="ctr"/>
                      <a:r>
                        <a:rPr lang="en-AU" dirty="0"/>
                        <a:t>RSA-4096 x 3</a:t>
                      </a:r>
                    </a:p>
                  </a:txBody>
                  <a:tcPr/>
                </a:tc>
                <a:tc>
                  <a:txBody>
                    <a:bodyPr/>
                    <a:lstStyle/>
                    <a:p>
                      <a:pPr algn="ctr"/>
                      <a:r>
                        <a:rPr lang="en-AU" dirty="0"/>
                        <a:t>24.0%</a:t>
                      </a:r>
                    </a:p>
                  </a:txBody>
                  <a:tcPr/>
                </a:tc>
                <a:tc>
                  <a:txBody>
                    <a:bodyPr/>
                    <a:lstStyle/>
                    <a:p>
                      <a:pPr algn="ctr"/>
                      <a:r>
                        <a:rPr lang="en-AU" dirty="0"/>
                        <a:t>7.8%</a:t>
                      </a:r>
                    </a:p>
                  </a:txBody>
                  <a:tcPr/>
                </a:tc>
                <a:extLst>
                  <a:ext uri="{0D108BD9-81ED-4DB2-BD59-A6C34878D82A}">
                    <a16:rowId xmlns:a16="http://schemas.microsoft.com/office/drawing/2014/main" val="413437738"/>
                  </a:ext>
                </a:extLst>
              </a:tr>
            </a:tbl>
          </a:graphicData>
        </a:graphic>
      </p:graphicFrame>
      <p:sp>
        <p:nvSpPr>
          <p:cNvPr id="6" name="TextBox 5">
            <a:extLst>
              <a:ext uri="{FF2B5EF4-FFF2-40B4-BE49-F238E27FC236}">
                <a16:creationId xmlns:a16="http://schemas.microsoft.com/office/drawing/2014/main" id="{2DCFA0D8-6E29-A648-9F30-08F10A5C17BE}"/>
              </a:ext>
            </a:extLst>
          </p:cNvPr>
          <p:cNvSpPr txBox="1"/>
          <p:nvPr/>
        </p:nvSpPr>
        <p:spPr>
          <a:xfrm>
            <a:off x="2872410" y="4263887"/>
            <a:ext cx="8577470" cy="2031325"/>
          </a:xfrm>
          <a:prstGeom prst="rect">
            <a:avLst/>
          </a:prstGeom>
          <a:noFill/>
        </p:spPr>
        <p:txBody>
          <a:bodyPr wrap="square" rtlCol="0">
            <a:spAutoFit/>
          </a:bodyPr>
          <a:lstStyle/>
          <a:p>
            <a:r>
              <a:rPr lang="en-AU" dirty="0"/>
              <a:t>The comparison between the 2-key and 3-key cases shows that there are more issues than just UDP fragmentation and/or TCP re-query when the DNS response grows from 1,755 to 2,237 bytes</a:t>
            </a:r>
          </a:p>
          <a:p>
            <a:endParaRPr lang="en-AU" dirty="0"/>
          </a:p>
          <a:p>
            <a:r>
              <a:rPr lang="en-AU" dirty="0"/>
              <a:t>Are we touching upon internal implementation issues? Or perhaps selective network responses to pre-empt potential DNS amplification attacks? Perhaps other causes are at work here to create this difference between the outcomes of these two cases.</a:t>
            </a:r>
          </a:p>
        </p:txBody>
      </p:sp>
      <p:sp>
        <p:nvSpPr>
          <p:cNvPr id="3" name="Freeform 2">
            <a:extLst>
              <a:ext uri="{FF2B5EF4-FFF2-40B4-BE49-F238E27FC236}">
                <a16:creationId xmlns:a16="http://schemas.microsoft.com/office/drawing/2014/main" id="{3B43189A-84C5-9B42-AABE-F60C64176056}"/>
              </a:ext>
            </a:extLst>
          </p:cNvPr>
          <p:cNvSpPr/>
          <p:nvPr/>
        </p:nvSpPr>
        <p:spPr>
          <a:xfrm>
            <a:off x="5147446" y="2873325"/>
            <a:ext cx="1577370" cy="1002936"/>
          </a:xfrm>
          <a:custGeom>
            <a:avLst/>
            <a:gdLst>
              <a:gd name="connsiteX0" fmla="*/ 388650 w 1577370"/>
              <a:gd name="connsiteY0" fmla="*/ 943301 h 1002936"/>
              <a:gd name="connsiteX1" fmla="*/ 1372624 w 1577370"/>
              <a:gd name="connsiteY1" fmla="*/ 863788 h 1002936"/>
              <a:gd name="connsiteX2" fmla="*/ 1501832 w 1577370"/>
              <a:gd name="connsiteY2" fmla="*/ 78597 h 1002936"/>
              <a:gd name="connsiteX3" fmla="*/ 458224 w 1577370"/>
              <a:gd name="connsiteY3" fmla="*/ 98475 h 1002936"/>
              <a:gd name="connsiteX4" fmla="*/ 1024 w 1577370"/>
              <a:gd name="connsiteY4" fmla="*/ 704762 h 1002936"/>
              <a:gd name="connsiteX5" fmla="*/ 358832 w 1577370"/>
              <a:gd name="connsiteY5" fmla="*/ 1002936 h 100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7370" h="1002936">
                <a:moveTo>
                  <a:pt x="388650" y="943301"/>
                </a:moveTo>
                <a:lnTo>
                  <a:pt x="1372624" y="863788"/>
                </a:lnTo>
                <a:cubicBezTo>
                  <a:pt x="1558154" y="719671"/>
                  <a:pt x="1654232" y="206149"/>
                  <a:pt x="1501832" y="78597"/>
                </a:cubicBezTo>
                <a:cubicBezTo>
                  <a:pt x="1349432" y="-48955"/>
                  <a:pt x="708359" y="-5886"/>
                  <a:pt x="458224" y="98475"/>
                </a:cubicBezTo>
                <a:cubicBezTo>
                  <a:pt x="208089" y="202836"/>
                  <a:pt x="17589" y="554019"/>
                  <a:pt x="1024" y="704762"/>
                </a:cubicBezTo>
                <a:cubicBezTo>
                  <a:pt x="-15541" y="855505"/>
                  <a:pt x="171645" y="929220"/>
                  <a:pt x="358832" y="1002936"/>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C416212D-53D2-984C-A131-F87C43497395}"/>
              </a:ext>
            </a:extLst>
          </p:cNvPr>
          <p:cNvSpPr/>
          <p:nvPr/>
        </p:nvSpPr>
        <p:spPr>
          <a:xfrm>
            <a:off x="5607265" y="3786809"/>
            <a:ext cx="455605" cy="489702"/>
          </a:xfrm>
          <a:custGeom>
            <a:avLst/>
            <a:gdLst>
              <a:gd name="connsiteX0" fmla="*/ 455605 w 455605"/>
              <a:gd name="connsiteY0" fmla="*/ 0 h 489702"/>
              <a:gd name="connsiteX1" fmla="*/ 28222 w 455605"/>
              <a:gd name="connsiteY1" fmla="*/ 477078 h 489702"/>
              <a:gd name="connsiteX2" fmla="*/ 38161 w 455605"/>
              <a:gd name="connsiteY2" fmla="*/ 278295 h 489702"/>
              <a:gd name="connsiteX3" fmla="*/ 18283 w 455605"/>
              <a:gd name="connsiteY3" fmla="*/ 487017 h 489702"/>
              <a:gd name="connsiteX4" fmla="*/ 316457 w 455605"/>
              <a:gd name="connsiteY4" fmla="*/ 377687 h 489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605" h="489702">
                <a:moveTo>
                  <a:pt x="455605" y="0"/>
                </a:moveTo>
                <a:cubicBezTo>
                  <a:pt x="276700" y="215348"/>
                  <a:pt x="97796" y="430696"/>
                  <a:pt x="28222" y="477078"/>
                </a:cubicBezTo>
                <a:cubicBezTo>
                  <a:pt x="-41352" y="523461"/>
                  <a:pt x="39817" y="276639"/>
                  <a:pt x="38161" y="278295"/>
                </a:cubicBezTo>
                <a:cubicBezTo>
                  <a:pt x="36505" y="279951"/>
                  <a:pt x="-28100" y="470452"/>
                  <a:pt x="18283" y="487017"/>
                </a:cubicBezTo>
                <a:cubicBezTo>
                  <a:pt x="64666" y="503582"/>
                  <a:pt x="190561" y="440634"/>
                  <a:pt x="316457" y="377687"/>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5022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2790-E6F1-6242-8BFA-85C8DEBF4421}"/>
              </a:ext>
            </a:extLst>
          </p:cNvPr>
          <p:cNvSpPr>
            <a:spLocks noGrp="1"/>
          </p:cNvSpPr>
          <p:nvPr>
            <p:ph type="title"/>
          </p:nvPr>
        </p:nvSpPr>
        <p:spPr/>
        <p:txBody>
          <a:bodyPr/>
          <a:lstStyle/>
          <a:p>
            <a:r>
              <a:rPr lang="en-AU" dirty="0"/>
              <a:t>What’s going on?</a:t>
            </a:r>
          </a:p>
        </p:txBody>
      </p:sp>
      <p:sp>
        <p:nvSpPr>
          <p:cNvPr id="3" name="Content Placeholder 2">
            <a:extLst>
              <a:ext uri="{FF2B5EF4-FFF2-40B4-BE49-F238E27FC236}">
                <a16:creationId xmlns:a16="http://schemas.microsoft.com/office/drawing/2014/main" id="{DCC1C1B6-C81A-FD4D-84B0-0A60E012806B}"/>
              </a:ext>
            </a:extLst>
          </p:cNvPr>
          <p:cNvSpPr>
            <a:spLocks noGrp="1"/>
          </p:cNvSpPr>
          <p:nvPr>
            <p:ph idx="1"/>
          </p:nvPr>
        </p:nvSpPr>
        <p:spPr/>
        <p:txBody>
          <a:bodyPr>
            <a:normAutofit lnSpcReduction="10000"/>
          </a:bodyPr>
          <a:lstStyle/>
          <a:p>
            <a:r>
              <a:rPr lang="en-AU" dirty="0"/>
              <a:t>Maybe the resolver’s UDP Buffer size in queries is being too optimistic and doesn’t reflect the resolver’s ability and the local network’s ability to admit fragmented UDP responses and reassemble the responses</a:t>
            </a:r>
          </a:p>
          <a:p>
            <a:pPr lvl="1"/>
            <a:r>
              <a:rPr lang="en-AU" dirty="0"/>
              <a:t>Path MTU mismatch, security policies, receiver buffer limits?</a:t>
            </a:r>
          </a:p>
          <a:p>
            <a:pPr marL="0" indent="0">
              <a:buNone/>
            </a:pPr>
            <a:r>
              <a:rPr lang="en-AU" dirty="0"/>
              <a:t> </a:t>
            </a:r>
          </a:p>
          <a:p>
            <a:pPr marL="0" indent="0">
              <a:buNone/>
            </a:pPr>
            <a:r>
              <a:rPr lang="en-AU" dirty="0"/>
              <a:t>Or</a:t>
            </a:r>
          </a:p>
          <a:p>
            <a:pPr marL="0" indent="0">
              <a:buNone/>
            </a:pPr>
            <a:endParaRPr lang="en-AU" dirty="0"/>
          </a:p>
          <a:p>
            <a:r>
              <a:rPr lang="en-AU" dirty="0"/>
              <a:t>The resolver is unable to perform a TCP fetch after receiving a truncated UDP response</a:t>
            </a:r>
          </a:p>
          <a:p>
            <a:pPr lvl="1"/>
            <a:r>
              <a:rPr lang="en-AU" dirty="0"/>
              <a:t>Over-enthusiastic local security rules, or </a:t>
            </a:r>
            <a:r>
              <a:rPr lang="en-AU" dirty="0" err="1"/>
              <a:t>borked</a:t>
            </a:r>
            <a:r>
              <a:rPr lang="en-AU" dirty="0"/>
              <a:t> DNS implementations, misbehaving middleware, or load-distribution front end size filters?</a:t>
            </a:r>
          </a:p>
        </p:txBody>
      </p:sp>
    </p:spTree>
    <p:extLst>
      <p:ext uri="{BB962C8B-B14F-4D97-AF65-F5344CB8AC3E}">
        <p14:creationId xmlns:p14="http://schemas.microsoft.com/office/powerpoint/2010/main" val="3067462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AB1C-46F3-964E-BA1B-C40889510FED}"/>
              </a:ext>
            </a:extLst>
          </p:cNvPr>
          <p:cNvSpPr>
            <a:spLocks noGrp="1"/>
          </p:cNvSpPr>
          <p:nvPr>
            <p:ph type="title"/>
          </p:nvPr>
        </p:nvSpPr>
        <p:spPr/>
        <p:txBody>
          <a:bodyPr/>
          <a:lstStyle/>
          <a:p>
            <a:r>
              <a:rPr lang="en-AU" dirty="0"/>
              <a:t>Failure to complete a TCP re-query rises with a larger DNS PAYLOAD</a:t>
            </a:r>
          </a:p>
        </p:txBody>
      </p:sp>
      <p:graphicFrame>
        <p:nvGraphicFramePr>
          <p:cNvPr id="4" name="Table 4">
            <a:extLst>
              <a:ext uri="{FF2B5EF4-FFF2-40B4-BE49-F238E27FC236}">
                <a16:creationId xmlns:a16="http://schemas.microsoft.com/office/drawing/2014/main" id="{DCEE2F46-4503-7949-BC09-411E408997AB}"/>
              </a:ext>
            </a:extLst>
          </p:cNvPr>
          <p:cNvGraphicFramePr>
            <a:graphicFrameLocks noGrp="1"/>
          </p:cNvGraphicFramePr>
          <p:nvPr>
            <p:ph idx="1"/>
            <p:extLst>
              <p:ext uri="{D42A27DB-BD31-4B8C-83A1-F6EECF244321}">
                <p14:modId xmlns:p14="http://schemas.microsoft.com/office/powerpoint/2010/main" val="3616317264"/>
              </p:ext>
            </p:extLst>
          </p:nvPr>
        </p:nvGraphicFramePr>
        <p:xfrm>
          <a:off x="2020956" y="2627312"/>
          <a:ext cx="7858540" cy="1603376"/>
        </p:xfrm>
        <a:graphic>
          <a:graphicData uri="http://schemas.openxmlformats.org/drawingml/2006/table">
            <a:tbl>
              <a:tblPr firstRow="1" bandRow="1">
                <a:tableStyleId>{5C22544A-7EE6-4342-B048-85BDC9FD1C3A}</a:tableStyleId>
              </a:tblPr>
              <a:tblGrid>
                <a:gridCol w="3929270">
                  <a:extLst>
                    <a:ext uri="{9D8B030D-6E8A-4147-A177-3AD203B41FA5}">
                      <a16:colId xmlns:a16="http://schemas.microsoft.com/office/drawing/2014/main" val="188803312"/>
                    </a:ext>
                  </a:extLst>
                </a:gridCol>
                <a:gridCol w="3929270">
                  <a:extLst>
                    <a:ext uri="{9D8B030D-6E8A-4147-A177-3AD203B41FA5}">
                      <a16:colId xmlns:a16="http://schemas.microsoft.com/office/drawing/2014/main" val="1622610957"/>
                    </a:ext>
                  </a:extLst>
                </a:gridCol>
              </a:tblGrid>
              <a:tr h="400844">
                <a:tc>
                  <a:txBody>
                    <a:bodyPr/>
                    <a:lstStyle/>
                    <a:p>
                      <a:pPr algn="ctr"/>
                      <a:r>
                        <a:rPr lang="en-AU" dirty="0"/>
                        <a:t>Key Count</a:t>
                      </a:r>
                    </a:p>
                  </a:txBody>
                  <a:tcPr/>
                </a:tc>
                <a:tc>
                  <a:txBody>
                    <a:bodyPr/>
                    <a:lstStyle/>
                    <a:p>
                      <a:pPr algn="ctr"/>
                      <a:r>
                        <a:rPr lang="en-AU" dirty="0"/>
                        <a:t>TCP Failure Rate</a:t>
                      </a:r>
                    </a:p>
                  </a:txBody>
                  <a:tcPr/>
                </a:tc>
                <a:extLst>
                  <a:ext uri="{0D108BD9-81ED-4DB2-BD59-A6C34878D82A}">
                    <a16:rowId xmlns:a16="http://schemas.microsoft.com/office/drawing/2014/main" val="1080901220"/>
                  </a:ext>
                </a:extLst>
              </a:tr>
              <a:tr h="400844">
                <a:tc>
                  <a:txBody>
                    <a:bodyPr/>
                    <a:lstStyle/>
                    <a:p>
                      <a:pPr algn="ctr"/>
                      <a:r>
                        <a:rPr lang="en-AU" dirty="0"/>
                        <a:t>RSA-4096 x 1 (1,245 bytes)</a:t>
                      </a:r>
                    </a:p>
                  </a:txBody>
                  <a:tcPr/>
                </a:tc>
                <a:tc>
                  <a:txBody>
                    <a:bodyPr/>
                    <a:lstStyle/>
                    <a:p>
                      <a:pPr algn="ctr"/>
                      <a:r>
                        <a:rPr lang="en-AU" dirty="0"/>
                        <a:t>0.1%</a:t>
                      </a:r>
                    </a:p>
                  </a:txBody>
                  <a:tcPr/>
                </a:tc>
                <a:extLst>
                  <a:ext uri="{0D108BD9-81ED-4DB2-BD59-A6C34878D82A}">
                    <a16:rowId xmlns:a16="http://schemas.microsoft.com/office/drawing/2014/main" val="3375768765"/>
                  </a:ext>
                </a:extLst>
              </a:tr>
              <a:tr h="400844">
                <a:tc>
                  <a:txBody>
                    <a:bodyPr/>
                    <a:lstStyle/>
                    <a:p>
                      <a:pPr algn="ctr"/>
                      <a:r>
                        <a:rPr lang="en-AU" dirty="0"/>
                        <a:t>RSA-4096 x 2 (1,755 bytes)</a:t>
                      </a:r>
                    </a:p>
                  </a:txBody>
                  <a:tcPr/>
                </a:tc>
                <a:tc>
                  <a:txBody>
                    <a:bodyPr/>
                    <a:lstStyle/>
                    <a:p>
                      <a:pPr algn="ctr"/>
                      <a:r>
                        <a:rPr lang="en-AU" dirty="0"/>
                        <a:t>2.5%</a:t>
                      </a:r>
                    </a:p>
                  </a:txBody>
                  <a:tcPr/>
                </a:tc>
                <a:extLst>
                  <a:ext uri="{0D108BD9-81ED-4DB2-BD59-A6C34878D82A}">
                    <a16:rowId xmlns:a16="http://schemas.microsoft.com/office/drawing/2014/main" val="294143461"/>
                  </a:ext>
                </a:extLst>
              </a:tr>
              <a:tr h="400844">
                <a:tc>
                  <a:txBody>
                    <a:bodyPr/>
                    <a:lstStyle/>
                    <a:p>
                      <a:pPr algn="ctr"/>
                      <a:r>
                        <a:rPr lang="en-AU" dirty="0"/>
                        <a:t>RSA-4096 x 3 (2,237 bytes)</a:t>
                      </a:r>
                    </a:p>
                  </a:txBody>
                  <a:tcPr/>
                </a:tc>
                <a:tc>
                  <a:txBody>
                    <a:bodyPr/>
                    <a:lstStyle/>
                    <a:p>
                      <a:pPr algn="ctr"/>
                      <a:r>
                        <a:rPr lang="en-AU" dirty="0"/>
                        <a:t>7.2%</a:t>
                      </a:r>
                    </a:p>
                  </a:txBody>
                  <a:tcPr/>
                </a:tc>
                <a:extLst>
                  <a:ext uri="{0D108BD9-81ED-4DB2-BD59-A6C34878D82A}">
                    <a16:rowId xmlns:a16="http://schemas.microsoft.com/office/drawing/2014/main" val="3578236266"/>
                  </a:ext>
                </a:extLst>
              </a:tr>
            </a:tbl>
          </a:graphicData>
        </a:graphic>
      </p:graphicFrame>
      <p:sp>
        <p:nvSpPr>
          <p:cNvPr id="5" name="TextBox 4">
            <a:extLst>
              <a:ext uri="{FF2B5EF4-FFF2-40B4-BE49-F238E27FC236}">
                <a16:creationId xmlns:a16="http://schemas.microsoft.com/office/drawing/2014/main" id="{FB1AB484-8B5B-204F-87DF-D67702D9B1F4}"/>
              </a:ext>
            </a:extLst>
          </p:cNvPr>
          <p:cNvSpPr txBox="1"/>
          <p:nvPr/>
        </p:nvSpPr>
        <p:spPr>
          <a:xfrm>
            <a:off x="3846444" y="5307496"/>
            <a:ext cx="7215808" cy="707886"/>
          </a:xfrm>
          <a:prstGeom prst="rect">
            <a:avLst/>
          </a:prstGeom>
          <a:noFill/>
        </p:spPr>
        <p:txBody>
          <a:bodyPr wrap="square" rtlCol="0">
            <a:spAutoFit/>
          </a:bodyPr>
          <a:lstStyle/>
          <a:p>
            <a:r>
              <a:rPr lang="en-AU" sz="2000" b="1" dirty="0">
                <a:solidFill>
                  <a:schemeClr val="accent4">
                    <a:lumMod val="50000"/>
                  </a:schemeClr>
                </a:solidFill>
                <a:latin typeface="Max's Handwritin" pitchFamily="2" charset="0"/>
              </a:rPr>
              <a:t>Here we are looking for a query sequence where we respond to the original query with a truncated UDP DNS response, but there is no subsequent TCP completed re-query</a:t>
            </a:r>
          </a:p>
        </p:txBody>
      </p:sp>
      <p:sp>
        <p:nvSpPr>
          <p:cNvPr id="6" name="Freeform 5">
            <a:extLst>
              <a:ext uri="{FF2B5EF4-FFF2-40B4-BE49-F238E27FC236}">
                <a16:creationId xmlns:a16="http://schemas.microsoft.com/office/drawing/2014/main" id="{8D012272-5B3A-7243-8C3B-3E38AC84AA0F}"/>
              </a:ext>
            </a:extLst>
          </p:cNvPr>
          <p:cNvSpPr/>
          <p:nvPr/>
        </p:nvSpPr>
        <p:spPr>
          <a:xfrm>
            <a:off x="7600628" y="4243998"/>
            <a:ext cx="340737" cy="1176024"/>
          </a:xfrm>
          <a:custGeom>
            <a:avLst/>
            <a:gdLst>
              <a:gd name="connsiteX0" fmla="*/ 12746 w 340737"/>
              <a:gd name="connsiteY0" fmla="*/ 1123133 h 1176024"/>
              <a:gd name="connsiteX1" fmla="*/ 22685 w 340737"/>
              <a:gd name="connsiteY1" fmla="*/ 1053559 h 1176024"/>
              <a:gd name="connsiteX2" fmla="*/ 221468 w 340737"/>
              <a:gd name="connsiteY2" fmla="*/ 49707 h 1176024"/>
              <a:gd name="connsiteX3" fmla="*/ 92259 w 340737"/>
              <a:gd name="connsiteY3" fmla="*/ 178916 h 1176024"/>
              <a:gd name="connsiteX4" fmla="*/ 211529 w 340737"/>
              <a:gd name="connsiteY4" fmla="*/ 11 h 1176024"/>
              <a:gd name="connsiteX5" fmla="*/ 340737 w 340737"/>
              <a:gd name="connsiteY5" fmla="*/ 188855 h 117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737" h="1176024">
                <a:moveTo>
                  <a:pt x="12746" y="1123133"/>
                </a:moveTo>
                <a:cubicBezTo>
                  <a:pt x="322" y="1177798"/>
                  <a:pt x="-12102" y="1232463"/>
                  <a:pt x="22685" y="1053559"/>
                </a:cubicBezTo>
                <a:cubicBezTo>
                  <a:pt x="57472" y="874655"/>
                  <a:pt x="209872" y="195481"/>
                  <a:pt x="221468" y="49707"/>
                </a:cubicBezTo>
                <a:cubicBezTo>
                  <a:pt x="233064" y="-96067"/>
                  <a:pt x="93915" y="187199"/>
                  <a:pt x="92259" y="178916"/>
                </a:cubicBezTo>
                <a:cubicBezTo>
                  <a:pt x="90603" y="170633"/>
                  <a:pt x="170116" y="-1645"/>
                  <a:pt x="211529" y="11"/>
                </a:cubicBezTo>
                <a:cubicBezTo>
                  <a:pt x="252942" y="1667"/>
                  <a:pt x="296839" y="95261"/>
                  <a:pt x="340737" y="188855"/>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9654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D205-326E-1547-B86F-466E25DE16E9}"/>
              </a:ext>
            </a:extLst>
          </p:cNvPr>
          <p:cNvSpPr>
            <a:spLocks noGrp="1"/>
          </p:cNvSpPr>
          <p:nvPr>
            <p:ph type="title"/>
          </p:nvPr>
        </p:nvSpPr>
        <p:spPr/>
        <p:txBody>
          <a:bodyPr/>
          <a:lstStyle/>
          <a:p>
            <a:r>
              <a:rPr lang="en-AU" dirty="0"/>
              <a:t>Where is this a problem?</a:t>
            </a:r>
          </a:p>
        </p:txBody>
      </p:sp>
      <p:graphicFrame>
        <p:nvGraphicFramePr>
          <p:cNvPr id="10" name="Table 10">
            <a:extLst>
              <a:ext uri="{FF2B5EF4-FFF2-40B4-BE49-F238E27FC236}">
                <a16:creationId xmlns:a16="http://schemas.microsoft.com/office/drawing/2014/main" id="{3040DB15-1B93-3B4F-8BEF-F692935FB8C2}"/>
              </a:ext>
            </a:extLst>
          </p:cNvPr>
          <p:cNvGraphicFramePr>
            <a:graphicFrameLocks noGrp="1"/>
          </p:cNvGraphicFramePr>
          <p:nvPr>
            <p:extLst>
              <p:ext uri="{D42A27DB-BD31-4B8C-83A1-F6EECF244321}">
                <p14:modId xmlns:p14="http://schemas.microsoft.com/office/powerpoint/2010/main" val="3581104401"/>
              </p:ext>
            </p:extLst>
          </p:nvPr>
        </p:nvGraphicFramePr>
        <p:xfrm>
          <a:off x="2685143" y="1783833"/>
          <a:ext cx="6502400" cy="40792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012429153"/>
                    </a:ext>
                  </a:extLst>
                </a:gridCol>
                <a:gridCol w="1625600">
                  <a:extLst>
                    <a:ext uri="{9D8B030D-6E8A-4147-A177-3AD203B41FA5}">
                      <a16:colId xmlns:a16="http://schemas.microsoft.com/office/drawing/2014/main" val="3170102489"/>
                    </a:ext>
                  </a:extLst>
                </a:gridCol>
                <a:gridCol w="1625600">
                  <a:extLst>
                    <a:ext uri="{9D8B030D-6E8A-4147-A177-3AD203B41FA5}">
                      <a16:colId xmlns:a16="http://schemas.microsoft.com/office/drawing/2014/main" val="468289276"/>
                    </a:ext>
                  </a:extLst>
                </a:gridCol>
                <a:gridCol w="1625600">
                  <a:extLst>
                    <a:ext uri="{9D8B030D-6E8A-4147-A177-3AD203B41FA5}">
                      <a16:colId xmlns:a16="http://schemas.microsoft.com/office/drawing/2014/main" val="2993498299"/>
                    </a:ext>
                  </a:extLst>
                </a:gridCol>
              </a:tblGrid>
              <a:tr h="370840">
                <a:tc>
                  <a:txBody>
                    <a:bodyPr/>
                    <a:lstStyle/>
                    <a:p>
                      <a:endParaRPr lang="en-AU" dirty="0"/>
                    </a:p>
                  </a:txBody>
                  <a:tcPr/>
                </a:tc>
                <a:tc>
                  <a:txBody>
                    <a:bodyPr/>
                    <a:lstStyle/>
                    <a:p>
                      <a:pPr algn="r"/>
                      <a:r>
                        <a:rPr lang="en-AU" dirty="0"/>
                        <a:t>RSA-1024</a:t>
                      </a:r>
                    </a:p>
                  </a:txBody>
                  <a:tcPr/>
                </a:tc>
                <a:tc>
                  <a:txBody>
                    <a:bodyPr/>
                    <a:lstStyle/>
                    <a:p>
                      <a:pPr algn="r"/>
                      <a:r>
                        <a:rPr lang="en-AU" dirty="0"/>
                        <a:t>RSA-4096x2</a:t>
                      </a:r>
                    </a:p>
                  </a:txBody>
                  <a:tcPr/>
                </a:tc>
                <a:tc>
                  <a:txBody>
                    <a:bodyPr/>
                    <a:lstStyle/>
                    <a:p>
                      <a:pPr algn="r"/>
                      <a:r>
                        <a:rPr lang="en-AU" dirty="0"/>
                        <a:t>Difference</a:t>
                      </a:r>
                    </a:p>
                  </a:txBody>
                  <a:tcPr/>
                </a:tc>
                <a:extLst>
                  <a:ext uri="{0D108BD9-81ED-4DB2-BD59-A6C34878D82A}">
                    <a16:rowId xmlns:a16="http://schemas.microsoft.com/office/drawing/2014/main" val="1399137744"/>
                  </a:ext>
                </a:extLst>
              </a:tr>
              <a:tr h="370840">
                <a:tc>
                  <a:txBody>
                    <a:bodyPr/>
                    <a:lstStyle/>
                    <a:p>
                      <a:r>
                        <a:rPr lang="en-AU" dirty="0"/>
                        <a:t>Portugal</a:t>
                      </a:r>
                    </a:p>
                  </a:txBody>
                  <a:tcPr/>
                </a:tc>
                <a:tc>
                  <a:txBody>
                    <a:bodyPr/>
                    <a:lstStyle/>
                    <a:p>
                      <a:pPr algn="r"/>
                      <a:r>
                        <a:rPr lang="en-AU" dirty="0"/>
                        <a:t>68%</a:t>
                      </a:r>
                    </a:p>
                  </a:txBody>
                  <a:tcPr/>
                </a:tc>
                <a:tc>
                  <a:txBody>
                    <a:bodyPr/>
                    <a:lstStyle/>
                    <a:p>
                      <a:pPr algn="r"/>
                      <a:r>
                        <a:rPr lang="en-AU" dirty="0"/>
                        <a:t>40%</a:t>
                      </a:r>
                    </a:p>
                  </a:txBody>
                  <a:tcPr/>
                </a:tc>
                <a:tc>
                  <a:txBody>
                    <a:bodyPr/>
                    <a:lstStyle/>
                    <a:p>
                      <a:pPr algn="r"/>
                      <a:r>
                        <a:rPr lang="en-AU" dirty="0"/>
                        <a:t>-28%</a:t>
                      </a:r>
                    </a:p>
                  </a:txBody>
                  <a:tcPr/>
                </a:tc>
                <a:extLst>
                  <a:ext uri="{0D108BD9-81ED-4DB2-BD59-A6C34878D82A}">
                    <a16:rowId xmlns:a16="http://schemas.microsoft.com/office/drawing/2014/main" val="73063247"/>
                  </a:ext>
                </a:extLst>
              </a:tr>
              <a:tr h="370840">
                <a:tc>
                  <a:txBody>
                    <a:bodyPr/>
                    <a:lstStyle/>
                    <a:p>
                      <a:r>
                        <a:rPr lang="en-AU" dirty="0"/>
                        <a:t>Morocco</a:t>
                      </a:r>
                    </a:p>
                  </a:txBody>
                  <a:tcPr/>
                </a:tc>
                <a:tc>
                  <a:txBody>
                    <a:bodyPr/>
                    <a:lstStyle/>
                    <a:p>
                      <a:pPr algn="r"/>
                      <a:r>
                        <a:rPr lang="en-AU" dirty="0"/>
                        <a:t>59%</a:t>
                      </a:r>
                    </a:p>
                  </a:txBody>
                  <a:tcPr/>
                </a:tc>
                <a:tc>
                  <a:txBody>
                    <a:bodyPr/>
                    <a:lstStyle/>
                    <a:p>
                      <a:pPr algn="r"/>
                      <a:r>
                        <a:rPr lang="en-AU" dirty="0"/>
                        <a:t>31%</a:t>
                      </a:r>
                    </a:p>
                  </a:txBody>
                  <a:tcPr/>
                </a:tc>
                <a:tc>
                  <a:txBody>
                    <a:bodyPr/>
                    <a:lstStyle/>
                    <a:p>
                      <a:pPr algn="r"/>
                      <a:r>
                        <a:rPr lang="en-AU" dirty="0"/>
                        <a:t>-27%</a:t>
                      </a:r>
                    </a:p>
                  </a:txBody>
                  <a:tcPr/>
                </a:tc>
                <a:extLst>
                  <a:ext uri="{0D108BD9-81ED-4DB2-BD59-A6C34878D82A}">
                    <a16:rowId xmlns:a16="http://schemas.microsoft.com/office/drawing/2014/main" val="1361808313"/>
                  </a:ext>
                </a:extLst>
              </a:tr>
              <a:tr h="370840">
                <a:tc>
                  <a:txBody>
                    <a:bodyPr/>
                    <a:lstStyle/>
                    <a:p>
                      <a:r>
                        <a:rPr lang="en-AU" dirty="0"/>
                        <a:t>Iceland</a:t>
                      </a:r>
                    </a:p>
                  </a:txBody>
                  <a:tcPr/>
                </a:tc>
                <a:tc>
                  <a:txBody>
                    <a:bodyPr/>
                    <a:lstStyle/>
                    <a:p>
                      <a:pPr algn="r"/>
                      <a:r>
                        <a:rPr lang="en-AU" dirty="0"/>
                        <a:t>95%</a:t>
                      </a:r>
                    </a:p>
                  </a:txBody>
                  <a:tcPr/>
                </a:tc>
                <a:tc>
                  <a:txBody>
                    <a:bodyPr/>
                    <a:lstStyle/>
                    <a:p>
                      <a:pPr algn="r"/>
                      <a:r>
                        <a:rPr lang="en-AU" dirty="0"/>
                        <a:t>72%</a:t>
                      </a:r>
                    </a:p>
                  </a:txBody>
                  <a:tcPr/>
                </a:tc>
                <a:tc>
                  <a:txBody>
                    <a:bodyPr/>
                    <a:lstStyle/>
                    <a:p>
                      <a:pPr algn="r"/>
                      <a:r>
                        <a:rPr lang="en-AU" dirty="0"/>
                        <a:t>-23%</a:t>
                      </a:r>
                    </a:p>
                  </a:txBody>
                  <a:tcPr/>
                </a:tc>
                <a:extLst>
                  <a:ext uri="{0D108BD9-81ED-4DB2-BD59-A6C34878D82A}">
                    <a16:rowId xmlns:a16="http://schemas.microsoft.com/office/drawing/2014/main" val="1026289381"/>
                  </a:ext>
                </a:extLst>
              </a:tr>
              <a:tr h="370840">
                <a:tc>
                  <a:txBody>
                    <a:bodyPr/>
                    <a:lstStyle/>
                    <a:p>
                      <a:r>
                        <a:rPr lang="en-AU" dirty="0"/>
                        <a:t>Guyana</a:t>
                      </a:r>
                    </a:p>
                  </a:txBody>
                  <a:tcPr/>
                </a:tc>
                <a:tc>
                  <a:txBody>
                    <a:bodyPr/>
                    <a:lstStyle/>
                    <a:p>
                      <a:pPr algn="r"/>
                      <a:r>
                        <a:rPr lang="en-AU" dirty="0"/>
                        <a:t>41%</a:t>
                      </a:r>
                    </a:p>
                  </a:txBody>
                  <a:tcPr/>
                </a:tc>
                <a:tc>
                  <a:txBody>
                    <a:bodyPr/>
                    <a:lstStyle/>
                    <a:p>
                      <a:pPr algn="r"/>
                      <a:r>
                        <a:rPr lang="en-AU" dirty="0"/>
                        <a:t>28%</a:t>
                      </a:r>
                    </a:p>
                  </a:txBody>
                  <a:tcPr/>
                </a:tc>
                <a:tc>
                  <a:txBody>
                    <a:bodyPr/>
                    <a:lstStyle/>
                    <a:p>
                      <a:pPr algn="r"/>
                      <a:r>
                        <a:rPr lang="en-AU" dirty="0"/>
                        <a:t>-13%</a:t>
                      </a:r>
                    </a:p>
                  </a:txBody>
                  <a:tcPr/>
                </a:tc>
                <a:extLst>
                  <a:ext uri="{0D108BD9-81ED-4DB2-BD59-A6C34878D82A}">
                    <a16:rowId xmlns:a16="http://schemas.microsoft.com/office/drawing/2014/main" val="3324461772"/>
                  </a:ext>
                </a:extLst>
              </a:tr>
              <a:tr h="370840">
                <a:tc>
                  <a:txBody>
                    <a:bodyPr/>
                    <a:lstStyle/>
                    <a:p>
                      <a:r>
                        <a:rPr lang="en-AU" dirty="0"/>
                        <a:t>USA</a:t>
                      </a:r>
                    </a:p>
                  </a:txBody>
                  <a:tcPr/>
                </a:tc>
                <a:tc>
                  <a:txBody>
                    <a:bodyPr/>
                    <a:lstStyle/>
                    <a:p>
                      <a:pPr algn="r"/>
                      <a:r>
                        <a:rPr lang="en-AU" dirty="0"/>
                        <a:t>60%</a:t>
                      </a:r>
                    </a:p>
                  </a:txBody>
                  <a:tcPr/>
                </a:tc>
                <a:tc>
                  <a:txBody>
                    <a:bodyPr/>
                    <a:lstStyle/>
                    <a:p>
                      <a:pPr algn="r"/>
                      <a:r>
                        <a:rPr lang="en-AU" dirty="0"/>
                        <a:t>48%</a:t>
                      </a:r>
                    </a:p>
                  </a:txBody>
                  <a:tcPr/>
                </a:tc>
                <a:tc>
                  <a:txBody>
                    <a:bodyPr/>
                    <a:lstStyle/>
                    <a:p>
                      <a:pPr algn="r"/>
                      <a:r>
                        <a:rPr lang="en-AU" dirty="0"/>
                        <a:t>-12%</a:t>
                      </a:r>
                    </a:p>
                  </a:txBody>
                  <a:tcPr/>
                </a:tc>
                <a:extLst>
                  <a:ext uri="{0D108BD9-81ED-4DB2-BD59-A6C34878D82A}">
                    <a16:rowId xmlns:a16="http://schemas.microsoft.com/office/drawing/2014/main" val="2688775608"/>
                  </a:ext>
                </a:extLst>
              </a:tr>
              <a:tr h="370840">
                <a:tc>
                  <a:txBody>
                    <a:bodyPr/>
                    <a:lstStyle/>
                    <a:p>
                      <a:r>
                        <a:rPr lang="en-AU" dirty="0"/>
                        <a:t>Ireland</a:t>
                      </a:r>
                    </a:p>
                  </a:txBody>
                  <a:tcPr/>
                </a:tc>
                <a:tc>
                  <a:txBody>
                    <a:bodyPr/>
                    <a:lstStyle/>
                    <a:p>
                      <a:pPr algn="r"/>
                      <a:r>
                        <a:rPr lang="en-AU" dirty="0"/>
                        <a:t>27%</a:t>
                      </a:r>
                    </a:p>
                  </a:txBody>
                  <a:tcPr/>
                </a:tc>
                <a:tc>
                  <a:txBody>
                    <a:bodyPr/>
                    <a:lstStyle/>
                    <a:p>
                      <a:pPr algn="r"/>
                      <a:r>
                        <a:rPr lang="en-AU" dirty="0"/>
                        <a:t>18%</a:t>
                      </a:r>
                    </a:p>
                  </a:txBody>
                  <a:tcPr/>
                </a:tc>
                <a:tc>
                  <a:txBody>
                    <a:bodyPr/>
                    <a:lstStyle/>
                    <a:p>
                      <a:pPr algn="r"/>
                      <a:r>
                        <a:rPr lang="en-AU" dirty="0"/>
                        <a:t>-9%</a:t>
                      </a:r>
                    </a:p>
                  </a:txBody>
                  <a:tcPr/>
                </a:tc>
                <a:extLst>
                  <a:ext uri="{0D108BD9-81ED-4DB2-BD59-A6C34878D82A}">
                    <a16:rowId xmlns:a16="http://schemas.microsoft.com/office/drawing/2014/main" val="3401104628"/>
                  </a:ext>
                </a:extLst>
              </a:tr>
              <a:tr h="370840">
                <a:tc>
                  <a:txBody>
                    <a:bodyPr/>
                    <a:lstStyle/>
                    <a:p>
                      <a:r>
                        <a:rPr lang="en-AU" dirty="0"/>
                        <a:t>Switzerland</a:t>
                      </a:r>
                    </a:p>
                  </a:txBody>
                  <a:tcPr/>
                </a:tc>
                <a:tc>
                  <a:txBody>
                    <a:bodyPr/>
                    <a:lstStyle/>
                    <a:p>
                      <a:pPr algn="r"/>
                      <a:r>
                        <a:rPr lang="en-AU" dirty="0"/>
                        <a:t>81%</a:t>
                      </a:r>
                    </a:p>
                  </a:txBody>
                  <a:tcPr/>
                </a:tc>
                <a:tc>
                  <a:txBody>
                    <a:bodyPr/>
                    <a:lstStyle/>
                    <a:p>
                      <a:pPr algn="r"/>
                      <a:r>
                        <a:rPr lang="en-AU" dirty="0"/>
                        <a:t>73%</a:t>
                      </a:r>
                    </a:p>
                  </a:txBody>
                  <a:tcPr/>
                </a:tc>
                <a:tc>
                  <a:txBody>
                    <a:bodyPr/>
                    <a:lstStyle/>
                    <a:p>
                      <a:pPr algn="r"/>
                      <a:r>
                        <a:rPr lang="en-AU" dirty="0"/>
                        <a:t>-9%</a:t>
                      </a:r>
                    </a:p>
                  </a:txBody>
                  <a:tcPr/>
                </a:tc>
                <a:extLst>
                  <a:ext uri="{0D108BD9-81ED-4DB2-BD59-A6C34878D82A}">
                    <a16:rowId xmlns:a16="http://schemas.microsoft.com/office/drawing/2014/main" val="2132561259"/>
                  </a:ext>
                </a:extLst>
              </a:tr>
              <a:tr h="370840">
                <a:tc>
                  <a:txBody>
                    <a:bodyPr/>
                    <a:lstStyle/>
                    <a:p>
                      <a:r>
                        <a:rPr lang="en-AU" dirty="0"/>
                        <a:t>Brunei</a:t>
                      </a:r>
                    </a:p>
                  </a:txBody>
                  <a:tcPr/>
                </a:tc>
                <a:tc>
                  <a:txBody>
                    <a:bodyPr/>
                    <a:lstStyle/>
                    <a:p>
                      <a:pPr algn="r"/>
                      <a:r>
                        <a:rPr lang="en-AU" dirty="0"/>
                        <a:t>31%</a:t>
                      </a:r>
                    </a:p>
                  </a:txBody>
                  <a:tcPr/>
                </a:tc>
                <a:tc>
                  <a:txBody>
                    <a:bodyPr/>
                    <a:lstStyle/>
                    <a:p>
                      <a:pPr algn="r"/>
                      <a:r>
                        <a:rPr lang="en-AU" dirty="0"/>
                        <a:t>23%</a:t>
                      </a:r>
                    </a:p>
                  </a:txBody>
                  <a:tcPr/>
                </a:tc>
                <a:tc>
                  <a:txBody>
                    <a:bodyPr/>
                    <a:lstStyle/>
                    <a:p>
                      <a:pPr algn="r"/>
                      <a:r>
                        <a:rPr lang="en-AU" dirty="0"/>
                        <a:t>-8%</a:t>
                      </a:r>
                    </a:p>
                  </a:txBody>
                  <a:tcPr/>
                </a:tc>
                <a:extLst>
                  <a:ext uri="{0D108BD9-81ED-4DB2-BD59-A6C34878D82A}">
                    <a16:rowId xmlns:a16="http://schemas.microsoft.com/office/drawing/2014/main" val="93247089"/>
                  </a:ext>
                </a:extLst>
              </a:tr>
              <a:tr h="370840">
                <a:tc>
                  <a:txBody>
                    <a:bodyPr/>
                    <a:lstStyle/>
                    <a:p>
                      <a:r>
                        <a:rPr lang="en-AU" dirty="0"/>
                        <a:t>Singapore</a:t>
                      </a:r>
                    </a:p>
                  </a:txBody>
                  <a:tcPr/>
                </a:tc>
                <a:tc>
                  <a:txBody>
                    <a:bodyPr/>
                    <a:lstStyle/>
                    <a:p>
                      <a:pPr algn="r"/>
                      <a:r>
                        <a:rPr lang="en-AU" dirty="0"/>
                        <a:t>71%</a:t>
                      </a:r>
                    </a:p>
                  </a:txBody>
                  <a:tcPr/>
                </a:tc>
                <a:tc>
                  <a:txBody>
                    <a:bodyPr/>
                    <a:lstStyle/>
                    <a:p>
                      <a:pPr algn="r"/>
                      <a:r>
                        <a:rPr lang="en-AU" dirty="0"/>
                        <a:t>64%</a:t>
                      </a:r>
                    </a:p>
                  </a:txBody>
                  <a:tcPr/>
                </a:tc>
                <a:tc>
                  <a:txBody>
                    <a:bodyPr/>
                    <a:lstStyle/>
                    <a:p>
                      <a:pPr algn="r"/>
                      <a:r>
                        <a:rPr lang="en-AU" dirty="0"/>
                        <a:t>-8%</a:t>
                      </a:r>
                    </a:p>
                  </a:txBody>
                  <a:tcPr/>
                </a:tc>
                <a:extLst>
                  <a:ext uri="{0D108BD9-81ED-4DB2-BD59-A6C34878D82A}">
                    <a16:rowId xmlns:a16="http://schemas.microsoft.com/office/drawing/2014/main" val="1494207543"/>
                  </a:ext>
                </a:extLst>
              </a:tr>
              <a:tr h="370840">
                <a:tc>
                  <a:txBody>
                    <a:bodyPr/>
                    <a:lstStyle/>
                    <a:p>
                      <a:r>
                        <a:rPr lang="en-AU" dirty="0"/>
                        <a:t>Sweden</a:t>
                      </a:r>
                    </a:p>
                  </a:txBody>
                  <a:tcPr/>
                </a:tc>
                <a:tc>
                  <a:txBody>
                    <a:bodyPr/>
                    <a:lstStyle/>
                    <a:p>
                      <a:pPr algn="r"/>
                      <a:r>
                        <a:rPr lang="en-AU" dirty="0"/>
                        <a:t>91%</a:t>
                      </a:r>
                    </a:p>
                  </a:txBody>
                  <a:tcPr/>
                </a:tc>
                <a:tc>
                  <a:txBody>
                    <a:bodyPr/>
                    <a:lstStyle/>
                    <a:p>
                      <a:pPr algn="r"/>
                      <a:r>
                        <a:rPr lang="en-AU" dirty="0"/>
                        <a:t>84%</a:t>
                      </a:r>
                    </a:p>
                  </a:txBody>
                  <a:tcPr/>
                </a:tc>
                <a:tc>
                  <a:txBody>
                    <a:bodyPr/>
                    <a:lstStyle/>
                    <a:p>
                      <a:pPr algn="r"/>
                      <a:r>
                        <a:rPr lang="en-AU" dirty="0"/>
                        <a:t>-7%</a:t>
                      </a:r>
                    </a:p>
                  </a:txBody>
                  <a:tcPr/>
                </a:tc>
                <a:extLst>
                  <a:ext uri="{0D108BD9-81ED-4DB2-BD59-A6C34878D82A}">
                    <a16:rowId xmlns:a16="http://schemas.microsoft.com/office/drawing/2014/main" val="2891813956"/>
                  </a:ext>
                </a:extLst>
              </a:tr>
            </a:tbl>
          </a:graphicData>
        </a:graphic>
      </p:graphicFrame>
      <p:sp>
        <p:nvSpPr>
          <p:cNvPr id="3" name="TextBox 2">
            <a:extLst>
              <a:ext uri="{FF2B5EF4-FFF2-40B4-BE49-F238E27FC236}">
                <a16:creationId xmlns:a16="http://schemas.microsoft.com/office/drawing/2014/main" id="{4F9DFF6D-CFCF-0C4E-9330-72783D496A46}"/>
              </a:ext>
            </a:extLst>
          </p:cNvPr>
          <p:cNvSpPr txBox="1"/>
          <p:nvPr/>
        </p:nvSpPr>
        <p:spPr>
          <a:xfrm>
            <a:off x="4813221" y="6031210"/>
            <a:ext cx="5580374" cy="461665"/>
          </a:xfrm>
          <a:prstGeom prst="rect">
            <a:avLst/>
          </a:prstGeom>
          <a:noFill/>
        </p:spPr>
        <p:txBody>
          <a:bodyPr wrap="none" rtlCol="0">
            <a:spAutoFit/>
          </a:bodyPr>
          <a:lstStyle/>
          <a:p>
            <a:r>
              <a:rPr lang="en-AU" sz="2400" dirty="0">
                <a:solidFill>
                  <a:schemeClr val="accent4">
                    <a:lumMod val="50000"/>
                  </a:schemeClr>
                </a:solidFill>
                <a:latin typeface="Max's Handwritin" pitchFamily="2" charset="0"/>
              </a:rPr>
              <a:t>These are all % of users who complete DNSSEC Validation </a:t>
            </a:r>
          </a:p>
        </p:txBody>
      </p:sp>
    </p:spTree>
    <p:extLst>
      <p:ext uri="{BB962C8B-B14F-4D97-AF65-F5344CB8AC3E}">
        <p14:creationId xmlns:p14="http://schemas.microsoft.com/office/powerpoint/2010/main" val="237880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DCE1-2529-234E-AF0E-7CB53AFF949A}"/>
              </a:ext>
            </a:extLst>
          </p:cNvPr>
          <p:cNvSpPr>
            <a:spLocks noGrp="1"/>
          </p:cNvSpPr>
          <p:nvPr>
            <p:ph type="title"/>
          </p:nvPr>
        </p:nvSpPr>
        <p:spPr/>
        <p:txBody>
          <a:bodyPr/>
          <a:lstStyle/>
          <a:p>
            <a:r>
              <a:rPr lang="en-AU" dirty="0"/>
              <a:t>Which ISPs?</a:t>
            </a:r>
          </a:p>
        </p:txBody>
      </p:sp>
      <p:pic>
        <p:nvPicPr>
          <p:cNvPr id="8" name="Picture 7">
            <a:extLst>
              <a:ext uri="{FF2B5EF4-FFF2-40B4-BE49-F238E27FC236}">
                <a16:creationId xmlns:a16="http://schemas.microsoft.com/office/drawing/2014/main" id="{BA669070-5B65-324F-9609-F61EB3198B4A}"/>
              </a:ext>
            </a:extLst>
          </p:cNvPr>
          <p:cNvPicPr>
            <a:picLocks noChangeAspect="1"/>
          </p:cNvPicPr>
          <p:nvPr/>
        </p:nvPicPr>
        <p:blipFill>
          <a:blip r:embed="rId2"/>
          <a:stretch>
            <a:fillRect/>
          </a:stretch>
        </p:blipFill>
        <p:spPr>
          <a:xfrm>
            <a:off x="862345" y="1978034"/>
            <a:ext cx="11329655" cy="3461839"/>
          </a:xfrm>
          <a:prstGeom prst="rect">
            <a:avLst/>
          </a:prstGeom>
        </p:spPr>
      </p:pic>
    </p:spTree>
    <p:extLst>
      <p:ext uri="{BB962C8B-B14F-4D97-AF65-F5344CB8AC3E}">
        <p14:creationId xmlns:p14="http://schemas.microsoft.com/office/powerpoint/2010/main" val="16061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0DFE-482E-1645-B650-DE54DCE7D1D4}"/>
              </a:ext>
            </a:extLst>
          </p:cNvPr>
          <p:cNvSpPr>
            <a:spLocks noGrp="1"/>
          </p:cNvSpPr>
          <p:nvPr>
            <p:ph type="title"/>
          </p:nvPr>
        </p:nvSpPr>
        <p:spPr/>
        <p:txBody>
          <a:bodyPr/>
          <a:lstStyle/>
          <a:p>
            <a:r>
              <a:rPr lang="en-AU" dirty="0"/>
              <a:t>RSA is not a “dense” algorithm</a:t>
            </a:r>
          </a:p>
        </p:txBody>
      </p:sp>
      <p:graphicFrame>
        <p:nvGraphicFramePr>
          <p:cNvPr id="6" name="Table 6">
            <a:extLst>
              <a:ext uri="{FF2B5EF4-FFF2-40B4-BE49-F238E27FC236}">
                <a16:creationId xmlns:a16="http://schemas.microsoft.com/office/drawing/2014/main" id="{C774EA89-40BE-1D40-8E5B-6515A5F83659}"/>
              </a:ext>
            </a:extLst>
          </p:cNvPr>
          <p:cNvGraphicFramePr>
            <a:graphicFrameLocks noGrp="1"/>
          </p:cNvGraphicFramePr>
          <p:nvPr>
            <p:ph idx="1"/>
            <p:extLst>
              <p:ext uri="{D42A27DB-BD31-4B8C-83A1-F6EECF244321}">
                <p14:modId xmlns:p14="http://schemas.microsoft.com/office/powerpoint/2010/main" val="1413667789"/>
              </p:ext>
            </p:extLst>
          </p:nvPr>
        </p:nvGraphicFramePr>
        <p:xfrm>
          <a:off x="2289313" y="2150718"/>
          <a:ext cx="7222436" cy="2401128"/>
        </p:xfrm>
        <a:graphic>
          <a:graphicData uri="http://schemas.openxmlformats.org/drawingml/2006/table">
            <a:tbl>
              <a:tblPr firstRow="1" bandRow="1">
                <a:tableStyleId>{5C22544A-7EE6-4342-B048-85BDC9FD1C3A}</a:tableStyleId>
              </a:tblPr>
              <a:tblGrid>
                <a:gridCol w="3611218">
                  <a:extLst>
                    <a:ext uri="{9D8B030D-6E8A-4147-A177-3AD203B41FA5}">
                      <a16:colId xmlns:a16="http://schemas.microsoft.com/office/drawing/2014/main" val="1107292581"/>
                    </a:ext>
                  </a:extLst>
                </a:gridCol>
                <a:gridCol w="3611218">
                  <a:extLst>
                    <a:ext uri="{9D8B030D-6E8A-4147-A177-3AD203B41FA5}">
                      <a16:colId xmlns:a16="http://schemas.microsoft.com/office/drawing/2014/main" val="4257429220"/>
                    </a:ext>
                  </a:extLst>
                </a:gridCol>
              </a:tblGrid>
              <a:tr h="400188">
                <a:tc>
                  <a:txBody>
                    <a:bodyPr/>
                    <a:lstStyle/>
                    <a:p>
                      <a:pPr algn="ctr"/>
                      <a:r>
                        <a:rPr lang="en-AU" dirty="0"/>
                        <a:t>Security “level” (bits) *</a:t>
                      </a:r>
                    </a:p>
                  </a:txBody>
                  <a:tcPr/>
                </a:tc>
                <a:tc>
                  <a:txBody>
                    <a:bodyPr/>
                    <a:lstStyle/>
                    <a:p>
                      <a:pPr algn="ctr"/>
                      <a:r>
                        <a:rPr lang="en-AU" dirty="0"/>
                        <a:t>RSA Key Length (bits)</a:t>
                      </a:r>
                    </a:p>
                  </a:txBody>
                  <a:tcPr/>
                </a:tc>
                <a:extLst>
                  <a:ext uri="{0D108BD9-81ED-4DB2-BD59-A6C34878D82A}">
                    <a16:rowId xmlns:a16="http://schemas.microsoft.com/office/drawing/2014/main" val="2783283275"/>
                  </a:ext>
                </a:extLst>
              </a:tr>
              <a:tr h="400188">
                <a:tc>
                  <a:txBody>
                    <a:bodyPr/>
                    <a:lstStyle/>
                    <a:p>
                      <a:pPr algn="ctr"/>
                      <a:r>
                        <a:rPr lang="en-AU" dirty="0"/>
                        <a:t>80</a:t>
                      </a:r>
                    </a:p>
                  </a:txBody>
                  <a:tcPr/>
                </a:tc>
                <a:tc>
                  <a:txBody>
                    <a:bodyPr/>
                    <a:lstStyle/>
                    <a:p>
                      <a:pPr algn="ctr"/>
                      <a:r>
                        <a:rPr lang="en-AU" dirty="0"/>
                        <a:t>1,024</a:t>
                      </a:r>
                    </a:p>
                  </a:txBody>
                  <a:tcPr/>
                </a:tc>
                <a:extLst>
                  <a:ext uri="{0D108BD9-81ED-4DB2-BD59-A6C34878D82A}">
                    <a16:rowId xmlns:a16="http://schemas.microsoft.com/office/drawing/2014/main" val="1587052436"/>
                  </a:ext>
                </a:extLst>
              </a:tr>
              <a:tr h="400188">
                <a:tc>
                  <a:txBody>
                    <a:bodyPr/>
                    <a:lstStyle/>
                    <a:p>
                      <a:pPr algn="ctr"/>
                      <a:r>
                        <a:rPr lang="en-AU" dirty="0"/>
                        <a:t>112</a:t>
                      </a:r>
                    </a:p>
                  </a:txBody>
                  <a:tcPr/>
                </a:tc>
                <a:tc>
                  <a:txBody>
                    <a:bodyPr/>
                    <a:lstStyle/>
                    <a:p>
                      <a:pPr algn="ctr"/>
                      <a:r>
                        <a:rPr lang="en-AU" dirty="0"/>
                        <a:t>2,048</a:t>
                      </a:r>
                    </a:p>
                  </a:txBody>
                  <a:tcPr/>
                </a:tc>
                <a:extLst>
                  <a:ext uri="{0D108BD9-81ED-4DB2-BD59-A6C34878D82A}">
                    <a16:rowId xmlns:a16="http://schemas.microsoft.com/office/drawing/2014/main" val="883024874"/>
                  </a:ext>
                </a:extLst>
              </a:tr>
              <a:tr h="400188">
                <a:tc>
                  <a:txBody>
                    <a:bodyPr/>
                    <a:lstStyle/>
                    <a:p>
                      <a:pPr algn="ctr"/>
                      <a:r>
                        <a:rPr lang="en-AU" dirty="0"/>
                        <a:t>128</a:t>
                      </a:r>
                    </a:p>
                  </a:txBody>
                  <a:tcPr/>
                </a:tc>
                <a:tc>
                  <a:txBody>
                    <a:bodyPr/>
                    <a:lstStyle/>
                    <a:p>
                      <a:pPr algn="ctr"/>
                      <a:r>
                        <a:rPr lang="en-AU" dirty="0"/>
                        <a:t>3,072</a:t>
                      </a:r>
                    </a:p>
                  </a:txBody>
                  <a:tcPr/>
                </a:tc>
                <a:extLst>
                  <a:ext uri="{0D108BD9-81ED-4DB2-BD59-A6C34878D82A}">
                    <a16:rowId xmlns:a16="http://schemas.microsoft.com/office/drawing/2014/main" val="3292448335"/>
                  </a:ext>
                </a:extLst>
              </a:tr>
              <a:tr h="400188">
                <a:tc>
                  <a:txBody>
                    <a:bodyPr/>
                    <a:lstStyle/>
                    <a:p>
                      <a:pPr algn="ctr"/>
                      <a:r>
                        <a:rPr lang="en-AU" dirty="0"/>
                        <a:t>140</a:t>
                      </a:r>
                    </a:p>
                  </a:txBody>
                  <a:tcPr/>
                </a:tc>
                <a:tc>
                  <a:txBody>
                    <a:bodyPr/>
                    <a:lstStyle/>
                    <a:p>
                      <a:pPr algn="ctr"/>
                      <a:r>
                        <a:rPr lang="en-AU" dirty="0"/>
                        <a:t>4,096</a:t>
                      </a:r>
                    </a:p>
                  </a:txBody>
                  <a:tcPr/>
                </a:tc>
                <a:extLst>
                  <a:ext uri="{0D108BD9-81ED-4DB2-BD59-A6C34878D82A}">
                    <a16:rowId xmlns:a16="http://schemas.microsoft.com/office/drawing/2014/main" val="3327901894"/>
                  </a:ext>
                </a:extLst>
              </a:tr>
              <a:tr h="400188">
                <a:tc>
                  <a:txBody>
                    <a:bodyPr/>
                    <a:lstStyle/>
                    <a:p>
                      <a:pPr algn="ctr"/>
                      <a:r>
                        <a:rPr lang="en-AU" dirty="0"/>
                        <a:t>192</a:t>
                      </a:r>
                    </a:p>
                  </a:txBody>
                  <a:tcPr/>
                </a:tc>
                <a:tc>
                  <a:txBody>
                    <a:bodyPr/>
                    <a:lstStyle/>
                    <a:p>
                      <a:pPr algn="ctr"/>
                      <a:r>
                        <a:rPr lang="en-AU" dirty="0"/>
                        <a:t>7,680</a:t>
                      </a:r>
                    </a:p>
                  </a:txBody>
                  <a:tcPr/>
                </a:tc>
                <a:extLst>
                  <a:ext uri="{0D108BD9-81ED-4DB2-BD59-A6C34878D82A}">
                    <a16:rowId xmlns:a16="http://schemas.microsoft.com/office/drawing/2014/main" val="2847131674"/>
                  </a:ext>
                </a:extLst>
              </a:tr>
            </a:tbl>
          </a:graphicData>
        </a:graphic>
      </p:graphicFrame>
      <p:sp>
        <p:nvSpPr>
          <p:cNvPr id="7" name="TextBox 6">
            <a:extLst>
              <a:ext uri="{FF2B5EF4-FFF2-40B4-BE49-F238E27FC236}">
                <a16:creationId xmlns:a16="http://schemas.microsoft.com/office/drawing/2014/main" id="{3CEA8041-4DE9-B84F-99D7-834DD3BF57A3}"/>
              </a:ext>
            </a:extLst>
          </p:cNvPr>
          <p:cNvSpPr txBox="1"/>
          <p:nvPr/>
        </p:nvSpPr>
        <p:spPr>
          <a:xfrm>
            <a:off x="1073426" y="5506278"/>
            <a:ext cx="9680855" cy="461665"/>
          </a:xfrm>
          <a:prstGeom prst="rect">
            <a:avLst/>
          </a:prstGeom>
          <a:noFill/>
        </p:spPr>
        <p:txBody>
          <a:bodyPr wrap="none" rtlCol="0">
            <a:spAutoFit/>
          </a:bodyPr>
          <a:lstStyle/>
          <a:p>
            <a:r>
              <a:rPr lang="en-AU" sz="2400" b="1" dirty="0">
                <a:solidFill>
                  <a:schemeClr val="accent4">
                    <a:lumMod val="50000"/>
                  </a:schemeClr>
                </a:solidFill>
                <a:latin typeface="Max's Handwritin" pitchFamily="2" charset="0"/>
              </a:rPr>
              <a:t>* An </a:t>
            </a:r>
            <a:r>
              <a:rPr lang="en-AU" sz="2400" b="1" i="1" dirty="0">
                <a:solidFill>
                  <a:schemeClr val="accent4">
                    <a:lumMod val="50000"/>
                  </a:schemeClr>
                </a:solidFill>
                <a:latin typeface="Max's Handwritin" pitchFamily="2" charset="0"/>
              </a:rPr>
              <a:t>n</a:t>
            </a:r>
            <a:r>
              <a:rPr lang="en-AU" sz="2400" b="1" dirty="0">
                <a:solidFill>
                  <a:schemeClr val="accent4">
                    <a:lumMod val="50000"/>
                  </a:schemeClr>
                </a:solidFill>
                <a:latin typeface="Max's Handwritin" pitchFamily="2" charset="0"/>
              </a:rPr>
              <a:t>-bit security level implies that an attacker would need to perform 2</a:t>
            </a:r>
            <a:r>
              <a:rPr lang="en-AU" sz="3200" b="1" i="1" baseline="30000" dirty="0">
                <a:solidFill>
                  <a:schemeClr val="accent4">
                    <a:lumMod val="50000"/>
                  </a:schemeClr>
                </a:solidFill>
                <a:latin typeface="Max's Handwritin" pitchFamily="2" charset="0"/>
              </a:rPr>
              <a:t>n</a:t>
            </a:r>
            <a:r>
              <a:rPr lang="en-AU" sz="2400" b="1" dirty="0">
                <a:solidFill>
                  <a:schemeClr val="accent4">
                    <a:lumMod val="50000"/>
                  </a:schemeClr>
                </a:solidFill>
                <a:latin typeface="Max's Handwritin" pitchFamily="2" charset="0"/>
              </a:rPr>
              <a:t> operations to “solve” it.</a:t>
            </a:r>
          </a:p>
        </p:txBody>
      </p:sp>
    </p:spTree>
    <p:extLst>
      <p:ext uri="{BB962C8B-B14F-4D97-AF65-F5344CB8AC3E}">
        <p14:creationId xmlns:p14="http://schemas.microsoft.com/office/powerpoint/2010/main" val="402473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F64B-470B-A746-8B10-9A89E5972536}"/>
              </a:ext>
            </a:extLst>
          </p:cNvPr>
          <p:cNvSpPr>
            <a:spLocks noGrp="1"/>
          </p:cNvSpPr>
          <p:nvPr>
            <p:ph type="title"/>
          </p:nvPr>
        </p:nvSpPr>
        <p:spPr/>
        <p:txBody>
          <a:bodyPr/>
          <a:lstStyle/>
          <a:p>
            <a:r>
              <a:rPr lang="en-AU" dirty="0"/>
              <a:t>Does RSA-4096 have a future in DNSSEC?</a:t>
            </a:r>
          </a:p>
        </p:txBody>
      </p:sp>
      <p:sp>
        <p:nvSpPr>
          <p:cNvPr id="3" name="Content Placeholder 2">
            <a:extLst>
              <a:ext uri="{FF2B5EF4-FFF2-40B4-BE49-F238E27FC236}">
                <a16:creationId xmlns:a16="http://schemas.microsoft.com/office/drawing/2014/main" id="{46071C32-2975-7A4D-8C1F-540DC3C69794}"/>
              </a:ext>
            </a:extLst>
          </p:cNvPr>
          <p:cNvSpPr>
            <a:spLocks noGrp="1"/>
          </p:cNvSpPr>
          <p:nvPr>
            <p:ph idx="1"/>
          </p:nvPr>
        </p:nvSpPr>
        <p:spPr/>
        <p:txBody>
          <a:bodyPr/>
          <a:lstStyle/>
          <a:p>
            <a:r>
              <a:rPr lang="en-AU" dirty="0"/>
              <a:t>It’s not looking good!</a:t>
            </a:r>
          </a:p>
          <a:p>
            <a:endParaRPr lang="en-AU" dirty="0"/>
          </a:p>
          <a:p>
            <a:endParaRPr lang="en-AU" dirty="0"/>
          </a:p>
          <a:p>
            <a:r>
              <a:rPr lang="en-AU" dirty="0"/>
              <a:t>But does it matter?</a:t>
            </a:r>
          </a:p>
          <a:p>
            <a:r>
              <a:rPr lang="en-AU" dirty="0"/>
              <a:t>Should we be turning to using 140-bit security level in DNSSEC in 2021 in any case?</a:t>
            </a:r>
          </a:p>
          <a:p>
            <a:pPr marL="457200" lvl="1" indent="0">
              <a:buNone/>
            </a:pPr>
            <a:r>
              <a:rPr lang="en-AU" dirty="0"/>
              <a:t>(i.e. is RSA-4096 over-achieving for DNSSEC?) </a:t>
            </a:r>
          </a:p>
        </p:txBody>
      </p:sp>
    </p:spTree>
    <p:extLst>
      <p:ext uri="{BB962C8B-B14F-4D97-AF65-F5344CB8AC3E}">
        <p14:creationId xmlns:p14="http://schemas.microsoft.com/office/powerpoint/2010/main" val="143356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F8B6-8C00-0047-8B1D-2DAF1C8CA2C9}"/>
              </a:ext>
            </a:extLst>
          </p:cNvPr>
          <p:cNvSpPr>
            <a:spLocks noGrp="1"/>
          </p:cNvSpPr>
          <p:nvPr>
            <p:ph type="title"/>
          </p:nvPr>
        </p:nvSpPr>
        <p:spPr/>
        <p:txBody>
          <a:bodyPr/>
          <a:lstStyle/>
          <a:p>
            <a:r>
              <a:rPr lang="en-AU" dirty="0"/>
              <a:t>It’s DNSSEC!</a:t>
            </a:r>
          </a:p>
        </p:txBody>
      </p:sp>
      <p:sp>
        <p:nvSpPr>
          <p:cNvPr id="3" name="Content Placeholder 2">
            <a:extLst>
              <a:ext uri="{FF2B5EF4-FFF2-40B4-BE49-F238E27FC236}">
                <a16:creationId xmlns:a16="http://schemas.microsoft.com/office/drawing/2014/main" id="{9C77265F-B697-2246-8E41-915C6A3346AF}"/>
              </a:ext>
            </a:extLst>
          </p:cNvPr>
          <p:cNvSpPr>
            <a:spLocks noGrp="1"/>
          </p:cNvSpPr>
          <p:nvPr>
            <p:ph idx="1"/>
          </p:nvPr>
        </p:nvSpPr>
        <p:spPr/>
        <p:txBody>
          <a:bodyPr>
            <a:normAutofit fontScale="92500" lnSpcReduction="20000"/>
          </a:bodyPr>
          <a:lstStyle/>
          <a:p>
            <a:r>
              <a:rPr lang="en-AU" dirty="0"/>
              <a:t>What is the “secure lifetime” of a signed item of DNS data?</a:t>
            </a:r>
          </a:p>
          <a:p>
            <a:pPr lvl="1"/>
            <a:r>
              <a:rPr lang="en-AU" dirty="0"/>
              <a:t>It’s not hiding a “secret”!</a:t>
            </a:r>
          </a:p>
          <a:p>
            <a:pPr lvl="1"/>
            <a:r>
              <a:rPr lang="en-AU" dirty="0"/>
              <a:t>It‘s protecting the integrity of the DNS data</a:t>
            </a:r>
          </a:p>
          <a:p>
            <a:pPr lvl="1"/>
            <a:r>
              <a:rPr lang="en-AU" dirty="0"/>
              <a:t>And the integrity of the digital signature depends on the key lifetime</a:t>
            </a:r>
          </a:p>
          <a:p>
            <a:pPr lvl="1"/>
            <a:r>
              <a:rPr lang="en-AU" dirty="0"/>
              <a:t>So the anticipated secure lifetime of a DNSSEC key needs to be greater than the key lifetime, but not that much longer! </a:t>
            </a:r>
          </a:p>
          <a:p>
            <a:r>
              <a:rPr lang="en-AU" dirty="0"/>
              <a:t>So the longer the lifetime of a DNSSEC key, then the greater your requirement for a longer secure lifetime, which implies the greater your need a higher security level of your algorithm and key</a:t>
            </a:r>
          </a:p>
          <a:p>
            <a:pPr lvl="1"/>
            <a:r>
              <a:rPr lang="en-AU" dirty="0"/>
              <a:t>For example, if your roll keys every 6 months then your secure lifetime requirement is less than 1 year</a:t>
            </a:r>
          </a:p>
          <a:p>
            <a:r>
              <a:rPr lang="en-AU" dirty="0"/>
              <a:t>While RSA-1024 is probably incapable of providing a 10 year secure lifetime for encrypted messages, it is likely to still be useful in DNSSEC as long as you roll your keys more frequently than every decade!</a:t>
            </a:r>
          </a:p>
        </p:txBody>
      </p:sp>
    </p:spTree>
    <p:extLst>
      <p:ext uri="{BB962C8B-B14F-4D97-AF65-F5344CB8AC3E}">
        <p14:creationId xmlns:p14="http://schemas.microsoft.com/office/powerpoint/2010/main" val="95161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4557-EFFF-E244-9818-92FFAA1B930C}"/>
              </a:ext>
            </a:extLst>
          </p:cNvPr>
          <p:cNvSpPr>
            <a:spLocks noGrp="1"/>
          </p:cNvSpPr>
          <p:nvPr>
            <p:ph type="title"/>
          </p:nvPr>
        </p:nvSpPr>
        <p:spPr/>
        <p:txBody>
          <a:bodyPr/>
          <a:lstStyle/>
          <a:p>
            <a:r>
              <a:rPr lang="en-AU" dirty="0"/>
              <a:t>It’s Quantum Computing!</a:t>
            </a:r>
          </a:p>
        </p:txBody>
      </p:sp>
      <p:sp>
        <p:nvSpPr>
          <p:cNvPr id="3" name="Content Placeholder 2">
            <a:extLst>
              <a:ext uri="{FF2B5EF4-FFF2-40B4-BE49-F238E27FC236}">
                <a16:creationId xmlns:a16="http://schemas.microsoft.com/office/drawing/2014/main" id="{9111167A-FFBC-3C41-BF48-9F5A5ABC815F}"/>
              </a:ext>
            </a:extLst>
          </p:cNvPr>
          <p:cNvSpPr>
            <a:spLocks noGrp="1"/>
          </p:cNvSpPr>
          <p:nvPr>
            <p:ph idx="1"/>
          </p:nvPr>
        </p:nvSpPr>
        <p:spPr/>
        <p:txBody>
          <a:bodyPr/>
          <a:lstStyle/>
          <a:p>
            <a:r>
              <a:rPr lang="en-AU" dirty="0"/>
              <a:t>In our current understanding of the quantum computing environment the concept of “security level” does not transcribe from conventional to quantum computing cleanly</a:t>
            </a:r>
          </a:p>
          <a:p>
            <a:r>
              <a:rPr lang="en-AU" dirty="0"/>
              <a:t>While some algorithms and key profiles have the same “security level” they have different levels of </a:t>
            </a:r>
            <a:r>
              <a:rPr lang="en-AU" i="1" dirty="0"/>
              <a:t>quantum resilience</a:t>
            </a:r>
            <a:endParaRPr lang="en-AU" dirty="0"/>
          </a:p>
          <a:p>
            <a:r>
              <a:rPr lang="en-AU" dirty="0"/>
              <a:t>For example, RSA with longer keys lengths is thought to be more </a:t>
            </a:r>
            <a:r>
              <a:rPr lang="en-AU" i="1" dirty="0"/>
              <a:t>quantum resilient </a:t>
            </a:r>
            <a:r>
              <a:rPr lang="en-AU" dirty="0"/>
              <a:t>than an equivalent security level elliptical curve profile</a:t>
            </a:r>
          </a:p>
          <a:p>
            <a:endParaRPr lang="en-AU" dirty="0"/>
          </a:p>
        </p:txBody>
      </p:sp>
    </p:spTree>
    <p:extLst>
      <p:ext uri="{BB962C8B-B14F-4D97-AF65-F5344CB8AC3E}">
        <p14:creationId xmlns:p14="http://schemas.microsoft.com/office/powerpoint/2010/main" val="68824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AB23-B3AC-304B-88F3-3C663CEE59A7}"/>
              </a:ext>
            </a:extLst>
          </p:cNvPr>
          <p:cNvSpPr>
            <a:spLocks noGrp="1"/>
          </p:cNvSpPr>
          <p:nvPr>
            <p:ph type="title"/>
          </p:nvPr>
        </p:nvSpPr>
        <p:spPr>
          <a:xfrm>
            <a:off x="2054860" y="2611120"/>
            <a:ext cx="8082280" cy="349568"/>
          </a:xfrm>
        </p:spPr>
        <p:txBody>
          <a:bodyPr>
            <a:noAutofit/>
          </a:bodyPr>
          <a:lstStyle/>
          <a:p>
            <a:r>
              <a:rPr lang="en-AU" sz="4800" dirty="0">
                <a:solidFill>
                  <a:schemeClr val="accent4">
                    <a:lumMod val="50000"/>
                  </a:schemeClr>
                </a:solidFill>
                <a:latin typeface="Max's Handwritin" pitchFamily="2" charset="0"/>
              </a:rPr>
              <a:t>Questions?</a:t>
            </a:r>
          </a:p>
        </p:txBody>
      </p:sp>
    </p:spTree>
    <p:extLst>
      <p:ext uri="{BB962C8B-B14F-4D97-AF65-F5344CB8AC3E}">
        <p14:creationId xmlns:p14="http://schemas.microsoft.com/office/powerpoint/2010/main" val="73603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033A-19BC-F247-8C82-6B3B418018F0}"/>
              </a:ext>
            </a:extLst>
          </p:cNvPr>
          <p:cNvSpPr>
            <a:spLocks noGrp="1"/>
          </p:cNvSpPr>
          <p:nvPr>
            <p:ph type="title"/>
          </p:nvPr>
        </p:nvSpPr>
        <p:spPr>
          <a:xfrm>
            <a:off x="200853" y="1344103"/>
            <a:ext cx="5960165" cy="1325563"/>
          </a:xfrm>
        </p:spPr>
        <p:txBody>
          <a:bodyPr/>
          <a:lstStyle/>
          <a:p>
            <a:r>
              <a:rPr lang="en-AU" dirty="0"/>
              <a:t>And quantum computing is an “issue”</a:t>
            </a:r>
          </a:p>
        </p:txBody>
      </p:sp>
      <p:pic>
        <p:nvPicPr>
          <p:cNvPr id="7" name="Content Placeholder 6">
            <a:extLst>
              <a:ext uri="{FF2B5EF4-FFF2-40B4-BE49-F238E27FC236}">
                <a16:creationId xmlns:a16="http://schemas.microsoft.com/office/drawing/2014/main" id="{19E5D1A9-4C37-174C-8427-DF47AF5CAC06}"/>
              </a:ext>
            </a:extLst>
          </p:cNvPr>
          <p:cNvPicPr>
            <a:picLocks noGrp="1" noChangeAspect="1"/>
          </p:cNvPicPr>
          <p:nvPr>
            <p:ph idx="1"/>
          </p:nvPr>
        </p:nvPicPr>
        <p:blipFill>
          <a:blip r:embed="rId2"/>
          <a:stretch>
            <a:fillRect/>
          </a:stretch>
        </p:blipFill>
        <p:spPr>
          <a:xfrm>
            <a:off x="1623594" y="3429000"/>
            <a:ext cx="4537424" cy="1914292"/>
          </a:xfrm>
        </p:spPr>
      </p:pic>
      <p:pic>
        <p:nvPicPr>
          <p:cNvPr id="9" name="Picture 8">
            <a:extLst>
              <a:ext uri="{FF2B5EF4-FFF2-40B4-BE49-F238E27FC236}">
                <a16:creationId xmlns:a16="http://schemas.microsoft.com/office/drawing/2014/main" id="{334B5A22-71A2-1D45-8C97-C924A96D4EEC}"/>
              </a:ext>
            </a:extLst>
          </p:cNvPr>
          <p:cNvPicPr>
            <a:picLocks noChangeAspect="1"/>
          </p:cNvPicPr>
          <p:nvPr/>
        </p:nvPicPr>
        <p:blipFill>
          <a:blip r:embed="rId3"/>
          <a:stretch>
            <a:fillRect/>
          </a:stretch>
        </p:blipFill>
        <p:spPr>
          <a:xfrm>
            <a:off x="6096000" y="365125"/>
            <a:ext cx="5397198" cy="6261652"/>
          </a:xfrm>
          <a:prstGeom prst="rect">
            <a:avLst/>
          </a:prstGeom>
        </p:spPr>
      </p:pic>
      <p:sp>
        <p:nvSpPr>
          <p:cNvPr id="10" name="TextBox 9">
            <a:extLst>
              <a:ext uri="{FF2B5EF4-FFF2-40B4-BE49-F238E27FC236}">
                <a16:creationId xmlns:a16="http://schemas.microsoft.com/office/drawing/2014/main" id="{7F2F05FB-1456-974C-AE83-B83D09E517CC}"/>
              </a:ext>
            </a:extLst>
          </p:cNvPr>
          <p:cNvSpPr txBox="1"/>
          <p:nvPr/>
        </p:nvSpPr>
        <p:spPr>
          <a:xfrm>
            <a:off x="1043609" y="6102626"/>
            <a:ext cx="5057859" cy="369332"/>
          </a:xfrm>
          <a:prstGeom prst="rect">
            <a:avLst/>
          </a:prstGeom>
          <a:noFill/>
        </p:spPr>
        <p:txBody>
          <a:bodyPr wrap="none" rtlCol="0">
            <a:spAutoFit/>
          </a:bodyPr>
          <a:lstStyle/>
          <a:p>
            <a:r>
              <a:rPr lang="en-AU" dirty="0"/>
              <a:t>(using a mere 20 million qubit quantum computer!)</a:t>
            </a:r>
          </a:p>
        </p:txBody>
      </p:sp>
    </p:spTree>
    <p:extLst>
      <p:ext uri="{BB962C8B-B14F-4D97-AF65-F5344CB8AC3E}">
        <p14:creationId xmlns:p14="http://schemas.microsoft.com/office/powerpoint/2010/main" val="217003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3A62-A6BC-2449-8187-DD81AB91F137}"/>
              </a:ext>
            </a:extLst>
          </p:cNvPr>
          <p:cNvSpPr>
            <a:spLocks noGrp="1"/>
          </p:cNvSpPr>
          <p:nvPr>
            <p:ph type="title"/>
          </p:nvPr>
        </p:nvSpPr>
        <p:spPr/>
        <p:txBody>
          <a:bodyPr/>
          <a:lstStyle/>
          <a:p>
            <a:r>
              <a:rPr lang="en-AU" dirty="0"/>
              <a:t>What if…</a:t>
            </a:r>
          </a:p>
        </p:txBody>
      </p:sp>
      <p:sp>
        <p:nvSpPr>
          <p:cNvPr id="3" name="Content Placeholder 2">
            <a:extLst>
              <a:ext uri="{FF2B5EF4-FFF2-40B4-BE49-F238E27FC236}">
                <a16:creationId xmlns:a16="http://schemas.microsoft.com/office/drawing/2014/main" id="{874C318A-CFB3-A545-82E9-061A2E123166}"/>
              </a:ext>
            </a:extLst>
          </p:cNvPr>
          <p:cNvSpPr>
            <a:spLocks noGrp="1"/>
          </p:cNvSpPr>
          <p:nvPr>
            <p:ph idx="1"/>
          </p:nvPr>
        </p:nvSpPr>
        <p:spPr/>
        <p:txBody>
          <a:bodyPr/>
          <a:lstStyle/>
          <a:p>
            <a:pPr marL="0" indent="0">
              <a:buNone/>
            </a:pPr>
            <a:r>
              <a:rPr lang="en-AU" dirty="0"/>
              <a:t>You’re concerned by this because:</a:t>
            </a:r>
          </a:p>
          <a:p>
            <a:pPr lvl="1"/>
            <a:r>
              <a:rPr lang="en-AU" dirty="0"/>
              <a:t>You want to protect the data for longer than 8 hours</a:t>
            </a:r>
          </a:p>
          <a:p>
            <a:pPr lvl="1"/>
            <a:r>
              <a:rPr lang="en-AU" dirty="0"/>
              <a:t>You believe that quantum computers will develop quickly</a:t>
            </a:r>
          </a:p>
          <a:p>
            <a:pPr lvl="1"/>
            <a:r>
              <a:rPr lang="en-AU" dirty="0"/>
              <a:t>You believe that ECDSA represents a lower level of resistance to quantum computing techniques</a:t>
            </a:r>
          </a:p>
          <a:p>
            <a:endParaRPr lang="en-AU" dirty="0"/>
          </a:p>
          <a:p>
            <a:r>
              <a:rPr lang="en-AU" dirty="0"/>
              <a:t>So you might want to keep using RSA, but extend its key length to defend against this risk</a:t>
            </a:r>
          </a:p>
          <a:p>
            <a:r>
              <a:rPr lang="en-AU" dirty="0"/>
              <a:t>To 4,096 bit keys perhaps?</a:t>
            </a:r>
          </a:p>
        </p:txBody>
      </p:sp>
    </p:spTree>
    <p:extLst>
      <p:ext uri="{BB962C8B-B14F-4D97-AF65-F5344CB8AC3E}">
        <p14:creationId xmlns:p14="http://schemas.microsoft.com/office/powerpoint/2010/main" val="201045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EC0E-7C25-E04A-B49B-C8EA8F57574A}"/>
              </a:ext>
            </a:extLst>
          </p:cNvPr>
          <p:cNvSpPr>
            <a:spLocks noGrp="1"/>
          </p:cNvSpPr>
          <p:nvPr>
            <p:ph type="title"/>
          </p:nvPr>
        </p:nvSpPr>
        <p:spPr/>
        <p:txBody>
          <a:bodyPr/>
          <a:lstStyle/>
          <a:p>
            <a:r>
              <a:rPr lang="en-AU" dirty="0"/>
              <a:t>Will RSA-4096 work for DNSSEC?</a:t>
            </a:r>
          </a:p>
        </p:txBody>
      </p:sp>
      <p:sp>
        <p:nvSpPr>
          <p:cNvPr id="3" name="Content Placeholder 2">
            <a:extLst>
              <a:ext uri="{FF2B5EF4-FFF2-40B4-BE49-F238E27FC236}">
                <a16:creationId xmlns:a16="http://schemas.microsoft.com/office/drawing/2014/main" id="{840D7051-9241-1E47-86AD-274526B58F49}"/>
              </a:ext>
            </a:extLst>
          </p:cNvPr>
          <p:cNvSpPr>
            <a:spLocks noGrp="1"/>
          </p:cNvSpPr>
          <p:nvPr>
            <p:ph idx="1"/>
          </p:nvPr>
        </p:nvSpPr>
        <p:spPr>
          <a:xfrm>
            <a:off x="838200" y="1825625"/>
            <a:ext cx="10515600" cy="897697"/>
          </a:xfrm>
        </p:spPr>
        <p:txBody>
          <a:bodyPr/>
          <a:lstStyle/>
          <a:p>
            <a:pPr marL="0" indent="0">
              <a:buNone/>
            </a:pPr>
            <a:r>
              <a:rPr lang="en-AU" dirty="0"/>
              <a:t>The major concern is the size of the data to be carried in DNS payloads</a:t>
            </a:r>
          </a:p>
        </p:txBody>
      </p:sp>
      <p:graphicFrame>
        <p:nvGraphicFramePr>
          <p:cNvPr id="6" name="Table 4">
            <a:extLst>
              <a:ext uri="{FF2B5EF4-FFF2-40B4-BE49-F238E27FC236}">
                <a16:creationId xmlns:a16="http://schemas.microsoft.com/office/drawing/2014/main" id="{78841C98-D4DD-8A44-AA34-EB5940148512}"/>
              </a:ext>
            </a:extLst>
          </p:cNvPr>
          <p:cNvGraphicFramePr>
            <a:graphicFrameLocks/>
          </p:cNvGraphicFramePr>
          <p:nvPr>
            <p:extLst>
              <p:ext uri="{D42A27DB-BD31-4B8C-83A1-F6EECF244321}">
                <p14:modId xmlns:p14="http://schemas.microsoft.com/office/powerpoint/2010/main" val="2571769596"/>
              </p:ext>
            </p:extLst>
          </p:nvPr>
        </p:nvGraphicFramePr>
        <p:xfrm>
          <a:off x="1083365" y="2899051"/>
          <a:ext cx="9852992" cy="2225040"/>
        </p:xfrm>
        <a:graphic>
          <a:graphicData uri="http://schemas.openxmlformats.org/drawingml/2006/table">
            <a:tbl>
              <a:tblPr firstRow="1" bandRow="1">
                <a:tableStyleId>{5C22544A-7EE6-4342-B048-85BDC9FD1C3A}</a:tableStyleId>
              </a:tblPr>
              <a:tblGrid>
                <a:gridCol w="1552156">
                  <a:extLst>
                    <a:ext uri="{9D8B030D-6E8A-4147-A177-3AD203B41FA5}">
                      <a16:colId xmlns:a16="http://schemas.microsoft.com/office/drawing/2014/main" val="134627304"/>
                    </a:ext>
                  </a:extLst>
                </a:gridCol>
                <a:gridCol w="2075209">
                  <a:extLst>
                    <a:ext uri="{9D8B030D-6E8A-4147-A177-3AD203B41FA5}">
                      <a16:colId xmlns:a16="http://schemas.microsoft.com/office/drawing/2014/main" val="1398028423"/>
                    </a:ext>
                  </a:extLst>
                </a:gridCol>
                <a:gridCol w="2075209">
                  <a:extLst>
                    <a:ext uri="{9D8B030D-6E8A-4147-A177-3AD203B41FA5}">
                      <a16:colId xmlns:a16="http://schemas.microsoft.com/office/drawing/2014/main" val="2977104932"/>
                    </a:ext>
                  </a:extLst>
                </a:gridCol>
                <a:gridCol w="2075209">
                  <a:extLst>
                    <a:ext uri="{9D8B030D-6E8A-4147-A177-3AD203B41FA5}">
                      <a16:colId xmlns:a16="http://schemas.microsoft.com/office/drawing/2014/main" val="1716688242"/>
                    </a:ext>
                  </a:extLst>
                </a:gridCol>
                <a:gridCol w="2075209">
                  <a:extLst>
                    <a:ext uri="{9D8B030D-6E8A-4147-A177-3AD203B41FA5}">
                      <a16:colId xmlns:a16="http://schemas.microsoft.com/office/drawing/2014/main" val="1295496564"/>
                    </a:ext>
                  </a:extLst>
                </a:gridCol>
              </a:tblGrid>
              <a:tr h="370840">
                <a:tc>
                  <a:txBody>
                    <a:bodyPr/>
                    <a:lstStyle/>
                    <a:p>
                      <a:pPr algn="ctr"/>
                      <a:r>
                        <a:rPr lang="en-AU" dirty="0"/>
                        <a:t>Algorithm</a:t>
                      </a:r>
                    </a:p>
                  </a:txBody>
                  <a:tcPr/>
                </a:tc>
                <a:tc>
                  <a:txBody>
                    <a:bodyPr/>
                    <a:lstStyle/>
                    <a:p>
                      <a:pPr algn="ctr"/>
                      <a:r>
                        <a:rPr lang="en-AU" dirty="0"/>
                        <a:t>Private Key (bytes)</a:t>
                      </a:r>
                    </a:p>
                  </a:txBody>
                  <a:tcPr/>
                </a:tc>
                <a:tc>
                  <a:txBody>
                    <a:bodyPr/>
                    <a:lstStyle/>
                    <a:p>
                      <a:pPr algn="ctr"/>
                      <a:r>
                        <a:rPr lang="en-AU" dirty="0"/>
                        <a:t>Public Key (bytes)</a:t>
                      </a:r>
                    </a:p>
                  </a:txBody>
                  <a:tcPr/>
                </a:tc>
                <a:tc>
                  <a:txBody>
                    <a:bodyPr/>
                    <a:lstStyle/>
                    <a:p>
                      <a:pPr algn="ctr"/>
                      <a:r>
                        <a:rPr lang="en-AU" dirty="0"/>
                        <a:t>Signature (bytes)</a:t>
                      </a:r>
                    </a:p>
                  </a:txBody>
                  <a:tcPr/>
                </a:tc>
                <a:tc>
                  <a:txBody>
                    <a:bodyPr/>
                    <a:lstStyle/>
                    <a:p>
                      <a:pPr algn="ctr"/>
                      <a:r>
                        <a:rPr lang="en-AU" dirty="0"/>
                        <a:t>Security Level</a:t>
                      </a:r>
                    </a:p>
                  </a:txBody>
                  <a:tcPr/>
                </a:tc>
                <a:extLst>
                  <a:ext uri="{0D108BD9-81ED-4DB2-BD59-A6C34878D82A}">
                    <a16:rowId xmlns:a16="http://schemas.microsoft.com/office/drawing/2014/main" val="2131313302"/>
                  </a:ext>
                </a:extLst>
              </a:tr>
              <a:tr h="370840">
                <a:tc>
                  <a:txBody>
                    <a:bodyPr/>
                    <a:lstStyle/>
                    <a:p>
                      <a:pPr algn="ctr"/>
                      <a:r>
                        <a:rPr lang="en-AU" dirty="0"/>
                        <a:t>RSA-1024</a:t>
                      </a:r>
                    </a:p>
                  </a:txBody>
                  <a:tcPr/>
                </a:tc>
                <a:tc>
                  <a:txBody>
                    <a:bodyPr/>
                    <a:lstStyle/>
                    <a:p>
                      <a:pPr algn="ctr"/>
                      <a:r>
                        <a:rPr lang="en-AU" dirty="0"/>
                        <a:t>1,102</a:t>
                      </a:r>
                    </a:p>
                  </a:txBody>
                  <a:tcPr/>
                </a:tc>
                <a:tc>
                  <a:txBody>
                    <a:bodyPr/>
                    <a:lstStyle/>
                    <a:p>
                      <a:pPr algn="ctr"/>
                      <a:r>
                        <a:rPr lang="en-AU" dirty="0"/>
                        <a:t>438</a:t>
                      </a:r>
                    </a:p>
                  </a:txBody>
                  <a:tcPr/>
                </a:tc>
                <a:tc>
                  <a:txBody>
                    <a:bodyPr/>
                    <a:lstStyle/>
                    <a:p>
                      <a:pPr algn="ctr"/>
                      <a:r>
                        <a:rPr lang="en-AU" dirty="0"/>
                        <a:t>259</a:t>
                      </a:r>
                    </a:p>
                  </a:txBody>
                  <a:tcPr/>
                </a:tc>
                <a:tc>
                  <a:txBody>
                    <a:bodyPr/>
                    <a:lstStyle/>
                    <a:p>
                      <a:pPr algn="ctr"/>
                      <a:r>
                        <a:rPr lang="en-AU" dirty="0"/>
                        <a:t>80</a:t>
                      </a:r>
                    </a:p>
                  </a:txBody>
                  <a:tcPr/>
                </a:tc>
                <a:extLst>
                  <a:ext uri="{0D108BD9-81ED-4DB2-BD59-A6C34878D82A}">
                    <a16:rowId xmlns:a16="http://schemas.microsoft.com/office/drawing/2014/main" val="338322093"/>
                  </a:ext>
                </a:extLst>
              </a:tr>
              <a:tr h="370840">
                <a:tc>
                  <a:txBody>
                    <a:bodyPr/>
                    <a:lstStyle/>
                    <a:p>
                      <a:pPr algn="ctr"/>
                      <a:r>
                        <a:rPr lang="en-AU" dirty="0"/>
                        <a:t>RSA-2048</a:t>
                      </a:r>
                    </a:p>
                  </a:txBody>
                  <a:tcPr/>
                </a:tc>
                <a:tc>
                  <a:txBody>
                    <a:bodyPr/>
                    <a:lstStyle/>
                    <a:p>
                      <a:pPr algn="ctr"/>
                      <a:r>
                        <a:rPr lang="en-AU" dirty="0"/>
                        <a:t>1,776</a:t>
                      </a:r>
                    </a:p>
                  </a:txBody>
                  <a:tcPr/>
                </a:tc>
                <a:tc>
                  <a:txBody>
                    <a:bodyPr/>
                    <a:lstStyle/>
                    <a:p>
                      <a:pPr algn="ctr"/>
                      <a:r>
                        <a:rPr lang="en-AU" dirty="0"/>
                        <a:t>620</a:t>
                      </a:r>
                    </a:p>
                  </a:txBody>
                  <a:tcPr/>
                </a:tc>
                <a:tc>
                  <a:txBody>
                    <a:bodyPr/>
                    <a:lstStyle/>
                    <a:p>
                      <a:pPr algn="ctr"/>
                      <a:r>
                        <a:rPr lang="en-AU" dirty="0"/>
                        <a:t>403</a:t>
                      </a:r>
                    </a:p>
                  </a:txBody>
                  <a:tcPr/>
                </a:tc>
                <a:tc>
                  <a:txBody>
                    <a:bodyPr/>
                    <a:lstStyle/>
                    <a:p>
                      <a:pPr algn="ctr"/>
                      <a:r>
                        <a:rPr lang="en-AU" dirty="0"/>
                        <a:t>112</a:t>
                      </a:r>
                    </a:p>
                  </a:txBody>
                  <a:tcPr/>
                </a:tc>
                <a:extLst>
                  <a:ext uri="{0D108BD9-81ED-4DB2-BD59-A6C34878D82A}">
                    <a16:rowId xmlns:a16="http://schemas.microsoft.com/office/drawing/2014/main" val="954038516"/>
                  </a:ext>
                </a:extLst>
              </a:tr>
              <a:tr h="370840">
                <a:tc>
                  <a:txBody>
                    <a:bodyPr/>
                    <a:lstStyle/>
                    <a:p>
                      <a:pPr algn="ctr"/>
                      <a:r>
                        <a:rPr lang="en-AU" b="1" dirty="0"/>
                        <a:t>RSA-4096</a:t>
                      </a:r>
                    </a:p>
                  </a:txBody>
                  <a:tcPr/>
                </a:tc>
                <a:tc>
                  <a:txBody>
                    <a:bodyPr/>
                    <a:lstStyle/>
                    <a:p>
                      <a:pPr algn="ctr"/>
                      <a:r>
                        <a:rPr lang="en-AU" b="1" dirty="0"/>
                        <a:t>3,312</a:t>
                      </a:r>
                    </a:p>
                  </a:txBody>
                  <a:tcPr/>
                </a:tc>
                <a:tc>
                  <a:txBody>
                    <a:bodyPr/>
                    <a:lstStyle/>
                    <a:p>
                      <a:pPr algn="ctr"/>
                      <a:r>
                        <a:rPr lang="en-AU" b="1" dirty="0"/>
                        <a:t>967</a:t>
                      </a:r>
                    </a:p>
                  </a:txBody>
                  <a:tcPr/>
                </a:tc>
                <a:tc>
                  <a:txBody>
                    <a:bodyPr/>
                    <a:lstStyle/>
                    <a:p>
                      <a:pPr algn="ctr"/>
                      <a:r>
                        <a:rPr lang="en-AU" b="1" dirty="0"/>
                        <a:t>744</a:t>
                      </a:r>
                    </a:p>
                  </a:txBody>
                  <a:tcPr/>
                </a:tc>
                <a:tc>
                  <a:txBody>
                    <a:bodyPr/>
                    <a:lstStyle/>
                    <a:p>
                      <a:pPr algn="ctr"/>
                      <a:r>
                        <a:rPr lang="en-AU" b="1" dirty="0"/>
                        <a:t>140</a:t>
                      </a:r>
                    </a:p>
                  </a:txBody>
                  <a:tcPr/>
                </a:tc>
                <a:extLst>
                  <a:ext uri="{0D108BD9-81ED-4DB2-BD59-A6C34878D82A}">
                    <a16:rowId xmlns:a16="http://schemas.microsoft.com/office/drawing/2014/main" val="112990669"/>
                  </a:ext>
                </a:extLst>
              </a:tr>
              <a:tr h="370840">
                <a:tc>
                  <a:txBody>
                    <a:bodyPr/>
                    <a:lstStyle/>
                    <a:p>
                      <a:pPr algn="ctr"/>
                      <a:r>
                        <a:rPr lang="en-AU" dirty="0"/>
                        <a:t>ECDSA P-256</a:t>
                      </a:r>
                    </a:p>
                  </a:txBody>
                  <a:tcPr/>
                </a:tc>
                <a:tc>
                  <a:txBody>
                    <a:bodyPr/>
                    <a:lstStyle/>
                    <a:p>
                      <a:pPr algn="ctr"/>
                      <a:r>
                        <a:rPr lang="en-AU" dirty="0"/>
                        <a:t>187</a:t>
                      </a:r>
                    </a:p>
                  </a:txBody>
                  <a:tcPr/>
                </a:tc>
                <a:tc>
                  <a:txBody>
                    <a:bodyPr/>
                    <a:lstStyle/>
                    <a:p>
                      <a:pPr algn="ctr"/>
                      <a:r>
                        <a:rPr lang="en-AU" dirty="0"/>
                        <a:t>353</a:t>
                      </a:r>
                    </a:p>
                  </a:txBody>
                  <a:tcPr/>
                </a:tc>
                <a:tc>
                  <a:txBody>
                    <a:bodyPr/>
                    <a:lstStyle/>
                    <a:p>
                      <a:pPr algn="ctr"/>
                      <a:r>
                        <a:rPr lang="en-AU" dirty="0"/>
                        <a:t>146</a:t>
                      </a:r>
                    </a:p>
                  </a:txBody>
                  <a:tcPr/>
                </a:tc>
                <a:tc>
                  <a:txBody>
                    <a:bodyPr/>
                    <a:lstStyle/>
                    <a:p>
                      <a:pPr algn="ctr"/>
                      <a:r>
                        <a:rPr lang="en-AU" dirty="0"/>
                        <a:t>128</a:t>
                      </a:r>
                    </a:p>
                  </a:txBody>
                  <a:tcPr/>
                </a:tc>
                <a:extLst>
                  <a:ext uri="{0D108BD9-81ED-4DB2-BD59-A6C34878D82A}">
                    <a16:rowId xmlns:a16="http://schemas.microsoft.com/office/drawing/2014/main" val="1322525551"/>
                  </a:ext>
                </a:extLst>
              </a:tr>
              <a:tr h="370840">
                <a:tc>
                  <a:txBody>
                    <a:bodyPr/>
                    <a:lstStyle/>
                    <a:p>
                      <a:pPr algn="ctr"/>
                      <a:r>
                        <a:rPr lang="en-AU" dirty="0"/>
                        <a:t>Ed25519</a:t>
                      </a:r>
                    </a:p>
                  </a:txBody>
                  <a:tcPr/>
                </a:tc>
                <a:tc>
                  <a:txBody>
                    <a:bodyPr/>
                    <a:lstStyle/>
                    <a:p>
                      <a:pPr algn="ctr"/>
                      <a:r>
                        <a:rPr lang="en-AU" dirty="0"/>
                        <a:t>179</a:t>
                      </a:r>
                    </a:p>
                  </a:txBody>
                  <a:tcPr/>
                </a:tc>
                <a:tc>
                  <a:txBody>
                    <a:bodyPr/>
                    <a:lstStyle/>
                    <a:p>
                      <a:pPr algn="ctr"/>
                      <a:r>
                        <a:rPr lang="en-AU" dirty="0"/>
                        <a:t>300</a:t>
                      </a:r>
                    </a:p>
                  </a:txBody>
                  <a:tcPr/>
                </a:tc>
                <a:tc>
                  <a:txBody>
                    <a:bodyPr/>
                    <a:lstStyle/>
                    <a:p>
                      <a:pPr algn="ctr"/>
                      <a:r>
                        <a:rPr lang="en-AU" dirty="0"/>
                        <a:t>146</a:t>
                      </a:r>
                    </a:p>
                  </a:txBody>
                  <a:tcPr/>
                </a:tc>
                <a:tc>
                  <a:txBody>
                    <a:bodyPr/>
                    <a:lstStyle/>
                    <a:p>
                      <a:pPr algn="ctr"/>
                      <a:r>
                        <a:rPr lang="en-AU" dirty="0"/>
                        <a:t>128</a:t>
                      </a:r>
                    </a:p>
                  </a:txBody>
                  <a:tcPr/>
                </a:tc>
                <a:extLst>
                  <a:ext uri="{0D108BD9-81ED-4DB2-BD59-A6C34878D82A}">
                    <a16:rowId xmlns:a16="http://schemas.microsoft.com/office/drawing/2014/main" val="2600174290"/>
                  </a:ext>
                </a:extLst>
              </a:tr>
            </a:tbl>
          </a:graphicData>
        </a:graphic>
      </p:graphicFrame>
      <p:sp>
        <p:nvSpPr>
          <p:cNvPr id="4" name="Freeform 3">
            <a:extLst>
              <a:ext uri="{FF2B5EF4-FFF2-40B4-BE49-F238E27FC236}">
                <a16:creationId xmlns:a16="http://schemas.microsoft.com/office/drawing/2014/main" id="{BFABA5CE-8FC9-F241-B6FD-4284682E63E9}"/>
              </a:ext>
            </a:extLst>
          </p:cNvPr>
          <p:cNvSpPr/>
          <p:nvPr/>
        </p:nvSpPr>
        <p:spPr>
          <a:xfrm>
            <a:off x="6669980" y="4075016"/>
            <a:ext cx="646421" cy="1620106"/>
          </a:xfrm>
          <a:custGeom>
            <a:avLst/>
            <a:gdLst>
              <a:gd name="connsiteX0" fmla="*/ 28994 w 646421"/>
              <a:gd name="connsiteY0" fmla="*/ 1620106 h 1620106"/>
              <a:gd name="connsiteX1" fmla="*/ 9116 w 646421"/>
              <a:gd name="connsiteY1" fmla="*/ 1083393 h 1620106"/>
              <a:gd name="connsiteX2" fmla="*/ 158203 w 646421"/>
              <a:gd name="connsiteY2" fmla="*/ 149114 h 1620106"/>
              <a:gd name="connsiteX3" fmla="*/ 635281 w 646421"/>
              <a:gd name="connsiteY3" fmla="*/ 119297 h 1620106"/>
              <a:gd name="connsiteX4" fmla="*/ 506072 w 646421"/>
              <a:gd name="connsiteY4" fmla="*/ 27 h 1620106"/>
              <a:gd name="connsiteX5" fmla="*/ 635281 w 646421"/>
              <a:gd name="connsiteY5" fmla="*/ 109358 h 1620106"/>
              <a:gd name="connsiteX6" fmla="*/ 486194 w 646421"/>
              <a:gd name="connsiteY6" fmla="*/ 228627 h 162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421" h="1620106">
                <a:moveTo>
                  <a:pt x="28994" y="1620106"/>
                </a:moveTo>
                <a:cubicBezTo>
                  <a:pt x="8287" y="1474332"/>
                  <a:pt x="-12419" y="1328558"/>
                  <a:pt x="9116" y="1083393"/>
                </a:cubicBezTo>
                <a:cubicBezTo>
                  <a:pt x="30651" y="838228"/>
                  <a:pt x="53842" y="309797"/>
                  <a:pt x="158203" y="149114"/>
                </a:cubicBezTo>
                <a:cubicBezTo>
                  <a:pt x="262564" y="-11569"/>
                  <a:pt x="577303" y="144145"/>
                  <a:pt x="635281" y="119297"/>
                </a:cubicBezTo>
                <a:cubicBezTo>
                  <a:pt x="693259" y="94449"/>
                  <a:pt x="506072" y="1683"/>
                  <a:pt x="506072" y="27"/>
                </a:cubicBezTo>
                <a:cubicBezTo>
                  <a:pt x="506072" y="-1629"/>
                  <a:pt x="638594" y="71258"/>
                  <a:pt x="635281" y="109358"/>
                </a:cubicBezTo>
                <a:cubicBezTo>
                  <a:pt x="631968" y="147458"/>
                  <a:pt x="559081" y="188042"/>
                  <a:pt x="486194" y="228627"/>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29E60233-A288-2A4A-BDCF-1D988C03EC68}"/>
              </a:ext>
            </a:extLst>
          </p:cNvPr>
          <p:cNvSpPr/>
          <p:nvPr/>
        </p:nvSpPr>
        <p:spPr>
          <a:xfrm>
            <a:off x="6193905" y="4055131"/>
            <a:ext cx="544825" cy="487052"/>
          </a:xfrm>
          <a:custGeom>
            <a:avLst/>
            <a:gdLst>
              <a:gd name="connsiteX0" fmla="*/ 544825 w 544825"/>
              <a:gd name="connsiteY0" fmla="*/ 487052 h 487052"/>
              <a:gd name="connsiteX1" fmla="*/ 365921 w 544825"/>
              <a:gd name="connsiteY1" fmla="*/ 119304 h 487052"/>
              <a:gd name="connsiteX2" fmla="*/ 8112 w 544825"/>
              <a:gd name="connsiteY2" fmla="*/ 99426 h 487052"/>
              <a:gd name="connsiteX3" fmla="*/ 107503 w 544825"/>
              <a:gd name="connsiteY3" fmla="*/ 34 h 487052"/>
              <a:gd name="connsiteX4" fmla="*/ 18051 w 544825"/>
              <a:gd name="connsiteY4" fmla="*/ 89486 h 487052"/>
              <a:gd name="connsiteX5" fmla="*/ 87625 w 544825"/>
              <a:gd name="connsiteY5" fmla="*/ 198817 h 48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25" h="487052">
                <a:moveTo>
                  <a:pt x="544825" y="487052"/>
                </a:moveTo>
                <a:cubicBezTo>
                  <a:pt x="500099" y="335480"/>
                  <a:pt x="455373" y="183908"/>
                  <a:pt x="365921" y="119304"/>
                </a:cubicBezTo>
                <a:cubicBezTo>
                  <a:pt x="276469" y="54700"/>
                  <a:pt x="51182" y="119304"/>
                  <a:pt x="8112" y="99426"/>
                </a:cubicBezTo>
                <a:cubicBezTo>
                  <a:pt x="-34958" y="79548"/>
                  <a:pt x="107503" y="34"/>
                  <a:pt x="107503" y="34"/>
                </a:cubicBezTo>
                <a:cubicBezTo>
                  <a:pt x="109159" y="-1623"/>
                  <a:pt x="21364" y="56356"/>
                  <a:pt x="18051" y="89486"/>
                </a:cubicBezTo>
                <a:cubicBezTo>
                  <a:pt x="14738" y="122616"/>
                  <a:pt x="51181" y="160716"/>
                  <a:pt x="87625" y="198817"/>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D3BF0688-E300-8347-8964-93B9CFE33899}"/>
              </a:ext>
            </a:extLst>
          </p:cNvPr>
          <p:cNvSpPr txBox="1"/>
          <p:nvPr/>
        </p:nvSpPr>
        <p:spPr>
          <a:xfrm>
            <a:off x="5360948" y="5695122"/>
            <a:ext cx="4131259" cy="523220"/>
          </a:xfrm>
          <a:prstGeom prst="rect">
            <a:avLst/>
          </a:prstGeom>
          <a:noFill/>
        </p:spPr>
        <p:txBody>
          <a:bodyPr wrap="none" rtlCol="0">
            <a:spAutoFit/>
          </a:bodyPr>
          <a:lstStyle/>
          <a:p>
            <a:r>
              <a:rPr lang="en-AU" sz="2800" b="1" dirty="0">
                <a:solidFill>
                  <a:schemeClr val="accent4">
                    <a:lumMod val="50000"/>
                  </a:schemeClr>
                </a:solidFill>
                <a:latin typeface="Max's Handwritin" pitchFamily="2" charset="0"/>
              </a:rPr>
              <a:t>These sizes impact DNS payload sizes</a:t>
            </a:r>
          </a:p>
        </p:txBody>
      </p:sp>
    </p:spTree>
    <p:extLst>
      <p:ext uri="{BB962C8B-B14F-4D97-AF65-F5344CB8AC3E}">
        <p14:creationId xmlns:p14="http://schemas.microsoft.com/office/powerpoint/2010/main" val="419355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9924-B285-0943-8B7A-3B52BFA47294}"/>
              </a:ext>
            </a:extLst>
          </p:cNvPr>
          <p:cNvSpPr>
            <a:spLocks noGrp="1"/>
          </p:cNvSpPr>
          <p:nvPr>
            <p:ph type="title"/>
          </p:nvPr>
        </p:nvSpPr>
        <p:spPr/>
        <p:txBody>
          <a:bodyPr/>
          <a:lstStyle/>
          <a:p>
            <a:r>
              <a:rPr lang="en-AU" dirty="0"/>
              <a:t>RSA-4096 Performance</a:t>
            </a:r>
          </a:p>
        </p:txBody>
      </p:sp>
      <p:sp>
        <p:nvSpPr>
          <p:cNvPr id="8" name="TextBox 7">
            <a:extLst>
              <a:ext uri="{FF2B5EF4-FFF2-40B4-BE49-F238E27FC236}">
                <a16:creationId xmlns:a16="http://schemas.microsoft.com/office/drawing/2014/main" id="{B1ECB1EE-731A-8E47-B8FA-2723401F2254}"/>
              </a:ext>
            </a:extLst>
          </p:cNvPr>
          <p:cNvSpPr txBox="1"/>
          <p:nvPr/>
        </p:nvSpPr>
        <p:spPr>
          <a:xfrm>
            <a:off x="3518452" y="5387009"/>
            <a:ext cx="6223435" cy="646331"/>
          </a:xfrm>
          <a:prstGeom prst="rect">
            <a:avLst/>
          </a:prstGeom>
          <a:noFill/>
        </p:spPr>
        <p:txBody>
          <a:bodyPr wrap="none" rtlCol="0">
            <a:spAutoFit/>
          </a:bodyPr>
          <a:lstStyle/>
          <a:p>
            <a:r>
              <a:rPr lang="en-AU" dirty="0"/>
              <a:t>Signing Time is the elapsed time to size a zone with 0.5M entries</a:t>
            </a:r>
          </a:p>
          <a:p>
            <a:r>
              <a:rPr lang="en-AU" dirty="0"/>
              <a:t>Validation Time is the elapsed time to validate 50K responses</a:t>
            </a:r>
          </a:p>
        </p:txBody>
      </p:sp>
      <p:graphicFrame>
        <p:nvGraphicFramePr>
          <p:cNvPr id="11" name="Table 11">
            <a:extLst>
              <a:ext uri="{FF2B5EF4-FFF2-40B4-BE49-F238E27FC236}">
                <a16:creationId xmlns:a16="http://schemas.microsoft.com/office/drawing/2014/main" id="{5350773C-46CC-0942-83A6-4491B9855DE2}"/>
              </a:ext>
            </a:extLst>
          </p:cNvPr>
          <p:cNvGraphicFramePr>
            <a:graphicFrameLocks noGrp="1"/>
          </p:cNvGraphicFramePr>
          <p:nvPr>
            <p:ph idx="1"/>
            <p:extLst>
              <p:ext uri="{D42A27DB-BD31-4B8C-83A1-F6EECF244321}">
                <p14:modId xmlns:p14="http://schemas.microsoft.com/office/powerpoint/2010/main" val="232692008"/>
              </p:ext>
            </p:extLst>
          </p:nvPr>
        </p:nvGraphicFramePr>
        <p:xfrm>
          <a:off x="838200" y="1825625"/>
          <a:ext cx="10515597" cy="25958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594252459"/>
                    </a:ext>
                  </a:extLst>
                </a:gridCol>
                <a:gridCol w="3505199">
                  <a:extLst>
                    <a:ext uri="{9D8B030D-6E8A-4147-A177-3AD203B41FA5}">
                      <a16:colId xmlns:a16="http://schemas.microsoft.com/office/drawing/2014/main" val="2383241683"/>
                    </a:ext>
                  </a:extLst>
                </a:gridCol>
                <a:gridCol w="3505199">
                  <a:extLst>
                    <a:ext uri="{9D8B030D-6E8A-4147-A177-3AD203B41FA5}">
                      <a16:colId xmlns:a16="http://schemas.microsoft.com/office/drawing/2014/main" val="1695411745"/>
                    </a:ext>
                  </a:extLst>
                </a:gridCol>
              </a:tblGrid>
              <a:tr h="370840">
                <a:tc>
                  <a:txBody>
                    <a:bodyPr/>
                    <a:lstStyle/>
                    <a:p>
                      <a:pPr algn="ctr"/>
                      <a:r>
                        <a:rPr lang="en-AU" dirty="0"/>
                        <a:t>Algorithm</a:t>
                      </a:r>
                    </a:p>
                  </a:txBody>
                  <a:tcPr/>
                </a:tc>
                <a:tc>
                  <a:txBody>
                    <a:bodyPr/>
                    <a:lstStyle/>
                    <a:p>
                      <a:r>
                        <a:rPr lang="en-AU" dirty="0"/>
                        <a:t>Signing Time (secs)</a:t>
                      </a:r>
                    </a:p>
                  </a:txBody>
                  <a:tcPr/>
                </a:tc>
                <a:tc>
                  <a:txBody>
                    <a:bodyPr/>
                    <a:lstStyle/>
                    <a:p>
                      <a:r>
                        <a:rPr lang="en-AU" dirty="0"/>
                        <a:t>Validation Time (secs)</a:t>
                      </a:r>
                    </a:p>
                  </a:txBody>
                  <a:tcPr/>
                </a:tc>
                <a:extLst>
                  <a:ext uri="{0D108BD9-81ED-4DB2-BD59-A6C34878D82A}">
                    <a16:rowId xmlns:a16="http://schemas.microsoft.com/office/drawing/2014/main" val="307431627"/>
                  </a:ext>
                </a:extLst>
              </a:tr>
              <a:tr h="370840">
                <a:tc>
                  <a:txBody>
                    <a:bodyPr/>
                    <a:lstStyle/>
                    <a:p>
                      <a:pPr algn="ctr"/>
                      <a:r>
                        <a:rPr lang="en-AU" dirty="0"/>
                        <a:t>None</a:t>
                      </a:r>
                    </a:p>
                  </a:txBody>
                  <a:tcPr/>
                </a:tc>
                <a:tc>
                  <a:txBody>
                    <a:bodyPr/>
                    <a:lstStyle/>
                    <a:p>
                      <a:pPr algn="ctr"/>
                      <a:endParaRPr lang="en-AU" dirty="0"/>
                    </a:p>
                  </a:txBody>
                  <a:tcPr/>
                </a:tc>
                <a:tc>
                  <a:txBody>
                    <a:bodyPr/>
                    <a:lstStyle/>
                    <a:p>
                      <a:pPr algn="ctr"/>
                      <a:r>
                        <a:rPr lang="en-AU" dirty="0"/>
                        <a:t>905</a:t>
                      </a:r>
                    </a:p>
                  </a:txBody>
                  <a:tcPr/>
                </a:tc>
                <a:extLst>
                  <a:ext uri="{0D108BD9-81ED-4DB2-BD59-A6C34878D82A}">
                    <a16:rowId xmlns:a16="http://schemas.microsoft.com/office/drawing/2014/main" val="2155267424"/>
                  </a:ext>
                </a:extLst>
              </a:tr>
              <a:tr h="370840">
                <a:tc>
                  <a:txBody>
                    <a:bodyPr/>
                    <a:lstStyle/>
                    <a:p>
                      <a:pPr algn="ctr"/>
                      <a:r>
                        <a:rPr lang="en-AU" dirty="0"/>
                        <a:t>RSA-1024</a:t>
                      </a:r>
                    </a:p>
                  </a:txBody>
                  <a:tcPr/>
                </a:tc>
                <a:tc>
                  <a:txBody>
                    <a:bodyPr/>
                    <a:lstStyle/>
                    <a:p>
                      <a:pPr algn="ctr"/>
                      <a:r>
                        <a:rPr lang="en-AU" dirty="0"/>
                        <a:t>52</a:t>
                      </a:r>
                    </a:p>
                  </a:txBody>
                  <a:tcPr/>
                </a:tc>
                <a:tc>
                  <a:txBody>
                    <a:bodyPr/>
                    <a:lstStyle/>
                    <a:p>
                      <a:pPr algn="ctr"/>
                      <a:r>
                        <a:rPr lang="en-AU" dirty="0"/>
                        <a:t>1,168</a:t>
                      </a:r>
                    </a:p>
                  </a:txBody>
                  <a:tcPr/>
                </a:tc>
                <a:extLst>
                  <a:ext uri="{0D108BD9-81ED-4DB2-BD59-A6C34878D82A}">
                    <a16:rowId xmlns:a16="http://schemas.microsoft.com/office/drawing/2014/main" val="524722128"/>
                  </a:ext>
                </a:extLst>
              </a:tr>
              <a:tr h="370840">
                <a:tc>
                  <a:txBody>
                    <a:bodyPr/>
                    <a:lstStyle/>
                    <a:p>
                      <a:pPr algn="ctr"/>
                      <a:r>
                        <a:rPr lang="en-AU" dirty="0"/>
                        <a:t>RSA-2048</a:t>
                      </a:r>
                    </a:p>
                  </a:txBody>
                  <a:tcPr/>
                </a:tc>
                <a:tc>
                  <a:txBody>
                    <a:bodyPr/>
                    <a:lstStyle/>
                    <a:p>
                      <a:pPr algn="ctr"/>
                      <a:r>
                        <a:rPr lang="en-AU" dirty="0"/>
                        <a:t>126</a:t>
                      </a:r>
                    </a:p>
                  </a:txBody>
                  <a:tcPr/>
                </a:tc>
                <a:tc>
                  <a:txBody>
                    <a:bodyPr/>
                    <a:lstStyle/>
                    <a:p>
                      <a:pPr algn="ctr"/>
                      <a:r>
                        <a:rPr lang="en-AU" dirty="0"/>
                        <a:t>1,173</a:t>
                      </a:r>
                    </a:p>
                  </a:txBody>
                  <a:tcPr/>
                </a:tc>
                <a:extLst>
                  <a:ext uri="{0D108BD9-81ED-4DB2-BD59-A6C34878D82A}">
                    <a16:rowId xmlns:a16="http://schemas.microsoft.com/office/drawing/2014/main" val="3766296827"/>
                  </a:ext>
                </a:extLst>
              </a:tr>
              <a:tr h="370840">
                <a:tc>
                  <a:txBody>
                    <a:bodyPr/>
                    <a:lstStyle/>
                    <a:p>
                      <a:pPr algn="ctr"/>
                      <a:r>
                        <a:rPr lang="en-AU" b="1" dirty="0"/>
                        <a:t>RSA-4096</a:t>
                      </a:r>
                    </a:p>
                  </a:txBody>
                  <a:tcPr/>
                </a:tc>
                <a:tc>
                  <a:txBody>
                    <a:bodyPr/>
                    <a:lstStyle/>
                    <a:p>
                      <a:pPr algn="ctr"/>
                      <a:r>
                        <a:rPr lang="en-AU" b="1" dirty="0"/>
                        <a:t>830</a:t>
                      </a:r>
                    </a:p>
                  </a:txBody>
                  <a:tcPr/>
                </a:tc>
                <a:tc>
                  <a:txBody>
                    <a:bodyPr/>
                    <a:lstStyle/>
                    <a:p>
                      <a:pPr algn="ctr"/>
                      <a:r>
                        <a:rPr lang="en-AU" b="1" dirty="0"/>
                        <a:t>1,176</a:t>
                      </a:r>
                    </a:p>
                  </a:txBody>
                  <a:tcPr/>
                </a:tc>
                <a:extLst>
                  <a:ext uri="{0D108BD9-81ED-4DB2-BD59-A6C34878D82A}">
                    <a16:rowId xmlns:a16="http://schemas.microsoft.com/office/drawing/2014/main" val="2752332837"/>
                  </a:ext>
                </a:extLst>
              </a:tr>
              <a:tr h="370840">
                <a:tc>
                  <a:txBody>
                    <a:bodyPr/>
                    <a:lstStyle/>
                    <a:p>
                      <a:pPr algn="ctr"/>
                      <a:r>
                        <a:rPr lang="en-AU" dirty="0"/>
                        <a:t>ECDSA P-256</a:t>
                      </a:r>
                    </a:p>
                  </a:txBody>
                  <a:tcPr/>
                </a:tc>
                <a:tc>
                  <a:txBody>
                    <a:bodyPr/>
                    <a:lstStyle/>
                    <a:p>
                      <a:pPr algn="ctr"/>
                      <a:r>
                        <a:rPr lang="en-AU" dirty="0"/>
                        <a:t>159</a:t>
                      </a:r>
                    </a:p>
                  </a:txBody>
                  <a:tcPr/>
                </a:tc>
                <a:tc>
                  <a:txBody>
                    <a:bodyPr/>
                    <a:lstStyle/>
                    <a:p>
                      <a:pPr algn="ctr"/>
                      <a:r>
                        <a:rPr lang="en-AU" dirty="0"/>
                        <a:t>1,036</a:t>
                      </a:r>
                    </a:p>
                  </a:txBody>
                  <a:tcPr/>
                </a:tc>
                <a:extLst>
                  <a:ext uri="{0D108BD9-81ED-4DB2-BD59-A6C34878D82A}">
                    <a16:rowId xmlns:a16="http://schemas.microsoft.com/office/drawing/2014/main" val="1645571513"/>
                  </a:ext>
                </a:extLst>
              </a:tr>
              <a:tr h="370840">
                <a:tc>
                  <a:txBody>
                    <a:bodyPr/>
                    <a:lstStyle/>
                    <a:p>
                      <a:pPr algn="ctr"/>
                      <a:r>
                        <a:rPr lang="en-AU" dirty="0"/>
                        <a:t>Ed25519</a:t>
                      </a:r>
                    </a:p>
                  </a:txBody>
                  <a:tcPr/>
                </a:tc>
                <a:tc>
                  <a:txBody>
                    <a:bodyPr/>
                    <a:lstStyle/>
                    <a:p>
                      <a:pPr algn="ctr"/>
                      <a:r>
                        <a:rPr lang="en-AU" dirty="0"/>
                        <a:t>205</a:t>
                      </a:r>
                    </a:p>
                  </a:txBody>
                  <a:tcPr/>
                </a:tc>
                <a:tc>
                  <a:txBody>
                    <a:bodyPr/>
                    <a:lstStyle/>
                    <a:p>
                      <a:pPr algn="ctr"/>
                      <a:r>
                        <a:rPr lang="en-AU" dirty="0"/>
                        <a:t>1,008</a:t>
                      </a:r>
                    </a:p>
                  </a:txBody>
                  <a:tcPr/>
                </a:tc>
                <a:extLst>
                  <a:ext uri="{0D108BD9-81ED-4DB2-BD59-A6C34878D82A}">
                    <a16:rowId xmlns:a16="http://schemas.microsoft.com/office/drawing/2014/main" val="3617419034"/>
                  </a:ext>
                </a:extLst>
              </a:tr>
            </a:tbl>
          </a:graphicData>
        </a:graphic>
      </p:graphicFrame>
    </p:spTree>
    <p:extLst>
      <p:ext uri="{BB962C8B-B14F-4D97-AF65-F5344CB8AC3E}">
        <p14:creationId xmlns:p14="http://schemas.microsoft.com/office/powerpoint/2010/main" val="390996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9C8F5-CEE6-EF4C-898C-3B5F5910645E}"/>
              </a:ext>
            </a:extLst>
          </p:cNvPr>
          <p:cNvSpPr>
            <a:spLocks noGrp="1"/>
          </p:cNvSpPr>
          <p:nvPr>
            <p:ph type="title"/>
          </p:nvPr>
        </p:nvSpPr>
        <p:spPr/>
        <p:txBody>
          <a:bodyPr/>
          <a:lstStyle/>
          <a:p>
            <a:r>
              <a:rPr lang="en-AU" dirty="0"/>
              <a:t>RSA-4096 signed DNS Response sizes by Query Type </a:t>
            </a:r>
          </a:p>
        </p:txBody>
      </p:sp>
      <p:graphicFrame>
        <p:nvGraphicFramePr>
          <p:cNvPr id="12" name="Table 12">
            <a:extLst>
              <a:ext uri="{FF2B5EF4-FFF2-40B4-BE49-F238E27FC236}">
                <a16:creationId xmlns:a16="http://schemas.microsoft.com/office/drawing/2014/main" id="{E8E49BD4-4CF5-9D49-B87F-CDBA77B8A3CB}"/>
              </a:ext>
            </a:extLst>
          </p:cNvPr>
          <p:cNvGraphicFramePr>
            <a:graphicFrameLocks noGrp="1"/>
          </p:cNvGraphicFramePr>
          <p:nvPr>
            <p:ph idx="1"/>
            <p:extLst>
              <p:ext uri="{D42A27DB-BD31-4B8C-83A1-F6EECF244321}">
                <p14:modId xmlns:p14="http://schemas.microsoft.com/office/powerpoint/2010/main" val="2346114261"/>
              </p:ext>
            </p:extLst>
          </p:nvPr>
        </p:nvGraphicFramePr>
        <p:xfrm>
          <a:off x="2555488" y="2851536"/>
          <a:ext cx="7649817" cy="1603376"/>
        </p:xfrm>
        <a:graphic>
          <a:graphicData uri="http://schemas.openxmlformats.org/drawingml/2006/table">
            <a:tbl>
              <a:tblPr firstRow="1" bandRow="1">
                <a:tableStyleId>{5C22544A-7EE6-4342-B048-85BDC9FD1C3A}</a:tableStyleId>
              </a:tblPr>
              <a:tblGrid>
                <a:gridCol w="2549939">
                  <a:extLst>
                    <a:ext uri="{9D8B030D-6E8A-4147-A177-3AD203B41FA5}">
                      <a16:colId xmlns:a16="http://schemas.microsoft.com/office/drawing/2014/main" val="4120727946"/>
                    </a:ext>
                  </a:extLst>
                </a:gridCol>
                <a:gridCol w="2549939">
                  <a:extLst>
                    <a:ext uri="{9D8B030D-6E8A-4147-A177-3AD203B41FA5}">
                      <a16:colId xmlns:a16="http://schemas.microsoft.com/office/drawing/2014/main" val="1862355319"/>
                    </a:ext>
                  </a:extLst>
                </a:gridCol>
                <a:gridCol w="2549939">
                  <a:extLst>
                    <a:ext uri="{9D8B030D-6E8A-4147-A177-3AD203B41FA5}">
                      <a16:colId xmlns:a16="http://schemas.microsoft.com/office/drawing/2014/main" val="1393324762"/>
                    </a:ext>
                  </a:extLst>
                </a:gridCol>
              </a:tblGrid>
              <a:tr h="400844">
                <a:tc>
                  <a:txBody>
                    <a:bodyPr/>
                    <a:lstStyle/>
                    <a:p>
                      <a:pPr algn="ctr"/>
                      <a:r>
                        <a:rPr lang="en-AU" dirty="0"/>
                        <a:t>RR Type</a:t>
                      </a:r>
                    </a:p>
                  </a:txBody>
                  <a:tcPr/>
                </a:tc>
                <a:tc>
                  <a:txBody>
                    <a:bodyPr/>
                    <a:lstStyle/>
                    <a:p>
                      <a:pPr algn="ctr"/>
                      <a:r>
                        <a:rPr lang="en-AU" dirty="0"/>
                        <a:t>RSA-4096 (bytes)</a:t>
                      </a:r>
                    </a:p>
                  </a:txBody>
                  <a:tcPr/>
                </a:tc>
                <a:tc>
                  <a:txBody>
                    <a:bodyPr/>
                    <a:lstStyle/>
                    <a:p>
                      <a:pPr algn="ctr"/>
                      <a:r>
                        <a:rPr lang="en-AU" dirty="0"/>
                        <a:t>ECDSA P-256 (bytes)</a:t>
                      </a:r>
                    </a:p>
                  </a:txBody>
                  <a:tcPr/>
                </a:tc>
                <a:extLst>
                  <a:ext uri="{0D108BD9-81ED-4DB2-BD59-A6C34878D82A}">
                    <a16:rowId xmlns:a16="http://schemas.microsoft.com/office/drawing/2014/main" val="3548299312"/>
                  </a:ext>
                </a:extLst>
              </a:tr>
              <a:tr h="400844">
                <a:tc>
                  <a:txBody>
                    <a:bodyPr/>
                    <a:lstStyle/>
                    <a:p>
                      <a:pPr algn="ctr"/>
                      <a:r>
                        <a:rPr lang="en-AU" b="1" dirty="0"/>
                        <a:t>A</a:t>
                      </a:r>
                    </a:p>
                  </a:txBody>
                  <a:tcPr/>
                </a:tc>
                <a:tc>
                  <a:txBody>
                    <a:bodyPr/>
                    <a:lstStyle/>
                    <a:p>
                      <a:pPr algn="ctr"/>
                      <a:r>
                        <a:rPr lang="en-AU" dirty="0"/>
                        <a:t>747</a:t>
                      </a:r>
                    </a:p>
                  </a:txBody>
                  <a:tcPr/>
                </a:tc>
                <a:tc>
                  <a:txBody>
                    <a:bodyPr/>
                    <a:lstStyle/>
                    <a:p>
                      <a:pPr algn="ctr"/>
                      <a:r>
                        <a:rPr lang="en-AU" dirty="0"/>
                        <a:t>273</a:t>
                      </a:r>
                    </a:p>
                  </a:txBody>
                  <a:tcPr/>
                </a:tc>
                <a:extLst>
                  <a:ext uri="{0D108BD9-81ED-4DB2-BD59-A6C34878D82A}">
                    <a16:rowId xmlns:a16="http://schemas.microsoft.com/office/drawing/2014/main" val="4281784483"/>
                  </a:ext>
                </a:extLst>
              </a:tr>
              <a:tr h="400844">
                <a:tc>
                  <a:txBody>
                    <a:bodyPr/>
                    <a:lstStyle/>
                    <a:p>
                      <a:pPr algn="ctr"/>
                      <a:r>
                        <a:rPr lang="en-AU" b="1" dirty="0"/>
                        <a:t>DS</a:t>
                      </a:r>
                    </a:p>
                  </a:txBody>
                  <a:tcPr/>
                </a:tc>
                <a:tc>
                  <a:txBody>
                    <a:bodyPr/>
                    <a:lstStyle/>
                    <a:p>
                      <a:pPr algn="ctr"/>
                      <a:r>
                        <a:rPr lang="en-AU" dirty="0"/>
                        <a:t>721</a:t>
                      </a:r>
                    </a:p>
                  </a:txBody>
                  <a:tcPr/>
                </a:tc>
                <a:tc>
                  <a:txBody>
                    <a:bodyPr/>
                    <a:lstStyle/>
                    <a:p>
                      <a:pPr algn="ctr"/>
                      <a:r>
                        <a:rPr lang="en-AU" dirty="0"/>
                        <a:t>245</a:t>
                      </a:r>
                    </a:p>
                  </a:txBody>
                  <a:tcPr/>
                </a:tc>
                <a:extLst>
                  <a:ext uri="{0D108BD9-81ED-4DB2-BD59-A6C34878D82A}">
                    <a16:rowId xmlns:a16="http://schemas.microsoft.com/office/drawing/2014/main" val="1351960939"/>
                  </a:ext>
                </a:extLst>
              </a:tr>
              <a:tr h="400844">
                <a:tc>
                  <a:txBody>
                    <a:bodyPr/>
                    <a:lstStyle/>
                    <a:p>
                      <a:pPr algn="ctr"/>
                      <a:r>
                        <a:rPr lang="en-AU" b="1" dirty="0"/>
                        <a:t>DNSKEY</a:t>
                      </a:r>
                    </a:p>
                  </a:txBody>
                  <a:tcPr/>
                </a:tc>
                <a:tc>
                  <a:txBody>
                    <a:bodyPr/>
                    <a:lstStyle/>
                    <a:p>
                      <a:pPr algn="ctr"/>
                      <a:r>
                        <a:rPr lang="en-AU" dirty="0"/>
                        <a:t>1,245</a:t>
                      </a:r>
                    </a:p>
                  </a:txBody>
                  <a:tcPr/>
                </a:tc>
                <a:tc>
                  <a:txBody>
                    <a:bodyPr/>
                    <a:lstStyle/>
                    <a:p>
                      <a:pPr algn="ctr"/>
                      <a:r>
                        <a:rPr lang="en-AU" dirty="0"/>
                        <a:t>347</a:t>
                      </a:r>
                    </a:p>
                  </a:txBody>
                  <a:tcPr/>
                </a:tc>
                <a:extLst>
                  <a:ext uri="{0D108BD9-81ED-4DB2-BD59-A6C34878D82A}">
                    <a16:rowId xmlns:a16="http://schemas.microsoft.com/office/drawing/2014/main" val="2239425549"/>
                  </a:ext>
                </a:extLst>
              </a:tr>
            </a:tbl>
          </a:graphicData>
        </a:graphic>
      </p:graphicFrame>
      <p:sp>
        <p:nvSpPr>
          <p:cNvPr id="3" name="Freeform 2">
            <a:extLst>
              <a:ext uri="{FF2B5EF4-FFF2-40B4-BE49-F238E27FC236}">
                <a16:creationId xmlns:a16="http://schemas.microsoft.com/office/drawing/2014/main" id="{76796D08-366D-2248-B3EB-DA6161F82343}"/>
              </a:ext>
            </a:extLst>
          </p:cNvPr>
          <p:cNvSpPr/>
          <p:nvPr/>
        </p:nvSpPr>
        <p:spPr>
          <a:xfrm>
            <a:off x="6222367" y="4519922"/>
            <a:ext cx="304813" cy="988780"/>
          </a:xfrm>
          <a:custGeom>
            <a:avLst/>
            <a:gdLst>
              <a:gd name="connsiteX0" fmla="*/ 96657 w 304813"/>
              <a:gd name="connsiteY0" fmla="*/ 988780 h 988780"/>
              <a:gd name="connsiteX1" fmla="*/ 163565 w 304813"/>
              <a:gd name="connsiteY1" fmla="*/ 468390 h 988780"/>
              <a:gd name="connsiteX2" fmla="*/ 141262 w 304813"/>
              <a:gd name="connsiteY2" fmla="*/ 44644 h 988780"/>
              <a:gd name="connsiteX3" fmla="*/ 13 w 304813"/>
              <a:gd name="connsiteY3" fmla="*/ 118985 h 988780"/>
              <a:gd name="connsiteX4" fmla="*/ 133828 w 304813"/>
              <a:gd name="connsiteY4" fmla="*/ 39 h 988780"/>
              <a:gd name="connsiteX5" fmla="*/ 304813 w 304813"/>
              <a:gd name="connsiteY5" fmla="*/ 133854 h 98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13" h="988780">
                <a:moveTo>
                  <a:pt x="96657" y="988780"/>
                </a:moveTo>
                <a:cubicBezTo>
                  <a:pt x="126394" y="807263"/>
                  <a:pt x="156131" y="625746"/>
                  <a:pt x="163565" y="468390"/>
                </a:cubicBezTo>
                <a:cubicBezTo>
                  <a:pt x="170999" y="311034"/>
                  <a:pt x="168521" y="102878"/>
                  <a:pt x="141262" y="44644"/>
                </a:cubicBezTo>
                <a:cubicBezTo>
                  <a:pt x="114003" y="-13590"/>
                  <a:pt x="1252" y="126419"/>
                  <a:pt x="13" y="118985"/>
                </a:cubicBezTo>
                <a:cubicBezTo>
                  <a:pt x="-1226" y="111551"/>
                  <a:pt x="83028" y="-2439"/>
                  <a:pt x="133828" y="39"/>
                </a:cubicBezTo>
                <a:cubicBezTo>
                  <a:pt x="184628" y="2517"/>
                  <a:pt x="244720" y="68185"/>
                  <a:pt x="304813" y="133854"/>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a:extLst>
              <a:ext uri="{FF2B5EF4-FFF2-40B4-BE49-F238E27FC236}">
                <a16:creationId xmlns:a16="http://schemas.microsoft.com/office/drawing/2014/main" id="{656E88A8-B7B1-704C-8170-59D2EC79270A}"/>
              </a:ext>
            </a:extLst>
          </p:cNvPr>
          <p:cNvSpPr/>
          <p:nvPr/>
        </p:nvSpPr>
        <p:spPr>
          <a:xfrm>
            <a:off x="5916495" y="4042958"/>
            <a:ext cx="900682" cy="543910"/>
          </a:xfrm>
          <a:custGeom>
            <a:avLst/>
            <a:gdLst>
              <a:gd name="connsiteX0" fmla="*/ 595817 w 900682"/>
              <a:gd name="connsiteY0" fmla="*/ 447266 h 543910"/>
              <a:gd name="connsiteX1" fmla="*/ 900617 w 900682"/>
              <a:gd name="connsiteY1" fmla="*/ 224242 h 543910"/>
              <a:gd name="connsiteX2" fmla="*/ 573515 w 900682"/>
              <a:gd name="connsiteY2" fmla="*/ 16086 h 543910"/>
              <a:gd name="connsiteX3" fmla="*/ 127466 w 900682"/>
              <a:gd name="connsiteY3" fmla="*/ 45822 h 543910"/>
              <a:gd name="connsiteX4" fmla="*/ 30822 w 900682"/>
              <a:gd name="connsiteY4" fmla="*/ 298583 h 543910"/>
              <a:gd name="connsiteX5" fmla="*/ 595817 w 900682"/>
              <a:gd name="connsiteY5" fmla="*/ 543910 h 5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682" h="543910">
                <a:moveTo>
                  <a:pt x="595817" y="447266"/>
                </a:moveTo>
                <a:cubicBezTo>
                  <a:pt x="750075" y="371685"/>
                  <a:pt x="904334" y="296105"/>
                  <a:pt x="900617" y="224242"/>
                </a:cubicBezTo>
                <a:cubicBezTo>
                  <a:pt x="896900" y="152379"/>
                  <a:pt x="702373" y="45823"/>
                  <a:pt x="573515" y="16086"/>
                </a:cubicBezTo>
                <a:cubicBezTo>
                  <a:pt x="444657" y="-13651"/>
                  <a:pt x="217915" y="-1261"/>
                  <a:pt x="127466" y="45822"/>
                </a:cubicBezTo>
                <a:cubicBezTo>
                  <a:pt x="37017" y="92905"/>
                  <a:pt x="-47237" y="215568"/>
                  <a:pt x="30822" y="298583"/>
                </a:cubicBezTo>
                <a:cubicBezTo>
                  <a:pt x="108880" y="381598"/>
                  <a:pt x="352348" y="462754"/>
                  <a:pt x="595817" y="543910"/>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9D75F193-6E6C-9348-82BF-91F9549E88AA}"/>
              </a:ext>
            </a:extLst>
          </p:cNvPr>
          <p:cNvSpPr txBox="1"/>
          <p:nvPr/>
        </p:nvSpPr>
        <p:spPr>
          <a:xfrm>
            <a:off x="4467923" y="5455124"/>
            <a:ext cx="5649303" cy="830997"/>
          </a:xfrm>
          <a:prstGeom prst="rect">
            <a:avLst/>
          </a:prstGeom>
          <a:noFill/>
        </p:spPr>
        <p:txBody>
          <a:bodyPr wrap="none" rtlCol="0">
            <a:spAutoFit/>
          </a:bodyPr>
          <a:lstStyle/>
          <a:p>
            <a:r>
              <a:rPr lang="en-AU" sz="2400" b="1" dirty="0">
                <a:solidFill>
                  <a:schemeClr val="accent4">
                    <a:lumMod val="50000"/>
                  </a:schemeClr>
                </a:solidFill>
                <a:latin typeface="Max's Handwritin" pitchFamily="2" charset="0"/>
              </a:rPr>
              <a:t>DNS Flag Day 2020 proposed a maximum DNS payload of</a:t>
            </a:r>
          </a:p>
          <a:p>
            <a:r>
              <a:rPr lang="en-AU" sz="2400" b="1" dirty="0">
                <a:solidFill>
                  <a:schemeClr val="accent4">
                    <a:lumMod val="50000"/>
                  </a:schemeClr>
                </a:solidFill>
                <a:latin typeface="Max's Handwritin" pitchFamily="2" charset="0"/>
              </a:rPr>
              <a:t>1,232 bytes when using UDP transport</a:t>
            </a:r>
          </a:p>
        </p:txBody>
      </p:sp>
    </p:spTree>
    <p:extLst>
      <p:ext uri="{BB962C8B-B14F-4D97-AF65-F5344CB8AC3E}">
        <p14:creationId xmlns:p14="http://schemas.microsoft.com/office/powerpoint/2010/main" val="71551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0F5487-9584-DA48-AEE1-AE1A1D886B16}"/>
              </a:ext>
            </a:extLst>
          </p:cNvPr>
          <p:cNvPicPr>
            <a:picLocks noChangeAspect="1"/>
          </p:cNvPicPr>
          <p:nvPr/>
        </p:nvPicPr>
        <p:blipFill>
          <a:blip r:embed="rId2"/>
          <a:stretch>
            <a:fillRect/>
          </a:stretch>
        </p:blipFill>
        <p:spPr>
          <a:xfrm>
            <a:off x="788505" y="3121162"/>
            <a:ext cx="5947134" cy="3716959"/>
          </a:xfrm>
          <a:prstGeom prst="rect">
            <a:avLst/>
          </a:prstGeom>
        </p:spPr>
      </p:pic>
      <p:sp>
        <p:nvSpPr>
          <p:cNvPr id="2" name="Title 1">
            <a:extLst>
              <a:ext uri="{FF2B5EF4-FFF2-40B4-BE49-F238E27FC236}">
                <a16:creationId xmlns:a16="http://schemas.microsoft.com/office/drawing/2014/main" id="{9C36473D-917C-6E40-BE6F-6C0A6625E31D}"/>
              </a:ext>
            </a:extLst>
          </p:cNvPr>
          <p:cNvSpPr>
            <a:spLocks noGrp="1"/>
          </p:cNvSpPr>
          <p:nvPr>
            <p:ph type="title"/>
          </p:nvPr>
        </p:nvSpPr>
        <p:spPr/>
        <p:txBody>
          <a:bodyPr/>
          <a:lstStyle/>
          <a:p>
            <a:r>
              <a:rPr lang="en-AU" dirty="0"/>
              <a:t>Will it fit?</a:t>
            </a:r>
          </a:p>
        </p:txBody>
      </p:sp>
      <p:sp>
        <p:nvSpPr>
          <p:cNvPr id="3" name="Content Placeholder 2">
            <a:extLst>
              <a:ext uri="{FF2B5EF4-FFF2-40B4-BE49-F238E27FC236}">
                <a16:creationId xmlns:a16="http://schemas.microsoft.com/office/drawing/2014/main" id="{7648ED85-4020-4E43-8261-E044D512D6D1}"/>
              </a:ext>
            </a:extLst>
          </p:cNvPr>
          <p:cNvSpPr>
            <a:spLocks noGrp="1"/>
          </p:cNvSpPr>
          <p:nvPr>
            <p:ph idx="1"/>
          </p:nvPr>
        </p:nvSpPr>
        <p:spPr/>
        <p:txBody>
          <a:bodyPr/>
          <a:lstStyle/>
          <a:p>
            <a:pPr marL="0" indent="0">
              <a:buNone/>
            </a:pPr>
            <a:r>
              <a:rPr lang="en-AU" dirty="0"/>
              <a:t>If we are looking at the point of UDP truncation then we need to look at the distribution of EDNS(0) UDP Buffer size settings on these DNSSEC validation queries</a:t>
            </a:r>
          </a:p>
        </p:txBody>
      </p:sp>
      <p:sp>
        <p:nvSpPr>
          <p:cNvPr id="7" name="TextBox 6">
            <a:extLst>
              <a:ext uri="{FF2B5EF4-FFF2-40B4-BE49-F238E27FC236}">
                <a16:creationId xmlns:a16="http://schemas.microsoft.com/office/drawing/2014/main" id="{C26E78A4-341B-4A46-A864-CF16F2EEB863}"/>
              </a:ext>
            </a:extLst>
          </p:cNvPr>
          <p:cNvSpPr txBox="1"/>
          <p:nvPr/>
        </p:nvSpPr>
        <p:spPr>
          <a:xfrm>
            <a:off x="7055678" y="4094921"/>
            <a:ext cx="3956879" cy="1477328"/>
          </a:xfrm>
          <a:prstGeom prst="rect">
            <a:avLst/>
          </a:prstGeom>
          <a:noFill/>
        </p:spPr>
        <p:txBody>
          <a:bodyPr wrap="square" rtlCol="0">
            <a:spAutoFit/>
          </a:bodyPr>
          <a:lstStyle/>
          <a:p>
            <a:r>
              <a:rPr lang="en-AU" dirty="0">
                <a:solidFill>
                  <a:schemeClr val="accent4">
                    <a:lumMod val="50000"/>
                  </a:schemeClr>
                </a:solidFill>
                <a:latin typeface="AhnbergHand" pitchFamily="2" charset="0"/>
              </a:rPr>
              <a:t>17% of users query via recursive resolvers that use a  UDP buffer size of less than 1,245 bytes</a:t>
            </a:r>
          </a:p>
          <a:p>
            <a:endParaRPr lang="en-AU" dirty="0">
              <a:solidFill>
                <a:schemeClr val="accent4">
                  <a:lumMod val="50000"/>
                </a:schemeClr>
              </a:solidFill>
              <a:latin typeface="AhnbergHand" pitchFamily="2" charset="0"/>
            </a:endParaRPr>
          </a:p>
        </p:txBody>
      </p:sp>
      <p:sp>
        <p:nvSpPr>
          <p:cNvPr id="8" name="Freeform 7">
            <a:extLst>
              <a:ext uri="{FF2B5EF4-FFF2-40B4-BE49-F238E27FC236}">
                <a16:creationId xmlns:a16="http://schemas.microsoft.com/office/drawing/2014/main" id="{32E52E4A-3DC2-384F-834D-3C2375A7093A}"/>
              </a:ext>
            </a:extLst>
          </p:cNvPr>
          <p:cNvSpPr/>
          <p:nvPr/>
        </p:nvSpPr>
        <p:spPr>
          <a:xfrm>
            <a:off x="3448878" y="4581939"/>
            <a:ext cx="3578087" cy="1331844"/>
          </a:xfrm>
          <a:custGeom>
            <a:avLst/>
            <a:gdLst>
              <a:gd name="connsiteX0" fmla="*/ 3320307 w 3320307"/>
              <a:gd name="connsiteY0" fmla="*/ 0 h 1331844"/>
              <a:gd name="connsiteX1" fmla="*/ 3260672 w 3320307"/>
              <a:gd name="connsiteY1" fmla="*/ 39757 h 1331844"/>
              <a:gd name="connsiteX2" fmla="*/ 2306516 w 3320307"/>
              <a:gd name="connsiteY2" fmla="*/ 596348 h 1331844"/>
              <a:gd name="connsiteX3" fmla="*/ 159664 w 3320307"/>
              <a:gd name="connsiteY3" fmla="*/ 1222513 h 1331844"/>
              <a:gd name="connsiteX4" fmla="*/ 189481 w 3320307"/>
              <a:gd name="connsiteY4" fmla="*/ 1093305 h 1331844"/>
              <a:gd name="connsiteX5" fmla="*/ 638 w 3320307"/>
              <a:gd name="connsiteY5" fmla="*/ 1262270 h 1331844"/>
              <a:gd name="connsiteX6" fmla="*/ 139785 w 3320307"/>
              <a:gd name="connsiteY6" fmla="*/ 1331844 h 133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307" h="1331844">
                <a:moveTo>
                  <a:pt x="3320307" y="0"/>
                </a:moveTo>
                <a:lnTo>
                  <a:pt x="3260672" y="39757"/>
                </a:lnTo>
                <a:cubicBezTo>
                  <a:pt x="3091707" y="139148"/>
                  <a:pt x="2823351" y="399222"/>
                  <a:pt x="2306516" y="596348"/>
                </a:cubicBezTo>
                <a:cubicBezTo>
                  <a:pt x="1789681" y="793474"/>
                  <a:pt x="512503" y="1139687"/>
                  <a:pt x="159664" y="1222513"/>
                </a:cubicBezTo>
                <a:cubicBezTo>
                  <a:pt x="-193175" y="1305339"/>
                  <a:pt x="215985" y="1086679"/>
                  <a:pt x="189481" y="1093305"/>
                </a:cubicBezTo>
                <a:cubicBezTo>
                  <a:pt x="162977" y="1099931"/>
                  <a:pt x="8921" y="1222513"/>
                  <a:pt x="638" y="1262270"/>
                </a:cubicBezTo>
                <a:cubicBezTo>
                  <a:pt x="-7645" y="1302027"/>
                  <a:pt x="66070" y="1316935"/>
                  <a:pt x="139785" y="1331844"/>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lumMod val="50000"/>
                </a:schemeClr>
              </a:solidFill>
            </a:endParaRPr>
          </a:p>
        </p:txBody>
      </p:sp>
    </p:spTree>
    <p:extLst>
      <p:ext uri="{BB962C8B-B14F-4D97-AF65-F5344CB8AC3E}">
        <p14:creationId xmlns:p14="http://schemas.microsoft.com/office/powerpoint/2010/main" val="270433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8D01-DE05-A34B-89F7-F349BCA680D3}"/>
              </a:ext>
            </a:extLst>
          </p:cNvPr>
          <p:cNvSpPr>
            <a:spLocks noGrp="1"/>
          </p:cNvSpPr>
          <p:nvPr>
            <p:ph type="title"/>
          </p:nvPr>
        </p:nvSpPr>
        <p:spPr/>
        <p:txBody>
          <a:bodyPr/>
          <a:lstStyle/>
          <a:p>
            <a:r>
              <a:rPr lang="en-AU" dirty="0"/>
              <a:t>Test Rig</a:t>
            </a:r>
          </a:p>
        </p:txBody>
      </p:sp>
      <p:sp>
        <p:nvSpPr>
          <p:cNvPr id="3" name="Content Placeholder 2">
            <a:extLst>
              <a:ext uri="{FF2B5EF4-FFF2-40B4-BE49-F238E27FC236}">
                <a16:creationId xmlns:a16="http://schemas.microsoft.com/office/drawing/2014/main" id="{A346F683-0579-D54B-9A08-8834A4D71DDE}"/>
              </a:ext>
            </a:extLst>
          </p:cNvPr>
          <p:cNvSpPr>
            <a:spLocks noGrp="1"/>
          </p:cNvSpPr>
          <p:nvPr>
            <p:ph idx="1"/>
          </p:nvPr>
        </p:nvSpPr>
        <p:spPr/>
        <p:txBody>
          <a:bodyPr>
            <a:normAutofit/>
          </a:bodyPr>
          <a:lstStyle/>
          <a:p>
            <a:r>
              <a:rPr lang="en-AU" dirty="0"/>
              <a:t>Configure an Ad campaign to ask for 2 URLs:</a:t>
            </a:r>
          </a:p>
          <a:p>
            <a:pPr lvl="1"/>
            <a:r>
              <a:rPr lang="en-AU" dirty="0"/>
              <a:t>One has a domain name that is signed using an RSA-4096 key</a:t>
            </a:r>
          </a:p>
          <a:p>
            <a:pPr lvl="1"/>
            <a:r>
              <a:rPr lang="en-AU" dirty="0"/>
              <a:t>One uses an invalidly signed domain name, again using a RSA-4096 key</a:t>
            </a:r>
          </a:p>
          <a:p>
            <a:r>
              <a:rPr lang="en-AU" dirty="0"/>
              <a:t>The Domain names are dynamically generated with unique sub-labels</a:t>
            </a:r>
          </a:p>
          <a:p>
            <a:endParaRPr lang="en-AU" dirty="0"/>
          </a:p>
          <a:p>
            <a:endParaRPr lang="en-AU" dirty="0"/>
          </a:p>
          <a:p>
            <a:r>
              <a:rPr lang="en-AU" dirty="0"/>
              <a:t>We perform a DNS packet capture at the authoritative server</a:t>
            </a:r>
          </a:p>
          <a:p>
            <a:r>
              <a:rPr lang="en-AU" dirty="0"/>
              <a:t>We are looking for experiments that use resolvers that ask for DS and DNSKEY records</a:t>
            </a:r>
          </a:p>
        </p:txBody>
      </p:sp>
      <p:sp>
        <p:nvSpPr>
          <p:cNvPr id="4" name="TextBox 3">
            <a:extLst>
              <a:ext uri="{FF2B5EF4-FFF2-40B4-BE49-F238E27FC236}">
                <a16:creationId xmlns:a16="http://schemas.microsoft.com/office/drawing/2014/main" id="{75E1073A-5AF6-7342-9D8B-D55ABE4AADE4}"/>
              </a:ext>
            </a:extLst>
          </p:cNvPr>
          <p:cNvSpPr txBox="1"/>
          <p:nvPr/>
        </p:nvSpPr>
        <p:spPr>
          <a:xfrm>
            <a:off x="1620079" y="3678128"/>
            <a:ext cx="8677184" cy="646331"/>
          </a:xfrm>
          <a:prstGeom prst="rect">
            <a:avLst/>
          </a:prstGeom>
          <a:noFill/>
        </p:spPr>
        <p:txBody>
          <a:bodyPr wrap="none" rtlCol="0">
            <a:spAutoFit/>
          </a:bodyPr>
          <a:lstStyle/>
          <a:p>
            <a:r>
              <a:rPr lang="en-AU" dirty="0"/>
              <a:t>https://0ds-udeb9087f-c13-a1283-s1632968189-i00000000.ape.dotnxdomain.net/1x1.png</a:t>
            </a:r>
          </a:p>
          <a:p>
            <a:r>
              <a:rPr lang="en-AU" dirty="0"/>
              <a:t>https://0di-udeb9087f-c13-a1283-s1632968189-i00000000.ape.dotnxdomain.net/1x1.png</a:t>
            </a:r>
          </a:p>
        </p:txBody>
      </p:sp>
    </p:spTree>
    <p:extLst>
      <p:ext uri="{BB962C8B-B14F-4D97-AF65-F5344CB8AC3E}">
        <p14:creationId xmlns:p14="http://schemas.microsoft.com/office/powerpoint/2010/main" val="1421816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11758</TotalTime>
  <Words>1441</Words>
  <Application>Microsoft Macintosh PowerPoint</Application>
  <PresentationFormat>Widescreen</PresentationFormat>
  <Paragraphs>260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AhnbergHand</vt:lpstr>
      <vt:lpstr>Arial</vt:lpstr>
      <vt:lpstr>Calibri</vt:lpstr>
      <vt:lpstr>Calibri Light</vt:lpstr>
      <vt:lpstr>Max's Handwritin</vt:lpstr>
      <vt:lpstr>Office Theme</vt:lpstr>
      <vt:lpstr>Measurement of DNSSEC Validation with RSA-4096</vt:lpstr>
      <vt:lpstr>RSA is not a “dense” algorithm</vt:lpstr>
      <vt:lpstr>And quantum computing is an “issue”</vt:lpstr>
      <vt:lpstr>What if…</vt:lpstr>
      <vt:lpstr>Will RSA-4096 work for DNSSEC?</vt:lpstr>
      <vt:lpstr>RSA-4096 Performance</vt:lpstr>
      <vt:lpstr>RSA-4096 signed DNS Response sizes by Query Type </vt:lpstr>
      <vt:lpstr>Will it fit?</vt:lpstr>
      <vt:lpstr>Test Rig</vt:lpstr>
      <vt:lpstr>Experiment result classes</vt:lpstr>
      <vt:lpstr>Single RSA-4096 Key</vt:lpstr>
      <vt:lpstr>RSA-4096 DNSKEY response processing</vt:lpstr>
      <vt:lpstr>But maybe this is not a “real” test</vt:lpstr>
      <vt:lpstr>Multiple RSA-4096 Keys</vt:lpstr>
      <vt:lpstr>Validation Outcomes with larger DNSKEY records </vt:lpstr>
      <vt:lpstr>What’s going on?</vt:lpstr>
      <vt:lpstr>Failure to complete a TCP re-query rises with a larger DNS PAYLOAD</vt:lpstr>
      <vt:lpstr>Where is this a problem?</vt:lpstr>
      <vt:lpstr>Which ISPs?</vt:lpstr>
      <vt:lpstr>Does RSA-4096 have a future in DNSSEC?</vt:lpstr>
      <vt:lpstr>It’s DNSSEC!</vt:lpstr>
      <vt:lpstr>It’s Quantum Computing!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with Edwards Curve Cryptography</dc:title>
  <dc:creator>Geoff Huston</dc:creator>
  <cp:lastModifiedBy>Geoff Huston</cp:lastModifiedBy>
  <cp:revision>31</cp:revision>
  <dcterms:created xsi:type="dcterms:W3CDTF">2021-07-08T06:43:37Z</dcterms:created>
  <dcterms:modified xsi:type="dcterms:W3CDTF">2021-11-27T20:09:57Z</dcterms:modified>
</cp:coreProperties>
</file>