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427" r:id="rId7"/>
    <p:sldId id="361" r:id="rId8"/>
    <p:sldId id="360" r:id="rId9"/>
    <p:sldId id="432" r:id="rId10"/>
    <p:sldId id="362" r:id="rId11"/>
    <p:sldId id="409" r:id="rId12"/>
    <p:sldId id="430" r:id="rId13"/>
    <p:sldId id="433" r:id="rId14"/>
    <p:sldId id="435" r:id="rId15"/>
    <p:sldId id="436" r:id="rId16"/>
    <p:sldId id="434" r:id="rId17"/>
    <p:sldId id="437" r:id="rId18"/>
    <p:sldId id="439" r:id="rId19"/>
    <p:sldId id="440" r:id="rId20"/>
    <p:sldId id="4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6"/>
    <p:restoredTop sz="94714"/>
  </p:normalViewPr>
  <p:slideViewPr>
    <p:cSldViewPr snapToGrid="0" snapToObjects="1">
      <p:cViewPr varScale="1">
        <p:scale>
          <a:sx n="134" d="100"/>
          <a:sy n="134" d="100"/>
        </p:scale>
        <p:origin x="200"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FDD3-7745-4845-9042-F8ED1EFD813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9323BA3-5914-FB43-BE62-F68D03CC5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0906D1E-FC68-9D46-942F-D05F3CBAB9B4}"/>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5" name="Footer Placeholder 4">
            <a:extLst>
              <a:ext uri="{FF2B5EF4-FFF2-40B4-BE49-F238E27FC236}">
                <a16:creationId xmlns:a16="http://schemas.microsoft.com/office/drawing/2014/main" id="{3CE67D0A-C195-244D-AC21-E274EE33DE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D946F9-4881-4D41-908F-74A0D0BA90E0}"/>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80110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314D-FFA6-6E4E-B5DB-7F1B8BC5E714}"/>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086369A7-4ADE-4748-96F8-EB945778F8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82963D71-2217-DC4E-A4D6-945BC2D5F4A8}"/>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5" name="Footer Placeholder 4">
            <a:extLst>
              <a:ext uri="{FF2B5EF4-FFF2-40B4-BE49-F238E27FC236}">
                <a16:creationId xmlns:a16="http://schemas.microsoft.com/office/drawing/2014/main" id="{9BC37F60-E6B2-9542-89EB-A3F5525990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51BF9F-65B8-BC4E-B702-F5F645F99C8A}"/>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263285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6040E-C549-AA45-BF10-B6690F2CA6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89955570-3BB3-3845-B873-6EC174311C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1B46E06-8590-4145-8FC8-0C98E11E2F2D}"/>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5" name="Footer Placeholder 4">
            <a:extLst>
              <a:ext uri="{FF2B5EF4-FFF2-40B4-BE49-F238E27FC236}">
                <a16:creationId xmlns:a16="http://schemas.microsoft.com/office/drawing/2014/main" id="{08912B04-9635-534E-84F8-27FB2D6C60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02519F-8266-AA45-918E-3D9E90A01770}"/>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413241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AC60-1E5F-9F41-80CA-D731BB236714}"/>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3C78F4A6-EAC6-4F43-A580-657AC9BB16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87EBFCFB-32B7-4E4B-ACA5-D78D80CA1908}"/>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5" name="Footer Placeholder 4">
            <a:extLst>
              <a:ext uri="{FF2B5EF4-FFF2-40B4-BE49-F238E27FC236}">
                <a16:creationId xmlns:a16="http://schemas.microsoft.com/office/drawing/2014/main" id="{7C222A08-1759-4A46-A7BE-2827DDC86C9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394CA6-2CAA-B245-A71C-BD0BFD33A5AC}"/>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290121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BDC1-0BFF-E746-9362-0B3BAC7931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86D08053-21D6-784A-B952-0D15064777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FE1596-BED0-DC43-BD2E-A94A5C8196B9}"/>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5" name="Footer Placeholder 4">
            <a:extLst>
              <a:ext uri="{FF2B5EF4-FFF2-40B4-BE49-F238E27FC236}">
                <a16:creationId xmlns:a16="http://schemas.microsoft.com/office/drawing/2014/main" id="{F5DC5E50-F76A-4B40-9BE5-3D07DC1CAEC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8F736FB-5401-2144-84B9-F5877CAD9D5C}"/>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406763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38C2-882E-AF49-99C5-56158C2C607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188E882-EE0C-0242-A529-89C38550BBC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D42D2F70-7DBF-DA4A-B96D-4B5B61A09B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1F3CFAC8-96F0-FD4B-AF3C-B8DFCD6EB289}"/>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6" name="Footer Placeholder 5">
            <a:extLst>
              <a:ext uri="{FF2B5EF4-FFF2-40B4-BE49-F238E27FC236}">
                <a16:creationId xmlns:a16="http://schemas.microsoft.com/office/drawing/2014/main" id="{DE2ADC6C-3FDA-0B4F-90A1-3750A425835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0906A2-B848-FC4A-8014-580D02C19E3E}"/>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180174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D26D-CCDD-2147-8CBF-42DE4A95D521}"/>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8535E0F0-C023-CE4C-9531-6415AEF9D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82263C-8A59-3E46-810A-710E218B03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A0041201-4482-DD44-BC49-FC9216310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11A001-CEE0-E343-84AC-97A17CE251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AA347403-EB5B-A842-9847-7C6EB577FFBA}"/>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8" name="Footer Placeholder 7">
            <a:extLst>
              <a:ext uri="{FF2B5EF4-FFF2-40B4-BE49-F238E27FC236}">
                <a16:creationId xmlns:a16="http://schemas.microsoft.com/office/drawing/2014/main" id="{EECFE899-38C0-8A4D-B1BC-5902A1EAFE9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5944333-AC6B-134C-B10D-F8D49D53AE07}"/>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74634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3F98-5ECA-1745-B977-DABD6759CB4B}"/>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8A252D34-A50D-4448-BBF6-57BFD8E2C0AF}"/>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4" name="Footer Placeholder 3">
            <a:extLst>
              <a:ext uri="{FF2B5EF4-FFF2-40B4-BE49-F238E27FC236}">
                <a16:creationId xmlns:a16="http://schemas.microsoft.com/office/drawing/2014/main" id="{EECCAA2F-975D-0847-9F67-AFECF368A8E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9FC753D-AB2C-DA48-9D5B-1D944176F7A0}"/>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333007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B4DDE-B160-7843-834C-BFFD25F36805}"/>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3" name="Footer Placeholder 2">
            <a:extLst>
              <a:ext uri="{FF2B5EF4-FFF2-40B4-BE49-F238E27FC236}">
                <a16:creationId xmlns:a16="http://schemas.microsoft.com/office/drawing/2014/main" id="{CF9B80C6-7234-EB4F-BA78-5F21BFD5C3A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BA79BC5-A25B-874C-929A-516A3D8359F5}"/>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353085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08E4-5171-E142-A25A-3F4EB7EE80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8F869C22-11BB-914A-BDC9-8B595D899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F146C1B8-21B7-8D42-A031-96BFC347E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5D43A1-D513-D64C-95DE-0CC431C57555}"/>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6" name="Footer Placeholder 5">
            <a:extLst>
              <a:ext uri="{FF2B5EF4-FFF2-40B4-BE49-F238E27FC236}">
                <a16:creationId xmlns:a16="http://schemas.microsoft.com/office/drawing/2014/main" id="{0313638F-D16E-9845-A57E-F6364F04F7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EBB044-0F0E-D640-B07A-46099FE48494}"/>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370417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302A-F10A-F842-9A1C-14358D03BA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6C0CD0D0-E229-0543-935B-83042A0B0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B38EE9-82F7-AA42-80BA-E86224EBE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F52BBE-6955-8C4A-A96E-C75C02646C61}"/>
              </a:ext>
            </a:extLst>
          </p:cNvPr>
          <p:cNvSpPr>
            <a:spLocks noGrp="1"/>
          </p:cNvSpPr>
          <p:nvPr>
            <p:ph type="dt" sz="half" idx="10"/>
          </p:nvPr>
        </p:nvSpPr>
        <p:spPr/>
        <p:txBody>
          <a:bodyPr/>
          <a:lstStyle/>
          <a:p>
            <a:fld id="{576B4DA0-4712-E143-BC3A-AD3863D105DE}" type="datetimeFigureOut">
              <a:rPr lang="en-AU" smtClean="0"/>
              <a:t>15/11/21</a:t>
            </a:fld>
            <a:endParaRPr lang="en-AU"/>
          </a:p>
        </p:txBody>
      </p:sp>
      <p:sp>
        <p:nvSpPr>
          <p:cNvPr id="6" name="Footer Placeholder 5">
            <a:extLst>
              <a:ext uri="{FF2B5EF4-FFF2-40B4-BE49-F238E27FC236}">
                <a16:creationId xmlns:a16="http://schemas.microsoft.com/office/drawing/2014/main" id="{1396EAE3-2A32-5D4C-9323-87E1BBFD71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E17EEE-1082-234A-B0C7-E34CA9D1885F}"/>
              </a:ext>
            </a:extLst>
          </p:cNvPr>
          <p:cNvSpPr>
            <a:spLocks noGrp="1"/>
          </p:cNvSpPr>
          <p:nvPr>
            <p:ph type="sldNum" sz="quarter" idx="12"/>
          </p:nvPr>
        </p:nvSpPr>
        <p:spPr/>
        <p:txBody>
          <a:bodyPr/>
          <a:lstStyle/>
          <a:p>
            <a:fld id="{234ED35E-5B43-DF46-AEFB-5ACA2D2309D3}" type="slidenum">
              <a:rPr lang="en-AU" smtClean="0"/>
              <a:t>‹#›</a:t>
            </a:fld>
            <a:endParaRPr lang="en-AU"/>
          </a:p>
        </p:txBody>
      </p:sp>
    </p:spTree>
    <p:extLst>
      <p:ext uri="{BB962C8B-B14F-4D97-AF65-F5344CB8AC3E}">
        <p14:creationId xmlns:p14="http://schemas.microsoft.com/office/powerpoint/2010/main" val="255804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7E51D-24A1-1C46-81D5-698D7B753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8C30B68-28A4-4542-B730-D497ED6A2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6FF521C-A927-E74F-852F-1FA5AD860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B4DA0-4712-E143-BC3A-AD3863D105DE}" type="datetimeFigureOut">
              <a:rPr lang="en-AU" smtClean="0"/>
              <a:t>15/11/21</a:t>
            </a:fld>
            <a:endParaRPr lang="en-AU"/>
          </a:p>
        </p:txBody>
      </p:sp>
      <p:sp>
        <p:nvSpPr>
          <p:cNvPr id="5" name="Footer Placeholder 4">
            <a:extLst>
              <a:ext uri="{FF2B5EF4-FFF2-40B4-BE49-F238E27FC236}">
                <a16:creationId xmlns:a16="http://schemas.microsoft.com/office/drawing/2014/main" id="{C733609E-2C48-2349-81B2-377975CEF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9EC6E44-C01C-9A42-9EED-D4067EC7D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ED35E-5B43-DF46-AEFB-5ACA2D2309D3}" type="slidenum">
              <a:rPr lang="en-AU" smtClean="0"/>
              <a:t>‹#›</a:t>
            </a:fld>
            <a:endParaRPr lang="en-AU"/>
          </a:p>
        </p:txBody>
      </p:sp>
    </p:spTree>
    <p:extLst>
      <p:ext uri="{BB962C8B-B14F-4D97-AF65-F5344CB8AC3E}">
        <p14:creationId xmlns:p14="http://schemas.microsoft.com/office/powerpoint/2010/main" val="88291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0782-8A5A-4749-A3A1-A18436DA2069}"/>
              </a:ext>
            </a:extLst>
          </p:cNvPr>
          <p:cNvSpPr>
            <a:spLocks noGrp="1"/>
          </p:cNvSpPr>
          <p:nvPr>
            <p:ph type="ctrTitle"/>
          </p:nvPr>
        </p:nvSpPr>
        <p:spPr/>
        <p:txBody>
          <a:bodyPr/>
          <a:lstStyle/>
          <a:p>
            <a:r>
              <a:rPr lang="en-AU" dirty="0"/>
              <a:t>Passive vs Active Measurements in the DNS</a:t>
            </a:r>
          </a:p>
        </p:txBody>
      </p:sp>
      <p:sp>
        <p:nvSpPr>
          <p:cNvPr id="3" name="Subtitle 2">
            <a:extLst>
              <a:ext uri="{FF2B5EF4-FFF2-40B4-BE49-F238E27FC236}">
                <a16:creationId xmlns:a16="http://schemas.microsoft.com/office/drawing/2014/main" id="{C030F993-1A40-7742-B8F2-5A1A7106E925}"/>
              </a:ext>
            </a:extLst>
          </p:cNvPr>
          <p:cNvSpPr>
            <a:spLocks noGrp="1"/>
          </p:cNvSpPr>
          <p:nvPr>
            <p:ph type="subTitle" idx="1"/>
          </p:nvPr>
        </p:nvSpPr>
        <p:spPr/>
        <p:txBody>
          <a:bodyPr/>
          <a:lstStyle/>
          <a:p>
            <a:r>
              <a:rPr lang="en-AU" dirty="0"/>
              <a:t>Geoff Huston, Joao Damas</a:t>
            </a:r>
          </a:p>
          <a:p>
            <a:r>
              <a:rPr lang="en-AU" dirty="0"/>
              <a:t>APNIC</a:t>
            </a:r>
          </a:p>
        </p:txBody>
      </p:sp>
    </p:spTree>
    <p:extLst>
      <p:ext uri="{BB962C8B-B14F-4D97-AF65-F5344CB8AC3E}">
        <p14:creationId xmlns:p14="http://schemas.microsoft.com/office/powerpoint/2010/main" val="399656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measure using millions of end devices?</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a:t>APNIC Lab’s approach</a:t>
            </a:r>
          </a:p>
          <a:p>
            <a:r>
              <a:rPr lang="en-US" dirty="0"/>
              <a:t>we originally wanted to measure IPv6 deployment as seen by end users</a:t>
            </a:r>
          </a:p>
          <a:p>
            <a:r>
              <a:rPr lang="en-US" dirty="0"/>
              <a:t>We wanted to say something about ALL users</a:t>
            </a:r>
          </a:p>
          <a:p>
            <a:r>
              <a:rPr lang="en-US" dirty="0"/>
              <a:t>So we were looking at a way to sample end users in a random but statistically significant fashion across the entire network</a:t>
            </a:r>
          </a:p>
          <a:p>
            <a:r>
              <a:rPr lang="en-US" dirty="0"/>
              <a:t>We stumbled across the advertising networks...</a:t>
            </a:r>
          </a:p>
        </p:txBody>
      </p:sp>
    </p:spTree>
    <p:extLst>
      <p:ext uri="{BB962C8B-B14F-4D97-AF65-F5344CB8AC3E}">
        <p14:creationId xmlns:p14="http://schemas.microsoft.com/office/powerpoint/2010/main" val="92734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C2E4-1ACE-A548-BC03-D9F3D97C209E}"/>
              </a:ext>
            </a:extLst>
          </p:cNvPr>
          <p:cNvSpPr>
            <a:spLocks noGrp="1"/>
          </p:cNvSpPr>
          <p:nvPr>
            <p:ph type="title"/>
          </p:nvPr>
        </p:nvSpPr>
        <p:spPr/>
        <p:txBody>
          <a:bodyPr/>
          <a:lstStyle/>
          <a:p>
            <a:r>
              <a:rPr lang="en-AU" dirty="0"/>
              <a:t>What can be scripted in an Ad</a:t>
            </a:r>
          </a:p>
        </p:txBody>
      </p:sp>
      <p:sp>
        <p:nvSpPr>
          <p:cNvPr id="3" name="Content Placeholder 2">
            <a:extLst>
              <a:ext uri="{FF2B5EF4-FFF2-40B4-BE49-F238E27FC236}">
                <a16:creationId xmlns:a16="http://schemas.microsoft.com/office/drawing/2014/main" id="{BC16C707-22D3-A947-8431-390C88B6ABAB}"/>
              </a:ext>
            </a:extLst>
          </p:cNvPr>
          <p:cNvSpPr>
            <a:spLocks noGrp="1"/>
          </p:cNvSpPr>
          <p:nvPr>
            <p:ph idx="1"/>
          </p:nvPr>
        </p:nvSpPr>
        <p:spPr/>
        <p:txBody>
          <a:bodyPr>
            <a:noAutofit/>
          </a:bodyPr>
          <a:lstStyle/>
          <a:p>
            <a:pPr marL="0" indent="0">
              <a:buNone/>
            </a:pPr>
            <a:r>
              <a:rPr lang="en-AU" dirty="0"/>
              <a:t>Not much:</a:t>
            </a:r>
          </a:p>
          <a:p>
            <a:pPr lvl="1"/>
            <a:r>
              <a:rPr lang="en-AU" dirty="0" err="1"/>
              <a:t>http.FetchImg</a:t>
            </a:r>
            <a:r>
              <a:rPr lang="en-AU" dirty="0"/>
              <a:t>()</a:t>
            </a:r>
          </a:p>
          <a:p>
            <a:pPr marL="914377" lvl="2" indent="0">
              <a:buNone/>
            </a:pPr>
            <a:r>
              <a:rPr lang="en-AU" dirty="0"/>
              <a:t>i.e. attempt to retrieve a URL</a:t>
            </a:r>
          </a:p>
          <a:p>
            <a:pPr marL="914377" lvl="2" indent="0">
              <a:buNone/>
            </a:pPr>
            <a:endParaRPr lang="en-AU" dirty="0"/>
          </a:p>
          <a:p>
            <a:pPr marL="114297" indent="0">
              <a:buNone/>
            </a:pPr>
            <a:r>
              <a:rPr lang="en-AU" dirty="0"/>
              <a:t>But that’s enough!</a:t>
            </a:r>
          </a:p>
          <a:p>
            <a:pPr marL="971526" lvl="1" indent="-457189"/>
            <a:r>
              <a:rPr lang="en-AU" dirty="0"/>
              <a:t>It’s EXACTLY what users do!</a:t>
            </a:r>
          </a:p>
          <a:p>
            <a:pPr marL="971526" lvl="1" indent="-457189"/>
            <a:r>
              <a:rPr lang="en-AU" dirty="0"/>
              <a:t>A URL consists of a DNS question and an HTML question</a:t>
            </a:r>
          </a:p>
          <a:p>
            <a:pPr marL="971526" lvl="1" indent="-457189"/>
            <a:r>
              <a:rPr lang="en-AU" dirty="0"/>
              <a:t>What if we point both the DNS and the HTML to servers we run?</a:t>
            </a:r>
          </a:p>
          <a:p>
            <a:pPr marL="971526" lvl="1" indent="-457189"/>
            <a:r>
              <a:rPr lang="en-AU" dirty="0"/>
              <a:t>As long as each Ad execution uses unique names we can push the user query back to our servers </a:t>
            </a:r>
          </a:p>
        </p:txBody>
      </p:sp>
    </p:spTree>
    <p:extLst>
      <p:ext uri="{BB962C8B-B14F-4D97-AF65-F5344CB8AC3E}">
        <p14:creationId xmlns:p14="http://schemas.microsoft.com/office/powerpoint/2010/main" val="357194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8F6E-9467-3B4B-A7F3-71E4EE8ED37E}"/>
              </a:ext>
            </a:extLst>
          </p:cNvPr>
          <p:cNvSpPr>
            <a:spLocks noGrp="1"/>
          </p:cNvSpPr>
          <p:nvPr>
            <p:ph type="title"/>
          </p:nvPr>
        </p:nvSpPr>
        <p:spPr/>
        <p:txBody>
          <a:bodyPr/>
          <a:lstStyle/>
          <a:p>
            <a:r>
              <a:rPr lang="en-AU" dirty="0"/>
              <a:t>DNS Label Encoding</a:t>
            </a:r>
          </a:p>
        </p:txBody>
      </p:sp>
      <p:sp>
        <p:nvSpPr>
          <p:cNvPr id="3" name="Content Placeholder 2">
            <a:extLst>
              <a:ext uri="{FF2B5EF4-FFF2-40B4-BE49-F238E27FC236}">
                <a16:creationId xmlns:a16="http://schemas.microsoft.com/office/drawing/2014/main" id="{AE3D04D8-14A0-8B45-9289-32D49F6F734B}"/>
              </a:ext>
            </a:extLst>
          </p:cNvPr>
          <p:cNvSpPr>
            <a:spLocks noGrp="1"/>
          </p:cNvSpPr>
          <p:nvPr>
            <p:ph idx="1"/>
          </p:nvPr>
        </p:nvSpPr>
        <p:spPr/>
        <p:txBody>
          <a:bodyPr/>
          <a:lstStyle/>
          <a:p>
            <a:pPr marL="0" indent="0">
              <a:buNone/>
            </a:pPr>
            <a:r>
              <a:rPr lang="en-AU" dirty="0"/>
              <a:t>Think of a URL name as a </a:t>
            </a:r>
            <a:r>
              <a:rPr lang="en-AU" dirty="0" err="1"/>
              <a:t>microcoded</a:t>
            </a:r>
            <a:r>
              <a:rPr lang="en-AU" dirty="0"/>
              <a:t> instruction set directed to programmable DNS and HTTP servers … </a:t>
            </a:r>
          </a:p>
        </p:txBody>
      </p:sp>
      <p:sp>
        <p:nvSpPr>
          <p:cNvPr id="21" name="Rectangle 20">
            <a:extLst>
              <a:ext uri="{FF2B5EF4-FFF2-40B4-BE49-F238E27FC236}">
                <a16:creationId xmlns:a16="http://schemas.microsoft.com/office/drawing/2014/main" id="{F22FB26B-EE97-0D4B-852C-57065DDBB708}"/>
              </a:ext>
            </a:extLst>
          </p:cNvPr>
          <p:cNvSpPr/>
          <p:nvPr/>
        </p:nvSpPr>
        <p:spPr>
          <a:xfrm>
            <a:off x="2370552" y="3351612"/>
            <a:ext cx="441873" cy="346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DF33B422-CF0B-E849-92E3-0532883B6F79}"/>
              </a:ext>
            </a:extLst>
          </p:cNvPr>
          <p:cNvSpPr/>
          <p:nvPr/>
        </p:nvSpPr>
        <p:spPr>
          <a:xfrm>
            <a:off x="2887835" y="3368316"/>
            <a:ext cx="4199669" cy="3469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D15EC9AE-9B48-4046-9D58-34A991340C05}"/>
              </a:ext>
            </a:extLst>
          </p:cNvPr>
          <p:cNvSpPr/>
          <p:nvPr/>
        </p:nvSpPr>
        <p:spPr>
          <a:xfrm>
            <a:off x="7151417" y="3408470"/>
            <a:ext cx="223520" cy="3469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E99B4F3-B324-BB46-85E2-9B827CBFAFD4}"/>
              </a:ext>
            </a:extLst>
          </p:cNvPr>
          <p:cNvSpPr txBox="1"/>
          <p:nvPr/>
        </p:nvSpPr>
        <p:spPr>
          <a:xfrm>
            <a:off x="1780138" y="3371722"/>
            <a:ext cx="8490594" cy="369332"/>
          </a:xfrm>
          <a:prstGeom prst="rect">
            <a:avLst/>
          </a:prstGeom>
          <a:noFill/>
        </p:spPr>
        <p:txBody>
          <a:bodyPr wrap="none" rtlCol="0">
            <a:spAutoFit/>
          </a:bodyPr>
          <a:lstStyle/>
          <a:p>
            <a:r>
              <a:rPr lang="en-AU" dirty="0"/>
              <a:t>http://06s-u69c5b052-c13-a4c5-s1579128735-icb0a3c4c-0.ap.dotnxdomain.net/1x1.png</a:t>
            </a:r>
          </a:p>
        </p:txBody>
      </p:sp>
      <p:sp>
        <p:nvSpPr>
          <p:cNvPr id="5" name="TextBox 4">
            <a:extLst>
              <a:ext uri="{FF2B5EF4-FFF2-40B4-BE49-F238E27FC236}">
                <a16:creationId xmlns:a16="http://schemas.microsoft.com/office/drawing/2014/main" id="{FE9EA64B-BEFF-CA47-B666-EFD263C35C01}"/>
              </a:ext>
            </a:extLst>
          </p:cNvPr>
          <p:cNvSpPr txBox="1"/>
          <p:nvPr/>
        </p:nvSpPr>
        <p:spPr>
          <a:xfrm>
            <a:off x="1796413" y="4287526"/>
            <a:ext cx="1689886" cy="369332"/>
          </a:xfrm>
          <a:prstGeom prst="rect">
            <a:avLst/>
          </a:prstGeom>
          <a:noFill/>
        </p:spPr>
        <p:txBody>
          <a:bodyPr wrap="none" rtlCol="0">
            <a:spAutoFit/>
          </a:bodyPr>
          <a:lstStyle/>
          <a:p>
            <a:r>
              <a:rPr lang="en-AU" dirty="0"/>
              <a:t>IPv6 access only</a:t>
            </a:r>
          </a:p>
        </p:txBody>
      </p:sp>
      <p:sp>
        <p:nvSpPr>
          <p:cNvPr id="6" name="TextBox 5">
            <a:extLst>
              <a:ext uri="{FF2B5EF4-FFF2-40B4-BE49-F238E27FC236}">
                <a16:creationId xmlns:a16="http://schemas.microsoft.com/office/drawing/2014/main" id="{182369C2-9722-6841-97DF-9B74168C5348}"/>
              </a:ext>
            </a:extLst>
          </p:cNvPr>
          <p:cNvSpPr txBox="1"/>
          <p:nvPr/>
        </p:nvSpPr>
        <p:spPr>
          <a:xfrm>
            <a:off x="2080893" y="4618763"/>
            <a:ext cx="3234540" cy="369332"/>
          </a:xfrm>
          <a:prstGeom prst="rect">
            <a:avLst/>
          </a:prstGeom>
          <a:noFill/>
        </p:spPr>
        <p:txBody>
          <a:bodyPr wrap="none" rtlCol="0">
            <a:spAutoFit/>
          </a:bodyPr>
          <a:lstStyle/>
          <a:p>
            <a:r>
              <a:rPr lang="en-AU" dirty="0"/>
              <a:t>Valid DNSSEC signature available</a:t>
            </a:r>
          </a:p>
        </p:txBody>
      </p:sp>
      <p:sp>
        <p:nvSpPr>
          <p:cNvPr id="7" name="TextBox 6">
            <a:extLst>
              <a:ext uri="{FF2B5EF4-FFF2-40B4-BE49-F238E27FC236}">
                <a16:creationId xmlns:a16="http://schemas.microsoft.com/office/drawing/2014/main" id="{E14A5C3D-E20E-B043-8B8F-21D24C41B07A}"/>
              </a:ext>
            </a:extLst>
          </p:cNvPr>
          <p:cNvSpPr txBox="1"/>
          <p:nvPr/>
        </p:nvSpPr>
        <p:spPr>
          <a:xfrm>
            <a:off x="3015613" y="5281237"/>
            <a:ext cx="3888821" cy="369332"/>
          </a:xfrm>
          <a:prstGeom prst="rect">
            <a:avLst/>
          </a:prstGeom>
          <a:noFill/>
        </p:spPr>
        <p:txBody>
          <a:bodyPr wrap="none" rtlCol="0">
            <a:spAutoFit/>
          </a:bodyPr>
          <a:lstStyle/>
          <a:p>
            <a:r>
              <a:rPr lang="en-AU" dirty="0"/>
              <a:t>User is located in Country 13 (Australia)</a:t>
            </a:r>
          </a:p>
        </p:txBody>
      </p:sp>
      <p:sp>
        <p:nvSpPr>
          <p:cNvPr id="8" name="TextBox 7">
            <a:extLst>
              <a:ext uri="{FF2B5EF4-FFF2-40B4-BE49-F238E27FC236}">
                <a16:creationId xmlns:a16="http://schemas.microsoft.com/office/drawing/2014/main" id="{21A0EE9D-CABD-E049-AC5B-951A5FD1A8C5}"/>
              </a:ext>
            </a:extLst>
          </p:cNvPr>
          <p:cNvSpPr txBox="1"/>
          <p:nvPr/>
        </p:nvSpPr>
        <p:spPr>
          <a:xfrm>
            <a:off x="3302456" y="5971296"/>
            <a:ext cx="4646657" cy="369332"/>
          </a:xfrm>
          <a:prstGeom prst="rect">
            <a:avLst/>
          </a:prstGeom>
          <a:noFill/>
        </p:spPr>
        <p:txBody>
          <a:bodyPr wrap="none" rtlCol="0">
            <a:spAutoFit/>
          </a:bodyPr>
          <a:lstStyle/>
          <a:p>
            <a:r>
              <a:rPr lang="en-AU" dirty="0"/>
              <a:t>Label Creation Time is 16 January 2020 9:52am </a:t>
            </a:r>
          </a:p>
        </p:txBody>
      </p:sp>
      <p:sp>
        <p:nvSpPr>
          <p:cNvPr id="9" name="TextBox 8">
            <a:extLst>
              <a:ext uri="{FF2B5EF4-FFF2-40B4-BE49-F238E27FC236}">
                <a16:creationId xmlns:a16="http://schemas.microsoft.com/office/drawing/2014/main" id="{16C12DED-A112-4143-8C7E-39211D11A7F3}"/>
              </a:ext>
            </a:extLst>
          </p:cNvPr>
          <p:cNvSpPr txBox="1"/>
          <p:nvPr/>
        </p:nvSpPr>
        <p:spPr>
          <a:xfrm>
            <a:off x="6866253" y="6274949"/>
            <a:ext cx="3465564" cy="369332"/>
          </a:xfrm>
          <a:prstGeom prst="rect">
            <a:avLst/>
          </a:prstGeom>
          <a:noFill/>
        </p:spPr>
        <p:txBody>
          <a:bodyPr wrap="none" rtlCol="0">
            <a:spAutoFit/>
          </a:bodyPr>
          <a:lstStyle/>
          <a:p>
            <a:r>
              <a:rPr lang="en-AU" dirty="0"/>
              <a:t>User’s IPv4 address is 203.10.60.76</a:t>
            </a:r>
          </a:p>
        </p:txBody>
      </p:sp>
      <p:sp>
        <p:nvSpPr>
          <p:cNvPr id="10" name="TextBox 9">
            <a:extLst>
              <a:ext uri="{FF2B5EF4-FFF2-40B4-BE49-F238E27FC236}">
                <a16:creationId xmlns:a16="http://schemas.microsoft.com/office/drawing/2014/main" id="{BB95AEC4-9951-3F4C-9B46-28CEB65AC499}"/>
              </a:ext>
            </a:extLst>
          </p:cNvPr>
          <p:cNvSpPr txBox="1"/>
          <p:nvPr/>
        </p:nvSpPr>
        <p:spPr>
          <a:xfrm>
            <a:off x="1623693" y="3956289"/>
            <a:ext cx="2105448" cy="369332"/>
          </a:xfrm>
          <a:prstGeom prst="rect">
            <a:avLst/>
          </a:prstGeom>
          <a:noFill/>
        </p:spPr>
        <p:txBody>
          <a:bodyPr wrap="none" rtlCol="0">
            <a:spAutoFit/>
          </a:bodyPr>
          <a:lstStyle/>
          <a:p>
            <a:r>
              <a:rPr lang="en-AU" dirty="0"/>
              <a:t>Immediate response</a:t>
            </a:r>
          </a:p>
        </p:txBody>
      </p:sp>
      <p:sp>
        <p:nvSpPr>
          <p:cNvPr id="11" name="Freeform 10">
            <a:extLst>
              <a:ext uri="{FF2B5EF4-FFF2-40B4-BE49-F238E27FC236}">
                <a16:creationId xmlns:a16="http://schemas.microsoft.com/office/drawing/2014/main" id="{2C9F3BB7-3011-924F-99C7-C5FEAFBE2E78}"/>
              </a:ext>
            </a:extLst>
          </p:cNvPr>
          <p:cNvSpPr/>
          <p:nvPr/>
        </p:nvSpPr>
        <p:spPr>
          <a:xfrm>
            <a:off x="2241631" y="3634417"/>
            <a:ext cx="306268" cy="254683"/>
          </a:xfrm>
          <a:custGeom>
            <a:avLst/>
            <a:gdLst>
              <a:gd name="connsiteX0" fmla="*/ 0 w 306268"/>
              <a:gd name="connsiteY0" fmla="*/ 254683 h 254683"/>
              <a:gd name="connsiteX1" fmla="*/ 254643 w 306268"/>
              <a:gd name="connsiteY1" fmla="*/ 23189 h 254683"/>
              <a:gd name="connsiteX2" fmla="*/ 81023 w 306268"/>
              <a:gd name="connsiteY2" fmla="*/ 69488 h 254683"/>
              <a:gd name="connsiteX3" fmla="*/ 277793 w 306268"/>
              <a:gd name="connsiteY3" fmla="*/ 40 h 254683"/>
              <a:gd name="connsiteX4" fmla="*/ 300942 w 306268"/>
              <a:gd name="connsiteY4" fmla="*/ 81062 h 2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68" h="254683">
                <a:moveTo>
                  <a:pt x="0" y="254683"/>
                </a:moveTo>
                <a:cubicBezTo>
                  <a:pt x="120569" y="154369"/>
                  <a:pt x="241139" y="54055"/>
                  <a:pt x="254643" y="23189"/>
                </a:cubicBezTo>
                <a:cubicBezTo>
                  <a:pt x="268147" y="-7677"/>
                  <a:pt x="77165" y="73346"/>
                  <a:pt x="81023" y="69488"/>
                </a:cubicBezTo>
                <a:cubicBezTo>
                  <a:pt x="84881" y="65630"/>
                  <a:pt x="241140" y="-1889"/>
                  <a:pt x="277793" y="40"/>
                </a:cubicBezTo>
                <a:cubicBezTo>
                  <a:pt x="314446" y="1969"/>
                  <a:pt x="307694" y="41515"/>
                  <a:pt x="300942" y="81062"/>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2" name="Freeform 11">
            <a:extLst>
              <a:ext uri="{FF2B5EF4-FFF2-40B4-BE49-F238E27FC236}">
                <a16:creationId xmlns:a16="http://schemas.microsoft.com/office/drawing/2014/main" id="{2601948B-21B2-A044-AE53-2011FD73CEBA}"/>
              </a:ext>
            </a:extLst>
          </p:cNvPr>
          <p:cNvSpPr/>
          <p:nvPr/>
        </p:nvSpPr>
        <p:spPr>
          <a:xfrm>
            <a:off x="2623309" y="3630896"/>
            <a:ext cx="272803" cy="593869"/>
          </a:xfrm>
          <a:custGeom>
            <a:avLst/>
            <a:gdLst>
              <a:gd name="connsiteX0" fmla="*/ 266503 w 272802"/>
              <a:gd name="connsiteY0" fmla="*/ 593869 h 593869"/>
              <a:gd name="connsiteX1" fmla="*/ 243353 w 272802"/>
              <a:gd name="connsiteY1" fmla="*/ 431824 h 593869"/>
              <a:gd name="connsiteX2" fmla="*/ 35009 w 272802"/>
              <a:gd name="connsiteY2" fmla="*/ 38285 h 593869"/>
              <a:gd name="connsiteX3" fmla="*/ 285 w 272802"/>
              <a:gd name="connsiteY3" fmla="*/ 188755 h 593869"/>
              <a:gd name="connsiteX4" fmla="*/ 35009 w 272802"/>
              <a:gd name="connsiteY4" fmla="*/ 3561 h 593869"/>
              <a:gd name="connsiteX5" fmla="*/ 185480 w 272802"/>
              <a:gd name="connsiteY5" fmla="*/ 84583 h 59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802" h="593869">
                <a:moveTo>
                  <a:pt x="266503" y="593869"/>
                </a:moveTo>
                <a:cubicBezTo>
                  <a:pt x="274219" y="559145"/>
                  <a:pt x="281935" y="524421"/>
                  <a:pt x="243353" y="431824"/>
                </a:cubicBezTo>
                <a:cubicBezTo>
                  <a:pt x="204771" y="339227"/>
                  <a:pt x="75520" y="78796"/>
                  <a:pt x="35009" y="38285"/>
                </a:cubicBezTo>
                <a:cubicBezTo>
                  <a:pt x="-5502" y="-2226"/>
                  <a:pt x="285" y="194542"/>
                  <a:pt x="285" y="188755"/>
                </a:cubicBezTo>
                <a:cubicBezTo>
                  <a:pt x="285" y="182968"/>
                  <a:pt x="4143" y="20923"/>
                  <a:pt x="35009" y="3561"/>
                </a:cubicBezTo>
                <a:cubicBezTo>
                  <a:pt x="65875" y="-13801"/>
                  <a:pt x="125677" y="35391"/>
                  <a:pt x="185480" y="84583"/>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3" name="Freeform 12">
            <a:extLst>
              <a:ext uri="{FF2B5EF4-FFF2-40B4-BE49-F238E27FC236}">
                <a16:creationId xmlns:a16="http://schemas.microsoft.com/office/drawing/2014/main" id="{8F3D9D58-82A4-F647-8C78-22B23B38AEBB}"/>
              </a:ext>
            </a:extLst>
          </p:cNvPr>
          <p:cNvSpPr/>
          <p:nvPr/>
        </p:nvSpPr>
        <p:spPr>
          <a:xfrm>
            <a:off x="2762330" y="3613505"/>
            <a:ext cx="1782663" cy="1097399"/>
          </a:xfrm>
          <a:custGeom>
            <a:avLst/>
            <a:gdLst>
              <a:gd name="connsiteX0" fmla="*/ 1782662 w 1782662"/>
              <a:gd name="connsiteY0" fmla="*/ 1097398 h 1097398"/>
              <a:gd name="connsiteX1" fmla="*/ 810389 w 1782662"/>
              <a:gd name="connsiteY1" fmla="*/ 460791 h 1097398"/>
              <a:gd name="connsiteX2" fmla="*/ 34885 w 1782662"/>
              <a:gd name="connsiteY2" fmla="*/ 44102 h 1097398"/>
              <a:gd name="connsiteX3" fmla="*/ 127483 w 1782662"/>
              <a:gd name="connsiteY3" fmla="*/ 194573 h 1097398"/>
              <a:gd name="connsiteX4" fmla="*/ 69609 w 1782662"/>
              <a:gd name="connsiteY4" fmla="*/ 9378 h 1097398"/>
              <a:gd name="connsiteX5" fmla="*/ 231655 w 1782662"/>
              <a:gd name="connsiteY5" fmla="*/ 44102 h 10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662" h="1097398">
                <a:moveTo>
                  <a:pt x="1782662" y="1097398"/>
                </a:moveTo>
                <a:cubicBezTo>
                  <a:pt x="1442173" y="866869"/>
                  <a:pt x="1101685" y="636340"/>
                  <a:pt x="810389" y="460791"/>
                </a:cubicBezTo>
                <a:cubicBezTo>
                  <a:pt x="519093" y="285242"/>
                  <a:pt x="148703" y="88472"/>
                  <a:pt x="34885" y="44102"/>
                </a:cubicBezTo>
                <a:cubicBezTo>
                  <a:pt x="-78933" y="-268"/>
                  <a:pt x="121696" y="200360"/>
                  <a:pt x="127483" y="194573"/>
                </a:cubicBezTo>
                <a:cubicBezTo>
                  <a:pt x="133270" y="188786"/>
                  <a:pt x="52247" y="34456"/>
                  <a:pt x="69609" y="9378"/>
                </a:cubicBezTo>
                <a:cubicBezTo>
                  <a:pt x="86971" y="-15700"/>
                  <a:pt x="159313" y="14201"/>
                  <a:pt x="231655" y="44102"/>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4" name="Freeform 13">
            <a:extLst>
              <a:ext uri="{FF2B5EF4-FFF2-40B4-BE49-F238E27FC236}">
                <a16:creationId xmlns:a16="http://schemas.microsoft.com/office/drawing/2014/main" id="{A53E34C5-AC92-1F42-BAAE-46E53BE31E12}"/>
              </a:ext>
            </a:extLst>
          </p:cNvPr>
          <p:cNvSpPr/>
          <p:nvPr/>
        </p:nvSpPr>
        <p:spPr>
          <a:xfrm>
            <a:off x="4305042" y="3696248"/>
            <a:ext cx="2161349" cy="1570241"/>
          </a:xfrm>
          <a:custGeom>
            <a:avLst/>
            <a:gdLst>
              <a:gd name="connsiteX0" fmla="*/ 2161349 w 2161349"/>
              <a:gd name="connsiteY0" fmla="*/ 1570241 h 1570241"/>
              <a:gd name="connsiteX1" fmla="*/ 1304822 w 2161349"/>
              <a:gd name="connsiteY1" fmla="*/ 482221 h 1570241"/>
              <a:gd name="connsiteX2" fmla="*/ 54756 w 2161349"/>
              <a:gd name="connsiteY2" fmla="*/ 30808 h 1570241"/>
              <a:gd name="connsiteX3" fmla="*/ 205227 w 2161349"/>
              <a:gd name="connsiteY3" fmla="*/ 308600 h 1570241"/>
              <a:gd name="connsiteX4" fmla="*/ 43182 w 2161349"/>
              <a:gd name="connsiteY4" fmla="*/ 30808 h 1570241"/>
              <a:gd name="connsiteX5" fmla="*/ 182078 w 2161349"/>
              <a:gd name="connsiteY5" fmla="*/ 19233 h 15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49" h="1570241">
                <a:moveTo>
                  <a:pt x="2161349" y="1570241"/>
                </a:moveTo>
                <a:cubicBezTo>
                  <a:pt x="1908635" y="1154517"/>
                  <a:pt x="1655921" y="738793"/>
                  <a:pt x="1304822" y="482221"/>
                </a:cubicBezTo>
                <a:cubicBezTo>
                  <a:pt x="953723" y="225649"/>
                  <a:pt x="238022" y="59745"/>
                  <a:pt x="54756" y="30808"/>
                </a:cubicBezTo>
                <a:cubicBezTo>
                  <a:pt x="-128510" y="1871"/>
                  <a:pt x="207156" y="308600"/>
                  <a:pt x="205227" y="308600"/>
                </a:cubicBezTo>
                <a:cubicBezTo>
                  <a:pt x="203298" y="308600"/>
                  <a:pt x="47040" y="79036"/>
                  <a:pt x="43182" y="30808"/>
                </a:cubicBezTo>
                <a:cubicBezTo>
                  <a:pt x="39324" y="-17420"/>
                  <a:pt x="110701" y="906"/>
                  <a:pt x="182078" y="19233"/>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5" name="Freeform 14">
            <a:extLst>
              <a:ext uri="{FF2B5EF4-FFF2-40B4-BE49-F238E27FC236}">
                <a16:creationId xmlns:a16="http://schemas.microsoft.com/office/drawing/2014/main" id="{1E0FDA8D-0A15-1F43-AEB0-8A0A105E1DF3}"/>
              </a:ext>
            </a:extLst>
          </p:cNvPr>
          <p:cNvSpPr/>
          <p:nvPr/>
        </p:nvSpPr>
        <p:spPr>
          <a:xfrm>
            <a:off x="5336399" y="3689485"/>
            <a:ext cx="2509791" cy="2132588"/>
          </a:xfrm>
          <a:custGeom>
            <a:avLst/>
            <a:gdLst>
              <a:gd name="connsiteX0" fmla="*/ 2136988 w 2509790"/>
              <a:gd name="connsiteY0" fmla="*/ 2132588 h 2132588"/>
              <a:gd name="connsiteX1" fmla="*/ 2356907 w 2509790"/>
              <a:gd name="connsiteY1" fmla="*/ 998269 h 2132588"/>
              <a:gd name="connsiteX2" fmla="*/ 134568 w 2509790"/>
              <a:gd name="connsiteY2" fmla="*/ 49145 h 2132588"/>
              <a:gd name="connsiteX3" fmla="*/ 227166 w 2509790"/>
              <a:gd name="connsiteY3" fmla="*/ 199616 h 2132588"/>
              <a:gd name="connsiteX4" fmla="*/ 53545 w 2509790"/>
              <a:gd name="connsiteY4" fmla="*/ 14421 h 2132588"/>
              <a:gd name="connsiteX5" fmla="*/ 250315 w 2509790"/>
              <a:gd name="connsiteY5" fmla="*/ 25995 h 21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790" h="2132588">
                <a:moveTo>
                  <a:pt x="2136988" y="2132588"/>
                </a:moveTo>
                <a:cubicBezTo>
                  <a:pt x="2413816" y="1739048"/>
                  <a:pt x="2690644" y="1345509"/>
                  <a:pt x="2356907" y="998269"/>
                </a:cubicBezTo>
                <a:cubicBezTo>
                  <a:pt x="2023170" y="651028"/>
                  <a:pt x="489525" y="182254"/>
                  <a:pt x="134568" y="49145"/>
                </a:cubicBezTo>
                <a:cubicBezTo>
                  <a:pt x="-220389" y="-83964"/>
                  <a:pt x="240670" y="205403"/>
                  <a:pt x="227166" y="199616"/>
                </a:cubicBezTo>
                <a:cubicBezTo>
                  <a:pt x="213662" y="193829"/>
                  <a:pt x="49687" y="43358"/>
                  <a:pt x="53545" y="14421"/>
                </a:cubicBezTo>
                <a:cubicBezTo>
                  <a:pt x="57403" y="-14516"/>
                  <a:pt x="153859" y="5739"/>
                  <a:pt x="250315" y="25995"/>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6" name="Freeform 15">
            <a:extLst>
              <a:ext uri="{FF2B5EF4-FFF2-40B4-BE49-F238E27FC236}">
                <a16:creationId xmlns:a16="http://schemas.microsoft.com/office/drawing/2014/main" id="{FB20787B-C91D-234F-B5E0-B08D28991412}"/>
              </a:ext>
            </a:extLst>
          </p:cNvPr>
          <p:cNvSpPr/>
          <p:nvPr/>
        </p:nvSpPr>
        <p:spPr>
          <a:xfrm>
            <a:off x="6376947" y="3748027"/>
            <a:ext cx="2227948" cy="2606480"/>
          </a:xfrm>
          <a:custGeom>
            <a:avLst/>
            <a:gdLst>
              <a:gd name="connsiteX0" fmla="*/ 1501554 w 2227948"/>
              <a:gd name="connsiteY0" fmla="*/ 2606480 h 2606480"/>
              <a:gd name="connsiteX1" fmla="*/ 2138162 w 2227948"/>
              <a:gd name="connsiteY1" fmla="*/ 1506885 h 2606480"/>
              <a:gd name="connsiteX2" fmla="*/ 1999266 w 2227948"/>
              <a:gd name="connsiteY2" fmla="*/ 870278 h 2606480"/>
              <a:gd name="connsiteX3" fmla="*/ 89443 w 2227948"/>
              <a:gd name="connsiteY3" fmla="*/ 48475 h 2606480"/>
              <a:gd name="connsiteX4" fmla="*/ 286212 w 2227948"/>
              <a:gd name="connsiteY4" fmla="*/ 245245 h 2606480"/>
              <a:gd name="connsiteX5" fmla="*/ 43144 w 2227948"/>
              <a:gd name="connsiteY5" fmla="*/ 25326 h 2606480"/>
              <a:gd name="connsiteX6" fmla="*/ 390385 w 2227948"/>
              <a:gd name="connsiteY6" fmla="*/ 13751 h 260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948" h="2606480">
                <a:moveTo>
                  <a:pt x="1501554" y="2606480"/>
                </a:moveTo>
                <a:cubicBezTo>
                  <a:pt x="1778382" y="2201366"/>
                  <a:pt x="2055210" y="1796252"/>
                  <a:pt x="2138162" y="1506885"/>
                </a:cubicBezTo>
                <a:cubicBezTo>
                  <a:pt x="2221114" y="1217518"/>
                  <a:pt x="2340719" y="1113346"/>
                  <a:pt x="1999266" y="870278"/>
                </a:cubicBezTo>
                <a:cubicBezTo>
                  <a:pt x="1657813" y="627210"/>
                  <a:pt x="374952" y="152647"/>
                  <a:pt x="89443" y="48475"/>
                </a:cubicBezTo>
                <a:cubicBezTo>
                  <a:pt x="-196066" y="-55697"/>
                  <a:pt x="293928" y="249103"/>
                  <a:pt x="286212" y="245245"/>
                </a:cubicBezTo>
                <a:cubicBezTo>
                  <a:pt x="278496" y="241387"/>
                  <a:pt x="25782" y="63908"/>
                  <a:pt x="43144" y="25326"/>
                </a:cubicBezTo>
                <a:cubicBezTo>
                  <a:pt x="60506" y="-13256"/>
                  <a:pt x="225445" y="247"/>
                  <a:pt x="390385" y="13751"/>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7" name="TextBox 16">
            <a:extLst>
              <a:ext uri="{FF2B5EF4-FFF2-40B4-BE49-F238E27FC236}">
                <a16:creationId xmlns:a16="http://schemas.microsoft.com/office/drawing/2014/main" id="{CC179FB1-3014-5348-A659-0D83336F76CC}"/>
              </a:ext>
            </a:extLst>
          </p:cNvPr>
          <p:cNvSpPr txBox="1"/>
          <p:nvPr/>
        </p:nvSpPr>
        <p:spPr>
          <a:xfrm>
            <a:off x="4427853" y="5612474"/>
            <a:ext cx="3470117" cy="369332"/>
          </a:xfrm>
          <a:prstGeom prst="rect">
            <a:avLst/>
          </a:prstGeom>
          <a:noFill/>
        </p:spPr>
        <p:txBody>
          <a:bodyPr wrap="none" rtlCol="0">
            <a:spAutoFit/>
          </a:bodyPr>
          <a:lstStyle/>
          <a:p>
            <a:r>
              <a:rPr lang="en-AU" dirty="0"/>
              <a:t>User is located in AS1221 (Telstra)</a:t>
            </a:r>
          </a:p>
        </p:txBody>
      </p:sp>
      <p:sp>
        <p:nvSpPr>
          <p:cNvPr id="18" name="TextBox 17">
            <a:extLst>
              <a:ext uri="{FF2B5EF4-FFF2-40B4-BE49-F238E27FC236}">
                <a16:creationId xmlns:a16="http://schemas.microsoft.com/office/drawing/2014/main" id="{D8788A40-BDE1-1D43-8192-C13E0DC85544}"/>
              </a:ext>
            </a:extLst>
          </p:cNvPr>
          <p:cNvSpPr txBox="1"/>
          <p:nvPr/>
        </p:nvSpPr>
        <p:spPr>
          <a:xfrm>
            <a:off x="2363083" y="4960337"/>
            <a:ext cx="5068567" cy="369332"/>
          </a:xfrm>
          <a:prstGeom prst="rect">
            <a:avLst/>
          </a:prstGeom>
          <a:noFill/>
        </p:spPr>
        <p:txBody>
          <a:bodyPr wrap="none" rtlCol="0">
            <a:spAutoFit/>
          </a:bodyPr>
          <a:lstStyle/>
          <a:p>
            <a:r>
              <a:rPr lang="en-AU" dirty="0" err="1"/>
              <a:t>uuid</a:t>
            </a:r>
            <a:r>
              <a:rPr lang="en-AU" dirty="0"/>
              <a:t> to map multiple queries to a single experiment</a:t>
            </a:r>
          </a:p>
        </p:txBody>
      </p:sp>
      <p:sp>
        <p:nvSpPr>
          <p:cNvPr id="19" name="Freeform 18">
            <a:extLst>
              <a:ext uri="{FF2B5EF4-FFF2-40B4-BE49-F238E27FC236}">
                <a16:creationId xmlns:a16="http://schemas.microsoft.com/office/drawing/2014/main" id="{F6FABD9F-46FA-A44F-8CD1-D699EB6AFECA}"/>
              </a:ext>
            </a:extLst>
          </p:cNvPr>
          <p:cNvSpPr/>
          <p:nvPr/>
        </p:nvSpPr>
        <p:spPr>
          <a:xfrm>
            <a:off x="3480818" y="3681400"/>
            <a:ext cx="2144967" cy="1359044"/>
          </a:xfrm>
          <a:custGeom>
            <a:avLst/>
            <a:gdLst>
              <a:gd name="connsiteX0" fmla="*/ 2097022 w 2144967"/>
              <a:gd name="connsiteY0" fmla="*/ 1357960 h 1359044"/>
              <a:gd name="connsiteX1" fmla="*/ 2046222 w 2144967"/>
              <a:gd name="connsiteY1" fmla="*/ 1236040 h 1359044"/>
              <a:gd name="connsiteX2" fmla="*/ 1213102 w 2144967"/>
              <a:gd name="connsiteY2" fmla="*/ 585800 h 1359044"/>
              <a:gd name="connsiteX3" fmla="*/ 75182 w 2144967"/>
              <a:gd name="connsiteY3" fmla="*/ 27000 h 1359044"/>
              <a:gd name="connsiteX4" fmla="*/ 105662 w 2144967"/>
              <a:gd name="connsiteY4" fmla="*/ 189560 h 1359044"/>
              <a:gd name="connsiteX5" fmla="*/ 4062 w 2144967"/>
              <a:gd name="connsiteY5" fmla="*/ 6680 h 1359044"/>
              <a:gd name="connsiteX6" fmla="*/ 268222 w 2144967"/>
              <a:gd name="connsiteY6" fmla="*/ 57480 h 135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967" h="1359044">
                <a:moveTo>
                  <a:pt x="2097022" y="1357960"/>
                </a:moveTo>
                <a:cubicBezTo>
                  <a:pt x="2145282" y="1361346"/>
                  <a:pt x="2193542" y="1364733"/>
                  <a:pt x="2046222" y="1236040"/>
                </a:cubicBezTo>
                <a:cubicBezTo>
                  <a:pt x="1898902" y="1107347"/>
                  <a:pt x="1541609" y="787307"/>
                  <a:pt x="1213102" y="585800"/>
                </a:cubicBezTo>
                <a:cubicBezTo>
                  <a:pt x="884595" y="384293"/>
                  <a:pt x="259755" y="93040"/>
                  <a:pt x="75182" y="27000"/>
                </a:cubicBezTo>
                <a:cubicBezTo>
                  <a:pt x="-109391" y="-39040"/>
                  <a:pt x="117515" y="192947"/>
                  <a:pt x="105662" y="189560"/>
                </a:cubicBezTo>
                <a:cubicBezTo>
                  <a:pt x="93809" y="186173"/>
                  <a:pt x="-23031" y="28693"/>
                  <a:pt x="4062" y="6680"/>
                </a:cubicBezTo>
                <a:cubicBezTo>
                  <a:pt x="31155" y="-15333"/>
                  <a:pt x="149688" y="21073"/>
                  <a:pt x="268222" y="57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1AA908EB-2040-C544-A117-940B9BC78259}"/>
              </a:ext>
            </a:extLst>
          </p:cNvPr>
          <p:cNvSpPr/>
          <p:nvPr/>
        </p:nvSpPr>
        <p:spPr>
          <a:xfrm>
            <a:off x="4683134" y="3664795"/>
            <a:ext cx="2684603" cy="2062453"/>
          </a:xfrm>
          <a:custGeom>
            <a:avLst/>
            <a:gdLst>
              <a:gd name="connsiteX0" fmla="*/ 2205346 w 2684603"/>
              <a:gd name="connsiteY0" fmla="*/ 2045125 h 2062453"/>
              <a:gd name="connsiteX1" fmla="*/ 2317106 w 2684603"/>
              <a:gd name="connsiteY1" fmla="*/ 1994325 h 2062453"/>
              <a:gd name="connsiteX2" fmla="*/ 2672706 w 2684603"/>
              <a:gd name="connsiteY2" fmla="*/ 1496485 h 2062453"/>
              <a:gd name="connsiteX3" fmla="*/ 1829426 w 2684603"/>
              <a:gd name="connsiteY3" fmla="*/ 907205 h 2062453"/>
              <a:gd name="connsiteX4" fmla="*/ 356226 w 2684603"/>
              <a:gd name="connsiteY4" fmla="*/ 114725 h 2062453"/>
              <a:gd name="connsiteX5" fmla="*/ 626 w 2684603"/>
              <a:gd name="connsiteY5" fmla="*/ 84245 h 2062453"/>
              <a:gd name="connsiteX6" fmla="*/ 264786 w 2684603"/>
              <a:gd name="connsiteY6" fmla="*/ 297605 h 2062453"/>
              <a:gd name="connsiteX7" fmla="*/ 71746 w 2684603"/>
              <a:gd name="connsiteY7" fmla="*/ 23285 h 2062453"/>
              <a:gd name="connsiteX8" fmla="*/ 407026 w 2684603"/>
              <a:gd name="connsiteY8" fmla="*/ 33445 h 206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603" h="2062453">
                <a:moveTo>
                  <a:pt x="2205346" y="2045125"/>
                </a:moveTo>
                <a:cubicBezTo>
                  <a:pt x="2222279" y="2065445"/>
                  <a:pt x="2239213" y="2085765"/>
                  <a:pt x="2317106" y="1994325"/>
                </a:cubicBezTo>
                <a:cubicBezTo>
                  <a:pt x="2394999" y="1902885"/>
                  <a:pt x="2753986" y="1677672"/>
                  <a:pt x="2672706" y="1496485"/>
                </a:cubicBezTo>
                <a:cubicBezTo>
                  <a:pt x="2591426" y="1315298"/>
                  <a:pt x="2215506" y="1137498"/>
                  <a:pt x="1829426" y="907205"/>
                </a:cubicBezTo>
                <a:cubicBezTo>
                  <a:pt x="1443346" y="676912"/>
                  <a:pt x="661026" y="251885"/>
                  <a:pt x="356226" y="114725"/>
                </a:cubicBezTo>
                <a:cubicBezTo>
                  <a:pt x="51426" y="-22435"/>
                  <a:pt x="15866" y="53765"/>
                  <a:pt x="626" y="84245"/>
                </a:cubicBezTo>
                <a:cubicBezTo>
                  <a:pt x="-14614" y="114725"/>
                  <a:pt x="252933" y="307765"/>
                  <a:pt x="264786" y="297605"/>
                </a:cubicBezTo>
                <a:cubicBezTo>
                  <a:pt x="276639" y="287445"/>
                  <a:pt x="48039" y="67312"/>
                  <a:pt x="71746" y="23285"/>
                </a:cubicBezTo>
                <a:cubicBezTo>
                  <a:pt x="95453" y="-20742"/>
                  <a:pt x="251239" y="6351"/>
                  <a:pt x="407026" y="334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063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8F6E-9467-3B4B-A7F3-71E4EE8ED37E}"/>
              </a:ext>
            </a:extLst>
          </p:cNvPr>
          <p:cNvSpPr>
            <a:spLocks noGrp="1"/>
          </p:cNvSpPr>
          <p:nvPr>
            <p:ph type="title"/>
          </p:nvPr>
        </p:nvSpPr>
        <p:spPr/>
        <p:txBody>
          <a:bodyPr/>
          <a:lstStyle/>
          <a:p>
            <a:r>
              <a:rPr lang="en-AU" dirty="0"/>
              <a:t>DNS Label Encoding</a:t>
            </a:r>
          </a:p>
        </p:txBody>
      </p:sp>
      <p:sp>
        <p:nvSpPr>
          <p:cNvPr id="3" name="Content Placeholder 2">
            <a:extLst>
              <a:ext uri="{FF2B5EF4-FFF2-40B4-BE49-F238E27FC236}">
                <a16:creationId xmlns:a16="http://schemas.microsoft.com/office/drawing/2014/main" id="{AE3D04D8-14A0-8B45-9289-32D49F6F734B}"/>
              </a:ext>
            </a:extLst>
          </p:cNvPr>
          <p:cNvSpPr>
            <a:spLocks noGrp="1"/>
          </p:cNvSpPr>
          <p:nvPr>
            <p:ph idx="1"/>
          </p:nvPr>
        </p:nvSpPr>
        <p:spPr/>
        <p:txBody>
          <a:bodyPr/>
          <a:lstStyle/>
          <a:p>
            <a:pPr marL="0" indent="0">
              <a:buNone/>
            </a:pPr>
            <a:r>
              <a:rPr lang="en-AU" dirty="0"/>
              <a:t>Think of a URL name as a </a:t>
            </a:r>
            <a:r>
              <a:rPr lang="en-AU" dirty="0" err="1"/>
              <a:t>microcoded</a:t>
            </a:r>
            <a:r>
              <a:rPr lang="en-AU" dirty="0"/>
              <a:t> instruction set directed to programmable DNS and HTTP servers … </a:t>
            </a:r>
          </a:p>
        </p:txBody>
      </p:sp>
      <p:sp>
        <p:nvSpPr>
          <p:cNvPr id="21" name="Rectangle 20">
            <a:extLst>
              <a:ext uri="{FF2B5EF4-FFF2-40B4-BE49-F238E27FC236}">
                <a16:creationId xmlns:a16="http://schemas.microsoft.com/office/drawing/2014/main" id="{F22FB26B-EE97-0D4B-852C-57065DDBB708}"/>
              </a:ext>
            </a:extLst>
          </p:cNvPr>
          <p:cNvSpPr/>
          <p:nvPr/>
        </p:nvSpPr>
        <p:spPr>
          <a:xfrm>
            <a:off x="2370552" y="3351612"/>
            <a:ext cx="441873" cy="346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DF33B422-CF0B-E849-92E3-0532883B6F79}"/>
              </a:ext>
            </a:extLst>
          </p:cNvPr>
          <p:cNvSpPr/>
          <p:nvPr/>
        </p:nvSpPr>
        <p:spPr>
          <a:xfrm>
            <a:off x="2887835" y="3368316"/>
            <a:ext cx="4199669" cy="3469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D15EC9AE-9B48-4046-9D58-34A991340C05}"/>
              </a:ext>
            </a:extLst>
          </p:cNvPr>
          <p:cNvSpPr/>
          <p:nvPr/>
        </p:nvSpPr>
        <p:spPr>
          <a:xfrm>
            <a:off x="7151417" y="3408470"/>
            <a:ext cx="223520" cy="3469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E99B4F3-B324-BB46-85E2-9B827CBFAFD4}"/>
              </a:ext>
            </a:extLst>
          </p:cNvPr>
          <p:cNvSpPr txBox="1"/>
          <p:nvPr/>
        </p:nvSpPr>
        <p:spPr>
          <a:xfrm>
            <a:off x="1780138" y="3371722"/>
            <a:ext cx="8490594" cy="369332"/>
          </a:xfrm>
          <a:prstGeom prst="rect">
            <a:avLst/>
          </a:prstGeom>
          <a:noFill/>
        </p:spPr>
        <p:txBody>
          <a:bodyPr wrap="none" rtlCol="0">
            <a:spAutoFit/>
          </a:bodyPr>
          <a:lstStyle/>
          <a:p>
            <a:r>
              <a:rPr lang="en-AU" dirty="0"/>
              <a:t>http://06s-u69c5b052-c13-a4c5-s1579128735-icb0a3c4c-0.ap.dotnxdomain.net/1x1.png</a:t>
            </a:r>
          </a:p>
        </p:txBody>
      </p:sp>
      <p:sp>
        <p:nvSpPr>
          <p:cNvPr id="5" name="TextBox 4">
            <a:extLst>
              <a:ext uri="{FF2B5EF4-FFF2-40B4-BE49-F238E27FC236}">
                <a16:creationId xmlns:a16="http://schemas.microsoft.com/office/drawing/2014/main" id="{FE9EA64B-BEFF-CA47-B666-EFD263C35C01}"/>
              </a:ext>
            </a:extLst>
          </p:cNvPr>
          <p:cNvSpPr txBox="1"/>
          <p:nvPr/>
        </p:nvSpPr>
        <p:spPr>
          <a:xfrm>
            <a:off x="1796413" y="4287526"/>
            <a:ext cx="1689886" cy="369332"/>
          </a:xfrm>
          <a:prstGeom prst="rect">
            <a:avLst/>
          </a:prstGeom>
          <a:noFill/>
        </p:spPr>
        <p:txBody>
          <a:bodyPr wrap="none" rtlCol="0">
            <a:spAutoFit/>
          </a:bodyPr>
          <a:lstStyle/>
          <a:p>
            <a:r>
              <a:rPr lang="en-AU" dirty="0"/>
              <a:t>IPv6 access only</a:t>
            </a:r>
          </a:p>
        </p:txBody>
      </p:sp>
      <p:sp>
        <p:nvSpPr>
          <p:cNvPr id="6" name="TextBox 5">
            <a:extLst>
              <a:ext uri="{FF2B5EF4-FFF2-40B4-BE49-F238E27FC236}">
                <a16:creationId xmlns:a16="http://schemas.microsoft.com/office/drawing/2014/main" id="{182369C2-9722-6841-97DF-9B74168C5348}"/>
              </a:ext>
            </a:extLst>
          </p:cNvPr>
          <p:cNvSpPr txBox="1"/>
          <p:nvPr/>
        </p:nvSpPr>
        <p:spPr>
          <a:xfrm>
            <a:off x="2080893" y="4618763"/>
            <a:ext cx="3234540" cy="369332"/>
          </a:xfrm>
          <a:prstGeom prst="rect">
            <a:avLst/>
          </a:prstGeom>
          <a:noFill/>
        </p:spPr>
        <p:txBody>
          <a:bodyPr wrap="none" rtlCol="0">
            <a:spAutoFit/>
          </a:bodyPr>
          <a:lstStyle/>
          <a:p>
            <a:r>
              <a:rPr lang="en-AU" dirty="0"/>
              <a:t>Valid DNSSEC signature available</a:t>
            </a:r>
          </a:p>
        </p:txBody>
      </p:sp>
      <p:sp>
        <p:nvSpPr>
          <p:cNvPr id="7" name="TextBox 6">
            <a:extLst>
              <a:ext uri="{FF2B5EF4-FFF2-40B4-BE49-F238E27FC236}">
                <a16:creationId xmlns:a16="http://schemas.microsoft.com/office/drawing/2014/main" id="{E14A5C3D-E20E-B043-8B8F-21D24C41B07A}"/>
              </a:ext>
            </a:extLst>
          </p:cNvPr>
          <p:cNvSpPr txBox="1"/>
          <p:nvPr/>
        </p:nvSpPr>
        <p:spPr>
          <a:xfrm>
            <a:off x="3015613" y="5281237"/>
            <a:ext cx="3888821" cy="369332"/>
          </a:xfrm>
          <a:prstGeom prst="rect">
            <a:avLst/>
          </a:prstGeom>
          <a:noFill/>
        </p:spPr>
        <p:txBody>
          <a:bodyPr wrap="none" rtlCol="0">
            <a:spAutoFit/>
          </a:bodyPr>
          <a:lstStyle/>
          <a:p>
            <a:r>
              <a:rPr lang="en-AU" dirty="0"/>
              <a:t>User is located in Country 13 (Australia)</a:t>
            </a:r>
          </a:p>
        </p:txBody>
      </p:sp>
      <p:sp>
        <p:nvSpPr>
          <p:cNvPr id="8" name="TextBox 7">
            <a:extLst>
              <a:ext uri="{FF2B5EF4-FFF2-40B4-BE49-F238E27FC236}">
                <a16:creationId xmlns:a16="http://schemas.microsoft.com/office/drawing/2014/main" id="{21A0EE9D-CABD-E049-AC5B-951A5FD1A8C5}"/>
              </a:ext>
            </a:extLst>
          </p:cNvPr>
          <p:cNvSpPr txBox="1"/>
          <p:nvPr/>
        </p:nvSpPr>
        <p:spPr>
          <a:xfrm>
            <a:off x="3533345" y="5971164"/>
            <a:ext cx="4646657" cy="369332"/>
          </a:xfrm>
          <a:prstGeom prst="rect">
            <a:avLst/>
          </a:prstGeom>
          <a:noFill/>
        </p:spPr>
        <p:txBody>
          <a:bodyPr wrap="none" rtlCol="0">
            <a:spAutoFit/>
          </a:bodyPr>
          <a:lstStyle/>
          <a:p>
            <a:r>
              <a:rPr lang="en-AU" dirty="0"/>
              <a:t>Label Creation Time is 16 January 2020 9:52am </a:t>
            </a:r>
          </a:p>
        </p:txBody>
      </p:sp>
      <p:sp>
        <p:nvSpPr>
          <p:cNvPr id="9" name="TextBox 8">
            <a:extLst>
              <a:ext uri="{FF2B5EF4-FFF2-40B4-BE49-F238E27FC236}">
                <a16:creationId xmlns:a16="http://schemas.microsoft.com/office/drawing/2014/main" id="{16C12DED-A112-4143-8C7E-39211D11A7F3}"/>
              </a:ext>
            </a:extLst>
          </p:cNvPr>
          <p:cNvSpPr txBox="1"/>
          <p:nvPr/>
        </p:nvSpPr>
        <p:spPr>
          <a:xfrm>
            <a:off x="6866253" y="6274949"/>
            <a:ext cx="3465564" cy="369332"/>
          </a:xfrm>
          <a:prstGeom prst="rect">
            <a:avLst/>
          </a:prstGeom>
          <a:noFill/>
        </p:spPr>
        <p:txBody>
          <a:bodyPr wrap="none" rtlCol="0">
            <a:spAutoFit/>
          </a:bodyPr>
          <a:lstStyle/>
          <a:p>
            <a:r>
              <a:rPr lang="en-AU" dirty="0"/>
              <a:t>User’s IPv4 address is 203.10.60.76</a:t>
            </a:r>
          </a:p>
        </p:txBody>
      </p:sp>
      <p:sp>
        <p:nvSpPr>
          <p:cNvPr id="10" name="TextBox 9">
            <a:extLst>
              <a:ext uri="{FF2B5EF4-FFF2-40B4-BE49-F238E27FC236}">
                <a16:creationId xmlns:a16="http://schemas.microsoft.com/office/drawing/2014/main" id="{BB95AEC4-9951-3F4C-9B46-28CEB65AC499}"/>
              </a:ext>
            </a:extLst>
          </p:cNvPr>
          <p:cNvSpPr txBox="1"/>
          <p:nvPr/>
        </p:nvSpPr>
        <p:spPr>
          <a:xfrm>
            <a:off x="1623693" y="3956289"/>
            <a:ext cx="2105448" cy="369332"/>
          </a:xfrm>
          <a:prstGeom prst="rect">
            <a:avLst/>
          </a:prstGeom>
          <a:noFill/>
        </p:spPr>
        <p:txBody>
          <a:bodyPr wrap="none" rtlCol="0">
            <a:spAutoFit/>
          </a:bodyPr>
          <a:lstStyle/>
          <a:p>
            <a:r>
              <a:rPr lang="en-AU" dirty="0"/>
              <a:t>Immediate response</a:t>
            </a:r>
          </a:p>
        </p:txBody>
      </p:sp>
      <p:sp>
        <p:nvSpPr>
          <p:cNvPr id="11" name="Freeform 10">
            <a:extLst>
              <a:ext uri="{FF2B5EF4-FFF2-40B4-BE49-F238E27FC236}">
                <a16:creationId xmlns:a16="http://schemas.microsoft.com/office/drawing/2014/main" id="{2C9F3BB7-3011-924F-99C7-C5FEAFBE2E78}"/>
              </a:ext>
            </a:extLst>
          </p:cNvPr>
          <p:cNvSpPr/>
          <p:nvPr/>
        </p:nvSpPr>
        <p:spPr>
          <a:xfrm>
            <a:off x="2241631" y="3634417"/>
            <a:ext cx="306268" cy="254683"/>
          </a:xfrm>
          <a:custGeom>
            <a:avLst/>
            <a:gdLst>
              <a:gd name="connsiteX0" fmla="*/ 0 w 306268"/>
              <a:gd name="connsiteY0" fmla="*/ 254683 h 254683"/>
              <a:gd name="connsiteX1" fmla="*/ 254643 w 306268"/>
              <a:gd name="connsiteY1" fmla="*/ 23189 h 254683"/>
              <a:gd name="connsiteX2" fmla="*/ 81023 w 306268"/>
              <a:gd name="connsiteY2" fmla="*/ 69488 h 254683"/>
              <a:gd name="connsiteX3" fmla="*/ 277793 w 306268"/>
              <a:gd name="connsiteY3" fmla="*/ 40 h 254683"/>
              <a:gd name="connsiteX4" fmla="*/ 300942 w 306268"/>
              <a:gd name="connsiteY4" fmla="*/ 81062 h 2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68" h="254683">
                <a:moveTo>
                  <a:pt x="0" y="254683"/>
                </a:moveTo>
                <a:cubicBezTo>
                  <a:pt x="120569" y="154369"/>
                  <a:pt x="241139" y="54055"/>
                  <a:pt x="254643" y="23189"/>
                </a:cubicBezTo>
                <a:cubicBezTo>
                  <a:pt x="268147" y="-7677"/>
                  <a:pt x="77165" y="73346"/>
                  <a:pt x="81023" y="69488"/>
                </a:cubicBezTo>
                <a:cubicBezTo>
                  <a:pt x="84881" y="65630"/>
                  <a:pt x="241140" y="-1889"/>
                  <a:pt x="277793" y="40"/>
                </a:cubicBezTo>
                <a:cubicBezTo>
                  <a:pt x="314446" y="1969"/>
                  <a:pt x="307694" y="41515"/>
                  <a:pt x="300942" y="81062"/>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2" name="Freeform 11">
            <a:extLst>
              <a:ext uri="{FF2B5EF4-FFF2-40B4-BE49-F238E27FC236}">
                <a16:creationId xmlns:a16="http://schemas.microsoft.com/office/drawing/2014/main" id="{2601948B-21B2-A044-AE53-2011FD73CEBA}"/>
              </a:ext>
            </a:extLst>
          </p:cNvPr>
          <p:cNvSpPr/>
          <p:nvPr/>
        </p:nvSpPr>
        <p:spPr>
          <a:xfrm>
            <a:off x="2623309" y="3630896"/>
            <a:ext cx="272803" cy="593869"/>
          </a:xfrm>
          <a:custGeom>
            <a:avLst/>
            <a:gdLst>
              <a:gd name="connsiteX0" fmla="*/ 266503 w 272802"/>
              <a:gd name="connsiteY0" fmla="*/ 593869 h 593869"/>
              <a:gd name="connsiteX1" fmla="*/ 243353 w 272802"/>
              <a:gd name="connsiteY1" fmla="*/ 431824 h 593869"/>
              <a:gd name="connsiteX2" fmla="*/ 35009 w 272802"/>
              <a:gd name="connsiteY2" fmla="*/ 38285 h 593869"/>
              <a:gd name="connsiteX3" fmla="*/ 285 w 272802"/>
              <a:gd name="connsiteY3" fmla="*/ 188755 h 593869"/>
              <a:gd name="connsiteX4" fmla="*/ 35009 w 272802"/>
              <a:gd name="connsiteY4" fmla="*/ 3561 h 593869"/>
              <a:gd name="connsiteX5" fmla="*/ 185480 w 272802"/>
              <a:gd name="connsiteY5" fmla="*/ 84583 h 59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802" h="593869">
                <a:moveTo>
                  <a:pt x="266503" y="593869"/>
                </a:moveTo>
                <a:cubicBezTo>
                  <a:pt x="274219" y="559145"/>
                  <a:pt x="281935" y="524421"/>
                  <a:pt x="243353" y="431824"/>
                </a:cubicBezTo>
                <a:cubicBezTo>
                  <a:pt x="204771" y="339227"/>
                  <a:pt x="75520" y="78796"/>
                  <a:pt x="35009" y="38285"/>
                </a:cubicBezTo>
                <a:cubicBezTo>
                  <a:pt x="-5502" y="-2226"/>
                  <a:pt x="285" y="194542"/>
                  <a:pt x="285" y="188755"/>
                </a:cubicBezTo>
                <a:cubicBezTo>
                  <a:pt x="285" y="182968"/>
                  <a:pt x="4143" y="20923"/>
                  <a:pt x="35009" y="3561"/>
                </a:cubicBezTo>
                <a:cubicBezTo>
                  <a:pt x="65875" y="-13801"/>
                  <a:pt x="125677" y="35391"/>
                  <a:pt x="185480" y="84583"/>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3" name="Freeform 12">
            <a:extLst>
              <a:ext uri="{FF2B5EF4-FFF2-40B4-BE49-F238E27FC236}">
                <a16:creationId xmlns:a16="http://schemas.microsoft.com/office/drawing/2014/main" id="{8F3D9D58-82A4-F647-8C78-22B23B38AEBB}"/>
              </a:ext>
            </a:extLst>
          </p:cNvPr>
          <p:cNvSpPr/>
          <p:nvPr/>
        </p:nvSpPr>
        <p:spPr>
          <a:xfrm>
            <a:off x="2762330" y="3613505"/>
            <a:ext cx="1782663" cy="1097399"/>
          </a:xfrm>
          <a:custGeom>
            <a:avLst/>
            <a:gdLst>
              <a:gd name="connsiteX0" fmla="*/ 1782662 w 1782662"/>
              <a:gd name="connsiteY0" fmla="*/ 1097398 h 1097398"/>
              <a:gd name="connsiteX1" fmla="*/ 810389 w 1782662"/>
              <a:gd name="connsiteY1" fmla="*/ 460791 h 1097398"/>
              <a:gd name="connsiteX2" fmla="*/ 34885 w 1782662"/>
              <a:gd name="connsiteY2" fmla="*/ 44102 h 1097398"/>
              <a:gd name="connsiteX3" fmla="*/ 127483 w 1782662"/>
              <a:gd name="connsiteY3" fmla="*/ 194573 h 1097398"/>
              <a:gd name="connsiteX4" fmla="*/ 69609 w 1782662"/>
              <a:gd name="connsiteY4" fmla="*/ 9378 h 1097398"/>
              <a:gd name="connsiteX5" fmla="*/ 231655 w 1782662"/>
              <a:gd name="connsiteY5" fmla="*/ 44102 h 10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2662" h="1097398">
                <a:moveTo>
                  <a:pt x="1782662" y="1097398"/>
                </a:moveTo>
                <a:cubicBezTo>
                  <a:pt x="1442173" y="866869"/>
                  <a:pt x="1101685" y="636340"/>
                  <a:pt x="810389" y="460791"/>
                </a:cubicBezTo>
                <a:cubicBezTo>
                  <a:pt x="519093" y="285242"/>
                  <a:pt x="148703" y="88472"/>
                  <a:pt x="34885" y="44102"/>
                </a:cubicBezTo>
                <a:cubicBezTo>
                  <a:pt x="-78933" y="-268"/>
                  <a:pt x="121696" y="200360"/>
                  <a:pt x="127483" y="194573"/>
                </a:cubicBezTo>
                <a:cubicBezTo>
                  <a:pt x="133270" y="188786"/>
                  <a:pt x="52247" y="34456"/>
                  <a:pt x="69609" y="9378"/>
                </a:cubicBezTo>
                <a:cubicBezTo>
                  <a:pt x="86971" y="-15700"/>
                  <a:pt x="159313" y="14201"/>
                  <a:pt x="231655" y="44102"/>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4" name="Freeform 13">
            <a:extLst>
              <a:ext uri="{FF2B5EF4-FFF2-40B4-BE49-F238E27FC236}">
                <a16:creationId xmlns:a16="http://schemas.microsoft.com/office/drawing/2014/main" id="{A53E34C5-AC92-1F42-BAAE-46E53BE31E12}"/>
              </a:ext>
            </a:extLst>
          </p:cNvPr>
          <p:cNvSpPr/>
          <p:nvPr/>
        </p:nvSpPr>
        <p:spPr>
          <a:xfrm>
            <a:off x="4305042" y="3696248"/>
            <a:ext cx="2161349" cy="1570241"/>
          </a:xfrm>
          <a:custGeom>
            <a:avLst/>
            <a:gdLst>
              <a:gd name="connsiteX0" fmla="*/ 2161349 w 2161349"/>
              <a:gd name="connsiteY0" fmla="*/ 1570241 h 1570241"/>
              <a:gd name="connsiteX1" fmla="*/ 1304822 w 2161349"/>
              <a:gd name="connsiteY1" fmla="*/ 482221 h 1570241"/>
              <a:gd name="connsiteX2" fmla="*/ 54756 w 2161349"/>
              <a:gd name="connsiteY2" fmla="*/ 30808 h 1570241"/>
              <a:gd name="connsiteX3" fmla="*/ 205227 w 2161349"/>
              <a:gd name="connsiteY3" fmla="*/ 308600 h 1570241"/>
              <a:gd name="connsiteX4" fmla="*/ 43182 w 2161349"/>
              <a:gd name="connsiteY4" fmla="*/ 30808 h 1570241"/>
              <a:gd name="connsiteX5" fmla="*/ 182078 w 2161349"/>
              <a:gd name="connsiteY5" fmla="*/ 19233 h 15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349" h="1570241">
                <a:moveTo>
                  <a:pt x="2161349" y="1570241"/>
                </a:moveTo>
                <a:cubicBezTo>
                  <a:pt x="1908635" y="1154517"/>
                  <a:pt x="1655921" y="738793"/>
                  <a:pt x="1304822" y="482221"/>
                </a:cubicBezTo>
                <a:cubicBezTo>
                  <a:pt x="953723" y="225649"/>
                  <a:pt x="238022" y="59745"/>
                  <a:pt x="54756" y="30808"/>
                </a:cubicBezTo>
                <a:cubicBezTo>
                  <a:pt x="-128510" y="1871"/>
                  <a:pt x="207156" y="308600"/>
                  <a:pt x="205227" y="308600"/>
                </a:cubicBezTo>
                <a:cubicBezTo>
                  <a:pt x="203298" y="308600"/>
                  <a:pt x="47040" y="79036"/>
                  <a:pt x="43182" y="30808"/>
                </a:cubicBezTo>
                <a:cubicBezTo>
                  <a:pt x="39324" y="-17420"/>
                  <a:pt x="110701" y="906"/>
                  <a:pt x="182078" y="19233"/>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5" name="Freeform 14">
            <a:extLst>
              <a:ext uri="{FF2B5EF4-FFF2-40B4-BE49-F238E27FC236}">
                <a16:creationId xmlns:a16="http://schemas.microsoft.com/office/drawing/2014/main" id="{1E0FDA8D-0A15-1F43-AEB0-8A0A105E1DF3}"/>
              </a:ext>
            </a:extLst>
          </p:cNvPr>
          <p:cNvSpPr/>
          <p:nvPr/>
        </p:nvSpPr>
        <p:spPr>
          <a:xfrm>
            <a:off x="5336399" y="3689485"/>
            <a:ext cx="2509791" cy="2132588"/>
          </a:xfrm>
          <a:custGeom>
            <a:avLst/>
            <a:gdLst>
              <a:gd name="connsiteX0" fmla="*/ 2136988 w 2509790"/>
              <a:gd name="connsiteY0" fmla="*/ 2132588 h 2132588"/>
              <a:gd name="connsiteX1" fmla="*/ 2356907 w 2509790"/>
              <a:gd name="connsiteY1" fmla="*/ 998269 h 2132588"/>
              <a:gd name="connsiteX2" fmla="*/ 134568 w 2509790"/>
              <a:gd name="connsiteY2" fmla="*/ 49145 h 2132588"/>
              <a:gd name="connsiteX3" fmla="*/ 227166 w 2509790"/>
              <a:gd name="connsiteY3" fmla="*/ 199616 h 2132588"/>
              <a:gd name="connsiteX4" fmla="*/ 53545 w 2509790"/>
              <a:gd name="connsiteY4" fmla="*/ 14421 h 2132588"/>
              <a:gd name="connsiteX5" fmla="*/ 250315 w 2509790"/>
              <a:gd name="connsiteY5" fmla="*/ 25995 h 21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790" h="2132588">
                <a:moveTo>
                  <a:pt x="2136988" y="2132588"/>
                </a:moveTo>
                <a:cubicBezTo>
                  <a:pt x="2413816" y="1739048"/>
                  <a:pt x="2690644" y="1345509"/>
                  <a:pt x="2356907" y="998269"/>
                </a:cubicBezTo>
                <a:cubicBezTo>
                  <a:pt x="2023170" y="651028"/>
                  <a:pt x="489525" y="182254"/>
                  <a:pt x="134568" y="49145"/>
                </a:cubicBezTo>
                <a:cubicBezTo>
                  <a:pt x="-220389" y="-83964"/>
                  <a:pt x="240670" y="205403"/>
                  <a:pt x="227166" y="199616"/>
                </a:cubicBezTo>
                <a:cubicBezTo>
                  <a:pt x="213662" y="193829"/>
                  <a:pt x="49687" y="43358"/>
                  <a:pt x="53545" y="14421"/>
                </a:cubicBezTo>
                <a:cubicBezTo>
                  <a:pt x="57403" y="-14516"/>
                  <a:pt x="153859" y="5739"/>
                  <a:pt x="250315" y="25995"/>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6" name="Freeform 15">
            <a:extLst>
              <a:ext uri="{FF2B5EF4-FFF2-40B4-BE49-F238E27FC236}">
                <a16:creationId xmlns:a16="http://schemas.microsoft.com/office/drawing/2014/main" id="{FB20787B-C91D-234F-B5E0-B08D28991412}"/>
              </a:ext>
            </a:extLst>
          </p:cNvPr>
          <p:cNvSpPr/>
          <p:nvPr/>
        </p:nvSpPr>
        <p:spPr>
          <a:xfrm>
            <a:off x="6376947" y="3748027"/>
            <a:ext cx="2227948" cy="2606480"/>
          </a:xfrm>
          <a:custGeom>
            <a:avLst/>
            <a:gdLst>
              <a:gd name="connsiteX0" fmla="*/ 1501554 w 2227948"/>
              <a:gd name="connsiteY0" fmla="*/ 2606480 h 2606480"/>
              <a:gd name="connsiteX1" fmla="*/ 2138162 w 2227948"/>
              <a:gd name="connsiteY1" fmla="*/ 1506885 h 2606480"/>
              <a:gd name="connsiteX2" fmla="*/ 1999266 w 2227948"/>
              <a:gd name="connsiteY2" fmla="*/ 870278 h 2606480"/>
              <a:gd name="connsiteX3" fmla="*/ 89443 w 2227948"/>
              <a:gd name="connsiteY3" fmla="*/ 48475 h 2606480"/>
              <a:gd name="connsiteX4" fmla="*/ 286212 w 2227948"/>
              <a:gd name="connsiteY4" fmla="*/ 245245 h 2606480"/>
              <a:gd name="connsiteX5" fmla="*/ 43144 w 2227948"/>
              <a:gd name="connsiteY5" fmla="*/ 25326 h 2606480"/>
              <a:gd name="connsiteX6" fmla="*/ 390385 w 2227948"/>
              <a:gd name="connsiteY6" fmla="*/ 13751 h 260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948" h="2606480">
                <a:moveTo>
                  <a:pt x="1501554" y="2606480"/>
                </a:moveTo>
                <a:cubicBezTo>
                  <a:pt x="1778382" y="2201366"/>
                  <a:pt x="2055210" y="1796252"/>
                  <a:pt x="2138162" y="1506885"/>
                </a:cubicBezTo>
                <a:cubicBezTo>
                  <a:pt x="2221114" y="1217518"/>
                  <a:pt x="2340719" y="1113346"/>
                  <a:pt x="1999266" y="870278"/>
                </a:cubicBezTo>
                <a:cubicBezTo>
                  <a:pt x="1657813" y="627210"/>
                  <a:pt x="374952" y="152647"/>
                  <a:pt x="89443" y="48475"/>
                </a:cubicBezTo>
                <a:cubicBezTo>
                  <a:pt x="-196066" y="-55697"/>
                  <a:pt x="293928" y="249103"/>
                  <a:pt x="286212" y="245245"/>
                </a:cubicBezTo>
                <a:cubicBezTo>
                  <a:pt x="278496" y="241387"/>
                  <a:pt x="25782" y="63908"/>
                  <a:pt x="43144" y="25326"/>
                </a:cubicBezTo>
                <a:cubicBezTo>
                  <a:pt x="60506" y="-13256"/>
                  <a:pt x="225445" y="247"/>
                  <a:pt x="390385" y="13751"/>
                </a:cubicBezTo>
              </a:path>
            </a:pathLst>
          </a:custGeom>
          <a:no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7" name="TextBox 16">
            <a:extLst>
              <a:ext uri="{FF2B5EF4-FFF2-40B4-BE49-F238E27FC236}">
                <a16:creationId xmlns:a16="http://schemas.microsoft.com/office/drawing/2014/main" id="{CC179FB1-3014-5348-A659-0D83336F76CC}"/>
              </a:ext>
            </a:extLst>
          </p:cNvPr>
          <p:cNvSpPr txBox="1"/>
          <p:nvPr/>
        </p:nvSpPr>
        <p:spPr>
          <a:xfrm>
            <a:off x="4427853" y="5612474"/>
            <a:ext cx="3470117" cy="369332"/>
          </a:xfrm>
          <a:prstGeom prst="rect">
            <a:avLst/>
          </a:prstGeom>
          <a:noFill/>
        </p:spPr>
        <p:txBody>
          <a:bodyPr wrap="none" rtlCol="0">
            <a:spAutoFit/>
          </a:bodyPr>
          <a:lstStyle/>
          <a:p>
            <a:r>
              <a:rPr lang="en-AU" dirty="0"/>
              <a:t>User is located in AS1221 (Telstra)</a:t>
            </a:r>
          </a:p>
        </p:txBody>
      </p:sp>
      <p:sp>
        <p:nvSpPr>
          <p:cNvPr id="18" name="TextBox 17">
            <a:extLst>
              <a:ext uri="{FF2B5EF4-FFF2-40B4-BE49-F238E27FC236}">
                <a16:creationId xmlns:a16="http://schemas.microsoft.com/office/drawing/2014/main" id="{D8788A40-BDE1-1D43-8192-C13E0DC85544}"/>
              </a:ext>
            </a:extLst>
          </p:cNvPr>
          <p:cNvSpPr txBox="1"/>
          <p:nvPr/>
        </p:nvSpPr>
        <p:spPr>
          <a:xfrm>
            <a:off x="2363083" y="4960337"/>
            <a:ext cx="5068567" cy="369332"/>
          </a:xfrm>
          <a:prstGeom prst="rect">
            <a:avLst/>
          </a:prstGeom>
          <a:noFill/>
        </p:spPr>
        <p:txBody>
          <a:bodyPr wrap="none" rtlCol="0">
            <a:spAutoFit/>
          </a:bodyPr>
          <a:lstStyle/>
          <a:p>
            <a:r>
              <a:rPr lang="en-AU" dirty="0" err="1"/>
              <a:t>uuid</a:t>
            </a:r>
            <a:r>
              <a:rPr lang="en-AU" dirty="0"/>
              <a:t> to map multiple queries to a single experiment</a:t>
            </a:r>
          </a:p>
        </p:txBody>
      </p:sp>
      <p:sp>
        <p:nvSpPr>
          <p:cNvPr id="19" name="Freeform 18">
            <a:extLst>
              <a:ext uri="{FF2B5EF4-FFF2-40B4-BE49-F238E27FC236}">
                <a16:creationId xmlns:a16="http://schemas.microsoft.com/office/drawing/2014/main" id="{F6FABD9F-46FA-A44F-8CD1-D699EB6AFECA}"/>
              </a:ext>
            </a:extLst>
          </p:cNvPr>
          <p:cNvSpPr/>
          <p:nvPr/>
        </p:nvSpPr>
        <p:spPr>
          <a:xfrm>
            <a:off x="3480818" y="3681400"/>
            <a:ext cx="2144967" cy="1359044"/>
          </a:xfrm>
          <a:custGeom>
            <a:avLst/>
            <a:gdLst>
              <a:gd name="connsiteX0" fmla="*/ 2097022 w 2144967"/>
              <a:gd name="connsiteY0" fmla="*/ 1357960 h 1359044"/>
              <a:gd name="connsiteX1" fmla="*/ 2046222 w 2144967"/>
              <a:gd name="connsiteY1" fmla="*/ 1236040 h 1359044"/>
              <a:gd name="connsiteX2" fmla="*/ 1213102 w 2144967"/>
              <a:gd name="connsiteY2" fmla="*/ 585800 h 1359044"/>
              <a:gd name="connsiteX3" fmla="*/ 75182 w 2144967"/>
              <a:gd name="connsiteY3" fmla="*/ 27000 h 1359044"/>
              <a:gd name="connsiteX4" fmla="*/ 105662 w 2144967"/>
              <a:gd name="connsiteY4" fmla="*/ 189560 h 1359044"/>
              <a:gd name="connsiteX5" fmla="*/ 4062 w 2144967"/>
              <a:gd name="connsiteY5" fmla="*/ 6680 h 1359044"/>
              <a:gd name="connsiteX6" fmla="*/ 268222 w 2144967"/>
              <a:gd name="connsiteY6" fmla="*/ 57480 h 135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967" h="1359044">
                <a:moveTo>
                  <a:pt x="2097022" y="1357960"/>
                </a:moveTo>
                <a:cubicBezTo>
                  <a:pt x="2145282" y="1361346"/>
                  <a:pt x="2193542" y="1364733"/>
                  <a:pt x="2046222" y="1236040"/>
                </a:cubicBezTo>
                <a:cubicBezTo>
                  <a:pt x="1898902" y="1107347"/>
                  <a:pt x="1541609" y="787307"/>
                  <a:pt x="1213102" y="585800"/>
                </a:cubicBezTo>
                <a:cubicBezTo>
                  <a:pt x="884595" y="384293"/>
                  <a:pt x="259755" y="93040"/>
                  <a:pt x="75182" y="27000"/>
                </a:cubicBezTo>
                <a:cubicBezTo>
                  <a:pt x="-109391" y="-39040"/>
                  <a:pt x="117515" y="192947"/>
                  <a:pt x="105662" y="189560"/>
                </a:cubicBezTo>
                <a:cubicBezTo>
                  <a:pt x="93809" y="186173"/>
                  <a:pt x="-23031" y="28693"/>
                  <a:pt x="4062" y="6680"/>
                </a:cubicBezTo>
                <a:cubicBezTo>
                  <a:pt x="31155" y="-15333"/>
                  <a:pt x="149688" y="21073"/>
                  <a:pt x="268222" y="57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1AA908EB-2040-C544-A117-940B9BC78259}"/>
              </a:ext>
            </a:extLst>
          </p:cNvPr>
          <p:cNvSpPr/>
          <p:nvPr/>
        </p:nvSpPr>
        <p:spPr>
          <a:xfrm>
            <a:off x="4683134" y="3664795"/>
            <a:ext cx="2684603" cy="2062453"/>
          </a:xfrm>
          <a:custGeom>
            <a:avLst/>
            <a:gdLst>
              <a:gd name="connsiteX0" fmla="*/ 2205346 w 2684603"/>
              <a:gd name="connsiteY0" fmla="*/ 2045125 h 2062453"/>
              <a:gd name="connsiteX1" fmla="*/ 2317106 w 2684603"/>
              <a:gd name="connsiteY1" fmla="*/ 1994325 h 2062453"/>
              <a:gd name="connsiteX2" fmla="*/ 2672706 w 2684603"/>
              <a:gd name="connsiteY2" fmla="*/ 1496485 h 2062453"/>
              <a:gd name="connsiteX3" fmla="*/ 1829426 w 2684603"/>
              <a:gd name="connsiteY3" fmla="*/ 907205 h 2062453"/>
              <a:gd name="connsiteX4" fmla="*/ 356226 w 2684603"/>
              <a:gd name="connsiteY4" fmla="*/ 114725 h 2062453"/>
              <a:gd name="connsiteX5" fmla="*/ 626 w 2684603"/>
              <a:gd name="connsiteY5" fmla="*/ 84245 h 2062453"/>
              <a:gd name="connsiteX6" fmla="*/ 264786 w 2684603"/>
              <a:gd name="connsiteY6" fmla="*/ 297605 h 2062453"/>
              <a:gd name="connsiteX7" fmla="*/ 71746 w 2684603"/>
              <a:gd name="connsiteY7" fmla="*/ 23285 h 2062453"/>
              <a:gd name="connsiteX8" fmla="*/ 407026 w 2684603"/>
              <a:gd name="connsiteY8" fmla="*/ 33445 h 206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603" h="2062453">
                <a:moveTo>
                  <a:pt x="2205346" y="2045125"/>
                </a:moveTo>
                <a:cubicBezTo>
                  <a:pt x="2222279" y="2065445"/>
                  <a:pt x="2239213" y="2085765"/>
                  <a:pt x="2317106" y="1994325"/>
                </a:cubicBezTo>
                <a:cubicBezTo>
                  <a:pt x="2394999" y="1902885"/>
                  <a:pt x="2753986" y="1677672"/>
                  <a:pt x="2672706" y="1496485"/>
                </a:cubicBezTo>
                <a:cubicBezTo>
                  <a:pt x="2591426" y="1315298"/>
                  <a:pt x="2215506" y="1137498"/>
                  <a:pt x="1829426" y="907205"/>
                </a:cubicBezTo>
                <a:cubicBezTo>
                  <a:pt x="1443346" y="676912"/>
                  <a:pt x="661026" y="251885"/>
                  <a:pt x="356226" y="114725"/>
                </a:cubicBezTo>
                <a:cubicBezTo>
                  <a:pt x="51426" y="-22435"/>
                  <a:pt x="15866" y="53765"/>
                  <a:pt x="626" y="84245"/>
                </a:cubicBezTo>
                <a:cubicBezTo>
                  <a:pt x="-14614" y="114725"/>
                  <a:pt x="252933" y="307765"/>
                  <a:pt x="264786" y="297605"/>
                </a:cubicBezTo>
                <a:cubicBezTo>
                  <a:pt x="276639" y="287445"/>
                  <a:pt x="48039" y="67312"/>
                  <a:pt x="71746" y="23285"/>
                </a:cubicBezTo>
                <a:cubicBezTo>
                  <a:pt x="95453" y="-20742"/>
                  <a:pt x="251239" y="6351"/>
                  <a:pt x="407026" y="334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F68C6CF0-4C93-F943-A341-CBBA938555F9}"/>
              </a:ext>
            </a:extLst>
          </p:cNvPr>
          <p:cNvSpPr/>
          <p:nvPr/>
        </p:nvSpPr>
        <p:spPr>
          <a:xfrm>
            <a:off x="3480819" y="5907111"/>
            <a:ext cx="4908530" cy="493875"/>
          </a:xfrm>
          <a:custGeom>
            <a:avLst/>
            <a:gdLst>
              <a:gd name="connsiteX0" fmla="*/ 208161 w 4024803"/>
              <a:gd name="connsiteY0" fmla="*/ 284325 h 493875"/>
              <a:gd name="connsiteX1" fmla="*/ 322461 w 4024803"/>
              <a:gd name="connsiteY1" fmla="*/ 446250 h 493875"/>
              <a:gd name="connsiteX2" fmla="*/ 979686 w 4024803"/>
              <a:gd name="connsiteY2" fmla="*/ 408150 h 493875"/>
              <a:gd name="connsiteX3" fmla="*/ 3922911 w 4024803"/>
              <a:gd name="connsiteY3" fmla="*/ 360525 h 493875"/>
              <a:gd name="connsiteX4" fmla="*/ 3075186 w 4024803"/>
              <a:gd name="connsiteY4" fmla="*/ 46200 h 493875"/>
              <a:gd name="connsiteX5" fmla="*/ 427236 w 4024803"/>
              <a:gd name="connsiteY5" fmla="*/ 36675 h 493875"/>
              <a:gd name="connsiteX6" fmla="*/ 17661 w 4024803"/>
              <a:gd name="connsiteY6" fmla="*/ 379575 h 493875"/>
              <a:gd name="connsiteX7" fmla="*/ 112911 w 4024803"/>
              <a:gd name="connsiteY7" fmla="*/ 493875 h 49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4803" h="493875">
                <a:moveTo>
                  <a:pt x="208161" y="284325"/>
                </a:moveTo>
                <a:cubicBezTo>
                  <a:pt x="201017" y="354969"/>
                  <a:pt x="193873" y="425613"/>
                  <a:pt x="322461" y="446250"/>
                </a:cubicBezTo>
                <a:cubicBezTo>
                  <a:pt x="451049" y="466888"/>
                  <a:pt x="979686" y="408150"/>
                  <a:pt x="979686" y="408150"/>
                </a:cubicBezTo>
                <a:cubicBezTo>
                  <a:pt x="1579761" y="393863"/>
                  <a:pt x="3573661" y="420850"/>
                  <a:pt x="3922911" y="360525"/>
                </a:cubicBezTo>
                <a:cubicBezTo>
                  <a:pt x="4272161" y="300200"/>
                  <a:pt x="3657798" y="100175"/>
                  <a:pt x="3075186" y="46200"/>
                </a:cubicBezTo>
                <a:cubicBezTo>
                  <a:pt x="2492574" y="-7775"/>
                  <a:pt x="936823" y="-18887"/>
                  <a:pt x="427236" y="36675"/>
                </a:cubicBezTo>
                <a:cubicBezTo>
                  <a:pt x="-82351" y="92237"/>
                  <a:pt x="70048" y="303375"/>
                  <a:pt x="17661" y="379575"/>
                </a:cubicBezTo>
                <a:cubicBezTo>
                  <a:pt x="-34726" y="455775"/>
                  <a:pt x="39092" y="474825"/>
                  <a:pt x="112911" y="4938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437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1695-A485-C141-891D-0DAC25598898}"/>
              </a:ext>
            </a:extLst>
          </p:cNvPr>
          <p:cNvSpPr>
            <a:spLocks noGrp="1"/>
          </p:cNvSpPr>
          <p:nvPr>
            <p:ph type="title"/>
          </p:nvPr>
        </p:nvSpPr>
        <p:spPr/>
        <p:txBody>
          <a:bodyPr/>
          <a:lstStyle/>
          <a:p>
            <a:r>
              <a:rPr lang="en-AU" dirty="0"/>
              <a:t>Experiment Profile</a:t>
            </a:r>
          </a:p>
        </p:txBody>
      </p:sp>
      <p:pic>
        <p:nvPicPr>
          <p:cNvPr id="5" name="Content Placeholder 4">
            <a:extLst>
              <a:ext uri="{FF2B5EF4-FFF2-40B4-BE49-F238E27FC236}">
                <a16:creationId xmlns:a16="http://schemas.microsoft.com/office/drawing/2014/main" id="{0BAEB42F-2623-944B-AB60-3608AA0870AF}"/>
              </a:ext>
            </a:extLst>
          </p:cNvPr>
          <p:cNvPicPr>
            <a:picLocks noGrp="1" noChangeAspect="1"/>
          </p:cNvPicPr>
          <p:nvPr>
            <p:ph idx="1"/>
          </p:nvPr>
        </p:nvPicPr>
        <p:blipFill>
          <a:blip r:embed="rId2"/>
          <a:stretch>
            <a:fillRect/>
          </a:stretch>
        </p:blipFill>
        <p:spPr>
          <a:xfrm>
            <a:off x="6312020" y="2292485"/>
            <a:ext cx="5663960" cy="3976823"/>
          </a:xfrm>
        </p:spPr>
      </p:pic>
      <p:pic>
        <p:nvPicPr>
          <p:cNvPr id="7" name="Picture 6">
            <a:extLst>
              <a:ext uri="{FF2B5EF4-FFF2-40B4-BE49-F238E27FC236}">
                <a16:creationId xmlns:a16="http://schemas.microsoft.com/office/drawing/2014/main" id="{59B67436-1031-F046-B651-480F8B4E3870}"/>
              </a:ext>
            </a:extLst>
          </p:cNvPr>
          <p:cNvPicPr>
            <a:picLocks noChangeAspect="1"/>
          </p:cNvPicPr>
          <p:nvPr/>
        </p:nvPicPr>
        <p:blipFill>
          <a:blip r:embed="rId3"/>
          <a:stretch>
            <a:fillRect/>
          </a:stretch>
        </p:blipFill>
        <p:spPr>
          <a:xfrm>
            <a:off x="216020" y="2367958"/>
            <a:ext cx="5448973" cy="3825875"/>
          </a:xfrm>
          <a:prstGeom prst="rect">
            <a:avLst/>
          </a:prstGeom>
        </p:spPr>
      </p:pic>
      <p:sp>
        <p:nvSpPr>
          <p:cNvPr id="8" name="TextBox 7">
            <a:extLst>
              <a:ext uri="{FF2B5EF4-FFF2-40B4-BE49-F238E27FC236}">
                <a16:creationId xmlns:a16="http://schemas.microsoft.com/office/drawing/2014/main" id="{662E25F2-486D-374F-9DBC-965D67B043E7}"/>
              </a:ext>
            </a:extLst>
          </p:cNvPr>
          <p:cNvSpPr txBox="1"/>
          <p:nvPr/>
        </p:nvSpPr>
        <p:spPr>
          <a:xfrm>
            <a:off x="1611616" y="1923153"/>
            <a:ext cx="2657779" cy="369332"/>
          </a:xfrm>
          <a:prstGeom prst="rect">
            <a:avLst/>
          </a:prstGeom>
          <a:noFill/>
        </p:spPr>
        <p:txBody>
          <a:bodyPr wrap="none" rtlCol="0">
            <a:spAutoFit/>
          </a:bodyPr>
          <a:lstStyle/>
          <a:p>
            <a:r>
              <a:rPr lang="en-AU" dirty="0"/>
              <a:t>Daily Ad Impression Count</a:t>
            </a:r>
          </a:p>
        </p:txBody>
      </p:sp>
      <p:sp>
        <p:nvSpPr>
          <p:cNvPr id="9" name="TextBox 8">
            <a:extLst>
              <a:ext uri="{FF2B5EF4-FFF2-40B4-BE49-F238E27FC236}">
                <a16:creationId xmlns:a16="http://schemas.microsoft.com/office/drawing/2014/main" id="{FBE1C663-8DDE-4240-B8FB-868C61E118EF}"/>
              </a:ext>
            </a:extLst>
          </p:cNvPr>
          <p:cNvSpPr txBox="1"/>
          <p:nvPr/>
        </p:nvSpPr>
        <p:spPr>
          <a:xfrm>
            <a:off x="7993366" y="1923153"/>
            <a:ext cx="2346155" cy="369332"/>
          </a:xfrm>
          <a:prstGeom prst="rect">
            <a:avLst/>
          </a:prstGeom>
          <a:noFill/>
        </p:spPr>
        <p:txBody>
          <a:bodyPr wrap="none" rtlCol="0">
            <a:spAutoFit/>
          </a:bodyPr>
          <a:lstStyle/>
          <a:p>
            <a:r>
              <a:rPr lang="en-AU" dirty="0"/>
              <a:t>Daily DNS Query Count</a:t>
            </a:r>
          </a:p>
        </p:txBody>
      </p:sp>
    </p:spTree>
    <p:extLst>
      <p:ext uri="{BB962C8B-B14F-4D97-AF65-F5344CB8AC3E}">
        <p14:creationId xmlns:p14="http://schemas.microsoft.com/office/powerpoint/2010/main" val="16353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6660-42D6-6148-B523-225A60D0C472}"/>
              </a:ext>
            </a:extLst>
          </p:cNvPr>
          <p:cNvSpPr>
            <a:spLocks noGrp="1"/>
          </p:cNvSpPr>
          <p:nvPr>
            <p:ph type="title"/>
          </p:nvPr>
        </p:nvSpPr>
        <p:spPr/>
        <p:txBody>
          <a:bodyPr/>
          <a:lstStyle/>
          <a:p>
            <a:r>
              <a:rPr lang="en-AU" dirty="0"/>
              <a:t>DNS Amplification</a:t>
            </a:r>
          </a:p>
        </p:txBody>
      </p:sp>
      <p:pic>
        <p:nvPicPr>
          <p:cNvPr id="5" name="Content Placeholder 4">
            <a:extLst>
              <a:ext uri="{FF2B5EF4-FFF2-40B4-BE49-F238E27FC236}">
                <a16:creationId xmlns:a16="http://schemas.microsoft.com/office/drawing/2014/main" id="{96ACEC21-2C45-CA41-A334-9235DF71D828}"/>
              </a:ext>
            </a:extLst>
          </p:cNvPr>
          <p:cNvPicPr>
            <a:picLocks noGrp="1" noChangeAspect="1"/>
          </p:cNvPicPr>
          <p:nvPr>
            <p:ph idx="1"/>
          </p:nvPr>
        </p:nvPicPr>
        <p:blipFill>
          <a:blip r:embed="rId2"/>
          <a:stretch>
            <a:fillRect/>
          </a:stretch>
        </p:blipFill>
        <p:spPr>
          <a:xfrm>
            <a:off x="4416545" y="1690688"/>
            <a:ext cx="6197360" cy="4351338"/>
          </a:xfrm>
        </p:spPr>
      </p:pic>
      <p:sp>
        <p:nvSpPr>
          <p:cNvPr id="6" name="TextBox 5">
            <a:extLst>
              <a:ext uri="{FF2B5EF4-FFF2-40B4-BE49-F238E27FC236}">
                <a16:creationId xmlns:a16="http://schemas.microsoft.com/office/drawing/2014/main" id="{F385436E-E461-5742-8806-63250C3C4A87}"/>
              </a:ext>
            </a:extLst>
          </p:cNvPr>
          <p:cNvSpPr txBox="1"/>
          <p:nvPr/>
        </p:nvSpPr>
        <p:spPr>
          <a:xfrm>
            <a:off x="612142" y="3016251"/>
            <a:ext cx="3804403" cy="1200329"/>
          </a:xfrm>
          <a:prstGeom prst="rect">
            <a:avLst/>
          </a:prstGeom>
          <a:noFill/>
        </p:spPr>
        <p:txBody>
          <a:bodyPr wrap="square" rtlCol="0">
            <a:spAutoFit/>
          </a:bodyPr>
          <a:lstStyle/>
          <a:p>
            <a:r>
              <a:rPr lang="en-AU" dirty="0"/>
              <a:t>This compares the daily DNS query count against the daily new label “injection” count</a:t>
            </a:r>
          </a:p>
          <a:p>
            <a:endParaRPr lang="en-AU" dirty="0"/>
          </a:p>
        </p:txBody>
      </p:sp>
    </p:spTree>
    <p:extLst>
      <p:ext uri="{BB962C8B-B14F-4D97-AF65-F5344CB8AC3E}">
        <p14:creationId xmlns:p14="http://schemas.microsoft.com/office/powerpoint/2010/main" val="247026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5336-1970-5E46-8673-DED7E2CFD2C2}"/>
              </a:ext>
            </a:extLst>
          </p:cNvPr>
          <p:cNvSpPr>
            <a:spLocks noGrp="1"/>
          </p:cNvSpPr>
          <p:nvPr>
            <p:ph type="title"/>
          </p:nvPr>
        </p:nvSpPr>
        <p:spPr/>
        <p:txBody>
          <a:bodyPr/>
          <a:lstStyle/>
          <a:p>
            <a:r>
              <a:rPr lang="en-AU" dirty="0"/>
              <a:t>DNS Zombies per day</a:t>
            </a:r>
          </a:p>
        </p:txBody>
      </p:sp>
      <p:sp>
        <p:nvSpPr>
          <p:cNvPr id="3" name="Content Placeholder 2">
            <a:extLst>
              <a:ext uri="{FF2B5EF4-FFF2-40B4-BE49-F238E27FC236}">
                <a16:creationId xmlns:a16="http://schemas.microsoft.com/office/drawing/2014/main" id="{E201DD10-FC1A-BA48-8025-67D417A584C5}"/>
              </a:ext>
            </a:extLst>
          </p:cNvPr>
          <p:cNvSpPr>
            <a:spLocks noGrp="1"/>
          </p:cNvSpPr>
          <p:nvPr>
            <p:ph idx="1"/>
          </p:nvPr>
        </p:nvSpPr>
        <p:spPr>
          <a:xfrm>
            <a:off x="352426" y="1825625"/>
            <a:ext cx="4419600" cy="4351338"/>
          </a:xfrm>
        </p:spPr>
        <p:txBody>
          <a:bodyPr>
            <a:normAutofit fontScale="92500" lnSpcReduction="10000"/>
          </a:bodyPr>
          <a:lstStyle/>
          <a:p>
            <a:r>
              <a:rPr lang="en-AU" dirty="0"/>
              <a:t>These are single use DNS labels</a:t>
            </a:r>
          </a:p>
          <a:p>
            <a:r>
              <a:rPr lang="en-AU" dirty="0"/>
              <a:t>So let’s look at the queries where the time is more than 30 seconds older than the label creation time</a:t>
            </a:r>
          </a:p>
          <a:p>
            <a:r>
              <a:rPr lang="en-AU" dirty="0"/>
              <a:t>Some days have a high avg peak rate – some don’t – </a:t>
            </a:r>
            <a:r>
              <a:rPr lang="en-AU" b="1" dirty="0"/>
              <a:t>why?</a:t>
            </a:r>
          </a:p>
          <a:p>
            <a:r>
              <a:rPr lang="en-AU" dirty="0"/>
              <a:t>The zombie rate on </a:t>
            </a:r>
            <a:r>
              <a:rPr lang="en-AU"/>
              <a:t>non-peaking days is </a:t>
            </a:r>
            <a:r>
              <a:rPr lang="en-AU" dirty="0"/>
              <a:t>(slowly) falling – </a:t>
            </a:r>
            <a:r>
              <a:rPr lang="en-AU" b="1" dirty="0"/>
              <a:t>why</a:t>
            </a:r>
            <a:r>
              <a:rPr lang="en-AU" dirty="0"/>
              <a:t>?</a:t>
            </a:r>
          </a:p>
        </p:txBody>
      </p:sp>
      <p:pic>
        <p:nvPicPr>
          <p:cNvPr id="5" name="Picture 4">
            <a:extLst>
              <a:ext uri="{FF2B5EF4-FFF2-40B4-BE49-F238E27FC236}">
                <a16:creationId xmlns:a16="http://schemas.microsoft.com/office/drawing/2014/main" id="{798BB69D-0E28-4A4A-A13C-16D215D36D4A}"/>
              </a:ext>
            </a:extLst>
          </p:cNvPr>
          <p:cNvPicPr>
            <a:picLocks noChangeAspect="1"/>
          </p:cNvPicPr>
          <p:nvPr/>
        </p:nvPicPr>
        <p:blipFill>
          <a:blip r:embed="rId2"/>
          <a:stretch>
            <a:fillRect/>
          </a:stretch>
        </p:blipFill>
        <p:spPr>
          <a:xfrm>
            <a:off x="4867275" y="1766449"/>
            <a:ext cx="6731577" cy="4726426"/>
          </a:xfrm>
          <a:prstGeom prst="rect">
            <a:avLst/>
          </a:prstGeom>
        </p:spPr>
      </p:pic>
      <p:sp>
        <p:nvSpPr>
          <p:cNvPr id="8" name="Freeform 7">
            <a:extLst>
              <a:ext uri="{FF2B5EF4-FFF2-40B4-BE49-F238E27FC236}">
                <a16:creationId xmlns:a16="http://schemas.microsoft.com/office/drawing/2014/main" id="{B66CD74E-1A87-D340-9F26-32F54170B1E8}"/>
              </a:ext>
            </a:extLst>
          </p:cNvPr>
          <p:cNvSpPr/>
          <p:nvPr/>
        </p:nvSpPr>
        <p:spPr>
          <a:xfrm>
            <a:off x="3470697" y="4744767"/>
            <a:ext cx="1735602" cy="288998"/>
          </a:xfrm>
          <a:custGeom>
            <a:avLst/>
            <a:gdLst>
              <a:gd name="connsiteX0" fmla="*/ 15453 w 1735602"/>
              <a:gd name="connsiteY0" fmla="*/ 284433 h 288998"/>
              <a:gd name="connsiteX1" fmla="*/ 139278 w 1735602"/>
              <a:gd name="connsiteY1" fmla="*/ 274908 h 288998"/>
              <a:gd name="connsiteX2" fmla="*/ 1606128 w 1735602"/>
              <a:gd name="connsiteY2" fmla="*/ 55833 h 288998"/>
              <a:gd name="connsiteX3" fmla="*/ 1253703 w 1735602"/>
              <a:gd name="connsiteY3" fmla="*/ 17733 h 288998"/>
              <a:gd name="connsiteX4" fmla="*/ 1729953 w 1735602"/>
              <a:gd name="connsiteY4" fmla="*/ 17733 h 288998"/>
              <a:gd name="connsiteX5" fmla="*/ 1472778 w 1735602"/>
              <a:gd name="connsiteY5" fmla="*/ 236808 h 28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5602" h="288998">
                <a:moveTo>
                  <a:pt x="15453" y="284433"/>
                </a:moveTo>
                <a:cubicBezTo>
                  <a:pt x="-55191" y="298720"/>
                  <a:pt x="139278" y="274908"/>
                  <a:pt x="139278" y="274908"/>
                </a:cubicBezTo>
                <a:cubicBezTo>
                  <a:pt x="404390" y="236808"/>
                  <a:pt x="1420391" y="98695"/>
                  <a:pt x="1606128" y="55833"/>
                </a:cubicBezTo>
                <a:cubicBezTo>
                  <a:pt x="1791866" y="12970"/>
                  <a:pt x="1233066" y="24083"/>
                  <a:pt x="1253703" y="17733"/>
                </a:cubicBezTo>
                <a:cubicBezTo>
                  <a:pt x="1274340" y="11383"/>
                  <a:pt x="1693441" y="-18779"/>
                  <a:pt x="1729953" y="17733"/>
                </a:cubicBezTo>
                <a:cubicBezTo>
                  <a:pt x="1766465" y="54245"/>
                  <a:pt x="1619621" y="145526"/>
                  <a:pt x="1472778" y="236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3096B113-2611-2941-8B78-D472B91542E0}"/>
              </a:ext>
            </a:extLst>
          </p:cNvPr>
          <p:cNvSpPr/>
          <p:nvPr/>
        </p:nvSpPr>
        <p:spPr>
          <a:xfrm>
            <a:off x="3957838" y="5711630"/>
            <a:ext cx="1367936" cy="236193"/>
          </a:xfrm>
          <a:custGeom>
            <a:avLst/>
            <a:gdLst>
              <a:gd name="connsiteX0" fmla="*/ 42662 w 1367936"/>
              <a:gd name="connsiteY0" fmla="*/ 222445 h 236193"/>
              <a:gd name="connsiteX1" fmla="*/ 156962 w 1367936"/>
              <a:gd name="connsiteY1" fmla="*/ 222445 h 236193"/>
              <a:gd name="connsiteX2" fmla="*/ 1319012 w 1367936"/>
              <a:gd name="connsiteY2" fmla="*/ 79570 h 236193"/>
              <a:gd name="connsiteX3" fmla="*/ 1138037 w 1367936"/>
              <a:gd name="connsiteY3" fmla="*/ 3370 h 236193"/>
              <a:gd name="connsiteX4" fmla="*/ 1366637 w 1367936"/>
              <a:gd name="connsiteY4" fmla="*/ 31945 h 236193"/>
              <a:gd name="connsiteX5" fmla="*/ 1214237 w 1367936"/>
              <a:gd name="connsiteY5" fmla="*/ 193870 h 23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7936" h="236193">
                <a:moveTo>
                  <a:pt x="42662" y="222445"/>
                </a:moveTo>
                <a:cubicBezTo>
                  <a:pt x="-6551" y="234351"/>
                  <a:pt x="-55763" y="246258"/>
                  <a:pt x="156962" y="222445"/>
                </a:cubicBezTo>
                <a:cubicBezTo>
                  <a:pt x="369687" y="198632"/>
                  <a:pt x="1155499" y="116083"/>
                  <a:pt x="1319012" y="79570"/>
                </a:cubicBezTo>
                <a:cubicBezTo>
                  <a:pt x="1482525" y="43057"/>
                  <a:pt x="1130100" y="11307"/>
                  <a:pt x="1138037" y="3370"/>
                </a:cubicBezTo>
                <a:cubicBezTo>
                  <a:pt x="1145974" y="-4567"/>
                  <a:pt x="1353937" y="195"/>
                  <a:pt x="1366637" y="31945"/>
                </a:cubicBezTo>
                <a:cubicBezTo>
                  <a:pt x="1379337" y="63695"/>
                  <a:pt x="1296787" y="128782"/>
                  <a:pt x="1214237" y="1938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3845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471C-7DFC-0744-81B6-5A601CFC448F}"/>
              </a:ext>
            </a:extLst>
          </p:cNvPr>
          <p:cNvSpPr>
            <a:spLocks noGrp="1"/>
          </p:cNvSpPr>
          <p:nvPr>
            <p:ph type="title"/>
          </p:nvPr>
        </p:nvSpPr>
        <p:spPr>
          <a:xfrm>
            <a:off x="104775" y="403225"/>
            <a:ext cx="10515600" cy="1325563"/>
          </a:xfrm>
        </p:spPr>
        <p:txBody>
          <a:bodyPr/>
          <a:lstStyle/>
          <a:p>
            <a:r>
              <a:rPr lang="en-AU" dirty="0"/>
              <a:t>One ‘Intense’ Zombie Day</a:t>
            </a:r>
          </a:p>
        </p:txBody>
      </p:sp>
      <p:pic>
        <p:nvPicPr>
          <p:cNvPr id="5" name="Content Placeholder 4">
            <a:extLst>
              <a:ext uri="{FF2B5EF4-FFF2-40B4-BE49-F238E27FC236}">
                <a16:creationId xmlns:a16="http://schemas.microsoft.com/office/drawing/2014/main" id="{13438154-2627-4A44-AD40-1E6CF028A2B4}"/>
              </a:ext>
            </a:extLst>
          </p:cNvPr>
          <p:cNvPicPr>
            <a:picLocks noGrp="1" noChangeAspect="1"/>
          </p:cNvPicPr>
          <p:nvPr>
            <p:ph idx="1"/>
          </p:nvPr>
        </p:nvPicPr>
        <p:blipFill>
          <a:blip r:embed="rId2"/>
          <a:stretch>
            <a:fillRect/>
          </a:stretch>
        </p:blipFill>
        <p:spPr>
          <a:xfrm>
            <a:off x="387470" y="2311400"/>
            <a:ext cx="4549101" cy="3194050"/>
          </a:xfrm>
        </p:spPr>
      </p:pic>
      <p:pic>
        <p:nvPicPr>
          <p:cNvPr id="7" name="Picture 6">
            <a:extLst>
              <a:ext uri="{FF2B5EF4-FFF2-40B4-BE49-F238E27FC236}">
                <a16:creationId xmlns:a16="http://schemas.microsoft.com/office/drawing/2014/main" id="{EBFF8042-7321-BE44-A92A-145C98C76CA4}"/>
              </a:ext>
            </a:extLst>
          </p:cNvPr>
          <p:cNvPicPr>
            <a:picLocks noChangeAspect="1"/>
          </p:cNvPicPr>
          <p:nvPr/>
        </p:nvPicPr>
        <p:blipFill>
          <a:blip r:embed="rId3"/>
          <a:stretch>
            <a:fillRect/>
          </a:stretch>
        </p:blipFill>
        <p:spPr>
          <a:xfrm>
            <a:off x="6173450" y="234950"/>
            <a:ext cx="4549102" cy="3194050"/>
          </a:xfrm>
          <a:prstGeom prst="rect">
            <a:avLst/>
          </a:prstGeom>
        </p:spPr>
      </p:pic>
      <p:pic>
        <p:nvPicPr>
          <p:cNvPr id="9" name="Picture 8">
            <a:extLst>
              <a:ext uri="{FF2B5EF4-FFF2-40B4-BE49-F238E27FC236}">
                <a16:creationId xmlns:a16="http://schemas.microsoft.com/office/drawing/2014/main" id="{FAD28AA0-5A5F-FF41-B38C-4098E0883AA5}"/>
              </a:ext>
            </a:extLst>
          </p:cNvPr>
          <p:cNvPicPr>
            <a:picLocks noChangeAspect="1"/>
          </p:cNvPicPr>
          <p:nvPr/>
        </p:nvPicPr>
        <p:blipFill>
          <a:blip r:embed="rId4"/>
          <a:stretch>
            <a:fillRect/>
          </a:stretch>
        </p:blipFill>
        <p:spPr>
          <a:xfrm>
            <a:off x="6173450" y="3663950"/>
            <a:ext cx="4549102" cy="3194050"/>
          </a:xfrm>
          <a:prstGeom prst="rect">
            <a:avLst/>
          </a:prstGeom>
        </p:spPr>
      </p:pic>
    </p:spTree>
    <p:extLst>
      <p:ext uri="{BB962C8B-B14F-4D97-AF65-F5344CB8AC3E}">
        <p14:creationId xmlns:p14="http://schemas.microsoft.com/office/powerpoint/2010/main" val="3121017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39DA21-B00B-A74D-87D3-2BD78E40E613}"/>
              </a:ext>
            </a:extLst>
          </p:cNvPr>
          <p:cNvPicPr>
            <a:picLocks noChangeAspect="1"/>
          </p:cNvPicPr>
          <p:nvPr/>
        </p:nvPicPr>
        <p:blipFill>
          <a:blip r:embed="rId2"/>
          <a:stretch>
            <a:fillRect/>
          </a:stretch>
        </p:blipFill>
        <p:spPr>
          <a:xfrm>
            <a:off x="387470" y="2311400"/>
            <a:ext cx="4549100" cy="3194049"/>
          </a:xfrm>
          <a:prstGeom prst="rect">
            <a:avLst/>
          </a:prstGeom>
        </p:spPr>
      </p:pic>
      <p:pic>
        <p:nvPicPr>
          <p:cNvPr id="8" name="Picture 7">
            <a:extLst>
              <a:ext uri="{FF2B5EF4-FFF2-40B4-BE49-F238E27FC236}">
                <a16:creationId xmlns:a16="http://schemas.microsoft.com/office/drawing/2014/main" id="{9E652D14-B165-1647-BF87-E3778416D1AE}"/>
              </a:ext>
            </a:extLst>
          </p:cNvPr>
          <p:cNvPicPr>
            <a:picLocks noChangeAspect="1"/>
          </p:cNvPicPr>
          <p:nvPr/>
        </p:nvPicPr>
        <p:blipFill>
          <a:blip r:embed="rId3"/>
          <a:stretch>
            <a:fillRect/>
          </a:stretch>
        </p:blipFill>
        <p:spPr>
          <a:xfrm>
            <a:off x="6114660" y="177799"/>
            <a:ext cx="4711895" cy="3308351"/>
          </a:xfrm>
          <a:prstGeom prst="rect">
            <a:avLst/>
          </a:prstGeom>
        </p:spPr>
      </p:pic>
      <p:pic>
        <p:nvPicPr>
          <p:cNvPr id="4" name="Picture 3">
            <a:extLst>
              <a:ext uri="{FF2B5EF4-FFF2-40B4-BE49-F238E27FC236}">
                <a16:creationId xmlns:a16="http://schemas.microsoft.com/office/drawing/2014/main" id="{F5194AAB-898F-EF4E-AE18-3CA1F730A50B}"/>
              </a:ext>
            </a:extLst>
          </p:cNvPr>
          <p:cNvPicPr>
            <a:picLocks noChangeAspect="1"/>
          </p:cNvPicPr>
          <p:nvPr/>
        </p:nvPicPr>
        <p:blipFill>
          <a:blip r:embed="rId4"/>
          <a:stretch>
            <a:fillRect/>
          </a:stretch>
        </p:blipFill>
        <p:spPr>
          <a:xfrm>
            <a:off x="6277455" y="3663949"/>
            <a:ext cx="4549100" cy="3194049"/>
          </a:xfrm>
          <a:prstGeom prst="rect">
            <a:avLst/>
          </a:prstGeom>
        </p:spPr>
      </p:pic>
      <p:sp>
        <p:nvSpPr>
          <p:cNvPr id="2" name="Title 1">
            <a:extLst>
              <a:ext uri="{FF2B5EF4-FFF2-40B4-BE49-F238E27FC236}">
                <a16:creationId xmlns:a16="http://schemas.microsoft.com/office/drawing/2014/main" id="{8162471C-7DFC-0744-81B6-5A601CFC448F}"/>
              </a:ext>
            </a:extLst>
          </p:cNvPr>
          <p:cNvSpPr>
            <a:spLocks noGrp="1"/>
          </p:cNvSpPr>
          <p:nvPr>
            <p:ph type="title"/>
          </p:nvPr>
        </p:nvSpPr>
        <p:spPr>
          <a:xfrm>
            <a:off x="104775" y="403225"/>
            <a:ext cx="10515600" cy="1325563"/>
          </a:xfrm>
        </p:spPr>
        <p:txBody>
          <a:bodyPr/>
          <a:lstStyle/>
          <a:p>
            <a:r>
              <a:rPr lang="en-AU" dirty="0"/>
              <a:t>One ‘Other’ Zombie Day</a:t>
            </a:r>
          </a:p>
        </p:txBody>
      </p:sp>
    </p:spTree>
    <p:extLst>
      <p:ext uri="{BB962C8B-B14F-4D97-AF65-F5344CB8AC3E}">
        <p14:creationId xmlns:p14="http://schemas.microsoft.com/office/powerpoint/2010/main" val="323257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BA67-9BC7-B94E-8483-F2B0290968CD}"/>
              </a:ext>
            </a:extLst>
          </p:cNvPr>
          <p:cNvSpPr>
            <a:spLocks noGrp="1"/>
          </p:cNvSpPr>
          <p:nvPr>
            <p:ph type="title"/>
          </p:nvPr>
        </p:nvSpPr>
        <p:spPr/>
        <p:txBody>
          <a:bodyPr/>
          <a:lstStyle/>
          <a:p>
            <a:r>
              <a:rPr lang="en-AU" dirty="0"/>
              <a:t>Some Questions</a:t>
            </a:r>
          </a:p>
        </p:txBody>
      </p:sp>
      <p:sp>
        <p:nvSpPr>
          <p:cNvPr id="3" name="Content Placeholder 2">
            <a:extLst>
              <a:ext uri="{FF2B5EF4-FFF2-40B4-BE49-F238E27FC236}">
                <a16:creationId xmlns:a16="http://schemas.microsoft.com/office/drawing/2014/main" id="{C81F46D0-3FD1-3D40-BBFD-F12D1EED8138}"/>
              </a:ext>
            </a:extLst>
          </p:cNvPr>
          <p:cNvSpPr>
            <a:spLocks noGrp="1"/>
          </p:cNvSpPr>
          <p:nvPr>
            <p:ph idx="1"/>
          </p:nvPr>
        </p:nvSpPr>
        <p:spPr/>
        <p:txBody>
          <a:bodyPr/>
          <a:lstStyle/>
          <a:p>
            <a:r>
              <a:rPr lang="en-AU" dirty="0"/>
              <a:t>Some of the Zombie activity might be based on high speed query log replay</a:t>
            </a:r>
          </a:p>
          <a:p>
            <a:pPr lvl="1"/>
            <a:r>
              <a:rPr lang="en-AU" dirty="0"/>
              <a:t>How prevalent is this behaviour across the entire DNS query landscape?</a:t>
            </a:r>
          </a:p>
          <a:p>
            <a:pPr lvl="1"/>
            <a:r>
              <a:rPr lang="en-AU" dirty="0"/>
              <a:t>How would this impact on passive query observations</a:t>
            </a:r>
          </a:p>
          <a:p>
            <a:r>
              <a:rPr lang="en-AU" dirty="0"/>
              <a:t>What contributes to the background query profile?</a:t>
            </a:r>
          </a:p>
          <a:p>
            <a:pPr lvl="1"/>
            <a:r>
              <a:rPr lang="en-AU" dirty="0"/>
              <a:t>Why does the background have such a long tail? </a:t>
            </a:r>
          </a:p>
        </p:txBody>
      </p:sp>
    </p:spTree>
    <p:extLst>
      <p:ext uri="{BB962C8B-B14F-4D97-AF65-F5344CB8AC3E}">
        <p14:creationId xmlns:p14="http://schemas.microsoft.com/office/powerpoint/2010/main" val="35327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7B89-5AC3-1140-B97F-240C5022B319}"/>
              </a:ext>
            </a:extLst>
          </p:cNvPr>
          <p:cNvSpPr>
            <a:spLocks noGrp="1"/>
          </p:cNvSpPr>
          <p:nvPr>
            <p:ph type="title"/>
          </p:nvPr>
        </p:nvSpPr>
        <p:spPr/>
        <p:txBody>
          <a:bodyPr/>
          <a:lstStyle/>
          <a:p>
            <a:r>
              <a:rPr lang="en-AU" dirty="0"/>
              <a:t>This is work-in-progress</a:t>
            </a:r>
          </a:p>
        </p:txBody>
      </p:sp>
      <p:sp>
        <p:nvSpPr>
          <p:cNvPr id="3" name="Content Placeholder 2">
            <a:extLst>
              <a:ext uri="{FF2B5EF4-FFF2-40B4-BE49-F238E27FC236}">
                <a16:creationId xmlns:a16="http://schemas.microsoft.com/office/drawing/2014/main" id="{145893B2-E763-264B-9536-CDE3E99F3DCB}"/>
              </a:ext>
            </a:extLst>
          </p:cNvPr>
          <p:cNvSpPr>
            <a:spLocks noGrp="1"/>
          </p:cNvSpPr>
          <p:nvPr>
            <p:ph idx="1"/>
          </p:nvPr>
        </p:nvSpPr>
        <p:spPr/>
        <p:txBody>
          <a:bodyPr/>
          <a:lstStyle/>
          <a:p>
            <a:r>
              <a:rPr lang="en-AU" dirty="0"/>
              <a:t>So its not clear what the conclusions might be</a:t>
            </a:r>
          </a:p>
          <a:p>
            <a:r>
              <a:rPr lang="en-AU" dirty="0"/>
              <a:t>But we have noticed a set of not-well-explained behaviours in the DNS, and we are wondering if the observational behaviour has an influence on the observed DNS behaviour</a:t>
            </a:r>
          </a:p>
        </p:txBody>
      </p:sp>
    </p:spTree>
    <p:extLst>
      <p:ext uri="{BB962C8B-B14F-4D97-AF65-F5344CB8AC3E}">
        <p14:creationId xmlns:p14="http://schemas.microsoft.com/office/powerpoint/2010/main" val="327503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47CE-D6CD-614F-A3F8-CCF7C1F95B8B}"/>
              </a:ext>
            </a:extLst>
          </p:cNvPr>
          <p:cNvSpPr>
            <a:spLocks noGrp="1"/>
          </p:cNvSpPr>
          <p:nvPr>
            <p:ph type="title"/>
          </p:nvPr>
        </p:nvSpPr>
        <p:spPr/>
        <p:txBody>
          <a:bodyPr/>
          <a:lstStyle/>
          <a:p>
            <a:r>
              <a:rPr lang="en-AU" dirty="0"/>
              <a:t>Further Studies?</a:t>
            </a:r>
          </a:p>
        </p:txBody>
      </p:sp>
      <p:sp>
        <p:nvSpPr>
          <p:cNvPr id="3" name="Content Placeholder 2">
            <a:extLst>
              <a:ext uri="{FF2B5EF4-FFF2-40B4-BE49-F238E27FC236}">
                <a16:creationId xmlns:a16="http://schemas.microsoft.com/office/drawing/2014/main" id="{83128B7E-77AB-E946-8760-4237848C88B0}"/>
              </a:ext>
            </a:extLst>
          </p:cNvPr>
          <p:cNvSpPr>
            <a:spLocks noGrp="1"/>
          </p:cNvSpPr>
          <p:nvPr>
            <p:ph idx="1"/>
          </p:nvPr>
        </p:nvSpPr>
        <p:spPr/>
        <p:txBody>
          <a:bodyPr/>
          <a:lstStyle/>
          <a:p>
            <a:r>
              <a:rPr lang="en-AU" dirty="0"/>
              <a:t>Correlate select query data from </a:t>
            </a:r>
            <a:r>
              <a:rPr lang="en-AU" dirty="0" err="1"/>
              <a:t>recursor</a:t>
            </a:r>
            <a:r>
              <a:rPr lang="en-AU" dirty="0"/>
              <a:t>(s) with query data from </a:t>
            </a:r>
            <a:r>
              <a:rPr lang="en-AU" dirty="0" err="1"/>
              <a:t>authoritatives</a:t>
            </a:r>
            <a:endParaRPr lang="en-AU" dirty="0"/>
          </a:p>
          <a:p>
            <a:r>
              <a:rPr lang="en-AU" dirty="0"/>
              <a:t>Look for query teleportation (geo shift from original to zombie)</a:t>
            </a:r>
          </a:p>
          <a:p>
            <a:r>
              <a:rPr lang="en-AU" dirty="0"/>
              <a:t>How much DNS stalking is going on?</a:t>
            </a:r>
          </a:p>
          <a:p>
            <a:r>
              <a:rPr lang="en-AU" dirty="0"/>
              <a:t>Would changing the response code for zombie queries change the zombie query behaviour?</a:t>
            </a:r>
          </a:p>
          <a:p>
            <a:endParaRPr lang="en-AU" dirty="0"/>
          </a:p>
          <a:p>
            <a:r>
              <a:rPr lang="en-AU" dirty="0"/>
              <a:t>How much of the query data is based on end user queries and how much on synthetic queries and DNS thrashing?</a:t>
            </a:r>
          </a:p>
        </p:txBody>
      </p:sp>
    </p:spTree>
    <p:extLst>
      <p:ext uri="{BB962C8B-B14F-4D97-AF65-F5344CB8AC3E}">
        <p14:creationId xmlns:p14="http://schemas.microsoft.com/office/powerpoint/2010/main" val="4736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3BC8-46E1-6F49-AEC0-49C99F386A34}"/>
              </a:ext>
            </a:extLst>
          </p:cNvPr>
          <p:cNvSpPr>
            <a:spLocks noGrp="1"/>
          </p:cNvSpPr>
          <p:nvPr>
            <p:ph type="title"/>
          </p:nvPr>
        </p:nvSpPr>
        <p:spPr/>
        <p:txBody>
          <a:bodyPr/>
          <a:lstStyle/>
          <a:p>
            <a:r>
              <a:rPr lang="en-AU" dirty="0"/>
              <a:t>Some anomalies</a:t>
            </a:r>
          </a:p>
        </p:txBody>
      </p:sp>
      <p:sp>
        <p:nvSpPr>
          <p:cNvPr id="3" name="Content Placeholder 2">
            <a:extLst>
              <a:ext uri="{FF2B5EF4-FFF2-40B4-BE49-F238E27FC236}">
                <a16:creationId xmlns:a16="http://schemas.microsoft.com/office/drawing/2014/main" id="{88A08388-EA3D-D146-B839-C7AEDB53F90B}"/>
              </a:ext>
            </a:extLst>
          </p:cNvPr>
          <p:cNvSpPr>
            <a:spLocks noGrp="1"/>
          </p:cNvSpPr>
          <p:nvPr>
            <p:ph idx="1"/>
          </p:nvPr>
        </p:nvSpPr>
        <p:spPr/>
        <p:txBody>
          <a:bodyPr/>
          <a:lstStyle/>
          <a:p>
            <a:r>
              <a:rPr lang="en-AU" dirty="0"/>
              <a:t>In previous studies associated with the KSK roll we noticed that the profile of resolvers and their query volumes seen at root servers had a very different profile to the resolvers who ask authoritative servers for “terminal” DNS names</a:t>
            </a:r>
          </a:p>
          <a:p>
            <a:r>
              <a:rPr lang="en-AU" dirty="0"/>
              <a:t>We see repeat queries at servers that are inconsistent with our perceptions of how caching by recursive resolver systems should mitigate queries</a:t>
            </a:r>
          </a:p>
          <a:p>
            <a:endParaRPr lang="en-AU" dirty="0"/>
          </a:p>
        </p:txBody>
      </p:sp>
    </p:spTree>
    <p:extLst>
      <p:ext uri="{BB962C8B-B14F-4D97-AF65-F5344CB8AC3E}">
        <p14:creationId xmlns:p14="http://schemas.microsoft.com/office/powerpoint/2010/main" val="90886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E760-D8E9-E14C-A482-03D2E183B485}"/>
              </a:ext>
            </a:extLst>
          </p:cNvPr>
          <p:cNvSpPr>
            <a:spLocks noGrp="1"/>
          </p:cNvSpPr>
          <p:nvPr>
            <p:ph type="title"/>
          </p:nvPr>
        </p:nvSpPr>
        <p:spPr/>
        <p:txBody>
          <a:bodyPr/>
          <a:lstStyle/>
          <a:p>
            <a:r>
              <a:rPr lang="en-AU" dirty="0"/>
              <a:t>Some questions we’d like to ask</a:t>
            </a:r>
          </a:p>
        </p:txBody>
      </p:sp>
      <p:sp>
        <p:nvSpPr>
          <p:cNvPr id="3" name="Content Placeholder 2">
            <a:extLst>
              <a:ext uri="{FF2B5EF4-FFF2-40B4-BE49-F238E27FC236}">
                <a16:creationId xmlns:a16="http://schemas.microsoft.com/office/drawing/2014/main" id="{D58B82EE-A53F-0841-962A-6877BF3570C6}"/>
              </a:ext>
            </a:extLst>
          </p:cNvPr>
          <p:cNvSpPr>
            <a:spLocks noGrp="1"/>
          </p:cNvSpPr>
          <p:nvPr>
            <p:ph idx="1"/>
          </p:nvPr>
        </p:nvSpPr>
        <p:spPr/>
        <p:txBody>
          <a:bodyPr/>
          <a:lstStyle/>
          <a:p>
            <a:r>
              <a:rPr lang="en-AU" dirty="0"/>
              <a:t>If we actively “plant” a sequence of DNS resolution queries into the edge, and record the queries we see at the authoritative name server for the DNS name being queried, then what can this tell us about the general behaviour of the DNS?</a:t>
            </a:r>
          </a:p>
          <a:p>
            <a:r>
              <a:rPr lang="en-AU" dirty="0"/>
              <a:t>What proportion of queries are the result of stub resolution questions and what proportion are the result of the DNS talking to itself (such as self-triggered cache refresh)</a:t>
            </a:r>
          </a:p>
          <a:p>
            <a:r>
              <a:rPr lang="en-AU" dirty="0"/>
              <a:t>Why are there query “storms”?</a:t>
            </a:r>
          </a:p>
        </p:txBody>
      </p:sp>
    </p:spTree>
    <p:extLst>
      <p:ext uri="{BB962C8B-B14F-4D97-AF65-F5344CB8AC3E}">
        <p14:creationId xmlns:p14="http://schemas.microsoft.com/office/powerpoint/2010/main" val="166321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C993-0E99-EC47-AE6A-AD4F684B9988}"/>
              </a:ext>
            </a:extLst>
          </p:cNvPr>
          <p:cNvSpPr>
            <a:spLocks noGrp="1"/>
          </p:cNvSpPr>
          <p:nvPr>
            <p:ph type="title"/>
          </p:nvPr>
        </p:nvSpPr>
        <p:spPr/>
        <p:txBody>
          <a:bodyPr/>
          <a:lstStyle/>
          <a:p>
            <a:r>
              <a:rPr lang="en-AU" dirty="0"/>
              <a:t>An active observation platform</a:t>
            </a:r>
          </a:p>
        </p:txBody>
      </p:sp>
      <p:sp>
        <p:nvSpPr>
          <p:cNvPr id="3" name="Content Placeholder 2">
            <a:extLst>
              <a:ext uri="{FF2B5EF4-FFF2-40B4-BE49-F238E27FC236}">
                <a16:creationId xmlns:a16="http://schemas.microsoft.com/office/drawing/2014/main" id="{B941AC7D-1514-7745-AB94-289CF8E1A373}"/>
              </a:ext>
            </a:extLst>
          </p:cNvPr>
          <p:cNvSpPr>
            <a:spLocks noGrp="1"/>
          </p:cNvSpPr>
          <p:nvPr>
            <p:ph idx="1"/>
          </p:nvPr>
        </p:nvSpPr>
        <p:spPr/>
        <p:txBody>
          <a:bodyPr/>
          <a:lstStyle/>
          <a:p>
            <a:pPr marL="0" indent="0">
              <a:buNone/>
            </a:pPr>
            <a:r>
              <a:rPr lang="en-AU" dirty="0"/>
              <a:t>We might understand the </a:t>
            </a:r>
            <a:r>
              <a:rPr lang="en-AU" i="1" dirty="0"/>
              <a:t>effect</a:t>
            </a:r>
            <a:r>
              <a:rPr lang="en-AU" dirty="0"/>
              <a:t> better if we controlled the </a:t>
            </a:r>
            <a:r>
              <a:rPr lang="en-AU" i="1" dirty="0"/>
              <a:t>cause</a:t>
            </a:r>
          </a:p>
          <a:p>
            <a:endParaRPr lang="en-AU" dirty="0"/>
          </a:p>
          <a:p>
            <a:pPr marL="457200" lvl="1" indent="0">
              <a:buNone/>
            </a:pPr>
            <a:r>
              <a:rPr lang="en-AU" dirty="0"/>
              <a:t>i.e. generate queries in a known context and look at their effect within in the DNS resolution environment</a:t>
            </a:r>
          </a:p>
          <a:p>
            <a:endParaRPr lang="en-AU" dirty="0"/>
          </a:p>
        </p:txBody>
      </p:sp>
    </p:spTree>
    <p:extLst>
      <p:ext uri="{BB962C8B-B14F-4D97-AF65-F5344CB8AC3E}">
        <p14:creationId xmlns:p14="http://schemas.microsoft.com/office/powerpoint/2010/main" val="105543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293689"/>
            <a:ext cx="10210800" cy="1143000"/>
          </a:xfrm>
        </p:spPr>
        <p:txBody>
          <a:bodyPr>
            <a:normAutofit/>
          </a:bodyPr>
          <a:lstStyle/>
          <a:p>
            <a:r>
              <a:rPr lang="en-US" dirty="0">
                <a:cs typeface="Powderfinger Type"/>
              </a:rPr>
              <a:t>From the Inside looking Out</a:t>
            </a:r>
          </a:p>
        </p:txBody>
      </p:sp>
      <p:sp>
        <p:nvSpPr>
          <p:cNvPr id="3" name="Content Placeholder 2"/>
          <p:cNvSpPr>
            <a:spLocks noGrp="1"/>
          </p:cNvSpPr>
          <p:nvPr>
            <p:ph idx="1"/>
          </p:nvPr>
        </p:nvSpPr>
        <p:spPr>
          <a:xfrm>
            <a:off x="1103586" y="1600201"/>
            <a:ext cx="6526923" cy="4525963"/>
          </a:xfrm>
        </p:spPr>
        <p:txBody>
          <a:bodyPr>
            <a:normAutofit/>
          </a:bodyPr>
          <a:lstStyle/>
          <a:p>
            <a:pPr marL="0" indent="0">
              <a:buNone/>
            </a:pPr>
            <a:r>
              <a:rPr lang="en-US" dirty="0"/>
              <a:t>Instrument a DNS client</a:t>
            </a:r>
          </a:p>
          <a:p>
            <a:pPr lvl="1"/>
            <a:r>
              <a:rPr lang="en-US" dirty="0"/>
              <a:t>Use the client to generate various DNS queries</a:t>
            </a:r>
          </a:p>
          <a:p>
            <a:pPr lvl="1"/>
            <a:r>
              <a:rPr lang="en-US" dirty="0"/>
              <a:t>Measure the absolute outcomes and the variance</a:t>
            </a:r>
          </a:p>
          <a:p>
            <a:pPr marL="0" indent="-23">
              <a:buNone/>
            </a:pPr>
            <a:endParaRPr lang="en-US" dirty="0"/>
          </a:p>
          <a:p>
            <a:pPr marL="0" indent="-23">
              <a:buNone/>
            </a:pPr>
            <a:r>
              <a:rPr lang="en-US" dirty="0"/>
              <a:t>This needs the ability to either coopt or manufacture a collection of willing clients</a:t>
            </a:r>
          </a:p>
        </p:txBody>
      </p:sp>
      <p:pic>
        <p:nvPicPr>
          <p:cNvPr id="4" name="Picture 3"/>
          <p:cNvPicPr>
            <a:picLocks noChangeAspect="1"/>
          </p:cNvPicPr>
          <p:nvPr/>
        </p:nvPicPr>
        <p:blipFill>
          <a:blip r:embed="rId2"/>
          <a:stretch>
            <a:fillRect/>
          </a:stretch>
        </p:blipFill>
        <p:spPr>
          <a:xfrm>
            <a:off x="8173222" y="1600201"/>
            <a:ext cx="3459978" cy="2594984"/>
          </a:xfrm>
          <a:prstGeom prst="rect">
            <a:avLst/>
          </a:prstGeom>
        </p:spPr>
      </p:pic>
    </p:spTree>
    <p:extLst>
      <p:ext uri="{BB962C8B-B14F-4D97-AF65-F5344CB8AC3E}">
        <p14:creationId xmlns:p14="http://schemas.microsoft.com/office/powerpoint/2010/main" val="336891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64973"/>
            <a:ext cx="9144000" cy="1143000"/>
          </a:xfrm>
        </p:spPr>
        <p:txBody>
          <a:bodyPr>
            <a:normAutofit/>
          </a:bodyPr>
          <a:lstStyle/>
          <a:p>
            <a:r>
              <a:rPr lang="en-US" dirty="0">
                <a:cs typeface="Powderfinger Type"/>
              </a:rPr>
              <a:t>From the Inside looking Out</a:t>
            </a:r>
          </a:p>
        </p:txBody>
      </p:sp>
      <p:sp>
        <p:nvSpPr>
          <p:cNvPr id="3" name="Content Placeholder 2"/>
          <p:cNvSpPr>
            <a:spLocks noGrp="1"/>
          </p:cNvSpPr>
          <p:nvPr>
            <p:ph idx="1"/>
          </p:nvPr>
        </p:nvSpPr>
        <p:spPr>
          <a:xfrm>
            <a:off x="723900" y="1586256"/>
            <a:ext cx="8585200" cy="2273300"/>
          </a:xfrm>
        </p:spPr>
        <p:txBody>
          <a:bodyPr>
            <a:normAutofit/>
          </a:bodyPr>
          <a:lstStyle/>
          <a:p>
            <a:pPr marL="457200" lvl="1" indent="0">
              <a:buNone/>
            </a:pPr>
            <a:r>
              <a:rPr lang="en-US" sz="2800" dirty="0"/>
              <a:t>RIPE Atlas</a:t>
            </a:r>
          </a:p>
          <a:p>
            <a:pPr lvl="2"/>
            <a:r>
              <a:rPr lang="en-US" sz="2400" dirty="0"/>
              <a:t>Many thousands of end points installed in end user networks</a:t>
            </a:r>
          </a:p>
          <a:p>
            <a:pPr lvl="2"/>
            <a:r>
              <a:rPr lang="en-US" sz="2400" dirty="0"/>
              <a:t>Programmable DNS queries</a:t>
            </a:r>
          </a:p>
          <a:p>
            <a:pPr lvl="2"/>
            <a:r>
              <a:rPr lang="en-US" sz="2400" dirty="0"/>
              <a:t>Report back</a:t>
            </a:r>
          </a:p>
        </p:txBody>
      </p:sp>
      <p:pic>
        <p:nvPicPr>
          <p:cNvPr id="6" name="Picture 5">
            <a:extLst>
              <a:ext uri="{FF2B5EF4-FFF2-40B4-BE49-F238E27FC236}">
                <a16:creationId xmlns:a16="http://schemas.microsoft.com/office/drawing/2014/main" id="{C3E87E02-01C7-FD43-90DA-04E249CA4686}"/>
              </a:ext>
            </a:extLst>
          </p:cNvPr>
          <p:cNvPicPr>
            <a:picLocks noChangeAspect="1"/>
          </p:cNvPicPr>
          <p:nvPr/>
        </p:nvPicPr>
        <p:blipFill>
          <a:blip r:embed="rId2"/>
          <a:stretch>
            <a:fillRect/>
          </a:stretch>
        </p:blipFill>
        <p:spPr>
          <a:xfrm>
            <a:off x="3468547" y="4037840"/>
            <a:ext cx="6065135" cy="2555187"/>
          </a:xfrm>
          <a:prstGeom prst="rect">
            <a:avLst/>
          </a:prstGeom>
        </p:spPr>
      </p:pic>
    </p:spTree>
    <p:extLst>
      <p:ext uri="{BB962C8B-B14F-4D97-AF65-F5344CB8AC3E}">
        <p14:creationId xmlns:p14="http://schemas.microsoft.com/office/powerpoint/2010/main" val="415752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56" y="163828"/>
            <a:ext cx="10160000" cy="1143000"/>
          </a:xfrm>
        </p:spPr>
        <p:txBody>
          <a:bodyPr>
            <a:normAutofit/>
          </a:bodyPr>
          <a:lstStyle/>
          <a:p>
            <a:r>
              <a:rPr lang="en-US" dirty="0">
                <a:cs typeface="Powderfinger Type"/>
              </a:rPr>
              <a:t>From the Outside looking In</a:t>
            </a:r>
          </a:p>
        </p:txBody>
      </p:sp>
      <p:sp>
        <p:nvSpPr>
          <p:cNvPr id="3" name="Content Placeholder 2"/>
          <p:cNvSpPr>
            <a:spLocks noGrp="1"/>
          </p:cNvSpPr>
          <p:nvPr>
            <p:ph idx="1"/>
          </p:nvPr>
        </p:nvSpPr>
        <p:spPr>
          <a:xfrm>
            <a:off x="474981" y="1463359"/>
            <a:ext cx="6819198" cy="4525963"/>
          </a:xfrm>
        </p:spPr>
        <p:txBody>
          <a:bodyPr>
            <a:noAutofit/>
          </a:bodyPr>
          <a:lstStyle/>
          <a:p>
            <a:pPr marL="0" indent="0">
              <a:buNone/>
            </a:pPr>
            <a:r>
              <a:rPr lang="en-US" sz="2400" dirty="0"/>
              <a:t>Set up authoritative server(s)</a:t>
            </a:r>
          </a:p>
          <a:p>
            <a:pPr lvl="1"/>
            <a:r>
              <a:rPr lang="en-US" sz="2200" dirty="0"/>
              <a:t>Enroll end users to send queries to it </a:t>
            </a:r>
          </a:p>
          <a:p>
            <a:pPr lvl="1"/>
            <a:r>
              <a:rPr lang="en-US" sz="2200" dirty="0"/>
              <a:t>Measure the outcomes from the perspective of the server, not the end client</a:t>
            </a:r>
          </a:p>
        </p:txBody>
      </p:sp>
      <p:pic>
        <p:nvPicPr>
          <p:cNvPr id="4" name="Picture 3"/>
          <p:cNvPicPr>
            <a:picLocks noChangeAspect="1"/>
          </p:cNvPicPr>
          <p:nvPr/>
        </p:nvPicPr>
        <p:blipFill rotWithShape="1">
          <a:blip r:embed="rId2"/>
          <a:srcRect l="-386" t="-313" r="26587" b="313"/>
          <a:stretch/>
        </p:blipFill>
        <p:spPr>
          <a:xfrm>
            <a:off x="8607972" y="1642241"/>
            <a:ext cx="3076028" cy="2778745"/>
          </a:xfrm>
          <a:prstGeom prst="rect">
            <a:avLst/>
          </a:prstGeom>
        </p:spPr>
      </p:pic>
    </p:spTree>
    <p:extLst>
      <p:ext uri="{BB962C8B-B14F-4D97-AF65-F5344CB8AC3E}">
        <p14:creationId xmlns:p14="http://schemas.microsoft.com/office/powerpoint/2010/main" val="258224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AC0B-6223-2C41-B340-220A93E3A876}"/>
              </a:ext>
            </a:extLst>
          </p:cNvPr>
          <p:cNvSpPr>
            <a:spLocks noGrp="1"/>
          </p:cNvSpPr>
          <p:nvPr>
            <p:ph type="title"/>
          </p:nvPr>
        </p:nvSpPr>
        <p:spPr/>
        <p:txBody>
          <a:bodyPr/>
          <a:lstStyle/>
          <a:p>
            <a:r>
              <a:rPr lang="en-AU" dirty="0"/>
              <a:t>In the Middle looking both ways</a:t>
            </a:r>
          </a:p>
        </p:txBody>
      </p:sp>
      <p:sp>
        <p:nvSpPr>
          <p:cNvPr id="3" name="Content Placeholder 2">
            <a:extLst>
              <a:ext uri="{FF2B5EF4-FFF2-40B4-BE49-F238E27FC236}">
                <a16:creationId xmlns:a16="http://schemas.microsoft.com/office/drawing/2014/main" id="{29402609-55EF-834B-84B0-4FBD60AE1375}"/>
              </a:ext>
            </a:extLst>
          </p:cNvPr>
          <p:cNvSpPr>
            <a:spLocks noGrp="1"/>
          </p:cNvSpPr>
          <p:nvPr>
            <p:ph idx="1"/>
          </p:nvPr>
        </p:nvSpPr>
        <p:spPr/>
        <p:txBody>
          <a:bodyPr/>
          <a:lstStyle/>
          <a:p>
            <a:r>
              <a:rPr lang="en-AU" dirty="0"/>
              <a:t>Instrument recursive resolvers and observe both stub behaviours and authoritative server behaviours for queries</a:t>
            </a:r>
          </a:p>
          <a:p>
            <a:r>
              <a:rPr lang="en-AU" dirty="0"/>
              <a:t>There are obvious privacy issues that lurk very close to the surface here</a:t>
            </a:r>
          </a:p>
        </p:txBody>
      </p:sp>
    </p:spTree>
    <p:extLst>
      <p:ext uri="{BB962C8B-B14F-4D97-AF65-F5344CB8AC3E}">
        <p14:creationId xmlns:p14="http://schemas.microsoft.com/office/powerpoint/2010/main" val="185635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TotalTime>
  <Words>901</Words>
  <Application>Microsoft Macintosh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Powderfinger Type</vt:lpstr>
      <vt:lpstr>Office Theme</vt:lpstr>
      <vt:lpstr>Passive vs Active Measurements in the DNS</vt:lpstr>
      <vt:lpstr>This is work-in-progress</vt:lpstr>
      <vt:lpstr>Some anomalies</vt:lpstr>
      <vt:lpstr>Some questions we’d like to ask</vt:lpstr>
      <vt:lpstr>An active observation platform</vt:lpstr>
      <vt:lpstr>From the Inside looking Out</vt:lpstr>
      <vt:lpstr>From the Inside looking Out</vt:lpstr>
      <vt:lpstr>From the Outside looking In</vt:lpstr>
      <vt:lpstr>In the Middle looking both ways</vt:lpstr>
      <vt:lpstr>How to measure using millions of end devices?</vt:lpstr>
      <vt:lpstr>What can be scripted in an Ad</vt:lpstr>
      <vt:lpstr>DNS Label Encoding</vt:lpstr>
      <vt:lpstr>DNS Label Encoding</vt:lpstr>
      <vt:lpstr>Experiment Profile</vt:lpstr>
      <vt:lpstr>DNS Amplification</vt:lpstr>
      <vt:lpstr>DNS Zombies per day</vt:lpstr>
      <vt:lpstr>One ‘Intense’ Zombie Day</vt:lpstr>
      <vt:lpstr>One ‘Other’ Zombie Day</vt:lpstr>
      <vt:lpstr>Some Questions</vt:lpstr>
      <vt:lpstr>Further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 vs Active Measurements in the DNS</dc:title>
  <dc:creator>Geoff Huston</dc:creator>
  <cp:lastModifiedBy>Geoff Huston</cp:lastModifiedBy>
  <cp:revision>4</cp:revision>
  <dcterms:created xsi:type="dcterms:W3CDTF">2021-11-12T02:32:46Z</dcterms:created>
  <dcterms:modified xsi:type="dcterms:W3CDTF">2021-11-14T22:22:17Z</dcterms:modified>
</cp:coreProperties>
</file>