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85" r:id="rId2"/>
    <p:sldId id="391" r:id="rId3"/>
    <p:sldId id="408" r:id="rId4"/>
    <p:sldId id="399" r:id="rId5"/>
    <p:sldId id="393" r:id="rId6"/>
    <p:sldId id="394" r:id="rId7"/>
    <p:sldId id="409" r:id="rId8"/>
    <p:sldId id="257" r:id="rId9"/>
    <p:sldId id="258" r:id="rId10"/>
    <p:sldId id="259" r:id="rId11"/>
    <p:sldId id="395" r:id="rId12"/>
    <p:sldId id="396" r:id="rId13"/>
    <p:sldId id="261" r:id="rId14"/>
    <p:sldId id="410" r:id="rId15"/>
    <p:sldId id="262" r:id="rId16"/>
    <p:sldId id="263" r:id="rId17"/>
    <p:sldId id="397" r:id="rId18"/>
    <p:sldId id="398" r:id="rId19"/>
    <p:sldId id="411" r:id="rId20"/>
    <p:sldId id="384" r:id="rId21"/>
    <p:sldId id="413" r:id="rId22"/>
    <p:sldId id="386" r:id="rId23"/>
    <p:sldId id="412" r:id="rId24"/>
    <p:sldId id="400" r:id="rId25"/>
    <p:sldId id="414" r:id="rId26"/>
    <p:sldId id="415" r:id="rId27"/>
    <p:sldId id="416" r:id="rId28"/>
    <p:sldId id="389" r:id="rId29"/>
    <p:sldId id="417" r:id="rId30"/>
    <p:sldId id="421" r:id="rId31"/>
    <p:sldId id="422" r:id="rId32"/>
    <p:sldId id="390" r:id="rId33"/>
    <p:sldId id="383" r:id="rId34"/>
    <p:sldId id="281" r:id="rId35"/>
    <p:sldId id="381" r:id="rId36"/>
    <p:sldId id="382" r:id="rId37"/>
    <p:sldId id="407" r:id="rId38"/>
    <p:sldId id="423" r:id="rId39"/>
    <p:sldId id="401" r:id="rId40"/>
    <p:sldId id="419" r:id="rId41"/>
    <p:sldId id="420" r:id="rId42"/>
    <p:sldId id="403" r:id="rId43"/>
    <p:sldId id="402" r:id="rId44"/>
    <p:sldId id="404" r:id="rId45"/>
    <p:sldId id="424" r:id="rId46"/>
    <p:sldId id="405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E9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65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9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185FE-C654-6E40-B247-BBE2614C7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721ED3-FA0A-FA4B-A9FA-35EC2659F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D8267E-532A-3848-943A-466A3D83B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75AB-D8F5-044D-9EF6-5D574D1D00E7}" type="datetimeFigureOut">
              <a:rPr lang="en-AU" smtClean="0"/>
              <a:t>29/10/21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EA13B-C9BA-7048-9689-C16998ED8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5011B-9A18-3444-8242-963A81655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FAF6B-0E23-D143-98DF-C290656D50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1441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5C16D-F06B-4D47-BED1-0F79908BB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DA8A2B-7497-364F-97BA-04776CB24D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A02FBB-37B8-8F4F-AFDF-C2ABDD983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75AB-D8F5-044D-9EF6-5D574D1D00E7}" type="datetimeFigureOut">
              <a:rPr lang="en-AU" smtClean="0"/>
              <a:t>29/10/21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3E986-C6C0-AA4E-8B3B-0DA7EEFB9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D6ADD-C0AC-DA42-B6C0-637C5940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FAF6B-0E23-D143-98DF-C290656D50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91622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088D76-6DA5-F246-B225-9D5B2D0A21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8E2F02-8E5D-5142-A9C9-CDAAA326FC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5DBFC-973B-AD41-859A-16F7F6242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75AB-D8F5-044D-9EF6-5D574D1D00E7}" type="datetimeFigureOut">
              <a:rPr lang="en-AU" smtClean="0"/>
              <a:t>29/10/21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CAB47-2160-624A-A081-E1991D9AD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4F1A5-E7FF-2145-84DD-15A1CD9F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FAF6B-0E23-D143-98DF-C290656D50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1580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D9D1F-821D-E640-8C1A-C7DFAD0D7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accent2">
                    <a:lumMod val="50000"/>
                  </a:schemeClr>
                </a:solidFill>
                <a:latin typeface="Powderfinger Type" panose="02020709070000000403" pitchFamily="49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ED878-DCD8-C74A-8888-773A1054C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87683-183D-D343-9004-5C0FFAED8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75AB-D8F5-044D-9EF6-5D574D1D00E7}" type="datetimeFigureOut">
              <a:rPr lang="en-AU" smtClean="0"/>
              <a:t>29/10/21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9737D-3262-3A4E-AF45-6D776D6CD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3B218A-AB09-C34B-B2FF-DE86B6878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FAF6B-0E23-D143-98DF-C290656D50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8062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1F3BF-59DF-3242-A28C-0A0CAA80A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A824DA-8DE9-9A47-9DEB-6DD06E93B0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AD3E0-B673-F445-91E5-A3582BF2A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75AB-D8F5-044D-9EF6-5D574D1D00E7}" type="datetimeFigureOut">
              <a:rPr lang="en-AU" smtClean="0"/>
              <a:t>29/10/21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658F3-EA9B-A246-A9A1-A53669264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3E54C-6F7D-1649-B72F-F4102555F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FAF6B-0E23-D143-98DF-C290656D50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66902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6D200-E3EC-2244-A439-B3012623D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94F90-E6E6-8641-A7BC-7A8BC75510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5C48D5-1643-C34B-AADA-E843A1868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336D8A-396E-4F41-BAC9-EB101FC0F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75AB-D8F5-044D-9EF6-5D574D1D00E7}" type="datetimeFigureOut">
              <a:rPr lang="en-AU" smtClean="0"/>
              <a:t>29/10/21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4A7B75-A7D0-8D4F-AFC9-E423E6026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B7F7A2-9BFA-D149-A468-688305FC2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FAF6B-0E23-D143-98DF-C290656D50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9013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4E3BC-8E5B-B443-B9C7-EB6CEB10A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1CB8D-8E0C-2C48-B6D7-1C6256E1D8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D955ED-0543-0442-A84A-840EAFD476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D9DB1E-D460-2242-B2B5-F03D34FE92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D2EDD-3A27-3145-854E-F78F9CDEC2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87203F-512A-2F4F-907F-680C60608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75AB-D8F5-044D-9EF6-5D574D1D00E7}" type="datetimeFigureOut">
              <a:rPr lang="en-AU" smtClean="0"/>
              <a:t>29/10/21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6C2B48-2130-8149-9ABC-BC15E6F5D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26925C-6F92-0347-B781-E2987304A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FAF6B-0E23-D143-98DF-C290656D50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9771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2E126-535C-5D45-AAD3-2A9A4E148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877EC4-767D-FB41-98EF-7FA930E38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75AB-D8F5-044D-9EF6-5D574D1D00E7}" type="datetimeFigureOut">
              <a:rPr lang="en-AU" smtClean="0"/>
              <a:t>29/10/21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2E3EB1-A102-AB46-AEC3-F580AC1FB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9AC5FC-6789-5B48-A7C9-28AD8D08A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FAF6B-0E23-D143-98DF-C290656D50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2297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947CCD-39E4-BC4D-A1D4-2977402E4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75AB-D8F5-044D-9EF6-5D574D1D00E7}" type="datetimeFigureOut">
              <a:rPr lang="en-AU" smtClean="0"/>
              <a:t>29/10/21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11AA4A-11E0-4040-8DB4-DA24A5846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BC8D50-2FAB-2845-AC0F-01589D068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FAF6B-0E23-D143-98DF-C290656D50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1873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BC9DF-5F7E-7B4F-B6F1-27D86495B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FF837-6C66-AB48-BEF4-531A07E8E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33E4F3-9B9E-3B44-9185-94B256C21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5356F3-F20F-0544-A2CF-2690F4C6A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75AB-D8F5-044D-9EF6-5D574D1D00E7}" type="datetimeFigureOut">
              <a:rPr lang="en-AU" smtClean="0"/>
              <a:t>29/10/21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9D8E47-A340-F045-8858-6333BF0CB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09486B-A475-2046-84F4-27ED2315B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FAF6B-0E23-D143-98DF-C290656D50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5728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6106D-C5A3-F94D-8C51-CE3121609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DCE747-CCEF-EB4E-9E5E-847EB17A43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5B6A80-4133-B94D-B0CF-5CDE254AE1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427D9E-9A55-3348-AC4A-0A06E5F92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75AB-D8F5-044D-9EF6-5D574D1D00E7}" type="datetimeFigureOut">
              <a:rPr lang="en-AU" smtClean="0"/>
              <a:t>29/10/21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4292F-C72C-1742-A523-4E24C9858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0632D-3148-7C46-8F82-A1B6A3F0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FAF6B-0E23-D143-98DF-C290656D50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536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96F773-B16E-3E4B-9F02-3F200DB46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89C4A-40C0-D74F-B741-42655D340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1E66F-57C0-C64D-8B71-6C555E0EDA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E75AB-D8F5-044D-9EF6-5D574D1D00E7}" type="datetimeFigureOut">
              <a:rPr lang="en-AU" smtClean="0"/>
              <a:t>29/10/21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79D7E-7AFA-CC42-8B57-62F4ACD7D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DFF89D-DA08-864A-B099-B4E77CE69C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FAF6B-0E23-D143-98DF-C290656D50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48004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B7DF30-C097-1B42-B9DA-E1FC1F6D52E8}"/>
              </a:ext>
            </a:extLst>
          </p:cNvPr>
          <p:cNvSpPr txBox="1"/>
          <p:nvPr/>
        </p:nvSpPr>
        <p:spPr>
          <a:xfrm>
            <a:off x="1827252" y="2690649"/>
            <a:ext cx="85779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chemeClr val="accent2">
                    <a:lumMod val="50000"/>
                  </a:schemeClr>
                </a:solidFill>
                <a:latin typeface="Powderfinger Type" panose="02020709070000000403" pitchFamily="49" charset="77"/>
              </a:rPr>
              <a:t>IP Technology Adoption in Mongolia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7D6C12-850C-8F48-B498-A1037608F0DE}"/>
              </a:ext>
            </a:extLst>
          </p:cNvPr>
          <p:cNvSpPr txBox="1"/>
          <p:nvPr/>
        </p:nvSpPr>
        <p:spPr>
          <a:xfrm>
            <a:off x="8229601" y="4288221"/>
            <a:ext cx="3216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>
                <a:solidFill>
                  <a:schemeClr val="bg1">
                    <a:lumMod val="50000"/>
                  </a:schemeClr>
                </a:solidFill>
                <a:latin typeface="AhnbergHand" pitchFamily="2" charset="0"/>
              </a:rPr>
              <a:t>Geoff Huston</a:t>
            </a:r>
          </a:p>
          <a:p>
            <a:pPr algn="r"/>
            <a:r>
              <a:rPr lang="en-AU" dirty="0">
                <a:solidFill>
                  <a:schemeClr val="bg1">
                    <a:lumMod val="50000"/>
                  </a:schemeClr>
                </a:solidFill>
                <a:latin typeface="AhnbergHand" pitchFamily="2" charset="0"/>
              </a:rPr>
              <a:t>Chief Scientist, APNIC</a:t>
            </a:r>
          </a:p>
        </p:txBody>
      </p:sp>
    </p:spTree>
    <p:extLst>
      <p:ext uri="{BB962C8B-B14F-4D97-AF65-F5344CB8AC3E}">
        <p14:creationId xmlns:p14="http://schemas.microsoft.com/office/powerpoint/2010/main" val="3912157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19AEC-7EF4-BF4E-9658-2BCA16947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And is very diverse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0A1137-2D3A-4540-B87B-DC7CA16885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3821" y="1825625"/>
            <a:ext cx="6804358" cy="435133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753C1C-AD6B-C74B-B5DA-3FB9C45A7635}"/>
              </a:ext>
            </a:extLst>
          </p:cNvPr>
          <p:cNvSpPr txBox="1"/>
          <p:nvPr/>
        </p:nvSpPr>
        <p:spPr>
          <a:xfrm>
            <a:off x="367862" y="4382814"/>
            <a:ext cx="40094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IPv6 is deployed in Central </a:t>
            </a:r>
          </a:p>
          <a:p>
            <a:r>
              <a:rPr lang="en-AU" dirty="0">
                <a:latin typeface="AhnbergHand" pitchFamily="2" charset="0"/>
              </a:rPr>
              <a:t>Europe and Greece, but not in </a:t>
            </a:r>
          </a:p>
          <a:p>
            <a:r>
              <a:rPr lang="en-AU" dirty="0">
                <a:latin typeface="AhnbergHand" pitchFamily="2" charset="0"/>
              </a:rPr>
              <a:t>the North, South or East</a:t>
            </a:r>
          </a:p>
        </p:txBody>
      </p:sp>
    </p:spTree>
    <p:extLst>
      <p:ext uri="{BB962C8B-B14F-4D97-AF65-F5344CB8AC3E}">
        <p14:creationId xmlns:p14="http://schemas.microsoft.com/office/powerpoint/2010/main" val="1991508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3DB9B-B6F5-A942-AE5A-294147781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Asia has better numbers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07BBB2-7226-9043-95B5-4EA6B5EA50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8938" y="1825625"/>
            <a:ext cx="9354123" cy="4351338"/>
          </a:xfrm>
        </p:spPr>
      </p:pic>
    </p:spTree>
    <p:extLst>
      <p:ext uri="{BB962C8B-B14F-4D97-AF65-F5344CB8AC3E}">
        <p14:creationId xmlns:p14="http://schemas.microsoft.com/office/powerpoint/2010/main" val="1381965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19C9C-6AA3-4E48-8296-528E74CA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And similar diversity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1B5CAE-7386-9141-B8C8-DB509915D3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7452" y="1825625"/>
            <a:ext cx="6817096" cy="4351338"/>
          </a:xfrm>
        </p:spPr>
      </p:pic>
    </p:spTree>
    <p:extLst>
      <p:ext uri="{BB962C8B-B14F-4D97-AF65-F5344CB8AC3E}">
        <p14:creationId xmlns:p14="http://schemas.microsoft.com/office/powerpoint/2010/main" val="2876047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8A793-68F7-1849-97CE-4B0F4DE24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II. DNSSEC Adoption</a:t>
            </a:r>
          </a:p>
        </p:txBody>
      </p:sp>
    </p:spTree>
    <p:extLst>
      <p:ext uri="{BB962C8B-B14F-4D97-AF65-F5344CB8AC3E}">
        <p14:creationId xmlns:p14="http://schemas.microsoft.com/office/powerpoint/2010/main" val="133639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8A793-68F7-1849-97CE-4B0F4DE24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DNSSEC </a:t>
            </a:r>
            <a:r>
              <a:rPr lang="en-AU" dirty="0"/>
              <a:t>A</a:t>
            </a:r>
            <a:r>
              <a:rPr lang="en-AU" dirty="0">
                <a:latin typeface="Powderfinger Type" panose="02020709070000000403" pitchFamily="49" charset="77"/>
              </a:rPr>
              <a:t>doption</a:t>
            </a:r>
            <a:br>
              <a:rPr lang="en-AU" dirty="0">
                <a:latin typeface="Powderfinger Type" panose="02020709070000000403" pitchFamily="49" charset="77"/>
              </a:rPr>
            </a:br>
            <a:r>
              <a:rPr lang="en-AU" dirty="0">
                <a:latin typeface="Powderfinger Type" panose="02020709070000000403" pitchFamily="49" charset="77"/>
              </a:rPr>
              <a:t>Internet-wide Validation Count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3C5EF4-49F5-5346-BC7D-76B430CE6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043" y="1675525"/>
            <a:ext cx="8480414" cy="51824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1BC9FB-9DAB-B64F-AD3A-EB3DE9DB1408}"/>
              </a:ext>
            </a:extLst>
          </p:cNvPr>
          <p:cNvSpPr txBox="1"/>
          <p:nvPr/>
        </p:nvSpPr>
        <p:spPr>
          <a:xfrm>
            <a:off x="9873049" y="2174789"/>
            <a:ext cx="2318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27% of the Internet’s user base sit behind</a:t>
            </a:r>
          </a:p>
          <a:p>
            <a:r>
              <a:rPr lang="en-AU" dirty="0"/>
              <a:t>DNSSEC-validating resolvers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8A43B86-E8C6-F54C-870F-FA8AB8AEBEF2}"/>
              </a:ext>
            </a:extLst>
          </p:cNvPr>
          <p:cNvSpPr/>
          <p:nvPr/>
        </p:nvSpPr>
        <p:spPr>
          <a:xfrm>
            <a:off x="9873049" y="1848794"/>
            <a:ext cx="1032635" cy="407682"/>
          </a:xfrm>
          <a:custGeom>
            <a:avLst/>
            <a:gdLst>
              <a:gd name="connsiteX0" fmla="*/ 887579 w 1032635"/>
              <a:gd name="connsiteY0" fmla="*/ 316337 h 407682"/>
              <a:gd name="connsiteX1" fmla="*/ 982172 w 1032635"/>
              <a:gd name="connsiteY1" fmla="*/ 1027 h 407682"/>
              <a:gd name="connsiteX2" fmla="*/ 193896 w 1032635"/>
              <a:gd name="connsiteY2" fmla="*/ 221744 h 407682"/>
              <a:gd name="connsiteX3" fmla="*/ 25730 w 1032635"/>
              <a:gd name="connsiteY3" fmla="*/ 400420 h 407682"/>
              <a:gd name="connsiteX4" fmla="*/ 46751 w 1032635"/>
              <a:gd name="connsiteY4" fmla="*/ 116640 h 407682"/>
              <a:gd name="connsiteX5" fmla="*/ 25730 w 1032635"/>
              <a:gd name="connsiteY5" fmla="*/ 389909 h 407682"/>
              <a:gd name="connsiteX6" fmla="*/ 456654 w 1032635"/>
              <a:gd name="connsiteY6" fmla="*/ 358378 h 407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2635" h="407682">
                <a:moveTo>
                  <a:pt x="887579" y="316337"/>
                </a:moveTo>
                <a:cubicBezTo>
                  <a:pt x="992682" y="166564"/>
                  <a:pt x="1097786" y="16792"/>
                  <a:pt x="982172" y="1027"/>
                </a:cubicBezTo>
                <a:cubicBezTo>
                  <a:pt x="866558" y="-14738"/>
                  <a:pt x="353303" y="155179"/>
                  <a:pt x="193896" y="221744"/>
                </a:cubicBezTo>
                <a:cubicBezTo>
                  <a:pt x="34489" y="288309"/>
                  <a:pt x="50254" y="417937"/>
                  <a:pt x="25730" y="400420"/>
                </a:cubicBezTo>
                <a:cubicBezTo>
                  <a:pt x="1206" y="382903"/>
                  <a:pt x="46751" y="118392"/>
                  <a:pt x="46751" y="116640"/>
                </a:cubicBezTo>
                <a:cubicBezTo>
                  <a:pt x="46751" y="114888"/>
                  <a:pt x="-42587" y="349619"/>
                  <a:pt x="25730" y="389909"/>
                </a:cubicBezTo>
                <a:cubicBezTo>
                  <a:pt x="94047" y="430199"/>
                  <a:pt x="275350" y="394288"/>
                  <a:pt x="456654" y="35837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8481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42FA19-1A9D-C948-8DDA-42EDCAA6B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215" y="1681037"/>
            <a:ext cx="10093569" cy="46405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23823C-2C4B-7440-8D5D-9BE8B17D5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Europe is (slightly) ahead</a:t>
            </a:r>
          </a:p>
        </p:txBody>
      </p:sp>
    </p:spTree>
    <p:extLst>
      <p:ext uri="{BB962C8B-B14F-4D97-AF65-F5344CB8AC3E}">
        <p14:creationId xmlns:p14="http://schemas.microsoft.com/office/powerpoint/2010/main" val="4017983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FB8CBE-E414-674F-BEB9-7AB5A0623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690688"/>
            <a:ext cx="7498862" cy="45964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EB88B3-F5C2-2748-AC5B-44A153179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Same (but different) diversity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31AC77-B66A-4545-A55C-06136FB37300}"/>
              </a:ext>
            </a:extLst>
          </p:cNvPr>
          <p:cNvSpPr txBox="1"/>
          <p:nvPr/>
        </p:nvSpPr>
        <p:spPr>
          <a:xfrm>
            <a:off x="367862" y="4382814"/>
            <a:ext cx="53062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DNSSEC is deployed in Northern Europe,</a:t>
            </a:r>
          </a:p>
          <a:p>
            <a:r>
              <a:rPr lang="en-AU" dirty="0">
                <a:latin typeface="AhnbergHand" pitchFamily="2" charset="0"/>
              </a:rPr>
              <a:t>but not as much in Central, Southern or </a:t>
            </a:r>
          </a:p>
          <a:p>
            <a:r>
              <a:rPr lang="en-AU" dirty="0">
                <a:latin typeface="AhnbergHand" pitchFamily="2" charset="0"/>
              </a:rPr>
              <a:t>Eastern Europe </a:t>
            </a:r>
          </a:p>
        </p:txBody>
      </p:sp>
    </p:spTree>
    <p:extLst>
      <p:ext uri="{BB962C8B-B14F-4D97-AF65-F5344CB8AC3E}">
        <p14:creationId xmlns:p14="http://schemas.microsoft.com/office/powerpoint/2010/main" val="1110758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7345E-BA05-6C4D-8087-B58BCB575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Asia has been steady for 24 months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EF6B32-C319-A54A-9793-B11BCF3FC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8938" y="1825625"/>
            <a:ext cx="9354123" cy="4351338"/>
          </a:xfrm>
        </p:spPr>
      </p:pic>
    </p:spTree>
    <p:extLst>
      <p:ext uri="{BB962C8B-B14F-4D97-AF65-F5344CB8AC3E}">
        <p14:creationId xmlns:p14="http://schemas.microsoft.com/office/powerpoint/2010/main" val="2674350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BD236-16CF-F842-AED3-21F78F1AB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And again a diverse (but different) spread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591A8B-8E8D-074F-8D62-3F0DBA3A3E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4585" y="1825624"/>
            <a:ext cx="6369734" cy="4684563"/>
          </a:xfrm>
        </p:spPr>
      </p:pic>
    </p:spTree>
    <p:extLst>
      <p:ext uri="{BB962C8B-B14F-4D97-AF65-F5344CB8AC3E}">
        <p14:creationId xmlns:p14="http://schemas.microsoft.com/office/powerpoint/2010/main" val="1566139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AC914-DBB6-CF47-BAC9-324FB5FE6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III. Routing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31CA9-0E9B-8744-B127-B43D63D9F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Signing ROAs</a:t>
            </a:r>
          </a:p>
          <a:p>
            <a:r>
              <a:rPr lang="en-AU" dirty="0"/>
              <a:t>Validating routes against ROAs and Dropping Invalids (ROV)</a:t>
            </a:r>
          </a:p>
        </p:txBody>
      </p:sp>
    </p:spTree>
    <p:extLst>
      <p:ext uri="{BB962C8B-B14F-4D97-AF65-F5344CB8AC3E}">
        <p14:creationId xmlns:p14="http://schemas.microsoft.com/office/powerpoint/2010/main" val="1216070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83214-968F-E04C-97E8-6D924AB04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Why?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236BC-96D1-9648-899B-8EAECBAE5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Mongolia has a really high rate of adoption of DNSSEC in their recursive resolvers</a:t>
            </a:r>
          </a:p>
          <a:p>
            <a:r>
              <a:rPr lang="en-AU" dirty="0"/>
              <a:t>And a pretty good rate of </a:t>
            </a:r>
            <a:r>
              <a:rPr lang="en-AU" dirty="0" err="1"/>
              <a:t>RoV</a:t>
            </a:r>
            <a:r>
              <a:rPr lang="en-AU" dirty="0"/>
              <a:t> ROA filtering for routing security</a:t>
            </a:r>
          </a:p>
          <a:p>
            <a:r>
              <a:rPr lang="en-AU" dirty="0"/>
              <a:t>And a close to perfect rate of signed ROAs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3853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144B7-8AEB-464B-BB4D-3F4661A35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RPKI ROV Adoption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BB0C37-41D8-C943-98FC-79786413D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34" y="1796774"/>
            <a:ext cx="9543393" cy="44229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B14448-4077-F24F-8E21-0C0AB81EDDA7}"/>
              </a:ext>
            </a:extLst>
          </p:cNvPr>
          <p:cNvSpPr txBox="1"/>
          <p:nvPr/>
        </p:nvSpPr>
        <p:spPr>
          <a:xfrm>
            <a:off x="9984827" y="4424854"/>
            <a:ext cx="2154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15% of users can’t reach a destination if the route is </a:t>
            </a:r>
            <a:r>
              <a:rPr lang="en-AU" dirty="0" err="1"/>
              <a:t>RoV</a:t>
            </a:r>
            <a:r>
              <a:rPr lang="en-AU" dirty="0"/>
              <a:t> invalid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DA220906-F4C1-624E-B0AD-A2453F3E5E31}"/>
              </a:ext>
            </a:extLst>
          </p:cNvPr>
          <p:cNvSpPr/>
          <p:nvPr/>
        </p:nvSpPr>
        <p:spPr>
          <a:xfrm>
            <a:off x="9931715" y="3782736"/>
            <a:ext cx="1132761" cy="600078"/>
          </a:xfrm>
          <a:custGeom>
            <a:avLst/>
            <a:gdLst>
              <a:gd name="connsiteX0" fmla="*/ 967513 w 1132761"/>
              <a:gd name="connsiteY0" fmla="*/ 600078 h 600078"/>
              <a:gd name="connsiteX1" fmla="*/ 1062106 w 1132761"/>
              <a:gd name="connsiteY1" fmla="*/ 988 h 600078"/>
              <a:gd name="connsiteX2" fmla="*/ 53113 w 1132761"/>
              <a:gd name="connsiteY2" fmla="*/ 452933 h 600078"/>
              <a:gd name="connsiteX3" fmla="*/ 189747 w 1132761"/>
              <a:gd name="connsiteY3" fmla="*/ 221705 h 600078"/>
              <a:gd name="connsiteX4" fmla="*/ 561 w 1132761"/>
              <a:gd name="connsiteY4" fmla="*/ 442423 h 600078"/>
              <a:gd name="connsiteX5" fmla="*/ 263319 w 1132761"/>
              <a:gd name="connsiteY5" fmla="*/ 558036 h 600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2761" h="600078">
                <a:moveTo>
                  <a:pt x="967513" y="600078"/>
                </a:moveTo>
                <a:cubicBezTo>
                  <a:pt x="1091009" y="312795"/>
                  <a:pt x="1214506" y="25512"/>
                  <a:pt x="1062106" y="988"/>
                </a:cubicBezTo>
                <a:cubicBezTo>
                  <a:pt x="909706" y="-23536"/>
                  <a:pt x="198506" y="416147"/>
                  <a:pt x="53113" y="452933"/>
                </a:cubicBezTo>
                <a:cubicBezTo>
                  <a:pt x="-92280" y="489719"/>
                  <a:pt x="198506" y="223457"/>
                  <a:pt x="189747" y="221705"/>
                </a:cubicBezTo>
                <a:cubicBezTo>
                  <a:pt x="180988" y="219953"/>
                  <a:pt x="-11701" y="386368"/>
                  <a:pt x="561" y="442423"/>
                </a:cubicBezTo>
                <a:cubicBezTo>
                  <a:pt x="12823" y="498478"/>
                  <a:pt x="138071" y="528257"/>
                  <a:pt x="263319" y="55803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62980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4C7F1-FDE6-794A-886D-BEE32272C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RPKI ROV - Europe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C0E013-2EB8-4F4D-9D47-0D6D9DD322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7058" y="1825625"/>
            <a:ext cx="9377883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1F54FF-E08C-CE47-9126-209E6EC27C2E}"/>
              </a:ext>
            </a:extLst>
          </p:cNvPr>
          <p:cNvSpPr txBox="1"/>
          <p:nvPr/>
        </p:nvSpPr>
        <p:spPr>
          <a:xfrm>
            <a:off x="10673009" y="3244334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15%</a:t>
            </a:r>
          </a:p>
        </p:txBody>
      </p:sp>
    </p:spTree>
    <p:extLst>
      <p:ext uri="{BB962C8B-B14F-4D97-AF65-F5344CB8AC3E}">
        <p14:creationId xmlns:p14="http://schemas.microsoft.com/office/powerpoint/2010/main" val="2424407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4B2C1-83F3-764B-9BE2-945EEA04A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RPKI ROV Adoption in Europe</a:t>
            </a:r>
            <a:endParaRPr lang="en-AU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E74A2-0D2D-D640-9FD7-5C45E08BA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2656" y="1825625"/>
            <a:ext cx="6586688" cy="435133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E1165C-3955-1849-960B-1844FB3FFFDF}"/>
              </a:ext>
            </a:extLst>
          </p:cNvPr>
          <p:cNvSpPr txBox="1"/>
          <p:nvPr/>
        </p:nvSpPr>
        <p:spPr>
          <a:xfrm flipH="1">
            <a:off x="4750675" y="1456293"/>
            <a:ext cx="4981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/>
              <a:t>Rate of </a:t>
            </a:r>
            <a:r>
              <a:rPr lang="en-AU" sz="2800" b="1" dirty="0" err="1"/>
              <a:t>RoV</a:t>
            </a:r>
            <a:r>
              <a:rPr lang="en-AU" sz="2800" b="1" dirty="0"/>
              <a:t> Filtering</a:t>
            </a:r>
          </a:p>
        </p:txBody>
      </p:sp>
    </p:spTree>
    <p:extLst>
      <p:ext uri="{BB962C8B-B14F-4D97-AF65-F5344CB8AC3E}">
        <p14:creationId xmlns:p14="http://schemas.microsoft.com/office/powerpoint/2010/main" val="1463560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144B7-8AEB-464B-BB4D-3F4661A35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RPKI ROV - Asia</a:t>
            </a:r>
            <a:endParaRPr lang="en-AU" dirty="0">
              <a:latin typeface="Powderfinger Type" panose="02020709070000000403" pitchFamily="49" charset="77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504A72C-D89B-5E4F-A31E-B914E9AAB6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7053" y="1690688"/>
            <a:ext cx="9357894" cy="4351337"/>
          </a:xfrm>
        </p:spPr>
      </p:pic>
    </p:spTree>
    <p:extLst>
      <p:ext uri="{BB962C8B-B14F-4D97-AF65-F5344CB8AC3E}">
        <p14:creationId xmlns:p14="http://schemas.microsoft.com/office/powerpoint/2010/main" val="16611326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4B2C1-83F3-764B-9BE2-945EEA04A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RPKI ROV Adoption in Asia</a:t>
            </a:r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E1165C-3955-1849-960B-1844FB3FFFDF}"/>
              </a:ext>
            </a:extLst>
          </p:cNvPr>
          <p:cNvSpPr txBox="1"/>
          <p:nvPr/>
        </p:nvSpPr>
        <p:spPr>
          <a:xfrm flipH="1">
            <a:off x="4750675" y="1456293"/>
            <a:ext cx="4981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/>
              <a:t>Rate of </a:t>
            </a:r>
            <a:r>
              <a:rPr lang="en-AU" sz="2800" b="1" dirty="0" err="1"/>
              <a:t>RoV</a:t>
            </a:r>
            <a:r>
              <a:rPr lang="en-AU" sz="2800" b="1" dirty="0"/>
              <a:t> Filtering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D6EA13-48AA-FB48-9285-BF6B2A6EC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021" y="2033135"/>
            <a:ext cx="7409039" cy="458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73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8DE14-723B-DF4A-8CB7-215F72EB1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Global Views – IPv6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1E4CA5-08D8-F641-8B04-C5298DAC9F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8098" y="1825625"/>
            <a:ext cx="9175803" cy="4351338"/>
          </a:xfrm>
        </p:spPr>
      </p:pic>
    </p:spTree>
    <p:extLst>
      <p:ext uri="{BB962C8B-B14F-4D97-AF65-F5344CB8AC3E}">
        <p14:creationId xmlns:p14="http://schemas.microsoft.com/office/powerpoint/2010/main" val="3844293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8DE14-723B-DF4A-8CB7-215F72EB1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Global Views – DNSSEC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12C9EC-E92C-2F4C-8060-AFC9D3903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487" y="1825625"/>
            <a:ext cx="9637986" cy="444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664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001B2-0F89-9643-97CE-BB6337A63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Global Views - </a:t>
            </a:r>
            <a:r>
              <a:rPr lang="en-AU" dirty="0" err="1"/>
              <a:t>RoV</a:t>
            </a:r>
            <a:endParaRPr lang="en-AU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5AA04F-DF72-0F43-BF35-1DFC39C99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6593" y="1825625"/>
            <a:ext cx="9218814" cy="4351338"/>
          </a:xfrm>
        </p:spPr>
      </p:pic>
    </p:spTree>
    <p:extLst>
      <p:ext uri="{BB962C8B-B14F-4D97-AF65-F5344CB8AC3E}">
        <p14:creationId xmlns:p14="http://schemas.microsoft.com/office/powerpoint/2010/main" val="39872558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7DBB7-0BEB-244A-BD41-F04E12832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Why is there such diversity in deployment?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27079-8317-9F4D-89D2-8FD37B1115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IPv6 was promised to offer a simpler, scalable and in theory a more secure Internet</a:t>
            </a:r>
          </a:p>
          <a:p>
            <a:pPr lvl="1"/>
            <a:r>
              <a:rPr lang="en-AU" dirty="0"/>
              <a:t>IPv6 has been around for 20 years</a:t>
            </a:r>
          </a:p>
          <a:p>
            <a:pPr lvl="1"/>
            <a:endParaRPr lang="en-AU" dirty="0"/>
          </a:p>
          <a:p>
            <a:r>
              <a:rPr lang="en-AU" dirty="0"/>
              <a:t>DNSSEC was promised to provide a trustable DNS that was impervious to lies and tampering</a:t>
            </a:r>
          </a:p>
          <a:p>
            <a:pPr lvl="1"/>
            <a:r>
              <a:rPr lang="en-AU" dirty="0"/>
              <a:t>DNSSEC has been around for 10 years</a:t>
            </a:r>
          </a:p>
          <a:p>
            <a:pPr lvl="1"/>
            <a:endParaRPr lang="en-AU" dirty="0"/>
          </a:p>
          <a:p>
            <a:r>
              <a:rPr lang="en-AU" dirty="0" err="1"/>
              <a:t>RoV</a:t>
            </a:r>
            <a:r>
              <a:rPr lang="en-AU" dirty="0"/>
              <a:t> was meant to protect us from routing mishaps and attacks</a:t>
            </a:r>
          </a:p>
          <a:p>
            <a:pPr lvl="1"/>
            <a:r>
              <a:rPr lang="en-AU" dirty="0" err="1"/>
              <a:t>RoV</a:t>
            </a:r>
            <a:r>
              <a:rPr lang="en-AU" dirty="0"/>
              <a:t> has been around for 5 years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342079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7FE41-CE9C-3D42-B6DA-347006F87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Why don’t we get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3CD1C-DA93-7540-AD1E-7A78BA515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All of these technologies were intended to support a bigger and more secure network environment that was more resistant to various forms of attack</a:t>
            </a:r>
          </a:p>
          <a:p>
            <a:r>
              <a:rPr lang="en-AU" dirty="0"/>
              <a:t>You would think that users would want this!</a:t>
            </a:r>
          </a:p>
          <a:p>
            <a:pPr lvl="1"/>
            <a:r>
              <a:rPr lang="en-AU" dirty="0"/>
              <a:t>And they probably would prefer to have this</a:t>
            </a:r>
          </a:p>
          <a:p>
            <a:r>
              <a:rPr lang="en-AU" dirty="0"/>
              <a:t>You would think that service providers would want this!</a:t>
            </a:r>
          </a:p>
          <a:p>
            <a:pPr lvl="1"/>
            <a:r>
              <a:rPr lang="en-AU" dirty="0"/>
              <a:t>And I guess that they also would prefer to have this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26604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83214-968F-E04C-97E8-6D924AB04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Why?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236BC-96D1-9648-899B-8EAECBAE5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Mongolia has a really high rate of adoption of DNSSEC in their recursive resolvers</a:t>
            </a:r>
          </a:p>
          <a:p>
            <a:r>
              <a:rPr lang="en-AU" dirty="0"/>
              <a:t>And a pretty good rate of </a:t>
            </a:r>
            <a:r>
              <a:rPr lang="en-AU" dirty="0" err="1"/>
              <a:t>RoV</a:t>
            </a:r>
            <a:r>
              <a:rPr lang="en-AU" dirty="0"/>
              <a:t> ROA filtering for routing security</a:t>
            </a:r>
          </a:p>
          <a:p>
            <a:r>
              <a:rPr lang="en-AU" dirty="0"/>
              <a:t>And a close to perfect rate of signed ROAs</a:t>
            </a:r>
          </a:p>
          <a:p>
            <a:pPr marL="0" indent="0">
              <a:buNone/>
            </a:pPr>
            <a:r>
              <a:rPr lang="en-AU" dirty="0"/>
              <a:t>Yet …</a:t>
            </a:r>
          </a:p>
          <a:p>
            <a:r>
              <a:rPr lang="en-AU" dirty="0"/>
              <a:t>No IPv6!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911098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7FE41-CE9C-3D42-B6DA-347006F87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Why don’t we get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3CD1C-DA93-7540-AD1E-7A78BA515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All of these technologies were intended to support a bigger and more secure network environment that was more resistant to various forms of attack</a:t>
            </a:r>
          </a:p>
          <a:p>
            <a:r>
              <a:rPr lang="en-AU" dirty="0"/>
              <a:t>You would think that users would want this!</a:t>
            </a:r>
          </a:p>
          <a:p>
            <a:pPr lvl="1"/>
            <a:r>
              <a:rPr lang="en-AU" dirty="0"/>
              <a:t>And they probably would prefer to have this</a:t>
            </a:r>
          </a:p>
          <a:p>
            <a:r>
              <a:rPr lang="en-AU" dirty="0"/>
              <a:t>You would think that service providers would want this!</a:t>
            </a:r>
          </a:p>
          <a:p>
            <a:pPr lvl="1"/>
            <a:r>
              <a:rPr lang="en-AU" dirty="0"/>
              <a:t>And I guess that they also would prefer to </a:t>
            </a:r>
            <a:r>
              <a:rPr lang="en-AU"/>
              <a:t>have this</a:t>
            </a:r>
            <a:endParaRPr lang="en-AU" dirty="0"/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0D7AB9-5E22-5A46-94DF-5F45886DA792}"/>
              </a:ext>
            </a:extLst>
          </p:cNvPr>
          <p:cNvSpPr txBox="1"/>
          <p:nvPr/>
        </p:nvSpPr>
        <p:spPr>
          <a:xfrm rot="20254538">
            <a:off x="1343657" y="2890389"/>
            <a:ext cx="7506648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  <a:latin typeface="AhnbergHand" pitchFamily="2" charset="0"/>
              </a:rPr>
              <a:t>So why is it so damn hard to deploy it? </a:t>
            </a:r>
          </a:p>
        </p:txBody>
      </p:sp>
    </p:spTree>
    <p:extLst>
      <p:ext uri="{BB962C8B-B14F-4D97-AF65-F5344CB8AC3E}">
        <p14:creationId xmlns:p14="http://schemas.microsoft.com/office/powerpoint/2010/main" val="6950081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9D3E9-D63B-F74D-9343-0ED325477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Maybe its deregulation of this industry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0B677-161B-244B-B452-DE7637AA0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err="1"/>
              <a:t>Noone</a:t>
            </a:r>
            <a:r>
              <a:rPr lang="en-AU" dirty="0"/>
              <a:t> is telling us what to do</a:t>
            </a:r>
          </a:p>
          <a:p>
            <a:r>
              <a:rPr lang="en-AU" dirty="0"/>
              <a:t>Or when to do it</a:t>
            </a:r>
          </a:p>
          <a:p>
            <a:r>
              <a:rPr lang="en-AU" dirty="0"/>
              <a:t>It’s up to us</a:t>
            </a:r>
          </a:p>
          <a:p>
            <a:endParaRPr lang="en-AU" dirty="0"/>
          </a:p>
          <a:p>
            <a:r>
              <a:rPr lang="en-AU" dirty="0"/>
              <a:t>And we all see this differently</a:t>
            </a:r>
          </a:p>
        </p:txBody>
      </p:sp>
    </p:spTree>
    <p:extLst>
      <p:ext uri="{BB962C8B-B14F-4D97-AF65-F5344CB8AC3E}">
        <p14:creationId xmlns:p14="http://schemas.microsoft.com/office/powerpoint/2010/main" val="11789111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2EB27-7565-C841-8ACD-44E89B643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Some providers see advantage in early adoption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823EF-21D8-E14F-99A3-21C0406FA2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Competitive positioning in a diverse market</a:t>
            </a:r>
          </a:p>
          <a:p>
            <a:r>
              <a:rPr lang="en-AU" dirty="0"/>
              <a:t>Early adoption of future mainstream technologies (first user advantage)</a:t>
            </a:r>
          </a:p>
          <a:p>
            <a:r>
              <a:rPr lang="en-AU" dirty="0"/>
              <a:t>Perception of enhanced utility, security and safety in these more recent technologies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557517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2EEF5-D72C-B440-BA21-5E2AC4A20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Others see reasons to wait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0BF0D-E268-5247-A988-48146D0043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b="1" dirty="0"/>
              <a:t>IPv6</a:t>
            </a:r>
            <a:r>
              <a:rPr lang="en-AU" dirty="0"/>
              <a:t> is a 1990’s technology solution to a 1980’s networking architectural challenge – CDN feeder networks do not need globally unique address plans across every device all of the time</a:t>
            </a:r>
          </a:p>
          <a:p>
            <a:r>
              <a:rPr lang="en-AU" b="1" dirty="0"/>
              <a:t>DNSSEC</a:t>
            </a:r>
            <a:r>
              <a:rPr lang="en-AU" dirty="0"/>
              <a:t> is only partially-implemented. If we pushed DNSSEC validation to the edges of the network we’re scared that the DNS will slow down to unacceptable levels. </a:t>
            </a:r>
          </a:p>
          <a:p>
            <a:r>
              <a:rPr lang="en-AU" b="1" dirty="0"/>
              <a:t>RPKI Route Origin Validation </a:t>
            </a:r>
            <a:r>
              <a:rPr lang="en-AU" dirty="0"/>
              <a:t>makes DNS route hijacking only slightly harder. More moving parts can introduce fragility, and not necessarily enhance operating stability</a:t>
            </a:r>
          </a:p>
        </p:txBody>
      </p:sp>
    </p:spTree>
    <p:extLst>
      <p:ext uri="{BB962C8B-B14F-4D97-AF65-F5344CB8AC3E}">
        <p14:creationId xmlns:p14="http://schemas.microsoft.com/office/powerpoint/2010/main" val="14896056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5680" y="358757"/>
            <a:ext cx="8226720" cy="84921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Powderfinger Type"/>
                <a:cs typeface="Powderfinger Type"/>
              </a:rPr>
              <a:t>Challenges for adoption: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42269" y="1469270"/>
            <a:ext cx="7054289" cy="637754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pPr marL="414726" indent="-414726">
              <a:buAutoNum type="arabicPeriod"/>
            </a:pPr>
            <a:r>
              <a:rPr lang="en-US" dirty="0">
                <a:solidFill>
                  <a:srgbClr val="0000FF"/>
                </a:solidFill>
                <a:latin typeface="Powderfinger Type"/>
                <a:cs typeface="Powderfinger Type"/>
              </a:rPr>
              <a:t>This is a deregulated and</a:t>
            </a:r>
          </a:p>
          <a:p>
            <a:r>
              <a:rPr lang="en-US" dirty="0">
                <a:solidFill>
                  <a:srgbClr val="0000FF"/>
                </a:solidFill>
                <a:latin typeface="Powderfinger Type"/>
                <a:cs typeface="Powderfinger Type"/>
              </a:rPr>
              <a:t>   competitive environment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69413" y="2212488"/>
            <a:ext cx="4768177" cy="1088917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en-US" sz="3300" b="1" dirty="0">
                <a:solidFill>
                  <a:srgbClr val="B06824"/>
                </a:solidFill>
                <a:latin typeface="Max's Handwritin"/>
                <a:cs typeface="Max's Handwritin"/>
              </a:rPr>
              <a:t>There are many different players</a:t>
            </a:r>
          </a:p>
          <a:p>
            <a:r>
              <a:rPr lang="en-US" sz="3300" b="1" dirty="0">
                <a:solidFill>
                  <a:srgbClr val="B06824"/>
                </a:solidFill>
                <a:latin typeface="Max's Handwritin"/>
                <a:cs typeface="Max's Handwritin"/>
              </a:rPr>
              <a:t>Each with their own perspective</a:t>
            </a:r>
          </a:p>
        </p:txBody>
      </p:sp>
      <p:pic>
        <p:nvPicPr>
          <p:cNvPr id="2" name="Picture 1" descr="fig1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411" y="3690298"/>
            <a:ext cx="2968026" cy="15677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99491" y="3102378"/>
            <a:ext cx="391905" cy="586340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en-US" sz="3300" b="1" dirty="0">
                <a:solidFill>
                  <a:srgbClr val="0000FF"/>
                </a:solidFill>
                <a:latin typeface="Max's Handwritin"/>
                <a:cs typeface="Max's Handwritin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524001" y="2841082"/>
            <a:ext cx="3135015" cy="2874271"/>
          </a:xfrm>
          <a:prstGeom prst="rect">
            <a:avLst/>
          </a:prstGeom>
          <a:solidFill>
            <a:srgbClr val="FFFFFE">
              <a:alpha val="8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5" tIns="41473" rIns="82945" bIns="41473" numCol="1" rtlCol="0" anchor="t" anchorCtr="0" compatLnSpc="1">
            <a:prstTxWarp prst="textNoShape">
              <a:avLst/>
            </a:prstTxWarp>
          </a:bodyPr>
          <a:lstStyle/>
          <a:p>
            <a:pPr defTabSz="407526" hangingPunct="0">
              <a:lnSpc>
                <a:spcPct val="96000"/>
              </a:lnSpc>
              <a:buClr>
                <a:srgbClr val="000000"/>
              </a:buClr>
              <a:buSzPct val="100000"/>
            </a:pPr>
            <a:endParaRPr lang="en-US" sz="1600"/>
          </a:p>
        </p:txBody>
      </p:sp>
      <p:pic>
        <p:nvPicPr>
          <p:cNvPr id="9" name="Picture 8" descr="fig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683" y="3233027"/>
            <a:ext cx="1492807" cy="1729260"/>
          </a:xfrm>
          <a:prstGeom prst="rect">
            <a:avLst/>
          </a:prstGeom>
        </p:spPr>
      </p:pic>
      <p:pic>
        <p:nvPicPr>
          <p:cNvPr id="30" name="Picture 29" descr="fig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683" y="4670162"/>
            <a:ext cx="1801147" cy="110894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613935" y="5584703"/>
            <a:ext cx="6923654" cy="586340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en-US" sz="3300" b="1" dirty="0">
                <a:solidFill>
                  <a:srgbClr val="000090"/>
                </a:solidFill>
                <a:latin typeface="Max's Handwritin"/>
                <a:cs typeface="Max's Handwritin"/>
              </a:rPr>
              <a:t>And all potential approaches will be explored!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F42F8A-6370-3342-A415-990A1E9D9EC3}"/>
              </a:ext>
            </a:extLst>
          </p:cNvPr>
          <p:cNvSpPr txBox="1"/>
          <p:nvPr/>
        </p:nvSpPr>
        <p:spPr>
          <a:xfrm>
            <a:off x="371224" y="2057190"/>
            <a:ext cx="4768177" cy="2115081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en-US" sz="3300" b="1" dirty="0" err="1">
                <a:solidFill>
                  <a:schemeClr val="accent6">
                    <a:lumMod val="50000"/>
                  </a:schemeClr>
                </a:solidFill>
                <a:latin typeface="Max's Handwritin"/>
                <a:cs typeface="Max's Handwritin"/>
              </a:rPr>
              <a:t>Noone</a:t>
            </a:r>
            <a:r>
              <a:rPr lang="en-US" sz="3300" b="1" dirty="0">
                <a:solidFill>
                  <a:schemeClr val="accent6">
                    <a:lumMod val="50000"/>
                  </a:schemeClr>
                </a:solidFill>
                <a:latin typeface="Max's Handwritin"/>
                <a:cs typeface="Max's Handwritin"/>
              </a:rPr>
              <a:t> is telling us what to do any more – these are just markets and</a:t>
            </a:r>
          </a:p>
          <a:p>
            <a:r>
              <a:rPr lang="en-US" sz="3300" b="1" dirty="0">
                <a:solidFill>
                  <a:schemeClr val="accent6">
                    <a:lumMod val="50000"/>
                  </a:schemeClr>
                </a:solidFill>
                <a:latin typeface="Max's Handwritin"/>
                <a:cs typeface="Max's Handwritin"/>
              </a:rPr>
              <a:t>each provider makes their own choices</a:t>
            </a:r>
          </a:p>
        </p:txBody>
      </p:sp>
    </p:spTree>
    <p:extLst>
      <p:ext uri="{BB962C8B-B14F-4D97-AF65-F5344CB8AC3E}">
        <p14:creationId xmlns:p14="http://schemas.microsoft.com/office/powerpoint/2010/main" val="37380817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5680" y="358757"/>
            <a:ext cx="8226720" cy="84921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Powderfinger Type"/>
                <a:cs typeface="Powderfinger Type"/>
              </a:rPr>
              <a:t>Challenges for adoption: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42269" y="1469270"/>
            <a:ext cx="7054289" cy="360755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Powderfinger Type"/>
                <a:cs typeface="Powderfinger Type"/>
              </a:rPr>
              <a:t>2.  The myth of long-term planning</a:t>
            </a:r>
          </a:p>
        </p:txBody>
      </p:sp>
      <p:pic>
        <p:nvPicPr>
          <p:cNvPr id="2" name="Picture 1" descr="fig1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68" y="2795111"/>
            <a:ext cx="2968026" cy="15677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19727" y="2081478"/>
            <a:ext cx="391905" cy="586340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en-US" sz="3300" b="1" dirty="0">
                <a:solidFill>
                  <a:srgbClr val="0000FF"/>
                </a:solidFill>
                <a:latin typeface="Max's Handwritin"/>
                <a:cs typeface="Max's Handwritin"/>
              </a:rPr>
              <a:t>?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AA80115-85ED-A948-B768-CD2298B2D927}"/>
              </a:ext>
            </a:extLst>
          </p:cNvPr>
          <p:cNvSpPr txBox="1">
            <a:spLocks/>
          </p:cNvSpPr>
          <p:nvPr/>
        </p:nvSpPr>
        <p:spPr>
          <a:xfrm>
            <a:off x="3574034" y="2369028"/>
            <a:ext cx="8617966" cy="1597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Max's Handwritin"/>
                <a:cs typeface="Max's Handwritin"/>
              </a:rPr>
              <a:t>“IPv6 Transition will take many years...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Max's Handwritin"/>
                <a:cs typeface="Max's Handwritin"/>
              </a:rPr>
              <a:t>     5 years, maybe 10 years, maybe longer”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3B1C76-6EAB-0A48-940F-112048AD9E46}"/>
              </a:ext>
            </a:extLst>
          </p:cNvPr>
          <p:cNvSpPr txBox="1"/>
          <p:nvPr/>
        </p:nvSpPr>
        <p:spPr>
          <a:xfrm>
            <a:off x="5105075" y="3265072"/>
            <a:ext cx="62048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984807"/>
                </a:solidFill>
                <a:latin typeface="Max's Handwritin"/>
                <a:cs typeface="Max's Handwritin"/>
              </a:rPr>
              <a:t>Are we still firmly committed to the plans we had 5 years ago? How about our 10-year-old plans?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4F50E9-053B-D648-B644-FAD841095A1D}"/>
              </a:ext>
            </a:extLst>
          </p:cNvPr>
          <p:cNvSpPr txBox="1"/>
          <p:nvPr/>
        </p:nvSpPr>
        <p:spPr>
          <a:xfrm>
            <a:off x="1180009" y="5715353"/>
            <a:ext cx="811654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owderfinger Type"/>
                <a:cs typeface="Powderfinger Type"/>
              </a:rPr>
              <a:t>The longer the period of transition, the higher the risk of completely losing the plot and heading into other directions!</a:t>
            </a:r>
          </a:p>
        </p:txBody>
      </p:sp>
    </p:spTree>
    <p:extLst>
      <p:ext uri="{BB962C8B-B14F-4D97-AF65-F5344CB8AC3E}">
        <p14:creationId xmlns:p14="http://schemas.microsoft.com/office/powerpoint/2010/main" val="34158523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5680" y="358757"/>
            <a:ext cx="8226720" cy="84921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Powderfinger Type"/>
                <a:cs typeface="Powderfinger Type"/>
              </a:rPr>
              <a:t>Challenges for adoption: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42269" y="1469270"/>
            <a:ext cx="7054289" cy="360755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pPr marL="342900" indent="-342900">
              <a:buAutoNum type="arabicPeriod" startAt="3"/>
            </a:pPr>
            <a:r>
              <a:rPr lang="en-US" dirty="0">
                <a:solidFill>
                  <a:srgbClr val="0000FF"/>
                </a:solidFill>
                <a:latin typeface="Powderfinger Type"/>
                <a:cs typeface="Powderfinger Type"/>
              </a:rPr>
              <a:t>The Internet keeps changing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54389AA-F5A3-1743-B28D-545EE5955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2520" y="1976164"/>
            <a:ext cx="7848872" cy="85725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Powderfinger Type" charset="0"/>
                <a:ea typeface="Powderfinger Type" charset="0"/>
                <a:cs typeface="Powderfinger Type" charset="0"/>
              </a:rPr>
              <a:t>Today’s Internet Architecture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0F36B1-2EEF-9B4F-AB35-64E2C0F9A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020" y="2598216"/>
            <a:ext cx="7669600" cy="36386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823D67-4903-D34F-B2E0-8983002E90EF}"/>
              </a:ext>
            </a:extLst>
          </p:cNvPr>
          <p:cNvSpPr txBox="1"/>
          <p:nvPr/>
        </p:nvSpPr>
        <p:spPr>
          <a:xfrm>
            <a:off x="385930" y="3096907"/>
            <a:ext cx="384973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984807"/>
                </a:solidFill>
                <a:latin typeface="Max's Handwritin"/>
                <a:cs typeface="Max's Handwritin"/>
              </a:rPr>
              <a:t>What network model are we building for?</a:t>
            </a:r>
          </a:p>
          <a:p>
            <a:r>
              <a:rPr lang="en-US" sz="3200" b="1" dirty="0">
                <a:solidFill>
                  <a:srgbClr val="984807"/>
                </a:solidFill>
                <a:latin typeface="Max's Handwritin"/>
                <a:cs typeface="Max's Handwritin"/>
              </a:rPr>
              <a:t>Will dense deployment of data </a:t>
            </a:r>
            <a:r>
              <a:rPr lang="en-US" sz="3200" b="1" dirty="0" err="1">
                <a:solidFill>
                  <a:srgbClr val="984807"/>
                </a:solidFill>
                <a:latin typeface="Max's Handwritin"/>
                <a:cs typeface="Max's Handwritin"/>
              </a:rPr>
              <a:t>centres</a:t>
            </a:r>
            <a:r>
              <a:rPr lang="en-US" sz="3200" b="1" dirty="0">
                <a:solidFill>
                  <a:srgbClr val="984807"/>
                </a:solidFill>
                <a:latin typeface="Max's Handwritin"/>
                <a:cs typeface="Max's Handwritin"/>
              </a:rPr>
              <a:t> completely replace the need for transit services?+</a:t>
            </a:r>
          </a:p>
          <a:p>
            <a:endParaRPr lang="en-US" sz="3200" b="1" dirty="0">
              <a:solidFill>
                <a:srgbClr val="984807"/>
              </a:solidFill>
              <a:latin typeface="Max's Handwritin"/>
              <a:cs typeface="Max's Handwritin"/>
            </a:endParaRPr>
          </a:p>
        </p:txBody>
      </p:sp>
    </p:spTree>
    <p:extLst>
      <p:ext uri="{BB962C8B-B14F-4D97-AF65-F5344CB8AC3E}">
        <p14:creationId xmlns:p14="http://schemas.microsoft.com/office/powerpoint/2010/main" val="11915350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F60D4-F9D7-4643-9438-9F55C9DA7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Let’s return to Mongolia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EB4D01-288F-4044-82A4-0A3A6E201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995" y="1506276"/>
            <a:ext cx="8034095" cy="535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0112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F60D4-F9D7-4643-9438-9F55C9DA7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Let’s return to Mongolia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61A15-890D-3142-ABB7-A6D0B6F72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And see which service providers have adopted each of these technologies</a:t>
            </a:r>
          </a:p>
        </p:txBody>
      </p:sp>
    </p:spTree>
    <p:extLst>
      <p:ext uri="{BB962C8B-B14F-4D97-AF65-F5344CB8AC3E}">
        <p14:creationId xmlns:p14="http://schemas.microsoft.com/office/powerpoint/2010/main" val="23671185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3C60F-77D6-0440-85F2-0C3D6B2D9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Mongolian ISPs and DNSSEC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05AA15-B91C-9148-8EB5-49D9D91B5A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590" y="1846646"/>
            <a:ext cx="10080434" cy="4351338"/>
          </a:xfr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31613E26-2501-6142-8FE2-0651303AC92C}"/>
              </a:ext>
            </a:extLst>
          </p:cNvPr>
          <p:cNvSpPr/>
          <p:nvPr/>
        </p:nvSpPr>
        <p:spPr>
          <a:xfrm>
            <a:off x="10432024" y="2028102"/>
            <a:ext cx="137312" cy="1808174"/>
          </a:xfrm>
          <a:custGeom>
            <a:avLst/>
            <a:gdLst>
              <a:gd name="connsiteX0" fmla="*/ 53230 w 137312"/>
              <a:gd name="connsiteY0" fmla="*/ 1808174 h 1808174"/>
              <a:gd name="connsiteX1" fmla="*/ 84761 w 137312"/>
              <a:gd name="connsiteY1" fmla="*/ 252643 h 1808174"/>
              <a:gd name="connsiteX2" fmla="*/ 21699 w 137312"/>
              <a:gd name="connsiteY2" fmla="*/ 21415 h 1808174"/>
              <a:gd name="connsiteX3" fmla="*/ 678 w 137312"/>
              <a:gd name="connsiteY3" fmla="*/ 210601 h 1808174"/>
              <a:gd name="connsiteX4" fmla="*/ 42719 w 137312"/>
              <a:gd name="connsiteY4" fmla="*/ 394 h 1808174"/>
              <a:gd name="connsiteX5" fmla="*/ 137312 w 137312"/>
              <a:gd name="connsiteY5" fmla="*/ 168560 h 1808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7312" h="1808174">
                <a:moveTo>
                  <a:pt x="53230" y="1808174"/>
                </a:moveTo>
                <a:cubicBezTo>
                  <a:pt x="71623" y="1179305"/>
                  <a:pt x="90016" y="550436"/>
                  <a:pt x="84761" y="252643"/>
                </a:cubicBezTo>
                <a:cubicBezTo>
                  <a:pt x="79506" y="-45150"/>
                  <a:pt x="35713" y="28422"/>
                  <a:pt x="21699" y="21415"/>
                </a:cubicBezTo>
                <a:cubicBezTo>
                  <a:pt x="7685" y="14408"/>
                  <a:pt x="-2825" y="214104"/>
                  <a:pt x="678" y="210601"/>
                </a:cubicBezTo>
                <a:cubicBezTo>
                  <a:pt x="4181" y="207098"/>
                  <a:pt x="19947" y="7401"/>
                  <a:pt x="42719" y="394"/>
                </a:cubicBezTo>
                <a:cubicBezTo>
                  <a:pt x="65491" y="-6613"/>
                  <a:pt x="101401" y="80973"/>
                  <a:pt x="137312" y="168560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DA24D7-723C-724D-88F5-AC25A53EEF3E}"/>
              </a:ext>
            </a:extLst>
          </p:cNvPr>
          <p:cNvSpPr txBox="1"/>
          <p:nvPr/>
        </p:nvSpPr>
        <p:spPr>
          <a:xfrm>
            <a:off x="10644952" y="2638096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good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D48E55-F183-924B-8808-B26E005C8C94}"/>
              </a:ext>
            </a:extLst>
          </p:cNvPr>
          <p:cNvSpPr txBox="1"/>
          <p:nvPr/>
        </p:nvSpPr>
        <p:spPr>
          <a:xfrm>
            <a:off x="10644952" y="5228896"/>
            <a:ext cx="766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not</a:t>
            </a:r>
          </a:p>
          <a:p>
            <a:r>
              <a:rPr lang="en-AU" dirty="0">
                <a:latin typeface="AhnbergHand" pitchFamily="2" charset="0"/>
              </a:rPr>
              <a:t>good!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8CD095-3FF5-5642-9AFE-FF95AA43E273}"/>
              </a:ext>
            </a:extLst>
          </p:cNvPr>
          <p:cNvSpPr/>
          <p:nvPr/>
        </p:nvSpPr>
        <p:spPr>
          <a:xfrm>
            <a:off x="10447283" y="4950372"/>
            <a:ext cx="273424" cy="1216160"/>
          </a:xfrm>
          <a:custGeom>
            <a:avLst/>
            <a:gdLst>
              <a:gd name="connsiteX0" fmla="*/ 126124 w 273424"/>
              <a:gd name="connsiteY0" fmla="*/ 0 h 1216160"/>
              <a:gd name="connsiteX1" fmla="*/ 136634 w 273424"/>
              <a:gd name="connsiteY1" fmla="*/ 777766 h 1216160"/>
              <a:gd name="connsiteX2" fmla="*/ 126124 w 273424"/>
              <a:gd name="connsiteY2" fmla="*/ 1208690 h 1216160"/>
              <a:gd name="connsiteX3" fmla="*/ 273269 w 273424"/>
              <a:gd name="connsiteY3" fmla="*/ 1061545 h 1216160"/>
              <a:gd name="connsiteX4" fmla="*/ 94593 w 273424"/>
              <a:gd name="connsiteY4" fmla="*/ 1198180 h 1216160"/>
              <a:gd name="connsiteX5" fmla="*/ 0 w 273424"/>
              <a:gd name="connsiteY5" fmla="*/ 998483 h 121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3424" h="1216160">
                <a:moveTo>
                  <a:pt x="126124" y="0"/>
                </a:moveTo>
                <a:cubicBezTo>
                  <a:pt x="131379" y="288159"/>
                  <a:pt x="136634" y="576318"/>
                  <a:pt x="136634" y="777766"/>
                </a:cubicBezTo>
                <a:cubicBezTo>
                  <a:pt x="136634" y="979214"/>
                  <a:pt x="103351" y="1161394"/>
                  <a:pt x="126124" y="1208690"/>
                </a:cubicBezTo>
                <a:cubicBezTo>
                  <a:pt x="148897" y="1255987"/>
                  <a:pt x="278524" y="1063297"/>
                  <a:pt x="273269" y="1061545"/>
                </a:cubicBezTo>
                <a:cubicBezTo>
                  <a:pt x="268014" y="1059793"/>
                  <a:pt x="140138" y="1208690"/>
                  <a:pt x="94593" y="1198180"/>
                </a:cubicBezTo>
                <a:cubicBezTo>
                  <a:pt x="49048" y="1187670"/>
                  <a:pt x="24524" y="1093076"/>
                  <a:pt x="0" y="998483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3158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C0947-9A1E-C549-9124-6EDFFBAD9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Mongolia is not that unusual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148D4-CC08-CF48-B9FA-A6795BCB9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02159" cy="479589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AU" sz="3300" dirty="0"/>
              <a:t>Many national environments have a unique technology adoption profile across these 4 technologies:</a:t>
            </a:r>
          </a:p>
          <a:p>
            <a:pPr marL="0" indent="0">
              <a:buNone/>
            </a:pPr>
            <a:endParaRPr lang="en-AU" sz="3300" dirty="0"/>
          </a:p>
          <a:p>
            <a:pPr marL="0" indent="0">
              <a:buNone/>
            </a:pPr>
            <a:endParaRPr lang="en-AU" sz="3300" dirty="0"/>
          </a:p>
          <a:p>
            <a:pPr marL="0" indent="0">
              <a:buNone/>
            </a:pPr>
            <a:r>
              <a:rPr lang="en-AU" sz="3300" dirty="0"/>
              <a:t>                    </a:t>
            </a:r>
            <a:r>
              <a:rPr lang="en-AU" sz="3300" b="1" dirty="0"/>
              <a:t>DNSSEC         IPv6          ROA Signing   </a:t>
            </a:r>
            <a:r>
              <a:rPr lang="en-AU" sz="3300" b="1" dirty="0" err="1"/>
              <a:t>RoV</a:t>
            </a:r>
            <a:r>
              <a:rPr lang="en-AU" sz="3300" b="1" dirty="0"/>
              <a:t> Filtering</a:t>
            </a:r>
          </a:p>
          <a:p>
            <a:pPr marL="0" indent="0">
              <a:buNone/>
            </a:pPr>
            <a:r>
              <a:rPr lang="en-AU" sz="3300" b="1" dirty="0"/>
              <a:t>Bhutan         </a:t>
            </a:r>
            <a:r>
              <a:rPr lang="en-AU" sz="3300" dirty="0"/>
              <a:t>high	    not much    perfect    	    decent</a:t>
            </a:r>
          </a:p>
          <a:p>
            <a:pPr marL="0" indent="0">
              <a:buNone/>
            </a:pPr>
            <a:r>
              <a:rPr lang="en-AU" sz="3300" b="1" dirty="0"/>
              <a:t>Sweden</a:t>
            </a:r>
            <a:r>
              <a:rPr lang="en-AU" sz="3300" dirty="0"/>
              <a:t>        high          not much    not really            good</a:t>
            </a:r>
          </a:p>
          <a:p>
            <a:pPr marL="0" indent="0">
              <a:buNone/>
            </a:pPr>
            <a:r>
              <a:rPr lang="en-AU" sz="3300" b="1" dirty="0"/>
              <a:t>Brazil</a:t>
            </a:r>
            <a:r>
              <a:rPr lang="en-AU" sz="3300" dirty="0"/>
              <a:t>             high          decent            nope                none</a:t>
            </a:r>
          </a:p>
          <a:p>
            <a:pPr marL="0" indent="0">
              <a:buNone/>
            </a:pPr>
            <a:r>
              <a:rPr lang="en-AU" sz="3300" b="1" dirty="0"/>
              <a:t>Spain</a:t>
            </a:r>
            <a:r>
              <a:rPr lang="en-AU" sz="3300" dirty="0"/>
              <a:t>             low         not much       decent               none </a:t>
            </a:r>
          </a:p>
          <a:p>
            <a:pPr marL="0" indent="0">
              <a:buNone/>
            </a:pPr>
            <a:r>
              <a:rPr lang="en-AU" sz="3300" b="1" dirty="0"/>
              <a:t>India</a:t>
            </a:r>
            <a:r>
              <a:rPr lang="en-AU" sz="3300" dirty="0"/>
              <a:t>              high         huge              decent             not much</a:t>
            </a:r>
          </a:p>
          <a:p>
            <a:pPr marL="0" indent="0">
              <a:buNone/>
            </a:pPr>
            <a:r>
              <a:rPr lang="en-AU" sz="3300" b="1" dirty="0"/>
              <a:t>US</a:t>
            </a:r>
            <a:r>
              <a:rPr lang="en-AU" sz="3300" dirty="0"/>
              <a:t>                 so-so         good             decent               so-so</a:t>
            </a:r>
          </a:p>
          <a:p>
            <a:pPr marL="0" indent="0">
              <a:buNone/>
            </a:pPr>
            <a:r>
              <a:rPr lang="en-AU" sz="3300" b="1" dirty="0"/>
              <a:t>Mongolia      high          nope            perfect!             good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AA81FFD-A4FE-2F4A-B603-73819A05604E}"/>
              </a:ext>
            </a:extLst>
          </p:cNvPr>
          <p:cNvSpPr/>
          <p:nvPr/>
        </p:nvSpPr>
        <p:spPr>
          <a:xfrm>
            <a:off x="3645877" y="3645877"/>
            <a:ext cx="0" cy="2672861"/>
          </a:xfrm>
          <a:custGeom>
            <a:avLst/>
            <a:gdLst>
              <a:gd name="connsiteX0" fmla="*/ 0 w 0"/>
              <a:gd name="connsiteY0" fmla="*/ 0 h 2672861"/>
              <a:gd name="connsiteX1" fmla="*/ 0 w 0"/>
              <a:gd name="connsiteY1" fmla="*/ 1406769 h 2672861"/>
              <a:gd name="connsiteX2" fmla="*/ 0 w 0"/>
              <a:gd name="connsiteY2" fmla="*/ 2672861 h 267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2672861">
                <a:moveTo>
                  <a:pt x="0" y="0"/>
                </a:moveTo>
                <a:lnTo>
                  <a:pt x="0" y="1406769"/>
                </a:lnTo>
                <a:lnTo>
                  <a:pt x="0" y="267286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07D1CA4-219B-E940-B6AF-70E545399600}"/>
              </a:ext>
            </a:extLst>
          </p:cNvPr>
          <p:cNvSpPr/>
          <p:nvPr/>
        </p:nvSpPr>
        <p:spPr>
          <a:xfrm>
            <a:off x="5240215" y="3587262"/>
            <a:ext cx="60968" cy="2701860"/>
          </a:xfrm>
          <a:custGeom>
            <a:avLst/>
            <a:gdLst>
              <a:gd name="connsiteX0" fmla="*/ 23447 w 60968"/>
              <a:gd name="connsiteY0" fmla="*/ 0 h 2701860"/>
              <a:gd name="connsiteX1" fmla="*/ 46893 w 60968"/>
              <a:gd name="connsiteY1" fmla="*/ 1184030 h 2701860"/>
              <a:gd name="connsiteX2" fmla="*/ 58616 w 60968"/>
              <a:gd name="connsiteY2" fmla="*/ 2532184 h 2701860"/>
              <a:gd name="connsiteX3" fmla="*/ 0 w 60968"/>
              <a:gd name="connsiteY3" fmla="*/ 2637692 h 2701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8" h="2701860">
                <a:moveTo>
                  <a:pt x="23447" y="0"/>
                </a:moveTo>
                <a:cubicBezTo>
                  <a:pt x="32239" y="380999"/>
                  <a:pt x="41032" y="761999"/>
                  <a:pt x="46893" y="1184030"/>
                </a:cubicBezTo>
                <a:cubicBezTo>
                  <a:pt x="52755" y="1606061"/>
                  <a:pt x="66432" y="2289907"/>
                  <a:pt x="58616" y="2532184"/>
                </a:cubicBezTo>
                <a:cubicBezTo>
                  <a:pt x="50801" y="2774461"/>
                  <a:pt x="25400" y="2706076"/>
                  <a:pt x="0" y="263769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C1FFF81-BD42-1545-ADA9-69ABB20916B7}"/>
              </a:ext>
            </a:extLst>
          </p:cNvPr>
          <p:cNvSpPr/>
          <p:nvPr/>
        </p:nvSpPr>
        <p:spPr>
          <a:xfrm>
            <a:off x="7197631" y="3376246"/>
            <a:ext cx="23784" cy="2860431"/>
          </a:xfrm>
          <a:custGeom>
            <a:avLst/>
            <a:gdLst>
              <a:gd name="connsiteX0" fmla="*/ 23784 w 23784"/>
              <a:gd name="connsiteY0" fmla="*/ 0 h 2860431"/>
              <a:gd name="connsiteX1" fmla="*/ 338 w 23784"/>
              <a:gd name="connsiteY1" fmla="*/ 1793631 h 2860431"/>
              <a:gd name="connsiteX2" fmla="*/ 12061 w 23784"/>
              <a:gd name="connsiteY2" fmla="*/ 2860431 h 286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84" h="2860431">
                <a:moveTo>
                  <a:pt x="23784" y="0"/>
                </a:moveTo>
                <a:cubicBezTo>
                  <a:pt x="13038" y="658446"/>
                  <a:pt x="2292" y="1316893"/>
                  <a:pt x="338" y="1793631"/>
                </a:cubicBezTo>
                <a:cubicBezTo>
                  <a:pt x="-1616" y="2270369"/>
                  <a:pt x="5222" y="2565400"/>
                  <a:pt x="12061" y="286043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769439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4900F-52F7-7141-B442-22160F2ED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Mongolia and DNS Resolvers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4A73C8-4743-CD48-BE47-FEEFCE43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5392" y="1825625"/>
            <a:ext cx="7821215" cy="435133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0B55C8-262E-E348-8FAF-749822BDDB71}"/>
              </a:ext>
            </a:extLst>
          </p:cNvPr>
          <p:cNvSpPr txBox="1"/>
          <p:nvPr/>
        </p:nvSpPr>
        <p:spPr>
          <a:xfrm>
            <a:off x="10006607" y="5623035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Google 8.8.8.8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B7D9BE-0A30-6A4F-A618-104E079D7633}"/>
              </a:ext>
            </a:extLst>
          </p:cNvPr>
          <p:cNvSpPr txBox="1"/>
          <p:nvPr/>
        </p:nvSpPr>
        <p:spPr>
          <a:xfrm>
            <a:off x="10006607" y="2044263"/>
            <a:ext cx="1274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ISP resolver</a:t>
            </a:r>
          </a:p>
        </p:txBody>
      </p:sp>
    </p:spTree>
    <p:extLst>
      <p:ext uri="{BB962C8B-B14F-4D97-AF65-F5344CB8AC3E}">
        <p14:creationId xmlns:p14="http://schemas.microsoft.com/office/powerpoint/2010/main" val="39850830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4900F-52F7-7141-B442-22160F2ED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Mongolian ISPs and DNS Resolvers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1C68F6-0DAD-1D43-9B46-AB49BD3DD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574234"/>
            <a:ext cx="12192000" cy="307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679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3C60F-77D6-0440-85F2-0C3D6B2D9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Mongolian ISPs and ROA Production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75F619B-6A1C-354E-A113-D2BF376655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6088" y="1825625"/>
            <a:ext cx="8759823" cy="4351338"/>
          </a:xfr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385CCD17-8100-FA4A-8D71-B1AA2BCC2EAC}"/>
              </a:ext>
            </a:extLst>
          </p:cNvPr>
          <p:cNvSpPr/>
          <p:nvPr/>
        </p:nvSpPr>
        <p:spPr>
          <a:xfrm>
            <a:off x="10467304" y="1985036"/>
            <a:ext cx="191097" cy="4142495"/>
          </a:xfrm>
          <a:custGeom>
            <a:avLst/>
            <a:gdLst>
              <a:gd name="connsiteX0" fmla="*/ 158655 w 191097"/>
              <a:gd name="connsiteY0" fmla="*/ 4142495 h 4142495"/>
              <a:gd name="connsiteX1" fmla="*/ 190186 w 191097"/>
              <a:gd name="connsiteY1" fmla="*/ 2187571 h 4142495"/>
              <a:gd name="connsiteX2" fmla="*/ 127124 w 191097"/>
              <a:gd name="connsiteY2" fmla="*/ 180095 h 4142495"/>
              <a:gd name="connsiteX3" fmla="*/ 999 w 191097"/>
              <a:gd name="connsiteY3" fmla="*/ 316730 h 4142495"/>
              <a:gd name="connsiteX4" fmla="*/ 74572 w 191097"/>
              <a:gd name="connsiteY4" fmla="*/ 1419 h 4142495"/>
              <a:gd name="connsiteX5" fmla="*/ 190186 w 191097"/>
              <a:gd name="connsiteY5" fmla="*/ 222136 h 414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1097" h="4142495">
                <a:moveTo>
                  <a:pt x="158655" y="4142495"/>
                </a:moveTo>
                <a:cubicBezTo>
                  <a:pt x="177048" y="3495233"/>
                  <a:pt x="195441" y="2847971"/>
                  <a:pt x="190186" y="2187571"/>
                </a:cubicBezTo>
                <a:cubicBezTo>
                  <a:pt x="184931" y="1527171"/>
                  <a:pt x="158655" y="491902"/>
                  <a:pt x="127124" y="180095"/>
                </a:cubicBezTo>
                <a:cubicBezTo>
                  <a:pt x="95593" y="-131712"/>
                  <a:pt x="9758" y="346509"/>
                  <a:pt x="999" y="316730"/>
                </a:cubicBezTo>
                <a:cubicBezTo>
                  <a:pt x="-7760" y="286951"/>
                  <a:pt x="43041" y="17185"/>
                  <a:pt x="74572" y="1419"/>
                </a:cubicBezTo>
                <a:cubicBezTo>
                  <a:pt x="106103" y="-14347"/>
                  <a:pt x="148144" y="103894"/>
                  <a:pt x="190186" y="222136"/>
                </a:cubicBezTo>
              </a:path>
            </a:pathLst>
          </a:custGeom>
          <a:noFill/>
          <a:ln w="38100">
            <a:solidFill>
              <a:srgbClr val="88E9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26CC46-7B1D-8C4C-BA3F-C0CEC13F8616}"/>
              </a:ext>
            </a:extLst>
          </p:cNvPr>
          <p:cNvSpPr txBox="1"/>
          <p:nvPr/>
        </p:nvSpPr>
        <p:spPr>
          <a:xfrm>
            <a:off x="10658401" y="3871617"/>
            <a:ext cx="109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all good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859A78EF-DDD3-444C-BDAB-101F552BB11E}"/>
              </a:ext>
            </a:extLst>
          </p:cNvPr>
          <p:cNvSpPr/>
          <p:nvPr/>
        </p:nvSpPr>
        <p:spPr>
          <a:xfrm>
            <a:off x="10478814" y="5980386"/>
            <a:ext cx="315310" cy="210273"/>
          </a:xfrm>
          <a:custGeom>
            <a:avLst/>
            <a:gdLst>
              <a:gd name="connsiteX0" fmla="*/ 0 w 315310"/>
              <a:gd name="connsiteY0" fmla="*/ 0 h 210273"/>
              <a:gd name="connsiteX1" fmla="*/ 42041 w 315310"/>
              <a:gd name="connsiteY1" fmla="*/ 42042 h 210273"/>
              <a:gd name="connsiteX2" fmla="*/ 157655 w 315310"/>
              <a:gd name="connsiteY2" fmla="*/ 210207 h 210273"/>
              <a:gd name="connsiteX3" fmla="*/ 315310 w 315310"/>
              <a:gd name="connsiteY3" fmla="*/ 21021 h 210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310" h="210273">
                <a:moveTo>
                  <a:pt x="0" y="0"/>
                </a:moveTo>
                <a:cubicBezTo>
                  <a:pt x="7882" y="3504"/>
                  <a:pt x="15765" y="7008"/>
                  <a:pt x="42041" y="42042"/>
                </a:cubicBezTo>
                <a:cubicBezTo>
                  <a:pt x="68317" y="77076"/>
                  <a:pt x="112110" y="213711"/>
                  <a:pt x="157655" y="210207"/>
                </a:cubicBezTo>
                <a:cubicBezTo>
                  <a:pt x="203200" y="206704"/>
                  <a:pt x="259255" y="113862"/>
                  <a:pt x="315310" y="21021"/>
                </a:cubicBezTo>
              </a:path>
            </a:pathLst>
          </a:custGeom>
          <a:noFill/>
          <a:ln w="38100">
            <a:solidFill>
              <a:srgbClr val="88E9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58587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3C60F-77D6-0440-85F2-0C3D6B2D9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Mongolian ISPs and ROV Filtering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4BE82F2-016C-024C-A0A6-58EB4D4438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564" y="2129706"/>
            <a:ext cx="11252236" cy="3527064"/>
          </a:xfr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7844ADE7-998C-EA4F-AFC3-BA3A6380F048}"/>
              </a:ext>
            </a:extLst>
          </p:cNvPr>
          <p:cNvSpPr/>
          <p:nvPr/>
        </p:nvSpPr>
        <p:spPr>
          <a:xfrm>
            <a:off x="11477297" y="2206777"/>
            <a:ext cx="90522" cy="620506"/>
          </a:xfrm>
          <a:custGeom>
            <a:avLst/>
            <a:gdLst>
              <a:gd name="connsiteX0" fmla="*/ 53230 w 137312"/>
              <a:gd name="connsiteY0" fmla="*/ 1808174 h 1808174"/>
              <a:gd name="connsiteX1" fmla="*/ 84761 w 137312"/>
              <a:gd name="connsiteY1" fmla="*/ 252643 h 1808174"/>
              <a:gd name="connsiteX2" fmla="*/ 21699 w 137312"/>
              <a:gd name="connsiteY2" fmla="*/ 21415 h 1808174"/>
              <a:gd name="connsiteX3" fmla="*/ 678 w 137312"/>
              <a:gd name="connsiteY3" fmla="*/ 210601 h 1808174"/>
              <a:gd name="connsiteX4" fmla="*/ 42719 w 137312"/>
              <a:gd name="connsiteY4" fmla="*/ 394 h 1808174"/>
              <a:gd name="connsiteX5" fmla="*/ 137312 w 137312"/>
              <a:gd name="connsiteY5" fmla="*/ 168560 h 1808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7312" h="1808174">
                <a:moveTo>
                  <a:pt x="53230" y="1808174"/>
                </a:moveTo>
                <a:cubicBezTo>
                  <a:pt x="71623" y="1179305"/>
                  <a:pt x="90016" y="550436"/>
                  <a:pt x="84761" y="252643"/>
                </a:cubicBezTo>
                <a:cubicBezTo>
                  <a:pt x="79506" y="-45150"/>
                  <a:pt x="35713" y="28422"/>
                  <a:pt x="21699" y="21415"/>
                </a:cubicBezTo>
                <a:cubicBezTo>
                  <a:pt x="7685" y="14408"/>
                  <a:pt x="-2825" y="214104"/>
                  <a:pt x="678" y="210601"/>
                </a:cubicBezTo>
                <a:cubicBezTo>
                  <a:pt x="4181" y="207098"/>
                  <a:pt x="19947" y="7401"/>
                  <a:pt x="42719" y="394"/>
                </a:cubicBezTo>
                <a:cubicBezTo>
                  <a:pt x="65491" y="-6613"/>
                  <a:pt x="101401" y="80973"/>
                  <a:pt x="137312" y="168560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F91A14F-AABF-DB4E-872A-CA6017973322}"/>
              </a:ext>
            </a:extLst>
          </p:cNvPr>
          <p:cNvSpPr/>
          <p:nvPr/>
        </p:nvSpPr>
        <p:spPr>
          <a:xfrm>
            <a:off x="11427886" y="3100550"/>
            <a:ext cx="181973" cy="2556219"/>
          </a:xfrm>
          <a:custGeom>
            <a:avLst/>
            <a:gdLst>
              <a:gd name="connsiteX0" fmla="*/ 126124 w 273424"/>
              <a:gd name="connsiteY0" fmla="*/ 0 h 1216160"/>
              <a:gd name="connsiteX1" fmla="*/ 136634 w 273424"/>
              <a:gd name="connsiteY1" fmla="*/ 777766 h 1216160"/>
              <a:gd name="connsiteX2" fmla="*/ 126124 w 273424"/>
              <a:gd name="connsiteY2" fmla="*/ 1208690 h 1216160"/>
              <a:gd name="connsiteX3" fmla="*/ 273269 w 273424"/>
              <a:gd name="connsiteY3" fmla="*/ 1061545 h 1216160"/>
              <a:gd name="connsiteX4" fmla="*/ 94593 w 273424"/>
              <a:gd name="connsiteY4" fmla="*/ 1198180 h 1216160"/>
              <a:gd name="connsiteX5" fmla="*/ 0 w 273424"/>
              <a:gd name="connsiteY5" fmla="*/ 998483 h 121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3424" h="1216160">
                <a:moveTo>
                  <a:pt x="126124" y="0"/>
                </a:moveTo>
                <a:cubicBezTo>
                  <a:pt x="131379" y="288159"/>
                  <a:pt x="136634" y="576318"/>
                  <a:pt x="136634" y="777766"/>
                </a:cubicBezTo>
                <a:cubicBezTo>
                  <a:pt x="136634" y="979214"/>
                  <a:pt x="103351" y="1161394"/>
                  <a:pt x="126124" y="1208690"/>
                </a:cubicBezTo>
                <a:cubicBezTo>
                  <a:pt x="148897" y="1255987"/>
                  <a:pt x="278524" y="1063297"/>
                  <a:pt x="273269" y="1061545"/>
                </a:cubicBezTo>
                <a:cubicBezTo>
                  <a:pt x="268014" y="1059793"/>
                  <a:pt x="140138" y="1208690"/>
                  <a:pt x="94593" y="1198180"/>
                </a:cubicBezTo>
                <a:cubicBezTo>
                  <a:pt x="49048" y="1187670"/>
                  <a:pt x="24524" y="1093076"/>
                  <a:pt x="0" y="998483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D6F53F-CF18-F84F-9A53-5C3226BD7E99}"/>
              </a:ext>
            </a:extLst>
          </p:cNvPr>
          <p:cNvSpPr txBox="1"/>
          <p:nvPr/>
        </p:nvSpPr>
        <p:spPr>
          <a:xfrm>
            <a:off x="11518872" y="2332364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good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15B765-E288-B044-839C-27FB33095E0D}"/>
              </a:ext>
            </a:extLst>
          </p:cNvPr>
          <p:cNvSpPr txBox="1"/>
          <p:nvPr/>
        </p:nvSpPr>
        <p:spPr>
          <a:xfrm>
            <a:off x="11508362" y="4156305"/>
            <a:ext cx="766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not</a:t>
            </a:r>
          </a:p>
          <a:p>
            <a:r>
              <a:rPr lang="en-AU" dirty="0">
                <a:latin typeface="AhnbergHand" pitchFamily="2" charset="0"/>
              </a:rPr>
              <a:t>good!</a:t>
            </a:r>
          </a:p>
        </p:txBody>
      </p:sp>
    </p:spTree>
    <p:extLst>
      <p:ext uri="{BB962C8B-B14F-4D97-AF65-F5344CB8AC3E}">
        <p14:creationId xmlns:p14="http://schemas.microsoft.com/office/powerpoint/2010/main" val="12098187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4B59A-52BF-914B-B3F2-8D0956B3D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And Mongolian ISPs and IPv6!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7F0772-E37E-E44D-9C57-013A991D8D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7768" y="1825625"/>
            <a:ext cx="10016463" cy="4351338"/>
          </a:xfr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EB0DB14C-0F14-AE44-89A5-A69016A91C47}"/>
              </a:ext>
            </a:extLst>
          </p:cNvPr>
          <p:cNvSpPr/>
          <p:nvPr/>
        </p:nvSpPr>
        <p:spPr>
          <a:xfrm>
            <a:off x="11130458" y="1948918"/>
            <a:ext cx="220718" cy="4199633"/>
          </a:xfrm>
          <a:custGeom>
            <a:avLst/>
            <a:gdLst>
              <a:gd name="connsiteX0" fmla="*/ 0 w 220718"/>
              <a:gd name="connsiteY0" fmla="*/ 310805 h 4199633"/>
              <a:gd name="connsiteX1" fmla="*/ 84083 w 220718"/>
              <a:gd name="connsiteY1" fmla="*/ 79578 h 4199633"/>
              <a:gd name="connsiteX2" fmla="*/ 147145 w 220718"/>
              <a:gd name="connsiteY2" fmla="*/ 279274 h 4199633"/>
              <a:gd name="connsiteX3" fmla="*/ 94593 w 220718"/>
              <a:gd name="connsiteY3" fmla="*/ 237233 h 4199633"/>
              <a:gd name="connsiteX4" fmla="*/ 136635 w 220718"/>
              <a:gd name="connsiteY4" fmla="*/ 3695136 h 4199633"/>
              <a:gd name="connsiteX5" fmla="*/ 136635 w 220718"/>
              <a:gd name="connsiteY5" fmla="*/ 4178612 h 4199633"/>
              <a:gd name="connsiteX6" fmla="*/ 220718 w 220718"/>
              <a:gd name="connsiteY6" fmla="*/ 4052488 h 4199633"/>
              <a:gd name="connsiteX7" fmla="*/ 136635 w 220718"/>
              <a:gd name="connsiteY7" fmla="*/ 4199633 h 4199633"/>
              <a:gd name="connsiteX8" fmla="*/ 42042 w 220718"/>
              <a:gd name="connsiteY8" fmla="*/ 4052488 h 4199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0718" h="4199633">
                <a:moveTo>
                  <a:pt x="0" y="310805"/>
                </a:moveTo>
                <a:cubicBezTo>
                  <a:pt x="29779" y="197819"/>
                  <a:pt x="59559" y="84833"/>
                  <a:pt x="84083" y="79578"/>
                </a:cubicBezTo>
                <a:cubicBezTo>
                  <a:pt x="108607" y="74323"/>
                  <a:pt x="145393" y="252998"/>
                  <a:pt x="147145" y="279274"/>
                </a:cubicBezTo>
                <a:cubicBezTo>
                  <a:pt x="148897" y="305550"/>
                  <a:pt x="96345" y="-332077"/>
                  <a:pt x="94593" y="237233"/>
                </a:cubicBezTo>
                <a:cubicBezTo>
                  <a:pt x="92841" y="806543"/>
                  <a:pt x="129628" y="3038240"/>
                  <a:pt x="136635" y="3695136"/>
                </a:cubicBezTo>
                <a:cubicBezTo>
                  <a:pt x="143642" y="4352032"/>
                  <a:pt x="122621" y="4119053"/>
                  <a:pt x="136635" y="4178612"/>
                </a:cubicBezTo>
                <a:cubicBezTo>
                  <a:pt x="150649" y="4238171"/>
                  <a:pt x="220718" y="4048985"/>
                  <a:pt x="220718" y="4052488"/>
                </a:cubicBezTo>
                <a:cubicBezTo>
                  <a:pt x="220718" y="4055991"/>
                  <a:pt x="166414" y="4199633"/>
                  <a:pt x="136635" y="4199633"/>
                </a:cubicBezTo>
                <a:cubicBezTo>
                  <a:pt x="106856" y="4199633"/>
                  <a:pt x="74449" y="4126060"/>
                  <a:pt x="42042" y="4052488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4A1DBE-FB4B-0943-BCB3-33607EC3B560}"/>
              </a:ext>
            </a:extLst>
          </p:cNvPr>
          <p:cNvSpPr txBox="1"/>
          <p:nvPr/>
        </p:nvSpPr>
        <p:spPr>
          <a:xfrm>
            <a:off x="11240817" y="3568900"/>
            <a:ext cx="942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all not</a:t>
            </a:r>
          </a:p>
          <a:p>
            <a:r>
              <a:rPr lang="en-AU" dirty="0">
                <a:latin typeface="AhnbergHand" pitchFamily="2" charset="0"/>
              </a:rPr>
              <a:t>good!</a:t>
            </a:r>
          </a:p>
        </p:txBody>
      </p:sp>
    </p:spTree>
    <p:extLst>
      <p:ext uri="{BB962C8B-B14F-4D97-AF65-F5344CB8AC3E}">
        <p14:creationId xmlns:p14="http://schemas.microsoft.com/office/powerpoint/2010/main" val="848530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4B59A-52BF-914B-B3F2-8D0956B3D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And Mongolian ISPs and IPv6!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7F0772-E37E-E44D-9C57-013A991D8D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7768" y="1825625"/>
            <a:ext cx="10016463" cy="4351338"/>
          </a:xfr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EB0DB14C-0F14-AE44-89A5-A69016A91C47}"/>
              </a:ext>
            </a:extLst>
          </p:cNvPr>
          <p:cNvSpPr/>
          <p:nvPr/>
        </p:nvSpPr>
        <p:spPr>
          <a:xfrm>
            <a:off x="11130458" y="1948918"/>
            <a:ext cx="220718" cy="4199633"/>
          </a:xfrm>
          <a:custGeom>
            <a:avLst/>
            <a:gdLst>
              <a:gd name="connsiteX0" fmla="*/ 0 w 220718"/>
              <a:gd name="connsiteY0" fmla="*/ 310805 h 4199633"/>
              <a:gd name="connsiteX1" fmla="*/ 84083 w 220718"/>
              <a:gd name="connsiteY1" fmla="*/ 79578 h 4199633"/>
              <a:gd name="connsiteX2" fmla="*/ 147145 w 220718"/>
              <a:gd name="connsiteY2" fmla="*/ 279274 h 4199633"/>
              <a:gd name="connsiteX3" fmla="*/ 94593 w 220718"/>
              <a:gd name="connsiteY3" fmla="*/ 237233 h 4199633"/>
              <a:gd name="connsiteX4" fmla="*/ 136635 w 220718"/>
              <a:gd name="connsiteY4" fmla="*/ 3695136 h 4199633"/>
              <a:gd name="connsiteX5" fmla="*/ 136635 w 220718"/>
              <a:gd name="connsiteY5" fmla="*/ 4178612 h 4199633"/>
              <a:gd name="connsiteX6" fmla="*/ 220718 w 220718"/>
              <a:gd name="connsiteY6" fmla="*/ 4052488 h 4199633"/>
              <a:gd name="connsiteX7" fmla="*/ 136635 w 220718"/>
              <a:gd name="connsiteY7" fmla="*/ 4199633 h 4199633"/>
              <a:gd name="connsiteX8" fmla="*/ 42042 w 220718"/>
              <a:gd name="connsiteY8" fmla="*/ 4052488 h 4199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0718" h="4199633">
                <a:moveTo>
                  <a:pt x="0" y="310805"/>
                </a:moveTo>
                <a:cubicBezTo>
                  <a:pt x="29779" y="197819"/>
                  <a:pt x="59559" y="84833"/>
                  <a:pt x="84083" y="79578"/>
                </a:cubicBezTo>
                <a:cubicBezTo>
                  <a:pt x="108607" y="74323"/>
                  <a:pt x="145393" y="252998"/>
                  <a:pt x="147145" y="279274"/>
                </a:cubicBezTo>
                <a:cubicBezTo>
                  <a:pt x="148897" y="305550"/>
                  <a:pt x="96345" y="-332077"/>
                  <a:pt x="94593" y="237233"/>
                </a:cubicBezTo>
                <a:cubicBezTo>
                  <a:pt x="92841" y="806543"/>
                  <a:pt x="129628" y="3038240"/>
                  <a:pt x="136635" y="3695136"/>
                </a:cubicBezTo>
                <a:cubicBezTo>
                  <a:pt x="143642" y="4352032"/>
                  <a:pt x="122621" y="4119053"/>
                  <a:pt x="136635" y="4178612"/>
                </a:cubicBezTo>
                <a:cubicBezTo>
                  <a:pt x="150649" y="4238171"/>
                  <a:pt x="220718" y="4048985"/>
                  <a:pt x="220718" y="4052488"/>
                </a:cubicBezTo>
                <a:cubicBezTo>
                  <a:pt x="220718" y="4055991"/>
                  <a:pt x="166414" y="4199633"/>
                  <a:pt x="136635" y="4199633"/>
                </a:cubicBezTo>
                <a:cubicBezTo>
                  <a:pt x="106856" y="4199633"/>
                  <a:pt x="74449" y="4126060"/>
                  <a:pt x="42042" y="4052488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4A1DBE-FB4B-0943-BCB3-33607EC3B560}"/>
              </a:ext>
            </a:extLst>
          </p:cNvPr>
          <p:cNvSpPr txBox="1"/>
          <p:nvPr/>
        </p:nvSpPr>
        <p:spPr>
          <a:xfrm>
            <a:off x="11240817" y="3568900"/>
            <a:ext cx="942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all not</a:t>
            </a:r>
          </a:p>
          <a:p>
            <a:r>
              <a:rPr lang="en-AU" dirty="0">
                <a:latin typeface="AhnbergHand" pitchFamily="2" charset="0"/>
              </a:rPr>
              <a:t>good!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2EB697-ABC9-1942-9D88-C22BE7866F00}"/>
              </a:ext>
            </a:extLst>
          </p:cNvPr>
          <p:cNvSpPr txBox="1"/>
          <p:nvPr/>
        </p:nvSpPr>
        <p:spPr>
          <a:xfrm rot="21288319">
            <a:off x="1240490" y="2889955"/>
            <a:ext cx="83631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9600" dirty="0">
                <a:solidFill>
                  <a:srgbClr val="FF0000"/>
                </a:solidFill>
                <a:latin typeface="Powderfinger Type" panose="02020709070000000403" pitchFamily="49" charset="77"/>
              </a:rPr>
              <a:t>WHY so low?</a:t>
            </a:r>
          </a:p>
        </p:txBody>
      </p:sp>
    </p:spTree>
    <p:extLst>
      <p:ext uri="{BB962C8B-B14F-4D97-AF65-F5344CB8AC3E}">
        <p14:creationId xmlns:p14="http://schemas.microsoft.com/office/powerpoint/2010/main" val="41383333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701B01-9753-3F4A-AABB-16E12162FC39}"/>
              </a:ext>
            </a:extLst>
          </p:cNvPr>
          <p:cNvSpPr txBox="1"/>
          <p:nvPr/>
        </p:nvSpPr>
        <p:spPr>
          <a:xfrm>
            <a:off x="3657600" y="3429000"/>
            <a:ext cx="22413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dirty="0">
                <a:latin typeface="AhnbergHand" pitchFamily="2" charset="0"/>
              </a:rPr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3414655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13EA9-B5C5-5D45-8E27-E721B0548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Sameness and Differences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27730-9DA5-8441-815F-9C96CFF56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All these markets have a similar technology base for consumers</a:t>
            </a:r>
          </a:p>
          <a:p>
            <a:r>
              <a:rPr lang="en-AU" dirty="0"/>
              <a:t>And they all use equipment drawn from a similar pool of vendors</a:t>
            </a:r>
          </a:p>
          <a:p>
            <a:r>
              <a:rPr lang="en-AU" dirty="0"/>
              <a:t>And the supply costs are largely the same across the entire network</a:t>
            </a:r>
          </a:p>
          <a:p>
            <a:endParaRPr lang="en-AU" dirty="0"/>
          </a:p>
          <a:p>
            <a:pPr marL="0" indent="0">
              <a:buNone/>
            </a:pPr>
            <a:r>
              <a:rPr lang="en-AU" dirty="0"/>
              <a:t>Yet</a:t>
            </a:r>
          </a:p>
          <a:p>
            <a:r>
              <a:rPr lang="en-AU" dirty="0"/>
              <a:t>They have different consumer “wealth” indicators</a:t>
            </a:r>
          </a:p>
          <a:p>
            <a:r>
              <a:rPr lang="en-AU" dirty="0"/>
              <a:t>There are different technology deployment models in each national market</a:t>
            </a:r>
          </a:p>
          <a:p>
            <a:r>
              <a:rPr lang="en-AU" dirty="0"/>
              <a:t>Though relative wealth and technology choices do not correlate well!</a:t>
            </a:r>
          </a:p>
          <a:p>
            <a:pPr marL="0" indent="0">
              <a:buNone/>
            </a:pPr>
            <a:endParaRPr lang="en-AU" dirty="0"/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53318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06A13-FF55-FC46-9038-25C0128C6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Lets look at each technology in a little more detail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9CEB4-7E35-1545-8CA9-87C556739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30478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85702-8B8B-804B-B7BA-77AFA97BF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I. IPv6 Adoption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887E3-2388-7649-8545-D821A6380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40976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59438-2B00-7849-AA1F-B0861F32A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Internet IPv6 Adoption</a:t>
            </a:r>
            <a:br>
              <a:rPr lang="en-AU" dirty="0">
                <a:latin typeface="Powderfinger Type" panose="02020709070000000403" pitchFamily="49" charset="77"/>
              </a:rPr>
            </a:br>
            <a:r>
              <a:rPr lang="en-AU" dirty="0">
                <a:latin typeface="Powderfinger Type" panose="02020709070000000403" pitchFamily="49" charset="77"/>
              </a:rPr>
              <a:t>2014 to Today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BCD9B0-6EE8-BD40-BC9B-D70575A127E4}"/>
              </a:ext>
            </a:extLst>
          </p:cNvPr>
          <p:cNvSpPr txBox="1"/>
          <p:nvPr/>
        </p:nvSpPr>
        <p:spPr>
          <a:xfrm>
            <a:off x="9873049" y="2174789"/>
            <a:ext cx="231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28% of the Internet’s user base have IPv6 today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1B02F18-D232-AB4C-A52C-26AAB6D46A84}"/>
              </a:ext>
            </a:extLst>
          </p:cNvPr>
          <p:cNvSpPr/>
          <p:nvPr/>
        </p:nvSpPr>
        <p:spPr>
          <a:xfrm>
            <a:off x="9506276" y="2819844"/>
            <a:ext cx="1296250" cy="609156"/>
          </a:xfrm>
          <a:custGeom>
            <a:avLst/>
            <a:gdLst>
              <a:gd name="connsiteX0" fmla="*/ 1132892 w 1296250"/>
              <a:gd name="connsiteY0" fmla="*/ 52918 h 609156"/>
              <a:gd name="connsiteX1" fmla="*/ 1145248 w 1296250"/>
              <a:gd name="connsiteY1" fmla="*/ 102345 h 609156"/>
              <a:gd name="connsiteX2" fmla="*/ 1231746 w 1296250"/>
              <a:gd name="connsiteY2" fmla="*/ 608972 h 609156"/>
              <a:gd name="connsiteX3" fmla="*/ 70211 w 1296250"/>
              <a:gd name="connsiteY3" fmla="*/ 40561 h 609156"/>
              <a:gd name="connsiteX4" fmla="*/ 119638 w 1296250"/>
              <a:gd name="connsiteY4" fmla="*/ 275340 h 609156"/>
              <a:gd name="connsiteX5" fmla="*/ 33140 w 1296250"/>
              <a:gd name="connsiteY5" fmla="*/ 28204 h 609156"/>
              <a:gd name="connsiteX6" fmla="*/ 243205 w 1296250"/>
              <a:gd name="connsiteY6" fmla="*/ 15848 h 609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6250" h="609156">
                <a:moveTo>
                  <a:pt x="1132892" y="52918"/>
                </a:moveTo>
                <a:cubicBezTo>
                  <a:pt x="1130832" y="31293"/>
                  <a:pt x="1128772" y="9669"/>
                  <a:pt x="1145248" y="102345"/>
                </a:cubicBezTo>
                <a:cubicBezTo>
                  <a:pt x="1161724" y="195021"/>
                  <a:pt x="1410919" y="619269"/>
                  <a:pt x="1231746" y="608972"/>
                </a:cubicBezTo>
                <a:cubicBezTo>
                  <a:pt x="1052573" y="598675"/>
                  <a:pt x="255562" y="96166"/>
                  <a:pt x="70211" y="40561"/>
                </a:cubicBezTo>
                <a:cubicBezTo>
                  <a:pt x="-115140" y="-15044"/>
                  <a:pt x="125816" y="277399"/>
                  <a:pt x="119638" y="275340"/>
                </a:cubicBezTo>
                <a:cubicBezTo>
                  <a:pt x="113460" y="273281"/>
                  <a:pt x="12545" y="71453"/>
                  <a:pt x="33140" y="28204"/>
                </a:cubicBezTo>
                <a:cubicBezTo>
                  <a:pt x="53734" y="-15045"/>
                  <a:pt x="148469" y="401"/>
                  <a:pt x="243205" y="15848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26FC7D-ECF5-8F44-ACE3-A62268F8B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44" y="2337674"/>
            <a:ext cx="9321532" cy="430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32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A9262E-B8E5-3642-B24D-CB476D4EA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29" y="1825625"/>
            <a:ext cx="9835662" cy="45571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A30141-A508-284D-A5C6-ACD07D96F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Europe is (slightly) lagging…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B1FF67A-30CE-2E4F-9B1C-D82EBFDD81F3}"/>
              </a:ext>
            </a:extLst>
          </p:cNvPr>
          <p:cNvSpPr/>
          <p:nvPr/>
        </p:nvSpPr>
        <p:spPr>
          <a:xfrm>
            <a:off x="9495212" y="2688994"/>
            <a:ext cx="1227018" cy="1124848"/>
          </a:xfrm>
          <a:custGeom>
            <a:avLst/>
            <a:gdLst>
              <a:gd name="connsiteX0" fmla="*/ 278432 w 1227018"/>
              <a:gd name="connsiteY0" fmla="*/ 599330 h 1124848"/>
              <a:gd name="connsiteX1" fmla="*/ 951094 w 1227018"/>
              <a:gd name="connsiteY1" fmla="*/ 851579 h 1124848"/>
              <a:gd name="connsiteX2" fmla="*/ 1182321 w 1227018"/>
              <a:gd name="connsiteY2" fmla="*/ 431165 h 1124848"/>
              <a:gd name="connsiteX3" fmla="*/ 110266 w 1227018"/>
              <a:gd name="connsiteY3" fmla="*/ 21261 h 1124848"/>
              <a:gd name="connsiteX4" fmla="*/ 89246 w 1227018"/>
              <a:gd name="connsiteY4" fmla="*/ 1124848 h 1124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018" h="1124848">
                <a:moveTo>
                  <a:pt x="278432" y="599330"/>
                </a:moveTo>
                <a:cubicBezTo>
                  <a:pt x="539439" y="739468"/>
                  <a:pt x="800446" y="879606"/>
                  <a:pt x="951094" y="851579"/>
                </a:cubicBezTo>
                <a:cubicBezTo>
                  <a:pt x="1101742" y="823552"/>
                  <a:pt x="1322459" y="569551"/>
                  <a:pt x="1182321" y="431165"/>
                </a:cubicBezTo>
                <a:cubicBezTo>
                  <a:pt x="1042183" y="292779"/>
                  <a:pt x="292445" y="-94353"/>
                  <a:pt x="110266" y="21261"/>
                </a:cubicBezTo>
                <a:cubicBezTo>
                  <a:pt x="-71913" y="136875"/>
                  <a:pt x="8666" y="630861"/>
                  <a:pt x="89246" y="1124848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41C815-6D28-A34C-AF4C-A2E9F3F45BEB}"/>
              </a:ext>
            </a:extLst>
          </p:cNvPr>
          <p:cNvSpPr/>
          <p:nvPr/>
        </p:nvSpPr>
        <p:spPr>
          <a:xfrm>
            <a:off x="7394313" y="4294258"/>
            <a:ext cx="453361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AU" dirty="0"/>
              <a:t>23% of the Europe’s user base have IPv6 today</a:t>
            </a:r>
          </a:p>
        </p:txBody>
      </p:sp>
    </p:spTree>
    <p:extLst>
      <p:ext uri="{BB962C8B-B14F-4D97-AF65-F5344CB8AC3E}">
        <p14:creationId xmlns:p14="http://schemas.microsoft.com/office/powerpoint/2010/main" val="2231293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1057</Words>
  <Application>Microsoft Macintosh PowerPoint</Application>
  <PresentationFormat>Widescreen</PresentationFormat>
  <Paragraphs>154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AhnbergHand</vt:lpstr>
      <vt:lpstr>Arial</vt:lpstr>
      <vt:lpstr>Calibri</vt:lpstr>
      <vt:lpstr>Calibri Light</vt:lpstr>
      <vt:lpstr>Max's Handwritin</vt:lpstr>
      <vt:lpstr>Powderfinger Type</vt:lpstr>
      <vt:lpstr>Office Theme</vt:lpstr>
      <vt:lpstr>PowerPoint Presentation</vt:lpstr>
      <vt:lpstr>Why?</vt:lpstr>
      <vt:lpstr>Why?</vt:lpstr>
      <vt:lpstr>Mongolia is not that unusual</vt:lpstr>
      <vt:lpstr>Sameness and Differences</vt:lpstr>
      <vt:lpstr>Lets look at each technology in a little more detail</vt:lpstr>
      <vt:lpstr>I. IPv6 Adoption</vt:lpstr>
      <vt:lpstr>Internet IPv6 Adoption 2014 to Today</vt:lpstr>
      <vt:lpstr>Europe is (slightly) lagging…</vt:lpstr>
      <vt:lpstr>And is very diverse</vt:lpstr>
      <vt:lpstr>Asia has better numbers</vt:lpstr>
      <vt:lpstr>And similar diversity</vt:lpstr>
      <vt:lpstr>II. DNSSEC Adoption</vt:lpstr>
      <vt:lpstr>DNSSEC Adoption Internet-wide Validation Count</vt:lpstr>
      <vt:lpstr>Europe is (slightly) ahead</vt:lpstr>
      <vt:lpstr>Same (but different) diversity</vt:lpstr>
      <vt:lpstr>Asia has been steady for 24 months</vt:lpstr>
      <vt:lpstr>And again a diverse (but different) spread</vt:lpstr>
      <vt:lpstr>III. Routing Security</vt:lpstr>
      <vt:lpstr>RPKI ROV Adoption</vt:lpstr>
      <vt:lpstr>RPKI ROV - Europe</vt:lpstr>
      <vt:lpstr>RPKI ROV Adoption in Europe</vt:lpstr>
      <vt:lpstr>RPKI ROV - Asia</vt:lpstr>
      <vt:lpstr>RPKI ROV Adoption in Asia</vt:lpstr>
      <vt:lpstr>Global Views – IPv6</vt:lpstr>
      <vt:lpstr>Global Views – DNSSEC</vt:lpstr>
      <vt:lpstr>Global Views - RoV</vt:lpstr>
      <vt:lpstr>Why is there such diversity in deployment?</vt:lpstr>
      <vt:lpstr>Why don’t we get it?</vt:lpstr>
      <vt:lpstr>Why don’t we get it?</vt:lpstr>
      <vt:lpstr>Maybe its deregulation of this industry</vt:lpstr>
      <vt:lpstr>Some providers see advantage in early adoption</vt:lpstr>
      <vt:lpstr>Others see reasons to wait …</vt:lpstr>
      <vt:lpstr>PowerPoint Presentation</vt:lpstr>
      <vt:lpstr>PowerPoint Presentation</vt:lpstr>
      <vt:lpstr>Today’s Internet Architecture</vt:lpstr>
      <vt:lpstr>Let’s return to Mongolia</vt:lpstr>
      <vt:lpstr>Let’s return to Mongolia</vt:lpstr>
      <vt:lpstr>Mongolian ISPs and DNSSEC</vt:lpstr>
      <vt:lpstr>Mongolia and DNS Resolvers</vt:lpstr>
      <vt:lpstr>Mongolian ISPs and DNS Resolvers</vt:lpstr>
      <vt:lpstr>Mongolian ISPs and ROA Production</vt:lpstr>
      <vt:lpstr>Mongolian ISPs and ROV Filtering</vt:lpstr>
      <vt:lpstr>And Mongolian ISPs and IPv6!</vt:lpstr>
      <vt:lpstr>And Mongolian ISPs and IPv6!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IPv6 adoption -  2012 to Today</dc:title>
  <dc:creator>Geoff Huston</dc:creator>
  <cp:lastModifiedBy>Geoff Huston</cp:lastModifiedBy>
  <cp:revision>21</cp:revision>
  <dcterms:created xsi:type="dcterms:W3CDTF">2020-06-08T04:46:15Z</dcterms:created>
  <dcterms:modified xsi:type="dcterms:W3CDTF">2021-10-29T01:20:53Z</dcterms:modified>
</cp:coreProperties>
</file>