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94" r:id="rId2"/>
    <p:sldId id="424" r:id="rId3"/>
    <p:sldId id="425" r:id="rId4"/>
    <p:sldId id="426" r:id="rId5"/>
    <p:sldId id="427" r:id="rId6"/>
    <p:sldId id="439" r:id="rId7"/>
    <p:sldId id="430" r:id="rId8"/>
    <p:sldId id="429" r:id="rId9"/>
    <p:sldId id="428" r:id="rId10"/>
    <p:sldId id="436" r:id="rId11"/>
    <p:sldId id="296" r:id="rId12"/>
    <p:sldId id="295" r:id="rId13"/>
    <p:sldId id="431" r:id="rId14"/>
    <p:sldId id="432" r:id="rId15"/>
    <p:sldId id="433" r:id="rId16"/>
    <p:sldId id="434" r:id="rId17"/>
    <p:sldId id="435" r:id="rId18"/>
    <p:sldId id="437" r:id="rId19"/>
    <p:sldId id="438" r:id="rId20"/>
    <p:sldId id="416" r:id="rId21"/>
    <p:sldId id="417" r:id="rId22"/>
    <p:sldId id="421" r:id="rId23"/>
    <p:sldId id="420" r:id="rId24"/>
    <p:sldId id="419" r:id="rId25"/>
    <p:sldId id="422" r:id="rId26"/>
    <p:sldId id="411" r:id="rId27"/>
    <p:sldId id="423" r:id="rId28"/>
    <p:sldId id="395" r:id="rId29"/>
    <p:sldId id="412" r:id="rId30"/>
    <p:sldId id="398" r:id="rId31"/>
    <p:sldId id="396" r:id="rId32"/>
    <p:sldId id="413" r:id="rId33"/>
    <p:sldId id="400" r:id="rId34"/>
    <p:sldId id="418" r:id="rId35"/>
    <p:sldId id="365" r:id="rId36"/>
    <p:sldId id="389" r:id="rId37"/>
    <p:sldId id="366" r:id="rId38"/>
    <p:sldId id="383" r:id="rId39"/>
    <p:sldId id="415" r:id="rId40"/>
    <p:sldId id="307" r:id="rId41"/>
    <p:sldId id="311"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o Damas" initials="JD" lastIdx="4" clrIdx="0">
    <p:extLst>
      <p:ext uri="{19B8F6BF-5375-455C-9EA6-DF929625EA0E}">
        <p15:presenceInfo xmlns:p15="http://schemas.microsoft.com/office/powerpoint/2012/main" userId="S::joao@apnic.net::ff437f1a-2e10-44d4-93ee-1b7ba3e35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F392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04"/>
    <p:restoredTop sz="94694"/>
  </p:normalViewPr>
  <p:slideViewPr>
    <p:cSldViewPr snapToGrid="0" snapToObjects="1">
      <p:cViewPr varScale="1">
        <p:scale>
          <a:sx n="121" d="100"/>
          <a:sy n="121" d="100"/>
        </p:scale>
        <p:origin x="1136"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D1DC4D-EE44-934C-876F-AAB80317F076}" type="datetimeFigureOut">
              <a:rPr lang="en-AU" smtClean="0"/>
              <a:t>27/9/21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67193-5237-D742-B6EC-D476477BC1C9}" type="slidenum">
              <a:rPr lang="en-AU" smtClean="0"/>
              <a:t>‹#›</a:t>
            </a:fld>
            <a:endParaRPr lang="en-AU"/>
          </a:p>
        </p:txBody>
      </p:sp>
    </p:spTree>
    <p:extLst>
      <p:ext uri="{BB962C8B-B14F-4D97-AF65-F5344CB8AC3E}">
        <p14:creationId xmlns:p14="http://schemas.microsoft.com/office/powerpoint/2010/main" val="8805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E062-FBCD-CF45-9210-8CA3D27B5FC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12546BEC-F9AC-F040-93ED-BF2F4BB91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DB141840-7EB5-1B47-85F4-68B63B662507}"/>
              </a:ext>
            </a:extLst>
          </p:cNvPr>
          <p:cNvSpPr>
            <a:spLocks noGrp="1"/>
          </p:cNvSpPr>
          <p:nvPr>
            <p:ph type="dt" sz="half" idx="10"/>
          </p:nvPr>
        </p:nvSpPr>
        <p:spPr/>
        <p:txBody>
          <a:bodyPr/>
          <a:lstStyle/>
          <a:p>
            <a:fld id="{FFB8583A-DDCB-394D-8DC8-58AC635D702A}" type="datetime1">
              <a:rPr lang="en-AU" smtClean="0"/>
              <a:t>27/9/21</a:t>
            </a:fld>
            <a:endParaRPr lang="en-AU"/>
          </a:p>
        </p:txBody>
      </p:sp>
      <p:sp>
        <p:nvSpPr>
          <p:cNvPr id="5" name="Footer Placeholder 4">
            <a:extLst>
              <a:ext uri="{FF2B5EF4-FFF2-40B4-BE49-F238E27FC236}">
                <a16:creationId xmlns:a16="http://schemas.microsoft.com/office/drawing/2014/main" id="{987EEB69-58D6-004D-A549-BBF0C9CCA8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E1ED525-8EE4-A242-B53F-AECF1B207DAA}"/>
              </a:ext>
            </a:extLst>
          </p:cNvPr>
          <p:cNvSpPr>
            <a:spLocks noGrp="1"/>
          </p:cNvSpPr>
          <p:nvPr>
            <p:ph type="sldNum" sz="quarter" idx="12"/>
          </p:nvPr>
        </p:nvSpPr>
        <p:spPr/>
        <p:txBody>
          <a:bodyPr/>
          <a:lstStyle/>
          <a:p>
            <a:fld id="{652E326F-2974-0E46-BE41-4A2DFAACED48}" type="slidenum">
              <a:rPr lang="en-AU" smtClean="0"/>
              <a:t>‹#›</a:t>
            </a:fld>
            <a:endParaRPr lang="en-AU" dirty="0"/>
          </a:p>
        </p:txBody>
      </p:sp>
    </p:spTree>
    <p:extLst>
      <p:ext uri="{BB962C8B-B14F-4D97-AF65-F5344CB8AC3E}">
        <p14:creationId xmlns:p14="http://schemas.microsoft.com/office/powerpoint/2010/main" val="24457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75CB-5DC8-9F48-9A35-597D1E179002}"/>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FD187EF-86DF-3B40-A8E8-17F177A7139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0B5CC07-05A6-9A45-8B62-87CB00CD7266}"/>
              </a:ext>
            </a:extLst>
          </p:cNvPr>
          <p:cNvSpPr>
            <a:spLocks noGrp="1"/>
          </p:cNvSpPr>
          <p:nvPr>
            <p:ph type="dt" sz="half" idx="10"/>
          </p:nvPr>
        </p:nvSpPr>
        <p:spPr/>
        <p:txBody>
          <a:bodyPr/>
          <a:lstStyle/>
          <a:p>
            <a:fld id="{296E54B1-33C2-EB4A-8067-34A8CC5FD45E}" type="datetime1">
              <a:rPr lang="en-AU" smtClean="0"/>
              <a:t>27/9/21</a:t>
            </a:fld>
            <a:endParaRPr lang="en-AU"/>
          </a:p>
        </p:txBody>
      </p:sp>
      <p:sp>
        <p:nvSpPr>
          <p:cNvPr id="5" name="Footer Placeholder 4">
            <a:extLst>
              <a:ext uri="{FF2B5EF4-FFF2-40B4-BE49-F238E27FC236}">
                <a16:creationId xmlns:a16="http://schemas.microsoft.com/office/drawing/2014/main" id="{D8462655-2300-1D4F-96CA-A36DB2695C4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040386-FDE8-3447-BBF0-15359EFD8C26}"/>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5053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F10C2E-5B52-614F-8821-AC8920014D1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DF87302C-A092-AD43-B1AE-76607EA3829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F4B61AB-A506-7A4E-8B85-6016AA235CF6}"/>
              </a:ext>
            </a:extLst>
          </p:cNvPr>
          <p:cNvSpPr>
            <a:spLocks noGrp="1"/>
          </p:cNvSpPr>
          <p:nvPr>
            <p:ph type="dt" sz="half" idx="10"/>
          </p:nvPr>
        </p:nvSpPr>
        <p:spPr/>
        <p:txBody>
          <a:bodyPr/>
          <a:lstStyle/>
          <a:p>
            <a:fld id="{B9EA5931-6118-8845-B3E6-19D338490EB6}" type="datetime1">
              <a:rPr lang="en-AU" smtClean="0"/>
              <a:t>27/9/21</a:t>
            </a:fld>
            <a:endParaRPr lang="en-AU"/>
          </a:p>
        </p:txBody>
      </p:sp>
      <p:sp>
        <p:nvSpPr>
          <p:cNvPr id="5" name="Footer Placeholder 4">
            <a:extLst>
              <a:ext uri="{FF2B5EF4-FFF2-40B4-BE49-F238E27FC236}">
                <a16:creationId xmlns:a16="http://schemas.microsoft.com/office/drawing/2014/main" id="{ECB55E81-79B8-6E49-A004-0220E21520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F8B67F4-D592-B347-AC3F-37B6B219A23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09867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8D87-46A1-3B42-816B-85003A96352F}"/>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EFF9FAEA-5CA0-AF4B-91EC-62DFFEC3D0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9CEEF80D-6D90-D844-B095-39D71A3C6C8E}"/>
              </a:ext>
            </a:extLst>
          </p:cNvPr>
          <p:cNvSpPr>
            <a:spLocks noGrp="1"/>
          </p:cNvSpPr>
          <p:nvPr>
            <p:ph type="dt" sz="half" idx="10"/>
          </p:nvPr>
        </p:nvSpPr>
        <p:spPr/>
        <p:txBody>
          <a:bodyPr/>
          <a:lstStyle/>
          <a:p>
            <a:fld id="{92C4CF23-3AF8-194E-80CE-7C5D7BCF857A}" type="datetime1">
              <a:rPr lang="en-AU" smtClean="0"/>
              <a:t>27/9/21</a:t>
            </a:fld>
            <a:endParaRPr lang="en-AU"/>
          </a:p>
        </p:txBody>
      </p:sp>
      <p:sp>
        <p:nvSpPr>
          <p:cNvPr id="5" name="Footer Placeholder 4">
            <a:extLst>
              <a:ext uri="{FF2B5EF4-FFF2-40B4-BE49-F238E27FC236}">
                <a16:creationId xmlns:a16="http://schemas.microsoft.com/office/drawing/2014/main" id="{4587A117-56A8-A740-B5DC-881BF6F174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4C083C3-1613-0C42-BE6E-1D5AAE63E8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89363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10820-34C6-9248-AF8A-0C733DE45A2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F8CE1159-116C-C447-972E-E19D51BCFD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ED4801-083B-2B4A-BF42-DA27F8A5A7D7}"/>
              </a:ext>
            </a:extLst>
          </p:cNvPr>
          <p:cNvSpPr>
            <a:spLocks noGrp="1"/>
          </p:cNvSpPr>
          <p:nvPr>
            <p:ph type="dt" sz="half" idx="10"/>
          </p:nvPr>
        </p:nvSpPr>
        <p:spPr/>
        <p:txBody>
          <a:bodyPr/>
          <a:lstStyle/>
          <a:p>
            <a:fld id="{645E24A0-3D36-4241-85D1-F7209717FC07}" type="datetime1">
              <a:rPr lang="en-AU" smtClean="0"/>
              <a:t>27/9/21</a:t>
            </a:fld>
            <a:endParaRPr lang="en-AU"/>
          </a:p>
        </p:txBody>
      </p:sp>
      <p:sp>
        <p:nvSpPr>
          <p:cNvPr id="5" name="Footer Placeholder 4">
            <a:extLst>
              <a:ext uri="{FF2B5EF4-FFF2-40B4-BE49-F238E27FC236}">
                <a16:creationId xmlns:a16="http://schemas.microsoft.com/office/drawing/2014/main" id="{39C060E7-031A-9143-82D9-3A548D2A7E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2406B2B-8315-014C-A623-DFF043F70E80}"/>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676206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7B373-E990-774F-A8D7-C7A962CF428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D6CE920B-181E-0340-8F3C-865E7A51900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441430DC-51FA-5544-B6BA-13E354CDC51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68B5D31F-61AE-0443-9DA5-112A6A9E9DB3}"/>
              </a:ext>
            </a:extLst>
          </p:cNvPr>
          <p:cNvSpPr>
            <a:spLocks noGrp="1"/>
          </p:cNvSpPr>
          <p:nvPr>
            <p:ph type="dt" sz="half" idx="10"/>
          </p:nvPr>
        </p:nvSpPr>
        <p:spPr/>
        <p:txBody>
          <a:bodyPr/>
          <a:lstStyle/>
          <a:p>
            <a:fld id="{841B8F35-0AA0-3442-AEA2-26E05C092996}" type="datetime1">
              <a:rPr lang="en-AU" smtClean="0"/>
              <a:t>27/9/21</a:t>
            </a:fld>
            <a:endParaRPr lang="en-AU"/>
          </a:p>
        </p:txBody>
      </p:sp>
      <p:sp>
        <p:nvSpPr>
          <p:cNvPr id="6" name="Footer Placeholder 5">
            <a:extLst>
              <a:ext uri="{FF2B5EF4-FFF2-40B4-BE49-F238E27FC236}">
                <a16:creationId xmlns:a16="http://schemas.microsoft.com/office/drawing/2014/main" id="{2821146B-5D99-C848-92EA-96E7943C00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DE962EB-70DF-F445-93D3-C52F2E5B7015}"/>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3134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DFD-2E69-7448-A5B3-2268F04C3ED2}"/>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BCABDD01-C0E7-C242-A782-1EDB60FCA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D9D7078-7567-924E-A526-C30BA7538B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0195F9CC-ADFE-7B4E-A742-2ECFD10E03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E33790-1FB6-9A49-B5B1-F9FFF46DA0A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8CFC484E-EDF2-8D4B-BAB4-1067857530B4}"/>
              </a:ext>
            </a:extLst>
          </p:cNvPr>
          <p:cNvSpPr>
            <a:spLocks noGrp="1"/>
          </p:cNvSpPr>
          <p:nvPr>
            <p:ph type="dt" sz="half" idx="10"/>
          </p:nvPr>
        </p:nvSpPr>
        <p:spPr/>
        <p:txBody>
          <a:bodyPr/>
          <a:lstStyle/>
          <a:p>
            <a:fld id="{02BC8B5C-7371-6B46-B3E4-E761ECF581B8}" type="datetime1">
              <a:rPr lang="en-AU" smtClean="0"/>
              <a:t>27/9/21</a:t>
            </a:fld>
            <a:endParaRPr lang="en-AU"/>
          </a:p>
        </p:txBody>
      </p:sp>
      <p:sp>
        <p:nvSpPr>
          <p:cNvPr id="8" name="Footer Placeholder 7">
            <a:extLst>
              <a:ext uri="{FF2B5EF4-FFF2-40B4-BE49-F238E27FC236}">
                <a16:creationId xmlns:a16="http://schemas.microsoft.com/office/drawing/2014/main" id="{10FCD24A-9FF5-714B-9B3D-BBB6BAE1AED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B13514B-ACC3-3144-90A8-B40709A95374}"/>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230617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36BE-634E-0949-BDA3-AB8673E688DE}"/>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63FDC11B-1470-E941-9BE5-11FF85B7ED48}"/>
              </a:ext>
            </a:extLst>
          </p:cNvPr>
          <p:cNvSpPr>
            <a:spLocks noGrp="1"/>
          </p:cNvSpPr>
          <p:nvPr>
            <p:ph type="dt" sz="half" idx="10"/>
          </p:nvPr>
        </p:nvSpPr>
        <p:spPr/>
        <p:txBody>
          <a:bodyPr/>
          <a:lstStyle/>
          <a:p>
            <a:fld id="{0BC37B43-57B2-B44D-9065-2324536E2DCC}" type="datetime1">
              <a:rPr lang="en-AU" smtClean="0"/>
              <a:t>27/9/21</a:t>
            </a:fld>
            <a:endParaRPr lang="en-AU"/>
          </a:p>
        </p:txBody>
      </p:sp>
      <p:sp>
        <p:nvSpPr>
          <p:cNvPr id="4" name="Footer Placeholder 3">
            <a:extLst>
              <a:ext uri="{FF2B5EF4-FFF2-40B4-BE49-F238E27FC236}">
                <a16:creationId xmlns:a16="http://schemas.microsoft.com/office/drawing/2014/main" id="{64FA3664-761B-2D4D-AE58-931F4BE3431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1A54FB8-96A7-334C-8181-A4F0C1EC5463}"/>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23540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64870-AFDE-7040-94F4-B024A843A094}"/>
              </a:ext>
            </a:extLst>
          </p:cNvPr>
          <p:cNvSpPr>
            <a:spLocks noGrp="1"/>
          </p:cNvSpPr>
          <p:nvPr>
            <p:ph type="dt" sz="half" idx="10"/>
          </p:nvPr>
        </p:nvSpPr>
        <p:spPr/>
        <p:txBody>
          <a:bodyPr/>
          <a:lstStyle/>
          <a:p>
            <a:fld id="{17BAA92A-3172-0647-8A9B-7E63BC2EE2E4}" type="datetime1">
              <a:rPr lang="en-AU" smtClean="0"/>
              <a:t>27/9/21</a:t>
            </a:fld>
            <a:endParaRPr lang="en-AU"/>
          </a:p>
        </p:txBody>
      </p:sp>
      <p:sp>
        <p:nvSpPr>
          <p:cNvPr id="3" name="Footer Placeholder 2">
            <a:extLst>
              <a:ext uri="{FF2B5EF4-FFF2-40B4-BE49-F238E27FC236}">
                <a16:creationId xmlns:a16="http://schemas.microsoft.com/office/drawing/2014/main" id="{A399829B-CF06-264D-BCB9-2CCF63604D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FAC6723-C10A-4947-BE81-CDFED2B92E3E}"/>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126356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2BAE-9A7B-6E47-869C-232F99FFDA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4F2C2A00-D9DB-F94C-80C7-9370E6B7E4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C4222BEE-B459-024A-A826-015D891AD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807B53-31C1-D24E-8609-FDFC3DB98DBC}"/>
              </a:ext>
            </a:extLst>
          </p:cNvPr>
          <p:cNvSpPr>
            <a:spLocks noGrp="1"/>
          </p:cNvSpPr>
          <p:nvPr>
            <p:ph type="dt" sz="half" idx="10"/>
          </p:nvPr>
        </p:nvSpPr>
        <p:spPr/>
        <p:txBody>
          <a:bodyPr/>
          <a:lstStyle/>
          <a:p>
            <a:fld id="{4AE5C739-2156-1845-9553-D7CBBCA5ECBD}" type="datetime1">
              <a:rPr lang="en-AU" smtClean="0"/>
              <a:t>27/9/21</a:t>
            </a:fld>
            <a:endParaRPr lang="en-AU"/>
          </a:p>
        </p:txBody>
      </p:sp>
      <p:sp>
        <p:nvSpPr>
          <p:cNvPr id="6" name="Footer Placeholder 5">
            <a:extLst>
              <a:ext uri="{FF2B5EF4-FFF2-40B4-BE49-F238E27FC236}">
                <a16:creationId xmlns:a16="http://schemas.microsoft.com/office/drawing/2014/main" id="{8F189C65-CCA7-4343-A34D-5224BBC99D5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E318CA9-1612-C14A-8266-52DF9C5DD028}"/>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419721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F32AA-FCF9-D246-A838-07709F4C0E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20971788-8A31-164F-A095-0A881BE9C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B0A17F44-3995-8545-809B-15266CBD05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ED3B1D3-1387-5D44-B95B-2DC02B373D78}"/>
              </a:ext>
            </a:extLst>
          </p:cNvPr>
          <p:cNvSpPr>
            <a:spLocks noGrp="1"/>
          </p:cNvSpPr>
          <p:nvPr>
            <p:ph type="dt" sz="half" idx="10"/>
          </p:nvPr>
        </p:nvSpPr>
        <p:spPr/>
        <p:txBody>
          <a:bodyPr/>
          <a:lstStyle/>
          <a:p>
            <a:fld id="{1A25FE41-03C6-A34B-B13D-8E5C31CA0331}" type="datetime1">
              <a:rPr lang="en-AU" smtClean="0"/>
              <a:t>27/9/21</a:t>
            </a:fld>
            <a:endParaRPr lang="en-AU"/>
          </a:p>
        </p:txBody>
      </p:sp>
      <p:sp>
        <p:nvSpPr>
          <p:cNvPr id="6" name="Footer Placeholder 5">
            <a:extLst>
              <a:ext uri="{FF2B5EF4-FFF2-40B4-BE49-F238E27FC236}">
                <a16:creationId xmlns:a16="http://schemas.microsoft.com/office/drawing/2014/main" id="{8A049E5C-8B37-1644-AB99-B8FC31FFD9A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B482A52-D0D5-6142-94C4-B0DF58A3ADC2}"/>
              </a:ext>
            </a:extLst>
          </p:cNvPr>
          <p:cNvSpPr>
            <a:spLocks noGrp="1"/>
          </p:cNvSpPr>
          <p:nvPr>
            <p:ph type="sldNum" sz="quarter" idx="12"/>
          </p:nvPr>
        </p:nvSpPr>
        <p:spPr/>
        <p:txBody>
          <a:bodyPr/>
          <a:lstStyle/>
          <a:p>
            <a:fld id="{652E326F-2974-0E46-BE41-4A2DFAACED48}" type="slidenum">
              <a:rPr lang="en-AU" smtClean="0"/>
              <a:t>‹#›</a:t>
            </a:fld>
            <a:endParaRPr lang="en-AU"/>
          </a:p>
        </p:txBody>
      </p:sp>
    </p:spTree>
    <p:extLst>
      <p:ext uri="{BB962C8B-B14F-4D97-AF65-F5344CB8AC3E}">
        <p14:creationId xmlns:p14="http://schemas.microsoft.com/office/powerpoint/2010/main" val="384955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8EF84-8CA1-5A4A-B32F-75A884FC19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5CFFCB30-B7C9-6041-8A2C-7879D8C6EE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B1F3F9F-E105-B843-BFEA-26F0BC8CDF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317E4-64B0-1A46-A92E-756872CA24D9}" type="datetime1">
              <a:rPr lang="en-AU" smtClean="0"/>
              <a:t>27/9/21</a:t>
            </a:fld>
            <a:endParaRPr lang="en-AU"/>
          </a:p>
        </p:txBody>
      </p:sp>
      <p:sp>
        <p:nvSpPr>
          <p:cNvPr id="5" name="Footer Placeholder 4">
            <a:extLst>
              <a:ext uri="{FF2B5EF4-FFF2-40B4-BE49-F238E27FC236}">
                <a16:creationId xmlns:a16="http://schemas.microsoft.com/office/drawing/2014/main" id="{CF1CEAEC-6386-E14D-B1C2-DDF181BCF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9F6B69C-91E7-AB47-8533-C9418F39E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E326F-2974-0E46-BE41-4A2DFAACED48}" type="slidenum">
              <a:rPr lang="en-AU" smtClean="0"/>
              <a:t>‹#›</a:t>
            </a:fld>
            <a:endParaRPr lang="en-AU"/>
          </a:p>
        </p:txBody>
      </p:sp>
    </p:spTree>
    <p:extLst>
      <p:ext uri="{BB962C8B-B14F-4D97-AF65-F5344CB8AC3E}">
        <p14:creationId xmlns:p14="http://schemas.microsoft.com/office/powerpoint/2010/main" val="39970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5433C-73BD-A642-8CBC-4C2E425B609E}"/>
              </a:ext>
            </a:extLst>
          </p:cNvPr>
          <p:cNvSpPr>
            <a:spLocks noGrp="1"/>
          </p:cNvSpPr>
          <p:nvPr>
            <p:ph type="ctrTitle"/>
          </p:nvPr>
        </p:nvSpPr>
        <p:spPr>
          <a:xfrm>
            <a:off x="178676" y="1195935"/>
            <a:ext cx="11298621" cy="2387600"/>
          </a:xfrm>
        </p:spPr>
        <p:txBody>
          <a:bodyPr>
            <a:normAutofit fontScale="90000"/>
          </a:bodyPr>
          <a:lstStyle/>
          <a:p>
            <a:r>
              <a:rPr lang="en-AU" dirty="0">
                <a:solidFill>
                  <a:schemeClr val="accent4">
                    <a:lumMod val="50000"/>
                  </a:schemeClr>
                </a:solidFill>
                <a:latin typeface="Powderfinger Type" panose="02020709070000000403" pitchFamily="49" charset="77"/>
              </a:rPr>
              <a:t>Some thoughts on DNS “</a:t>
            </a:r>
            <a:r>
              <a:rPr lang="en-AU">
                <a:solidFill>
                  <a:schemeClr val="accent4">
                    <a:lumMod val="50000"/>
                  </a:schemeClr>
                </a:solidFill>
                <a:latin typeface="Powderfinger Type" panose="02020709070000000403" pitchFamily="49" charset="77"/>
              </a:rPr>
              <a:t>Openness”</a:t>
            </a:r>
            <a:br>
              <a:rPr lang="en-AU" dirty="0">
                <a:solidFill>
                  <a:schemeClr val="accent4">
                    <a:lumMod val="50000"/>
                  </a:schemeClr>
                </a:solidFill>
                <a:latin typeface="Powderfinger Type" panose="02020709070000000403" pitchFamily="49" charset="77"/>
              </a:rPr>
            </a:br>
            <a:endParaRPr lang="en-AU" dirty="0">
              <a:solidFill>
                <a:schemeClr val="accent4">
                  <a:lumMod val="50000"/>
                </a:schemeClr>
              </a:solidFill>
              <a:latin typeface="Powderfinger Type" panose="02020709070000000403" pitchFamily="49" charset="77"/>
            </a:endParaRPr>
          </a:p>
        </p:txBody>
      </p:sp>
      <p:sp>
        <p:nvSpPr>
          <p:cNvPr id="3" name="Subtitle 2">
            <a:extLst>
              <a:ext uri="{FF2B5EF4-FFF2-40B4-BE49-F238E27FC236}">
                <a16:creationId xmlns:a16="http://schemas.microsoft.com/office/drawing/2014/main" id="{F3E38C45-B1A8-1147-AE83-17D3E576A1D7}"/>
              </a:ext>
            </a:extLst>
          </p:cNvPr>
          <p:cNvSpPr>
            <a:spLocks noGrp="1"/>
          </p:cNvSpPr>
          <p:nvPr>
            <p:ph type="subTitle" idx="1"/>
          </p:nvPr>
        </p:nvSpPr>
        <p:spPr>
          <a:xfrm>
            <a:off x="2144111" y="5090565"/>
            <a:ext cx="9144000" cy="1143000"/>
          </a:xfrm>
        </p:spPr>
        <p:txBody>
          <a:bodyPr>
            <a:normAutofit/>
          </a:bodyPr>
          <a:lstStyle/>
          <a:p>
            <a:pPr algn="r"/>
            <a:r>
              <a:rPr lang="en-AU" dirty="0">
                <a:solidFill>
                  <a:schemeClr val="bg1">
                    <a:lumMod val="75000"/>
                  </a:schemeClr>
                </a:solidFill>
                <a:latin typeface="AhnbergHand" pitchFamily="2" charset="0"/>
              </a:rPr>
              <a:t>Geoff Huston</a:t>
            </a:r>
          </a:p>
          <a:p>
            <a:pPr algn="r"/>
            <a:r>
              <a:rPr lang="en-AU" dirty="0">
                <a:solidFill>
                  <a:schemeClr val="bg1">
                    <a:lumMod val="75000"/>
                  </a:schemeClr>
                </a:solidFill>
                <a:latin typeface="AhnbergHand" pitchFamily="2" charset="0"/>
              </a:rPr>
              <a:t>APNIC Labs</a:t>
            </a:r>
          </a:p>
          <a:p>
            <a:pPr algn="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220079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59F2F-1AAC-584C-BE9E-D6D8E50396D7}"/>
              </a:ext>
            </a:extLst>
          </p:cNvPr>
          <p:cNvSpPr>
            <a:spLocks noGrp="1"/>
          </p:cNvSpPr>
          <p:nvPr>
            <p:ph type="title"/>
          </p:nvPr>
        </p:nvSpPr>
        <p:spPr/>
        <p:txBody>
          <a:bodyPr/>
          <a:lstStyle/>
          <a:p>
            <a:r>
              <a:rPr lang="en-AU" dirty="0"/>
              <a:t>Is the DNS “Open”?</a:t>
            </a:r>
          </a:p>
        </p:txBody>
      </p:sp>
      <p:sp>
        <p:nvSpPr>
          <p:cNvPr id="3" name="Content Placeholder 2">
            <a:extLst>
              <a:ext uri="{FF2B5EF4-FFF2-40B4-BE49-F238E27FC236}">
                <a16:creationId xmlns:a16="http://schemas.microsoft.com/office/drawing/2014/main" id="{23A325D5-45C2-A64A-A9B8-14776CE75CAA}"/>
              </a:ext>
            </a:extLst>
          </p:cNvPr>
          <p:cNvSpPr>
            <a:spLocks noGrp="1"/>
          </p:cNvSpPr>
          <p:nvPr>
            <p:ph idx="1"/>
          </p:nvPr>
        </p:nvSpPr>
        <p:spPr/>
        <p:txBody>
          <a:bodyPr>
            <a:normAutofit lnSpcReduction="10000"/>
          </a:bodyPr>
          <a:lstStyle/>
          <a:p>
            <a:pPr marL="0" indent="0">
              <a:buNone/>
            </a:pPr>
            <a:r>
              <a:rPr lang="en-AU" b="1" dirty="0"/>
              <a:t>Yes!</a:t>
            </a:r>
          </a:p>
          <a:p>
            <a:pPr lvl="1"/>
            <a:r>
              <a:rPr lang="en-AU" dirty="0"/>
              <a:t>The DNS name resolution protocol is openly specified without any IPR encumbrance</a:t>
            </a:r>
          </a:p>
          <a:p>
            <a:pPr lvl="1"/>
            <a:r>
              <a:rPr lang="en-AU" dirty="0"/>
              <a:t>Fully functional implementations of the DNS protocol are available as open source</a:t>
            </a:r>
          </a:p>
          <a:p>
            <a:pPr lvl="1"/>
            <a:r>
              <a:rPr lang="en-AU" dirty="0"/>
              <a:t>DNS name servers are configured as open “promiscuous” responders and will provide the same response to a query irrespective of the identity of the querier</a:t>
            </a:r>
          </a:p>
          <a:p>
            <a:pPr lvl="1"/>
            <a:r>
              <a:rPr lang="en-AU" dirty="0"/>
              <a:t>DNS information is openly available</a:t>
            </a:r>
          </a:p>
          <a:p>
            <a:pPr lvl="2"/>
            <a:r>
              <a:rPr lang="en-AU" dirty="0"/>
              <a:t>There is some subtle qualification here in that the collection of a zone file may not be openly available, but the individual records in a zone can be queried</a:t>
            </a:r>
          </a:p>
          <a:p>
            <a:pPr lvl="1"/>
            <a:r>
              <a:rPr lang="en-AU" dirty="0"/>
              <a:t>DNS queries and responses are “open”</a:t>
            </a:r>
          </a:p>
          <a:p>
            <a:pPr lvl="2"/>
            <a:r>
              <a:rPr lang="en-AU" b="1" dirty="0"/>
              <a:t>Which is a MASSIVE problem</a:t>
            </a:r>
            <a:r>
              <a:rPr lang="en-AU" dirty="0"/>
              <a:t>!</a:t>
            </a:r>
          </a:p>
        </p:txBody>
      </p:sp>
      <p:sp>
        <p:nvSpPr>
          <p:cNvPr id="4" name="Slide Number Placeholder 3">
            <a:extLst>
              <a:ext uri="{FF2B5EF4-FFF2-40B4-BE49-F238E27FC236}">
                <a16:creationId xmlns:a16="http://schemas.microsoft.com/office/drawing/2014/main" id="{70384AFF-8B87-FF4A-A15A-D197F83570E1}"/>
              </a:ext>
            </a:extLst>
          </p:cNvPr>
          <p:cNvSpPr>
            <a:spLocks noGrp="1"/>
          </p:cNvSpPr>
          <p:nvPr>
            <p:ph type="sldNum" sz="quarter" idx="12"/>
          </p:nvPr>
        </p:nvSpPr>
        <p:spPr/>
        <p:txBody>
          <a:bodyPr/>
          <a:lstStyle/>
          <a:p>
            <a:fld id="{652E326F-2974-0E46-BE41-4A2DFAACED48}" type="slidenum">
              <a:rPr lang="en-AU" smtClean="0"/>
              <a:t>10</a:t>
            </a:fld>
            <a:endParaRPr lang="en-AU"/>
          </a:p>
        </p:txBody>
      </p:sp>
      <p:sp>
        <p:nvSpPr>
          <p:cNvPr id="5" name="Freeform 4">
            <a:extLst>
              <a:ext uri="{FF2B5EF4-FFF2-40B4-BE49-F238E27FC236}">
                <a16:creationId xmlns:a16="http://schemas.microsoft.com/office/drawing/2014/main" id="{DE307EF8-74FA-7F42-BAEA-D6D535E7C9A5}"/>
              </a:ext>
            </a:extLst>
          </p:cNvPr>
          <p:cNvSpPr/>
          <p:nvPr/>
        </p:nvSpPr>
        <p:spPr>
          <a:xfrm>
            <a:off x="962077" y="5283807"/>
            <a:ext cx="6579813" cy="1014694"/>
          </a:xfrm>
          <a:custGeom>
            <a:avLst/>
            <a:gdLst>
              <a:gd name="connsiteX0" fmla="*/ 2383289 w 6579813"/>
              <a:gd name="connsiteY0" fmla="*/ 79930 h 1014694"/>
              <a:gd name="connsiteX1" fmla="*/ 2249474 w 6579813"/>
              <a:gd name="connsiteY1" fmla="*/ 68778 h 1014694"/>
              <a:gd name="connsiteX2" fmla="*/ 264557 w 6579813"/>
              <a:gd name="connsiteY2" fmla="*/ 35325 h 1014694"/>
              <a:gd name="connsiteX3" fmla="*/ 231103 w 6579813"/>
              <a:gd name="connsiteY3" fmla="*/ 626339 h 1014694"/>
              <a:gd name="connsiteX4" fmla="*/ 2204869 w 6579813"/>
              <a:gd name="connsiteY4" fmla="*/ 972027 h 1014694"/>
              <a:gd name="connsiteX5" fmla="*/ 5639445 w 6579813"/>
              <a:gd name="connsiteY5" fmla="*/ 927422 h 1014694"/>
              <a:gd name="connsiteX6" fmla="*/ 6453484 w 6579813"/>
              <a:gd name="connsiteY6" fmla="*/ 236047 h 1014694"/>
              <a:gd name="connsiteX7" fmla="*/ 3453806 w 6579813"/>
              <a:gd name="connsiteY7" fmla="*/ 124534 h 1014694"/>
              <a:gd name="connsiteX8" fmla="*/ 2784733 w 6579813"/>
              <a:gd name="connsiteY8" fmla="*/ 79930 h 1014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79813" h="1014694">
                <a:moveTo>
                  <a:pt x="2383289" y="79930"/>
                </a:moveTo>
                <a:lnTo>
                  <a:pt x="2249474" y="68778"/>
                </a:lnTo>
                <a:cubicBezTo>
                  <a:pt x="1896352" y="61344"/>
                  <a:pt x="600952" y="-57602"/>
                  <a:pt x="264557" y="35325"/>
                </a:cubicBezTo>
                <a:cubicBezTo>
                  <a:pt x="-71838" y="128252"/>
                  <a:pt x="-92282" y="470222"/>
                  <a:pt x="231103" y="626339"/>
                </a:cubicBezTo>
                <a:cubicBezTo>
                  <a:pt x="554488" y="782456"/>
                  <a:pt x="1303479" y="921847"/>
                  <a:pt x="2204869" y="972027"/>
                </a:cubicBezTo>
                <a:cubicBezTo>
                  <a:pt x="3106259" y="1022207"/>
                  <a:pt x="4931343" y="1050085"/>
                  <a:pt x="5639445" y="927422"/>
                </a:cubicBezTo>
                <a:cubicBezTo>
                  <a:pt x="6347548" y="804759"/>
                  <a:pt x="6817757" y="369862"/>
                  <a:pt x="6453484" y="236047"/>
                </a:cubicBezTo>
                <a:cubicBezTo>
                  <a:pt x="6089211" y="102232"/>
                  <a:pt x="4065264" y="150553"/>
                  <a:pt x="3453806" y="124534"/>
                </a:cubicBezTo>
                <a:cubicBezTo>
                  <a:pt x="2842348" y="98515"/>
                  <a:pt x="2813540" y="89222"/>
                  <a:pt x="2784733" y="7993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129179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527382" y="274638"/>
            <a:ext cx="10515600" cy="1325563"/>
          </a:xfrm>
        </p:spPr>
        <p:txBody>
          <a:bodyPr/>
          <a:lstStyle/>
          <a:p>
            <a:r>
              <a:rPr lang="en-AU" dirty="0">
                <a:solidFill>
                  <a:srgbClr val="7F5F00"/>
                </a:solidFill>
              </a:rPr>
              <a:t>When “openness” is a weakness</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527382" y="1600201"/>
            <a:ext cx="9607881" cy="4565105"/>
          </a:xfrm>
        </p:spPr>
        <p:txBody>
          <a:bodyPr>
            <a:normAutofit/>
          </a:bodyPr>
          <a:lstStyle/>
          <a:p>
            <a:pPr marL="0" indent="0">
              <a:lnSpc>
                <a:spcPct val="120000"/>
              </a:lnSpc>
              <a:spcBef>
                <a:spcPts val="0"/>
              </a:spcBef>
              <a:buNone/>
            </a:pPr>
            <a:r>
              <a:rPr lang="en-AU" dirty="0"/>
              <a:t>The DNS is used by </a:t>
            </a:r>
            <a:r>
              <a:rPr lang="en-AU" b="1" dirty="0"/>
              <a:t>everyone </a:t>
            </a:r>
            <a:r>
              <a:rPr lang="en-AU" dirty="0"/>
              <a:t>and</a:t>
            </a:r>
            <a:r>
              <a:rPr lang="en-AU" b="1" dirty="0"/>
              <a:t> everything</a:t>
            </a:r>
          </a:p>
          <a:p>
            <a:pPr lvl="1">
              <a:lnSpc>
                <a:spcPct val="100000"/>
              </a:lnSpc>
              <a:spcBef>
                <a:spcPts val="0"/>
              </a:spcBef>
            </a:pPr>
            <a:r>
              <a:rPr lang="en-AU" dirty="0"/>
              <a:t>Because pretty much everything you do on the net starts with a call to the DNS</a:t>
            </a:r>
          </a:p>
          <a:p>
            <a:pPr lvl="1">
              <a:lnSpc>
                <a:spcPct val="100000"/>
              </a:lnSpc>
              <a:spcBef>
                <a:spcPts val="0"/>
              </a:spcBef>
            </a:pPr>
            <a:r>
              <a:rPr lang="en-AU" dirty="0"/>
              <a:t>If we could see your stream of DNS queries in real time we could easily assemble a detailed profile of you and your interests and activities -  as it happens!</a:t>
            </a:r>
          </a:p>
          <a:p>
            <a:pPr lvl="1">
              <a:lnSpc>
                <a:spcPct val="100000"/>
              </a:lnSpc>
              <a:spcBef>
                <a:spcPts val="0"/>
              </a:spcBef>
            </a:pPr>
            <a:r>
              <a:rPr lang="en-AU" dirty="0"/>
              <a:t>If we could edit your DNS responses we could make services disappear from your Internet!</a:t>
            </a:r>
          </a:p>
          <a:p>
            <a:endParaRPr lang="en-AU" b="1" dirty="0"/>
          </a:p>
          <a:p>
            <a:pPr lvl="1"/>
            <a:endParaRPr lang="en-AU" dirty="0"/>
          </a:p>
          <a:p>
            <a:pPr lvl="1"/>
            <a:endParaRPr lang="en-AU" dirty="0"/>
          </a:p>
        </p:txBody>
      </p:sp>
    </p:spTree>
    <p:extLst>
      <p:ext uri="{BB962C8B-B14F-4D97-AF65-F5344CB8AC3E}">
        <p14:creationId xmlns:p14="http://schemas.microsoft.com/office/powerpoint/2010/main" val="12458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7845D77-66C2-9D4C-9F6F-3C5EFA49EBCC}"/>
              </a:ext>
            </a:extLst>
          </p:cNvPr>
          <p:cNvPicPr>
            <a:picLocks noChangeAspect="1"/>
          </p:cNvPicPr>
          <p:nvPr/>
        </p:nvPicPr>
        <p:blipFill>
          <a:blip r:embed="rId2"/>
          <a:stretch>
            <a:fillRect/>
          </a:stretch>
        </p:blipFill>
        <p:spPr>
          <a:xfrm>
            <a:off x="3773105" y="231040"/>
            <a:ext cx="4774131" cy="6572605"/>
          </a:xfrm>
          <a:prstGeom prst="rect">
            <a:avLst/>
          </a:prstGeom>
        </p:spPr>
      </p:pic>
      <p:sp>
        <p:nvSpPr>
          <p:cNvPr id="6" name="Rectangle 5">
            <a:extLst>
              <a:ext uri="{FF2B5EF4-FFF2-40B4-BE49-F238E27FC236}">
                <a16:creationId xmlns:a16="http://schemas.microsoft.com/office/drawing/2014/main" id="{7BC32410-D57E-1D41-8380-072D1B9C6507}"/>
              </a:ext>
            </a:extLst>
          </p:cNvPr>
          <p:cNvSpPr/>
          <p:nvPr/>
        </p:nvSpPr>
        <p:spPr>
          <a:xfrm>
            <a:off x="4756023" y="6526945"/>
            <a:ext cx="2432654" cy="369332"/>
          </a:xfrm>
          <a:prstGeom prst="rect">
            <a:avLst/>
          </a:prstGeom>
        </p:spPr>
        <p:txBody>
          <a:bodyPr wrap="none">
            <a:spAutoFit/>
          </a:bodyPr>
          <a:lstStyle/>
          <a:p>
            <a:r>
              <a:rPr lang="en-AU" dirty="0"/>
              <a:t>https://</a:t>
            </a:r>
            <a:r>
              <a:rPr lang="en-AU" dirty="0" err="1"/>
              <a:t>xkcd.com</a:t>
            </a:r>
            <a:r>
              <a:rPr lang="en-AU" dirty="0"/>
              <a:t>/1361/</a:t>
            </a:r>
          </a:p>
        </p:txBody>
      </p:sp>
    </p:spTree>
    <p:extLst>
      <p:ext uri="{BB962C8B-B14F-4D97-AF65-F5344CB8AC3E}">
        <p14:creationId xmlns:p14="http://schemas.microsoft.com/office/powerpoint/2010/main" val="2191843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9DF41-EDE4-7542-97C6-E5352471553B}"/>
              </a:ext>
            </a:extLst>
          </p:cNvPr>
          <p:cNvSpPr>
            <a:spLocks noGrp="1"/>
          </p:cNvSpPr>
          <p:nvPr>
            <p:ph type="title"/>
          </p:nvPr>
        </p:nvSpPr>
        <p:spPr/>
        <p:txBody>
          <a:bodyPr/>
          <a:lstStyle/>
          <a:p>
            <a:r>
              <a:rPr lang="en-AU" dirty="0"/>
              <a:t>Lets look into this further</a:t>
            </a:r>
          </a:p>
        </p:txBody>
      </p:sp>
      <p:sp>
        <p:nvSpPr>
          <p:cNvPr id="3" name="Content Placeholder 2">
            <a:extLst>
              <a:ext uri="{FF2B5EF4-FFF2-40B4-BE49-F238E27FC236}">
                <a16:creationId xmlns:a16="http://schemas.microsoft.com/office/drawing/2014/main" id="{893DEEFB-8C09-D34F-8CDC-F91F5F211BBD}"/>
              </a:ext>
            </a:extLst>
          </p:cNvPr>
          <p:cNvSpPr>
            <a:spLocks noGrp="1"/>
          </p:cNvSpPr>
          <p:nvPr>
            <p:ph idx="1"/>
          </p:nvPr>
        </p:nvSpPr>
        <p:spPr>
          <a:xfrm>
            <a:off x="838200" y="1825625"/>
            <a:ext cx="10515600" cy="1106480"/>
          </a:xfrm>
        </p:spPr>
        <p:txBody>
          <a:bodyPr/>
          <a:lstStyle/>
          <a:p>
            <a:pPr marL="0" indent="0">
              <a:buNone/>
            </a:pPr>
            <a:r>
              <a:rPr lang="en-AU" dirty="0"/>
              <a:t>The DNS is mapping system which takes human-use labels that name services and maps these labels to IP addresses</a:t>
            </a:r>
          </a:p>
        </p:txBody>
      </p:sp>
      <p:sp>
        <p:nvSpPr>
          <p:cNvPr id="4" name="Slide Number Placeholder 3">
            <a:extLst>
              <a:ext uri="{FF2B5EF4-FFF2-40B4-BE49-F238E27FC236}">
                <a16:creationId xmlns:a16="http://schemas.microsoft.com/office/drawing/2014/main" id="{AFC22F81-6555-924A-9329-A808255C3AE6}"/>
              </a:ext>
            </a:extLst>
          </p:cNvPr>
          <p:cNvSpPr>
            <a:spLocks noGrp="1"/>
          </p:cNvSpPr>
          <p:nvPr>
            <p:ph type="sldNum" sz="quarter" idx="12"/>
          </p:nvPr>
        </p:nvSpPr>
        <p:spPr/>
        <p:txBody>
          <a:bodyPr/>
          <a:lstStyle/>
          <a:p>
            <a:fld id="{652E326F-2974-0E46-BE41-4A2DFAACED48}" type="slidenum">
              <a:rPr lang="en-AU" smtClean="0"/>
              <a:t>13</a:t>
            </a:fld>
            <a:endParaRPr lang="en-AU"/>
          </a:p>
        </p:txBody>
      </p:sp>
    </p:spTree>
    <p:extLst>
      <p:ext uri="{BB962C8B-B14F-4D97-AF65-F5344CB8AC3E}">
        <p14:creationId xmlns:p14="http://schemas.microsoft.com/office/powerpoint/2010/main" val="3984366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9DF41-EDE4-7542-97C6-E5352471553B}"/>
              </a:ext>
            </a:extLst>
          </p:cNvPr>
          <p:cNvSpPr>
            <a:spLocks noGrp="1"/>
          </p:cNvSpPr>
          <p:nvPr>
            <p:ph type="title"/>
          </p:nvPr>
        </p:nvSpPr>
        <p:spPr/>
        <p:txBody>
          <a:bodyPr/>
          <a:lstStyle/>
          <a:p>
            <a:r>
              <a:rPr lang="en-AU" dirty="0"/>
              <a:t>Lets look into this further</a:t>
            </a:r>
          </a:p>
        </p:txBody>
      </p:sp>
      <p:sp>
        <p:nvSpPr>
          <p:cNvPr id="3" name="Content Placeholder 2">
            <a:extLst>
              <a:ext uri="{FF2B5EF4-FFF2-40B4-BE49-F238E27FC236}">
                <a16:creationId xmlns:a16="http://schemas.microsoft.com/office/drawing/2014/main" id="{893DEEFB-8C09-D34F-8CDC-F91F5F211BBD}"/>
              </a:ext>
            </a:extLst>
          </p:cNvPr>
          <p:cNvSpPr>
            <a:spLocks noGrp="1"/>
          </p:cNvSpPr>
          <p:nvPr>
            <p:ph idx="1"/>
          </p:nvPr>
        </p:nvSpPr>
        <p:spPr>
          <a:xfrm>
            <a:off x="838200" y="1825625"/>
            <a:ext cx="10515600" cy="1106480"/>
          </a:xfrm>
        </p:spPr>
        <p:txBody>
          <a:bodyPr/>
          <a:lstStyle/>
          <a:p>
            <a:pPr marL="0" indent="0">
              <a:buNone/>
            </a:pPr>
            <a:r>
              <a:rPr lang="en-AU" dirty="0"/>
              <a:t>The DNS is mapping system which takes human-use labels that name services and maps these labels to IP addresses</a:t>
            </a:r>
          </a:p>
        </p:txBody>
      </p:sp>
      <p:sp>
        <p:nvSpPr>
          <p:cNvPr id="4" name="Slide Number Placeholder 3">
            <a:extLst>
              <a:ext uri="{FF2B5EF4-FFF2-40B4-BE49-F238E27FC236}">
                <a16:creationId xmlns:a16="http://schemas.microsoft.com/office/drawing/2014/main" id="{AFC22F81-6555-924A-9329-A808255C3AE6}"/>
              </a:ext>
            </a:extLst>
          </p:cNvPr>
          <p:cNvSpPr>
            <a:spLocks noGrp="1"/>
          </p:cNvSpPr>
          <p:nvPr>
            <p:ph type="sldNum" sz="quarter" idx="12"/>
          </p:nvPr>
        </p:nvSpPr>
        <p:spPr/>
        <p:txBody>
          <a:bodyPr/>
          <a:lstStyle/>
          <a:p>
            <a:fld id="{652E326F-2974-0E46-BE41-4A2DFAACED48}" type="slidenum">
              <a:rPr lang="en-AU" smtClean="0"/>
              <a:t>14</a:t>
            </a:fld>
            <a:endParaRPr lang="en-AU"/>
          </a:p>
        </p:txBody>
      </p:sp>
      <p:sp>
        <p:nvSpPr>
          <p:cNvPr id="5" name="Freeform 4">
            <a:extLst>
              <a:ext uri="{FF2B5EF4-FFF2-40B4-BE49-F238E27FC236}">
                <a16:creationId xmlns:a16="http://schemas.microsoft.com/office/drawing/2014/main" id="{729B0A2D-64D6-D640-B7DA-07A25A8AF3C1}"/>
              </a:ext>
            </a:extLst>
          </p:cNvPr>
          <p:cNvSpPr/>
          <p:nvPr/>
        </p:nvSpPr>
        <p:spPr>
          <a:xfrm>
            <a:off x="850428" y="3237186"/>
            <a:ext cx="404255" cy="345957"/>
          </a:xfrm>
          <a:custGeom>
            <a:avLst/>
            <a:gdLst>
              <a:gd name="connsiteX0" fmla="*/ 196376 w 404255"/>
              <a:gd name="connsiteY0" fmla="*/ 0 h 345957"/>
              <a:gd name="connsiteX1" fmla="*/ 7190 w 404255"/>
              <a:gd name="connsiteY1" fmla="*/ 126124 h 345957"/>
              <a:gd name="connsiteX2" fmla="*/ 70252 w 404255"/>
              <a:gd name="connsiteY2" fmla="*/ 325821 h 345957"/>
              <a:gd name="connsiteX3" fmla="*/ 354031 w 404255"/>
              <a:gd name="connsiteY3" fmla="*/ 315311 h 345957"/>
              <a:gd name="connsiteX4" fmla="*/ 396072 w 404255"/>
              <a:gd name="connsiteY4" fmla="*/ 115614 h 345957"/>
              <a:gd name="connsiteX5" fmla="*/ 259438 w 404255"/>
              <a:gd name="connsiteY5" fmla="*/ 52552 h 345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4255" h="345957">
                <a:moveTo>
                  <a:pt x="196376" y="0"/>
                </a:moveTo>
                <a:cubicBezTo>
                  <a:pt x="112293" y="35910"/>
                  <a:pt x="28211" y="71821"/>
                  <a:pt x="7190" y="126124"/>
                </a:cubicBezTo>
                <a:cubicBezTo>
                  <a:pt x="-13831" y="180427"/>
                  <a:pt x="12445" y="294290"/>
                  <a:pt x="70252" y="325821"/>
                </a:cubicBezTo>
                <a:cubicBezTo>
                  <a:pt x="128059" y="357352"/>
                  <a:pt x="299728" y="350345"/>
                  <a:pt x="354031" y="315311"/>
                </a:cubicBezTo>
                <a:cubicBezTo>
                  <a:pt x="408334" y="280277"/>
                  <a:pt x="411838" y="159407"/>
                  <a:pt x="396072" y="115614"/>
                </a:cubicBezTo>
                <a:cubicBezTo>
                  <a:pt x="380307" y="71821"/>
                  <a:pt x="319872" y="62186"/>
                  <a:pt x="259438" y="52552"/>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Freeform 5">
            <a:extLst>
              <a:ext uri="{FF2B5EF4-FFF2-40B4-BE49-F238E27FC236}">
                <a16:creationId xmlns:a16="http://schemas.microsoft.com/office/drawing/2014/main" id="{E1EC8481-4FA6-7740-B58F-D1E76DC3C1CA}"/>
              </a:ext>
            </a:extLst>
          </p:cNvPr>
          <p:cNvSpPr/>
          <p:nvPr/>
        </p:nvSpPr>
        <p:spPr>
          <a:xfrm>
            <a:off x="789248" y="3584028"/>
            <a:ext cx="488971" cy="899762"/>
          </a:xfrm>
          <a:custGeom>
            <a:avLst/>
            <a:gdLst>
              <a:gd name="connsiteX0" fmla="*/ 247045 w 488971"/>
              <a:gd name="connsiteY0" fmla="*/ 0 h 899762"/>
              <a:gd name="connsiteX1" fmla="*/ 278576 w 488971"/>
              <a:gd name="connsiteY1" fmla="*/ 451944 h 899762"/>
              <a:gd name="connsiteX2" fmla="*/ 257556 w 488971"/>
              <a:gd name="connsiteY2" fmla="*/ 704193 h 899762"/>
              <a:gd name="connsiteX3" fmla="*/ 120921 w 488971"/>
              <a:gd name="connsiteY3" fmla="*/ 809296 h 899762"/>
              <a:gd name="connsiteX4" fmla="*/ 5307 w 488971"/>
              <a:gd name="connsiteY4" fmla="*/ 893379 h 899762"/>
              <a:gd name="connsiteX5" fmla="*/ 299597 w 488971"/>
              <a:gd name="connsiteY5" fmla="*/ 630620 h 899762"/>
              <a:gd name="connsiteX6" fmla="*/ 467763 w 488971"/>
              <a:gd name="connsiteY6" fmla="*/ 861848 h 899762"/>
              <a:gd name="connsiteX7" fmla="*/ 268066 w 488971"/>
              <a:gd name="connsiteY7" fmla="*/ 620110 h 899762"/>
              <a:gd name="connsiteX8" fmla="*/ 268066 w 488971"/>
              <a:gd name="connsiteY8" fmla="*/ 168165 h 899762"/>
              <a:gd name="connsiteX9" fmla="*/ 488783 w 488971"/>
              <a:gd name="connsiteY9" fmla="*/ 283779 h 899762"/>
              <a:gd name="connsiteX10" fmla="*/ 226025 w 488971"/>
              <a:gd name="connsiteY10" fmla="*/ 189186 h 899762"/>
              <a:gd name="connsiteX11" fmla="*/ 120921 w 488971"/>
              <a:gd name="connsiteY11" fmla="*/ 252248 h 89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8971" h="899762">
                <a:moveTo>
                  <a:pt x="247045" y="0"/>
                </a:moveTo>
                <a:cubicBezTo>
                  <a:pt x="261934" y="167289"/>
                  <a:pt x="276824" y="334579"/>
                  <a:pt x="278576" y="451944"/>
                </a:cubicBezTo>
                <a:cubicBezTo>
                  <a:pt x="280328" y="569309"/>
                  <a:pt x="283832" y="644634"/>
                  <a:pt x="257556" y="704193"/>
                </a:cubicBezTo>
                <a:cubicBezTo>
                  <a:pt x="231280" y="763752"/>
                  <a:pt x="162962" y="777765"/>
                  <a:pt x="120921" y="809296"/>
                </a:cubicBezTo>
                <a:cubicBezTo>
                  <a:pt x="78880" y="840827"/>
                  <a:pt x="-24472" y="923158"/>
                  <a:pt x="5307" y="893379"/>
                </a:cubicBezTo>
                <a:cubicBezTo>
                  <a:pt x="35086" y="863600"/>
                  <a:pt x="222521" y="635875"/>
                  <a:pt x="299597" y="630620"/>
                </a:cubicBezTo>
                <a:cubicBezTo>
                  <a:pt x="376673" y="625365"/>
                  <a:pt x="473018" y="863600"/>
                  <a:pt x="467763" y="861848"/>
                </a:cubicBezTo>
                <a:cubicBezTo>
                  <a:pt x="462508" y="860096"/>
                  <a:pt x="301349" y="735724"/>
                  <a:pt x="268066" y="620110"/>
                </a:cubicBezTo>
                <a:cubicBezTo>
                  <a:pt x="234783" y="504496"/>
                  <a:pt x="231280" y="224220"/>
                  <a:pt x="268066" y="168165"/>
                </a:cubicBezTo>
                <a:cubicBezTo>
                  <a:pt x="304852" y="112110"/>
                  <a:pt x="495790" y="280276"/>
                  <a:pt x="488783" y="283779"/>
                </a:cubicBezTo>
                <a:cubicBezTo>
                  <a:pt x="481776" y="287282"/>
                  <a:pt x="287335" y="194441"/>
                  <a:pt x="226025" y="189186"/>
                </a:cubicBezTo>
                <a:cubicBezTo>
                  <a:pt x="164715" y="183931"/>
                  <a:pt x="142818" y="218089"/>
                  <a:pt x="120921" y="252248"/>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a:extLst>
              <a:ext uri="{FF2B5EF4-FFF2-40B4-BE49-F238E27FC236}">
                <a16:creationId xmlns:a16="http://schemas.microsoft.com/office/drawing/2014/main" id="{600199C8-E574-FD41-A55B-AA74B547C36E}"/>
              </a:ext>
            </a:extLst>
          </p:cNvPr>
          <p:cNvSpPr txBox="1"/>
          <p:nvPr/>
        </p:nvSpPr>
        <p:spPr>
          <a:xfrm>
            <a:off x="1778373" y="3428698"/>
            <a:ext cx="3706464" cy="369332"/>
          </a:xfrm>
          <a:prstGeom prst="rect">
            <a:avLst/>
          </a:prstGeom>
          <a:noFill/>
        </p:spPr>
        <p:txBody>
          <a:bodyPr wrap="none" rtlCol="0">
            <a:spAutoFit/>
          </a:bodyPr>
          <a:lstStyle/>
          <a:p>
            <a:r>
              <a:rPr lang="en-AU" dirty="0">
                <a:latin typeface="AhnbergHand" pitchFamily="2" charset="0"/>
              </a:rPr>
              <a:t>1. Connect to </a:t>
            </a:r>
            <a:r>
              <a:rPr lang="en-AU" dirty="0" err="1">
                <a:latin typeface="AhnbergHand" pitchFamily="2" charset="0"/>
              </a:rPr>
              <a:t>www.google.com</a:t>
            </a:r>
            <a:endParaRPr lang="en-AU" dirty="0">
              <a:latin typeface="AhnbergHand" pitchFamily="2" charset="0"/>
            </a:endParaRPr>
          </a:p>
        </p:txBody>
      </p:sp>
      <p:sp>
        <p:nvSpPr>
          <p:cNvPr id="9" name="Freeform 8">
            <a:extLst>
              <a:ext uri="{FF2B5EF4-FFF2-40B4-BE49-F238E27FC236}">
                <a16:creationId xmlns:a16="http://schemas.microsoft.com/office/drawing/2014/main" id="{F1168817-C24E-B84D-BAA6-FE300AD4B14A}"/>
              </a:ext>
            </a:extLst>
          </p:cNvPr>
          <p:cNvSpPr/>
          <p:nvPr/>
        </p:nvSpPr>
        <p:spPr>
          <a:xfrm>
            <a:off x="1293273" y="3654672"/>
            <a:ext cx="398375" cy="357030"/>
          </a:xfrm>
          <a:custGeom>
            <a:avLst/>
            <a:gdLst>
              <a:gd name="connsiteX0" fmla="*/ 194861 w 398375"/>
              <a:gd name="connsiteY0" fmla="*/ 33454 h 357030"/>
              <a:gd name="connsiteX1" fmla="*/ 5291 w 398375"/>
              <a:gd name="connsiteY1" fmla="*/ 256478 h 357030"/>
              <a:gd name="connsiteX2" fmla="*/ 61047 w 398375"/>
              <a:gd name="connsiteY2" fmla="*/ 289932 h 357030"/>
              <a:gd name="connsiteX3" fmla="*/ 150257 w 398375"/>
              <a:gd name="connsiteY3" fmla="*/ 356839 h 357030"/>
              <a:gd name="connsiteX4" fmla="*/ 194861 w 398375"/>
              <a:gd name="connsiteY4" fmla="*/ 301083 h 357030"/>
              <a:gd name="connsiteX5" fmla="*/ 395583 w 398375"/>
              <a:gd name="connsiteY5" fmla="*/ 78059 h 357030"/>
              <a:gd name="connsiteX6" fmla="*/ 317525 w 398375"/>
              <a:gd name="connsiteY6" fmla="*/ 44605 h 357030"/>
              <a:gd name="connsiteX7" fmla="*/ 261769 w 398375"/>
              <a:gd name="connsiteY7" fmla="*/ 0 h 357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375" h="357030">
                <a:moveTo>
                  <a:pt x="194861" y="33454"/>
                </a:moveTo>
                <a:cubicBezTo>
                  <a:pt x="111227" y="123593"/>
                  <a:pt x="27593" y="213732"/>
                  <a:pt x="5291" y="256478"/>
                </a:cubicBezTo>
                <a:cubicBezTo>
                  <a:pt x="-17011" y="299224"/>
                  <a:pt x="36886" y="273205"/>
                  <a:pt x="61047" y="289932"/>
                </a:cubicBezTo>
                <a:cubicBezTo>
                  <a:pt x="85208" y="306659"/>
                  <a:pt x="150257" y="356839"/>
                  <a:pt x="150257" y="356839"/>
                </a:cubicBezTo>
                <a:cubicBezTo>
                  <a:pt x="172559" y="358698"/>
                  <a:pt x="153973" y="347546"/>
                  <a:pt x="194861" y="301083"/>
                </a:cubicBezTo>
                <a:cubicBezTo>
                  <a:pt x="235749" y="254620"/>
                  <a:pt x="375139" y="120805"/>
                  <a:pt x="395583" y="78059"/>
                </a:cubicBezTo>
                <a:cubicBezTo>
                  <a:pt x="416027" y="35313"/>
                  <a:pt x="317525" y="44605"/>
                  <a:pt x="317525" y="44605"/>
                </a:cubicBezTo>
                <a:cubicBezTo>
                  <a:pt x="295223" y="31595"/>
                  <a:pt x="278496" y="15797"/>
                  <a:pt x="26176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0">
            <a:extLst>
              <a:ext uri="{FF2B5EF4-FFF2-40B4-BE49-F238E27FC236}">
                <a16:creationId xmlns:a16="http://schemas.microsoft.com/office/drawing/2014/main" id="{FA426885-B604-BD47-A533-C55CFAD56340}"/>
              </a:ext>
            </a:extLst>
          </p:cNvPr>
          <p:cNvSpPr txBox="1"/>
          <p:nvPr/>
        </p:nvSpPr>
        <p:spPr>
          <a:xfrm>
            <a:off x="3233927" y="5054769"/>
            <a:ext cx="4756495" cy="369332"/>
          </a:xfrm>
          <a:prstGeom prst="rect">
            <a:avLst/>
          </a:prstGeom>
          <a:noFill/>
        </p:spPr>
        <p:txBody>
          <a:bodyPr wrap="none" rtlCol="0">
            <a:spAutoFit/>
          </a:bodyPr>
          <a:lstStyle/>
          <a:p>
            <a:r>
              <a:rPr lang="en-AU" dirty="0"/>
              <a:t>DNS: What’s an IP address for </a:t>
            </a:r>
            <a:r>
              <a:rPr lang="en-AU" dirty="0" err="1"/>
              <a:t>www.google.com</a:t>
            </a:r>
            <a:r>
              <a:rPr lang="en-AU" dirty="0"/>
              <a:t>?</a:t>
            </a:r>
          </a:p>
        </p:txBody>
      </p:sp>
      <p:sp>
        <p:nvSpPr>
          <p:cNvPr id="12" name="Freeform 11">
            <a:extLst>
              <a:ext uri="{FF2B5EF4-FFF2-40B4-BE49-F238E27FC236}">
                <a16:creationId xmlns:a16="http://schemas.microsoft.com/office/drawing/2014/main" id="{D4EF3618-D711-1F4F-B584-A0B9321F4338}"/>
              </a:ext>
            </a:extLst>
          </p:cNvPr>
          <p:cNvSpPr/>
          <p:nvPr/>
        </p:nvSpPr>
        <p:spPr>
          <a:xfrm>
            <a:off x="7990422" y="4891478"/>
            <a:ext cx="1601165" cy="1255190"/>
          </a:xfrm>
          <a:custGeom>
            <a:avLst/>
            <a:gdLst>
              <a:gd name="connsiteX0" fmla="*/ 413610 w 1601165"/>
              <a:gd name="connsiteY0" fmla="*/ 653024 h 1255190"/>
              <a:gd name="connsiteX1" fmla="*/ 1015 w 1601165"/>
              <a:gd name="connsiteY1" fmla="*/ 586117 h 1255190"/>
              <a:gd name="connsiteX2" fmla="*/ 302098 w 1601165"/>
              <a:gd name="connsiteY2" fmla="*/ 1065619 h 1255190"/>
              <a:gd name="connsiteX3" fmla="*/ 469366 w 1601165"/>
              <a:gd name="connsiteY3" fmla="*/ 987560 h 1255190"/>
              <a:gd name="connsiteX4" fmla="*/ 346702 w 1601165"/>
              <a:gd name="connsiteY4" fmla="*/ 1110224 h 1255190"/>
              <a:gd name="connsiteX5" fmla="*/ 681239 w 1601165"/>
              <a:gd name="connsiteY5" fmla="*/ 1255190 h 1255190"/>
              <a:gd name="connsiteX6" fmla="*/ 1082683 w 1601165"/>
              <a:gd name="connsiteY6" fmla="*/ 1110224 h 1255190"/>
              <a:gd name="connsiteX7" fmla="*/ 1060381 w 1601165"/>
              <a:gd name="connsiteY7" fmla="*/ 931804 h 1255190"/>
              <a:gd name="connsiteX8" fmla="*/ 1484127 w 1601165"/>
              <a:gd name="connsiteY8" fmla="*/ 954107 h 1255190"/>
              <a:gd name="connsiteX9" fmla="*/ 1495278 w 1601165"/>
              <a:gd name="connsiteY9" fmla="*/ 742234 h 1255190"/>
              <a:gd name="connsiteX10" fmla="*/ 1595639 w 1601165"/>
              <a:gd name="connsiteY10" fmla="*/ 251580 h 1255190"/>
              <a:gd name="connsiteX11" fmla="*/ 1305707 w 1601165"/>
              <a:gd name="connsiteY11" fmla="*/ 251580 h 1255190"/>
              <a:gd name="connsiteX12" fmla="*/ 1305707 w 1601165"/>
              <a:gd name="connsiteY12" fmla="*/ 17404 h 1255190"/>
              <a:gd name="connsiteX13" fmla="*/ 725844 w 1601165"/>
              <a:gd name="connsiteY13" fmla="*/ 50858 h 1255190"/>
              <a:gd name="connsiteX14" fmla="*/ 792751 w 1601165"/>
              <a:gd name="connsiteY14" fmla="*/ 318487 h 1255190"/>
              <a:gd name="connsiteX15" fmla="*/ 525122 w 1601165"/>
              <a:gd name="connsiteY15" fmla="*/ 95463 h 1255190"/>
              <a:gd name="connsiteX16" fmla="*/ 134829 w 1601165"/>
              <a:gd name="connsiteY16" fmla="*/ 340790 h 1255190"/>
              <a:gd name="connsiteX17" fmla="*/ 413610 w 1601165"/>
              <a:gd name="connsiteY17" fmla="*/ 653024 h 1255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01165" h="1255190">
                <a:moveTo>
                  <a:pt x="413610" y="653024"/>
                </a:moveTo>
                <a:cubicBezTo>
                  <a:pt x="391308" y="693912"/>
                  <a:pt x="19600" y="517351"/>
                  <a:pt x="1015" y="586117"/>
                </a:cubicBezTo>
                <a:cubicBezTo>
                  <a:pt x="-17570" y="654883"/>
                  <a:pt x="224040" y="998712"/>
                  <a:pt x="302098" y="1065619"/>
                </a:cubicBezTo>
                <a:cubicBezTo>
                  <a:pt x="380156" y="1132526"/>
                  <a:pt x="461932" y="980126"/>
                  <a:pt x="469366" y="987560"/>
                </a:cubicBezTo>
                <a:cubicBezTo>
                  <a:pt x="476800" y="994994"/>
                  <a:pt x="311390" y="1065619"/>
                  <a:pt x="346702" y="1110224"/>
                </a:cubicBezTo>
                <a:cubicBezTo>
                  <a:pt x="382014" y="1154829"/>
                  <a:pt x="558576" y="1255190"/>
                  <a:pt x="681239" y="1255190"/>
                </a:cubicBezTo>
                <a:cubicBezTo>
                  <a:pt x="803902" y="1255190"/>
                  <a:pt x="1019493" y="1164122"/>
                  <a:pt x="1082683" y="1110224"/>
                </a:cubicBezTo>
                <a:cubicBezTo>
                  <a:pt x="1145873" y="1056326"/>
                  <a:pt x="993474" y="957824"/>
                  <a:pt x="1060381" y="931804"/>
                </a:cubicBezTo>
                <a:cubicBezTo>
                  <a:pt x="1127288" y="905785"/>
                  <a:pt x="1411644" y="985702"/>
                  <a:pt x="1484127" y="954107"/>
                </a:cubicBezTo>
                <a:cubicBezTo>
                  <a:pt x="1556610" y="922512"/>
                  <a:pt x="1476693" y="859322"/>
                  <a:pt x="1495278" y="742234"/>
                </a:cubicBezTo>
                <a:cubicBezTo>
                  <a:pt x="1513863" y="625146"/>
                  <a:pt x="1627234" y="333356"/>
                  <a:pt x="1595639" y="251580"/>
                </a:cubicBezTo>
                <a:cubicBezTo>
                  <a:pt x="1564044" y="169804"/>
                  <a:pt x="1354029" y="290609"/>
                  <a:pt x="1305707" y="251580"/>
                </a:cubicBezTo>
                <a:cubicBezTo>
                  <a:pt x="1257385" y="212551"/>
                  <a:pt x="1402351" y="50858"/>
                  <a:pt x="1305707" y="17404"/>
                </a:cubicBezTo>
                <a:cubicBezTo>
                  <a:pt x="1209063" y="-16050"/>
                  <a:pt x="811337" y="678"/>
                  <a:pt x="725844" y="50858"/>
                </a:cubicBezTo>
                <a:cubicBezTo>
                  <a:pt x="640351" y="101038"/>
                  <a:pt x="826205" y="311053"/>
                  <a:pt x="792751" y="318487"/>
                </a:cubicBezTo>
                <a:cubicBezTo>
                  <a:pt x="759297" y="325921"/>
                  <a:pt x="634776" y="91746"/>
                  <a:pt x="525122" y="95463"/>
                </a:cubicBezTo>
                <a:cubicBezTo>
                  <a:pt x="415468" y="99180"/>
                  <a:pt x="160848" y="251580"/>
                  <a:pt x="134829" y="340790"/>
                </a:cubicBezTo>
                <a:cubicBezTo>
                  <a:pt x="108810" y="430000"/>
                  <a:pt x="435912" y="612136"/>
                  <a:pt x="413610" y="653024"/>
                </a:cubicBezTo>
                <a:close/>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TextBox 12">
            <a:extLst>
              <a:ext uri="{FF2B5EF4-FFF2-40B4-BE49-F238E27FC236}">
                <a16:creationId xmlns:a16="http://schemas.microsoft.com/office/drawing/2014/main" id="{618A8EF7-C650-D048-9392-A31E905462C6}"/>
              </a:ext>
            </a:extLst>
          </p:cNvPr>
          <p:cNvSpPr txBox="1"/>
          <p:nvPr/>
        </p:nvSpPr>
        <p:spPr>
          <a:xfrm>
            <a:off x="8428024" y="5222614"/>
            <a:ext cx="851130" cy="646331"/>
          </a:xfrm>
          <a:prstGeom prst="rect">
            <a:avLst/>
          </a:prstGeom>
          <a:noFill/>
        </p:spPr>
        <p:txBody>
          <a:bodyPr wrap="none" rtlCol="0">
            <a:spAutoFit/>
          </a:bodyPr>
          <a:lstStyle/>
          <a:p>
            <a:pPr algn="ctr"/>
            <a:r>
              <a:rPr lang="en-AU" dirty="0"/>
              <a:t>DNS</a:t>
            </a:r>
          </a:p>
          <a:p>
            <a:pPr algn="ctr"/>
            <a:r>
              <a:rPr lang="en-AU" dirty="0"/>
              <a:t>System</a:t>
            </a:r>
          </a:p>
        </p:txBody>
      </p:sp>
      <p:sp>
        <p:nvSpPr>
          <p:cNvPr id="14" name="Freeform 13">
            <a:extLst>
              <a:ext uri="{FF2B5EF4-FFF2-40B4-BE49-F238E27FC236}">
                <a16:creationId xmlns:a16="http://schemas.microsoft.com/office/drawing/2014/main" id="{66A24BEB-1E0B-5240-898C-97417D83FC17}"/>
              </a:ext>
            </a:extLst>
          </p:cNvPr>
          <p:cNvSpPr/>
          <p:nvPr/>
        </p:nvSpPr>
        <p:spPr>
          <a:xfrm>
            <a:off x="6410822" y="5386600"/>
            <a:ext cx="1462011" cy="200792"/>
          </a:xfrm>
          <a:custGeom>
            <a:avLst/>
            <a:gdLst>
              <a:gd name="connsiteX0" fmla="*/ 0 w 1462011"/>
              <a:gd name="connsiteY0" fmla="*/ 100431 h 200792"/>
              <a:gd name="connsiteX1" fmla="*/ 312234 w 1462011"/>
              <a:gd name="connsiteY1" fmla="*/ 111582 h 200792"/>
              <a:gd name="connsiteX2" fmla="*/ 1416205 w 1462011"/>
              <a:gd name="connsiteY2" fmla="*/ 78129 h 200792"/>
              <a:gd name="connsiteX3" fmla="*/ 1226634 w 1462011"/>
              <a:gd name="connsiteY3" fmla="*/ 70 h 200792"/>
              <a:gd name="connsiteX4" fmla="*/ 1460810 w 1462011"/>
              <a:gd name="connsiteY4" fmla="*/ 66977 h 200792"/>
              <a:gd name="connsiteX5" fmla="*/ 1103971 w 1462011"/>
              <a:gd name="connsiteY5" fmla="*/ 200792 h 200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62011" h="200792">
                <a:moveTo>
                  <a:pt x="0" y="100431"/>
                </a:moveTo>
                <a:cubicBezTo>
                  <a:pt x="38100" y="107865"/>
                  <a:pt x="76200" y="115299"/>
                  <a:pt x="312234" y="111582"/>
                </a:cubicBezTo>
                <a:cubicBezTo>
                  <a:pt x="548268" y="107865"/>
                  <a:pt x="1263805" y="96714"/>
                  <a:pt x="1416205" y="78129"/>
                </a:cubicBezTo>
                <a:cubicBezTo>
                  <a:pt x="1568605" y="59544"/>
                  <a:pt x="1219200" y="1929"/>
                  <a:pt x="1226634" y="70"/>
                </a:cubicBezTo>
                <a:cubicBezTo>
                  <a:pt x="1234068" y="-1789"/>
                  <a:pt x="1481254" y="33523"/>
                  <a:pt x="1460810" y="66977"/>
                </a:cubicBezTo>
                <a:cubicBezTo>
                  <a:pt x="1440366" y="100431"/>
                  <a:pt x="1272168" y="150611"/>
                  <a:pt x="1103971" y="20079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Freeform 14">
            <a:extLst>
              <a:ext uri="{FF2B5EF4-FFF2-40B4-BE49-F238E27FC236}">
                <a16:creationId xmlns:a16="http://schemas.microsoft.com/office/drawing/2014/main" id="{6C1F9266-E47F-4B4D-B190-A60F6C934C6C}"/>
              </a:ext>
            </a:extLst>
          </p:cNvPr>
          <p:cNvSpPr/>
          <p:nvPr/>
        </p:nvSpPr>
        <p:spPr>
          <a:xfrm>
            <a:off x="6299361" y="5753998"/>
            <a:ext cx="1606854" cy="211904"/>
          </a:xfrm>
          <a:custGeom>
            <a:avLst/>
            <a:gdLst>
              <a:gd name="connsiteX0" fmla="*/ 1606854 w 1606854"/>
              <a:gd name="connsiteY0" fmla="*/ 55787 h 211904"/>
              <a:gd name="connsiteX1" fmla="*/ 134893 w 1606854"/>
              <a:gd name="connsiteY1" fmla="*/ 89241 h 211904"/>
              <a:gd name="connsiteX2" fmla="*/ 279859 w 1606854"/>
              <a:gd name="connsiteY2" fmla="*/ 31 h 211904"/>
              <a:gd name="connsiteX3" fmla="*/ 1078 w 1606854"/>
              <a:gd name="connsiteY3" fmla="*/ 100392 h 211904"/>
              <a:gd name="connsiteX4" fmla="*/ 201800 w 1606854"/>
              <a:gd name="connsiteY4" fmla="*/ 211904 h 2119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6854" h="211904">
                <a:moveTo>
                  <a:pt x="1606854" y="55787"/>
                </a:moveTo>
                <a:cubicBezTo>
                  <a:pt x="981456" y="77160"/>
                  <a:pt x="356059" y="98534"/>
                  <a:pt x="134893" y="89241"/>
                </a:cubicBezTo>
                <a:cubicBezTo>
                  <a:pt x="-86273" y="79948"/>
                  <a:pt x="302161" y="-1827"/>
                  <a:pt x="279859" y="31"/>
                </a:cubicBezTo>
                <a:cubicBezTo>
                  <a:pt x="257557" y="1889"/>
                  <a:pt x="14088" y="65080"/>
                  <a:pt x="1078" y="100392"/>
                </a:cubicBezTo>
                <a:cubicBezTo>
                  <a:pt x="-11932" y="135704"/>
                  <a:pt x="94934" y="173804"/>
                  <a:pt x="201800" y="21190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extBox 15">
            <a:extLst>
              <a:ext uri="{FF2B5EF4-FFF2-40B4-BE49-F238E27FC236}">
                <a16:creationId xmlns:a16="http://schemas.microsoft.com/office/drawing/2014/main" id="{AA3EF159-6FEF-0D4F-A386-9D1BD44C74BC}"/>
              </a:ext>
            </a:extLst>
          </p:cNvPr>
          <p:cNvSpPr txBox="1"/>
          <p:nvPr/>
        </p:nvSpPr>
        <p:spPr>
          <a:xfrm>
            <a:off x="4456350" y="5615866"/>
            <a:ext cx="1527982" cy="369332"/>
          </a:xfrm>
          <a:prstGeom prst="rect">
            <a:avLst/>
          </a:prstGeom>
          <a:noFill/>
        </p:spPr>
        <p:txBody>
          <a:bodyPr wrap="none" rtlCol="0">
            <a:spAutoFit/>
          </a:bodyPr>
          <a:lstStyle/>
          <a:p>
            <a:r>
              <a:rPr lang="en-AU" dirty="0"/>
              <a:t>142.250.204.4</a:t>
            </a:r>
          </a:p>
        </p:txBody>
      </p:sp>
      <p:sp>
        <p:nvSpPr>
          <p:cNvPr id="17" name="TextBox 16">
            <a:extLst>
              <a:ext uri="{FF2B5EF4-FFF2-40B4-BE49-F238E27FC236}">
                <a16:creationId xmlns:a16="http://schemas.microsoft.com/office/drawing/2014/main" id="{713C7BC7-0955-B748-B0B1-6F75CD3D8E42}"/>
              </a:ext>
            </a:extLst>
          </p:cNvPr>
          <p:cNvSpPr txBox="1"/>
          <p:nvPr/>
        </p:nvSpPr>
        <p:spPr>
          <a:xfrm>
            <a:off x="2706711" y="4078578"/>
            <a:ext cx="7186583" cy="369332"/>
          </a:xfrm>
          <a:prstGeom prst="rect">
            <a:avLst/>
          </a:prstGeom>
          <a:noFill/>
        </p:spPr>
        <p:txBody>
          <a:bodyPr wrap="none" rtlCol="0">
            <a:spAutoFit/>
          </a:bodyPr>
          <a:lstStyle/>
          <a:p>
            <a:r>
              <a:rPr lang="en-AU" dirty="0">
                <a:latin typeface="AhnbergHand" pitchFamily="2" charset="0"/>
              </a:rPr>
              <a:t>2. Send a TCP SYN packet to destination 142.250.204.4</a:t>
            </a:r>
          </a:p>
        </p:txBody>
      </p:sp>
      <p:sp>
        <p:nvSpPr>
          <p:cNvPr id="19" name="Freeform 18">
            <a:extLst>
              <a:ext uri="{FF2B5EF4-FFF2-40B4-BE49-F238E27FC236}">
                <a16:creationId xmlns:a16="http://schemas.microsoft.com/office/drawing/2014/main" id="{145E6FCD-2D9A-DE45-A476-00C7E2635915}"/>
              </a:ext>
            </a:extLst>
          </p:cNvPr>
          <p:cNvSpPr/>
          <p:nvPr/>
        </p:nvSpPr>
        <p:spPr>
          <a:xfrm>
            <a:off x="2133236" y="3624146"/>
            <a:ext cx="3201000" cy="1806498"/>
          </a:xfrm>
          <a:custGeom>
            <a:avLst/>
            <a:gdLst>
              <a:gd name="connsiteX0" fmla="*/ 3074384 w 3201000"/>
              <a:gd name="connsiteY0" fmla="*/ 0 h 1806498"/>
              <a:gd name="connsiteX1" fmla="*/ 3074384 w 3201000"/>
              <a:gd name="connsiteY1" fmla="*/ 245327 h 1806498"/>
              <a:gd name="connsiteX2" fmla="*/ 1758540 w 3201000"/>
              <a:gd name="connsiteY2" fmla="*/ 289932 h 1806498"/>
              <a:gd name="connsiteX3" fmla="*/ 186218 w 3201000"/>
              <a:gd name="connsiteY3" fmla="*/ 412595 h 1806498"/>
              <a:gd name="connsiteX4" fmla="*/ 41252 w 3201000"/>
              <a:gd name="connsiteY4" fmla="*/ 959005 h 1806498"/>
              <a:gd name="connsiteX5" fmla="*/ 286579 w 3201000"/>
              <a:gd name="connsiteY5" fmla="*/ 1550020 h 1806498"/>
              <a:gd name="connsiteX6" fmla="*/ 1056013 w 3201000"/>
              <a:gd name="connsiteY6" fmla="*/ 1639230 h 1806498"/>
              <a:gd name="connsiteX7" fmla="*/ 911047 w 3201000"/>
              <a:gd name="connsiteY7" fmla="*/ 1538869 h 1806498"/>
              <a:gd name="connsiteX8" fmla="*/ 1100618 w 3201000"/>
              <a:gd name="connsiteY8" fmla="*/ 1683834 h 1806498"/>
              <a:gd name="connsiteX9" fmla="*/ 1033710 w 3201000"/>
              <a:gd name="connsiteY9" fmla="*/ 1806498 h 1806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01000" h="1806498">
                <a:moveTo>
                  <a:pt x="3074384" y="0"/>
                </a:moveTo>
                <a:cubicBezTo>
                  <a:pt x="3184037" y="98502"/>
                  <a:pt x="3293691" y="197005"/>
                  <a:pt x="3074384" y="245327"/>
                </a:cubicBezTo>
                <a:cubicBezTo>
                  <a:pt x="2855077" y="293649"/>
                  <a:pt x="2239901" y="262054"/>
                  <a:pt x="1758540" y="289932"/>
                </a:cubicBezTo>
                <a:cubicBezTo>
                  <a:pt x="1277179" y="317810"/>
                  <a:pt x="472433" y="301083"/>
                  <a:pt x="186218" y="412595"/>
                </a:cubicBezTo>
                <a:cubicBezTo>
                  <a:pt x="-99997" y="524107"/>
                  <a:pt x="24525" y="769434"/>
                  <a:pt x="41252" y="959005"/>
                </a:cubicBezTo>
                <a:cubicBezTo>
                  <a:pt x="57979" y="1148576"/>
                  <a:pt x="117452" y="1436649"/>
                  <a:pt x="286579" y="1550020"/>
                </a:cubicBezTo>
                <a:cubicBezTo>
                  <a:pt x="455706" y="1663391"/>
                  <a:pt x="951935" y="1641088"/>
                  <a:pt x="1056013" y="1639230"/>
                </a:cubicBezTo>
                <a:cubicBezTo>
                  <a:pt x="1160091" y="1637372"/>
                  <a:pt x="903613" y="1531435"/>
                  <a:pt x="911047" y="1538869"/>
                </a:cubicBezTo>
                <a:cubicBezTo>
                  <a:pt x="918481" y="1546303"/>
                  <a:pt x="1080174" y="1639229"/>
                  <a:pt x="1100618" y="1683834"/>
                </a:cubicBezTo>
                <a:cubicBezTo>
                  <a:pt x="1121062" y="1728439"/>
                  <a:pt x="1077386" y="1767468"/>
                  <a:pt x="1033710" y="180649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Freeform 19">
            <a:extLst>
              <a:ext uri="{FF2B5EF4-FFF2-40B4-BE49-F238E27FC236}">
                <a16:creationId xmlns:a16="http://schemas.microsoft.com/office/drawing/2014/main" id="{61BE3C1A-D95F-214A-BD62-EDBBE2EC3B65}"/>
              </a:ext>
            </a:extLst>
          </p:cNvPr>
          <p:cNvSpPr/>
          <p:nvPr/>
        </p:nvSpPr>
        <p:spPr>
          <a:xfrm>
            <a:off x="1656755" y="4114800"/>
            <a:ext cx="2747977" cy="1706137"/>
          </a:xfrm>
          <a:custGeom>
            <a:avLst/>
            <a:gdLst>
              <a:gd name="connsiteX0" fmla="*/ 2747977 w 2747977"/>
              <a:gd name="connsiteY0" fmla="*/ 1706137 h 1706137"/>
              <a:gd name="connsiteX1" fmla="*/ 2357684 w 2747977"/>
              <a:gd name="connsiteY1" fmla="*/ 1639229 h 1706137"/>
              <a:gd name="connsiteX2" fmla="*/ 417372 w 2747977"/>
              <a:gd name="connsiteY2" fmla="*/ 1527717 h 1706137"/>
              <a:gd name="connsiteX3" fmla="*/ 4777 w 2747977"/>
              <a:gd name="connsiteY3" fmla="*/ 490654 h 1706137"/>
              <a:gd name="connsiteX4" fmla="*/ 551186 w 2747977"/>
              <a:gd name="connsiteY4" fmla="*/ 156117 h 1706137"/>
              <a:gd name="connsiteX5" fmla="*/ 1019538 w 2747977"/>
              <a:gd name="connsiteY5" fmla="*/ 122663 h 1706137"/>
              <a:gd name="connsiteX6" fmla="*/ 818816 w 2747977"/>
              <a:gd name="connsiteY6" fmla="*/ 0 h 1706137"/>
              <a:gd name="connsiteX7" fmla="*/ 1008386 w 2747977"/>
              <a:gd name="connsiteY7" fmla="*/ 122663 h 1706137"/>
              <a:gd name="connsiteX8" fmla="*/ 919177 w 2747977"/>
              <a:gd name="connsiteY8" fmla="*/ 234176 h 1706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47977" h="1706137">
                <a:moveTo>
                  <a:pt x="2747977" y="1706137"/>
                </a:moveTo>
                <a:cubicBezTo>
                  <a:pt x="2747047" y="1687551"/>
                  <a:pt x="2746118" y="1668966"/>
                  <a:pt x="2357684" y="1639229"/>
                </a:cubicBezTo>
                <a:cubicBezTo>
                  <a:pt x="1969250" y="1609492"/>
                  <a:pt x="809523" y="1719146"/>
                  <a:pt x="417372" y="1527717"/>
                </a:cubicBezTo>
                <a:cubicBezTo>
                  <a:pt x="25221" y="1336288"/>
                  <a:pt x="-17525" y="719254"/>
                  <a:pt x="4777" y="490654"/>
                </a:cubicBezTo>
                <a:cubicBezTo>
                  <a:pt x="27079" y="262054"/>
                  <a:pt x="382059" y="217449"/>
                  <a:pt x="551186" y="156117"/>
                </a:cubicBezTo>
                <a:cubicBezTo>
                  <a:pt x="720313" y="94785"/>
                  <a:pt x="974933" y="148682"/>
                  <a:pt x="1019538" y="122663"/>
                </a:cubicBezTo>
                <a:cubicBezTo>
                  <a:pt x="1064143" y="96643"/>
                  <a:pt x="820675" y="0"/>
                  <a:pt x="818816" y="0"/>
                </a:cubicBezTo>
                <a:cubicBezTo>
                  <a:pt x="816957" y="0"/>
                  <a:pt x="991659" y="83634"/>
                  <a:pt x="1008386" y="122663"/>
                </a:cubicBezTo>
                <a:cubicBezTo>
                  <a:pt x="1025113" y="161692"/>
                  <a:pt x="972145" y="197934"/>
                  <a:pt x="919177" y="23417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454023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BF75B-B670-E745-B35B-37112E8C7E38}"/>
              </a:ext>
            </a:extLst>
          </p:cNvPr>
          <p:cNvSpPr>
            <a:spLocks noGrp="1"/>
          </p:cNvSpPr>
          <p:nvPr>
            <p:ph type="title"/>
          </p:nvPr>
        </p:nvSpPr>
        <p:spPr/>
        <p:txBody>
          <a:bodyPr/>
          <a:lstStyle/>
          <a:p>
            <a:r>
              <a:rPr lang="en-AU" dirty="0"/>
              <a:t>What’s in that DNS “cloud”? </a:t>
            </a:r>
          </a:p>
        </p:txBody>
      </p:sp>
      <p:sp>
        <p:nvSpPr>
          <p:cNvPr id="4" name="Slide Number Placeholder 3">
            <a:extLst>
              <a:ext uri="{FF2B5EF4-FFF2-40B4-BE49-F238E27FC236}">
                <a16:creationId xmlns:a16="http://schemas.microsoft.com/office/drawing/2014/main" id="{997FA3E2-C2FF-0B46-A60F-39FF421F7EC7}"/>
              </a:ext>
            </a:extLst>
          </p:cNvPr>
          <p:cNvSpPr>
            <a:spLocks noGrp="1"/>
          </p:cNvSpPr>
          <p:nvPr>
            <p:ph type="sldNum" sz="quarter" idx="12"/>
          </p:nvPr>
        </p:nvSpPr>
        <p:spPr/>
        <p:txBody>
          <a:bodyPr/>
          <a:lstStyle/>
          <a:p>
            <a:fld id="{652E326F-2974-0E46-BE41-4A2DFAACED48}" type="slidenum">
              <a:rPr lang="en-AU" smtClean="0"/>
              <a:t>15</a:t>
            </a:fld>
            <a:endParaRPr lang="en-AU"/>
          </a:p>
        </p:txBody>
      </p:sp>
      <p:sp>
        <p:nvSpPr>
          <p:cNvPr id="5" name="Freeform 4">
            <a:extLst>
              <a:ext uri="{FF2B5EF4-FFF2-40B4-BE49-F238E27FC236}">
                <a16:creationId xmlns:a16="http://schemas.microsoft.com/office/drawing/2014/main" id="{71C04242-250B-1947-98DC-A9BABC1E5B1F}"/>
              </a:ext>
            </a:extLst>
          </p:cNvPr>
          <p:cNvSpPr/>
          <p:nvPr/>
        </p:nvSpPr>
        <p:spPr>
          <a:xfrm>
            <a:off x="2468563" y="3258542"/>
            <a:ext cx="1471368" cy="753503"/>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B4CF1DDB-02D5-A84E-AEAD-E0A63F010FA9}"/>
              </a:ext>
            </a:extLst>
          </p:cNvPr>
          <p:cNvSpPr txBox="1"/>
          <p:nvPr/>
        </p:nvSpPr>
        <p:spPr>
          <a:xfrm>
            <a:off x="2675064" y="3482393"/>
            <a:ext cx="926857" cy="369332"/>
          </a:xfrm>
          <a:prstGeom prst="rect">
            <a:avLst/>
          </a:prstGeom>
          <a:noFill/>
        </p:spPr>
        <p:txBody>
          <a:bodyPr wrap="none" rtlCol="0">
            <a:spAutoFit/>
          </a:bodyPr>
          <a:lstStyle/>
          <a:p>
            <a:r>
              <a:rPr lang="en-US" dirty="0">
                <a:latin typeface="AhnbergHand"/>
                <a:cs typeface="AhnbergHand"/>
              </a:rPr>
              <a:t>Client</a:t>
            </a:r>
          </a:p>
        </p:txBody>
      </p:sp>
      <p:sp>
        <p:nvSpPr>
          <p:cNvPr id="7" name="Freeform 6">
            <a:extLst>
              <a:ext uri="{FF2B5EF4-FFF2-40B4-BE49-F238E27FC236}">
                <a16:creationId xmlns:a16="http://schemas.microsoft.com/office/drawing/2014/main" id="{2944C0EA-758D-FB47-8B57-D78B17933478}"/>
              </a:ext>
            </a:extLst>
          </p:cNvPr>
          <p:cNvSpPr/>
          <p:nvPr/>
        </p:nvSpPr>
        <p:spPr>
          <a:xfrm>
            <a:off x="5131201" y="3258920"/>
            <a:ext cx="1868512" cy="833739"/>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85D2B95-2842-C54E-ADAE-B432C356F7AD}"/>
              </a:ext>
            </a:extLst>
          </p:cNvPr>
          <p:cNvSpPr txBox="1"/>
          <p:nvPr/>
        </p:nvSpPr>
        <p:spPr>
          <a:xfrm>
            <a:off x="5078290" y="3482393"/>
            <a:ext cx="1896673" cy="369332"/>
          </a:xfrm>
          <a:prstGeom prst="rect">
            <a:avLst/>
          </a:prstGeom>
          <a:noFill/>
        </p:spPr>
        <p:txBody>
          <a:bodyPr wrap="none" rtlCol="0">
            <a:spAutoFit/>
          </a:bodyPr>
          <a:lstStyle/>
          <a:p>
            <a:r>
              <a:rPr lang="en-US" dirty="0">
                <a:latin typeface="AhnbergHand"/>
                <a:cs typeface="AhnbergHand"/>
              </a:rPr>
              <a:t>DNS Resolver</a:t>
            </a:r>
          </a:p>
        </p:txBody>
      </p:sp>
      <p:sp>
        <p:nvSpPr>
          <p:cNvPr id="9" name="Freeform 8">
            <a:extLst>
              <a:ext uri="{FF2B5EF4-FFF2-40B4-BE49-F238E27FC236}">
                <a16:creationId xmlns:a16="http://schemas.microsoft.com/office/drawing/2014/main" id="{4B92A379-D75E-6445-929A-2173C36D1A46}"/>
              </a:ext>
            </a:extLst>
          </p:cNvPr>
          <p:cNvSpPr/>
          <p:nvPr/>
        </p:nvSpPr>
        <p:spPr>
          <a:xfrm>
            <a:off x="3837648" y="3285058"/>
            <a:ext cx="1232851" cy="196383"/>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a:extLst>
              <a:ext uri="{FF2B5EF4-FFF2-40B4-BE49-F238E27FC236}">
                <a16:creationId xmlns:a16="http://schemas.microsoft.com/office/drawing/2014/main" id="{0B8DE8BB-33B8-444F-BE41-B98606D1726E}"/>
              </a:ext>
            </a:extLst>
          </p:cNvPr>
          <p:cNvSpPr/>
          <p:nvPr/>
        </p:nvSpPr>
        <p:spPr>
          <a:xfrm>
            <a:off x="6881021" y="3160351"/>
            <a:ext cx="1232851" cy="196383"/>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Freeform 10">
            <a:extLst>
              <a:ext uri="{FF2B5EF4-FFF2-40B4-BE49-F238E27FC236}">
                <a16:creationId xmlns:a16="http://schemas.microsoft.com/office/drawing/2014/main" id="{58EBCFB8-54B9-584E-B730-28BF4C3B3099}"/>
              </a:ext>
            </a:extLst>
          </p:cNvPr>
          <p:cNvSpPr/>
          <p:nvPr/>
        </p:nvSpPr>
        <p:spPr>
          <a:xfrm>
            <a:off x="3939931" y="3815777"/>
            <a:ext cx="1147836" cy="196267"/>
          </a:xfrm>
          <a:custGeom>
            <a:avLst/>
            <a:gdLst>
              <a:gd name="connsiteX0" fmla="*/ 1147836 w 1147836"/>
              <a:gd name="connsiteY0" fmla="*/ 51703 h 196266"/>
              <a:gd name="connsiteX1" fmla="*/ 518016 w 1147836"/>
              <a:gd name="connsiteY1" fmla="*/ 196245 h 196266"/>
              <a:gd name="connsiteX2" fmla="*/ 12095 w 1147836"/>
              <a:gd name="connsiteY2" fmla="*/ 62028 h 196266"/>
              <a:gd name="connsiteX3" fmla="*/ 146319 w 1147836"/>
              <a:gd name="connsiteY3" fmla="*/ 81 h 196266"/>
              <a:gd name="connsiteX4" fmla="*/ 12095 w 1147836"/>
              <a:gd name="connsiteY4" fmla="*/ 51703 h 196266"/>
              <a:gd name="connsiteX5" fmla="*/ 32745 w 1147836"/>
              <a:gd name="connsiteY5" fmla="*/ 165272 h 196266"/>
              <a:gd name="connsiteX6" fmla="*/ 32745 w 1147836"/>
              <a:gd name="connsiteY6" fmla="*/ 165272 h 196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7836" h="196266">
                <a:moveTo>
                  <a:pt x="1147836" y="51703"/>
                </a:moveTo>
                <a:cubicBezTo>
                  <a:pt x="927571" y="123113"/>
                  <a:pt x="707306" y="194524"/>
                  <a:pt x="518016" y="196245"/>
                </a:cubicBezTo>
                <a:cubicBezTo>
                  <a:pt x="328726" y="197966"/>
                  <a:pt x="74044" y="94722"/>
                  <a:pt x="12095" y="62028"/>
                </a:cubicBezTo>
                <a:cubicBezTo>
                  <a:pt x="-49854" y="29334"/>
                  <a:pt x="146319" y="1802"/>
                  <a:pt x="146319" y="81"/>
                </a:cubicBezTo>
                <a:cubicBezTo>
                  <a:pt x="146319" y="-1640"/>
                  <a:pt x="31024" y="24171"/>
                  <a:pt x="12095" y="51703"/>
                </a:cubicBezTo>
                <a:cubicBezTo>
                  <a:pt x="-6834" y="79235"/>
                  <a:pt x="32745" y="165272"/>
                  <a:pt x="32745" y="165272"/>
                </a:cubicBezTo>
                <a:lnTo>
                  <a:pt x="32745" y="165272"/>
                </a:lnTo>
              </a:path>
            </a:pathLst>
          </a:custGeom>
          <a:ln>
            <a:solidFill>
              <a:srgbClr val="4A452A"/>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Freeform 11">
            <a:extLst>
              <a:ext uri="{FF2B5EF4-FFF2-40B4-BE49-F238E27FC236}">
                <a16:creationId xmlns:a16="http://schemas.microsoft.com/office/drawing/2014/main" id="{0F3BF40D-3ED9-504F-B7EA-44A4F1EC3621}"/>
              </a:ext>
            </a:extLst>
          </p:cNvPr>
          <p:cNvSpPr/>
          <p:nvPr/>
        </p:nvSpPr>
        <p:spPr>
          <a:xfrm>
            <a:off x="6923530" y="3815777"/>
            <a:ext cx="1147836" cy="196267"/>
          </a:xfrm>
          <a:custGeom>
            <a:avLst/>
            <a:gdLst>
              <a:gd name="connsiteX0" fmla="*/ 1147836 w 1147836"/>
              <a:gd name="connsiteY0" fmla="*/ 51703 h 196266"/>
              <a:gd name="connsiteX1" fmla="*/ 518016 w 1147836"/>
              <a:gd name="connsiteY1" fmla="*/ 196245 h 196266"/>
              <a:gd name="connsiteX2" fmla="*/ 12095 w 1147836"/>
              <a:gd name="connsiteY2" fmla="*/ 62028 h 196266"/>
              <a:gd name="connsiteX3" fmla="*/ 146319 w 1147836"/>
              <a:gd name="connsiteY3" fmla="*/ 81 h 196266"/>
              <a:gd name="connsiteX4" fmla="*/ 12095 w 1147836"/>
              <a:gd name="connsiteY4" fmla="*/ 51703 h 196266"/>
              <a:gd name="connsiteX5" fmla="*/ 32745 w 1147836"/>
              <a:gd name="connsiteY5" fmla="*/ 165272 h 196266"/>
              <a:gd name="connsiteX6" fmla="*/ 32745 w 1147836"/>
              <a:gd name="connsiteY6" fmla="*/ 165272 h 196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7836" h="196266">
                <a:moveTo>
                  <a:pt x="1147836" y="51703"/>
                </a:moveTo>
                <a:cubicBezTo>
                  <a:pt x="927571" y="123113"/>
                  <a:pt x="707306" y="194524"/>
                  <a:pt x="518016" y="196245"/>
                </a:cubicBezTo>
                <a:cubicBezTo>
                  <a:pt x="328726" y="197966"/>
                  <a:pt x="74044" y="94722"/>
                  <a:pt x="12095" y="62028"/>
                </a:cubicBezTo>
                <a:cubicBezTo>
                  <a:pt x="-49854" y="29334"/>
                  <a:pt x="146319" y="1802"/>
                  <a:pt x="146319" y="81"/>
                </a:cubicBezTo>
                <a:cubicBezTo>
                  <a:pt x="146319" y="-1640"/>
                  <a:pt x="31024" y="24171"/>
                  <a:pt x="12095" y="51703"/>
                </a:cubicBezTo>
                <a:cubicBezTo>
                  <a:pt x="-6834" y="79235"/>
                  <a:pt x="32745" y="165272"/>
                  <a:pt x="32745" y="165272"/>
                </a:cubicBezTo>
                <a:lnTo>
                  <a:pt x="32745" y="165272"/>
                </a:lnTo>
              </a:path>
            </a:pathLst>
          </a:custGeom>
          <a:ln>
            <a:solidFill>
              <a:srgbClr val="4A452A"/>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Freeform 12">
            <a:extLst>
              <a:ext uri="{FF2B5EF4-FFF2-40B4-BE49-F238E27FC236}">
                <a16:creationId xmlns:a16="http://schemas.microsoft.com/office/drawing/2014/main" id="{4C704C67-0AAE-BF49-9434-1F8088C849AF}"/>
              </a:ext>
            </a:extLst>
          </p:cNvPr>
          <p:cNvSpPr/>
          <p:nvPr/>
        </p:nvSpPr>
        <p:spPr>
          <a:xfrm>
            <a:off x="8139612" y="3160349"/>
            <a:ext cx="1868512" cy="833739"/>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A45D34B-673B-284F-B7DC-9B29B15E42C0}"/>
              </a:ext>
            </a:extLst>
          </p:cNvPr>
          <p:cNvSpPr txBox="1"/>
          <p:nvPr/>
        </p:nvSpPr>
        <p:spPr>
          <a:xfrm>
            <a:off x="8166521" y="3392552"/>
            <a:ext cx="1686680" cy="369332"/>
          </a:xfrm>
          <a:prstGeom prst="rect">
            <a:avLst/>
          </a:prstGeom>
          <a:noFill/>
        </p:spPr>
        <p:txBody>
          <a:bodyPr wrap="none" rtlCol="0">
            <a:spAutoFit/>
          </a:bodyPr>
          <a:lstStyle/>
          <a:p>
            <a:r>
              <a:rPr lang="en-US" dirty="0">
                <a:solidFill>
                  <a:schemeClr val="accent1"/>
                </a:solidFill>
                <a:latin typeface="AhnbergHand"/>
                <a:cs typeface="AhnbergHand"/>
              </a:rPr>
              <a:t>DNS Server</a:t>
            </a:r>
          </a:p>
        </p:txBody>
      </p:sp>
      <p:sp>
        <p:nvSpPr>
          <p:cNvPr id="15" name="TextBox 14">
            <a:extLst>
              <a:ext uri="{FF2B5EF4-FFF2-40B4-BE49-F238E27FC236}">
                <a16:creationId xmlns:a16="http://schemas.microsoft.com/office/drawing/2014/main" id="{A27CBB3C-7662-EC40-927C-E41BC464EF1D}"/>
              </a:ext>
            </a:extLst>
          </p:cNvPr>
          <p:cNvSpPr txBox="1"/>
          <p:nvPr/>
        </p:nvSpPr>
        <p:spPr>
          <a:xfrm>
            <a:off x="1233901" y="2592619"/>
            <a:ext cx="541205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How the idealised model of the DNS works</a:t>
            </a:r>
          </a:p>
        </p:txBody>
      </p:sp>
    </p:spTree>
    <p:extLst>
      <p:ext uri="{BB962C8B-B14F-4D97-AF65-F5344CB8AC3E}">
        <p14:creationId xmlns:p14="http://schemas.microsoft.com/office/powerpoint/2010/main" val="2056184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9C8F-A3D4-A240-8D53-E83C94386310}"/>
              </a:ext>
            </a:extLst>
          </p:cNvPr>
          <p:cNvSpPr>
            <a:spLocks noGrp="1"/>
          </p:cNvSpPr>
          <p:nvPr>
            <p:ph type="title"/>
          </p:nvPr>
        </p:nvSpPr>
        <p:spPr/>
        <p:txBody>
          <a:bodyPr/>
          <a:lstStyle/>
          <a:p>
            <a:r>
              <a:rPr lang="en-AU" dirty="0"/>
              <a:t>Clients, Resolvers and Servers</a:t>
            </a:r>
          </a:p>
        </p:txBody>
      </p:sp>
      <p:sp>
        <p:nvSpPr>
          <p:cNvPr id="3" name="Content Placeholder 2">
            <a:extLst>
              <a:ext uri="{FF2B5EF4-FFF2-40B4-BE49-F238E27FC236}">
                <a16:creationId xmlns:a16="http://schemas.microsoft.com/office/drawing/2014/main" id="{BB680261-7ADB-8D44-8987-13F1A4311C34}"/>
              </a:ext>
            </a:extLst>
          </p:cNvPr>
          <p:cNvSpPr>
            <a:spLocks noGrp="1"/>
          </p:cNvSpPr>
          <p:nvPr>
            <p:ph idx="1"/>
          </p:nvPr>
        </p:nvSpPr>
        <p:spPr/>
        <p:txBody>
          <a:bodyPr/>
          <a:lstStyle/>
          <a:p>
            <a:r>
              <a:rPr lang="en-AU" dirty="0"/>
              <a:t>Clients send their query to a resolver</a:t>
            </a:r>
          </a:p>
          <a:p>
            <a:pPr lvl="1"/>
            <a:r>
              <a:rPr lang="en-AU" dirty="0"/>
              <a:t>The resolver’s addresses was provided to the client by their ISP, or the user configured it directly into their device</a:t>
            </a:r>
          </a:p>
          <a:p>
            <a:r>
              <a:rPr lang="en-AU" dirty="0"/>
              <a:t>When it receives a query, the resolver first must work out whom to ask (discover the </a:t>
            </a:r>
            <a:r>
              <a:rPr lang="en-AU" i="1" dirty="0"/>
              <a:t>authoritative server</a:t>
            </a:r>
            <a:r>
              <a:rPr lang="en-AU" dirty="0"/>
              <a:t> for this domain name) and then it will direct a query to this server</a:t>
            </a:r>
          </a:p>
          <a:p>
            <a:r>
              <a:rPr lang="en-AU" dirty="0"/>
              <a:t>The resolver will use this response to answer the original query from the client</a:t>
            </a:r>
          </a:p>
          <a:p>
            <a:r>
              <a:rPr lang="en-AU" dirty="0"/>
              <a:t>And the resolver will also cache the answer to allow it to reuse this information if it is asked the same query in the future. </a:t>
            </a:r>
          </a:p>
        </p:txBody>
      </p:sp>
      <p:sp>
        <p:nvSpPr>
          <p:cNvPr id="4" name="Slide Number Placeholder 3">
            <a:extLst>
              <a:ext uri="{FF2B5EF4-FFF2-40B4-BE49-F238E27FC236}">
                <a16:creationId xmlns:a16="http://schemas.microsoft.com/office/drawing/2014/main" id="{4A29AB17-61AF-6F45-BB0F-D35ABD2D8871}"/>
              </a:ext>
            </a:extLst>
          </p:cNvPr>
          <p:cNvSpPr>
            <a:spLocks noGrp="1"/>
          </p:cNvSpPr>
          <p:nvPr>
            <p:ph type="sldNum" sz="quarter" idx="12"/>
          </p:nvPr>
        </p:nvSpPr>
        <p:spPr/>
        <p:txBody>
          <a:bodyPr/>
          <a:lstStyle/>
          <a:p>
            <a:fld id="{652E326F-2974-0E46-BE41-4A2DFAACED48}" type="slidenum">
              <a:rPr lang="en-AU" smtClean="0"/>
              <a:t>16</a:t>
            </a:fld>
            <a:endParaRPr lang="en-AU"/>
          </a:p>
        </p:txBody>
      </p:sp>
    </p:spTree>
    <p:extLst>
      <p:ext uri="{BB962C8B-B14F-4D97-AF65-F5344CB8AC3E}">
        <p14:creationId xmlns:p14="http://schemas.microsoft.com/office/powerpoint/2010/main" val="2760013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BF75B-B670-E745-B35B-37112E8C7E38}"/>
              </a:ext>
            </a:extLst>
          </p:cNvPr>
          <p:cNvSpPr>
            <a:spLocks noGrp="1"/>
          </p:cNvSpPr>
          <p:nvPr>
            <p:ph type="title"/>
          </p:nvPr>
        </p:nvSpPr>
        <p:spPr>
          <a:xfrm>
            <a:off x="204976" y="277488"/>
            <a:ext cx="11974551" cy="1325563"/>
          </a:xfrm>
        </p:spPr>
        <p:txBody>
          <a:bodyPr/>
          <a:lstStyle/>
          <a:p>
            <a:r>
              <a:rPr lang="en-AU" dirty="0"/>
              <a:t>What’s REALLY in that DNS “cloud”? </a:t>
            </a:r>
          </a:p>
        </p:txBody>
      </p:sp>
      <p:sp>
        <p:nvSpPr>
          <p:cNvPr id="4" name="Slide Number Placeholder 3">
            <a:extLst>
              <a:ext uri="{FF2B5EF4-FFF2-40B4-BE49-F238E27FC236}">
                <a16:creationId xmlns:a16="http://schemas.microsoft.com/office/drawing/2014/main" id="{997FA3E2-C2FF-0B46-A60F-39FF421F7EC7}"/>
              </a:ext>
            </a:extLst>
          </p:cNvPr>
          <p:cNvSpPr>
            <a:spLocks noGrp="1"/>
          </p:cNvSpPr>
          <p:nvPr>
            <p:ph type="sldNum" sz="quarter" idx="12"/>
          </p:nvPr>
        </p:nvSpPr>
        <p:spPr/>
        <p:txBody>
          <a:bodyPr/>
          <a:lstStyle/>
          <a:p>
            <a:fld id="{652E326F-2974-0E46-BE41-4A2DFAACED48}" type="slidenum">
              <a:rPr lang="en-AU" smtClean="0"/>
              <a:t>17</a:t>
            </a:fld>
            <a:endParaRPr lang="en-AU"/>
          </a:p>
        </p:txBody>
      </p:sp>
      <p:sp>
        <p:nvSpPr>
          <p:cNvPr id="16" name="Freeform 15">
            <a:extLst>
              <a:ext uri="{FF2B5EF4-FFF2-40B4-BE49-F238E27FC236}">
                <a16:creationId xmlns:a16="http://schemas.microsoft.com/office/drawing/2014/main" id="{4C67BAC9-EE46-D24E-80BC-9E11BE7DC743}"/>
              </a:ext>
            </a:extLst>
          </p:cNvPr>
          <p:cNvSpPr/>
          <p:nvPr/>
        </p:nvSpPr>
        <p:spPr>
          <a:xfrm>
            <a:off x="1808636" y="2398065"/>
            <a:ext cx="1471368" cy="753503"/>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5AE358ED-902C-EF4E-BADA-7C1CD9343A11}"/>
              </a:ext>
            </a:extLst>
          </p:cNvPr>
          <p:cNvSpPr txBox="1"/>
          <p:nvPr/>
        </p:nvSpPr>
        <p:spPr>
          <a:xfrm>
            <a:off x="2015137" y="2621916"/>
            <a:ext cx="926857" cy="369332"/>
          </a:xfrm>
          <a:prstGeom prst="rect">
            <a:avLst/>
          </a:prstGeom>
          <a:noFill/>
        </p:spPr>
        <p:txBody>
          <a:bodyPr wrap="none" rtlCol="0">
            <a:spAutoFit/>
          </a:bodyPr>
          <a:lstStyle/>
          <a:p>
            <a:r>
              <a:rPr lang="en-US" dirty="0">
                <a:latin typeface="AhnbergHand"/>
                <a:cs typeface="AhnbergHand"/>
              </a:rPr>
              <a:t>Client</a:t>
            </a:r>
          </a:p>
        </p:txBody>
      </p:sp>
      <p:sp>
        <p:nvSpPr>
          <p:cNvPr id="18" name="Freeform 17">
            <a:extLst>
              <a:ext uri="{FF2B5EF4-FFF2-40B4-BE49-F238E27FC236}">
                <a16:creationId xmlns:a16="http://schemas.microsoft.com/office/drawing/2014/main" id="{9CE04740-AD14-884B-BC93-E3EF5235328B}"/>
              </a:ext>
            </a:extLst>
          </p:cNvPr>
          <p:cNvSpPr/>
          <p:nvPr/>
        </p:nvSpPr>
        <p:spPr>
          <a:xfrm>
            <a:off x="3177721" y="2424581"/>
            <a:ext cx="1232851" cy="196383"/>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8">
            <a:extLst>
              <a:ext uri="{FF2B5EF4-FFF2-40B4-BE49-F238E27FC236}">
                <a16:creationId xmlns:a16="http://schemas.microsoft.com/office/drawing/2014/main" id="{B5E28507-59EF-834F-90D7-959D5AE390FA}"/>
              </a:ext>
            </a:extLst>
          </p:cNvPr>
          <p:cNvSpPr/>
          <p:nvPr/>
        </p:nvSpPr>
        <p:spPr>
          <a:xfrm>
            <a:off x="7453945" y="2421542"/>
            <a:ext cx="2026264" cy="753503"/>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a:ln>
            <a:solidFill>
              <a:schemeClr val="accent1">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TextBox 19">
            <a:extLst>
              <a:ext uri="{FF2B5EF4-FFF2-40B4-BE49-F238E27FC236}">
                <a16:creationId xmlns:a16="http://schemas.microsoft.com/office/drawing/2014/main" id="{9625AAB9-4E10-394C-9886-72C2B01414A0}"/>
              </a:ext>
            </a:extLst>
          </p:cNvPr>
          <p:cNvSpPr txBox="1"/>
          <p:nvPr/>
        </p:nvSpPr>
        <p:spPr>
          <a:xfrm>
            <a:off x="7660444" y="2645395"/>
            <a:ext cx="1686680" cy="369332"/>
          </a:xfrm>
          <a:prstGeom prst="rect">
            <a:avLst/>
          </a:prstGeom>
          <a:noFill/>
        </p:spPr>
        <p:txBody>
          <a:bodyPr wrap="none" rtlCol="0">
            <a:spAutoFit/>
          </a:bodyPr>
          <a:lstStyle/>
          <a:p>
            <a:r>
              <a:rPr lang="en-US" dirty="0">
                <a:solidFill>
                  <a:schemeClr val="accent1"/>
                </a:solidFill>
                <a:latin typeface="AhnbergHand"/>
                <a:cs typeface="AhnbergHand"/>
              </a:rPr>
              <a:t>DNS Server</a:t>
            </a:r>
          </a:p>
        </p:txBody>
      </p:sp>
      <p:grpSp>
        <p:nvGrpSpPr>
          <p:cNvPr id="21" name="Group 20">
            <a:extLst>
              <a:ext uri="{FF2B5EF4-FFF2-40B4-BE49-F238E27FC236}">
                <a16:creationId xmlns:a16="http://schemas.microsoft.com/office/drawing/2014/main" id="{A32A9457-3F59-5649-8E00-18AFE9FD15EA}"/>
              </a:ext>
            </a:extLst>
          </p:cNvPr>
          <p:cNvGrpSpPr/>
          <p:nvPr/>
        </p:nvGrpSpPr>
        <p:grpSpPr>
          <a:xfrm>
            <a:off x="6221096" y="3536835"/>
            <a:ext cx="729236" cy="495837"/>
            <a:chOff x="4924605" y="4010196"/>
            <a:chExt cx="729236" cy="495837"/>
          </a:xfrm>
        </p:grpSpPr>
        <p:sp>
          <p:nvSpPr>
            <p:cNvPr id="22" name="Freeform 21">
              <a:extLst>
                <a:ext uri="{FF2B5EF4-FFF2-40B4-BE49-F238E27FC236}">
                  <a16:creationId xmlns:a16="http://schemas.microsoft.com/office/drawing/2014/main" id="{4AF3D764-3CE5-2D47-90B3-936671BCECD3}"/>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C7A6EC8-EE10-DF4B-AC22-D31846AAB605}"/>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24" name="Group 23">
            <a:extLst>
              <a:ext uri="{FF2B5EF4-FFF2-40B4-BE49-F238E27FC236}">
                <a16:creationId xmlns:a16="http://schemas.microsoft.com/office/drawing/2014/main" id="{30F7D3D5-B593-1548-801C-41EFBC7C75E0}"/>
              </a:ext>
            </a:extLst>
          </p:cNvPr>
          <p:cNvGrpSpPr/>
          <p:nvPr/>
        </p:nvGrpSpPr>
        <p:grpSpPr>
          <a:xfrm>
            <a:off x="6228380" y="4323739"/>
            <a:ext cx="729236" cy="495837"/>
            <a:chOff x="4924605" y="4010196"/>
            <a:chExt cx="729236" cy="495837"/>
          </a:xfrm>
        </p:grpSpPr>
        <p:sp>
          <p:nvSpPr>
            <p:cNvPr id="25" name="Freeform 24">
              <a:extLst>
                <a:ext uri="{FF2B5EF4-FFF2-40B4-BE49-F238E27FC236}">
                  <a16:creationId xmlns:a16="http://schemas.microsoft.com/office/drawing/2014/main" id="{B6831D57-3C3E-7B43-BBF5-FB95AC155F88}"/>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EE453B5-2CA4-0349-B114-A33D72FCFA7E}"/>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27" name="Group 26">
            <a:extLst>
              <a:ext uri="{FF2B5EF4-FFF2-40B4-BE49-F238E27FC236}">
                <a16:creationId xmlns:a16="http://schemas.microsoft.com/office/drawing/2014/main" id="{9F0A61CF-08A4-1643-B6D9-A22D04FAD8F0}"/>
              </a:ext>
            </a:extLst>
          </p:cNvPr>
          <p:cNvGrpSpPr/>
          <p:nvPr/>
        </p:nvGrpSpPr>
        <p:grpSpPr>
          <a:xfrm>
            <a:off x="5250012" y="4922215"/>
            <a:ext cx="729236" cy="495837"/>
            <a:chOff x="4924605" y="4010196"/>
            <a:chExt cx="729236" cy="495837"/>
          </a:xfrm>
        </p:grpSpPr>
        <p:sp>
          <p:nvSpPr>
            <p:cNvPr id="28" name="Freeform 27">
              <a:extLst>
                <a:ext uri="{FF2B5EF4-FFF2-40B4-BE49-F238E27FC236}">
                  <a16:creationId xmlns:a16="http://schemas.microsoft.com/office/drawing/2014/main" id="{5F89F11E-C210-674A-9BAF-D5AD06FE4E03}"/>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B88CBB5-9739-DE43-AE70-CA5A0665E612}"/>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30" name="Group 29">
            <a:extLst>
              <a:ext uri="{FF2B5EF4-FFF2-40B4-BE49-F238E27FC236}">
                <a16:creationId xmlns:a16="http://schemas.microsoft.com/office/drawing/2014/main" id="{68A6AAAD-0065-EE4B-8A4B-2A71EA873920}"/>
              </a:ext>
            </a:extLst>
          </p:cNvPr>
          <p:cNvGrpSpPr/>
          <p:nvPr/>
        </p:nvGrpSpPr>
        <p:grpSpPr>
          <a:xfrm>
            <a:off x="5150164" y="4075819"/>
            <a:ext cx="729236" cy="495837"/>
            <a:chOff x="4924605" y="4010196"/>
            <a:chExt cx="729236" cy="495837"/>
          </a:xfrm>
        </p:grpSpPr>
        <p:sp>
          <p:nvSpPr>
            <p:cNvPr id="31" name="Freeform 30">
              <a:extLst>
                <a:ext uri="{FF2B5EF4-FFF2-40B4-BE49-F238E27FC236}">
                  <a16:creationId xmlns:a16="http://schemas.microsoft.com/office/drawing/2014/main" id="{24460918-E5D9-6744-857B-1FFBA931B26F}"/>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92C1E95-0C07-9D41-9ADD-9892E9EFE024}"/>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33" name="Group 32">
            <a:extLst>
              <a:ext uri="{FF2B5EF4-FFF2-40B4-BE49-F238E27FC236}">
                <a16:creationId xmlns:a16="http://schemas.microsoft.com/office/drawing/2014/main" id="{219749E4-46A1-9E42-9BBE-16B1566B9F52}"/>
              </a:ext>
            </a:extLst>
          </p:cNvPr>
          <p:cNvGrpSpPr/>
          <p:nvPr/>
        </p:nvGrpSpPr>
        <p:grpSpPr>
          <a:xfrm>
            <a:off x="4440024" y="3536835"/>
            <a:ext cx="729236" cy="495837"/>
            <a:chOff x="4924605" y="4010196"/>
            <a:chExt cx="729236" cy="495837"/>
          </a:xfrm>
        </p:grpSpPr>
        <p:sp>
          <p:nvSpPr>
            <p:cNvPr id="34" name="Freeform 33">
              <a:extLst>
                <a:ext uri="{FF2B5EF4-FFF2-40B4-BE49-F238E27FC236}">
                  <a16:creationId xmlns:a16="http://schemas.microsoft.com/office/drawing/2014/main" id="{6FF588C7-28ED-5A43-B115-2A612F3BFD66}"/>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17276734-DBAC-D748-8E24-FBAD3BEC0BF0}"/>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sp>
        <p:nvSpPr>
          <p:cNvPr id="36" name="Freeform 35">
            <a:extLst>
              <a:ext uri="{FF2B5EF4-FFF2-40B4-BE49-F238E27FC236}">
                <a16:creationId xmlns:a16="http://schemas.microsoft.com/office/drawing/2014/main" id="{B6361004-CC6E-CD40-A3BE-8C4DCDE62474}"/>
              </a:ext>
            </a:extLst>
          </p:cNvPr>
          <p:cNvSpPr/>
          <p:nvPr/>
        </p:nvSpPr>
        <p:spPr>
          <a:xfrm>
            <a:off x="5122254" y="3541847"/>
            <a:ext cx="1057459" cy="147909"/>
          </a:xfrm>
          <a:custGeom>
            <a:avLst/>
            <a:gdLst>
              <a:gd name="connsiteX0" fmla="*/ 0 w 1057459"/>
              <a:gd name="connsiteY0" fmla="*/ 130511 h 147909"/>
              <a:gd name="connsiteX1" fmla="*/ 539289 w 1057459"/>
              <a:gd name="connsiteY1" fmla="*/ 43522 h 147909"/>
              <a:gd name="connsiteX2" fmla="*/ 1043786 w 1057459"/>
              <a:gd name="connsiteY2" fmla="*/ 87017 h 147909"/>
              <a:gd name="connsiteX3" fmla="*/ 922011 w 1057459"/>
              <a:gd name="connsiteY3" fmla="*/ 28 h 147909"/>
              <a:gd name="connsiteX4" fmla="*/ 1008993 w 1057459"/>
              <a:gd name="connsiteY4" fmla="*/ 78318 h 147909"/>
              <a:gd name="connsiteX5" fmla="*/ 948106 w 1057459"/>
              <a:gd name="connsiteY5" fmla="*/ 147909 h 14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7459" h="147909">
                <a:moveTo>
                  <a:pt x="0" y="130511"/>
                </a:moveTo>
                <a:cubicBezTo>
                  <a:pt x="182662" y="90641"/>
                  <a:pt x="365325" y="50771"/>
                  <a:pt x="539289" y="43522"/>
                </a:cubicBezTo>
                <a:cubicBezTo>
                  <a:pt x="713253" y="36273"/>
                  <a:pt x="979999" y="94266"/>
                  <a:pt x="1043786" y="87017"/>
                </a:cubicBezTo>
                <a:cubicBezTo>
                  <a:pt x="1107573" y="79768"/>
                  <a:pt x="927810" y="1478"/>
                  <a:pt x="922011" y="28"/>
                </a:cubicBezTo>
                <a:cubicBezTo>
                  <a:pt x="916212" y="-1422"/>
                  <a:pt x="1004644" y="53671"/>
                  <a:pt x="1008993" y="78318"/>
                </a:cubicBezTo>
                <a:cubicBezTo>
                  <a:pt x="1013342" y="102965"/>
                  <a:pt x="948106" y="147909"/>
                  <a:pt x="948106" y="14790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Freeform 36">
            <a:extLst>
              <a:ext uri="{FF2B5EF4-FFF2-40B4-BE49-F238E27FC236}">
                <a16:creationId xmlns:a16="http://schemas.microsoft.com/office/drawing/2014/main" id="{5D469D94-4DEB-C343-9C98-35ABF4B06801}"/>
              </a:ext>
            </a:extLst>
          </p:cNvPr>
          <p:cNvSpPr/>
          <p:nvPr/>
        </p:nvSpPr>
        <p:spPr>
          <a:xfrm>
            <a:off x="6844500" y="2776371"/>
            <a:ext cx="531888" cy="756805"/>
          </a:xfrm>
          <a:custGeom>
            <a:avLst/>
            <a:gdLst>
              <a:gd name="connsiteX0" fmla="*/ 0 w 531888"/>
              <a:gd name="connsiteY0" fmla="*/ 756805 h 756805"/>
              <a:gd name="connsiteX1" fmla="*/ 313136 w 531888"/>
              <a:gd name="connsiteY1" fmla="*/ 191376 h 756805"/>
              <a:gd name="connsiteX2" fmla="*/ 530591 w 531888"/>
              <a:gd name="connsiteY2" fmla="*/ 52193 h 756805"/>
              <a:gd name="connsiteX3" fmla="*/ 408816 w 531888"/>
              <a:gd name="connsiteY3" fmla="*/ 0 h 756805"/>
              <a:gd name="connsiteX4" fmla="*/ 521893 w 531888"/>
              <a:gd name="connsiteY4" fmla="*/ 52193 h 756805"/>
              <a:gd name="connsiteX5" fmla="*/ 487100 w 531888"/>
              <a:gd name="connsiteY5" fmla="*/ 252268 h 756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888" h="756805">
                <a:moveTo>
                  <a:pt x="0" y="756805"/>
                </a:moveTo>
                <a:cubicBezTo>
                  <a:pt x="112352" y="532808"/>
                  <a:pt x="224704" y="308811"/>
                  <a:pt x="313136" y="191376"/>
                </a:cubicBezTo>
                <a:cubicBezTo>
                  <a:pt x="401568" y="73941"/>
                  <a:pt x="514644" y="84089"/>
                  <a:pt x="530591" y="52193"/>
                </a:cubicBezTo>
                <a:cubicBezTo>
                  <a:pt x="546538" y="20297"/>
                  <a:pt x="410266" y="0"/>
                  <a:pt x="408816" y="0"/>
                </a:cubicBezTo>
                <a:cubicBezTo>
                  <a:pt x="407366" y="0"/>
                  <a:pt x="508846" y="10148"/>
                  <a:pt x="521893" y="52193"/>
                </a:cubicBezTo>
                <a:cubicBezTo>
                  <a:pt x="534940" y="94238"/>
                  <a:pt x="511020" y="173253"/>
                  <a:pt x="487100" y="25226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Freeform 37">
            <a:extLst>
              <a:ext uri="{FF2B5EF4-FFF2-40B4-BE49-F238E27FC236}">
                <a16:creationId xmlns:a16="http://schemas.microsoft.com/office/drawing/2014/main" id="{94A4DBE8-9BB9-D049-969C-8063F6839B10}"/>
              </a:ext>
            </a:extLst>
          </p:cNvPr>
          <p:cNvSpPr/>
          <p:nvPr/>
        </p:nvSpPr>
        <p:spPr>
          <a:xfrm>
            <a:off x="5822076" y="3792782"/>
            <a:ext cx="370176" cy="436472"/>
          </a:xfrm>
          <a:custGeom>
            <a:avLst/>
            <a:gdLst>
              <a:gd name="connsiteX0" fmla="*/ 4734 w 370176"/>
              <a:gd name="connsiteY0" fmla="*/ 436305 h 436472"/>
              <a:gd name="connsiteX1" fmla="*/ 22130 w 370176"/>
              <a:gd name="connsiteY1" fmla="*/ 384112 h 436472"/>
              <a:gd name="connsiteX2" fmla="*/ 178698 w 370176"/>
              <a:gd name="connsiteY2" fmla="*/ 114446 h 436472"/>
              <a:gd name="connsiteX3" fmla="*/ 317869 w 370176"/>
              <a:gd name="connsiteY3" fmla="*/ 36156 h 436472"/>
              <a:gd name="connsiteX4" fmla="*/ 230887 w 370176"/>
              <a:gd name="connsiteY4" fmla="*/ 1360 h 436472"/>
              <a:gd name="connsiteX5" fmla="*/ 370059 w 370176"/>
              <a:gd name="connsiteY5" fmla="*/ 79650 h 436472"/>
              <a:gd name="connsiteX6" fmla="*/ 256982 w 370176"/>
              <a:gd name="connsiteY6" fmla="*/ 210134 h 436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0176" h="436472">
                <a:moveTo>
                  <a:pt x="4734" y="436305"/>
                </a:moveTo>
                <a:cubicBezTo>
                  <a:pt x="-1065" y="437030"/>
                  <a:pt x="-6864" y="437755"/>
                  <a:pt x="22130" y="384112"/>
                </a:cubicBezTo>
                <a:cubicBezTo>
                  <a:pt x="51124" y="330469"/>
                  <a:pt x="129408" y="172439"/>
                  <a:pt x="178698" y="114446"/>
                </a:cubicBezTo>
                <a:cubicBezTo>
                  <a:pt x="227988" y="56453"/>
                  <a:pt x="309171" y="55004"/>
                  <a:pt x="317869" y="36156"/>
                </a:cubicBezTo>
                <a:cubicBezTo>
                  <a:pt x="326567" y="17308"/>
                  <a:pt x="222189" y="-5889"/>
                  <a:pt x="230887" y="1360"/>
                </a:cubicBezTo>
                <a:cubicBezTo>
                  <a:pt x="239585" y="8609"/>
                  <a:pt x="365710" y="44854"/>
                  <a:pt x="370059" y="79650"/>
                </a:cubicBezTo>
                <a:cubicBezTo>
                  <a:pt x="374408" y="114446"/>
                  <a:pt x="256982" y="210134"/>
                  <a:pt x="256982" y="21013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Freeform 38">
            <a:extLst>
              <a:ext uri="{FF2B5EF4-FFF2-40B4-BE49-F238E27FC236}">
                <a16:creationId xmlns:a16="http://schemas.microsoft.com/office/drawing/2014/main" id="{D45BC411-0EAE-6F4F-A27C-D10E82D8171C}"/>
              </a:ext>
            </a:extLst>
          </p:cNvPr>
          <p:cNvSpPr/>
          <p:nvPr/>
        </p:nvSpPr>
        <p:spPr>
          <a:xfrm>
            <a:off x="6948881" y="3125850"/>
            <a:ext cx="431229" cy="1459895"/>
          </a:xfrm>
          <a:custGeom>
            <a:avLst/>
            <a:gdLst>
              <a:gd name="connsiteX0" fmla="*/ 0 w 431229"/>
              <a:gd name="connsiteY0" fmla="*/ 1459895 h 1459895"/>
              <a:gd name="connsiteX1" fmla="*/ 426212 w 431229"/>
              <a:gd name="connsiteY1" fmla="*/ 868370 h 1459895"/>
              <a:gd name="connsiteX2" fmla="*/ 243550 w 431229"/>
              <a:gd name="connsiteY2" fmla="*/ 259446 h 1459895"/>
              <a:gd name="connsiteX3" fmla="*/ 400117 w 431229"/>
              <a:gd name="connsiteY3" fmla="*/ 24576 h 1459895"/>
              <a:gd name="connsiteX4" fmla="*/ 295739 w 431229"/>
              <a:gd name="connsiteY4" fmla="*/ 7178 h 1459895"/>
              <a:gd name="connsiteX5" fmla="*/ 417514 w 431229"/>
              <a:gd name="connsiteY5" fmla="*/ 24576 h 1459895"/>
              <a:gd name="connsiteX6" fmla="*/ 417514 w 431229"/>
              <a:gd name="connsiteY6" fmla="*/ 163758 h 145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229" h="1459895">
                <a:moveTo>
                  <a:pt x="0" y="1459895"/>
                </a:moveTo>
                <a:cubicBezTo>
                  <a:pt x="192810" y="1264170"/>
                  <a:pt x="385620" y="1068445"/>
                  <a:pt x="426212" y="868370"/>
                </a:cubicBezTo>
                <a:cubicBezTo>
                  <a:pt x="466804" y="668295"/>
                  <a:pt x="247899" y="400078"/>
                  <a:pt x="243550" y="259446"/>
                </a:cubicBezTo>
                <a:cubicBezTo>
                  <a:pt x="239201" y="118814"/>
                  <a:pt x="391419" y="66621"/>
                  <a:pt x="400117" y="24576"/>
                </a:cubicBezTo>
                <a:cubicBezTo>
                  <a:pt x="408815" y="-17469"/>
                  <a:pt x="292840" y="7178"/>
                  <a:pt x="295739" y="7178"/>
                </a:cubicBezTo>
                <a:cubicBezTo>
                  <a:pt x="298638" y="7178"/>
                  <a:pt x="397218" y="-1521"/>
                  <a:pt x="417514" y="24576"/>
                </a:cubicBezTo>
                <a:cubicBezTo>
                  <a:pt x="437810" y="50673"/>
                  <a:pt x="417514" y="163758"/>
                  <a:pt x="417514" y="1637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Freeform 39">
            <a:extLst>
              <a:ext uri="{FF2B5EF4-FFF2-40B4-BE49-F238E27FC236}">
                <a16:creationId xmlns:a16="http://schemas.microsoft.com/office/drawing/2014/main" id="{2DD4F8C7-DC44-1540-A27E-31997A3F9A30}"/>
              </a:ext>
            </a:extLst>
          </p:cNvPr>
          <p:cNvSpPr/>
          <p:nvPr/>
        </p:nvSpPr>
        <p:spPr>
          <a:xfrm>
            <a:off x="5539768" y="4538136"/>
            <a:ext cx="217456" cy="369467"/>
          </a:xfrm>
          <a:custGeom>
            <a:avLst/>
            <a:gdLst>
              <a:gd name="connsiteX0" fmla="*/ 0 w 217456"/>
              <a:gd name="connsiteY0" fmla="*/ 369467 h 369467"/>
              <a:gd name="connsiteX1" fmla="*/ 156568 w 217456"/>
              <a:gd name="connsiteY1" fmla="*/ 12812 h 369467"/>
              <a:gd name="connsiteX2" fmla="*/ 8699 w 217456"/>
              <a:gd name="connsiteY2" fmla="*/ 73704 h 369467"/>
              <a:gd name="connsiteX3" fmla="*/ 182663 w 217456"/>
              <a:gd name="connsiteY3" fmla="*/ 21511 h 369467"/>
              <a:gd name="connsiteX4" fmla="*/ 217456 w 217456"/>
              <a:gd name="connsiteY4" fmla="*/ 108500 h 369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456" h="369467">
                <a:moveTo>
                  <a:pt x="0" y="369467"/>
                </a:moveTo>
                <a:cubicBezTo>
                  <a:pt x="77559" y="215786"/>
                  <a:pt x="155118" y="62106"/>
                  <a:pt x="156568" y="12812"/>
                </a:cubicBezTo>
                <a:cubicBezTo>
                  <a:pt x="158018" y="-36482"/>
                  <a:pt x="4350" y="72254"/>
                  <a:pt x="8699" y="73704"/>
                </a:cubicBezTo>
                <a:cubicBezTo>
                  <a:pt x="13048" y="75154"/>
                  <a:pt x="147870" y="15712"/>
                  <a:pt x="182663" y="21511"/>
                </a:cubicBezTo>
                <a:cubicBezTo>
                  <a:pt x="217456" y="27310"/>
                  <a:pt x="217456" y="108500"/>
                  <a:pt x="217456" y="1085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Freeform 40">
            <a:extLst>
              <a:ext uri="{FF2B5EF4-FFF2-40B4-BE49-F238E27FC236}">
                <a16:creationId xmlns:a16="http://schemas.microsoft.com/office/drawing/2014/main" id="{F25D1DBF-D989-4A4F-B26B-EE54179AB976}"/>
              </a:ext>
            </a:extLst>
          </p:cNvPr>
          <p:cNvSpPr/>
          <p:nvPr/>
        </p:nvSpPr>
        <p:spPr>
          <a:xfrm>
            <a:off x="5861602" y="4350724"/>
            <a:ext cx="313187" cy="139331"/>
          </a:xfrm>
          <a:custGeom>
            <a:avLst/>
            <a:gdLst>
              <a:gd name="connsiteX0" fmla="*/ 0 w 313186"/>
              <a:gd name="connsiteY0" fmla="*/ 17546 h 139330"/>
              <a:gd name="connsiteX1" fmla="*/ 69586 w 313186"/>
              <a:gd name="connsiteY1" fmla="*/ 148 h 139330"/>
              <a:gd name="connsiteX2" fmla="*/ 156568 w 313186"/>
              <a:gd name="connsiteY2" fmla="*/ 26245 h 139330"/>
              <a:gd name="connsiteX3" fmla="*/ 295740 w 313186"/>
              <a:gd name="connsiteY3" fmla="*/ 95836 h 139330"/>
              <a:gd name="connsiteX4" fmla="*/ 191361 w 313186"/>
              <a:gd name="connsiteY4" fmla="*/ 148 h 139330"/>
              <a:gd name="connsiteX5" fmla="*/ 313136 w 313186"/>
              <a:gd name="connsiteY5" fmla="*/ 113234 h 139330"/>
              <a:gd name="connsiteX6" fmla="*/ 173965 w 313186"/>
              <a:gd name="connsiteY6" fmla="*/ 139330 h 139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186" h="139330">
                <a:moveTo>
                  <a:pt x="0" y="17546"/>
                </a:moveTo>
                <a:cubicBezTo>
                  <a:pt x="21745" y="8122"/>
                  <a:pt x="43491" y="-1302"/>
                  <a:pt x="69586" y="148"/>
                </a:cubicBezTo>
                <a:cubicBezTo>
                  <a:pt x="95681" y="1598"/>
                  <a:pt x="118876" y="10297"/>
                  <a:pt x="156568" y="26245"/>
                </a:cubicBezTo>
                <a:cubicBezTo>
                  <a:pt x="194260" y="42193"/>
                  <a:pt x="289941" y="100185"/>
                  <a:pt x="295740" y="95836"/>
                </a:cubicBezTo>
                <a:cubicBezTo>
                  <a:pt x="301539" y="91487"/>
                  <a:pt x="188462" y="-2752"/>
                  <a:pt x="191361" y="148"/>
                </a:cubicBezTo>
                <a:cubicBezTo>
                  <a:pt x="194260" y="3048"/>
                  <a:pt x="316035" y="90037"/>
                  <a:pt x="313136" y="113234"/>
                </a:cubicBezTo>
                <a:cubicBezTo>
                  <a:pt x="310237" y="136431"/>
                  <a:pt x="173965" y="139330"/>
                  <a:pt x="173965" y="13933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2" name="Freeform 41">
            <a:extLst>
              <a:ext uri="{FF2B5EF4-FFF2-40B4-BE49-F238E27FC236}">
                <a16:creationId xmlns:a16="http://schemas.microsoft.com/office/drawing/2014/main" id="{D4F8F797-9214-D247-982F-006982034B0F}"/>
              </a:ext>
            </a:extLst>
          </p:cNvPr>
          <p:cNvSpPr/>
          <p:nvPr/>
        </p:nvSpPr>
        <p:spPr>
          <a:xfrm>
            <a:off x="5992074" y="4820080"/>
            <a:ext cx="730651" cy="318063"/>
          </a:xfrm>
          <a:custGeom>
            <a:avLst/>
            <a:gdLst>
              <a:gd name="connsiteX0" fmla="*/ 0 w 730650"/>
              <a:gd name="connsiteY0" fmla="*/ 313696 h 318062"/>
              <a:gd name="connsiteX1" fmla="*/ 78284 w 730650"/>
              <a:gd name="connsiteY1" fmla="*/ 313696 h 318062"/>
              <a:gd name="connsiteX2" fmla="*/ 504496 w 730650"/>
              <a:gd name="connsiteY2" fmla="*/ 287599 h 318062"/>
              <a:gd name="connsiteX3" fmla="*/ 669762 w 730650"/>
              <a:gd name="connsiteY3" fmla="*/ 9234 h 318062"/>
              <a:gd name="connsiteX4" fmla="*/ 547987 w 730650"/>
              <a:gd name="connsiteY4" fmla="*/ 61427 h 318062"/>
              <a:gd name="connsiteX5" fmla="*/ 669762 w 730650"/>
              <a:gd name="connsiteY5" fmla="*/ 9234 h 318062"/>
              <a:gd name="connsiteX6" fmla="*/ 730650 w 730650"/>
              <a:gd name="connsiteY6" fmla="*/ 78825 h 31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650" h="318062">
                <a:moveTo>
                  <a:pt x="0" y="313696"/>
                </a:moveTo>
                <a:lnTo>
                  <a:pt x="78284" y="313696"/>
                </a:lnTo>
                <a:cubicBezTo>
                  <a:pt x="162367" y="309347"/>
                  <a:pt x="405916" y="338343"/>
                  <a:pt x="504496" y="287599"/>
                </a:cubicBezTo>
                <a:cubicBezTo>
                  <a:pt x="603076" y="236855"/>
                  <a:pt x="662514" y="46929"/>
                  <a:pt x="669762" y="9234"/>
                </a:cubicBezTo>
                <a:cubicBezTo>
                  <a:pt x="677010" y="-28461"/>
                  <a:pt x="547987" y="61427"/>
                  <a:pt x="547987" y="61427"/>
                </a:cubicBezTo>
                <a:cubicBezTo>
                  <a:pt x="547987" y="61427"/>
                  <a:pt x="639318" y="6334"/>
                  <a:pt x="669762" y="9234"/>
                </a:cubicBezTo>
                <a:cubicBezTo>
                  <a:pt x="700206" y="12134"/>
                  <a:pt x="730650" y="78825"/>
                  <a:pt x="730650" y="7882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3" name="Freeform 42">
            <a:extLst>
              <a:ext uri="{FF2B5EF4-FFF2-40B4-BE49-F238E27FC236}">
                <a16:creationId xmlns:a16="http://schemas.microsoft.com/office/drawing/2014/main" id="{997B0525-477E-5D4C-BA4B-929286C8583E}"/>
              </a:ext>
            </a:extLst>
          </p:cNvPr>
          <p:cNvSpPr/>
          <p:nvPr/>
        </p:nvSpPr>
        <p:spPr>
          <a:xfrm>
            <a:off x="5982202" y="5291325"/>
            <a:ext cx="398449" cy="217116"/>
          </a:xfrm>
          <a:custGeom>
            <a:avLst/>
            <a:gdLst>
              <a:gd name="connsiteX0" fmla="*/ 0 w 398449"/>
              <a:gd name="connsiteY0" fmla="*/ 0 h 217116"/>
              <a:gd name="connsiteX1" fmla="*/ 240007 w 398449"/>
              <a:gd name="connsiteY1" fmla="*/ 44999 h 217116"/>
              <a:gd name="connsiteX2" fmla="*/ 395011 w 398449"/>
              <a:gd name="connsiteY2" fmla="*/ 169996 h 217116"/>
              <a:gd name="connsiteX3" fmla="*/ 350010 w 398449"/>
              <a:gd name="connsiteY3" fmla="*/ 34999 h 217116"/>
              <a:gd name="connsiteX4" fmla="*/ 380011 w 398449"/>
              <a:gd name="connsiteY4" fmla="*/ 154997 h 217116"/>
              <a:gd name="connsiteX5" fmla="*/ 285008 w 398449"/>
              <a:gd name="connsiteY5" fmla="*/ 214996 h 217116"/>
              <a:gd name="connsiteX6" fmla="*/ 300009 w 398449"/>
              <a:gd name="connsiteY6" fmla="*/ 199996 h 217116"/>
              <a:gd name="connsiteX7" fmla="*/ 360010 w 398449"/>
              <a:gd name="connsiteY7" fmla="*/ 164997 h 21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449" h="217116">
                <a:moveTo>
                  <a:pt x="0" y="0"/>
                </a:moveTo>
                <a:cubicBezTo>
                  <a:pt x="87086" y="8333"/>
                  <a:pt x="174172" y="16666"/>
                  <a:pt x="240007" y="44999"/>
                </a:cubicBezTo>
                <a:cubicBezTo>
                  <a:pt x="305842" y="73332"/>
                  <a:pt x="376677" y="171663"/>
                  <a:pt x="395011" y="169996"/>
                </a:cubicBezTo>
                <a:cubicBezTo>
                  <a:pt x="413345" y="168329"/>
                  <a:pt x="352510" y="37499"/>
                  <a:pt x="350010" y="34999"/>
                </a:cubicBezTo>
                <a:cubicBezTo>
                  <a:pt x="347510" y="32499"/>
                  <a:pt x="390845" y="124998"/>
                  <a:pt x="380011" y="154997"/>
                </a:cubicBezTo>
                <a:cubicBezTo>
                  <a:pt x="369177" y="184996"/>
                  <a:pt x="298342" y="207496"/>
                  <a:pt x="285008" y="214996"/>
                </a:cubicBezTo>
                <a:cubicBezTo>
                  <a:pt x="271674" y="222496"/>
                  <a:pt x="287509" y="208329"/>
                  <a:pt x="300009" y="199996"/>
                </a:cubicBezTo>
                <a:cubicBezTo>
                  <a:pt x="312509" y="191663"/>
                  <a:pt x="360010" y="164997"/>
                  <a:pt x="360010" y="164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Freeform 43">
            <a:extLst>
              <a:ext uri="{FF2B5EF4-FFF2-40B4-BE49-F238E27FC236}">
                <a16:creationId xmlns:a16="http://schemas.microsoft.com/office/drawing/2014/main" id="{C5C3D6AB-C33F-744D-98DF-FD8C89F1B5B4}"/>
              </a:ext>
            </a:extLst>
          </p:cNvPr>
          <p:cNvSpPr/>
          <p:nvPr/>
        </p:nvSpPr>
        <p:spPr>
          <a:xfrm>
            <a:off x="5807197" y="4556336"/>
            <a:ext cx="593149" cy="744987"/>
          </a:xfrm>
          <a:custGeom>
            <a:avLst/>
            <a:gdLst>
              <a:gd name="connsiteX0" fmla="*/ 0 w 593149"/>
              <a:gd name="connsiteY0" fmla="*/ 0 h 744986"/>
              <a:gd name="connsiteX1" fmla="*/ 285007 w 593149"/>
              <a:gd name="connsiteY1" fmla="*/ 409993 h 744986"/>
              <a:gd name="connsiteX2" fmla="*/ 575015 w 593149"/>
              <a:gd name="connsiteY2" fmla="*/ 729987 h 744986"/>
              <a:gd name="connsiteX3" fmla="*/ 565015 w 593149"/>
              <a:gd name="connsiteY3" fmla="*/ 659988 h 744986"/>
              <a:gd name="connsiteX4" fmla="*/ 585016 w 593149"/>
              <a:gd name="connsiteY4" fmla="*/ 724987 h 744986"/>
              <a:gd name="connsiteX5" fmla="*/ 480013 w 593149"/>
              <a:gd name="connsiteY5" fmla="*/ 744986 h 744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149" h="744986">
                <a:moveTo>
                  <a:pt x="0" y="0"/>
                </a:moveTo>
                <a:cubicBezTo>
                  <a:pt x="94585" y="144164"/>
                  <a:pt x="189171" y="288329"/>
                  <a:pt x="285007" y="409993"/>
                </a:cubicBezTo>
                <a:cubicBezTo>
                  <a:pt x="380843" y="531657"/>
                  <a:pt x="528347" y="688321"/>
                  <a:pt x="575015" y="729987"/>
                </a:cubicBezTo>
                <a:cubicBezTo>
                  <a:pt x="621683" y="771653"/>
                  <a:pt x="563348" y="660821"/>
                  <a:pt x="565015" y="659988"/>
                </a:cubicBezTo>
                <a:cubicBezTo>
                  <a:pt x="566682" y="659155"/>
                  <a:pt x="599183" y="710821"/>
                  <a:pt x="585016" y="724987"/>
                </a:cubicBezTo>
                <a:cubicBezTo>
                  <a:pt x="570849" y="739153"/>
                  <a:pt x="525431" y="742069"/>
                  <a:pt x="480013" y="74498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5" name="Group 44">
            <a:extLst>
              <a:ext uri="{FF2B5EF4-FFF2-40B4-BE49-F238E27FC236}">
                <a16:creationId xmlns:a16="http://schemas.microsoft.com/office/drawing/2014/main" id="{7F1A51E4-3DCC-3E4D-981D-677E5BB01545}"/>
              </a:ext>
            </a:extLst>
          </p:cNvPr>
          <p:cNvGrpSpPr/>
          <p:nvPr/>
        </p:nvGrpSpPr>
        <p:grpSpPr>
          <a:xfrm>
            <a:off x="6479884" y="4829852"/>
            <a:ext cx="2264395" cy="1663023"/>
            <a:chOff x="6669454" y="4348371"/>
            <a:chExt cx="2264395" cy="1663023"/>
          </a:xfrm>
        </p:grpSpPr>
        <p:grpSp>
          <p:nvGrpSpPr>
            <p:cNvPr id="46" name="Group 45">
              <a:extLst>
                <a:ext uri="{FF2B5EF4-FFF2-40B4-BE49-F238E27FC236}">
                  <a16:creationId xmlns:a16="http://schemas.microsoft.com/office/drawing/2014/main" id="{BA49B73F-0A4D-A84C-B9E1-BFE67E707656}"/>
                </a:ext>
              </a:extLst>
            </p:cNvPr>
            <p:cNvGrpSpPr/>
            <p:nvPr/>
          </p:nvGrpSpPr>
          <p:grpSpPr>
            <a:xfrm>
              <a:off x="6669454" y="4730581"/>
              <a:ext cx="729236" cy="495837"/>
              <a:chOff x="4924605" y="4010196"/>
              <a:chExt cx="729236" cy="495837"/>
            </a:xfrm>
          </p:grpSpPr>
          <p:sp>
            <p:nvSpPr>
              <p:cNvPr id="71" name="Freeform 70">
                <a:extLst>
                  <a:ext uri="{FF2B5EF4-FFF2-40B4-BE49-F238E27FC236}">
                    <a16:creationId xmlns:a16="http://schemas.microsoft.com/office/drawing/2014/main" id="{B1C8F9F4-2703-E94C-8BEA-5F715EB8B3DF}"/>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FDB2EDC-AC1F-FD4B-9037-6FBB8B8DD015}"/>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47" name="Group 46">
              <a:extLst>
                <a:ext uri="{FF2B5EF4-FFF2-40B4-BE49-F238E27FC236}">
                  <a16:creationId xmlns:a16="http://schemas.microsoft.com/office/drawing/2014/main" id="{F96ED7A4-C2EA-1946-B7C2-8BD311C6304E}"/>
                </a:ext>
              </a:extLst>
            </p:cNvPr>
            <p:cNvGrpSpPr/>
            <p:nvPr/>
          </p:nvGrpSpPr>
          <p:grpSpPr>
            <a:xfrm>
              <a:off x="7442613" y="4348371"/>
              <a:ext cx="729236" cy="495837"/>
              <a:chOff x="5670962" y="4828436"/>
              <a:chExt cx="729236" cy="495837"/>
            </a:xfrm>
          </p:grpSpPr>
          <p:sp>
            <p:nvSpPr>
              <p:cNvPr id="69" name="Freeform 68">
                <a:extLst>
                  <a:ext uri="{FF2B5EF4-FFF2-40B4-BE49-F238E27FC236}">
                    <a16:creationId xmlns:a16="http://schemas.microsoft.com/office/drawing/2014/main" id="{45A9740E-D899-1945-9D9C-611E39DFCA7B}"/>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8A2F3AA3-A848-E844-87FE-B77FA68CDF01}"/>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48" name="Group 47">
              <a:extLst>
                <a:ext uri="{FF2B5EF4-FFF2-40B4-BE49-F238E27FC236}">
                  <a16:creationId xmlns:a16="http://schemas.microsoft.com/office/drawing/2014/main" id="{04CADA17-E2E0-BC4E-9E78-2BAEEC6D9D3A}"/>
                </a:ext>
              </a:extLst>
            </p:cNvPr>
            <p:cNvGrpSpPr/>
            <p:nvPr/>
          </p:nvGrpSpPr>
          <p:grpSpPr>
            <a:xfrm>
              <a:off x="7595013" y="4500771"/>
              <a:ext cx="729236" cy="495837"/>
              <a:chOff x="5670962" y="4828436"/>
              <a:chExt cx="729236" cy="495837"/>
            </a:xfrm>
          </p:grpSpPr>
          <p:sp>
            <p:nvSpPr>
              <p:cNvPr id="67" name="Freeform 66">
                <a:extLst>
                  <a:ext uri="{FF2B5EF4-FFF2-40B4-BE49-F238E27FC236}">
                    <a16:creationId xmlns:a16="http://schemas.microsoft.com/office/drawing/2014/main" id="{2F7B1271-38F9-EB4D-8AA8-CEFEBC89496A}"/>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84DF5105-F61C-264A-9198-420E7B65565E}"/>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49" name="Group 48">
              <a:extLst>
                <a:ext uri="{FF2B5EF4-FFF2-40B4-BE49-F238E27FC236}">
                  <a16:creationId xmlns:a16="http://schemas.microsoft.com/office/drawing/2014/main" id="{6388CE27-9517-444E-890F-3DBA685D68D5}"/>
                </a:ext>
              </a:extLst>
            </p:cNvPr>
            <p:cNvGrpSpPr/>
            <p:nvPr/>
          </p:nvGrpSpPr>
          <p:grpSpPr>
            <a:xfrm>
              <a:off x="7747413" y="4653171"/>
              <a:ext cx="729236" cy="495837"/>
              <a:chOff x="5670962" y="4828436"/>
              <a:chExt cx="729236" cy="495837"/>
            </a:xfrm>
          </p:grpSpPr>
          <p:sp>
            <p:nvSpPr>
              <p:cNvPr id="65" name="Freeform 64">
                <a:extLst>
                  <a:ext uri="{FF2B5EF4-FFF2-40B4-BE49-F238E27FC236}">
                    <a16:creationId xmlns:a16="http://schemas.microsoft.com/office/drawing/2014/main" id="{F5F59B64-D265-3B4B-90E1-EA46EA843239}"/>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FAC92636-7414-AC4D-B151-F36D85829C79}"/>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50" name="Group 49">
              <a:extLst>
                <a:ext uri="{FF2B5EF4-FFF2-40B4-BE49-F238E27FC236}">
                  <a16:creationId xmlns:a16="http://schemas.microsoft.com/office/drawing/2014/main" id="{162BE26A-F3DE-F649-B98C-06AD518B8263}"/>
                </a:ext>
              </a:extLst>
            </p:cNvPr>
            <p:cNvGrpSpPr/>
            <p:nvPr/>
          </p:nvGrpSpPr>
          <p:grpSpPr>
            <a:xfrm>
              <a:off x="7899813" y="4805571"/>
              <a:ext cx="729236" cy="495837"/>
              <a:chOff x="5670962" y="4828436"/>
              <a:chExt cx="729236" cy="495837"/>
            </a:xfrm>
          </p:grpSpPr>
          <p:sp>
            <p:nvSpPr>
              <p:cNvPr id="63" name="Freeform 62">
                <a:extLst>
                  <a:ext uri="{FF2B5EF4-FFF2-40B4-BE49-F238E27FC236}">
                    <a16:creationId xmlns:a16="http://schemas.microsoft.com/office/drawing/2014/main" id="{1BF43AB6-32A8-3647-8862-0EF48DA9B27A}"/>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7DF2E1D8-6E9B-174C-B716-32385FCC7103}"/>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51" name="Group 50">
              <a:extLst>
                <a:ext uri="{FF2B5EF4-FFF2-40B4-BE49-F238E27FC236}">
                  <a16:creationId xmlns:a16="http://schemas.microsoft.com/office/drawing/2014/main" id="{F11C7A31-01F6-D54C-B96C-D3F51CD5881F}"/>
                </a:ext>
              </a:extLst>
            </p:cNvPr>
            <p:cNvGrpSpPr/>
            <p:nvPr/>
          </p:nvGrpSpPr>
          <p:grpSpPr>
            <a:xfrm>
              <a:off x="8052213" y="4957971"/>
              <a:ext cx="729236" cy="495837"/>
              <a:chOff x="5670962" y="4828436"/>
              <a:chExt cx="729236" cy="495837"/>
            </a:xfrm>
          </p:grpSpPr>
          <p:sp>
            <p:nvSpPr>
              <p:cNvPr id="61" name="Freeform 60">
                <a:extLst>
                  <a:ext uri="{FF2B5EF4-FFF2-40B4-BE49-F238E27FC236}">
                    <a16:creationId xmlns:a16="http://schemas.microsoft.com/office/drawing/2014/main" id="{27EF17FA-AFA1-B64B-985D-776C2602A6DF}"/>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938A20EF-40DD-4A40-B1C8-470D1C19D84C}"/>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52" name="Group 51">
              <a:extLst>
                <a:ext uri="{FF2B5EF4-FFF2-40B4-BE49-F238E27FC236}">
                  <a16:creationId xmlns:a16="http://schemas.microsoft.com/office/drawing/2014/main" id="{74EEC306-B577-384C-BEEB-BBAF7AFC8081}"/>
                </a:ext>
              </a:extLst>
            </p:cNvPr>
            <p:cNvGrpSpPr/>
            <p:nvPr/>
          </p:nvGrpSpPr>
          <p:grpSpPr>
            <a:xfrm>
              <a:off x="8204613" y="5110371"/>
              <a:ext cx="729236" cy="495837"/>
              <a:chOff x="5670962" y="4828436"/>
              <a:chExt cx="729236" cy="495837"/>
            </a:xfrm>
          </p:grpSpPr>
          <p:sp>
            <p:nvSpPr>
              <p:cNvPr id="59" name="Freeform 58">
                <a:extLst>
                  <a:ext uri="{FF2B5EF4-FFF2-40B4-BE49-F238E27FC236}">
                    <a16:creationId xmlns:a16="http://schemas.microsoft.com/office/drawing/2014/main" id="{4A95F101-762B-884C-BB58-8370E3DEB0A7}"/>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239F0A76-1520-F54A-9533-60E039E76F55}"/>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sp>
          <p:nvSpPr>
            <p:cNvPr id="53" name="Freeform 52">
              <a:extLst>
                <a:ext uri="{FF2B5EF4-FFF2-40B4-BE49-F238E27FC236}">
                  <a16:creationId xmlns:a16="http://schemas.microsoft.com/office/drawing/2014/main" id="{F41E9F29-3152-974C-84A1-8C88FF335A7A}"/>
                </a:ext>
              </a:extLst>
            </p:cNvPr>
            <p:cNvSpPr/>
            <p:nvPr/>
          </p:nvSpPr>
          <p:spPr>
            <a:xfrm>
              <a:off x="7351804" y="4858183"/>
              <a:ext cx="195005" cy="106191"/>
            </a:xfrm>
            <a:custGeom>
              <a:avLst/>
              <a:gdLst>
                <a:gd name="connsiteX0" fmla="*/ 0 w 195005"/>
                <a:gd name="connsiteY0" fmla="*/ 101658 h 106190"/>
                <a:gd name="connsiteX1" fmla="*/ 125003 w 195005"/>
                <a:gd name="connsiteY1" fmla="*/ 96658 h 106190"/>
                <a:gd name="connsiteX2" fmla="*/ 165004 w 195005"/>
                <a:gd name="connsiteY2" fmla="*/ 16659 h 106190"/>
                <a:gd name="connsiteX3" fmla="*/ 115003 w 195005"/>
                <a:gd name="connsiteY3" fmla="*/ 26659 h 106190"/>
                <a:gd name="connsiteX4" fmla="*/ 165004 w 195005"/>
                <a:gd name="connsiteY4" fmla="*/ 1660 h 106190"/>
                <a:gd name="connsiteX5" fmla="*/ 195005 w 195005"/>
                <a:gd name="connsiteY5" fmla="*/ 81658 h 10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005" h="106190">
                  <a:moveTo>
                    <a:pt x="0" y="101658"/>
                  </a:moveTo>
                  <a:cubicBezTo>
                    <a:pt x="48751" y="106241"/>
                    <a:pt x="97502" y="110825"/>
                    <a:pt x="125003" y="96658"/>
                  </a:cubicBezTo>
                  <a:cubicBezTo>
                    <a:pt x="152504" y="82491"/>
                    <a:pt x="166671" y="28325"/>
                    <a:pt x="165004" y="16659"/>
                  </a:cubicBezTo>
                  <a:cubicBezTo>
                    <a:pt x="163337" y="4993"/>
                    <a:pt x="115003" y="29159"/>
                    <a:pt x="115003" y="26659"/>
                  </a:cubicBezTo>
                  <a:cubicBezTo>
                    <a:pt x="115003" y="24159"/>
                    <a:pt x="151670" y="-7506"/>
                    <a:pt x="165004" y="1660"/>
                  </a:cubicBezTo>
                  <a:cubicBezTo>
                    <a:pt x="178338" y="10826"/>
                    <a:pt x="195005" y="81658"/>
                    <a:pt x="195005" y="816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Freeform 53">
              <a:extLst>
                <a:ext uri="{FF2B5EF4-FFF2-40B4-BE49-F238E27FC236}">
                  <a16:creationId xmlns:a16="http://schemas.microsoft.com/office/drawing/2014/main" id="{07E64611-E1DF-1A4D-818B-C50DF41F5AEE}"/>
                </a:ext>
              </a:extLst>
            </p:cNvPr>
            <p:cNvSpPr/>
            <p:nvPr/>
          </p:nvSpPr>
          <p:spPr>
            <a:xfrm>
              <a:off x="7356803" y="5024841"/>
              <a:ext cx="326899" cy="114999"/>
            </a:xfrm>
            <a:custGeom>
              <a:avLst/>
              <a:gdLst>
                <a:gd name="connsiteX0" fmla="*/ 0 w 326898"/>
                <a:gd name="connsiteY0" fmla="*/ 0 h 114998"/>
                <a:gd name="connsiteX1" fmla="*/ 185005 w 326898"/>
                <a:gd name="connsiteY1" fmla="*/ 54999 h 114998"/>
                <a:gd name="connsiteX2" fmla="*/ 320008 w 326898"/>
                <a:gd name="connsiteY2" fmla="*/ 9999 h 114998"/>
                <a:gd name="connsiteX3" fmla="*/ 215006 w 326898"/>
                <a:gd name="connsiteY3" fmla="*/ 14999 h 114998"/>
                <a:gd name="connsiteX4" fmla="*/ 315008 w 326898"/>
                <a:gd name="connsiteY4" fmla="*/ 24999 h 114998"/>
                <a:gd name="connsiteX5" fmla="*/ 325009 w 326898"/>
                <a:gd name="connsiteY5" fmla="*/ 114998 h 11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898" h="114998">
                  <a:moveTo>
                    <a:pt x="0" y="0"/>
                  </a:moveTo>
                  <a:cubicBezTo>
                    <a:pt x="65835" y="26666"/>
                    <a:pt x="131670" y="53333"/>
                    <a:pt x="185005" y="54999"/>
                  </a:cubicBezTo>
                  <a:cubicBezTo>
                    <a:pt x="238340" y="56666"/>
                    <a:pt x="315008" y="16666"/>
                    <a:pt x="320008" y="9999"/>
                  </a:cubicBezTo>
                  <a:cubicBezTo>
                    <a:pt x="325008" y="3332"/>
                    <a:pt x="215839" y="12499"/>
                    <a:pt x="215006" y="14999"/>
                  </a:cubicBezTo>
                  <a:cubicBezTo>
                    <a:pt x="214173" y="17499"/>
                    <a:pt x="296674" y="8333"/>
                    <a:pt x="315008" y="24999"/>
                  </a:cubicBezTo>
                  <a:cubicBezTo>
                    <a:pt x="333342" y="41665"/>
                    <a:pt x="325009" y="114998"/>
                    <a:pt x="325009" y="114998"/>
                  </a:cubicBezTo>
                </a:path>
              </a:pathLst>
            </a:custGeom>
            <a:ln>
              <a:solidFill>
                <a:srgbClr val="4F81BD"/>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Freeform 54">
              <a:extLst>
                <a:ext uri="{FF2B5EF4-FFF2-40B4-BE49-F238E27FC236}">
                  <a16:creationId xmlns:a16="http://schemas.microsoft.com/office/drawing/2014/main" id="{058ECC5B-1136-EC46-8AAF-6F5C781F828D}"/>
                </a:ext>
              </a:extLst>
            </p:cNvPr>
            <p:cNvSpPr/>
            <p:nvPr/>
          </p:nvSpPr>
          <p:spPr>
            <a:xfrm>
              <a:off x="7356804" y="5069839"/>
              <a:ext cx="491901" cy="221560"/>
            </a:xfrm>
            <a:custGeom>
              <a:avLst/>
              <a:gdLst>
                <a:gd name="connsiteX0" fmla="*/ 0 w 491901"/>
                <a:gd name="connsiteY0" fmla="*/ 0 h 221560"/>
                <a:gd name="connsiteX1" fmla="*/ 330009 w 491901"/>
                <a:gd name="connsiteY1" fmla="*/ 219996 h 221560"/>
                <a:gd name="connsiteX2" fmla="*/ 475013 w 491901"/>
                <a:gd name="connsiteY2" fmla="*/ 99998 h 221560"/>
                <a:gd name="connsiteX3" fmla="*/ 370010 w 491901"/>
                <a:gd name="connsiteY3" fmla="*/ 129997 h 221560"/>
                <a:gd name="connsiteX4" fmla="*/ 480013 w 491901"/>
                <a:gd name="connsiteY4" fmla="*/ 99998 h 221560"/>
                <a:gd name="connsiteX5" fmla="*/ 490013 w 491901"/>
                <a:gd name="connsiteY5" fmla="*/ 169997 h 22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901" h="221560">
                  <a:moveTo>
                    <a:pt x="0" y="0"/>
                  </a:moveTo>
                  <a:cubicBezTo>
                    <a:pt x="125420" y="101665"/>
                    <a:pt x="250840" y="203330"/>
                    <a:pt x="330009" y="219996"/>
                  </a:cubicBezTo>
                  <a:cubicBezTo>
                    <a:pt x="409178" y="236662"/>
                    <a:pt x="468346" y="114998"/>
                    <a:pt x="475013" y="99998"/>
                  </a:cubicBezTo>
                  <a:cubicBezTo>
                    <a:pt x="481680" y="84998"/>
                    <a:pt x="369177" y="129997"/>
                    <a:pt x="370010" y="129997"/>
                  </a:cubicBezTo>
                  <a:cubicBezTo>
                    <a:pt x="370843" y="129997"/>
                    <a:pt x="460013" y="93331"/>
                    <a:pt x="480013" y="99998"/>
                  </a:cubicBezTo>
                  <a:cubicBezTo>
                    <a:pt x="500013" y="106665"/>
                    <a:pt x="488346" y="157497"/>
                    <a:pt x="490013" y="169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Freeform 55">
              <a:extLst>
                <a:ext uri="{FF2B5EF4-FFF2-40B4-BE49-F238E27FC236}">
                  <a16:creationId xmlns:a16="http://schemas.microsoft.com/office/drawing/2014/main" id="{DF7DE5E8-234A-0449-A9DA-9F828FBE470B}"/>
                </a:ext>
              </a:extLst>
            </p:cNvPr>
            <p:cNvSpPr/>
            <p:nvPr/>
          </p:nvSpPr>
          <p:spPr>
            <a:xfrm>
              <a:off x="7341801" y="5129839"/>
              <a:ext cx="645019" cy="340755"/>
            </a:xfrm>
            <a:custGeom>
              <a:avLst/>
              <a:gdLst>
                <a:gd name="connsiteX0" fmla="*/ 0 w 645018"/>
                <a:gd name="connsiteY0" fmla="*/ 0 h 340755"/>
                <a:gd name="connsiteX1" fmla="*/ 380011 w 645018"/>
                <a:gd name="connsiteY1" fmla="*/ 334994 h 340755"/>
                <a:gd name="connsiteX2" fmla="*/ 610017 w 645018"/>
                <a:gd name="connsiteY2" fmla="*/ 214996 h 340755"/>
                <a:gd name="connsiteX3" fmla="*/ 505014 w 645018"/>
                <a:gd name="connsiteY3" fmla="*/ 254995 h 340755"/>
                <a:gd name="connsiteX4" fmla="*/ 605017 w 645018"/>
                <a:gd name="connsiteY4" fmla="*/ 219996 h 340755"/>
                <a:gd name="connsiteX5" fmla="*/ 645018 w 645018"/>
                <a:gd name="connsiteY5" fmla="*/ 324994 h 34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5018" h="340755">
                  <a:moveTo>
                    <a:pt x="0" y="0"/>
                  </a:moveTo>
                  <a:cubicBezTo>
                    <a:pt x="139171" y="149580"/>
                    <a:pt x="278342" y="299161"/>
                    <a:pt x="380011" y="334994"/>
                  </a:cubicBezTo>
                  <a:cubicBezTo>
                    <a:pt x="481680" y="370827"/>
                    <a:pt x="589183" y="228329"/>
                    <a:pt x="610017" y="214996"/>
                  </a:cubicBezTo>
                  <a:cubicBezTo>
                    <a:pt x="630851" y="201663"/>
                    <a:pt x="505847" y="254162"/>
                    <a:pt x="505014" y="254995"/>
                  </a:cubicBezTo>
                  <a:cubicBezTo>
                    <a:pt x="504181" y="255828"/>
                    <a:pt x="581683" y="208330"/>
                    <a:pt x="605017" y="219996"/>
                  </a:cubicBezTo>
                  <a:cubicBezTo>
                    <a:pt x="628351" y="231662"/>
                    <a:pt x="645018" y="324994"/>
                    <a:pt x="645018" y="32499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Freeform 56">
              <a:extLst>
                <a:ext uri="{FF2B5EF4-FFF2-40B4-BE49-F238E27FC236}">
                  <a16:creationId xmlns:a16="http://schemas.microsoft.com/office/drawing/2014/main" id="{5696E133-2989-3D47-975F-84AC991CDB4F}"/>
                </a:ext>
              </a:extLst>
            </p:cNvPr>
            <p:cNvSpPr/>
            <p:nvPr/>
          </p:nvSpPr>
          <p:spPr>
            <a:xfrm>
              <a:off x="7306801" y="5174838"/>
              <a:ext cx="806339" cy="568873"/>
            </a:xfrm>
            <a:custGeom>
              <a:avLst/>
              <a:gdLst>
                <a:gd name="connsiteX0" fmla="*/ 0 w 806338"/>
                <a:gd name="connsiteY0" fmla="*/ 0 h 568873"/>
                <a:gd name="connsiteX1" fmla="*/ 455013 w 806338"/>
                <a:gd name="connsiteY1" fmla="*/ 559990 h 568873"/>
                <a:gd name="connsiteX2" fmla="*/ 780022 w 806338"/>
                <a:gd name="connsiteY2" fmla="*/ 344994 h 568873"/>
                <a:gd name="connsiteX3" fmla="*/ 705020 w 806338"/>
                <a:gd name="connsiteY3" fmla="*/ 359993 h 568873"/>
                <a:gd name="connsiteX4" fmla="*/ 795022 w 806338"/>
                <a:gd name="connsiteY4" fmla="*/ 339994 h 568873"/>
                <a:gd name="connsiteX5" fmla="*/ 805022 w 806338"/>
                <a:gd name="connsiteY5" fmla="*/ 434992 h 56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338" h="568873">
                  <a:moveTo>
                    <a:pt x="0" y="0"/>
                  </a:moveTo>
                  <a:cubicBezTo>
                    <a:pt x="162504" y="251245"/>
                    <a:pt x="325009" y="502491"/>
                    <a:pt x="455013" y="559990"/>
                  </a:cubicBezTo>
                  <a:cubicBezTo>
                    <a:pt x="585017" y="617489"/>
                    <a:pt x="738354" y="378327"/>
                    <a:pt x="780022" y="344994"/>
                  </a:cubicBezTo>
                  <a:cubicBezTo>
                    <a:pt x="821690" y="311661"/>
                    <a:pt x="702520" y="360826"/>
                    <a:pt x="705020" y="359993"/>
                  </a:cubicBezTo>
                  <a:cubicBezTo>
                    <a:pt x="707520" y="359160"/>
                    <a:pt x="778355" y="327494"/>
                    <a:pt x="795022" y="339994"/>
                  </a:cubicBezTo>
                  <a:cubicBezTo>
                    <a:pt x="811689" y="352494"/>
                    <a:pt x="805022" y="434992"/>
                    <a:pt x="805022" y="4349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8" name="Freeform 57">
              <a:extLst>
                <a:ext uri="{FF2B5EF4-FFF2-40B4-BE49-F238E27FC236}">
                  <a16:creationId xmlns:a16="http://schemas.microsoft.com/office/drawing/2014/main" id="{202D1640-546A-0444-A7D6-CE14407313B5}"/>
                </a:ext>
              </a:extLst>
            </p:cNvPr>
            <p:cNvSpPr/>
            <p:nvPr/>
          </p:nvSpPr>
          <p:spPr>
            <a:xfrm>
              <a:off x="7176799" y="5184838"/>
              <a:ext cx="1170032" cy="826556"/>
            </a:xfrm>
            <a:custGeom>
              <a:avLst/>
              <a:gdLst>
                <a:gd name="connsiteX0" fmla="*/ 0 w 1170032"/>
                <a:gd name="connsiteY0" fmla="*/ 0 h 826556"/>
                <a:gd name="connsiteX1" fmla="*/ 510014 w 1170032"/>
                <a:gd name="connsiteY1" fmla="*/ 784985 h 826556"/>
                <a:gd name="connsiteX2" fmla="*/ 1020028 w 1170032"/>
                <a:gd name="connsiteY2" fmla="*/ 689987 h 826556"/>
                <a:gd name="connsiteX3" fmla="*/ 1130031 w 1170032"/>
                <a:gd name="connsiteY3" fmla="*/ 449992 h 826556"/>
                <a:gd name="connsiteX4" fmla="*/ 1090030 w 1170032"/>
                <a:gd name="connsiteY4" fmla="*/ 474991 h 826556"/>
                <a:gd name="connsiteX5" fmla="*/ 1135031 w 1170032"/>
                <a:gd name="connsiteY5" fmla="*/ 434992 h 826556"/>
                <a:gd name="connsiteX6" fmla="*/ 1170032 w 1170032"/>
                <a:gd name="connsiteY6" fmla="*/ 489991 h 826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0032" h="826556">
                  <a:moveTo>
                    <a:pt x="0" y="0"/>
                  </a:moveTo>
                  <a:cubicBezTo>
                    <a:pt x="170004" y="334993"/>
                    <a:pt x="340009" y="669987"/>
                    <a:pt x="510014" y="784985"/>
                  </a:cubicBezTo>
                  <a:cubicBezTo>
                    <a:pt x="680019" y="899983"/>
                    <a:pt x="916692" y="745819"/>
                    <a:pt x="1020028" y="689987"/>
                  </a:cubicBezTo>
                  <a:cubicBezTo>
                    <a:pt x="1123364" y="634155"/>
                    <a:pt x="1118364" y="485825"/>
                    <a:pt x="1130031" y="449992"/>
                  </a:cubicBezTo>
                  <a:cubicBezTo>
                    <a:pt x="1141698" y="414159"/>
                    <a:pt x="1089197" y="477491"/>
                    <a:pt x="1090030" y="474991"/>
                  </a:cubicBezTo>
                  <a:cubicBezTo>
                    <a:pt x="1090863" y="472491"/>
                    <a:pt x="1121697" y="432492"/>
                    <a:pt x="1135031" y="434992"/>
                  </a:cubicBezTo>
                  <a:cubicBezTo>
                    <a:pt x="1148365" y="437492"/>
                    <a:pt x="1170032" y="489991"/>
                    <a:pt x="1170032" y="489991"/>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73" name="Freeform 72">
            <a:extLst>
              <a:ext uri="{FF2B5EF4-FFF2-40B4-BE49-F238E27FC236}">
                <a16:creationId xmlns:a16="http://schemas.microsoft.com/office/drawing/2014/main" id="{BFD6D695-8965-6844-88B1-A3077D1A68B4}"/>
              </a:ext>
            </a:extLst>
          </p:cNvPr>
          <p:cNvSpPr/>
          <p:nvPr/>
        </p:nvSpPr>
        <p:spPr>
          <a:xfrm>
            <a:off x="7792891" y="3234964"/>
            <a:ext cx="648377" cy="16459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4" name="Freeform 73">
            <a:extLst>
              <a:ext uri="{FF2B5EF4-FFF2-40B4-BE49-F238E27FC236}">
                <a16:creationId xmlns:a16="http://schemas.microsoft.com/office/drawing/2014/main" id="{D1D2FB86-D409-BA47-A25B-B83EDB6F5470}"/>
              </a:ext>
            </a:extLst>
          </p:cNvPr>
          <p:cNvSpPr/>
          <p:nvPr/>
        </p:nvSpPr>
        <p:spPr>
          <a:xfrm>
            <a:off x="7945291" y="3234964"/>
            <a:ext cx="648377" cy="17983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5" name="Freeform 74">
            <a:extLst>
              <a:ext uri="{FF2B5EF4-FFF2-40B4-BE49-F238E27FC236}">
                <a16:creationId xmlns:a16="http://schemas.microsoft.com/office/drawing/2014/main" id="{24F1D60D-AD7A-8A4D-AD7F-39C074CA5173}"/>
              </a:ext>
            </a:extLst>
          </p:cNvPr>
          <p:cNvSpPr/>
          <p:nvPr/>
        </p:nvSpPr>
        <p:spPr>
          <a:xfrm>
            <a:off x="8097691" y="3234964"/>
            <a:ext cx="648377" cy="19507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6" name="Freeform 75">
            <a:extLst>
              <a:ext uri="{FF2B5EF4-FFF2-40B4-BE49-F238E27FC236}">
                <a16:creationId xmlns:a16="http://schemas.microsoft.com/office/drawing/2014/main" id="{5877A5BB-A469-1844-A650-B663D348B153}"/>
              </a:ext>
            </a:extLst>
          </p:cNvPr>
          <p:cNvSpPr/>
          <p:nvPr/>
        </p:nvSpPr>
        <p:spPr>
          <a:xfrm>
            <a:off x="8250091" y="3234964"/>
            <a:ext cx="648377" cy="21031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7" name="Freeform 76">
            <a:extLst>
              <a:ext uri="{FF2B5EF4-FFF2-40B4-BE49-F238E27FC236}">
                <a16:creationId xmlns:a16="http://schemas.microsoft.com/office/drawing/2014/main" id="{C2F8A101-6C46-0A4E-A30F-C796176F9C36}"/>
              </a:ext>
            </a:extLst>
          </p:cNvPr>
          <p:cNvSpPr/>
          <p:nvPr/>
        </p:nvSpPr>
        <p:spPr>
          <a:xfrm>
            <a:off x="8402491" y="3234964"/>
            <a:ext cx="648377" cy="22555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Freeform 77">
            <a:extLst>
              <a:ext uri="{FF2B5EF4-FFF2-40B4-BE49-F238E27FC236}">
                <a16:creationId xmlns:a16="http://schemas.microsoft.com/office/drawing/2014/main" id="{6F1C6908-1499-B741-ADEB-8C10B7614452}"/>
              </a:ext>
            </a:extLst>
          </p:cNvPr>
          <p:cNvSpPr/>
          <p:nvPr/>
        </p:nvSpPr>
        <p:spPr>
          <a:xfrm>
            <a:off x="8554891" y="3234964"/>
            <a:ext cx="648377" cy="2407931"/>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9" name="Freeform 78">
            <a:extLst>
              <a:ext uri="{FF2B5EF4-FFF2-40B4-BE49-F238E27FC236}">
                <a16:creationId xmlns:a16="http://schemas.microsoft.com/office/drawing/2014/main" id="{DF525CA7-D1DA-6944-83F6-35632D363FE8}"/>
              </a:ext>
            </a:extLst>
          </p:cNvPr>
          <p:cNvSpPr/>
          <p:nvPr/>
        </p:nvSpPr>
        <p:spPr>
          <a:xfrm>
            <a:off x="3284489" y="2705219"/>
            <a:ext cx="1071105" cy="1068101"/>
          </a:xfrm>
          <a:custGeom>
            <a:avLst/>
            <a:gdLst>
              <a:gd name="connsiteX0" fmla="*/ 663 w 1071105"/>
              <a:gd name="connsiteY0" fmla="*/ 5111 h 1068101"/>
              <a:gd name="connsiteX1" fmla="*/ 57813 w 1071105"/>
              <a:gd name="connsiteY1" fmla="*/ 16541 h 1068101"/>
              <a:gd name="connsiteX2" fmla="*/ 366423 w 1071105"/>
              <a:gd name="connsiteY2" fmla="*/ 142271 h 1068101"/>
              <a:gd name="connsiteX3" fmla="*/ 629313 w 1071105"/>
              <a:gd name="connsiteY3" fmla="*/ 873791 h 1068101"/>
              <a:gd name="connsiteX4" fmla="*/ 1063653 w 1071105"/>
              <a:gd name="connsiteY4" fmla="*/ 942371 h 1068101"/>
              <a:gd name="connsiteX5" fmla="*/ 915063 w 1071105"/>
              <a:gd name="connsiteY5" fmla="*/ 793781 h 1068101"/>
              <a:gd name="connsiteX6" fmla="*/ 1063653 w 1071105"/>
              <a:gd name="connsiteY6" fmla="*/ 953801 h 1068101"/>
              <a:gd name="connsiteX7" fmla="*/ 915063 w 1071105"/>
              <a:gd name="connsiteY7" fmla="*/ 1068101 h 1068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1105" h="1068101">
                <a:moveTo>
                  <a:pt x="663" y="5111"/>
                </a:moveTo>
                <a:cubicBezTo>
                  <a:pt x="-1242" y="-604"/>
                  <a:pt x="-3147" y="-6319"/>
                  <a:pt x="57813" y="16541"/>
                </a:cubicBezTo>
                <a:cubicBezTo>
                  <a:pt x="118773" y="39401"/>
                  <a:pt x="271173" y="-604"/>
                  <a:pt x="366423" y="142271"/>
                </a:cubicBezTo>
                <a:cubicBezTo>
                  <a:pt x="461673" y="285146"/>
                  <a:pt x="513108" y="740441"/>
                  <a:pt x="629313" y="873791"/>
                </a:cubicBezTo>
                <a:cubicBezTo>
                  <a:pt x="745518" y="1007141"/>
                  <a:pt x="1016028" y="955706"/>
                  <a:pt x="1063653" y="942371"/>
                </a:cubicBezTo>
                <a:cubicBezTo>
                  <a:pt x="1111278" y="929036"/>
                  <a:pt x="915063" y="791876"/>
                  <a:pt x="915063" y="793781"/>
                </a:cubicBezTo>
                <a:cubicBezTo>
                  <a:pt x="915063" y="795686"/>
                  <a:pt x="1063653" y="908081"/>
                  <a:pt x="1063653" y="953801"/>
                </a:cubicBezTo>
                <a:cubicBezTo>
                  <a:pt x="1063653" y="999521"/>
                  <a:pt x="989358" y="1033811"/>
                  <a:pt x="915063" y="106810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0" name="Freeform 79">
            <a:extLst>
              <a:ext uri="{FF2B5EF4-FFF2-40B4-BE49-F238E27FC236}">
                <a16:creationId xmlns:a16="http://schemas.microsoft.com/office/drawing/2014/main" id="{83D8B153-4085-CD41-B9C1-97EB89A176A7}"/>
              </a:ext>
            </a:extLst>
          </p:cNvPr>
          <p:cNvSpPr/>
          <p:nvPr/>
        </p:nvSpPr>
        <p:spPr>
          <a:xfrm>
            <a:off x="3262291" y="2847490"/>
            <a:ext cx="1977937" cy="2468880"/>
          </a:xfrm>
          <a:custGeom>
            <a:avLst/>
            <a:gdLst>
              <a:gd name="connsiteX0" fmla="*/ 0 w 1977937"/>
              <a:gd name="connsiteY0" fmla="*/ 0 h 2468880"/>
              <a:gd name="connsiteX1" fmla="*/ 182880 w 1977937"/>
              <a:gd name="connsiteY1" fmla="*/ 91440 h 2468880"/>
              <a:gd name="connsiteX2" fmla="*/ 400050 w 1977937"/>
              <a:gd name="connsiteY2" fmla="*/ 891540 h 2468880"/>
              <a:gd name="connsiteX3" fmla="*/ 754380 w 1977937"/>
              <a:gd name="connsiteY3" fmla="*/ 2137410 h 2468880"/>
              <a:gd name="connsiteX4" fmla="*/ 1805940 w 1977937"/>
              <a:gd name="connsiteY4" fmla="*/ 2320290 h 2468880"/>
              <a:gd name="connsiteX5" fmla="*/ 1748790 w 1977937"/>
              <a:gd name="connsiteY5" fmla="*/ 2228850 h 2468880"/>
              <a:gd name="connsiteX6" fmla="*/ 1977390 w 1977937"/>
              <a:gd name="connsiteY6" fmla="*/ 2331720 h 2468880"/>
              <a:gd name="connsiteX7" fmla="*/ 1817370 w 1977937"/>
              <a:gd name="connsiteY7" fmla="*/ 246888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77937" h="2468880">
                <a:moveTo>
                  <a:pt x="0" y="0"/>
                </a:moveTo>
                <a:lnTo>
                  <a:pt x="182880" y="91440"/>
                </a:lnTo>
                <a:cubicBezTo>
                  <a:pt x="249555" y="240030"/>
                  <a:pt x="304800" y="550545"/>
                  <a:pt x="400050" y="891540"/>
                </a:cubicBezTo>
                <a:cubicBezTo>
                  <a:pt x="495300" y="1232535"/>
                  <a:pt x="520065" y="1899285"/>
                  <a:pt x="754380" y="2137410"/>
                </a:cubicBezTo>
                <a:cubicBezTo>
                  <a:pt x="988695" y="2375535"/>
                  <a:pt x="1640205" y="2305050"/>
                  <a:pt x="1805940" y="2320290"/>
                </a:cubicBezTo>
                <a:cubicBezTo>
                  <a:pt x="1971675" y="2335530"/>
                  <a:pt x="1720215" y="2226945"/>
                  <a:pt x="1748790" y="2228850"/>
                </a:cubicBezTo>
                <a:cubicBezTo>
                  <a:pt x="1777365" y="2230755"/>
                  <a:pt x="1965960" y="2291715"/>
                  <a:pt x="1977390" y="2331720"/>
                </a:cubicBezTo>
                <a:cubicBezTo>
                  <a:pt x="1988820" y="2371725"/>
                  <a:pt x="1817370" y="2468880"/>
                  <a:pt x="1817370" y="246888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81" name="Group 80">
            <a:extLst>
              <a:ext uri="{FF2B5EF4-FFF2-40B4-BE49-F238E27FC236}">
                <a16:creationId xmlns:a16="http://schemas.microsoft.com/office/drawing/2014/main" id="{D100D74C-6EB2-8649-B30E-5D4CC94DDD79}"/>
              </a:ext>
            </a:extLst>
          </p:cNvPr>
          <p:cNvGrpSpPr/>
          <p:nvPr/>
        </p:nvGrpSpPr>
        <p:grpSpPr>
          <a:xfrm>
            <a:off x="4372778" y="1884348"/>
            <a:ext cx="2264395" cy="1663023"/>
            <a:chOff x="6669454" y="4348371"/>
            <a:chExt cx="2264395" cy="1663023"/>
          </a:xfrm>
        </p:grpSpPr>
        <p:grpSp>
          <p:nvGrpSpPr>
            <p:cNvPr id="82" name="Group 81">
              <a:extLst>
                <a:ext uri="{FF2B5EF4-FFF2-40B4-BE49-F238E27FC236}">
                  <a16:creationId xmlns:a16="http://schemas.microsoft.com/office/drawing/2014/main" id="{6D1BFDBD-EBF1-E640-A0A9-B12FAA97D7A3}"/>
                </a:ext>
              </a:extLst>
            </p:cNvPr>
            <p:cNvGrpSpPr/>
            <p:nvPr/>
          </p:nvGrpSpPr>
          <p:grpSpPr>
            <a:xfrm>
              <a:off x="6669454" y="4730581"/>
              <a:ext cx="729236" cy="495837"/>
              <a:chOff x="4924605" y="4010196"/>
              <a:chExt cx="729236" cy="495837"/>
            </a:xfrm>
          </p:grpSpPr>
          <p:sp>
            <p:nvSpPr>
              <p:cNvPr id="107" name="Freeform 106">
                <a:extLst>
                  <a:ext uri="{FF2B5EF4-FFF2-40B4-BE49-F238E27FC236}">
                    <a16:creationId xmlns:a16="http://schemas.microsoft.com/office/drawing/2014/main" id="{77511D38-0076-874F-AC13-F71143BBB5CF}"/>
                  </a:ext>
                </a:extLst>
              </p:cNvPr>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125AD66B-96B1-7547-AF32-05A2A47E51CC}"/>
                  </a:ext>
                </a:extLst>
              </p:cNvPr>
              <p:cNvSpPr txBox="1"/>
              <p:nvPr/>
            </p:nvSpPr>
            <p:spPr>
              <a:xfrm>
                <a:off x="4924605" y="403125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3" name="Group 82">
              <a:extLst>
                <a:ext uri="{FF2B5EF4-FFF2-40B4-BE49-F238E27FC236}">
                  <a16:creationId xmlns:a16="http://schemas.microsoft.com/office/drawing/2014/main" id="{45706785-A930-9446-A9EA-E9003A19DEDA}"/>
                </a:ext>
              </a:extLst>
            </p:cNvPr>
            <p:cNvGrpSpPr/>
            <p:nvPr/>
          </p:nvGrpSpPr>
          <p:grpSpPr>
            <a:xfrm>
              <a:off x="7442613" y="4348371"/>
              <a:ext cx="729236" cy="495837"/>
              <a:chOff x="5670962" y="4828436"/>
              <a:chExt cx="729236" cy="495837"/>
            </a:xfrm>
          </p:grpSpPr>
          <p:sp>
            <p:nvSpPr>
              <p:cNvPr id="105" name="Freeform 104">
                <a:extLst>
                  <a:ext uri="{FF2B5EF4-FFF2-40B4-BE49-F238E27FC236}">
                    <a16:creationId xmlns:a16="http://schemas.microsoft.com/office/drawing/2014/main" id="{E67A76F6-9E95-0E49-B370-068C2711793A}"/>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D44C7642-FBDC-1C4B-8870-3051C88C3741}"/>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4" name="Group 83">
              <a:extLst>
                <a:ext uri="{FF2B5EF4-FFF2-40B4-BE49-F238E27FC236}">
                  <a16:creationId xmlns:a16="http://schemas.microsoft.com/office/drawing/2014/main" id="{7ADD9BB8-3305-FA4C-804B-3E3A4F51C48B}"/>
                </a:ext>
              </a:extLst>
            </p:cNvPr>
            <p:cNvGrpSpPr/>
            <p:nvPr/>
          </p:nvGrpSpPr>
          <p:grpSpPr>
            <a:xfrm>
              <a:off x="7595013" y="4500771"/>
              <a:ext cx="729236" cy="495837"/>
              <a:chOff x="5670962" y="4828436"/>
              <a:chExt cx="729236" cy="495837"/>
            </a:xfrm>
          </p:grpSpPr>
          <p:sp>
            <p:nvSpPr>
              <p:cNvPr id="103" name="Freeform 102">
                <a:extLst>
                  <a:ext uri="{FF2B5EF4-FFF2-40B4-BE49-F238E27FC236}">
                    <a16:creationId xmlns:a16="http://schemas.microsoft.com/office/drawing/2014/main" id="{BD0E5604-5883-CC40-9564-F6F710EB9BE4}"/>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D5905CA3-A1B2-7E4B-A03A-6CF5D6BBC3A4}"/>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5" name="Group 84">
              <a:extLst>
                <a:ext uri="{FF2B5EF4-FFF2-40B4-BE49-F238E27FC236}">
                  <a16:creationId xmlns:a16="http://schemas.microsoft.com/office/drawing/2014/main" id="{8AC9079E-0F1B-F943-8C47-6232FDABC54C}"/>
                </a:ext>
              </a:extLst>
            </p:cNvPr>
            <p:cNvGrpSpPr/>
            <p:nvPr/>
          </p:nvGrpSpPr>
          <p:grpSpPr>
            <a:xfrm>
              <a:off x="7747413" y="4653171"/>
              <a:ext cx="729236" cy="495837"/>
              <a:chOff x="5670962" y="4828436"/>
              <a:chExt cx="729236" cy="495837"/>
            </a:xfrm>
          </p:grpSpPr>
          <p:sp>
            <p:nvSpPr>
              <p:cNvPr id="101" name="Freeform 100">
                <a:extLst>
                  <a:ext uri="{FF2B5EF4-FFF2-40B4-BE49-F238E27FC236}">
                    <a16:creationId xmlns:a16="http://schemas.microsoft.com/office/drawing/2014/main" id="{5C85253A-C612-B947-8FD8-E3CDE3B27E91}"/>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E4DB2E1E-88AF-3F4D-B1CE-8B0DCCB6BF13}"/>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6" name="Group 85">
              <a:extLst>
                <a:ext uri="{FF2B5EF4-FFF2-40B4-BE49-F238E27FC236}">
                  <a16:creationId xmlns:a16="http://schemas.microsoft.com/office/drawing/2014/main" id="{C5C49D91-32E1-834F-BC3F-405A1DEDB6B6}"/>
                </a:ext>
              </a:extLst>
            </p:cNvPr>
            <p:cNvGrpSpPr/>
            <p:nvPr/>
          </p:nvGrpSpPr>
          <p:grpSpPr>
            <a:xfrm>
              <a:off x="7899813" y="4805571"/>
              <a:ext cx="729236" cy="495837"/>
              <a:chOff x="5670962" y="4828436"/>
              <a:chExt cx="729236" cy="495837"/>
            </a:xfrm>
          </p:grpSpPr>
          <p:sp>
            <p:nvSpPr>
              <p:cNvPr id="99" name="Freeform 98">
                <a:extLst>
                  <a:ext uri="{FF2B5EF4-FFF2-40B4-BE49-F238E27FC236}">
                    <a16:creationId xmlns:a16="http://schemas.microsoft.com/office/drawing/2014/main" id="{67D2E55C-60D0-2441-928A-B640A6D0A805}"/>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TextBox 99">
                <a:extLst>
                  <a:ext uri="{FF2B5EF4-FFF2-40B4-BE49-F238E27FC236}">
                    <a16:creationId xmlns:a16="http://schemas.microsoft.com/office/drawing/2014/main" id="{192CE755-EE8F-7149-BE65-F1938DCC42F1}"/>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7" name="Group 86">
              <a:extLst>
                <a:ext uri="{FF2B5EF4-FFF2-40B4-BE49-F238E27FC236}">
                  <a16:creationId xmlns:a16="http://schemas.microsoft.com/office/drawing/2014/main" id="{C9AA97F0-4A6A-AF44-9C91-016F9C564058}"/>
                </a:ext>
              </a:extLst>
            </p:cNvPr>
            <p:cNvGrpSpPr/>
            <p:nvPr/>
          </p:nvGrpSpPr>
          <p:grpSpPr>
            <a:xfrm>
              <a:off x="8052213" y="4957971"/>
              <a:ext cx="729236" cy="495837"/>
              <a:chOff x="5670962" y="4828436"/>
              <a:chExt cx="729236" cy="495837"/>
            </a:xfrm>
          </p:grpSpPr>
          <p:sp>
            <p:nvSpPr>
              <p:cNvPr id="97" name="Freeform 96">
                <a:extLst>
                  <a:ext uri="{FF2B5EF4-FFF2-40B4-BE49-F238E27FC236}">
                    <a16:creationId xmlns:a16="http://schemas.microsoft.com/office/drawing/2014/main" id="{1D9D3D60-CF39-DE4E-8675-6806AB75E651}"/>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C20274AC-151E-314E-A2B3-8C985A1BB8DB}"/>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grpSp>
          <p:nvGrpSpPr>
            <p:cNvPr id="88" name="Group 87">
              <a:extLst>
                <a:ext uri="{FF2B5EF4-FFF2-40B4-BE49-F238E27FC236}">
                  <a16:creationId xmlns:a16="http://schemas.microsoft.com/office/drawing/2014/main" id="{19B78CE7-FB83-DD40-BE30-3E5EE4924829}"/>
                </a:ext>
              </a:extLst>
            </p:cNvPr>
            <p:cNvGrpSpPr/>
            <p:nvPr/>
          </p:nvGrpSpPr>
          <p:grpSpPr>
            <a:xfrm>
              <a:off x="8204613" y="5110371"/>
              <a:ext cx="729236" cy="495837"/>
              <a:chOff x="5670962" y="4828436"/>
              <a:chExt cx="729236" cy="495837"/>
            </a:xfrm>
          </p:grpSpPr>
          <p:sp>
            <p:nvSpPr>
              <p:cNvPr id="95" name="Freeform 94">
                <a:extLst>
                  <a:ext uri="{FF2B5EF4-FFF2-40B4-BE49-F238E27FC236}">
                    <a16:creationId xmlns:a16="http://schemas.microsoft.com/office/drawing/2014/main" id="{A8D5B41C-3B22-9B4D-B60C-C9FE4F848383}"/>
                  </a:ext>
                </a:extLst>
              </p:cNvPr>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TextBox 95">
                <a:extLst>
                  <a:ext uri="{FF2B5EF4-FFF2-40B4-BE49-F238E27FC236}">
                    <a16:creationId xmlns:a16="http://schemas.microsoft.com/office/drawing/2014/main" id="{1002D18F-87E6-544F-B2D0-E135EA50DA8E}"/>
                  </a:ext>
                </a:extLst>
              </p:cNvPr>
              <p:cNvSpPr txBox="1"/>
              <p:nvPr/>
            </p:nvSpPr>
            <p:spPr>
              <a:xfrm>
                <a:off x="5670962" y="4849499"/>
                <a:ext cx="719087" cy="369332"/>
              </a:xfrm>
              <a:prstGeom prst="rect">
                <a:avLst/>
              </a:prstGeom>
              <a:noFill/>
            </p:spPr>
            <p:txBody>
              <a:bodyPr wrap="square" rtlCol="0">
                <a:spAutoFit/>
              </a:bodyPr>
              <a:lstStyle/>
              <a:p>
                <a:pPr algn="ctr"/>
                <a:r>
                  <a:rPr lang="en-US" sz="900" dirty="0">
                    <a:latin typeface="AhnbergHand"/>
                    <a:cs typeface="AhnbergHand"/>
                  </a:rPr>
                  <a:t>DNS Resolver</a:t>
                </a:r>
              </a:p>
            </p:txBody>
          </p:sp>
        </p:grpSp>
        <p:sp>
          <p:nvSpPr>
            <p:cNvPr id="89" name="Freeform 88">
              <a:extLst>
                <a:ext uri="{FF2B5EF4-FFF2-40B4-BE49-F238E27FC236}">
                  <a16:creationId xmlns:a16="http://schemas.microsoft.com/office/drawing/2014/main" id="{0F2136D3-C9AC-7640-9089-163B0AB3CAAD}"/>
                </a:ext>
              </a:extLst>
            </p:cNvPr>
            <p:cNvSpPr/>
            <p:nvPr/>
          </p:nvSpPr>
          <p:spPr>
            <a:xfrm>
              <a:off x="7351804" y="4858183"/>
              <a:ext cx="195005" cy="106191"/>
            </a:xfrm>
            <a:custGeom>
              <a:avLst/>
              <a:gdLst>
                <a:gd name="connsiteX0" fmla="*/ 0 w 195005"/>
                <a:gd name="connsiteY0" fmla="*/ 101658 h 106190"/>
                <a:gd name="connsiteX1" fmla="*/ 125003 w 195005"/>
                <a:gd name="connsiteY1" fmla="*/ 96658 h 106190"/>
                <a:gd name="connsiteX2" fmla="*/ 165004 w 195005"/>
                <a:gd name="connsiteY2" fmla="*/ 16659 h 106190"/>
                <a:gd name="connsiteX3" fmla="*/ 115003 w 195005"/>
                <a:gd name="connsiteY3" fmla="*/ 26659 h 106190"/>
                <a:gd name="connsiteX4" fmla="*/ 165004 w 195005"/>
                <a:gd name="connsiteY4" fmla="*/ 1660 h 106190"/>
                <a:gd name="connsiteX5" fmla="*/ 195005 w 195005"/>
                <a:gd name="connsiteY5" fmla="*/ 81658 h 10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005" h="106190">
                  <a:moveTo>
                    <a:pt x="0" y="101658"/>
                  </a:moveTo>
                  <a:cubicBezTo>
                    <a:pt x="48751" y="106241"/>
                    <a:pt x="97502" y="110825"/>
                    <a:pt x="125003" y="96658"/>
                  </a:cubicBezTo>
                  <a:cubicBezTo>
                    <a:pt x="152504" y="82491"/>
                    <a:pt x="166671" y="28325"/>
                    <a:pt x="165004" y="16659"/>
                  </a:cubicBezTo>
                  <a:cubicBezTo>
                    <a:pt x="163337" y="4993"/>
                    <a:pt x="115003" y="29159"/>
                    <a:pt x="115003" y="26659"/>
                  </a:cubicBezTo>
                  <a:cubicBezTo>
                    <a:pt x="115003" y="24159"/>
                    <a:pt x="151670" y="-7506"/>
                    <a:pt x="165004" y="1660"/>
                  </a:cubicBezTo>
                  <a:cubicBezTo>
                    <a:pt x="178338" y="10826"/>
                    <a:pt x="195005" y="81658"/>
                    <a:pt x="195005" y="816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0" name="Freeform 89">
              <a:extLst>
                <a:ext uri="{FF2B5EF4-FFF2-40B4-BE49-F238E27FC236}">
                  <a16:creationId xmlns:a16="http://schemas.microsoft.com/office/drawing/2014/main" id="{7907EB59-FDAB-1640-9CEA-B590ABC46BF4}"/>
                </a:ext>
              </a:extLst>
            </p:cNvPr>
            <p:cNvSpPr/>
            <p:nvPr/>
          </p:nvSpPr>
          <p:spPr>
            <a:xfrm>
              <a:off x="7356803" y="5024841"/>
              <a:ext cx="326899" cy="114999"/>
            </a:xfrm>
            <a:custGeom>
              <a:avLst/>
              <a:gdLst>
                <a:gd name="connsiteX0" fmla="*/ 0 w 326898"/>
                <a:gd name="connsiteY0" fmla="*/ 0 h 114998"/>
                <a:gd name="connsiteX1" fmla="*/ 185005 w 326898"/>
                <a:gd name="connsiteY1" fmla="*/ 54999 h 114998"/>
                <a:gd name="connsiteX2" fmla="*/ 320008 w 326898"/>
                <a:gd name="connsiteY2" fmla="*/ 9999 h 114998"/>
                <a:gd name="connsiteX3" fmla="*/ 215006 w 326898"/>
                <a:gd name="connsiteY3" fmla="*/ 14999 h 114998"/>
                <a:gd name="connsiteX4" fmla="*/ 315008 w 326898"/>
                <a:gd name="connsiteY4" fmla="*/ 24999 h 114998"/>
                <a:gd name="connsiteX5" fmla="*/ 325009 w 326898"/>
                <a:gd name="connsiteY5" fmla="*/ 114998 h 11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898" h="114998">
                  <a:moveTo>
                    <a:pt x="0" y="0"/>
                  </a:moveTo>
                  <a:cubicBezTo>
                    <a:pt x="65835" y="26666"/>
                    <a:pt x="131670" y="53333"/>
                    <a:pt x="185005" y="54999"/>
                  </a:cubicBezTo>
                  <a:cubicBezTo>
                    <a:pt x="238340" y="56666"/>
                    <a:pt x="315008" y="16666"/>
                    <a:pt x="320008" y="9999"/>
                  </a:cubicBezTo>
                  <a:cubicBezTo>
                    <a:pt x="325008" y="3332"/>
                    <a:pt x="215839" y="12499"/>
                    <a:pt x="215006" y="14999"/>
                  </a:cubicBezTo>
                  <a:cubicBezTo>
                    <a:pt x="214173" y="17499"/>
                    <a:pt x="296674" y="8333"/>
                    <a:pt x="315008" y="24999"/>
                  </a:cubicBezTo>
                  <a:cubicBezTo>
                    <a:pt x="333342" y="41665"/>
                    <a:pt x="325009" y="114998"/>
                    <a:pt x="325009" y="114998"/>
                  </a:cubicBezTo>
                </a:path>
              </a:pathLst>
            </a:custGeom>
            <a:ln>
              <a:solidFill>
                <a:srgbClr val="4F81BD"/>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1" name="Freeform 90">
              <a:extLst>
                <a:ext uri="{FF2B5EF4-FFF2-40B4-BE49-F238E27FC236}">
                  <a16:creationId xmlns:a16="http://schemas.microsoft.com/office/drawing/2014/main" id="{44B36E15-769E-9B43-981C-E53DFAD8FBAE}"/>
                </a:ext>
              </a:extLst>
            </p:cNvPr>
            <p:cNvSpPr/>
            <p:nvPr/>
          </p:nvSpPr>
          <p:spPr>
            <a:xfrm>
              <a:off x="7356804" y="5069839"/>
              <a:ext cx="491901" cy="221560"/>
            </a:xfrm>
            <a:custGeom>
              <a:avLst/>
              <a:gdLst>
                <a:gd name="connsiteX0" fmla="*/ 0 w 491901"/>
                <a:gd name="connsiteY0" fmla="*/ 0 h 221560"/>
                <a:gd name="connsiteX1" fmla="*/ 330009 w 491901"/>
                <a:gd name="connsiteY1" fmla="*/ 219996 h 221560"/>
                <a:gd name="connsiteX2" fmla="*/ 475013 w 491901"/>
                <a:gd name="connsiteY2" fmla="*/ 99998 h 221560"/>
                <a:gd name="connsiteX3" fmla="*/ 370010 w 491901"/>
                <a:gd name="connsiteY3" fmla="*/ 129997 h 221560"/>
                <a:gd name="connsiteX4" fmla="*/ 480013 w 491901"/>
                <a:gd name="connsiteY4" fmla="*/ 99998 h 221560"/>
                <a:gd name="connsiteX5" fmla="*/ 490013 w 491901"/>
                <a:gd name="connsiteY5" fmla="*/ 169997 h 22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901" h="221560">
                  <a:moveTo>
                    <a:pt x="0" y="0"/>
                  </a:moveTo>
                  <a:cubicBezTo>
                    <a:pt x="125420" y="101665"/>
                    <a:pt x="250840" y="203330"/>
                    <a:pt x="330009" y="219996"/>
                  </a:cubicBezTo>
                  <a:cubicBezTo>
                    <a:pt x="409178" y="236662"/>
                    <a:pt x="468346" y="114998"/>
                    <a:pt x="475013" y="99998"/>
                  </a:cubicBezTo>
                  <a:cubicBezTo>
                    <a:pt x="481680" y="84998"/>
                    <a:pt x="369177" y="129997"/>
                    <a:pt x="370010" y="129997"/>
                  </a:cubicBezTo>
                  <a:cubicBezTo>
                    <a:pt x="370843" y="129997"/>
                    <a:pt x="460013" y="93331"/>
                    <a:pt x="480013" y="99998"/>
                  </a:cubicBezTo>
                  <a:cubicBezTo>
                    <a:pt x="500013" y="106665"/>
                    <a:pt x="488346" y="157497"/>
                    <a:pt x="490013" y="169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2" name="Freeform 91">
              <a:extLst>
                <a:ext uri="{FF2B5EF4-FFF2-40B4-BE49-F238E27FC236}">
                  <a16:creationId xmlns:a16="http://schemas.microsoft.com/office/drawing/2014/main" id="{85F5FDB9-F923-6440-87FB-9E5A553B1D14}"/>
                </a:ext>
              </a:extLst>
            </p:cNvPr>
            <p:cNvSpPr/>
            <p:nvPr/>
          </p:nvSpPr>
          <p:spPr>
            <a:xfrm>
              <a:off x="7341801" y="5129839"/>
              <a:ext cx="645019" cy="340755"/>
            </a:xfrm>
            <a:custGeom>
              <a:avLst/>
              <a:gdLst>
                <a:gd name="connsiteX0" fmla="*/ 0 w 645018"/>
                <a:gd name="connsiteY0" fmla="*/ 0 h 340755"/>
                <a:gd name="connsiteX1" fmla="*/ 380011 w 645018"/>
                <a:gd name="connsiteY1" fmla="*/ 334994 h 340755"/>
                <a:gd name="connsiteX2" fmla="*/ 610017 w 645018"/>
                <a:gd name="connsiteY2" fmla="*/ 214996 h 340755"/>
                <a:gd name="connsiteX3" fmla="*/ 505014 w 645018"/>
                <a:gd name="connsiteY3" fmla="*/ 254995 h 340755"/>
                <a:gd name="connsiteX4" fmla="*/ 605017 w 645018"/>
                <a:gd name="connsiteY4" fmla="*/ 219996 h 340755"/>
                <a:gd name="connsiteX5" fmla="*/ 645018 w 645018"/>
                <a:gd name="connsiteY5" fmla="*/ 324994 h 34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5018" h="340755">
                  <a:moveTo>
                    <a:pt x="0" y="0"/>
                  </a:moveTo>
                  <a:cubicBezTo>
                    <a:pt x="139171" y="149580"/>
                    <a:pt x="278342" y="299161"/>
                    <a:pt x="380011" y="334994"/>
                  </a:cubicBezTo>
                  <a:cubicBezTo>
                    <a:pt x="481680" y="370827"/>
                    <a:pt x="589183" y="228329"/>
                    <a:pt x="610017" y="214996"/>
                  </a:cubicBezTo>
                  <a:cubicBezTo>
                    <a:pt x="630851" y="201663"/>
                    <a:pt x="505847" y="254162"/>
                    <a:pt x="505014" y="254995"/>
                  </a:cubicBezTo>
                  <a:cubicBezTo>
                    <a:pt x="504181" y="255828"/>
                    <a:pt x="581683" y="208330"/>
                    <a:pt x="605017" y="219996"/>
                  </a:cubicBezTo>
                  <a:cubicBezTo>
                    <a:pt x="628351" y="231662"/>
                    <a:pt x="645018" y="324994"/>
                    <a:pt x="645018" y="32499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3" name="Freeform 92">
              <a:extLst>
                <a:ext uri="{FF2B5EF4-FFF2-40B4-BE49-F238E27FC236}">
                  <a16:creationId xmlns:a16="http://schemas.microsoft.com/office/drawing/2014/main" id="{72B7E1D1-831D-D947-8817-A4E82A36CC66}"/>
                </a:ext>
              </a:extLst>
            </p:cNvPr>
            <p:cNvSpPr/>
            <p:nvPr/>
          </p:nvSpPr>
          <p:spPr>
            <a:xfrm>
              <a:off x="7306801" y="5174838"/>
              <a:ext cx="806339" cy="568873"/>
            </a:xfrm>
            <a:custGeom>
              <a:avLst/>
              <a:gdLst>
                <a:gd name="connsiteX0" fmla="*/ 0 w 806338"/>
                <a:gd name="connsiteY0" fmla="*/ 0 h 568873"/>
                <a:gd name="connsiteX1" fmla="*/ 455013 w 806338"/>
                <a:gd name="connsiteY1" fmla="*/ 559990 h 568873"/>
                <a:gd name="connsiteX2" fmla="*/ 780022 w 806338"/>
                <a:gd name="connsiteY2" fmla="*/ 344994 h 568873"/>
                <a:gd name="connsiteX3" fmla="*/ 705020 w 806338"/>
                <a:gd name="connsiteY3" fmla="*/ 359993 h 568873"/>
                <a:gd name="connsiteX4" fmla="*/ 795022 w 806338"/>
                <a:gd name="connsiteY4" fmla="*/ 339994 h 568873"/>
                <a:gd name="connsiteX5" fmla="*/ 805022 w 806338"/>
                <a:gd name="connsiteY5" fmla="*/ 434992 h 56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338" h="568873">
                  <a:moveTo>
                    <a:pt x="0" y="0"/>
                  </a:moveTo>
                  <a:cubicBezTo>
                    <a:pt x="162504" y="251245"/>
                    <a:pt x="325009" y="502491"/>
                    <a:pt x="455013" y="559990"/>
                  </a:cubicBezTo>
                  <a:cubicBezTo>
                    <a:pt x="585017" y="617489"/>
                    <a:pt x="738354" y="378327"/>
                    <a:pt x="780022" y="344994"/>
                  </a:cubicBezTo>
                  <a:cubicBezTo>
                    <a:pt x="821690" y="311661"/>
                    <a:pt x="702520" y="360826"/>
                    <a:pt x="705020" y="359993"/>
                  </a:cubicBezTo>
                  <a:cubicBezTo>
                    <a:pt x="707520" y="359160"/>
                    <a:pt x="778355" y="327494"/>
                    <a:pt x="795022" y="339994"/>
                  </a:cubicBezTo>
                  <a:cubicBezTo>
                    <a:pt x="811689" y="352494"/>
                    <a:pt x="805022" y="434992"/>
                    <a:pt x="805022" y="4349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Freeform 93">
              <a:extLst>
                <a:ext uri="{FF2B5EF4-FFF2-40B4-BE49-F238E27FC236}">
                  <a16:creationId xmlns:a16="http://schemas.microsoft.com/office/drawing/2014/main" id="{99FF334F-1E12-CA43-9976-EB51F5511DC9}"/>
                </a:ext>
              </a:extLst>
            </p:cNvPr>
            <p:cNvSpPr/>
            <p:nvPr/>
          </p:nvSpPr>
          <p:spPr>
            <a:xfrm>
              <a:off x="7176799" y="5184838"/>
              <a:ext cx="1170032" cy="826556"/>
            </a:xfrm>
            <a:custGeom>
              <a:avLst/>
              <a:gdLst>
                <a:gd name="connsiteX0" fmla="*/ 0 w 1170032"/>
                <a:gd name="connsiteY0" fmla="*/ 0 h 826556"/>
                <a:gd name="connsiteX1" fmla="*/ 510014 w 1170032"/>
                <a:gd name="connsiteY1" fmla="*/ 784985 h 826556"/>
                <a:gd name="connsiteX2" fmla="*/ 1020028 w 1170032"/>
                <a:gd name="connsiteY2" fmla="*/ 689987 h 826556"/>
                <a:gd name="connsiteX3" fmla="*/ 1130031 w 1170032"/>
                <a:gd name="connsiteY3" fmla="*/ 449992 h 826556"/>
                <a:gd name="connsiteX4" fmla="*/ 1090030 w 1170032"/>
                <a:gd name="connsiteY4" fmla="*/ 474991 h 826556"/>
                <a:gd name="connsiteX5" fmla="*/ 1135031 w 1170032"/>
                <a:gd name="connsiteY5" fmla="*/ 434992 h 826556"/>
                <a:gd name="connsiteX6" fmla="*/ 1170032 w 1170032"/>
                <a:gd name="connsiteY6" fmla="*/ 489991 h 826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0032" h="826556">
                  <a:moveTo>
                    <a:pt x="0" y="0"/>
                  </a:moveTo>
                  <a:cubicBezTo>
                    <a:pt x="170004" y="334993"/>
                    <a:pt x="340009" y="669987"/>
                    <a:pt x="510014" y="784985"/>
                  </a:cubicBezTo>
                  <a:cubicBezTo>
                    <a:pt x="680019" y="899983"/>
                    <a:pt x="916692" y="745819"/>
                    <a:pt x="1020028" y="689987"/>
                  </a:cubicBezTo>
                  <a:cubicBezTo>
                    <a:pt x="1123364" y="634155"/>
                    <a:pt x="1118364" y="485825"/>
                    <a:pt x="1130031" y="449992"/>
                  </a:cubicBezTo>
                  <a:cubicBezTo>
                    <a:pt x="1141698" y="414159"/>
                    <a:pt x="1089197" y="477491"/>
                    <a:pt x="1090030" y="474991"/>
                  </a:cubicBezTo>
                  <a:cubicBezTo>
                    <a:pt x="1090863" y="472491"/>
                    <a:pt x="1121697" y="432492"/>
                    <a:pt x="1135031" y="434992"/>
                  </a:cubicBezTo>
                  <a:cubicBezTo>
                    <a:pt x="1148365" y="437492"/>
                    <a:pt x="1170032" y="489991"/>
                    <a:pt x="1170032" y="489991"/>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09" name="Freeform 108">
            <a:extLst>
              <a:ext uri="{FF2B5EF4-FFF2-40B4-BE49-F238E27FC236}">
                <a16:creationId xmlns:a16="http://schemas.microsoft.com/office/drawing/2014/main" id="{3F40A4AA-093D-7F45-9109-E7EBEDA9FC74}"/>
              </a:ext>
            </a:extLst>
          </p:cNvPr>
          <p:cNvSpPr/>
          <p:nvPr/>
        </p:nvSpPr>
        <p:spPr>
          <a:xfrm>
            <a:off x="5856297" y="1857027"/>
            <a:ext cx="1546456" cy="675837"/>
          </a:xfrm>
          <a:custGeom>
            <a:avLst/>
            <a:gdLst>
              <a:gd name="connsiteX0" fmla="*/ 0 w 1546456"/>
              <a:gd name="connsiteY0" fmla="*/ 80274 h 675837"/>
              <a:gd name="connsiteX1" fmla="*/ 354932 w 1546456"/>
              <a:gd name="connsiteY1" fmla="*/ 8085 h 675837"/>
              <a:gd name="connsiteX2" fmla="*/ 902369 w 1546456"/>
              <a:gd name="connsiteY2" fmla="*/ 248716 h 675837"/>
              <a:gd name="connsiteX3" fmla="*/ 1509964 w 1546456"/>
              <a:gd name="connsiteY3" fmla="*/ 627711 h 675837"/>
              <a:gd name="connsiteX4" fmla="*/ 1389648 w 1546456"/>
              <a:gd name="connsiteY4" fmla="*/ 471300 h 675837"/>
              <a:gd name="connsiteX5" fmla="*/ 1546058 w 1546456"/>
              <a:gd name="connsiteY5" fmla="*/ 627711 h 675837"/>
              <a:gd name="connsiteX6" fmla="*/ 1425743 w 1546456"/>
              <a:gd name="connsiteY6" fmla="*/ 675837 h 675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6456" h="675837">
                <a:moveTo>
                  <a:pt x="0" y="80274"/>
                </a:moveTo>
                <a:cubicBezTo>
                  <a:pt x="102268" y="30142"/>
                  <a:pt x="204537" y="-19989"/>
                  <a:pt x="354932" y="8085"/>
                </a:cubicBezTo>
                <a:cubicBezTo>
                  <a:pt x="505327" y="36159"/>
                  <a:pt x="709864" y="145445"/>
                  <a:pt x="902369" y="248716"/>
                </a:cubicBezTo>
                <a:cubicBezTo>
                  <a:pt x="1094874" y="351987"/>
                  <a:pt x="1428751" y="590614"/>
                  <a:pt x="1509964" y="627711"/>
                </a:cubicBezTo>
                <a:cubicBezTo>
                  <a:pt x="1591177" y="664808"/>
                  <a:pt x="1383632" y="471300"/>
                  <a:pt x="1389648" y="471300"/>
                </a:cubicBezTo>
                <a:cubicBezTo>
                  <a:pt x="1395664" y="471300"/>
                  <a:pt x="1540042" y="593622"/>
                  <a:pt x="1546058" y="627711"/>
                </a:cubicBezTo>
                <a:cubicBezTo>
                  <a:pt x="1552074" y="661801"/>
                  <a:pt x="1488908" y="668819"/>
                  <a:pt x="1425743" y="6758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0" name="Freeform 109">
            <a:extLst>
              <a:ext uri="{FF2B5EF4-FFF2-40B4-BE49-F238E27FC236}">
                <a16:creationId xmlns:a16="http://schemas.microsoft.com/office/drawing/2014/main" id="{EDEE1318-5DCB-E946-85D9-40680C1AFC28}"/>
              </a:ext>
            </a:extLst>
          </p:cNvPr>
          <p:cNvSpPr/>
          <p:nvPr/>
        </p:nvSpPr>
        <p:spPr>
          <a:xfrm>
            <a:off x="6006693" y="2001833"/>
            <a:ext cx="1347771" cy="612433"/>
          </a:xfrm>
          <a:custGeom>
            <a:avLst/>
            <a:gdLst>
              <a:gd name="connsiteX0" fmla="*/ 0 w 1347771"/>
              <a:gd name="connsiteY0" fmla="*/ 103910 h 612433"/>
              <a:gd name="connsiteX1" fmla="*/ 150395 w 1347771"/>
              <a:gd name="connsiteY1" fmla="*/ 7658 h 612433"/>
              <a:gd name="connsiteX2" fmla="*/ 397042 w 1347771"/>
              <a:gd name="connsiteY2" fmla="*/ 61800 h 612433"/>
              <a:gd name="connsiteX3" fmla="*/ 1118937 w 1347771"/>
              <a:gd name="connsiteY3" fmla="*/ 500952 h 612433"/>
              <a:gd name="connsiteX4" fmla="*/ 1347537 w 1347771"/>
              <a:gd name="connsiteY4" fmla="*/ 603221 h 612433"/>
              <a:gd name="connsiteX5" fmla="*/ 1088858 w 1347771"/>
              <a:gd name="connsiteY5" fmla="*/ 404700 h 612433"/>
              <a:gd name="connsiteX6" fmla="*/ 1323474 w 1347771"/>
              <a:gd name="connsiteY6" fmla="*/ 603221 h 612433"/>
              <a:gd name="connsiteX7" fmla="*/ 1064795 w 1347771"/>
              <a:gd name="connsiteY7" fmla="*/ 561110 h 612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7771" h="612433">
                <a:moveTo>
                  <a:pt x="0" y="103910"/>
                </a:moveTo>
                <a:cubicBezTo>
                  <a:pt x="42111" y="59293"/>
                  <a:pt x="84222" y="14676"/>
                  <a:pt x="150395" y="7658"/>
                </a:cubicBezTo>
                <a:cubicBezTo>
                  <a:pt x="216568" y="640"/>
                  <a:pt x="235618" y="-20416"/>
                  <a:pt x="397042" y="61800"/>
                </a:cubicBezTo>
                <a:cubicBezTo>
                  <a:pt x="558466" y="144016"/>
                  <a:pt x="960521" y="410715"/>
                  <a:pt x="1118937" y="500952"/>
                </a:cubicBezTo>
                <a:cubicBezTo>
                  <a:pt x="1277353" y="591189"/>
                  <a:pt x="1352550" y="619263"/>
                  <a:pt x="1347537" y="603221"/>
                </a:cubicBezTo>
                <a:cubicBezTo>
                  <a:pt x="1342524" y="587179"/>
                  <a:pt x="1092868" y="404700"/>
                  <a:pt x="1088858" y="404700"/>
                </a:cubicBezTo>
                <a:cubicBezTo>
                  <a:pt x="1084848" y="404700"/>
                  <a:pt x="1327484" y="577153"/>
                  <a:pt x="1323474" y="603221"/>
                </a:cubicBezTo>
                <a:cubicBezTo>
                  <a:pt x="1319464" y="629289"/>
                  <a:pt x="1192129" y="595199"/>
                  <a:pt x="1064795" y="5611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1" name="Freeform 110">
            <a:extLst>
              <a:ext uri="{FF2B5EF4-FFF2-40B4-BE49-F238E27FC236}">
                <a16:creationId xmlns:a16="http://schemas.microsoft.com/office/drawing/2014/main" id="{28751577-6F3B-3E44-8725-FFC0033B6E42}"/>
              </a:ext>
            </a:extLst>
          </p:cNvPr>
          <p:cNvSpPr/>
          <p:nvPr/>
        </p:nvSpPr>
        <p:spPr>
          <a:xfrm>
            <a:off x="6175135" y="2133785"/>
            <a:ext cx="1122044" cy="568857"/>
          </a:xfrm>
          <a:custGeom>
            <a:avLst/>
            <a:gdLst>
              <a:gd name="connsiteX0" fmla="*/ 0 w 1122044"/>
              <a:gd name="connsiteY0" fmla="*/ 38132 h 568857"/>
              <a:gd name="connsiteX1" fmla="*/ 84221 w 1122044"/>
              <a:gd name="connsiteY1" fmla="*/ 2037 h 568857"/>
              <a:gd name="connsiteX2" fmla="*/ 276727 w 1122044"/>
              <a:gd name="connsiteY2" fmla="*/ 92274 h 568857"/>
              <a:gd name="connsiteX3" fmla="*/ 866274 w 1122044"/>
              <a:gd name="connsiteY3" fmla="*/ 465253 h 568857"/>
              <a:gd name="connsiteX4" fmla="*/ 1118937 w 1122044"/>
              <a:gd name="connsiteY4" fmla="*/ 555490 h 568857"/>
              <a:gd name="connsiteX5" fmla="*/ 1010653 w 1122044"/>
              <a:gd name="connsiteY5" fmla="*/ 471269 h 568857"/>
              <a:gd name="connsiteX6" fmla="*/ 1064795 w 1122044"/>
              <a:gd name="connsiteY6" fmla="*/ 555490 h 568857"/>
              <a:gd name="connsiteX7" fmla="*/ 980574 w 1122044"/>
              <a:gd name="connsiteY7" fmla="*/ 567521 h 568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2044" h="568857">
                <a:moveTo>
                  <a:pt x="0" y="38132"/>
                </a:moveTo>
                <a:cubicBezTo>
                  <a:pt x="19050" y="15572"/>
                  <a:pt x="38100" y="-6987"/>
                  <a:pt x="84221" y="2037"/>
                </a:cubicBezTo>
                <a:cubicBezTo>
                  <a:pt x="130342" y="11061"/>
                  <a:pt x="146385" y="15071"/>
                  <a:pt x="276727" y="92274"/>
                </a:cubicBezTo>
                <a:cubicBezTo>
                  <a:pt x="407069" y="169477"/>
                  <a:pt x="725906" y="388050"/>
                  <a:pt x="866274" y="465253"/>
                </a:cubicBezTo>
                <a:cubicBezTo>
                  <a:pt x="1006642" y="542456"/>
                  <a:pt x="1094874" y="554487"/>
                  <a:pt x="1118937" y="555490"/>
                </a:cubicBezTo>
                <a:cubicBezTo>
                  <a:pt x="1143000" y="556493"/>
                  <a:pt x="1019677" y="471269"/>
                  <a:pt x="1010653" y="471269"/>
                </a:cubicBezTo>
                <a:cubicBezTo>
                  <a:pt x="1001629" y="471269"/>
                  <a:pt x="1069808" y="539448"/>
                  <a:pt x="1064795" y="555490"/>
                </a:cubicBezTo>
                <a:cubicBezTo>
                  <a:pt x="1059782" y="571532"/>
                  <a:pt x="1020178" y="569526"/>
                  <a:pt x="980574" y="56752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2" name="Freeform 111">
            <a:extLst>
              <a:ext uri="{FF2B5EF4-FFF2-40B4-BE49-F238E27FC236}">
                <a16:creationId xmlns:a16="http://schemas.microsoft.com/office/drawing/2014/main" id="{FAACF0D1-1C52-FF4C-8453-6FE0BFE89E9C}"/>
              </a:ext>
            </a:extLst>
          </p:cNvPr>
          <p:cNvSpPr/>
          <p:nvPr/>
        </p:nvSpPr>
        <p:spPr>
          <a:xfrm>
            <a:off x="6295451" y="2342980"/>
            <a:ext cx="1016687" cy="448563"/>
          </a:xfrm>
          <a:custGeom>
            <a:avLst/>
            <a:gdLst>
              <a:gd name="connsiteX0" fmla="*/ 0 w 1016687"/>
              <a:gd name="connsiteY0" fmla="*/ 63553 h 448563"/>
              <a:gd name="connsiteX1" fmla="*/ 78205 w 1016687"/>
              <a:gd name="connsiteY1" fmla="*/ 3395 h 448563"/>
              <a:gd name="connsiteX2" fmla="*/ 372979 w 1016687"/>
              <a:gd name="connsiteY2" fmla="*/ 153789 h 448563"/>
              <a:gd name="connsiteX3" fmla="*/ 872290 w 1016687"/>
              <a:gd name="connsiteY3" fmla="*/ 388405 h 448563"/>
              <a:gd name="connsiteX4" fmla="*/ 1016668 w 1016687"/>
              <a:gd name="connsiteY4" fmla="*/ 406453 h 448563"/>
              <a:gd name="connsiteX5" fmla="*/ 866274 w 1016687"/>
              <a:gd name="connsiteY5" fmla="*/ 310200 h 448563"/>
              <a:gd name="connsiteX6" fmla="*/ 1004637 w 1016687"/>
              <a:gd name="connsiteY6" fmla="*/ 424500 h 448563"/>
              <a:gd name="connsiteX7" fmla="*/ 848226 w 1016687"/>
              <a:gd name="connsiteY7" fmla="*/ 448563 h 448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6687" h="448563">
                <a:moveTo>
                  <a:pt x="0" y="63553"/>
                </a:moveTo>
                <a:cubicBezTo>
                  <a:pt x="8021" y="25954"/>
                  <a:pt x="16042" y="-11644"/>
                  <a:pt x="78205" y="3395"/>
                </a:cubicBezTo>
                <a:cubicBezTo>
                  <a:pt x="140368" y="18434"/>
                  <a:pt x="240632" y="89621"/>
                  <a:pt x="372979" y="153789"/>
                </a:cubicBezTo>
                <a:cubicBezTo>
                  <a:pt x="505326" y="217957"/>
                  <a:pt x="765009" y="346294"/>
                  <a:pt x="872290" y="388405"/>
                </a:cubicBezTo>
                <a:cubicBezTo>
                  <a:pt x="979571" y="430516"/>
                  <a:pt x="1017671" y="419487"/>
                  <a:pt x="1016668" y="406453"/>
                </a:cubicBezTo>
                <a:cubicBezTo>
                  <a:pt x="1015665" y="393419"/>
                  <a:pt x="868279" y="307192"/>
                  <a:pt x="866274" y="310200"/>
                </a:cubicBezTo>
                <a:cubicBezTo>
                  <a:pt x="864269" y="313208"/>
                  <a:pt x="1007645" y="401440"/>
                  <a:pt x="1004637" y="424500"/>
                </a:cubicBezTo>
                <a:cubicBezTo>
                  <a:pt x="1001629" y="447560"/>
                  <a:pt x="924927" y="448061"/>
                  <a:pt x="848226" y="4485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3" name="Freeform 112">
            <a:extLst>
              <a:ext uri="{FF2B5EF4-FFF2-40B4-BE49-F238E27FC236}">
                <a16:creationId xmlns:a16="http://schemas.microsoft.com/office/drawing/2014/main" id="{C55A575E-CA8D-3447-8D9E-B3A57C2ED6A5}"/>
              </a:ext>
            </a:extLst>
          </p:cNvPr>
          <p:cNvSpPr/>
          <p:nvPr/>
        </p:nvSpPr>
        <p:spPr>
          <a:xfrm>
            <a:off x="6463894" y="2580385"/>
            <a:ext cx="822777" cy="297839"/>
          </a:xfrm>
          <a:custGeom>
            <a:avLst/>
            <a:gdLst>
              <a:gd name="connsiteX0" fmla="*/ 0 w 822777"/>
              <a:gd name="connsiteY0" fmla="*/ 18654 h 297839"/>
              <a:gd name="connsiteX1" fmla="*/ 162426 w 822777"/>
              <a:gd name="connsiteY1" fmla="*/ 12638 h 297839"/>
              <a:gd name="connsiteX2" fmla="*/ 553453 w 822777"/>
              <a:gd name="connsiteY2" fmla="*/ 163033 h 297839"/>
              <a:gd name="connsiteX3" fmla="*/ 818148 w 822777"/>
              <a:gd name="connsiteY3" fmla="*/ 265301 h 297839"/>
              <a:gd name="connsiteX4" fmla="*/ 727911 w 822777"/>
              <a:gd name="connsiteY4" fmla="*/ 144985 h 297839"/>
              <a:gd name="connsiteX5" fmla="*/ 806116 w 822777"/>
              <a:gd name="connsiteY5" fmla="*/ 277333 h 297839"/>
              <a:gd name="connsiteX6" fmla="*/ 661737 w 822777"/>
              <a:gd name="connsiteY6" fmla="*/ 295380 h 297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22777" h="297839">
                <a:moveTo>
                  <a:pt x="0" y="18654"/>
                </a:moveTo>
                <a:cubicBezTo>
                  <a:pt x="35092" y="3614"/>
                  <a:pt x="70184" y="-11425"/>
                  <a:pt x="162426" y="12638"/>
                </a:cubicBezTo>
                <a:cubicBezTo>
                  <a:pt x="254668" y="36701"/>
                  <a:pt x="553453" y="163033"/>
                  <a:pt x="553453" y="163033"/>
                </a:cubicBezTo>
                <a:cubicBezTo>
                  <a:pt x="662740" y="205144"/>
                  <a:pt x="789072" y="268309"/>
                  <a:pt x="818148" y="265301"/>
                </a:cubicBezTo>
                <a:cubicBezTo>
                  <a:pt x="847224" y="262293"/>
                  <a:pt x="729916" y="142980"/>
                  <a:pt x="727911" y="144985"/>
                </a:cubicBezTo>
                <a:cubicBezTo>
                  <a:pt x="725906" y="146990"/>
                  <a:pt x="817145" y="252267"/>
                  <a:pt x="806116" y="277333"/>
                </a:cubicBezTo>
                <a:cubicBezTo>
                  <a:pt x="795087" y="302399"/>
                  <a:pt x="728412" y="298889"/>
                  <a:pt x="661737" y="29538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4" name="Freeform 113">
            <a:extLst>
              <a:ext uri="{FF2B5EF4-FFF2-40B4-BE49-F238E27FC236}">
                <a16:creationId xmlns:a16="http://schemas.microsoft.com/office/drawing/2014/main" id="{E776DE78-00FC-F940-BA30-FD7982934D54}"/>
              </a:ext>
            </a:extLst>
          </p:cNvPr>
          <p:cNvSpPr/>
          <p:nvPr/>
        </p:nvSpPr>
        <p:spPr>
          <a:xfrm>
            <a:off x="6596240" y="2749432"/>
            <a:ext cx="667819" cy="216568"/>
          </a:xfrm>
          <a:custGeom>
            <a:avLst/>
            <a:gdLst>
              <a:gd name="connsiteX0" fmla="*/ 0 w 667818"/>
              <a:gd name="connsiteY0" fmla="*/ 0 h 216568"/>
              <a:gd name="connsiteX1" fmla="*/ 180473 w 667818"/>
              <a:gd name="connsiteY1" fmla="*/ 12031 h 216568"/>
              <a:gd name="connsiteX2" fmla="*/ 463215 w 667818"/>
              <a:gd name="connsiteY2" fmla="*/ 114300 h 216568"/>
              <a:gd name="connsiteX3" fmla="*/ 667752 w 667818"/>
              <a:gd name="connsiteY3" fmla="*/ 138363 h 216568"/>
              <a:gd name="connsiteX4" fmla="*/ 487278 w 667818"/>
              <a:gd name="connsiteY4" fmla="*/ 66173 h 216568"/>
              <a:gd name="connsiteX5" fmla="*/ 637673 w 667818"/>
              <a:gd name="connsiteY5" fmla="*/ 138363 h 216568"/>
              <a:gd name="connsiteX6" fmla="*/ 535405 w 667818"/>
              <a:gd name="connsiteY6" fmla="*/ 216568 h 216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7818" h="216568">
                <a:moveTo>
                  <a:pt x="0" y="0"/>
                </a:moveTo>
                <a:lnTo>
                  <a:pt x="180473" y="12031"/>
                </a:lnTo>
                <a:cubicBezTo>
                  <a:pt x="257676" y="31081"/>
                  <a:pt x="382002" y="93245"/>
                  <a:pt x="463215" y="114300"/>
                </a:cubicBezTo>
                <a:cubicBezTo>
                  <a:pt x="544428" y="135355"/>
                  <a:pt x="663742" y="146384"/>
                  <a:pt x="667752" y="138363"/>
                </a:cubicBezTo>
                <a:cubicBezTo>
                  <a:pt x="671762" y="130342"/>
                  <a:pt x="492291" y="66173"/>
                  <a:pt x="487278" y="66173"/>
                </a:cubicBezTo>
                <a:cubicBezTo>
                  <a:pt x="482265" y="66173"/>
                  <a:pt x="629652" y="113297"/>
                  <a:pt x="637673" y="138363"/>
                </a:cubicBezTo>
                <a:cubicBezTo>
                  <a:pt x="645694" y="163429"/>
                  <a:pt x="590549" y="189998"/>
                  <a:pt x="535405" y="21656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5" name="Freeform 114">
            <a:extLst>
              <a:ext uri="{FF2B5EF4-FFF2-40B4-BE49-F238E27FC236}">
                <a16:creationId xmlns:a16="http://schemas.microsoft.com/office/drawing/2014/main" id="{7AEF774E-1405-D748-BB35-F7C07DE6258E}"/>
              </a:ext>
            </a:extLst>
          </p:cNvPr>
          <p:cNvSpPr/>
          <p:nvPr/>
        </p:nvSpPr>
        <p:spPr>
          <a:xfrm>
            <a:off x="4014422" y="2724964"/>
            <a:ext cx="1247512" cy="896759"/>
          </a:xfrm>
          <a:custGeom>
            <a:avLst/>
            <a:gdLst>
              <a:gd name="connsiteX0" fmla="*/ 1138028 w 1247512"/>
              <a:gd name="connsiteY0" fmla="*/ 896759 h 896759"/>
              <a:gd name="connsiteX1" fmla="*/ 1150060 w 1247512"/>
              <a:gd name="connsiteY1" fmla="*/ 644096 h 896759"/>
              <a:gd name="connsiteX2" fmla="*/ 97296 w 1247512"/>
              <a:gd name="connsiteY2" fmla="*/ 301196 h 896759"/>
              <a:gd name="connsiteX3" fmla="*/ 73233 w 1247512"/>
              <a:gd name="connsiteY3" fmla="*/ 114706 h 896759"/>
              <a:gd name="connsiteX4" fmla="*/ 331912 w 1247512"/>
              <a:gd name="connsiteY4" fmla="*/ 30485 h 896759"/>
              <a:gd name="connsiteX5" fmla="*/ 205581 w 1247512"/>
              <a:gd name="connsiteY5" fmla="*/ 406 h 896759"/>
              <a:gd name="connsiteX6" fmla="*/ 331912 w 1247512"/>
              <a:gd name="connsiteY6" fmla="*/ 48533 h 896759"/>
              <a:gd name="connsiteX7" fmla="*/ 307849 w 1247512"/>
              <a:gd name="connsiteY7" fmla="*/ 126738 h 89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7512" h="896759">
                <a:moveTo>
                  <a:pt x="1138028" y="896759"/>
                </a:moveTo>
                <a:cubicBezTo>
                  <a:pt x="1230771" y="820057"/>
                  <a:pt x="1323515" y="743356"/>
                  <a:pt x="1150060" y="644096"/>
                </a:cubicBezTo>
                <a:cubicBezTo>
                  <a:pt x="976605" y="544835"/>
                  <a:pt x="276767" y="389428"/>
                  <a:pt x="97296" y="301196"/>
                </a:cubicBezTo>
                <a:cubicBezTo>
                  <a:pt x="-82175" y="212964"/>
                  <a:pt x="34130" y="159825"/>
                  <a:pt x="73233" y="114706"/>
                </a:cubicBezTo>
                <a:cubicBezTo>
                  <a:pt x="112336" y="69587"/>
                  <a:pt x="309854" y="49535"/>
                  <a:pt x="331912" y="30485"/>
                </a:cubicBezTo>
                <a:cubicBezTo>
                  <a:pt x="353970" y="11435"/>
                  <a:pt x="205581" y="-2602"/>
                  <a:pt x="205581" y="406"/>
                </a:cubicBezTo>
                <a:cubicBezTo>
                  <a:pt x="205581" y="3414"/>
                  <a:pt x="314867" y="27478"/>
                  <a:pt x="331912" y="48533"/>
                </a:cubicBezTo>
                <a:cubicBezTo>
                  <a:pt x="348957" y="69588"/>
                  <a:pt x="328403" y="98163"/>
                  <a:pt x="307849" y="12673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097985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076BD-03AB-7E45-9E58-A7007AD361EC}"/>
              </a:ext>
            </a:extLst>
          </p:cNvPr>
          <p:cNvSpPr>
            <a:spLocks noGrp="1"/>
          </p:cNvSpPr>
          <p:nvPr>
            <p:ph type="title"/>
          </p:nvPr>
        </p:nvSpPr>
        <p:spPr/>
        <p:txBody>
          <a:bodyPr/>
          <a:lstStyle/>
          <a:p>
            <a:r>
              <a:rPr lang="en-AU" dirty="0"/>
              <a:t>Scaling DNS infrastructure</a:t>
            </a:r>
          </a:p>
        </p:txBody>
      </p:sp>
      <p:sp>
        <p:nvSpPr>
          <p:cNvPr id="3" name="Content Placeholder 2">
            <a:extLst>
              <a:ext uri="{FF2B5EF4-FFF2-40B4-BE49-F238E27FC236}">
                <a16:creationId xmlns:a16="http://schemas.microsoft.com/office/drawing/2014/main" id="{1871081F-E7E2-0D45-B94E-8884B9693747}"/>
              </a:ext>
            </a:extLst>
          </p:cNvPr>
          <p:cNvSpPr>
            <a:spLocks noGrp="1"/>
          </p:cNvSpPr>
          <p:nvPr>
            <p:ph idx="1"/>
          </p:nvPr>
        </p:nvSpPr>
        <p:spPr/>
        <p:txBody>
          <a:bodyPr/>
          <a:lstStyle/>
          <a:p>
            <a:r>
              <a:rPr lang="en-AU" dirty="0"/>
              <a:t>Large scale DNS resolvers are generally implemented as a DNS server “farm”, where incoming queries are farmed across multiple resolver engines</a:t>
            </a:r>
          </a:p>
          <a:p>
            <a:r>
              <a:rPr lang="en-AU" dirty="0"/>
              <a:t>Very large DNS resolvers use a common front end service IP address farms, and use anycast to perform query load balancing over multiple distributed resolver farms</a:t>
            </a:r>
          </a:p>
          <a:p>
            <a:r>
              <a:rPr lang="en-AU" dirty="0"/>
              <a:t>Authoritative servers have also taken to anycast, both as a scaling option and a DOS defence</a:t>
            </a:r>
          </a:p>
        </p:txBody>
      </p:sp>
      <p:sp>
        <p:nvSpPr>
          <p:cNvPr id="4" name="Slide Number Placeholder 3">
            <a:extLst>
              <a:ext uri="{FF2B5EF4-FFF2-40B4-BE49-F238E27FC236}">
                <a16:creationId xmlns:a16="http://schemas.microsoft.com/office/drawing/2014/main" id="{C49F7EAD-9528-8A4A-9B12-10F07E5F1198}"/>
              </a:ext>
            </a:extLst>
          </p:cNvPr>
          <p:cNvSpPr>
            <a:spLocks noGrp="1"/>
          </p:cNvSpPr>
          <p:nvPr>
            <p:ph type="sldNum" sz="quarter" idx="12"/>
          </p:nvPr>
        </p:nvSpPr>
        <p:spPr/>
        <p:txBody>
          <a:bodyPr/>
          <a:lstStyle/>
          <a:p>
            <a:fld id="{652E326F-2974-0E46-BE41-4A2DFAACED48}" type="slidenum">
              <a:rPr lang="en-AU" smtClean="0"/>
              <a:t>18</a:t>
            </a:fld>
            <a:endParaRPr lang="en-AU"/>
          </a:p>
        </p:txBody>
      </p:sp>
    </p:spTree>
    <p:extLst>
      <p:ext uri="{BB962C8B-B14F-4D97-AF65-F5344CB8AC3E}">
        <p14:creationId xmlns:p14="http://schemas.microsoft.com/office/powerpoint/2010/main" val="4030966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129B-823B-D740-B11A-8F027DDD3BB0}"/>
              </a:ext>
            </a:extLst>
          </p:cNvPr>
          <p:cNvSpPr>
            <a:spLocks noGrp="1"/>
          </p:cNvSpPr>
          <p:nvPr>
            <p:ph type="title"/>
          </p:nvPr>
        </p:nvSpPr>
        <p:spPr>
          <a:xfrm>
            <a:off x="838199" y="365125"/>
            <a:ext cx="11060151" cy="1325563"/>
          </a:xfrm>
        </p:spPr>
        <p:txBody>
          <a:bodyPr/>
          <a:lstStyle/>
          <a:p>
            <a:r>
              <a:rPr lang="en-AU" dirty="0"/>
              <a:t>But that is still not “the DNS”</a:t>
            </a:r>
          </a:p>
        </p:txBody>
      </p:sp>
      <p:sp>
        <p:nvSpPr>
          <p:cNvPr id="3" name="Content Placeholder 2">
            <a:extLst>
              <a:ext uri="{FF2B5EF4-FFF2-40B4-BE49-F238E27FC236}">
                <a16:creationId xmlns:a16="http://schemas.microsoft.com/office/drawing/2014/main" id="{6A3B4E97-4DAC-494C-A69E-25249F858E13}"/>
              </a:ext>
            </a:extLst>
          </p:cNvPr>
          <p:cNvSpPr>
            <a:spLocks noGrp="1"/>
          </p:cNvSpPr>
          <p:nvPr>
            <p:ph idx="1"/>
          </p:nvPr>
        </p:nvSpPr>
        <p:spPr/>
        <p:txBody>
          <a:bodyPr/>
          <a:lstStyle/>
          <a:p>
            <a:r>
              <a:rPr lang="en-AU" dirty="0"/>
              <a:t>The DNS is more than its mapping role, and more than its infrastructure elements</a:t>
            </a:r>
          </a:p>
          <a:p>
            <a:r>
              <a:rPr lang="en-AU" dirty="0"/>
              <a:t>So what is the DNS?</a:t>
            </a:r>
          </a:p>
        </p:txBody>
      </p:sp>
      <p:sp>
        <p:nvSpPr>
          <p:cNvPr id="4" name="Slide Number Placeholder 3">
            <a:extLst>
              <a:ext uri="{FF2B5EF4-FFF2-40B4-BE49-F238E27FC236}">
                <a16:creationId xmlns:a16="http://schemas.microsoft.com/office/drawing/2014/main" id="{2AE84A47-1D3C-3541-9D2F-90C0C0650BFA}"/>
              </a:ext>
            </a:extLst>
          </p:cNvPr>
          <p:cNvSpPr>
            <a:spLocks noGrp="1"/>
          </p:cNvSpPr>
          <p:nvPr>
            <p:ph type="sldNum" sz="quarter" idx="12"/>
          </p:nvPr>
        </p:nvSpPr>
        <p:spPr/>
        <p:txBody>
          <a:bodyPr/>
          <a:lstStyle/>
          <a:p>
            <a:fld id="{652E326F-2974-0E46-BE41-4A2DFAACED48}" type="slidenum">
              <a:rPr lang="en-AU" smtClean="0"/>
              <a:t>19</a:t>
            </a:fld>
            <a:endParaRPr lang="en-AU"/>
          </a:p>
        </p:txBody>
      </p:sp>
    </p:spTree>
    <p:extLst>
      <p:ext uri="{BB962C8B-B14F-4D97-AF65-F5344CB8AC3E}">
        <p14:creationId xmlns:p14="http://schemas.microsoft.com/office/powerpoint/2010/main" val="303971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E810D-DC1E-D845-91FA-E7A5D4C9656D}"/>
              </a:ext>
            </a:extLst>
          </p:cNvPr>
          <p:cNvSpPr>
            <a:spLocks noGrp="1"/>
          </p:cNvSpPr>
          <p:nvPr>
            <p:ph type="title"/>
          </p:nvPr>
        </p:nvSpPr>
        <p:spPr/>
        <p:txBody>
          <a:bodyPr/>
          <a:lstStyle/>
          <a:p>
            <a:r>
              <a:rPr lang="en-AU" dirty="0"/>
              <a:t>Openness?</a:t>
            </a:r>
          </a:p>
        </p:txBody>
      </p:sp>
      <p:sp>
        <p:nvSpPr>
          <p:cNvPr id="3" name="Content Placeholder 2">
            <a:extLst>
              <a:ext uri="{FF2B5EF4-FFF2-40B4-BE49-F238E27FC236}">
                <a16:creationId xmlns:a16="http://schemas.microsoft.com/office/drawing/2014/main" id="{D398456F-C2D0-B94C-87D2-9A17F78AD36A}"/>
              </a:ext>
            </a:extLst>
          </p:cNvPr>
          <p:cNvSpPr>
            <a:spLocks noGrp="1"/>
          </p:cNvSpPr>
          <p:nvPr>
            <p:ph idx="1"/>
          </p:nvPr>
        </p:nvSpPr>
        <p:spPr/>
        <p:txBody>
          <a:bodyPr/>
          <a:lstStyle/>
          <a:p>
            <a:pPr marL="0" indent="0">
              <a:buNone/>
            </a:pPr>
            <a:r>
              <a:rPr lang="en-AU" dirty="0"/>
              <a:t>When speaking about openness we do not mean in a competitive sense, but rather: </a:t>
            </a:r>
          </a:p>
          <a:p>
            <a:pPr marL="457200" lvl="1" indent="0">
              <a:buNone/>
            </a:pPr>
            <a:r>
              <a:rPr lang="en-AU" sz="2800" dirty="0"/>
              <a:t>“Can users access and distribute information and content, use and provide applications and services, and use terminal equipment of their choice, irrespective of the user’s or provider’s location or the location, origin or destination of the information, content, application or service?”</a:t>
            </a:r>
            <a:endParaRPr lang="en-AU" dirty="0"/>
          </a:p>
        </p:txBody>
      </p:sp>
      <p:sp>
        <p:nvSpPr>
          <p:cNvPr id="4" name="Slide Number Placeholder 3">
            <a:extLst>
              <a:ext uri="{FF2B5EF4-FFF2-40B4-BE49-F238E27FC236}">
                <a16:creationId xmlns:a16="http://schemas.microsoft.com/office/drawing/2014/main" id="{6D6667A1-1434-FA44-9A99-CCDFDBCAC499}"/>
              </a:ext>
            </a:extLst>
          </p:cNvPr>
          <p:cNvSpPr>
            <a:spLocks noGrp="1"/>
          </p:cNvSpPr>
          <p:nvPr>
            <p:ph type="sldNum" sz="quarter" idx="12"/>
          </p:nvPr>
        </p:nvSpPr>
        <p:spPr/>
        <p:txBody>
          <a:bodyPr/>
          <a:lstStyle/>
          <a:p>
            <a:fld id="{652E326F-2974-0E46-BE41-4A2DFAACED48}" type="slidenum">
              <a:rPr lang="en-AU" smtClean="0"/>
              <a:t>2</a:t>
            </a:fld>
            <a:endParaRPr lang="en-AU"/>
          </a:p>
        </p:txBody>
      </p:sp>
    </p:spTree>
    <p:extLst>
      <p:ext uri="{BB962C8B-B14F-4D97-AF65-F5344CB8AC3E}">
        <p14:creationId xmlns:p14="http://schemas.microsoft.com/office/powerpoint/2010/main" val="1171434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B5B-8041-294C-90BD-50D42DE83561}"/>
              </a:ext>
            </a:extLst>
          </p:cNvPr>
          <p:cNvSpPr>
            <a:spLocks noGrp="1"/>
          </p:cNvSpPr>
          <p:nvPr>
            <p:ph type="title"/>
          </p:nvPr>
        </p:nvSpPr>
        <p:spPr/>
        <p:txBody>
          <a:bodyPr/>
          <a:lstStyle/>
          <a:p>
            <a:r>
              <a:rPr lang="en-AU" dirty="0"/>
              <a:t>What is “the DNS”?</a:t>
            </a:r>
          </a:p>
        </p:txBody>
      </p:sp>
      <p:sp>
        <p:nvSpPr>
          <p:cNvPr id="3" name="Content Placeholder 2">
            <a:extLst>
              <a:ext uri="{FF2B5EF4-FFF2-40B4-BE49-F238E27FC236}">
                <a16:creationId xmlns:a16="http://schemas.microsoft.com/office/drawing/2014/main" id="{30B67F0C-B158-1049-AB5A-AE6D2B44BE8A}"/>
              </a:ext>
            </a:extLst>
          </p:cNvPr>
          <p:cNvSpPr>
            <a:spLocks noGrp="1"/>
          </p:cNvSpPr>
          <p:nvPr>
            <p:ph idx="1"/>
          </p:nvPr>
        </p:nvSpPr>
        <p:spPr/>
        <p:txBody>
          <a:bodyPr>
            <a:normAutofit/>
          </a:bodyPr>
          <a:lstStyle/>
          <a:p>
            <a:pPr>
              <a:buFont typeface="Wingdings" pitchFamily="2" charset="2"/>
              <a:buChar char="q"/>
            </a:pPr>
            <a:r>
              <a:rPr lang="en-AU" b="1" dirty="0"/>
              <a:t>A name space</a:t>
            </a:r>
            <a:r>
              <a:rPr lang="en-AU" dirty="0"/>
              <a:t>: A collection of word-strings that are organised into a hierarchy of labels</a:t>
            </a:r>
          </a:p>
          <a:p>
            <a:pPr>
              <a:buFont typeface="Wingdings" pitchFamily="2" charset="2"/>
              <a:buChar char="q"/>
            </a:pPr>
            <a:r>
              <a:rPr lang="en-AU" dirty="0"/>
              <a:t>A distributed </a:t>
            </a:r>
            <a:r>
              <a:rPr lang="en-AU" b="1" dirty="0"/>
              <a:t>name registration </a:t>
            </a:r>
            <a:r>
              <a:rPr lang="en-AU" dirty="0"/>
              <a:t>framework that assigns a unique “license to use” to human-centric word-strings to entities (for money)</a:t>
            </a:r>
          </a:p>
          <a:p>
            <a:pPr>
              <a:buFont typeface="Wingdings" pitchFamily="2" charset="2"/>
              <a:buChar char="q"/>
            </a:pPr>
            <a:r>
              <a:rPr lang="en-AU" dirty="0"/>
              <a:t>A </a:t>
            </a:r>
            <a:r>
              <a:rPr lang="en-AU" b="1" dirty="0"/>
              <a:t>distributed database </a:t>
            </a:r>
            <a:r>
              <a:rPr lang="en-AU" dirty="0"/>
              <a:t>that maps human-centric word-strings into IP addresses</a:t>
            </a:r>
          </a:p>
          <a:p>
            <a:pPr>
              <a:buFont typeface="Wingdings" pitchFamily="2" charset="2"/>
              <a:buChar char="q"/>
            </a:pPr>
            <a:r>
              <a:rPr lang="en-AU" dirty="0"/>
              <a:t>A </a:t>
            </a:r>
            <a:r>
              <a:rPr lang="en-AU" b="1" dirty="0"/>
              <a:t>protocol</a:t>
            </a:r>
            <a:r>
              <a:rPr lang="en-AU" dirty="0"/>
              <a:t> used by DNS protocol speakers to “resolve” a word-string into a defined attribute (usually an IP address)</a:t>
            </a:r>
          </a:p>
          <a:p>
            <a:pPr>
              <a:buFont typeface="Wingdings" pitchFamily="2" charset="2"/>
              <a:buChar char="q"/>
            </a:pPr>
            <a:r>
              <a:rPr lang="en-AU" dirty="0"/>
              <a:t>A </a:t>
            </a:r>
            <a:r>
              <a:rPr lang="en-AU" b="1" dirty="0"/>
              <a:t>signalling medium </a:t>
            </a:r>
            <a:r>
              <a:rPr lang="en-AU" dirty="0"/>
              <a:t>that is universally supported</a:t>
            </a:r>
          </a:p>
          <a:p>
            <a:pPr marL="0" indent="0">
              <a:buNone/>
            </a:pPr>
            <a:endParaRPr lang="en-AU" dirty="0"/>
          </a:p>
          <a:p>
            <a:pPr marL="0" indent="0">
              <a:buNone/>
            </a:pPr>
            <a:endParaRPr lang="en-AU" dirty="0"/>
          </a:p>
        </p:txBody>
      </p:sp>
      <p:sp>
        <p:nvSpPr>
          <p:cNvPr id="4" name="Slide Number Placeholder 3">
            <a:extLst>
              <a:ext uri="{FF2B5EF4-FFF2-40B4-BE49-F238E27FC236}">
                <a16:creationId xmlns:a16="http://schemas.microsoft.com/office/drawing/2014/main" id="{3D44B20F-1FF3-1048-A222-8D6DFE8474CB}"/>
              </a:ext>
            </a:extLst>
          </p:cNvPr>
          <p:cNvSpPr>
            <a:spLocks noGrp="1"/>
          </p:cNvSpPr>
          <p:nvPr>
            <p:ph type="sldNum" sz="quarter" idx="12"/>
          </p:nvPr>
        </p:nvSpPr>
        <p:spPr/>
        <p:txBody>
          <a:bodyPr/>
          <a:lstStyle/>
          <a:p>
            <a:fld id="{652E326F-2974-0E46-BE41-4A2DFAACED48}" type="slidenum">
              <a:rPr lang="en-AU" smtClean="0"/>
              <a:t>20</a:t>
            </a:fld>
            <a:endParaRPr lang="en-AU"/>
          </a:p>
        </p:txBody>
      </p:sp>
    </p:spTree>
    <p:extLst>
      <p:ext uri="{BB962C8B-B14F-4D97-AF65-F5344CB8AC3E}">
        <p14:creationId xmlns:p14="http://schemas.microsoft.com/office/powerpoint/2010/main" val="254585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61F08-81A1-F04B-8EAD-E41BEAFC9D90}"/>
              </a:ext>
            </a:extLst>
          </p:cNvPr>
          <p:cNvSpPr>
            <a:spLocks noGrp="1"/>
          </p:cNvSpPr>
          <p:nvPr>
            <p:ph type="title"/>
          </p:nvPr>
        </p:nvSpPr>
        <p:spPr/>
        <p:txBody>
          <a:bodyPr/>
          <a:lstStyle/>
          <a:p>
            <a:r>
              <a:rPr lang="en-AU" dirty="0"/>
              <a:t>What are DNS “Markets”?</a:t>
            </a:r>
          </a:p>
        </p:txBody>
      </p:sp>
      <p:sp>
        <p:nvSpPr>
          <p:cNvPr id="3" name="Content Placeholder 2">
            <a:extLst>
              <a:ext uri="{FF2B5EF4-FFF2-40B4-BE49-F238E27FC236}">
                <a16:creationId xmlns:a16="http://schemas.microsoft.com/office/drawing/2014/main" id="{A3395F89-F470-8446-BCEC-1089046A9474}"/>
              </a:ext>
            </a:extLst>
          </p:cNvPr>
          <p:cNvSpPr>
            <a:spLocks noGrp="1"/>
          </p:cNvSpPr>
          <p:nvPr>
            <p:ph idx="1"/>
          </p:nvPr>
        </p:nvSpPr>
        <p:spPr/>
        <p:txBody>
          <a:bodyPr>
            <a:normAutofit fontScale="70000" lnSpcReduction="20000"/>
          </a:bodyPr>
          <a:lstStyle/>
          <a:p>
            <a:pPr marL="0" indent="0">
              <a:buNone/>
            </a:pPr>
            <a:r>
              <a:rPr lang="en-AU" dirty="0"/>
              <a:t>The DNS is not a single market – it is a highly devolved framework and there are a number of discrete markets that are at best loosely coupled . </a:t>
            </a:r>
          </a:p>
          <a:p>
            <a:pPr marL="0" indent="0">
              <a:buNone/>
            </a:pPr>
            <a:r>
              <a:rPr lang="en-AU" dirty="0"/>
              <a:t>Some of these are:</a:t>
            </a:r>
          </a:p>
          <a:p>
            <a:r>
              <a:rPr lang="en-AU" dirty="0"/>
              <a:t>The market for new “top level” labels (gTLDs) operated by ICANN. This market is open to ICANN-qualified registry operators. A registry has an exclusive license to operate a  TLD.</a:t>
            </a:r>
          </a:p>
          <a:p>
            <a:r>
              <a:rPr lang="en-AU" dirty="0"/>
              <a:t>The market for “registrars”, who act as retailers of DNS names and deal with clients (registrants) and register the client’s DNS names into the appropriate registry</a:t>
            </a:r>
          </a:p>
          <a:p>
            <a:r>
              <a:rPr lang="en-AU" dirty="0"/>
              <a:t>The market for clients to register a DNS name with a registry</a:t>
            </a:r>
          </a:p>
          <a:p>
            <a:r>
              <a:rPr lang="en-AU" dirty="0"/>
              <a:t>The market for DNS name certification, which is a third party that attests that an entity has control of a domain name</a:t>
            </a:r>
          </a:p>
          <a:p>
            <a:r>
              <a:rPr lang="en-AU" dirty="0"/>
              <a:t>The market for DNS name resolution where users direct their queries to a resolver and the resolver provides DNS “answers”</a:t>
            </a:r>
          </a:p>
          <a:p>
            <a:r>
              <a:rPr lang="en-AU" dirty="0"/>
              <a:t>The market for hosting authoritative name services, where “bigger is better” has driven a highly aggregated market</a:t>
            </a:r>
          </a:p>
          <a:p>
            <a:r>
              <a:rPr lang="en-AU" dirty="0"/>
              <a:t>The market for DNS query logs</a:t>
            </a:r>
          </a:p>
        </p:txBody>
      </p:sp>
      <p:sp>
        <p:nvSpPr>
          <p:cNvPr id="4" name="Slide Number Placeholder 3">
            <a:extLst>
              <a:ext uri="{FF2B5EF4-FFF2-40B4-BE49-F238E27FC236}">
                <a16:creationId xmlns:a16="http://schemas.microsoft.com/office/drawing/2014/main" id="{4DD53323-9EA5-EF4C-9659-1A3A59ED1BCA}"/>
              </a:ext>
            </a:extLst>
          </p:cNvPr>
          <p:cNvSpPr>
            <a:spLocks noGrp="1"/>
          </p:cNvSpPr>
          <p:nvPr>
            <p:ph type="sldNum" sz="quarter" idx="12"/>
          </p:nvPr>
        </p:nvSpPr>
        <p:spPr/>
        <p:txBody>
          <a:bodyPr/>
          <a:lstStyle/>
          <a:p>
            <a:fld id="{652E326F-2974-0E46-BE41-4A2DFAACED48}" type="slidenum">
              <a:rPr lang="en-AU" smtClean="0"/>
              <a:t>21</a:t>
            </a:fld>
            <a:endParaRPr lang="en-AU"/>
          </a:p>
        </p:txBody>
      </p:sp>
    </p:spTree>
    <p:extLst>
      <p:ext uri="{BB962C8B-B14F-4D97-AF65-F5344CB8AC3E}">
        <p14:creationId xmlns:p14="http://schemas.microsoft.com/office/powerpoint/2010/main" val="3614378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C086B-E200-5646-BF8A-8A5A2F4C60D7}"/>
              </a:ext>
            </a:extLst>
          </p:cNvPr>
          <p:cNvSpPr>
            <a:spLocks noGrp="1"/>
          </p:cNvSpPr>
          <p:nvPr>
            <p:ph type="title"/>
          </p:nvPr>
        </p:nvSpPr>
        <p:spPr/>
        <p:txBody>
          <a:bodyPr/>
          <a:lstStyle/>
          <a:p>
            <a:r>
              <a:rPr lang="en-AU" dirty="0"/>
              <a:t>Maybe it’s more than markets</a:t>
            </a:r>
          </a:p>
        </p:txBody>
      </p:sp>
      <p:sp>
        <p:nvSpPr>
          <p:cNvPr id="3" name="Content Placeholder 2">
            <a:extLst>
              <a:ext uri="{FF2B5EF4-FFF2-40B4-BE49-F238E27FC236}">
                <a16:creationId xmlns:a16="http://schemas.microsoft.com/office/drawing/2014/main" id="{BD3D6B68-3157-4E45-A30A-3602CFCF6F04}"/>
              </a:ext>
            </a:extLst>
          </p:cNvPr>
          <p:cNvSpPr>
            <a:spLocks noGrp="1"/>
          </p:cNvSpPr>
          <p:nvPr>
            <p:ph idx="1"/>
          </p:nvPr>
        </p:nvSpPr>
        <p:spPr/>
        <p:txBody>
          <a:bodyPr/>
          <a:lstStyle/>
          <a:p>
            <a:r>
              <a:rPr lang="en-AU" dirty="0"/>
              <a:t>Perhaps this is best viewed as a collection of requirements</a:t>
            </a:r>
          </a:p>
          <a:p>
            <a:pPr lvl="1"/>
            <a:r>
              <a:rPr lang="en-AU" dirty="0"/>
              <a:t>Some are well established</a:t>
            </a:r>
          </a:p>
          <a:p>
            <a:pPr lvl="1"/>
            <a:r>
              <a:rPr lang="en-AU" dirty="0"/>
              <a:t>Some are emergent requirements</a:t>
            </a:r>
          </a:p>
          <a:p>
            <a:r>
              <a:rPr lang="en-AU" dirty="0"/>
              <a:t>Perhaps the question could be rephrased as one that asks to what extent are conventional open markets a good fit for these various DNS requirements</a:t>
            </a:r>
          </a:p>
          <a:p>
            <a:r>
              <a:rPr lang="en-AU" dirty="0"/>
              <a:t>And to what extent these market-based mechanisms are failing!</a:t>
            </a:r>
          </a:p>
        </p:txBody>
      </p:sp>
      <p:sp>
        <p:nvSpPr>
          <p:cNvPr id="4" name="Slide Number Placeholder 3">
            <a:extLst>
              <a:ext uri="{FF2B5EF4-FFF2-40B4-BE49-F238E27FC236}">
                <a16:creationId xmlns:a16="http://schemas.microsoft.com/office/drawing/2014/main" id="{D9BEE821-468C-DA40-B6A6-DE08AE481750}"/>
              </a:ext>
            </a:extLst>
          </p:cNvPr>
          <p:cNvSpPr>
            <a:spLocks noGrp="1"/>
          </p:cNvSpPr>
          <p:nvPr>
            <p:ph type="sldNum" sz="quarter" idx="12"/>
          </p:nvPr>
        </p:nvSpPr>
        <p:spPr/>
        <p:txBody>
          <a:bodyPr/>
          <a:lstStyle/>
          <a:p>
            <a:fld id="{652E326F-2974-0E46-BE41-4A2DFAACED48}" type="slidenum">
              <a:rPr lang="en-AU" smtClean="0"/>
              <a:t>22</a:t>
            </a:fld>
            <a:endParaRPr lang="en-AU"/>
          </a:p>
        </p:txBody>
      </p:sp>
    </p:spTree>
    <p:extLst>
      <p:ext uri="{BB962C8B-B14F-4D97-AF65-F5344CB8AC3E}">
        <p14:creationId xmlns:p14="http://schemas.microsoft.com/office/powerpoint/2010/main" val="3380494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E5AEF-1377-874D-8821-7CEF38A0BD0E}"/>
              </a:ext>
            </a:extLst>
          </p:cNvPr>
          <p:cNvSpPr>
            <a:spLocks noGrp="1"/>
          </p:cNvSpPr>
          <p:nvPr>
            <p:ph type="title"/>
          </p:nvPr>
        </p:nvSpPr>
        <p:spPr/>
        <p:txBody>
          <a:bodyPr/>
          <a:lstStyle/>
          <a:p>
            <a:r>
              <a:rPr lang="en-AU" dirty="0"/>
              <a:t>So, what should we talk about?</a:t>
            </a:r>
          </a:p>
        </p:txBody>
      </p:sp>
      <p:sp>
        <p:nvSpPr>
          <p:cNvPr id="3" name="Content Placeholder 2">
            <a:extLst>
              <a:ext uri="{FF2B5EF4-FFF2-40B4-BE49-F238E27FC236}">
                <a16:creationId xmlns:a16="http://schemas.microsoft.com/office/drawing/2014/main" id="{7C6EAE2E-BFE7-FF40-ACDC-B62FEC5B4F10}"/>
              </a:ext>
            </a:extLst>
          </p:cNvPr>
          <p:cNvSpPr>
            <a:spLocks noGrp="1"/>
          </p:cNvSpPr>
          <p:nvPr>
            <p:ph idx="1"/>
          </p:nvPr>
        </p:nvSpPr>
        <p:spPr/>
        <p:txBody>
          <a:bodyPr/>
          <a:lstStyle/>
          <a:p>
            <a:pPr marL="0" indent="0">
              <a:buNone/>
            </a:pPr>
            <a:r>
              <a:rPr lang="en-AU" dirty="0"/>
              <a:t>If we want to talk about the DNS as “a market”</a:t>
            </a:r>
          </a:p>
          <a:p>
            <a:r>
              <a:rPr lang="en-AU" dirty="0"/>
              <a:t>The DNS is not a single market place, or even a collection of inter-dependent and tightly coupled market place</a:t>
            </a:r>
          </a:p>
          <a:p>
            <a:r>
              <a:rPr lang="en-AU" dirty="0"/>
              <a:t>The DNS is constructed of many elements, some of which appear to behave as tightly regulated markets, some of which are openly competitive markets, some of which are comprehensive market failures!</a:t>
            </a:r>
          </a:p>
          <a:p>
            <a:r>
              <a:rPr lang="en-AU" dirty="0"/>
              <a:t>Maybe we should think of the DNS using a number of themes to give some focus to this discussion</a:t>
            </a:r>
          </a:p>
        </p:txBody>
      </p:sp>
      <p:sp>
        <p:nvSpPr>
          <p:cNvPr id="4" name="Slide Number Placeholder 3">
            <a:extLst>
              <a:ext uri="{FF2B5EF4-FFF2-40B4-BE49-F238E27FC236}">
                <a16:creationId xmlns:a16="http://schemas.microsoft.com/office/drawing/2014/main" id="{9B9D4F8C-98A0-204C-9412-3D52E1C7E59D}"/>
              </a:ext>
            </a:extLst>
          </p:cNvPr>
          <p:cNvSpPr>
            <a:spLocks noGrp="1"/>
          </p:cNvSpPr>
          <p:nvPr>
            <p:ph type="sldNum" sz="quarter" idx="12"/>
          </p:nvPr>
        </p:nvSpPr>
        <p:spPr/>
        <p:txBody>
          <a:bodyPr/>
          <a:lstStyle/>
          <a:p>
            <a:fld id="{652E326F-2974-0E46-BE41-4A2DFAACED48}" type="slidenum">
              <a:rPr lang="en-AU" smtClean="0"/>
              <a:t>23</a:t>
            </a:fld>
            <a:endParaRPr lang="en-AU"/>
          </a:p>
        </p:txBody>
      </p:sp>
    </p:spTree>
    <p:extLst>
      <p:ext uri="{BB962C8B-B14F-4D97-AF65-F5344CB8AC3E}">
        <p14:creationId xmlns:p14="http://schemas.microsoft.com/office/powerpoint/2010/main" val="3227242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68F4C-5FE6-4D48-8AFE-032A07096806}"/>
              </a:ext>
            </a:extLst>
          </p:cNvPr>
          <p:cNvSpPr>
            <a:spLocks noGrp="1"/>
          </p:cNvSpPr>
          <p:nvPr>
            <p:ph type="title"/>
          </p:nvPr>
        </p:nvSpPr>
        <p:spPr/>
        <p:txBody>
          <a:bodyPr/>
          <a:lstStyle/>
          <a:p>
            <a:r>
              <a:rPr lang="en-AU" dirty="0"/>
              <a:t>Current DNS Themes</a:t>
            </a:r>
          </a:p>
        </p:txBody>
      </p:sp>
      <p:sp>
        <p:nvSpPr>
          <p:cNvPr id="3" name="Content Placeholder 2">
            <a:extLst>
              <a:ext uri="{FF2B5EF4-FFF2-40B4-BE49-F238E27FC236}">
                <a16:creationId xmlns:a16="http://schemas.microsoft.com/office/drawing/2014/main" id="{92B39902-1AC5-A143-B417-DF1852CAA9B8}"/>
              </a:ext>
            </a:extLst>
          </p:cNvPr>
          <p:cNvSpPr>
            <a:spLocks noGrp="1"/>
          </p:cNvSpPr>
          <p:nvPr>
            <p:ph idx="1"/>
          </p:nvPr>
        </p:nvSpPr>
        <p:spPr/>
        <p:txBody>
          <a:bodyPr>
            <a:normAutofit fontScale="92500" lnSpcReduction="20000"/>
          </a:bodyPr>
          <a:lstStyle/>
          <a:p>
            <a:r>
              <a:rPr lang="en-AU" dirty="0"/>
              <a:t>DNS as a control element</a:t>
            </a:r>
          </a:p>
          <a:p>
            <a:r>
              <a:rPr lang="en-AU" dirty="0"/>
              <a:t>DNS and privacy</a:t>
            </a:r>
          </a:p>
          <a:p>
            <a:r>
              <a:rPr lang="en-AU" dirty="0"/>
              <a:t>DNS and trust</a:t>
            </a:r>
          </a:p>
          <a:p>
            <a:r>
              <a:rPr lang="en-AU" dirty="0"/>
              <a:t>DNS and name space fragmentation</a:t>
            </a:r>
          </a:p>
          <a:p>
            <a:r>
              <a:rPr lang="en-AU" dirty="0"/>
              <a:t>DNS as a rendezvous tool</a:t>
            </a:r>
          </a:p>
          <a:p>
            <a:r>
              <a:rPr lang="en-AU" dirty="0"/>
              <a:t>DNS as a collection of markets</a:t>
            </a:r>
          </a:p>
          <a:p>
            <a:r>
              <a:rPr lang="en-AU" dirty="0"/>
              <a:t>DNS and market aggregation</a:t>
            </a:r>
          </a:p>
          <a:p>
            <a:r>
              <a:rPr lang="en-AU" dirty="0"/>
              <a:t>DNS and abuse and cyber attacks</a:t>
            </a:r>
          </a:p>
          <a:p>
            <a:r>
              <a:rPr lang="en-AU" dirty="0"/>
              <a:t>DNS as an economic failure</a:t>
            </a:r>
          </a:p>
          <a:p>
            <a:r>
              <a:rPr lang="en-AU" dirty="0"/>
              <a:t>DNS as the last remaining definition of a coherent Internet </a:t>
            </a:r>
          </a:p>
        </p:txBody>
      </p:sp>
      <p:sp>
        <p:nvSpPr>
          <p:cNvPr id="4" name="Slide Number Placeholder 3">
            <a:extLst>
              <a:ext uri="{FF2B5EF4-FFF2-40B4-BE49-F238E27FC236}">
                <a16:creationId xmlns:a16="http://schemas.microsoft.com/office/drawing/2014/main" id="{B2CF92CC-E004-2841-8824-E5CDB1349E1D}"/>
              </a:ext>
            </a:extLst>
          </p:cNvPr>
          <p:cNvSpPr>
            <a:spLocks noGrp="1"/>
          </p:cNvSpPr>
          <p:nvPr>
            <p:ph type="sldNum" sz="quarter" idx="12"/>
          </p:nvPr>
        </p:nvSpPr>
        <p:spPr/>
        <p:txBody>
          <a:bodyPr/>
          <a:lstStyle/>
          <a:p>
            <a:fld id="{652E326F-2974-0E46-BE41-4A2DFAACED48}" type="slidenum">
              <a:rPr lang="en-AU" smtClean="0"/>
              <a:t>24</a:t>
            </a:fld>
            <a:endParaRPr lang="en-AU"/>
          </a:p>
        </p:txBody>
      </p:sp>
    </p:spTree>
    <p:extLst>
      <p:ext uri="{BB962C8B-B14F-4D97-AF65-F5344CB8AC3E}">
        <p14:creationId xmlns:p14="http://schemas.microsoft.com/office/powerpoint/2010/main" val="3786403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DE8B7-EC66-1C43-ABBB-BB8250F53419}"/>
              </a:ext>
            </a:extLst>
          </p:cNvPr>
          <p:cNvSpPr>
            <a:spLocks noGrp="1"/>
          </p:cNvSpPr>
          <p:nvPr>
            <p:ph type="title"/>
          </p:nvPr>
        </p:nvSpPr>
        <p:spPr/>
        <p:txBody>
          <a:bodyPr/>
          <a:lstStyle/>
          <a:p>
            <a:r>
              <a:rPr lang="en-AU" dirty="0"/>
              <a:t>This is now a very big agenda</a:t>
            </a:r>
          </a:p>
        </p:txBody>
      </p:sp>
      <p:sp>
        <p:nvSpPr>
          <p:cNvPr id="3" name="Content Placeholder 2">
            <a:extLst>
              <a:ext uri="{FF2B5EF4-FFF2-40B4-BE49-F238E27FC236}">
                <a16:creationId xmlns:a16="http://schemas.microsoft.com/office/drawing/2014/main" id="{59864D00-CAE3-4445-B055-7137A58C4533}"/>
              </a:ext>
            </a:extLst>
          </p:cNvPr>
          <p:cNvSpPr>
            <a:spLocks noGrp="1"/>
          </p:cNvSpPr>
          <p:nvPr>
            <p:ph idx="1"/>
          </p:nvPr>
        </p:nvSpPr>
        <p:spPr/>
        <p:txBody>
          <a:bodyPr/>
          <a:lstStyle/>
          <a:p>
            <a:r>
              <a:rPr lang="en-AU" dirty="0"/>
              <a:t>Far bigger than we have time for here!</a:t>
            </a:r>
          </a:p>
          <a:p>
            <a:r>
              <a:rPr lang="en-AU" dirty="0"/>
              <a:t>So I’ll just take a couple of themes and develop them further</a:t>
            </a:r>
          </a:p>
        </p:txBody>
      </p:sp>
      <p:sp>
        <p:nvSpPr>
          <p:cNvPr id="4" name="Slide Number Placeholder 3">
            <a:extLst>
              <a:ext uri="{FF2B5EF4-FFF2-40B4-BE49-F238E27FC236}">
                <a16:creationId xmlns:a16="http://schemas.microsoft.com/office/drawing/2014/main" id="{8B4A42E7-4174-9B40-A3FC-AA64753A9C50}"/>
              </a:ext>
            </a:extLst>
          </p:cNvPr>
          <p:cNvSpPr>
            <a:spLocks noGrp="1"/>
          </p:cNvSpPr>
          <p:nvPr>
            <p:ph type="sldNum" sz="quarter" idx="12"/>
          </p:nvPr>
        </p:nvSpPr>
        <p:spPr/>
        <p:txBody>
          <a:bodyPr/>
          <a:lstStyle/>
          <a:p>
            <a:fld id="{652E326F-2974-0E46-BE41-4A2DFAACED48}" type="slidenum">
              <a:rPr lang="en-AU" smtClean="0"/>
              <a:t>25</a:t>
            </a:fld>
            <a:endParaRPr lang="en-AU"/>
          </a:p>
        </p:txBody>
      </p:sp>
    </p:spTree>
    <p:extLst>
      <p:ext uri="{BB962C8B-B14F-4D97-AF65-F5344CB8AC3E}">
        <p14:creationId xmlns:p14="http://schemas.microsoft.com/office/powerpoint/2010/main" val="4167162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A8E8-78EA-BB40-BA7C-B8515F64FD04}"/>
              </a:ext>
            </a:extLst>
          </p:cNvPr>
          <p:cNvSpPr>
            <a:spLocks noGrp="1"/>
          </p:cNvSpPr>
          <p:nvPr>
            <p:ph type="title"/>
          </p:nvPr>
        </p:nvSpPr>
        <p:spPr>
          <a:xfrm>
            <a:off x="838200" y="365125"/>
            <a:ext cx="7772905" cy="1325563"/>
          </a:xfrm>
        </p:spPr>
        <p:txBody>
          <a:bodyPr/>
          <a:lstStyle/>
          <a:p>
            <a:r>
              <a:rPr lang="en-AU" dirty="0">
                <a:solidFill>
                  <a:srgbClr val="7F5F00"/>
                </a:solidFill>
              </a:rPr>
              <a:t>I. DNS and Trust</a:t>
            </a:r>
          </a:p>
        </p:txBody>
      </p:sp>
      <p:sp>
        <p:nvSpPr>
          <p:cNvPr id="3" name="Content Placeholder 2">
            <a:extLst>
              <a:ext uri="{FF2B5EF4-FFF2-40B4-BE49-F238E27FC236}">
                <a16:creationId xmlns:a16="http://schemas.microsoft.com/office/drawing/2014/main" id="{88DEB272-02F5-DF40-A238-E2F9CC8C462B}"/>
              </a:ext>
            </a:extLst>
          </p:cNvPr>
          <p:cNvSpPr>
            <a:spLocks noGrp="1"/>
          </p:cNvSpPr>
          <p:nvPr>
            <p:ph idx="1"/>
          </p:nvPr>
        </p:nvSpPr>
        <p:spPr>
          <a:xfrm>
            <a:off x="838200" y="1825625"/>
            <a:ext cx="10669859" cy="4351338"/>
          </a:xfrm>
        </p:spPr>
        <p:txBody>
          <a:bodyPr>
            <a:normAutofit/>
          </a:bodyPr>
          <a:lstStyle/>
          <a:p>
            <a:pPr marL="0" indent="0">
              <a:lnSpc>
                <a:spcPct val="120000"/>
              </a:lnSpc>
              <a:spcBef>
                <a:spcPts val="0"/>
              </a:spcBef>
              <a:buNone/>
            </a:pPr>
            <a:r>
              <a:rPr lang="en-AU" dirty="0"/>
              <a:t>Can you trust what you learn from the DNS?</a:t>
            </a:r>
          </a:p>
          <a:p>
            <a:pPr marL="0" indent="0">
              <a:lnSpc>
                <a:spcPct val="120000"/>
              </a:lnSpc>
              <a:spcBef>
                <a:spcPts val="0"/>
              </a:spcBef>
              <a:buNone/>
            </a:pPr>
            <a:r>
              <a:rPr lang="en-AU" b="1" dirty="0"/>
              <a:t>NO!</a:t>
            </a:r>
          </a:p>
          <a:p>
            <a:pPr marL="457200" lvl="1" indent="0">
              <a:lnSpc>
                <a:spcPct val="120000"/>
              </a:lnSpc>
              <a:spcBef>
                <a:spcPts val="0"/>
              </a:spcBef>
              <a:buNone/>
            </a:pPr>
            <a:r>
              <a:rPr lang="en-AU" dirty="0"/>
              <a:t>DNS responses can be altered in various ways that are challenging to detect</a:t>
            </a:r>
          </a:p>
          <a:p>
            <a:pPr marL="457200" lvl="1" indent="0">
              <a:lnSpc>
                <a:spcPct val="120000"/>
              </a:lnSpc>
              <a:spcBef>
                <a:spcPts val="0"/>
              </a:spcBef>
              <a:buNone/>
            </a:pPr>
            <a:r>
              <a:rPr lang="en-AU" dirty="0"/>
              <a:t>We know how to improve this situation by using digital cryptography to protect the integrity, accuracy and currency of DNS responses</a:t>
            </a:r>
          </a:p>
          <a:p>
            <a:pPr marL="457200" lvl="1" indent="0">
              <a:lnSpc>
                <a:spcPct val="120000"/>
              </a:lnSpc>
              <a:spcBef>
                <a:spcPts val="0"/>
              </a:spcBef>
              <a:buNone/>
            </a:pPr>
            <a:r>
              <a:rPr lang="en-AU" dirty="0"/>
              <a:t>But is this improvement in the trust of the DNS correlate to a visible consumer preference?</a:t>
            </a:r>
          </a:p>
          <a:p>
            <a:pPr marL="457200" lvl="1" indent="0">
              <a:lnSpc>
                <a:spcPct val="120000"/>
              </a:lnSpc>
              <a:spcBef>
                <a:spcPts val="0"/>
              </a:spcBef>
              <a:buNone/>
            </a:pPr>
            <a:r>
              <a:rPr lang="en-AU" dirty="0"/>
              <a:t>Is security in the DNS a market failure?</a:t>
            </a:r>
          </a:p>
          <a:p>
            <a:pPr marL="514350" indent="-514350">
              <a:lnSpc>
                <a:spcPct val="120000"/>
              </a:lnSpc>
              <a:spcBef>
                <a:spcPts val="0"/>
              </a:spcBef>
              <a:buFont typeface="+mj-lt"/>
              <a:buAutoNum type="arabicPeriod"/>
            </a:pPr>
            <a:endParaRPr lang="en-AU" dirty="0"/>
          </a:p>
          <a:p>
            <a:endParaRPr lang="en-AU" b="1" dirty="0"/>
          </a:p>
          <a:p>
            <a:pPr lvl="1"/>
            <a:endParaRPr lang="en-AU" dirty="0"/>
          </a:p>
          <a:p>
            <a:pPr lvl="1"/>
            <a:endParaRPr lang="en-AU" dirty="0"/>
          </a:p>
        </p:txBody>
      </p:sp>
    </p:spTree>
    <p:extLst>
      <p:ext uri="{BB962C8B-B14F-4D97-AF65-F5344CB8AC3E}">
        <p14:creationId xmlns:p14="http://schemas.microsoft.com/office/powerpoint/2010/main" val="1316937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FB78E-30A6-D444-BC3C-7BA3166F24CA}"/>
              </a:ext>
            </a:extLst>
          </p:cNvPr>
          <p:cNvSpPr>
            <a:spLocks noGrp="1"/>
          </p:cNvSpPr>
          <p:nvPr>
            <p:ph type="title"/>
          </p:nvPr>
        </p:nvSpPr>
        <p:spPr/>
        <p:txBody>
          <a:bodyPr/>
          <a:lstStyle/>
          <a:p>
            <a:r>
              <a:rPr lang="en-AU" dirty="0"/>
              <a:t>DNSSEC</a:t>
            </a:r>
          </a:p>
        </p:txBody>
      </p:sp>
      <p:sp>
        <p:nvSpPr>
          <p:cNvPr id="3" name="Content Placeholder 2">
            <a:extLst>
              <a:ext uri="{FF2B5EF4-FFF2-40B4-BE49-F238E27FC236}">
                <a16:creationId xmlns:a16="http://schemas.microsoft.com/office/drawing/2014/main" id="{74EB9AAE-3934-4646-BEE4-17C4AB7AA387}"/>
              </a:ext>
            </a:extLst>
          </p:cNvPr>
          <p:cNvSpPr>
            <a:spLocks noGrp="1"/>
          </p:cNvSpPr>
          <p:nvPr>
            <p:ph idx="1"/>
          </p:nvPr>
        </p:nvSpPr>
        <p:spPr/>
        <p:txBody>
          <a:bodyPr>
            <a:normAutofit fontScale="92500" lnSpcReduction="10000"/>
          </a:bodyPr>
          <a:lstStyle/>
          <a:p>
            <a:r>
              <a:rPr lang="en-AU" dirty="0"/>
              <a:t>A framework to attach digital signatures to DNS responses that attest to the accuracy and currency of the DNS response</a:t>
            </a:r>
          </a:p>
          <a:p>
            <a:pPr lvl="1"/>
            <a:r>
              <a:rPr lang="en-AU" dirty="0"/>
              <a:t>The method of attachment doe not alter the behaviour of the DNS protocol, nor does it require any changes to DNS servers</a:t>
            </a:r>
          </a:p>
          <a:p>
            <a:r>
              <a:rPr lang="en-AU" dirty="0"/>
              <a:t>A procedure for clients to follow to validate the DNS response through processing this digital signature</a:t>
            </a:r>
          </a:p>
          <a:p>
            <a:pPr marL="0" indent="0">
              <a:buNone/>
            </a:pPr>
            <a:endParaRPr lang="en-AU" dirty="0"/>
          </a:p>
          <a:p>
            <a:pPr marL="0" indent="0">
              <a:buNone/>
            </a:pPr>
            <a:r>
              <a:rPr lang="en-AU" dirty="0"/>
              <a:t>Changes:</a:t>
            </a:r>
          </a:p>
          <a:p>
            <a:pPr lvl="1"/>
            <a:r>
              <a:rPr lang="en-AU" dirty="0"/>
              <a:t>Zone management – add DNSSEC digital signature records through ”zone signing”</a:t>
            </a:r>
          </a:p>
          <a:p>
            <a:pPr lvl="1"/>
            <a:r>
              <a:rPr lang="en-AU" dirty="0"/>
              <a:t>Registry management – add DS records alongside NS records for delegated zones</a:t>
            </a:r>
          </a:p>
          <a:p>
            <a:pPr lvl="1"/>
            <a:r>
              <a:rPr lang="en-AU" dirty="0"/>
              <a:t>Client behaviour – perform additional DNS queries to perform digital signature validation</a:t>
            </a:r>
          </a:p>
        </p:txBody>
      </p:sp>
      <p:sp>
        <p:nvSpPr>
          <p:cNvPr id="4" name="Slide Number Placeholder 3">
            <a:extLst>
              <a:ext uri="{FF2B5EF4-FFF2-40B4-BE49-F238E27FC236}">
                <a16:creationId xmlns:a16="http://schemas.microsoft.com/office/drawing/2014/main" id="{6F909433-A03F-9242-8179-F04EDC009FDC}"/>
              </a:ext>
            </a:extLst>
          </p:cNvPr>
          <p:cNvSpPr>
            <a:spLocks noGrp="1"/>
          </p:cNvSpPr>
          <p:nvPr>
            <p:ph type="sldNum" sz="quarter" idx="12"/>
          </p:nvPr>
        </p:nvSpPr>
        <p:spPr/>
        <p:txBody>
          <a:bodyPr/>
          <a:lstStyle/>
          <a:p>
            <a:fld id="{652E326F-2974-0E46-BE41-4A2DFAACED48}" type="slidenum">
              <a:rPr lang="en-AU" smtClean="0"/>
              <a:t>27</a:t>
            </a:fld>
            <a:endParaRPr lang="en-AU"/>
          </a:p>
        </p:txBody>
      </p:sp>
    </p:spTree>
    <p:extLst>
      <p:ext uri="{BB962C8B-B14F-4D97-AF65-F5344CB8AC3E}">
        <p14:creationId xmlns:p14="http://schemas.microsoft.com/office/powerpoint/2010/main" val="2738778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3" name="Content Placeholder 2">
            <a:extLst>
              <a:ext uri="{FF2B5EF4-FFF2-40B4-BE49-F238E27FC236}">
                <a16:creationId xmlns:a16="http://schemas.microsoft.com/office/drawing/2014/main" id="{8AF5384A-CCCC-A64D-8D1C-DC552FDD431A}"/>
              </a:ext>
            </a:extLst>
          </p:cNvPr>
          <p:cNvSpPr>
            <a:spLocks noGrp="1"/>
          </p:cNvSpPr>
          <p:nvPr>
            <p:ph idx="1"/>
          </p:nvPr>
        </p:nvSpPr>
        <p:spPr/>
        <p:txBody>
          <a:bodyPr/>
          <a:lstStyle/>
          <a:p>
            <a:pPr marL="0" indent="0">
              <a:buNone/>
            </a:pPr>
            <a:r>
              <a:rPr lang="en-AU" dirty="0"/>
              <a:t>You might think that a change to the DNS that improved the trust in the DNS would prove to be highly popular in the DNS space</a:t>
            </a:r>
          </a:p>
          <a:p>
            <a:pPr marL="0" indent="0">
              <a:buNone/>
            </a:pPr>
            <a:r>
              <a:rPr lang="en-AU" dirty="0"/>
              <a:t>So lets look at the metrics of deployment of DNSSEC validation </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28</a:t>
            </a:fld>
            <a:endParaRPr lang="en-AU"/>
          </a:p>
        </p:txBody>
      </p:sp>
    </p:spTree>
    <p:extLst>
      <p:ext uri="{BB962C8B-B14F-4D97-AF65-F5344CB8AC3E}">
        <p14:creationId xmlns:p14="http://schemas.microsoft.com/office/powerpoint/2010/main" val="2205275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29</a:t>
            </a:fld>
            <a:endParaRPr lang="en-AU"/>
          </a:p>
        </p:txBody>
      </p:sp>
      <p:sp>
        <p:nvSpPr>
          <p:cNvPr id="7" name="TextBox 6">
            <a:extLst>
              <a:ext uri="{FF2B5EF4-FFF2-40B4-BE49-F238E27FC236}">
                <a16:creationId xmlns:a16="http://schemas.microsoft.com/office/drawing/2014/main" id="{0E2DF7B6-FE4E-CC4C-8586-7269F9FAB036}"/>
              </a:ext>
            </a:extLst>
          </p:cNvPr>
          <p:cNvSpPr txBox="1"/>
          <p:nvPr/>
        </p:nvSpPr>
        <p:spPr>
          <a:xfrm>
            <a:off x="3927768" y="2153523"/>
            <a:ext cx="3860352" cy="369332"/>
          </a:xfrm>
          <a:prstGeom prst="rect">
            <a:avLst/>
          </a:prstGeom>
          <a:noFill/>
        </p:spPr>
        <p:txBody>
          <a:bodyPr wrap="none" rtlCol="0">
            <a:spAutoFit/>
          </a:bodyPr>
          <a:lstStyle/>
          <a:p>
            <a:r>
              <a:rPr lang="en-AU" dirty="0">
                <a:latin typeface="AhnbergHand" pitchFamily="2" charset="0"/>
              </a:rPr>
              <a:t>Who validates DNS responses?</a:t>
            </a:r>
          </a:p>
        </p:txBody>
      </p:sp>
      <p:pic>
        <p:nvPicPr>
          <p:cNvPr id="8" name="Picture 7">
            <a:extLst>
              <a:ext uri="{FF2B5EF4-FFF2-40B4-BE49-F238E27FC236}">
                <a16:creationId xmlns:a16="http://schemas.microsoft.com/office/drawing/2014/main" id="{2A2F0661-F132-314E-ABD3-EE39078634A5}"/>
              </a:ext>
            </a:extLst>
          </p:cNvPr>
          <p:cNvPicPr>
            <a:picLocks noChangeAspect="1"/>
          </p:cNvPicPr>
          <p:nvPr/>
        </p:nvPicPr>
        <p:blipFill>
          <a:blip r:embed="rId2"/>
          <a:stretch>
            <a:fillRect/>
          </a:stretch>
        </p:blipFill>
        <p:spPr>
          <a:xfrm>
            <a:off x="2253147" y="2789161"/>
            <a:ext cx="8698631" cy="3732364"/>
          </a:xfrm>
          <a:prstGeom prst="rect">
            <a:avLst/>
          </a:prstGeom>
        </p:spPr>
      </p:pic>
      <p:sp>
        <p:nvSpPr>
          <p:cNvPr id="9" name="Rectangle 8">
            <a:extLst>
              <a:ext uri="{FF2B5EF4-FFF2-40B4-BE49-F238E27FC236}">
                <a16:creationId xmlns:a16="http://schemas.microsoft.com/office/drawing/2014/main" id="{1F1D6D04-3B52-C04B-B221-BCBD03D4EAC0}"/>
              </a:ext>
            </a:extLst>
          </p:cNvPr>
          <p:cNvSpPr/>
          <p:nvPr/>
        </p:nvSpPr>
        <p:spPr>
          <a:xfrm>
            <a:off x="7788120" y="6085490"/>
            <a:ext cx="515052" cy="635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3602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73CD9-1B23-8046-A465-7BEB83B3BD9F}"/>
              </a:ext>
            </a:extLst>
          </p:cNvPr>
          <p:cNvSpPr>
            <a:spLocks noGrp="1"/>
          </p:cNvSpPr>
          <p:nvPr>
            <p:ph type="title"/>
          </p:nvPr>
        </p:nvSpPr>
        <p:spPr/>
        <p:txBody>
          <a:bodyPr/>
          <a:lstStyle/>
          <a:p>
            <a:r>
              <a:rPr lang="en-AU" dirty="0"/>
              <a:t>But that was the entire POINT of the DNS!</a:t>
            </a:r>
          </a:p>
        </p:txBody>
      </p:sp>
      <p:sp>
        <p:nvSpPr>
          <p:cNvPr id="3" name="Content Placeholder 2">
            <a:extLst>
              <a:ext uri="{FF2B5EF4-FFF2-40B4-BE49-F238E27FC236}">
                <a16:creationId xmlns:a16="http://schemas.microsoft.com/office/drawing/2014/main" id="{D6DB67AE-F0AD-BD43-A2D9-18BF0A6FA145}"/>
              </a:ext>
            </a:extLst>
          </p:cNvPr>
          <p:cNvSpPr>
            <a:spLocks noGrp="1"/>
          </p:cNvSpPr>
          <p:nvPr>
            <p:ph idx="1"/>
          </p:nvPr>
        </p:nvSpPr>
        <p:spPr/>
        <p:txBody>
          <a:bodyPr/>
          <a:lstStyle/>
          <a:p>
            <a:pPr marL="0" indent="0">
              <a:buNone/>
            </a:pPr>
            <a:r>
              <a:rPr lang="en-AU" dirty="0"/>
              <a:t>The DNS was engineered to deliver the same answer to the same query, irrespective of the querier</a:t>
            </a:r>
          </a:p>
          <a:p>
            <a:pPr lvl="1"/>
            <a:r>
              <a:rPr lang="en-AU" dirty="0"/>
              <a:t>The answer did not depend on who was asking, where they were asking from, what platform they were using to generate the query, the resolvers they used to handle the query</a:t>
            </a:r>
          </a:p>
          <a:p>
            <a:pPr lvl="1"/>
            <a:r>
              <a:rPr lang="en-AU" dirty="0"/>
              <a:t>The answer did not depend on the origin of the information used to form the response, the platform used to serve this information, nor the location of information servers</a:t>
            </a:r>
          </a:p>
          <a:p>
            <a:pPr marL="0" indent="0">
              <a:buNone/>
            </a:pPr>
            <a:endParaRPr lang="en-AU" dirty="0"/>
          </a:p>
          <a:p>
            <a:pPr marL="0" indent="0">
              <a:buNone/>
            </a:pPr>
            <a:endParaRPr lang="en-AU" dirty="0"/>
          </a:p>
        </p:txBody>
      </p:sp>
      <p:sp>
        <p:nvSpPr>
          <p:cNvPr id="4" name="Slide Number Placeholder 3">
            <a:extLst>
              <a:ext uri="{FF2B5EF4-FFF2-40B4-BE49-F238E27FC236}">
                <a16:creationId xmlns:a16="http://schemas.microsoft.com/office/drawing/2014/main" id="{84E33D37-07E8-044D-983A-A17464D1C490}"/>
              </a:ext>
            </a:extLst>
          </p:cNvPr>
          <p:cNvSpPr>
            <a:spLocks noGrp="1"/>
          </p:cNvSpPr>
          <p:nvPr>
            <p:ph type="sldNum" sz="quarter" idx="12"/>
          </p:nvPr>
        </p:nvSpPr>
        <p:spPr/>
        <p:txBody>
          <a:bodyPr/>
          <a:lstStyle/>
          <a:p>
            <a:fld id="{652E326F-2974-0E46-BE41-4A2DFAACED48}" type="slidenum">
              <a:rPr lang="en-AU" smtClean="0"/>
              <a:t>3</a:t>
            </a:fld>
            <a:endParaRPr lang="en-AU"/>
          </a:p>
        </p:txBody>
      </p:sp>
    </p:spTree>
    <p:extLst>
      <p:ext uri="{BB962C8B-B14F-4D97-AF65-F5344CB8AC3E}">
        <p14:creationId xmlns:p14="http://schemas.microsoft.com/office/powerpoint/2010/main" val="2211363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3923821-A6E5-FA4B-AB2C-054E891F5C04}"/>
              </a:ext>
            </a:extLst>
          </p:cNvPr>
          <p:cNvPicPr>
            <a:picLocks noChangeAspect="1"/>
          </p:cNvPicPr>
          <p:nvPr/>
        </p:nvPicPr>
        <p:blipFill>
          <a:blip r:embed="rId2"/>
          <a:stretch>
            <a:fillRect/>
          </a:stretch>
        </p:blipFill>
        <p:spPr>
          <a:xfrm>
            <a:off x="1198179" y="2483687"/>
            <a:ext cx="7987862" cy="3732445"/>
          </a:xfrm>
          <a:prstGeom prst="rect">
            <a:avLst/>
          </a:prstGeom>
        </p:spPr>
      </p:pic>
      <p:sp>
        <p:nvSpPr>
          <p:cNvPr id="2" name="Title 1">
            <a:extLst>
              <a:ext uri="{FF2B5EF4-FFF2-40B4-BE49-F238E27FC236}">
                <a16:creationId xmlns:a16="http://schemas.microsoft.com/office/drawing/2014/main" id="{29EE4569-449C-5E43-8A57-E9CF062D8BCC}"/>
              </a:ext>
            </a:extLst>
          </p:cNvPr>
          <p:cNvSpPr>
            <a:spLocks noGrp="1"/>
          </p:cNvSpPr>
          <p:nvPr>
            <p:ph type="title"/>
          </p:nvPr>
        </p:nvSpPr>
        <p:spPr/>
        <p:txBody>
          <a:bodyPr/>
          <a:lstStyle/>
          <a:p>
            <a:r>
              <a:rPr lang="en-AU" dirty="0"/>
              <a:t>Is DNSSEC being used?</a:t>
            </a:r>
          </a:p>
        </p:txBody>
      </p:sp>
      <p:sp>
        <p:nvSpPr>
          <p:cNvPr id="4" name="Slide Number Placeholder 3">
            <a:extLst>
              <a:ext uri="{FF2B5EF4-FFF2-40B4-BE49-F238E27FC236}">
                <a16:creationId xmlns:a16="http://schemas.microsoft.com/office/drawing/2014/main" id="{57A042B4-292C-5447-9D46-566E5A7E4AFD}"/>
              </a:ext>
            </a:extLst>
          </p:cNvPr>
          <p:cNvSpPr>
            <a:spLocks noGrp="1"/>
          </p:cNvSpPr>
          <p:nvPr>
            <p:ph type="sldNum" sz="quarter" idx="12"/>
          </p:nvPr>
        </p:nvSpPr>
        <p:spPr/>
        <p:txBody>
          <a:bodyPr/>
          <a:lstStyle/>
          <a:p>
            <a:fld id="{652E326F-2974-0E46-BE41-4A2DFAACED48}" type="slidenum">
              <a:rPr lang="en-AU" smtClean="0"/>
              <a:t>30</a:t>
            </a:fld>
            <a:endParaRPr lang="en-AU"/>
          </a:p>
        </p:txBody>
      </p:sp>
      <p:sp>
        <p:nvSpPr>
          <p:cNvPr id="11" name="TextBox 10">
            <a:extLst>
              <a:ext uri="{FF2B5EF4-FFF2-40B4-BE49-F238E27FC236}">
                <a16:creationId xmlns:a16="http://schemas.microsoft.com/office/drawing/2014/main" id="{C29AA01F-EE41-974E-BB1D-2E1FA3A05893}"/>
              </a:ext>
            </a:extLst>
          </p:cNvPr>
          <p:cNvSpPr txBox="1"/>
          <p:nvPr/>
        </p:nvSpPr>
        <p:spPr>
          <a:xfrm>
            <a:off x="2319685" y="2158803"/>
            <a:ext cx="5243743" cy="369332"/>
          </a:xfrm>
          <a:prstGeom prst="rect">
            <a:avLst/>
          </a:prstGeom>
          <a:noFill/>
        </p:spPr>
        <p:txBody>
          <a:bodyPr wrap="none" rtlCol="0">
            <a:spAutoFit/>
          </a:bodyPr>
          <a:lstStyle/>
          <a:p>
            <a:r>
              <a:rPr lang="en-AU" dirty="0">
                <a:latin typeface="AhnbergHand" pitchFamily="2" charset="0"/>
              </a:rPr>
              <a:t>Validation Rate of Signed DNS responses</a:t>
            </a:r>
          </a:p>
        </p:txBody>
      </p:sp>
      <p:sp>
        <p:nvSpPr>
          <p:cNvPr id="13" name="TextBox 12">
            <a:extLst>
              <a:ext uri="{FF2B5EF4-FFF2-40B4-BE49-F238E27FC236}">
                <a16:creationId xmlns:a16="http://schemas.microsoft.com/office/drawing/2014/main" id="{120BB23E-2D52-9C4B-9F46-739049E5E0E2}"/>
              </a:ext>
            </a:extLst>
          </p:cNvPr>
          <p:cNvSpPr txBox="1"/>
          <p:nvPr/>
        </p:nvSpPr>
        <p:spPr>
          <a:xfrm>
            <a:off x="1259064" y="6159957"/>
            <a:ext cx="540533" cy="261610"/>
          </a:xfrm>
          <a:prstGeom prst="rect">
            <a:avLst/>
          </a:prstGeom>
          <a:noFill/>
        </p:spPr>
        <p:txBody>
          <a:bodyPr wrap="none" rtlCol="0">
            <a:spAutoFit/>
          </a:bodyPr>
          <a:lstStyle/>
          <a:p>
            <a:r>
              <a:rPr lang="en-AU" sz="1050" dirty="0">
                <a:latin typeface="AhnbergHand" pitchFamily="2" charset="0"/>
              </a:rPr>
              <a:t>2014</a:t>
            </a:r>
          </a:p>
        </p:txBody>
      </p:sp>
      <p:sp>
        <p:nvSpPr>
          <p:cNvPr id="14" name="TextBox 13">
            <a:extLst>
              <a:ext uri="{FF2B5EF4-FFF2-40B4-BE49-F238E27FC236}">
                <a16:creationId xmlns:a16="http://schemas.microsoft.com/office/drawing/2014/main" id="{EB986A8E-EC42-4244-8B36-CA6003F8522E}"/>
              </a:ext>
            </a:extLst>
          </p:cNvPr>
          <p:cNvSpPr txBox="1"/>
          <p:nvPr/>
        </p:nvSpPr>
        <p:spPr>
          <a:xfrm>
            <a:off x="3229321" y="6159957"/>
            <a:ext cx="529312" cy="253916"/>
          </a:xfrm>
          <a:prstGeom prst="rect">
            <a:avLst/>
          </a:prstGeom>
          <a:noFill/>
        </p:spPr>
        <p:txBody>
          <a:bodyPr wrap="none" rtlCol="0">
            <a:spAutoFit/>
          </a:bodyPr>
          <a:lstStyle/>
          <a:p>
            <a:r>
              <a:rPr lang="en-AU" sz="1050" dirty="0">
                <a:latin typeface="AhnbergHand" pitchFamily="2" charset="0"/>
              </a:rPr>
              <a:t>2016</a:t>
            </a:r>
          </a:p>
        </p:txBody>
      </p:sp>
      <p:sp>
        <p:nvSpPr>
          <p:cNvPr id="15" name="TextBox 14">
            <a:extLst>
              <a:ext uri="{FF2B5EF4-FFF2-40B4-BE49-F238E27FC236}">
                <a16:creationId xmlns:a16="http://schemas.microsoft.com/office/drawing/2014/main" id="{610784A6-0FC5-8241-B72E-859F15DF707E}"/>
              </a:ext>
            </a:extLst>
          </p:cNvPr>
          <p:cNvSpPr txBox="1"/>
          <p:nvPr/>
        </p:nvSpPr>
        <p:spPr>
          <a:xfrm>
            <a:off x="5188357" y="6159957"/>
            <a:ext cx="516488" cy="253916"/>
          </a:xfrm>
          <a:prstGeom prst="rect">
            <a:avLst/>
          </a:prstGeom>
          <a:noFill/>
        </p:spPr>
        <p:txBody>
          <a:bodyPr wrap="none" rtlCol="0">
            <a:spAutoFit/>
          </a:bodyPr>
          <a:lstStyle/>
          <a:p>
            <a:r>
              <a:rPr lang="en-AU" sz="1050" dirty="0">
                <a:latin typeface="AhnbergHand" pitchFamily="2" charset="0"/>
              </a:rPr>
              <a:t>2018</a:t>
            </a:r>
          </a:p>
        </p:txBody>
      </p:sp>
      <p:sp>
        <p:nvSpPr>
          <p:cNvPr id="16" name="TextBox 15">
            <a:extLst>
              <a:ext uri="{FF2B5EF4-FFF2-40B4-BE49-F238E27FC236}">
                <a16:creationId xmlns:a16="http://schemas.microsoft.com/office/drawing/2014/main" id="{EF3DA564-F927-2B43-9403-D1EF7B7A0F76}"/>
              </a:ext>
            </a:extLst>
          </p:cNvPr>
          <p:cNvSpPr txBox="1"/>
          <p:nvPr/>
        </p:nvSpPr>
        <p:spPr>
          <a:xfrm>
            <a:off x="7134570" y="6159957"/>
            <a:ext cx="582211" cy="253916"/>
          </a:xfrm>
          <a:prstGeom prst="rect">
            <a:avLst/>
          </a:prstGeom>
          <a:noFill/>
        </p:spPr>
        <p:txBody>
          <a:bodyPr wrap="none" rtlCol="0">
            <a:spAutoFit/>
          </a:bodyPr>
          <a:lstStyle/>
          <a:p>
            <a:r>
              <a:rPr lang="en-AU" sz="1050" dirty="0">
                <a:latin typeface="AhnbergHand" pitchFamily="2" charset="0"/>
              </a:rPr>
              <a:t>2020</a:t>
            </a:r>
          </a:p>
        </p:txBody>
      </p:sp>
      <p:sp>
        <p:nvSpPr>
          <p:cNvPr id="17" name="TextBox 16">
            <a:extLst>
              <a:ext uri="{FF2B5EF4-FFF2-40B4-BE49-F238E27FC236}">
                <a16:creationId xmlns:a16="http://schemas.microsoft.com/office/drawing/2014/main" id="{FC8F72CF-0239-C24F-B74D-765DD6DD24CE}"/>
              </a:ext>
            </a:extLst>
          </p:cNvPr>
          <p:cNvSpPr txBox="1"/>
          <p:nvPr/>
        </p:nvSpPr>
        <p:spPr>
          <a:xfrm>
            <a:off x="9616982" y="4137044"/>
            <a:ext cx="2490935" cy="1569660"/>
          </a:xfrm>
          <a:prstGeom prst="rect">
            <a:avLst/>
          </a:prstGeom>
          <a:noFill/>
        </p:spPr>
        <p:txBody>
          <a:bodyPr wrap="square" rtlCol="0">
            <a:spAutoFit/>
          </a:bodyPr>
          <a:lstStyle/>
          <a:p>
            <a:r>
              <a:rPr lang="en-AU" sz="1600" dirty="0">
                <a:latin typeface="AhnbergHand" pitchFamily="2" charset="0"/>
              </a:rPr>
              <a:t>25% of users are behind DNSSEC-validating resolvers who will not resolve a badly signed DNS name</a:t>
            </a:r>
          </a:p>
        </p:txBody>
      </p:sp>
      <p:sp>
        <p:nvSpPr>
          <p:cNvPr id="18" name="Freeform 17">
            <a:extLst>
              <a:ext uri="{FF2B5EF4-FFF2-40B4-BE49-F238E27FC236}">
                <a16:creationId xmlns:a16="http://schemas.microsoft.com/office/drawing/2014/main" id="{5F09EEC3-2BCB-5241-BB75-E2097A0C3DD3}"/>
              </a:ext>
            </a:extLst>
          </p:cNvPr>
          <p:cNvSpPr/>
          <p:nvPr/>
        </p:nvSpPr>
        <p:spPr>
          <a:xfrm>
            <a:off x="9186041" y="4578974"/>
            <a:ext cx="330969" cy="342900"/>
          </a:xfrm>
          <a:custGeom>
            <a:avLst/>
            <a:gdLst>
              <a:gd name="connsiteX0" fmla="*/ 461684 w 461684"/>
              <a:gd name="connsiteY0" fmla="*/ 182880 h 342900"/>
              <a:gd name="connsiteX1" fmla="*/ 57824 w 461684"/>
              <a:gd name="connsiteY1" fmla="*/ 137160 h 342900"/>
              <a:gd name="connsiteX2" fmla="*/ 255944 w 461684"/>
              <a:gd name="connsiteY2" fmla="*/ 0 h 342900"/>
              <a:gd name="connsiteX3" fmla="*/ 4484 w 461684"/>
              <a:gd name="connsiteY3" fmla="*/ 137160 h 342900"/>
              <a:gd name="connsiteX4" fmla="*/ 118784 w 461684"/>
              <a:gd name="connsiteY4" fmla="*/ 342900 h 34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684" h="342900">
                <a:moveTo>
                  <a:pt x="461684" y="182880"/>
                </a:moveTo>
                <a:cubicBezTo>
                  <a:pt x="276899" y="175260"/>
                  <a:pt x="92114" y="167640"/>
                  <a:pt x="57824" y="137160"/>
                </a:cubicBezTo>
                <a:cubicBezTo>
                  <a:pt x="23534" y="106680"/>
                  <a:pt x="264834" y="0"/>
                  <a:pt x="255944" y="0"/>
                </a:cubicBezTo>
                <a:cubicBezTo>
                  <a:pt x="247054" y="0"/>
                  <a:pt x="27344" y="80010"/>
                  <a:pt x="4484" y="137160"/>
                </a:cubicBezTo>
                <a:cubicBezTo>
                  <a:pt x="-18376" y="194310"/>
                  <a:pt x="50204" y="268605"/>
                  <a:pt x="118784" y="3429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780792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D9BE6-B5D7-6549-9890-5716BE5908CE}"/>
              </a:ext>
            </a:extLst>
          </p:cNvPr>
          <p:cNvSpPr>
            <a:spLocks noGrp="1"/>
          </p:cNvSpPr>
          <p:nvPr>
            <p:ph type="title"/>
          </p:nvPr>
        </p:nvSpPr>
        <p:spPr/>
        <p:txBody>
          <a:bodyPr/>
          <a:lstStyle/>
          <a:p>
            <a:r>
              <a:rPr lang="en-AU" dirty="0"/>
              <a:t>Problems with DNSSEC</a:t>
            </a:r>
          </a:p>
        </p:txBody>
      </p:sp>
      <p:sp>
        <p:nvSpPr>
          <p:cNvPr id="4" name="Slide Number Placeholder 3">
            <a:extLst>
              <a:ext uri="{FF2B5EF4-FFF2-40B4-BE49-F238E27FC236}">
                <a16:creationId xmlns:a16="http://schemas.microsoft.com/office/drawing/2014/main" id="{4646A2C4-D58E-C34F-8FC0-92F1FD04838A}"/>
              </a:ext>
            </a:extLst>
          </p:cNvPr>
          <p:cNvSpPr>
            <a:spLocks noGrp="1"/>
          </p:cNvSpPr>
          <p:nvPr>
            <p:ph type="sldNum" sz="quarter" idx="12"/>
          </p:nvPr>
        </p:nvSpPr>
        <p:spPr/>
        <p:txBody>
          <a:bodyPr/>
          <a:lstStyle/>
          <a:p>
            <a:fld id="{652E326F-2974-0E46-BE41-4A2DFAACED48}" type="slidenum">
              <a:rPr lang="en-AU" smtClean="0"/>
              <a:t>31</a:t>
            </a:fld>
            <a:endParaRPr lang="en-AU"/>
          </a:p>
        </p:txBody>
      </p:sp>
      <p:sp>
        <p:nvSpPr>
          <p:cNvPr id="8" name="Content Placeholder 7">
            <a:extLst>
              <a:ext uri="{FF2B5EF4-FFF2-40B4-BE49-F238E27FC236}">
                <a16:creationId xmlns:a16="http://schemas.microsoft.com/office/drawing/2014/main" id="{9D9306ED-F84C-224C-B3D3-77139D806AED}"/>
              </a:ext>
            </a:extLst>
          </p:cNvPr>
          <p:cNvSpPr>
            <a:spLocks noGrp="1"/>
          </p:cNvSpPr>
          <p:nvPr>
            <p:ph idx="1"/>
          </p:nvPr>
        </p:nvSpPr>
        <p:spPr/>
        <p:txBody>
          <a:bodyPr>
            <a:normAutofit/>
          </a:bodyPr>
          <a:lstStyle/>
          <a:p>
            <a:r>
              <a:rPr lang="en-AU" dirty="0"/>
              <a:t>Large DNS responses cause robustness issues for DNS</a:t>
            </a:r>
          </a:p>
          <a:p>
            <a:pPr lvl="1"/>
            <a:r>
              <a:rPr lang="en-AU" dirty="0"/>
              <a:t>Getting large responses through the network has reliability issues with UDP packet fragmentation and timing issues with signalled cut-over to TCP</a:t>
            </a:r>
          </a:p>
          <a:p>
            <a:pPr lvl="1"/>
            <a:r>
              <a:rPr lang="en-AU" dirty="0"/>
              <a:t>The validator has to perform a full </a:t>
            </a:r>
            <a:r>
              <a:rPr lang="en-AU" dirty="0" err="1"/>
              <a:t>backtrace</a:t>
            </a:r>
            <a:r>
              <a:rPr lang="en-AU" dirty="0"/>
              <a:t> query sequence to assemble the full DNSSEC signature chain</a:t>
            </a:r>
          </a:p>
          <a:p>
            <a:pPr lvl="1"/>
            <a:r>
              <a:rPr lang="en-AU" dirty="0"/>
              <a:t>So the problem is that DNSSEC validation may entail a sequence of queries where each of the responses may require encounter UDP fragmentation packet loss</a:t>
            </a:r>
          </a:p>
          <a:p>
            <a:pPr marL="457200" lvl="1" indent="0">
              <a:buNone/>
            </a:pPr>
            <a:endParaRPr lang="en-AU" b="1" dirty="0"/>
          </a:p>
          <a:p>
            <a:pPr marL="457200" lvl="1" indent="0">
              <a:buNone/>
            </a:pPr>
            <a:r>
              <a:rPr lang="en-AU" b="1" dirty="0"/>
              <a:t>All this takes time</a:t>
            </a:r>
          </a:p>
          <a:p>
            <a:endParaRPr lang="en-AU" dirty="0"/>
          </a:p>
          <a:p>
            <a:endParaRPr lang="en-AU" dirty="0"/>
          </a:p>
        </p:txBody>
      </p:sp>
    </p:spTree>
    <p:extLst>
      <p:ext uri="{BB962C8B-B14F-4D97-AF65-F5344CB8AC3E}">
        <p14:creationId xmlns:p14="http://schemas.microsoft.com/office/powerpoint/2010/main" val="4156737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D9BE6-B5D7-6549-9890-5716BE5908CE}"/>
              </a:ext>
            </a:extLst>
          </p:cNvPr>
          <p:cNvSpPr>
            <a:spLocks noGrp="1"/>
          </p:cNvSpPr>
          <p:nvPr>
            <p:ph type="title"/>
          </p:nvPr>
        </p:nvSpPr>
        <p:spPr/>
        <p:txBody>
          <a:bodyPr/>
          <a:lstStyle/>
          <a:p>
            <a:r>
              <a:rPr lang="en-AU" dirty="0"/>
              <a:t>Some More Problems with DNSSEC</a:t>
            </a:r>
          </a:p>
        </p:txBody>
      </p:sp>
      <p:sp>
        <p:nvSpPr>
          <p:cNvPr id="4" name="Slide Number Placeholder 3">
            <a:extLst>
              <a:ext uri="{FF2B5EF4-FFF2-40B4-BE49-F238E27FC236}">
                <a16:creationId xmlns:a16="http://schemas.microsoft.com/office/drawing/2014/main" id="{4646A2C4-D58E-C34F-8FC0-92F1FD04838A}"/>
              </a:ext>
            </a:extLst>
          </p:cNvPr>
          <p:cNvSpPr>
            <a:spLocks noGrp="1"/>
          </p:cNvSpPr>
          <p:nvPr>
            <p:ph type="sldNum" sz="quarter" idx="12"/>
          </p:nvPr>
        </p:nvSpPr>
        <p:spPr/>
        <p:txBody>
          <a:bodyPr/>
          <a:lstStyle/>
          <a:p>
            <a:fld id="{652E326F-2974-0E46-BE41-4A2DFAACED48}" type="slidenum">
              <a:rPr lang="en-AU" smtClean="0"/>
              <a:t>32</a:t>
            </a:fld>
            <a:endParaRPr lang="en-AU"/>
          </a:p>
        </p:txBody>
      </p:sp>
      <p:sp>
        <p:nvSpPr>
          <p:cNvPr id="8" name="Content Placeholder 7">
            <a:extLst>
              <a:ext uri="{FF2B5EF4-FFF2-40B4-BE49-F238E27FC236}">
                <a16:creationId xmlns:a16="http://schemas.microsoft.com/office/drawing/2014/main" id="{9D9306ED-F84C-224C-B3D3-77139D806AED}"/>
              </a:ext>
            </a:extLst>
          </p:cNvPr>
          <p:cNvSpPr>
            <a:spLocks noGrp="1"/>
          </p:cNvSpPr>
          <p:nvPr>
            <p:ph idx="1"/>
          </p:nvPr>
        </p:nvSpPr>
        <p:spPr/>
        <p:txBody>
          <a:bodyPr>
            <a:normAutofit/>
          </a:bodyPr>
          <a:lstStyle/>
          <a:p>
            <a:r>
              <a:rPr lang="en-AU" dirty="0"/>
              <a:t>Cryptographically “stronger” keys tend to be bigger keys over time, so the issue of cramming more data into DNS transactions is not going away!</a:t>
            </a:r>
          </a:p>
          <a:p>
            <a:r>
              <a:rPr lang="en-AU" dirty="0"/>
              <a:t>The stub-to-recursive hop is generally not using validation, so the user ends up trusting the validating recursive resolver in any case</a:t>
            </a:r>
          </a:p>
          <a:p>
            <a:endParaRPr lang="en-AU" dirty="0"/>
          </a:p>
          <a:p>
            <a:r>
              <a:rPr lang="en-AU" b="1" dirty="0"/>
              <a:t>The current DNSSEC framework represents a lot of effort for only a marginal gain</a:t>
            </a:r>
          </a:p>
          <a:p>
            <a:endParaRPr lang="en-AU" dirty="0"/>
          </a:p>
          <a:p>
            <a:endParaRPr lang="en-AU" dirty="0"/>
          </a:p>
        </p:txBody>
      </p:sp>
    </p:spTree>
    <p:extLst>
      <p:ext uri="{BB962C8B-B14F-4D97-AF65-F5344CB8AC3E}">
        <p14:creationId xmlns:p14="http://schemas.microsoft.com/office/powerpoint/2010/main" val="1036162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7BED8-80CD-AB49-873C-E859A7837FC7}"/>
              </a:ext>
            </a:extLst>
          </p:cNvPr>
          <p:cNvSpPr>
            <a:spLocks noGrp="1"/>
          </p:cNvSpPr>
          <p:nvPr>
            <p:ph type="title"/>
          </p:nvPr>
        </p:nvSpPr>
        <p:spPr/>
        <p:txBody>
          <a:bodyPr/>
          <a:lstStyle/>
          <a:p>
            <a:r>
              <a:rPr lang="en-AU" dirty="0"/>
              <a:t>DNSSEC is a Market Failure!</a:t>
            </a:r>
          </a:p>
        </p:txBody>
      </p:sp>
      <p:sp>
        <p:nvSpPr>
          <p:cNvPr id="3" name="Content Placeholder 2">
            <a:extLst>
              <a:ext uri="{FF2B5EF4-FFF2-40B4-BE49-F238E27FC236}">
                <a16:creationId xmlns:a16="http://schemas.microsoft.com/office/drawing/2014/main" id="{C32FBE7D-7256-964D-9943-4F0D21AF161F}"/>
              </a:ext>
            </a:extLst>
          </p:cNvPr>
          <p:cNvSpPr>
            <a:spLocks noGrp="1"/>
          </p:cNvSpPr>
          <p:nvPr>
            <p:ph idx="1"/>
          </p:nvPr>
        </p:nvSpPr>
        <p:spPr/>
        <p:txBody>
          <a:bodyPr>
            <a:normAutofit fontScale="92500" lnSpcReduction="10000"/>
          </a:bodyPr>
          <a:lstStyle/>
          <a:p>
            <a:r>
              <a:rPr lang="en-AU" dirty="0"/>
              <a:t>Users don’t pay for queries</a:t>
            </a:r>
          </a:p>
          <a:p>
            <a:pPr lvl="1"/>
            <a:r>
              <a:rPr lang="en-AU" sz="2800" dirty="0"/>
              <a:t>Users have no leverage with recursive resolvers in terms of expressing a preference for authenticity</a:t>
            </a:r>
          </a:p>
          <a:p>
            <a:endParaRPr lang="en-AU" dirty="0"/>
          </a:p>
          <a:p>
            <a:r>
              <a:rPr lang="en-AU" dirty="0"/>
              <a:t>Users don’t have a choice in what they query for</a:t>
            </a:r>
          </a:p>
          <a:p>
            <a:pPr lvl="1"/>
            <a:r>
              <a:rPr lang="en-AU" sz="2800" dirty="0"/>
              <a:t>Users have no ability to express a preference for using domain names that are signed</a:t>
            </a:r>
          </a:p>
          <a:p>
            <a:pPr lvl="1"/>
            <a:endParaRPr lang="en-AU" sz="2800" dirty="0"/>
          </a:p>
          <a:p>
            <a:r>
              <a:rPr lang="en-AU" sz="3200" dirty="0"/>
              <a:t>The benefits of a signed DNS zone and validating resolvers are indirect</a:t>
            </a:r>
          </a:p>
          <a:p>
            <a:pPr lvl="1"/>
            <a:r>
              <a:rPr lang="en-AU" sz="2800" dirty="0"/>
              <a:t>Cost and benefit are totally mis-aligned in this space!</a:t>
            </a:r>
          </a:p>
          <a:p>
            <a:endParaRPr lang="en-AU" dirty="0"/>
          </a:p>
          <a:p>
            <a:endParaRPr lang="en-AU" dirty="0"/>
          </a:p>
        </p:txBody>
      </p:sp>
      <p:sp>
        <p:nvSpPr>
          <p:cNvPr id="4" name="Slide Number Placeholder 3">
            <a:extLst>
              <a:ext uri="{FF2B5EF4-FFF2-40B4-BE49-F238E27FC236}">
                <a16:creationId xmlns:a16="http://schemas.microsoft.com/office/drawing/2014/main" id="{928627FD-C3FF-A04A-A816-3648853DF771}"/>
              </a:ext>
            </a:extLst>
          </p:cNvPr>
          <p:cNvSpPr>
            <a:spLocks noGrp="1"/>
          </p:cNvSpPr>
          <p:nvPr>
            <p:ph type="sldNum" sz="quarter" idx="12"/>
          </p:nvPr>
        </p:nvSpPr>
        <p:spPr/>
        <p:txBody>
          <a:bodyPr/>
          <a:lstStyle/>
          <a:p>
            <a:fld id="{652E326F-2974-0E46-BE41-4A2DFAACED48}" type="slidenum">
              <a:rPr lang="en-AU" smtClean="0"/>
              <a:t>33</a:t>
            </a:fld>
            <a:endParaRPr lang="en-AU"/>
          </a:p>
        </p:txBody>
      </p:sp>
    </p:spTree>
    <p:extLst>
      <p:ext uri="{BB962C8B-B14F-4D97-AF65-F5344CB8AC3E}">
        <p14:creationId xmlns:p14="http://schemas.microsoft.com/office/powerpoint/2010/main" val="3949282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AB3B8-A781-7D40-93CC-66664BAED362}"/>
              </a:ext>
            </a:extLst>
          </p:cNvPr>
          <p:cNvSpPr>
            <a:spLocks noGrp="1"/>
          </p:cNvSpPr>
          <p:nvPr>
            <p:ph type="title"/>
          </p:nvPr>
        </p:nvSpPr>
        <p:spPr/>
        <p:txBody>
          <a:bodyPr/>
          <a:lstStyle/>
          <a:p>
            <a:r>
              <a:rPr lang="en-AU" dirty="0"/>
              <a:t>II. The Market for DNS Recursive Resolution</a:t>
            </a:r>
          </a:p>
        </p:txBody>
      </p:sp>
      <p:sp>
        <p:nvSpPr>
          <p:cNvPr id="3" name="Content Placeholder 2">
            <a:extLst>
              <a:ext uri="{FF2B5EF4-FFF2-40B4-BE49-F238E27FC236}">
                <a16:creationId xmlns:a16="http://schemas.microsoft.com/office/drawing/2014/main" id="{EAFE0EE6-0E0D-0E41-9AE1-54D1A3B4408E}"/>
              </a:ext>
            </a:extLst>
          </p:cNvPr>
          <p:cNvSpPr>
            <a:spLocks noGrp="1"/>
          </p:cNvSpPr>
          <p:nvPr>
            <p:ph idx="1"/>
          </p:nvPr>
        </p:nvSpPr>
        <p:spPr/>
        <p:txBody>
          <a:bodyPr/>
          <a:lstStyle/>
          <a:p>
            <a:endParaRPr lang="en-AU"/>
          </a:p>
        </p:txBody>
      </p:sp>
      <p:sp>
        <p:nvSpPr>
          <p:cNvPr id="4" name="Slide Number Placeholder 3">
            <a:extLst>
              <a:ext uri="{FF2B5EF4-FFF2-40B4-BE49-F238E27FC236}">
                <a16:creationId xmlns:a16="http://schemas.microsoft.com/office/drawing/2014/main" id="{A25FF494-584D-5448-9B11-CEE7CCC77782}"/>
              </a:ext>
            </a:extLst>
          </p:cNvPr>
          <p:cNvSpPr>
            <a:spLocks noGrp="1"/>
          </p:cNvSpPr>
          <p:nvPr>
            <p:ph type="sldNum" sz="quarter" idx="12"/>
          </p:nvPr>
        </p:nvSpPr>
        <p:spPr/>
        <p:txBody>
          <a:bodyPr/>
          <a:lstStyle/>
          <a:p>
            <a:fld id="{652E326F-2974-0E46-BE41-4A2DFAACED48}" type="slidenum">
              <a:rPr lang="en-AU" smtClean="0"/>
              <a:t>34</a:t>
            </a:fld>
            <a:endParaRPr lang="en-AU"/>
          </a:p>
        </p:txBody>
      </p:sp>
    </p:spTree>
    <p:extLst>
      <p:ext uri="{BB962C8B-B14F-4D97-AF65-F5344CB8AC3E}">
        <p14:creationId xmlns:p14="http://schemas.microsoft.com/office/powerpoint/2010/main" val="4137591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FA29F-5FB0-D340-8D2C-AFB3FCCB42E6}"/>
              </a:ext>
            </a:extLst>
          </p:cNvPr>
          <p:cNvSpPr>
            <a:spLocks noGrp="1"/>
          </p:cNvSpPr>
          <p:nvPr>
            <p:ph type="title"/>
          </p:nvPr>
        </p:nvSpPr>
        <p:spPr/>
        <p:txBody>
          <a:bodyPr/>
          <a:lstStyle/>
          <a:p>
            <a:r>
              <a:rPr lang="en-AU" dirty="0">
                <a:solidFill>
                  <a:srgbClr val="7F5F00"/>
                </a:solidFill>
              </a:rPr>
              <a:t>The DNS Name Resolution Economy</a:t>
            </a:r>
          </a:p>
        </p:txBody>
      </p:sp>
      <p:sp>
        <p:nvSpPr>
          <p:cNvPr id="3" name="Content Placeholder 2">
            <a:extLst>
              <a:ext uri="{FF2B5EF4-FFF2-40B4-BE49-F238E27FC236}">
                <a16:creationId xmlns:a16="http://schemas.microsoft.com/office/drawing/2014/main" id="{0F231C47-5A22-6F45-A513-03436F096F11}"/>
              </a:ext>
            </a:extLst>
          </p:cNvPr>
          <p:cNvSpPr>
            <a:spLocks noGrp="1"/>
          </p:cNvSpPr>
          <p:nvPr>
            <p:ph idx="1"/>
          </p:nvPr>
        </p:nvSpPr>
        <p:spPr/>
        <p:txBody>
          <a:bodyPr>
            <a:normAutofit lnSpcReduction="10000"/>
          </a:bodyPr>
          <a:lstStyle/>
          <a:p>
            <a:r>
              <a:rPr lang="en-AU" dirty="0"/>
              <a:t>In the public Internet, end clients don’t normally pay directly for DNS name resolution services </a:t>
            </a:r>
          </a:p>
          <a:p>
            <a:r>
              <a:rPr lang="en-AU" dirty="0"/>
              <a:t>Which implies that outside of the domain of the local ISP, DNS resolvers are essentially unfunded by the resolver’s clients</a:t>
            </a:r>
          </a:p>
          <a:p>
            <a:r>
              <a:rPr lang="en-AU" dirty="0"/>
              <a:t>And efforts to monetise the DNS with various forms of funded misdirection (such as NXDOMAIN substitution) are generally viewed with extreme disfavour</a:t>
            </a:r>
          </a:p>
          <a:p>
            <a:r>
              <a:rPr lang="en-AU" dirty="0"/>
              <a:t>Open Resolver efforts run the risk of success-disaster</a:t>
            </a:r>
          </a:p>
          <a:p>
            <a:pPr lvl="1"/>
            <a:r>
              <a:rPr lang="en-AU" dirty="0"/>
              <a:t>The more they are used, the greater the funding problem to run them at scale</a:t>
            </a:r>
          </a:p>
          <a:p>
            <a:pPr lvl="1"/>
            <a:r>
              <a:rPr lang="en-AU" dirty="0"/>
              <a:t>The greater the funding problem the greater the temptation to monetise the DNS resolver function in more subtle ways</a:t>
            </a:r>
          </a:p>
          <a:p>
            <a:pPr lvl="1"/>
            <a:endParaRPr lang="en-AU" dirty="0"/>
          </a:p>
        </p:txBody>
      </p:sp>
    </p:spTree>
    <p:extLst>
      <p:ext uri="{BB962C8B-B14F-4D97-AF65-F5344CB8AC3E}">
        <p14:creationId xmlns:p14="http://schemas.microsoft.com/office/powerpoint/2010/main" val="18304178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5CF3D-FEBD-644A-8F06-7B2B5C1048D6}"/>
              </a:ext>
            </a:extLst>
          </p:cNvPr>
          <p:cNvSpPr>
            <a:spLocks noGrp="1"/>
          </p:cNvSpPr>
          <p:nvPr>
            <p:ph type="title"/>
          </p:nvPr>
        </p:nvSpPr>
        <p:spPr/>
        <p:txBody>
          <a:bodyPr/>
          <a:lstStyle/>
          <a:p>
            <a:r>
              <a:rPr lang="en-AU" dirty="0"/>
              <a:t>The DNS Name Resolution Economy</a:t>
            </a:r>
          </a:p>
        </p:txBody>
      </p:sp>
      <p:sp>
        <p:nvSpPr>
          <p:cNvPr id="3" name="Content Placeholder 2">
            <a:extLst>
              <a:ext uri="{FF2B5EF4-FFF2-40B4-BE49-F238E27FC236}">
                <a16:creationId xmlns:a16="http://schemas.microsoft.com/office/drawing/2014/main" id="{535066A0-A6D6-5344-B61D-6620EAB9F19B}"/>
              </a:ext>
            </a:extLst>
          </p:cNvPr>
          <p:cNvSpPr>
            <a:spLocks noGrp="1"/>
          </p:cNvSpPr>
          <p:nvPr>
            <p:ph idx="1"/>
          </p:nvPr>
        </p:nvSpPr>
        <p:spPr/>
        <p:txBody>
          <a:bodyPr>
            <a:normAutofit/>
          </a:bodyPr>
          <a:lstStyle/>
          <a:p>
            <a:r>
              <a:rPr lang="en-AU" dirty="0"/>
              <a:t>The default option is that the ISP funds and operate the recursive DNS service, funded by the ISP’s client base</a:t>
            </a:r>
          </a:p>
          <a:p>
            <a:pPr lvl="1"/>
            <a:r>
              <a:rPr lang="en-AU" dirty="0"/>
              <a:t>70% of all end clients use their ISPs’ DNS resolvers</a:t>
            </a:r>
          </a:p>
          <a:p>
            <a:r>
              <a:rPr lang="en-AU" dirty="0"/>
              <a:t>However the fact that it works today does not mean that you can double the input costs and expect it to just keep on working tomorrow</a:t>
            </a:r>
          </a:p>
          <a:p>
            <a:r>
              <a:rPr lang="en-AU" dirty="0"/>
              <a:t>For ISPs the DNS is a cost department, not a revenue source</a:t>
            </a:r>
          </a:p>
          <a:p>
            <a:pPr lvl="1"/>
            <a:r>
              <a:rPr lang="en-AU" dirty="0"/>
              <a:t>We should expect strong resistance from ISPs to increase their costs in DNS service provision</a:t>
            </a:r>
          </a:p>
          <a:p>
            <a:endParaRPr lang="en-AU" dirty="0"/>
          </a:p>
        </p:txBody>
      </p:sp>
      <p:sp>
        <p:nvSpPr>
          <p:cNvPr id="4" name="Slide Number Placeholder 3">
            <a:extLst>
              <a:ext uri="{FF2B5EF4-FFF2-40B4-BE49-F238E27FC236}">
                <a16:creationId xmlns:a16="http://schemas.microsoft.com/office/drawing/2014/main" id="{12A720A5-C319-D84B-8681-03D58756649E}"/>
              </a:ext>
            </a:extLst>
          </p:cNvPr>
          <p:cNvSpPr>
            <a:spLocks noGrp="1"/>
          </p:cNvSpPr>
          <p:nvPr>
            <p:ph type="sldNum" sz="quarter" idx="12"/>
          </p:nvPr>
        </p:nvSpPr>
        <p:spPr/>
        <p:txBody>
          <a:bodyPr/>
          <a:lstStyle/>
          <a:p>
            <a:fld id="{652E326F-2974-0E46-BE41-4A2DFAACED48}" type="slidenum">
              <a:rPr lang="en-AU" smtClean="0"/>
              <a:t>36</a:t>
            </a:fld>
            <a:endParaRPr lang="en-AU" dirty="0"/>
          </a:p>
        </p:txBody>
      </p:sp>
    </p:spTree>
    <p:extLst>
      <p:ext uri="{BB962C8B-B14F-4D97-AF65-F5344CB8AC3E}">
        <p14:creationId xmlns:p14="http://schemas.microsoft.com/office/powerpoint/2010/main" val="17600352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D842C-90ED-1E49-B405-C23CD48FDA54}"/>
              </a:ext>
            </a:extLst>
          </p:cNvPr>
          <p:cNvSpPr>
            <a:spLocks noGrp="1"/>
          </p:cNvSpPr>
          <p:nvPr>
            <p:ph type="title"/>
          </p:nvPr>
        </p:nvSpPr>
        <p:spPr/>
        <p:txBody>
          <a:bodyPr/>
          <a:lstStyle/>
          <a:p>
            <a:r>
              <a:rPr lang="en-AU" dirty="0"/>
              <a:t>The resistance to change in the DNS</a:t>
            </a:r>
          </a:p>
        </p:txBody>
      </p:sp>
      <p:sp>
        <p:nvSpPr>
          <p:cNvPr id="3" name="Content Placeholder 2">
            <a:extLst>
              <a:ext uri="{FF2B5EF4-FFF2-40B4-BE49-F238E27FC236}">
                <a16:creationId xmlns:a16="http://schemas.microsoft.com/office/drawing/2014/main" id="{4A1A5D43-8E49-AA42-9CDB-1BA6EEE0F3BD}"/>
              </a:ext>
            </a:extLst>
          </p:cNvPr>
          <p:cNvSpPr>
            <a:spLocks noGrp="1"/>
          </p:cNvSpPr>
          <p:nvPr>
            <p:ph idx="1"/>
          </p:nvPr>
        </p:nvSpPr>
        <p:spPr/>
        <p:txBody>
          <a:bodyPr>
            <a:normAutofit fontScale="92500"/>
          </a:bodyPr>
          <a:lstStyle/>
          <a:p>
            <a:r>
              <a:rPr lang="en-AU" dirty="0"/>
              <a:t>The quality of an ISP’s DNS service does not appear to be a significant competitive discriminatory factor in the consumer market</a:t>
            </a:r>
          </a:p>
          <a:p>
            <a:r>
              <a:rPr lang="en-AU" dirty="0"/>
              <a:t>So the ISP does not generally </a:t>
            </a:r>
            <a:r>
              <a:rPr lang="en-AU" dirty="0" err="1"/>
              <a:t>devite</a:t>
            </a:r>
            <a:r>
              <a:rPr lang="en-AU" dirty="0"/>
              <a:t> much resources to tuning their DNS infrastructure for high performance, resiliency and innovation </a:t>
            </a:r>
          </a:p>
          <a:p>
            <a:r>
              <a:rPr lang="en-AU" dirty="0"/>
              <a:t>Most users don’t change their platform settings from the defaults and CPE based service provisioning in the wired networks and direct provisioning in mobile networks will persist</a:t>
            </a:r>
          </a:p>
          <a:p>
            <a:r>
              <a:rPr lang="en-AU" dirty="0"/>
              <a:t>So current innovations such as improved DNS privacy (DNS over TLS, DNS over HTTPS) are looking like being another market failure in the DNS space</a:t>
            </a:r>
          </a:p>
          <a:p>
            <a:r>
              <a:rPr lang="en-AU" dirty="0"/>
              <a:t>But in this case maybe that’s not the full story</a:t>
            </a:r>
          </a:p>
          <a:p>
            <a:pPr marL="0" indent="0">
              <a:buNone/>
            </a:pPr>
            <a:endParaRPr lang="en-AU" dirty="0">
              <a:solidFill>
                <a:srgbClr val="7F5F00"/>
              </a:solidFill>
            </a:endParaRPr>
          </a:p>
          <a:p>
            <a:endParaRPr lang="en-AU" dirty="0"/>
          </a:p>
          <a:p>
            <a:endParaRPr lang="en-AU" dirty="0"/>
          </a:p>
        </p:txBody>
      </p:sp>
    </p:spTree>
    <p:extLst>
      <p:ext uri="{BB962C8B-B14F-4D97-AF65-F5344CB8AC3E}">
        <p14:creationId xmlns:p14="http://schemas.microsoft.com/office/powerpoint/2010/main" val="2846877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dirty="0"/>
              <a:t>Fragmenting the DNS</a:t>
            </a:r>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t>
            </a:r>
            <a:r>
              <a:rPr lang="en-AU" b="1" dirty="0"/>
              <a:t>applications</a:t>
            </a:r>
            <a:r>
              <a:rPr lang="en-AU" dirty="0"/>
              <a:t> who want to tailor their DNS use to adopt a more private profile will hive off to use DNS over HTTPS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such a scenario</a:t>
            </a:r>
          </a:p>
        </p:txBody>
      </p:sp>
    </p:spTree>
    <p:extLst>
      <p:ext uri="{BB962C8B-B14F-4D97-AF65-F5344CB8AC3E}">
        <p14:creationId xmlns:p14="http://schemas.microsoft.com/office/powerpoint/2010/main" val="1988499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D141-7A0D-2A41-8B4B-AAB6BA2B7DEE}"/>
              </a:ext>
            </a:extLst>
          </p:cNvPr>
          <p:cNvSpPr>
            <a:spLocks noGrp="1"/>
          </p:cNvSpPr>
          <p:nvPr>
            <p:ph type="title"/>
          </p:nvPr>
        </p:nvSpPr>
        <p:spPr/>
        <p:txBody>
          <a:bodyPr/>
          <a:lstStyle/>
          <a:p>
            <a:r>
              <a:rPr lang="en-AU"/>
              <a:t>Fragmenting the DNS</a:t>
            </a:r>
            <a:endParaRPr lang="en-AU" dirty="0"/>
          </a:p>
        </p:txBody>
      </p:sp>
      <p:sp>
        <p:nvSpPr>
          <p:cNvPr id="3" name="Text Placeholder 2">
            <a:extLst>
              <a:ext uri="{FF2B5EF4-FFF2-40B4-BE49-F238E27FC236}">
                <a16:creationId xmlns:a16="http://schemas.microsoft.com/office/drawing/2014/main" id="{43C5FAB7-71D0-9A40-B5EF-A01DDD2E0F96}"/>
              </a:ext>
            </a:extLst>
          </p:cNvPr>
          <p:cNvSpPr>
            <a:spLocks noGrp="1"/>
          </p:cNvSpPr>
          <p:nvPr>
            <p:ph type="body" idx="1"/>
          </p:nvPr>
        </p:nvSpPr>
        <p:spPr/>
        <p:txBody>
          <a:bodyPr>
            <a:normAutofit lnSpcReduction="10000"/>
          </a:bodyPr>
          <a:lstStyle/>
          <a:p>
            <a:r>
              <a:rPr lang="en-AU" dirty="0"/>
              <a:t>Is appears more likely that </a:t>
            </a:r>
            <a:r>
              <a:rPr lang="en-AU" b="1" dirty="0"/>
              <a:t>applications</a:t>
            </a:r>
            <a:r>
              <a:rPr lang="en-AU" dirty="0"/>
              <a:t> who want to tailor their DNS use to adopt a more private profile will hive off to use </a:t>
            </a:r>
            <a:r>
              <a:rPr lang="en-AU" dirty="0" err="1"/>
              <a:t>DoH</a:t>
            </a:r>
            <a:r>
              <a:rPr lang="en-AU" dirty="0"/>
              <a:t> to an application-selected DNS service, while the platform itself will continue to use libraries that will default to DNS over UDP to the ISP-provided recursive DNS resolver</a:t>
            </a:r>
          </a:p>
          <a:p>
            <a:r>
              <a:rPr lang="en-AU" dirty="0"/>
              <a:t>That way the application ecosystem can fund its own DNS privacy infrastructure and avoid waiting for everyone else to make the necessary infrastructure and service investments before they can adopt DNS privacy themselves</a:t>
            </a:r>
          </a:p>
          <a:p>
            <a:r>
              <a:rPr lang="en-AU" dirty="0"/>
              <a:t>The prospect of </a:t>
            </a:r>
            <a:r>
              <a:rPr lang="en-AU" b="1" dirty="0"/>
              <a:t>application-specific naming services </a:t>
            </a:r>
            <a:r>
              <a:rPr lang="en-AU" dirty="0"/>
              <a:t>is a very real prospect in such a scenario</a:t>
            </a:r>
          </a:p>
        </p:txBody>
      </p:sp>
      <p:sp>
        <p:nvSpPr>
          <p:cNvPr id="4" name="TextBox 3">
            <a:extLst>
              <a:ext uri="{FF2B5EF4-FFF2-40B4-BE49-F238E27FC236}">
                <a16:creationId xmlns:a16="http://schemas.microsoft.com/office/drawing/2014/main" id="{AAD34C24-9476-254F-93C1-DE388DEEEBAC}"/>
              </a:ext>
            </a:extLst>
          </p:cNvPr>
          <p:cNvSpPr txBox="1"/>
          <p:nvPr/>
        </p:nvSpPr>
        <p:spPr>
          <a:xfrm rot="20958200">
            <a:off x="1902373" y="2305617"/>
            <a:ext cx="7537427" cy="2246769"/>
          </a:xfrm>
          <a:prstGeom prst="rect">
            <a:avLst/>
          </a:prstGeom>
          <a:solidFill>
            <a:schemeClr val="bg1"/>
          </a:solidFill>
        </p:spPr>
        <p:txBody>
          <a:bodyPr wrap="square" rtlCol="0">
            <a:spAutoFit/>
          </a:bodyPr>
          <a:lstStyle/>
          <a:p>
            <a:r>
              <a:rPr lang="en-AU" sz="2800" dirty="0">
                <a:solidFill>
                  <a:srgbClr val="FF0000"/>
                </a:solidFill>
                <a:latin typeface="AhnbergHand" pitchFamily="2" charset="0"/>
              </a:rPr>
              <a:t>Those parts of the environment with sufficient motivation and resources will simply stop waiting for everyone else to move. They will just do what they feel they need to do!</a:t>
            </a:r>
          </a:p>
        </p:txBody>
      </p:sp>
    </p:spTree>
    <p:extLst>
      <p:ext uri="{BB962C8B-B14F-4D97-AF65-F5344CB8AC3E}">
        <p14:creationId xmlns:p14="http://schemas.microsoft.com/office/powerpoint/2010/main" val="1691617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E810D-DC1E-D845-91FA-E7A5D4C9656D}"/>
              </a:ext>
            </a:extLst>
          </p:cNvPr>
          <p:cNvSpPr>
            <a:spLocks noGrp="1"/>
          </p:cNvSpPr>
          <p:nvPr>
            <p:ph type="title"/>
          </p:nvPr>
        </p:nvSpPr>
        <p:spPr/>
        <p:txBody>
          <a:bodyPr/>
          <a:lstStyle/>
          <a:p>
            <a:r>
              <a:rPr lang="en-AU" dirty="0"/>
              <a:t>Openness? Yes!</a:t>
            </a:r>
          </a:p>
        </p:txBody>
      </p:sp>
      <p:sp>
        <p:nvSpPr>
          <p:cNvPr id="3" name="Content Placeholder 2">
            <a:extLst>
              <a:ext uri="{FF2B5EF4-FFF2-40B4-BE49-F238E27FC236}">
                <a16:creationId xmlns:a16="http://schemas.microsoft.com/office/drawing/2014/main" id="{D398456F-C2D0-B94C-87D2-9A17F78AD36A}"/>
              </a:ext>
            </a:extLst>
          </p:cNvPr>
          <p:cNvSpPr>
            <a:spLocks noGrp="1"/>
          </p:cNvSpPr>
          <p:nvPr>
            <p:ph idx="1"/>
          </p:nvPr>
        </p:nvSpPr>
        <p:spPr/>
        <p:txBody>
          <a:bodyPr/>
          <a:lstStyle/>
          <a:p>
            <a:pPr marL="0" indent="0">
              <a:buNone/>
            </a:pPr>
            <a:r>
              <a:rPr lang="en-AU" dirty="0"/>
              <a:t>When speaking about openness we do not mean in a competitive sense, but rather: </a:t>
            </a:r>
          </a:p>
          <a:p>
            <a:pPr marL="457200" lvl="1" indent="0">
              <a:buNone/>
            </a:pPr>
            <a:r>
              <a:rPr lang="en-AU" sz="2800" dirty="0"/>
              <a:t>“Can users access and distribute information and content, use and provide applications and services, and use terminal equipment of their choice, irrespective of the user’s or provider’s location or the location, origin or destination of the information, content, application or service?”</a:t>
            </a:r>
          </a:p>
          <a:p>
            <a:pPr marL="457200" lvl="1" indent="0">
              <a:buNone/>
            </a:pPr>
            <a:endParaRPr lang="en-AU" sz="2800" dirty="0"/>
          </a:p>
          <a:p>
            <a:pPr marL="0" indent="0">
              <a:buNone/>
            </a:pPr>
            <a:r>
              <a:rPr lang="en-AU" b="1" dirty="0"/>
              <a:t>The answer is ”Yes!”</a:t>
            </a:r>
          </a:p>
        </p:txBody>
      </p:sp>
      <p:sp>
        <p:nvSpPr>
          <p:cNvPr id="4" name="Slide Number Placeholder 3">
            <a:extLst>
              <a:ext uri="{FF2B5EF4-FFF2-40B4-BE49-F238E27FC236}">
                <a16:creationId xmlns:a16="http://schemas.microsoft.com/office/drawing/2014/main" id="{6D6667A1-1434-FA44-9A99-CCDFDBCAC499}"/>
              </a:ext>
            </a:extLst>
          </p:cNvPr>
          <p:cNvSpPr>
            <a:spLocks noGrp="1"/>
          </p:cNvSpPr>
          <p:nvPr>
            <p:ph type="sldNum" sz="quarter" idx="12"/>
          </p:nvPr>
        </p:nvSpPr>
        <p:spPr/>
        <p:txBody>
          <a:bodyPr/>
          <a:lstStyle/>
          <a:p>
            <a:fld id="{652E326F-2974-0E46-BE41-4A2DFAACED48}" type="slidenum">
              <a:rPr lang="en-AU" smtClean="0"/>
              <a:t>4</a:t>
            </a:fld>
            <a:endParaRPr lang="en-AU"/>
          </a:p>
        </p:txBody>
      </p:sp>
    </p:spTree>
    <p:extLst>
      <p:ext uri="{BB962C8B-B14F-4D97-AF65-F5344CB8AC3E}">
        <p14:creationId xmlns:p14="http://schemas.microsoft.com/office/powerpoint/2010/main" val="26667394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3E2A-2E4B-1042-911E-527E0DE65272}"/>
              </a:ext>
            </a:extLst>
          </p:cNvPr>
          <p:cNvSpPr>
            <a:spLocks noGrp="1"/>
          </p:cNvSpPr>
          <p:nvPr>
            <p:ph type="title"/>
          </p:nvPr>
        </p:nvSpPr>
        <p:spPr/>
        <p:txBody>
          <a:bodyPr>
            <a:normAutofit/>
          </a:bodyPr>
          <a:lstStyle/>
          <a:p>
            <a:r>
              <a:rPr lang="en-AU" dirty="0">
                <a:solidFill>
                  <a:srgbClr val="7F5F00"/>
                </a:solidFill>
              </a:rPr>
              <a:t>It’s life Jim, but not as we know it!</a:t>
            </a:r>
            <a:r>
              <a:rPr lang="en-AU" sz="2400" dirty="0">
                <a:solidFill>
                  <a:srgbClr val="7F5F00"/>
                </a:solidFill>
              </a:rPr>
              <a:t>*</a:t>
            </a:r>
            <a:endParaRPr lang="en-AU" dirty="0">
              <a:solidFill>
                <a:srgbClr val="7F5F00"/>
              </a:solidFill>
            </a:endParaRPr>
          </a:p>
        </p:txBody>
      </p:sp>
      <p:sp>
        <p:nvSpPr>
          <p:cNvPr id="3" name="Content Placeholder 2">
            <a:extLst>
              <a:ext uri="{FF2B5EF4-FFF2-40B4-BE49-F238E27FC236}">
                <a16:creationId xmlns:a16="http://schemas.microsoft.com/office/drawing/2014/main" id="{4664EEE0-E96E-3346-B819-6F7A34D8A9CC}"/>
              </a:ext>
            </a:extLst>
          </p:cNvPr>
          <p:cNvSpPr>
            <a:spLocks noGrp="1"/>
          </p:cNvSpPr>
          <p:nvPr>
            <p:ph idx="1"/>
          </p:nvPr>
        </p:nvSpPr>
        <p:spPr/>
        <p:txBody>
          <a:bodyPr/>
          <a:lstStyle/>
          <a:p>
            <a:r>
              <a:rPr lang="en-AU" dirty="0"/>
              <a:t>The overall progression here is an evolution from network-centric services to platform-centric services to today’s world of application-centric services</a:t>
            </a:r>
          </a:p>
          <a:p>
            <a:r>
              <a:rPr lang="en-AU" dirty="0"/>
              <a:t>It’s clear that the DNS is being swept up in this shift, and the DNS is changing in almost every respect </a:t>
            </a:r>
          </a:p>
          <a:p>
            <a:r>
              <a:rPr lang="en-AU" dirty="0"/>
              <a:t>The future prospects of a single unified coherent name space as embodied in the DNS, as we currently know it, for the entire internet service domain are looking pretty poor right now!</a:t>
            </a:r>
          </a:p>
          <a:p>
            <a:endParaRPr lang="en-AU" dirty="0"/>
          </a:p>
        </p:txBody>
      </p:sp>
      <p:sp>
        <p:nvSpPr>
          <p:cNvPr id="4" name="TextBox 3">
            <a:extLst>
              <a:ext uri="{FF2B5EF4-FFF2-40B4-BE49-F238E27FC236}">
                <a16:creationId xmlns:a16="http://schemas.microsoft.com/office/drawing/2014/main" id="{A6455C12-9E41-904B-9F40-2568B4322003}"/>
              </a:ext>
            </a:extLst>
          </p:cNvPr>
          <p:cNvSpPr txBox="1"/>
          <p:nvPr/>
        </p:nvSpPr>
        <p:spPr>
          <a:xfrm>
            <a:off x="9396247" y="6354375"/>
            <a:ext cx="2165721" cy="276999"/>
          </a:xfrm>
          <a:prstGeom prst="rect">
            <a:avLst/>
          </a:prstGeom>
          <a:noFill/>
        </p:spPr>
        <p:txBody>
          <a:bodyPr wrap="none" rtlCol="0">
            <a:spAutoFit/>
          </a:bodyPr>
          <a:lstStyle/>
          <a:p>
            <a:r>
              <a:rPr lang="en-AU" sz="1200" dirty="0"/>
              <a:t>* With apologies to the </a:t>
            </a:r>
            <a:r>
              <a:rPr lang="en-AU" sz="1200" dirty="0" err="1"/>
              <a:t>Trekies</a:t>
            </a:r>
            <a:r>
              <a:rPr lang="en-AU" sz="1200" dirty="0"/>
              <a:t>!</a:t>
            </a:r>
          </a:p>
        </p:txBody>
      </p:sp>
    </p:spTree>
    <p:extLst>
      <p:ext uri="{BB962C8B-B14F-4D97-AF65-F5344CB8AC3E}">
        <p14:creationId xmlns:p14="http://schemas.microsoft.com/office/powerpoint/2010/main" val="17869625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E0EA5C-11B2-FD48-A1BE-9B7A6CCD8603}"/>
              </a:ext>
            </a:extLst>
          </p:cNvPr>
          <p:cNvSpPr txBox="1"/>
          <p:nvPr/>
        </p:nvSpPr>
        <p:spPr>
          <a:xfrm>
            <a:off x="4073642" y="3013501"/>
            <a:ext cx="2654894" cy="830997"/>
          </a:xfrm>
          <a:prstGeom prst="rect">
            <a:avLst/>
          </a:prstGeom>
          <a:noFill/>
        </p:spPr>
        <p:txBody>
          <a:bodyPr wrap="none" rtlCol="0">
            <a:spAutoFit/>
          </a:bodyPr>
          <a:lstStyle/>
          <a:p>
            <a:r>
              <a:rPr lang="en-AU" sz="4800" dirty="0">
                <a:solidFill>
                  <a:schemeClr val="bg1">
                    <a:lumMod val="75000"/>
                  </a:schemeClr>
                </a:solidFill>
                <a:latin typeface="AhnbergHand" pitchFamily="2" charset="0"/>
              </a:rPr>
              <a:t>Thanks!</a:t>
            </a:r>
            <a:endParaRPr lang="en-AU" dirty="0">
              <a:solidFill>
                <a:schemeClr val="bg1">
                  <a:lumMod val="75000"/>
                </a:schemeClr>
              </a:solidFill>
              <a:latin typeface="AhnbergHand" pitchFamily="2" charset="0"/>
            </a:endParaRPr>
          </a:p>
        </p:txBody>
      </p:sp>
    </p:spTree>
    <p:extLst>
      <p:ext uri="{BB962C8B-B14F-4D97-AF65-F5344CB8AC3E}">
        <p14:creationId xmlns:p14="http://schemas.microsoft.com/office/powerpoint/2010/main" val="99087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D84EC-94B4-7C40-B441-353D9869373C}"/>
              </a:ext>
            </a:extLst>
          </p:cNvPr>
          <p:cNvSpPr>
            <a:spLocks noGrp="1"/>
          </p:cNvSpPr>
          <p:nvPr>
            <p:ph type="title"/>
          </p:nvPr>
        </p:nvSpPr>
        <p:spPr/>
        <p:txBody>
          <a:bodyPr/>
          <a:lstStyle/>
          <a:p>
            <a:r>
              <a:rPr lang="en-AU" dirty="0"/>
              <a:t>Really?</a:t>
            </a:r>
          </a:p>
        </p:txBody>
      </p:sp>
      <p:sp>
        <p:nvSpPr>
          <p:cNvPr id="3" name="Content Placeholder 2">
            <a:extLst>
              <a:ext uri="{FF2B5EF4-FFF2-40B4-BE49-F238E27FC236}">
                <a16:creationId xmlns:a16="http://schemas.microsoft.com/office/drawing/2014/main" id="{6551FE72-9A9C-C04F-9103-7F61CFF0FDBA}"/>
              </a:ext>
            </a:extLst>
          </p:cNvPr>
          <p:cNvSpPr>
            <a:spLocks noGrp="1"/>
          </p:cNvSpPr>
          <p:nvPr>
            <p:ph idx="1"/>
          </p:nvPr>
        </p:nvSpPr>
        <p:spPr/>
        <p:txBody>
          <a:bodyPr>
            <a:normAutofit/>
          </a:bodyPr>
          <a:lstStyle/>
          <a:p>
            <a:r>
              <a:rPr lang="en-AU" dirty="0"/>
              <a:t>Really? Do we all see the same DNS? </a:t>
            </a:r>
          </a:p>
          <a:p>
            <a:r>
              <a:rPr lang="en-AU" dirty="0"/>
              <a:t>No!</a:t>
            </a:r>
          </a:p>
        </p:txBody>
      </p:sp>
      <p:sp>
        <p:nvSpPr>
          <p:cNvPr id="4" name="Slide Number Placeholder 3">
            <a:extLst>
              <a:ext uri="{FF2B5EF4-FFF2-40B4-BE49-F238E27FC236}">
                <a16:creationId xmlns:a16="http://schemas.microsoft.com/office/drawing/2014/main" id="{9797353E-AF2A-D149-A4AC-0774268B4A3A}"/>
              </a:ext>
            </a:extLst>
          </p:cNvPr>
          <p:cNvSpPr>
            <a:spLocks noGrp="1"/>
          </p:cNvSpPr>
          <p:nvPr>
            <p:ph type="sldNum" sz="quarter" idx="12"/>
          </p:nvPr>
        </p:nvSpPr>
        <p:spPr/>
        <p:txBody>
          <a:bodyPr/>
          <a:lstStyle/>
          <a:p>
            <a:fld id="{652E326F-2974-0E46-BE41-4A2DFAACED48}" type="slidenum">
              <a:rPr lang="en-AU" smtClean="0"/>
              <a:t>5</a:t>
            </a:fld>
            <a:endParaRPr lang="en-AU"/>
          </a:p>
        </p:txBody>
      </p:sp>
    </p:spTree>
    <p:extLst>
      <p:ext uri="{BB962C8B-B14F-4D97-AF65-F5344CB8AC3E}">
        <p14:creationId xmlns:p14="http://schemas.microsoft.com/office/powerpoint/2010/main" val="24572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D84EC-94B4-7C40-B441-353D9869373C}"/>
              </a:ext>
            </a:extLst>
          </p:cNvPr>
          <p:cNvSpPr>
            <a:spLocks noGrp="1"/>
          </p:cNvSpPr>
          <p:nvPr>
            <p:ph type="title"/>
          </p:nvPr>
        </p:nvSpPr>
        <p:spPr/>
        <p:txBody>
          <a:bodyPr/>
          <a:lstStyle/>
          <a:p>
            <a:r>
              <a:rPr lang="en-AU" dirty="0"/>
              <a:t>Really?</a:t>
            </a:r>
          </a:p>
        </p:txBody>
      </p:sp>
      <p:sp>
        <p:nvSpPr>
          <p:cNvPr id="3" name="Content Placeholder 2">
            <a:extLst>
              <a:ext uri="{FF2B5EF4-FFF2-40B4-BE49-F238E27FC236}">
                <a16:creationId xmlns:a16="http://schemas.microsoft.com/office/drawing/2014/main" id="{6551FE72-9A9C-C04F-9103-7F61CFF0FDBA}"/>
              </a:ext>
            </a:extLst>
          </p:cNvPr>
          <p:cNvSpPr>
            <a:spLocks noGrp="1"/>
          </p:cNvSpPr>
          <p:nvPr>
            <p:ph idx="1"/>
          </p:nvPr>
        </p:nvSpPr>
        <p:spPr/>
        <p:txBody>
          <a:bodyPr>
            <a:normAutofit lnSpcReduction="10000"/>
          </a:bodyPr>
          <a:lstStyle/>
          <a:p>
            <a:r>
              <a:rPr lang="en-AU" dirty="0"/>
              <a:t>Really? Do we all see the same DNS? </a:t>
            </a:r>
          </a:p>
          <a:p>
            <a:r>
              <a:rPr lang="en-AU" dirty="0"/>
              <a:t>No!</a:t>
            </a:r>
          </a:p>
          <a:p>
            <a:r>
              <a:rPr lang="en-AU" dirty="0"/>
              <a:t>Why not?</a:t>
            </a:r>
          </a:p>
          <a:p>
            <a:pPr lvl="1"/>
            <a:r>
              <a:rPr lang="en-AU" dirty="0"/>
              <a:t>Government regulatory requirements to block the “correct” resolution of certain DNS names</a:t>
            </a:r>
          </a:p>
          <a:p>
            <a:pPr lvl="2"/>
            <a:r>
              <a:rPr lang="en-AU" dirty="0"/>
              <a:t>China, UK, America, Australia, India, Russia, Syria, Iran, Vietnam, France, Turkey,…..</a:t>
            </a:r>
          </a:p>
          <a:p>
            <a:pPr lvl="2"/>
            <a:r>
              <a:rPr lang="en-AU" dirty="0"/>
              <a:t>Its VERY widespread for all kinds </a:t>
            </a:r>
            <a:r>
              <a:rPr lang="en-AU"/>
              <a:t>of motives</a:t>
            </a:r>
            <a:endParaRPr lang="en-AU" dirty="0"/>
          </a:p>
          <a:p>
            <a:pPr lvl="1"/>
            <a:r>
              <a:rPr lang="en-AU" dirty="0"/>
              <a:t>ISP desires to monetise the DNS</a:t>
            </a:r>
          </a:p>
          <a:p>
            <a:pPr lvl="2"/>
            <a:r>
              <a:rPr lang="en-AU" dirty="0"/>
              <a:t>NXDOMAIN substitution to direct traffic from named destinations or services that do not exist to other destinations or services of their choosing</a:t>
            </a:r>
          </a:p>
          <a:p>
            <a:pPr lvl="1"/>
            <a:r>
              <a:rPr lang="en-AU" dirty="0"/>
              <a:t>Threat mitigation where the DNS names associated with malware are blocked</a:t>
            </a:r>
          </a:p>
          <a:p>
            <a:pPr lvl="2"/>
            <a:r>
              <a:rPr lang="en-AU" dirty="0"/>
              <a:t>Quad9 threat intelligence informed DNS resolution</a:t>
            </a:r>
          </a:p>
        </p:txBody>
      </p:sp>
      <p:sp>
        <p:nvSpPr>
          <p:cNvPr id="4" name="Slide Number Placeholder 3">
            <a:extLst>
              <a:ext uri="{FF2B5EF4-FFF2-40B4-BE49-F238E27FC236}">
                <a16:creationId xmlns:a16="http://schemas.microsoft.com/office/drawing/2014/main" id="{9797353E-AF2A-D149-A4AC-0774268B4A3A}"/>
              </a:ext>
            </a:extLst>
          </p:cNvPr>
          <p:cNvSpPr>
            <a:spLocks noGrp="1"/>
          </p:cNvSpPr>
          <p:nvPr>
            <p:ph type="sldNum" sz="quarter" idx="12"/>
          </p:nvPr>
        </p:nvSpPr>
        <p:spPr/>
        <p:txBody>
          <a:bodyPr/>
          <a:lstStyle/>
          <a:p>
            <a:fld id="{652E326F-2974-0E46-BE41-4A2DFAACED48}" type="slidenum">
              <a:rPr lang="en-AU" smtClean="0"/>
              <a:t>6</a:t>
            </a:fld>
            <a:endParaRPr lang="en-AU"/>
          </a:p>
        </p:txBody>
      </p:sp>
    </p:spTree>
    <p:extLst>
      <p:ext uri="{BB962C8B-B14F-4D97-AF65-F5344CB8AC3E}">
        <p14:creationId xmlns:p14="http://schemas.microsoft.com/office/powerpoint/2010/main" val="1638179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269A5-877C-4046-9F3C-041B09319C61}"/>
              </a:ext>
            </a:extLst>
          </p:cNvPr>
          <p:cNvSpPr>
            <a:spLocks noGrp="1"/>
          </p:cNvSpPr>
          <p:nvPr>
            <p:ph type="title"/>
          </p:nvPr>
        </p:nvSpPr>
        <p:spPr/>
        <p:txBody>
          <a:bodyPr/>
          <a:lstStyle/>
          <a:p>
            <a:r>
              <a:rPr lang="en-AU" dirty="0"/>
              <a:t>Is this a ”problem”?</a:t>
            </a:r>
          </a:p>
        </p:txBody>
      </p:sp>
      <p:sp>
        <p:nvSpPr>
          <p:cNvPr id="3" name="Content Placeholder 2">
            <a:extLst>
              <a:ext uri="{FF2B5EF4-FFF2-40B4-BE49-F238E27FC236}">
                <a16:creationId xmlns:a16="http://schemas.microsoft.com/office/drawing/2014/main" id="{ECCEBEA9-3C5F-9B4D-A3D7-752D117CCEA9}"/>
              </a:ext>
            </a:extLst>
          </p:cNvPr>
          <p:cNvSpPr>
            <a:spLocks noGrp="1"/>
          </p:cNvSpPr>
          <p:nvPr>
            <p:ph idx="1"/>
          </p:nvPr>
        </p:nvSpPr>
        <p:spPr/>
        <p:txBody>
          <a:bodyPr/>
          <a:lstStyle/>
          <a:p>
            <a:pPr marL="0" indent="0">
              <a:buNone/>
            </a:pPr>
            <a:r>
              <a:rPr lang="en-AU" dirty="0"/>
              <a:t>Generally not:</a:t>
            </a:r>
          </a:p>
          <a:p>
            <a:pPr lvl="1"/>
            <a:r>
              <a:rPr lang="en-AU" dirty="0"/>
              <a:t>Nation states have a sovereign right to make such rules and bind their citizens to such rules</a:t>
            </a:r>
          </a:p>
          <a:p>
            <a:pPr lvl="1"/>
            <a:r>
              <a:rPr lang="en-AU" dirty="0"/>
              <a:t>Threat mitigation is typically regarded as a Good Thing rather than an incursion against the utility of a single DNS</a:t>
            </a:r>
          </a:p>
          <a:p>
            <a:r>
              <a:rPr lang="en-AU" dirty="0"/>
              <a:t>It’s a problem when it gets used as a lever in a different fight</a:t>
            </a:r>
          </a:p>
          <a:p>
            <a:pPr lvl="1"/>
            <a:r>
              <a:rPr lang="en-AU" dirty="0"/>
              <a:t>Such as the Australian rule to force Australian ISPs to block the DNS resolution of “</a:t>
            </a:r>
            <a:r>
              <a:rPr lang="en-AU" dirty="0" err="1"/>
              <a:t>thepiratebay.org</a:t>
            </a:r>
            <a:r>
              <a:rPr lang="en-AU" dirty="0"/>
              <a:t>”</a:t>
            </a:r>
          </a:p>
          <a:p>
            <a:pPr lvl="2"/>
            <a:r>
              <a:rPr lang="en-AU" dirty="0"/>
              <a:t>It only pushes determined users to alternate name resolution strategies and ultimately is a comprehensive waste of everyone’s time!</a:t>
            </a:r>
          </a:p>
          <a:p>
            <a:pPr lvl="1"/>
            <a:r>
              <a:rPr lang="en-AU" dirty="0"/>
              <a:t>But even this is a relative sideshow to the larger DNS</a:t>
            </a:r>
          </a:p>
        </p:txBody>
      </p:sp>
      <p:sp>
        <p:nvSpPr>
          <p:cNvPr id="4" name="Slide Number Placeholder 3">
            <a:extLst>
              <a:ext uri="{FF2B5EF4-FFF2-40B4-BE49-F238E27FC236}">
                <a16:creationId xmlns:a16="http://schemas.microsoft.com/office/drawing/2014/main" id="{D35F38F6-10C5-AD45-AE70-14DC0340BC8D}"/>
              </a:ext>
            </a:extLst>
          </p:cNvPr>
          <p:cNvSpPr>
            <a:spLocks noGrp="1"/>
          </p:cNvSpPr>
          <p:nvPr>
            <p:ph type="sldNum" sz="quarter" idx="12"/>
          </p:nvPr>
        </p:nvSpPr>
        <p:spPr/>
        <p:txBody>
          <a:bodyPr/>
          <a:lstStyle/>
          <a:p>
            <a:fld id="{652E326F-2974-0E46-BE41-4A2DFAACED48}" type="slidenum">
              <a:rPr lang="en-AU" smtClean="0"/>
              <a:t>7</a:t>
            </a:fld>
            <a:endParaRPr lang="en-AU"/>
          </a:p>
        </p:txBody>
      </p:sp>
    </p:spTree>
    <p:extLst>
      <p:ext uri="{BB962C8B-B14F-4D97-AF65-F5344CB8AC3E}">
        <p14:creationId xmlns:p14="http://schemas.microsoft.com/office/powerpoint/2010/main" val="1235066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E810D-DC1E-D845-91FA-E7A5D4C9656D}"/>
              </a:ext>
            </a:extLst>
          </p:cNvPr>
          <p:cNvSpPr>
            <a:spLocks noGrp="1"/>
          </p:cNvSpPr>
          <p:nvPr>
            <p:ph type="title"/>
          </p:nvPr>
        </p:nvSpPr>
        <p:spPr/>
        <p:txBody>
          <a:bodyPr/>
          <a:lstStyle/>
          <a:p>
            <a:r>
              <a:rPr lang="en-AU" dirty="0"/>
              <a:t>Another interpretation of “Openness”?</a:t>
            </a:r>
          </a:p>
        </p:txBody>
      </p:sp>
      <p:sp>
        <p:nvSpPr>
          <p:cNvPr id="3" name="Content Placeholder 2">
            <a:extLst>
              <a:ext uri="{FF2B5EF4-FFF2-40B4-BE49-F238E27FC236}">
                <a16:creationId xmlns:a16="http://schemas.microsoft.com/office/drawing/2014/main" id="{D398456F-C2D0-B94C-87D2-9A17F78AD36A}"/>
              </a:ext>
            </a:extLst>
          </p:cNvPr>
          <p:cNvSpPr>
            <a:spLocks noGrp="1"/>
          </p:cNvSpPr>
          <p:nvPr>
            <p:ph idx="1"/>
          </p:nvPr>
        </p:nvSpPr>
        <p:spPr/>
        <p:txBody>
          <a:bodyPr/>
          <a:lstStyle/>
          <a:p>
            <a:pPr marL="0" indent="0">
              <a:buNone/>
            </a:pPr>
            <a:r>
              <a:rPr lang="en-AU" dirty="0"/>
              <a:t>When speaking about openness we do not mean in a competitive sense, but rather: </a:t>
            </a:r>
          </a:p>
          <a:p>
            <a:pPr marL="457200" lvl="1" indent="0">
              <a:buNone/>
            </a:pPr>
            <a:r>
              <a:rPr lang="en-AU" sz="2800" dirty="0"/>
              <a:t>“Is the DNS an “open” system?</a:t>
            </a:r>
            <a:endParaRPr lang="en-AU" dirty="0"/>
          </a:p>
        </p:txBody>
      </p:sp>
      <p:sp>
        <p:nvSpPr>
          <p:cNvPr id="4" name="Slide Number Placeholder 3">
            <a:extLst>
              <a:ext uri="{FF2B5EF4-FFF2-40B4-BE49-F238E27FC236}">
                <a16:creationId xmlns:a16="http://schemas.microsoft.com/office/drawing/2014/main" id="{6D6667A1-1434-FA44-9A99-CCDFDBCAC499}"/>
              </a:ext>
            </a:extLst>
          </p:cNvPr>
          <p:cNvSpPr>
            <a:spLocks noGrp="1"/>
          </p:cNvSpPr>
          <p:nvPr>
            <p:ph type="sldNum" sz="quarter" idx="12"/>
          </p:nvPr>
        </p:nvSpPr>
        <p:spPr/>
        <p:txBody>
          <a:bodyPr/>
          <a:lstStyle/>
          <a:p>
            <a:fld id="{652E326F-2974-0E46-BE41-4A2DFAACED48}" type="slidenum">
              <a:rPr lang="en-AU" smtClean="0"/>
              <a:t>8</a:t>
            </a:fld>
            <a:endParaRPr lang="en-AU"/>
          </a:p>
        </p:txBody>
      </p:sp>
    </p:spTree>
    <p:extLst>
      <p:ext uri="{BB962C8B-B14F-4D97-AF65-F5344CB8AC3E}">
        <p14:creationId xmlns:p14="http://schemas.microsoft.com/office/powerpoint/2010/main" val="1205116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59F2F-1AAC-584C-BE9E-D6D8E50396D7}"/>
              </a:ext>
            </a:extLst>
          </p:cNvPr>
          <p:cNvSpPr>
            <a:spLocks noGrp="1"/>
          </p:cNvSpPr>
          <p:nvPr>
            <p:ph type="title"/>
          </p:nvPr>
        </p:nvSpPr>
        <p:spPr/>
        <p:txBody>
          <a:bodyPr/>
          <a:lstStyle/>
          <a:p>
            <a:r>
              <a:rPr lang="en-AU" dirty="0"/>
              <a:t>Is the DNS “Open”?</a:t>
            </a:r>
          </a:p>
        </p:txBody>
      </p:sp>
      <p:sp>
        <p:nvSpPr>
          <p:cNvPr id="3" name="Content Placeholder 2">
            <a:extLst>
              <a:ext uri="{FF2B5EF4-FFF2-40B4-BE49-F238E27FC236}">
                <a16:creationId xmlns:a16="http://schemas.microsoft.com/office/drawing/2014/main" id="{23A325D5-45C2-A64A-A9B8-14776CE75CAA}"/>
              </a:ext>
            </a:extLst>
          </p:cNvPr>
          <p:cNvSpPr>
            <a:spLocks noGrp="1"/>
          </p:cNvSpPr>
          <p:nvPr>
            <p:ph idx="1"/>
          </p:nvPr>
        </p:nvSpPr>
        <p:spPr/>
        <p:txBody>
          <a:bodyPr>
            <a:normAutofit lnSpcReduction="10000"/>
          </a:bodyPr>
          <a:lstStyle/>
          <a:p>
            <a:pPr marL="0" indent="0">
              <a:buNone/>
            </a:pPr>
            <a:r>
              <a:rPr lang="en-AU" b="1" dirty="0"/>
              <a:t>Yes!</a:t>
            </a:r>
          </a:p>
          <a:p>
            <a:pPr lvl="1"/>
            <a:r>
              <a:rPr lang="en-AU" dirty="0"/>
              <a:t>The DNS name resolution protocol is openly specified without any IPR encumbrance</a:t>
            </a:r>
          </a:p>
          <a:p>
            <a:pPr lvl="1"/>
            <a:r>
              <a:rPr lang="en-AU" dirty="0"/>
              <a:t>Fully functional implementations of the DNS protocol are available as open source</a:t>
            </a:r>
          </a:p>
          <a:p>
            <a:pPr lvl="1"/>
            <a:r>
              <a:rPr lang="en-AU" dirty="0"/>
              <a:t>DNS name servers are configured as open “promiscuous” responders and will provide the same response to a query irrespective of the identity of the querier</a:t>
            </a:r>
          </a:p>
          <a:p>
            <a:pPr lvl="1"/>
            <a:r>
              <a:rPr lang="en-AU" dirty="0"/>
              <a:t>DNS information is openly available</a:t>
            </a:r>
          </a:p>
          <a:p>
            <a:pPr lvl="2"/>
            <a:r>
              <a:rPr lang="en-AU" dirty="0"/>
              <a:t>There is some subtle qualification here in that the collection of a zone file may not be openly available, but the individual records in a zone can be queried</a:t>
            </a:r>
          </a:p>
          <a:p>
            <a:pPr lvl="1"/>
            <a:r>
              <a:rPr lang="en-AU" dirty="0"/>
              <a:t>DNS queries and responses are “open”</a:t>
            </a:r>
          </a:p>
        </p:txBody>
      </p:sp>
      <p:sp>
        <p:nvSpPr>
          <p:cNvPr id="4" name="Slide Number Placeholder 3">
            <a:extLst>
              <a:ext uri="{FF2B5EF4-FFF2-40B4-BE49-F238E27FC236}">
                <a16:creationId xmlns:a16="http://schemas.microsoft.com/office/drawing/2014/main" id="{70384AFF-8B87-FF4A-A15A-D197F83570E1}"/>
              </a:ext>
            </a:extLst>
          </p:cNvPr>
          <p:cNvSpPr>
            <a:spLocks noGrp="1"/>
          </p:cNvSpPr>
          <p:nvPr>
            <p:ph type="sldNum" sz="quarter" idx="12"/>
          </p:nvPr>
        </p:nvSpPr>
        <p:spPr/>
        <p:txBody>
          <a:bodyPr/>
          <a:lstStyle/>
          <a:p>
            <a:fld id="{652E326F-2974-0E46-BE41-4A2DFAACED48}" type="slidenum">
              <a:rPr lang="en-AU" smtClean="0"/>
              <a:t>9</a:t>
            </a:fld>
            <a:endParaRPr lang="en-AU"/>
          </a:p>
        </p:txBody>
      </p:sp>
    </p:spTree>
    <p:extLst>
      <p:ext uri="{BB962C8B-B14F-4D97-AF65-F5344CB8AC3E}">
        <p14:creationId xmlns:p14="http://schemas.microsoft.com/office/powerpoint/2010/main" val="2732801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9040</TotalTime>
  <Words>2849</Words>
  <Application>Microsoft Macintosh PowerPoint</Application>
  <PresentationFormat>Widescreen</PresentationFormat>
  <Paragraphs>273</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AhnbergHand</vt:lpstr>
      <vt:lpstr>Arial</vt:lpstr>
      <vt:lpstr>Calibri</vt:lpstr>
      <vt:lpstr>Calibri Light</vt:lpstr>
      <vt:lpstr>Powderfinger Type</vt:lpstr>
      <vt:lpstr>Wingdings</vt:lpstr>
      <vt:lpstr>Office Theme</vt:lpstr>
      <vt:lpstr>Some thoughts on DNS “Openness” </vt:lpstr>
      <vt:lpstr>Openness?</vt:lpstr>
      <vt:lpstr>But that was the entire POINT of the DNS!</vt:lpstr>
      <vt:lpstr>Openness? Yes!</vt:lpstr>
      <vt:lpstr>Really?</vt:lpstr>
      <vt:lpstr>Really?</vt:lpstr>
      <vt:lpstr>Is this a ”problem”?</vt:lpstr>
      <vt:lpstr>Another interpretation of “Openness”?</vt:lpstr>
      <vt:lpstr>Is the DNS “Open”?</vt:lpstr>
      <vt:lpstr>Is the DNS “Open”?</vt:lpstr>
      <vt:lpstr>When “openness” is a weakness</vt:lpstr>
      <vt:lpstr>PowerPoint Presentation</vt:lpstr>
      <vt:lpstr>Lets look into this further</vt:lpstr>
      <vt:lpstr>Lets look into this further</vt:lpstr>
      <vt:lpstr>What’s in that DNS “cloud”? </vt:lpstr>
      <vt:lpstr>Clients, Resolvers and Servers</vt:lpstr>
      <vt:lpstr>What’s REALLY in that DNS “cloud”? </vt:lpstr>
      <vt:lpstr>Scaling DNS infrastructure</vt:lpstr>
      <vt:lpstr>But that is still not “the DNS”</vt:lpstr>
      <vt:lpstr>What is “the DNS”?</vt:lpstr>
      <vt:lpstr>What are DNS “Markets”?</vt:lpstr>
      <vt:lpstr>Maybe it’s more than markets</vt:lpstr>
      <vt:lpstr>So, what should we talk about?</vt:lpstr>
      <vt:lpstr>Current DNS Themes</vt:lpstr>
      <vt:lpstr>This is now a very big agenda</vt:lpstr>
      <vt:lpstr>I. DNS and Trust</vt:lpstr>
      <vt:lpstr>DNSSEC</vt:lpstr>
      <vt:lpstr>Is DNSSEC being used?</vt:lpstr>
      <vt:lpstr>Is DNSSEC being used?</vt:lpstr>
      <vt:lpstr>Is DNSSEC being used?</vt:lpstr>
      <vt:lpstr>Problems with DNSSEC</vt:lpstr>
      <vt:lpstr>Some More Problems with DNSSEC</vt:lpstr>
      <vt:lpstr>DNSSEC is a Market Failure!</vt:lpstr>
      <vt:lpstr>II. The Market for DNS Recursive Resolution</vt:lpstr>
      <vt:lpstr>The DNS Name Resolution Economy</vt:lpstr>
      <vt:lpstr>The DNS Name Resolution Economy</vt:lpstr>
      <vt:lpstr>The resistance to change in the DNS</vt:lpstr>
      <vt:lpstr>Fragmenting the DNS</vt:lpstr>
      <vt:lpstr>Fragmenting the DNS</vt:lpstr>
      <vt:lpstr>It’s life Jim, but not as we know 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NRENs in today’s Internet</dc:title>
  <dc:creator>Geoff Huston</dc:creator>
  <cp:lastModifiedBy>Geoff Huston</cp:lastModifiedBy>
  <cp:revision>95</cp:revision>
  <dcterms:created xsi:type="dcterms:W3CDTF">2020-07-20T01:31:22Z</dcterms:created>
  <dcterms:modified xsi:type="dcterms:W3CDTF">2021-09-27T09:31:41Z</dcterms:modified>
</cp:coreProperties>
</file>