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1"/>
  </p:notesMasterIdLst>
  <p:sldIdLst>
    <p:sldId id="294" r:id="rId2"/>
    <p:sldId id="295" r:id="rId3"/>
    <p:sldId id="296" r:id="rId4"/>
    <p:sldId id="369" r:id="rId5"/>
    <p:sldId id="370" r:id="rId6"/>
    <p:sldId id="411" r:id="rId7"/>
    <p:sldId id="390" r:id="rId8"/>
    <p:sldId id="394" r:id="rId9"/>
    <p:sldId id="413" r:id="rId10"/>
    <p:sldId id="395" r:id="rId11"/>
    <p:sldId id="412" r:id="rId12"/>
    <p:sldId id="397" r:id="rId13"/>
    <p:sldId id="398" r:id="rId14"/>
    <p:sldId id="396" r:id="rId15"/>
    <p:sldId id="399" r:id="rId16"/>
    <p:sldId id="400" r:id="rId17"/>
    <p:sldId id="401" r:id="rId18"/>
    <p:sldId id="402" r:id="rId19"/>
    <p:sldId id="403" r:id="rId20"/>
    <p:sldId id="404" r:id="rId21"/>
    <p:sldId id="405" r:id="rId22"/>
    <p:sldId id="406" r:id="rId23"/>
    <p:sldId id="407" r:id="rId24"/>
    <p:sldId id="408" r:id="rId25"/>
    <p:sldId id="409" r:id="rId26"/>
    <p:sldId id="410" r:id="rId27"/>
    <p:sldId id="391" r:id="rId28"/>
    <p:sldId id="392" r:id="rId29"/>
    <p:sldId id="393" r:id="rId30"/>
    <p:sldId id="367" r:id="rId31"/>
    <p:sldId id="365" r:id="rId32"/>
    <p:sldId id="389" r:id="rId33"/>
    <p:sldId id="364" r:id="rId34"/>
    <p:sldId id="366" r:id="rId35"/>
    <p:sldId id="414" r:id="rId36"/>
    <p:sldId id="383" r:id="rId37"/>
    <p:sldId id="415" r:id="rId38"/>
    <p:sldId id="307" r:id="rId39"/>
    <p:sldId id="311"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ao Damas" initials="JD" lastIdx="4" clrIdx="0">
    <p:extLst>
      <p:ext uri="{19B8F6BF-5375-455C-9EA6-DF929625EA0E}">
        <p15:presenceInfo xmlns:p15="http://schemas.microsoft.com/office/powerpoint/2012/main" userId="S::joao@apnic.net::ff437f1a-2e10-44d4-93ee-1b7ba3e3516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F392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04"/>
    <p:restoredTop sz="94694"/>
  </p:normalViewPr>
  <p:slideViewPr>
    <p:cSldViewPr snapToGrid="0" snapToObjects="1">
      <p:cViewPr varScale="1">
        <p:scale>
          <a:sx n="121" d="100"/>
          <a:sy n="121" d="100"/>
        </p:scale>
        <p:origin x="1136" y="176"/>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D1DC4D-EE44-934C-876F-AAB80317F076}" type="datetimeFigureOut">
              <a:rPr lang="en-AU" smtClean="0"/>
              <a:t>17/5/21</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767193-5237-D742-B6EC-D476477BC1C9}" type="slidenum">
              <a:rPr lang="en-AU" smtClean="0"/>
              <a:t>‹#›</a:t>
            </a:fld>
            <a:endParaRPr lang="en-AU"/>
          </a:p>
        </p:txBody>
      </p:sp>
    </p:spTree>
    <p:extLst>
      <p:ext uri="{BB962C8B-B14F-4D97-AF65-F5344CB8AC3E}">
        <p14:creationId xmlns:p14="http://schemas.microsoft.com/office/powerpoint/2010/main" val="88057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8E062-FBCD-CF45-9210-8CA3D27B5FC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AU"/>
          </a:p>
        </p:txBody>
      </p:sp>
      <p:sp>
        <p:nvSpPr>
          <p:cNvPr id="3" name="Subtitle 2">
            <a:extLst>
              <a:ext uri="{FF2B5EF4-FFF2-40B4-BE49-F238E27FC236}">
                <a16:creationId xmlns:a16="http://schemas.microsoft.com/office/drawing/2014/main" id="{12546BEC-F9AC-F040-93ED-BF2F4BB914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AU"/>
          </a:p>
        </p:txBody>
      </p:sp>
      <p:sp>
        <p:nvSpPr>
          <p:cNvPr id="4" name="Date Placeholder 3">
            <a:extLst>
              <a:ext uri="{FF2B5EF4-FFF2-40B4-BE49-F238E27FC236}">
                <a16:creationId xmlns:a16="http://schemas.microsoft.com/office/drawing/2014/main" id="{DB141840-7EB5-1B47-85F4-68B63B662507}"/>
              </a:ext>
            </a:extLst>
          </p:cNvPr>
          <p:cNvSpPr>
            <a:spLocks noGrp="1"/>
          </p:cNvSpPr>
          <p:nvPr>
            <p:ph type="dt" sz="half" idx="10"/>
          </p:nvPr>
        </p:nvSpPr>
        <p:spPr/>
        <p:txBody>
          <a:bodyPr/>
          <a:lstStyle/>
          <a:p>
            <a:fld id="{FFB8583A-DDCB-394D-8DC8-58AC635D702A}" type="datetime1">
              <a:rPr lang="en-AU" smtClean="0"/>
              <a:t>17/5/21</a:t>
            </a:fld>
            <a:endParaRPr lang="en-AU"/>
          </a:p>
        </p:txBody>
      </p:sp>
      <p:sp>
        <p:nvSpPr>
          <p:cNvPr id="5" name="Footer Placeholder 4">
            <a:extLst>
              <a:ext uri="{FF2B5EF4-FFF2-40B4-BE49-F238E27FC236}">
                <a16:creationId xmlns:a16="http://schemas.microsoft.com/office/drawing/2014/main" id="{987EEB69-58D6-004D-A549-BBF0C9CCA87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E1ED525-8EE4-A242-B53F-AECF1B207DAA}"/>
              </a:ext>
            </a:extLst>
          </p:cNvPr>
          <p:cNvSpPr>
            <a:spLocks noGrp="1"/>
          </p:cNvSpPr>
          <p:nvPr>
            <p:ph type="sldNum" sz="quarter" idx="12"/>
          </p:nvPr>
        </p:nvSpPr>
        <p:spPr/>
        <p:txBody>
          <a:bodyPr/>
          <a:lstStyle/>
          <a:p>
            <a:fld id="{652E326F-2974-0E46-BE41-4A2DFAACED48}" type="slidenum">
              <a:rPr lang="en-AU" smtClean="0"/>
              <a:t>‹#›</a:t>
            </a:fld>
            <a:endParaRPr lang="en-AU" dirty="0"/>
          </a:p>
        </p:txBody>
      </p:sp>
    </p:spTree>
    <p:extLst>
      <p:ext uri="{BB962C8B-B14F-4D97-AF65-F5344CB8AC3E}">
        <p14:creationId xmlns:p14="http://schemas.microsoft.com/office/powerpoint/2010/main" val="2445747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F75CB-5DC8-9F48-9A35-597D1E179002}"/>
              </a:ext>
            </a:extLst>
          </p:cNvPr>
          <p:cNvSpPr>
            <a:spLocks noGrp="1"/>
          </p:cNvSpPr>
          <p:nvPr>
            <p:ph type="title"/>
          </p:nvPr>
        </p:nvSpPr>
        <p:spPr/>
        <p:txBody>
          <a:bodyPr/>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BFD187EF-86DF-3B40-A8E8-17F177A7139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A0B5CC07-05A6-9A45-8B62-87CB00CD7266}"/>
              </a:ext>
            </a:extLst>
          </p:cNvPr>
          <p:cNvSpPr>
            <a:spLocks noGrp="1"/>
          </p:cNvSpPr>
          <p:nvPr>
            <p:ph type="dt" sz="half" idx="10"/>
          </p:nvPr>
        </p:nvSpPr>
        <p:spPr/>
        <p:txBody>
          <a:bodyPr/>
          <a:lstStyle/>
          <a:p>
            <a:fld id="{296E54B1-33C2-EB4A-8067-34A8CC5FD45E}" type="datetime1">
              <a:rPr lang="en-AU" smtClean="0"/>
              <a:t>17/5/21</a:t>
            </a:fld>
            <a:endParaRPr lang="en-AU"/>
          </a:p>
        </p:txBody>
      </p:sp>
      <p:sp>
        <p:nvSpPr>
          <p:cNvPr id="5" name="Footer Placeholder 4">
            <a:extLst>
              <a:ext uri="{FF2B5EF4-FFF2-40B4-BE49-F238E27FC236}">
                <a16:creationId xmlns:a16="http://schemas.microsoft.com/office/drawing/2014/main" id="{D8462655-2300-1D4F-96CA-A36DB2695C4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3040386-FDE8-3447-BBF0-15359EFD8C26}"/>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3850531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CF10C2E-5B52-614F-8821-AC8920014D1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DF87302C-A092-AD43-B1AE-76607EA3829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BF4B61AB-A506-7A4E-8B85-6016AA235CF6}"/>
              </a:ext>
            </a:extLst>
          </p:cNvPr>
          <p:cNvSpPr>
            <a:spLocks noGrp="1"/>
          </p:cNvSpPr>
          <p:nvPr>
            <p:ph type="dt" sz="half" idx="10"/>
          </p:nvPr>
        </p:nvSpPr>
        <p:spPr/>
        <p:txBody>
          <a:bodyPr/>
          <a:lstStyle/>
          <a:p>
            <a:fld id="{B9EA5931-6118-8845-B3E6-19D338490EB6}" type="datetime1">
              <a:rPr lang="en-AU" smtClean="0"/>
              <a:t>17/5/21</a:t>
            </a:fld>
            <a:endParaRPr lang="en-AU"/>
          </a:p>
        </p:txBody>
      </p:sp>
      <p:sp>
        <p:nvSpPr>
          <p:cNvPr id="5" name="Footer Placeholder 4">
            <a:extLst>
              <a:ext uri="{FF2B5EF4-FFF2-40B4-BE49-F238E27FC236}">
                <a16:creationId xmlns:a16="http://schemas.microsoft.com/office/drawing/2014/main" id="{ECB55E81-79B8-6E49-A004-0220E21520A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F8B67F4-D592-B347-AC3F-37B6B219A238}"/>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1098679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48D87-46A1-3B42-816B-85003A96352F}"/>
              </a:ext>
            </a:extLst>
          </p:cNvPr>
          <p:cNvSpPr>
            <a:spLocks noGrp="1"/>
          </p:cNvSpPr>
          <p:nvPr>
            <p:ph type="title"/>
          </p:nvPr>
        </p:nvSpPr>
        <p:spPr/>
        <p:txBody>
          <a:bodyPr/>
          <a:lstStyle>
            <a:lvl1pPr>
              <a:defRPr baseline="0">
                <a:solidFill>
                  <a:schemeClr val="accent4">
                    <a:lumMod val="50000"/>
                  </a:schemeClr>
                </a:solidFill>
                <a:latin typeface="Powderfinger Type" panose="02020709070000000403" pitchFamily="49" charset="77"/>
              </a:defRPr>
            </a:lvl1pPr>
          </a:lstStyle>
          <a:p>
            <a:r>
              <a:rPr lang="en-GB" dirty="0"/>
              <a:t>Click to edit Master title style</a:t>
            </a:r>
            <a:endParaRPr lang="en-AU" dirty="0"/>
          </a:p>
        </p:txBody>
      </p:sp>
      <p:sp>
        <p:nvSpPr>
          <p:cNvPr id="3" name="Content Placeholder 2">
            <a:extLst>
              <a:ext uri="{FF2B5EF4-FFF2-40B4-BE49-F238E27FC236}">
                <a16:creationId xmlns:a16="http://schemas.microsoft.com/office/drawing/2014/main" id="{EFF9FAEA-5CA0-AF4B-91EC-62DFFEC3D03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9CEEF80D-6D90-D844-B095-39D71A3C6C8E}"/>
              </a:ext>
            </a:extLst>
          </p:cNvPr>
          <p:cNvSpPr>
            <a:spLocks noGrp="1"/>
          </p:cNvSpPr>
          <p:nvPr>
            <p:ph type="dt" sz="half" idx="10"/>
          </p:nvPr>
        </p:nvSpPr>
        <p:spPr/>
        <p:txBody>
          <a:bodyPr/>
          <a:lstStyle/>
          <a:p>
            <a:fld id="{92C4CF23-3AF8-194E-80CE-7C5D7BCF857A}" type="datetime1">
              <a:rPr lang="en-AU" smtClean="0"/>
              <a:t>17/5/21</a:t>
            </a:fld>
            <a:endParaRPr lang="en-AU"/>
          </a:p>
        </p:txBody>
      </p:sp>
      <p:sp>
        <p:nvSpPr>
          <p:cNvPr id="5" name="Footer Placeholder 4">
            <a:extLst>
              <a:ext uri="{FF2B5EF4-FFF2-40B4-BE49-F238E27FC236}">
                <a16:creationId xmlns:a16="http://schemas.microsoft.com/office/drawing/2014/main" id="{4587A117-56A8-A740-B5DC-881BF6F1744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4C083C3-1613-0C42-BE6E-1D5AAE63E8C2}"/>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893637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10820-34C6-9248-AF8A-0C733DE45A2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AU"/>
          </a:p>
        </p:txBody>
      </p:sp>
      <p:sp>
        <p:nvSpPr>
          <p:cNvPr id="3" name="Text Placeholder 2">
            <a:extLst>
              <a:ext uri="{FF2B5EF4-FFF2-40B4-BE49-F238E27FC236}">
                <a16:creationId xmlns:a16="http://schemas.microsoft.com/office/drawing/2014/main" id="{F8CE1159-116C-C447-972E-E19D51BCFD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0ED4801-083B-2B4A-BF42-DA27F8A5A7D7}"/>
              </a:ext>
            </a:extLst>
          </p:cNvPr>
          <p:cNvSpPr>
            <a:spLocks noGrp="1"/>
          </p:cNvSpPr>
          <p:nvPr>
            <p:ph type="dt" sz="half" idx="10"/>
          </p:nvPr>
        </p:nvSpPr>
        <p:spPr/>
        <p:txBody>
          <a:bodyPr/>
          <a:lstStyle/>
          <a:p>
            <a:fld id="{645E24A0-3D36-4241-85D1-F7209717FC07}" type="datetime1">
              <a:rPr lang="en-AU" smtClean="0"/>
              <a:t>17/5/21</a:t>
            </a:fld>
            <a:endParaRPr lang="en-AU"/>
          </a:p>
        </p:txBody>
      </p:sp>
      <p:sp>
        <p:nvSpPr>
          <p:cNvPr id="5" name="Footer Placeholder 4">
            <a:extLst>
              <a:ext uri="{FF2B5EF4-FFF2-40B4-BE49-F238E27FC236}">
                <a16:creationId xmlns:a16="http://schemas.microsoft.com/office/drawing/2014/main" id="{39C060E7-031A-9143-82D9-3A548D2A7EE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2406B2B-8315-014C-A623-DFF043F70E80}"/>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676206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7B373-E990-774F-A8D7-C7A962CF4289}"/>
              </a:ext>
            </a:extLst>
          </p:cNvPr>
          <p:cNvSpPr>
            <a:spLocks noGrp="1"/>
          </p:cNvSpPr>
          <p:nvPr>
            <p:ph type="title"/>
          </p:nvPr>
        </p:nvSpPr>
        <p:spPr/>
        <p:txBody>
          <a:bodyPr/>
          <a:lstStyle/>
          <a:p>
            <a:r>
              <a:rPr lang="en-GB"/>
              <a:t>Click to edit Master title style</a:t>
            </a:r>
            <a:endParaRPr lang="en-AU"/>
          </a:p>
        </p:txBody>
      </p:sp>
      <p:sp>
        <p:nvSpPr>
          <p:cNvPr id="3" name="Content Placeholder 2">
            <a:extLst>
              <a:ext uri="{FF2B5EF4-FFF2-40B4-BE49-F238E27FC236}">
                <a16:creationId xmlns:a16="http://schemas.microsoft.com/office/drawing/2014/main" id="{D6CE920B-181E-0340-8F3C-865E7A51900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Content Placeholder 3">
            <a:extLst>
              <a:ext uri="{FF2B5EF4-FFF2-40B4-BE49-F238E27FC236}">
                <a16:creationId xmlns:a16="http://schemas.microsoft.com/office/drawing/2014/main" id="{441430DC-51FA-5544-B6BA-13E354CDC51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Date Placeholder 4">
            <a:extLst>
              <a:ext uri="{FF2B5EF4-FFF2-40B4-BE49-F238E27FC236}">
                <a16:creationId xmlns:a16="http://schemas.microsoft.com/office/drawing/2014/main" id="{68B5D31F-61AE-0443-9DA5-112A6A9E9DB3}"/>
              </a:ext>
            </a:extLst>
          </p:cNvPr>
          <p:cNvSpPr>
            <a:spLocks noGrp="1"/>
          </p:cNvSpPr>
          <p:nvPr>
            <p:ph type="dt" sz="half" idx="10"/>
          </p:nvPr>
        </p:nvSpPr>
        <p:spPr/>
        <p:txBody>
          <a:bodyPr/>
          <a:lstStyle/>
          <a:p>
            <a:fld id="{841B8F35-0AA0-3442-AEA2-26E05C092996}" type="datetime1">
              <a:rPr lang="en-AU" smtClean="0"/>
              <a:t>17/5/21</a:t>
            </a:fld>
            <a:endParaRPr lang="en-AU"/>
          </a:p>
        </p:txBody>
      </p:sp>
      <p:sp>
        <p:nvSpPr>
          <p:cNvPr id="6" name="Footer Placeholder 5">
            <a:extLst>
              <a:ext uri="{FF2B5EF4-FFF2-40B4-BE49-F238E27FC236}">
                <a16:creationId xmlns:a16="http://schemas.microsoft.com/office/drawing/2014/main" id="{2821146B-5D99-C848-92EA-96E7943C00F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CDE962EB-70DF-F445-93D3-C52F2E5B7015}"/>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331349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DDDFD-2E69-7448-A5B3-2268F04C3ED2}"/>
              </a:ext>
            </a:extLst>
          </p:cNvPr>
          <p:cNvSpPr>
            <a:spLocks noGrp="1"/>
          </p:cNvSpPr>
          <p:nvPr>
            <p:ph type="title"/>
          </p:nvPr>
        </p:nvSpPr>
        <p:spPr>
          <a:xfrm>
            <a:off x="839788" y="365125"/>
            <a:ext cx="10515600" cy="1325563"/>
          </a:xfrm>
        </p:spPr>
        <p:txBody>
          <a:bodyPr/>
          <a:lstStyle/>
          <a:p>
            <a:r>
              <a:rPr lang="en-GB"/>
              <a:t>Click to edit Master title style</a:t>
            </a:r>
            <a:endParaRPr lang="en-AU"/>
          </a:p>
        </p:txBody>
      </p:sp>
      <p:sp>
        <p:nvSpPr>
          <p:cNvPr id="3" name="Text Placeholder 2">
            <a:extLst>
              <a:ext uri="{FF2B5EF4-FFF2-40B4-BE49-F238E27FC236}">
                <a16:creationId xmlns:a16="http://schemas.microsoft.com/office/drawing/2014/main" id="{BCABDD01-C0E7-C242-A782-1EDB60FCAF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D9D7078-7567-924E-A526-C30BA7538B4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Text Placeholder 4">
            <a:extLst>
              <a:ext uri="{FF2B5EF4-FFF2-40B4-BE49-F238E27FC236}">
                <a16:creationId xmlns:a16="http://schemas.microsoft.com/office/drawing/2014/main" id="{0195F9CC-ADFE-7B4E-A742-2ECFD10E03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7E33790-1FB6-9A49-B5B1-F9FFF46DA0A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7" name="Date Placeholder 6">
            <a:extLst>
              <a:ext uri="{FF2B5EF4-FFF2-40B4-BE49-F238E27FC236}">
                <a16:creationId xmlns:a16="http://schemas.microsoft.com/office/drawing/2014/main" id="{8CFC484E-EDF2-8D4B-BAB4-1067857530B4}"/>
              </a:ext>
            </a:extLst>
          </p:cNvPr>
          <p:cNvSpPr>
            <a:spLocks noGrp="1"/>
          </p:cNvSpPr>
          <p:nvPr>
            <p:ph type="dt" sz="half" idx="10"/>
          </p:nvPr>
        </p:nvSpPr>
        <p:spPr/>
        <p:txBody>
          <a:bodyPr/>
          <a:lstStyle/>
          <a:p>
            <a:fld id="{02BC8B5C-7371-6B46-B3E4-E761ECF581B8}" type="datetime1">
              <a:rPr lang="en-AU" smtClean="0"/>
              <a:t>17/5/21</a:t>
            </a:fld>
            <a:endParaRPr lang="en-AU"/>
          </a:p>
        </p:txBody>
      </p:sp>
      <p:sp>
        <p:nvSpPr>
          <p:cNvPr id="8" name="Footer Placeholder 7">
            <a:extLst>
              <a:ext uri="{FF2B5EF4-FFF2-40B4-BE49-F238E27FC236}">
                <a16:creationId xmlns:a16="http://schemas.microsoft.com/office/drawing/2014/main" id="{10FCD24A-9FF5-714B-9B3D-BBB6BAE1AED7}"/>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7B13514B-ACC3-3144-90A8-B40709A95374}"/>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2306176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036BE-634E-0949-BDA3-AB8673E688DE}"/>
              </a:ext>
            </a:extLst>
          </p:cNvPr>
          <p:cNvSpPr>
            <a:spLocks noGrp="1"/>
          </p:cNvSpPr>
          <p:nvPr>
            <p:ph type="title"/>
          </p:nvPr>
        </p:nvSpPr>
        <p:spPr/>
        <p:txBody>
          <a:bodyPr/>
          <a:lstStyle/>
          <a:p>
            <a:r>
              <a:rPr lang="en-GB"/>
              <a:t>Click to edit Master title style</a:t>
            </a:r>
            <a:endParaRPr lang="en-AU"/>
          </a:p>
        </p:txBody>
      </p:sp>
      <p:sp>
        <p:nvSpPr>
          <p:cNvPr id="3" name="Date Placeholder 2">
            <a:extLst>
              <a:ext uri="{FF2B5EF4-FFF2-40B4-BE49-F238E27FC236}">
                <a16:creationId xmlns:a16="http://schemas.microsoft.com/office/drawing/2014/main" id="{63FDC11B-1470-E941-9BE5-11FF85B7ED48}"/>
              </a:ext>
            </a:extLst>
          </p:cNvPr>
          <p:cNvSpPr>
            <a:spLocks noGrp="1"/>
          </p:cNvSpPr>
          <p:nvPr>
            <p:ph type="dt" sz="half" idx="10"/>
          </p:nvPr>
        </p:nvSpPr>
        <p:spPr/>
        <p:txBody>
          <a:bodyPr/>
          <a:lstStyle/>
          <a:p>
            <a:fld id="{0BC37B43-57B2-B44D-9065-2324536E2DCC}" type="datetime1">
              <a:rPr lang="en-AU" smtClean="0"/>
              <a:t>17/5/21</a:t>
            </a:fld>
            <a:endParaRPr lang="en-AU"/>
          </a:p>
        </p:txBody>
      </p:sp>
      <p:sp>
        <p:nvSpPr>
          <p:cNvPr id="4" name="Footer Placeholder 3">
            <a:extLst>
              <a:ext uri="{FF2B5EF4-FFF2-40B4-BE49-F238E27FC236}">
                <a16:creationId xmlns:a16="http://schemas.microsoft.com/office/drawing/2014/main" id="{64FA3664-761B-2D4D-AE58-931F4BE3431D}"/>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1A54FB8-96A7-334C-8181-A4F0C1EC5463}"/>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3235409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164870-AFDE-7040-94F4-B024A843A094}"/>
              </a:ext>
            </a:extLst>
          </p:cNvPr>
          <p:cNvSpPr>
            <a:spLocks noGrp="1"/>
          </p:cNvSpPr>
          <p:nvPr>
            <p:ph type="dt" sz="half" idx="10"/>
          </p:nvPr>
        </p:nvSpPr>
        <p:spPr/>
        <p:txBody>
          <a:bodyPr/>
          <a:lstStyle/>
          <a:p>
            <a:fld id="{17BAA92A-3172-0647-8A9B-7E63BC2EE2E4}" type="datetime1">
              <a:rPr lang="en-AU" smtClean="0"/>
              <a:t>17/5/21</a:t>
            </a:fld>
            <a:endParaRPr lang="en-AU"/>
          </a:p>
        </p:txBody>
      </p:sp>
      <p:sp>
        <p:nvSpPr>
          <p:cNvPr id="3" name="Footer Placeholder 2">
            <a:extLst>
              <a:ext uri="{FF2B5EF4-FFF2-40B4-BE49-F238E27FC236}">
                <a16:creationId xmlns:a16="http://schemas.microsoft.com/office/drawing/2014/main" id="{A399829B-CF06-264D-BCB9-2CCF63604D82}"/>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1FAC6723-C10A-4947-BE81-CDFED2B92E3E}"/>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1263568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42BAE-9A7B-6E47-869C-232F99FFDAE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Content Placeholder 2">
            <a:extLst>
              <a:ext uri="{FF2B5EF4-FFF2-40B4-BE49-F238E27FC236}">
                <a16:creationId xmlns:a16="http://schemas.microsoft.com/office/drawing/2014/main" id="{4F2C2A00-D9DB-F94C-80C7-9370E6B7E4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Text Placeholder 3">
            <a:extLst>
              <a:ext uri="{FF2B5EF4-FFF2-40B4-BE49-F238E27FC236}">
                <a16:creationId xmlns:a16="http://schemas.microsoft.com/office/drawing/2014/main" id="{C4222BEE-B459-024A-A826-015D891AD6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D807B53-31C1-D24E-8609-FDFC3DB98DBC}"/>
              </a:ext>
            </a:extLst>
          </p:cNvPr>
          <p:cNvSpPr>
            <a:spLocks noGrp="1"/>
          </p:cNvSpPr>
          <p:nvPr>
            <p:ph type="dt" sz="half" idx="10"/>
          </p:nvPr>
        </p:nvSpPr>
        <p:spPr/>
        <p:txBody>
          <a:bodyPr/>
          <a:lstStyle/>
          <a:p>
            <a:fld id="{4AE5C739-2156-1845-9553-D7CBBCA5ECBD}" type="datetime1">
              <a:rPr lang="en-AU" smtClean="0"/>
              <a:t>17/5/21</a:t>
            </a:fld>
            <a:endParaRPr lang="en-AU"/>
          </a:p>
        </p:txBody>
      </p:sp>
      <p:sp>
        <p:nvSpPr>
          <p:cNvPr id="6" name="Footer Placeholder 5">
            <a:extLst>
              <a:ext uri="{FF2B5EF4-FFF2-40B4-BE49-F238E27FC236}">
                <a16:creationId xmlns:a16="http://schemas.microsoft.com/office/drawing/2014/main" id="{8F189C65-CCA7-4343-A34D-5224BBC99D5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E318CA9-1612-C14A-8266-52DF9C5DD028}"/>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4197213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F32AA-FCF9-D246-A838-07709F4C0E6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Picture Placeholder 2">
            <a:extLst>
              <a:ext uri="{FF2B5EF4-FFF2-40B4-BE49-F238E27FC236}">
                <a16:creationId xmlns:a16="http://schemas.microsoft.com/office/drawing/2014/main" id="{20971788-8A31-164F-A095-0A881BE9CE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B0A17F44-3995-8545-809B-15266CBD05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ED3B1D3-1387-5D44-B95B-2DC02B373D78}"/>
              </a:ext>
            </a:extLst>
          </p:cNvPr>
          <p:cNvSpPr>
            <a:spLocks noGrp="1"/>
          </p:cNvSpPr>
          <p:nvPr>
            <p:ph type="dt" sz="half" idx="10"/>
          </p:nvPr>
        </p:nvSpPr>
        <p:spPr/>
        <p:txBody>
          <a:bodyPr/>
          <a:lstStyle/>
          <a:p>
            <a:fld id="{1A25FE41-03C6-A34B-B13D-8E5C31CA0331}" type="datetime1">
              <a:rPr lang="en-AU" smtClean="0"/>
              <a:t>17/5/21</a:t>
            </a:fld>
            <a:endParaRPr lang="en-AU"/>
          </a:p>
        </p:txBody>
      </p:sp>
      <p:sp>
        <p:nvSpPr>
          <p:cNvPr id="6" name="Footer Placeholder 5">
            <a:extLst>
              <a:ext uri="{FF2B5EF4-FFF2-40B4-BE49-F238E27FC236}">
                <a16:creationId xmlns:a16="http://schemas.microsoft.com/office/drawing/2014/main" id="{8A049E5C-8B37-1644-AB99-B8FC31FFD9A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B482A52-D0D5-6142-94C4-B0DF58A3ADC2}"/>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3849557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18EF84-8CA1-5A4A-B32F-75A884FC19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AU"/>
          </a:p>
        </p:txBody>
      </p:sp>
      <p:sp>
        <p:nvSpPr>
          <p:cNvPr id="3" name="Text Placeholder 2">
            <a:extLst>
              <a:ext uri="{FF2B5EF4-FFF2-40B4-BE49-F238E27FC236}">
                <a16:creationId xmlns:a16="http://schemas.microsoft.com/office/drawing/2014/main" id="{5CFFCB30-B7C9-6041-8A2C-7879D8C6EE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3B1F3F9F-E105-B843-BFEA-26F0BC8CDF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317E4-64B0-1A46-A92E-756872CA24D9}" type="datetime1">
              <a:rPr lang="en-AU" smtClean="0"/>
              <a:t>17/5/21</a:t>
            </a:fld>
            <a:endParaRPr lang="en-AU"/>
          </a:p>
        </p:txBody>
      </p:sp>
      <p:sp>
        <p:nvSpPr>
          <p:cNvPr id="5" name="Footer Placeholder 4">
            <a:extLst>
              <a:ext uri="{FF2B5EF4-FFF2-40B4-BE49-F238E27FC236}">
                <a16:creationId xmlns:a16="http://schemas.microsoft.com/office/drawing/2014/main" id="{CF1CEAEC-6386-E14D-B1C2-DDF181BCF7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A9F6B69C-91E7-AB47-8533-C9418F39EC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2E326F-2974-0E46-BE41-4A2DFAACED48}" type="slidenum">
              <a:rPr lang="en-AU" smtClean="0"/>
              <a:t>‹#›</a:t>
            </a:fld>
            <a:endParaRPr lang="en-AU"/>
          </a:p>
        </p:txBody>
      </p:sp>
    </p:spTree>
    <p:extLst>
      <p:ext uri="{BB962C8B-B14F-4D97-AF65-F5344CB8AC3E}">
        <p14:creationId xmlns:p14="http://schemas.microsoft.com/office/powerpoint/2010/main" val="39970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5433C-73BD-A642-8CBC-4C2E425B609E}"/>
              </a:ext>
            </a:extLst>
          </p:cNvPr>
          <p:cNvSpPr>
            <a:spLocks noGrp="1"/>
          </p:cNvSpPr>
          <p:nvPr>
            <p:ph type="ctrTitle"/>
          </p:nvPr>
        </p:nvSpPr>
        <p:spPr/>
        <p:txBody>
          <a:bodyPr>
            <a:normAutofit/>
          </a:bodyPr>
          <a:lstStyle/>
          <a:p>
            <a:r>
              <a:rPr lang="en-AU" dirty="0">
                <a:solidFill>
                  <a:schemeClr val="accent6">
                    <a:lumMod val="50000"/>
                  </a:schemeClr>
                </a:solidFill>
                <a:latin typeface="Powderfinger Type" panose="02020709070000000403" pitchFamily="49" charset="77"/>
              </a:rPr>
              <a:t>DNS Evolution</a:t>
            </a:r>
            <a:br>
              <a:rPr lang="en-AU" dirty="0">
                <a:solidFill>
                  <a:schemeClr val="accent6">
                    <a:lumMod val="50000"/>
                  </a:schemeClr>
                </a:solidFill>
                <a:latin typeface="Powderfinger Type" panose="02020709070000000403" pitchFamily="49" charset="77"/>
              </a:rPr>
            </a:br>
            <a:endParaRPr lang="en-AU" dirty="0">
              <a:solidFill>
                <a:schemeClr val="accent6">
                  <a:lumMod val="50000"/>
                </a:schemeClr>
              </a:solidFill>
              <a:latin typeface="Powderfinger Type" panose="02020709070000000403" pitchFamily="49" charset="77"/>
            </a:endParaRPr>
          </a:p>
        </p:txBody>
      </p:sp>
      <p:sp>
        <p:nvSpPr>
          <p:cNvPr id="3" name="Subtitle 2">
            <a:extLst>
              <a:ext uri="{FF2B5EF4-FFF2-40B4-BE49-F238E27FC236}">
                <a16:creationId xmlns:a16="http://schemas.microsoft.com/office/drawing/2014/main" id="{F3E38C45-B1A8-1147-AE83-17D3E576A1D7}"/>
              </a:ext>
            </a:extLst>
          </p:cNvPr>
          <p:cNvSpPr>
            <a:spLocks noGrp="1"/>
          </p:cNvSpPr>
          <p:nvPr>
            <p:ph type="subTitle" idx="1"/>
          </p:nvPr>
        </p:nvSpPr>
        <p:spPr>
          <a:xfrm>
            <a:off x="1524000" y="4114800"/>
            <a:ext cx="9144000" cy="1143000"/>
          </a:xfrm>
        </p:spPr>
        <p:txBody>
          <a:bodyPr>
            <a:normAutofit/>
          </a:bodyPr>
          <a:lstStyle/>
          <a:p>
            <a:pPr algn="r"/>
            <a:r>
              <a:rPr lang="en-AU" dirty="0">
                <a:solidFill>
                  <a:schemeClr val="bg1">
                    <a:lumMod val="75000"/>
                  </a:schemeClr>
                </a:solidFill>
                <a:latin typeface="AhnbergHand" pitchFamily="2" charset="0"/>
              </a:rPr>
              <a:t>Geoff Huston</a:t>
            </a:r>
          </a:p>
          <a:p>
            <a:pPr algn="r"/>
            <a:r>
              <a:rPr lang="en-AU" dirty="0">
                <a:solidFill>
                  <a:schemeClr val="bg1">
                    <a:lumMod val="75000"/>
                  </a:schemeClr>
                </a:solidFill>
                <a:latin typeface="AhnbergHand" pitchFamily="2" charset="0"/>
              </a:rPr>
              <a:t>APNIC Labs</a:t>
            </a:r>
          </a:p>
          <a:p>
            <a:pPr algn="r"/>
            <a:endParaRPr lang="en-AU" dirty="0">
              <a:solidFill>
                <a:schemeClr val="bg1">
                  <a:lumMod val="75000"/>
                </a:schemeClr>
              </a:solidFill>
              <a:latin typeface="AhnbergHand" pitchFamily="2" charset="0"/>
            </a:endParaRPr>
          </a:p>
        </p:txBody>
      </p:sp>
    </p:spTree>
    <p:extLst>
      <p:ext uri="{BB962C8B-B14F-4D97-AF65-F5344CB8AC3E}">
        <p14:creationId xmlns:p14="http://schemas.microsoft.com/office/powerpoint/2010/main" val="2200799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E4569-449C-5E43-8A57-E9CF062D8BCC}"/>
              </a:ext>
            </a:extLst>
          </p:cNvPr>
          <p:cNvSpPr>
            <a:spLocks noGrp="1"/>
          </p:cNvSpPr>
          <p:nvPr>
            <p:ph type="title"/>
          </p:nvPr>
        </p:nvSpPr>
        <p:spPr/>
        <p:txBody>
          <a:bodyPr/>
          <a:lstStyle/>
          <a:p>
            <a:r>
              <a:rPr lang="en-AU" dirty="0"/>
              <a:t>Is DNSSEC being used?</a:t>
            </a:r>
          </a:p>
        </p:txBody>
      </p:sp>
      <p:sp>
        <p:nvSpPr>
          <p:cNvPr id="3" name="Content Placeholder 2">
            <a:extLst>
              <a:ext uri="{FF2B5EF4-FFF2-40B4-BE49-F238E27FC236}">
                <a16:creationId xmlns:a16="http://schemas.microsoft.com/office/drawing/2014/main" id="{8AF5384A-CCCC-A64D-8D1C-DC552FDD431A}"/>
              </a:ext>
            </a:extLst>
          </p:cNvPr>
          <p:cNvSpPr>
            <a:spLocks noGrp="1"/>
          </p:cNvSpPr>
          <p:nvPr>
            <p:ph idx="1"/>
          </p:nvPr>
        </p:nvSpPr>
        <p:spPr/>
        <p:txBody>
          <a:bodyPr/>
          <a:lstStyle/>
          <a:p>
            <a:pPr marL="0" indent="0">
              <a:buNone/>
            </a:pPr>
            <a:r>
              <a:rPr lang="en-AU" dirty="0"/>
              <a:t>Yes, and No!</a:t>
            </a:r>
          </a:p>
        </p:txBody>
      </p:sp>
      <p:sp>
        <p:nvSpPr>
          <p:cNvPr id="4" name="Slide Number Placeholder 3">
            <a:extLst>
              <a:ext uri="{FF2B5EF4-FFF2-40B4-BE49-F238E27FC236}">
                <a16:creationId xmlns:a16="http://schemas.microsoft.com/office/drawing/2014/main" id="{57A042B4-292C-5447-9D46-566E5A7E4AFD}"/>
              </a:ext>
            </a:extLst>
          </p:cNvPr>
          <p:cNvSpPr>
            <a:spLocks noGrp="1"/>
          </p:cNvSpPr>
          <p:nvPr>
            <p:ph type="sldNum" sz="quarter" idx="12"/>
          </p:nvPr>
        </p:nvSpPr>
        <p:spPr/>
        <p:txBody>
          <a:bodyPr/>
          <a:lstStyle/>
          <a:p>
            <a:fld id="{652E326F-2974-0E46-BE41-4A2DFAACED48}" type="slidenum">
              <a:rPr lang="en-AU" smtClean="0"/>
              <a:t>10</a:t>
            </a:fld>
            <a:endParaRPr lang="en-AU"/>
          </a:p>
        </p:txBody>
      </p:sp>
    </p:spTree>
    <p:extLst>
      <p:ext uri="{BB962C8B-B14F-4D97-AF65-F5344CB8AC3E}">
        <p14:creationId xmlns:p14="http://schemas.microsoft.com/office/powerpoint/2010/main" val="2205275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E4569-449C-5E43-8A57-E9CF062D8BCC}"/>
              </a:ext>
            </a:extLst>
          </p:cNvPr>
          <p:cNvSpPr>
            <a:spLocks noGrp="1"/>
          </p:cNvSpPr>
          <p:nvPr>
            <p:ph type="title"/>
          </p:nvPr>
        </p:nvSpPr>
        <p:spPr/>
        <p:txBody>
          <a:bodyPr/>
          <a:lstStyle/>
          <a:p>
            <a:r>
              <a:rPr lang="en-AU" dirty="0"/>
              <a:t>Is DNSSEC being used?</a:t>
            </a:r>
          </a:p>
        </p:txBody>
      </p:sp>
      <p:sp>
        <p:nvSpPr>
          <p:cNvPr id="3" name="Content Placeholder 2">
            <a:extLst>
              <a:ext uri="{FF2B5EF4-FFF2-40B4-BE49-F238E27FC236}">
                <a16:creationId xmlns:a16="http://schemas.microsoft.com/office/drawing/2014/main" id="{8AF5384A-CCCC-A64D-8D1C-DC552FDD431A}"/>
              </a:ext>
            </a:extLst>
          </p:cNvPr>
          <p:cNvSpPr>
            <a:spLocks noGrp="1"/>
          </p:cNvSpPr>
          <p:nvPr>
            <p:ph idx="1"/>
          </p:nvPr>
        </p:nvSpPr>
        <p:spPr/>
        <p:txBody>
          <a:bodyPr/>
          <a:lstStyle/>
          <a:p>
            <a:pPr marL="0" indent="0">
              <a:buNone/>
            </a:pPr>
            <a:r>
              <a:rPr lang="en-AU" dirty="0"/>
              <a:t>Yes and No!</a:t>
            </a:r>
          </a:p>
        </p:txBody>
      </p:sp>
      <p:sp>
        <p:nvSpPr>
          <p:cNvPr id="4" name="Slide Number Placeholder 3">
            <a:extLst>
              <a:ext uri="{FF2B5EF4-FFF2-40B4-BE49-F238E27FC236}">
                <a16:creationId xmlns:a16="http://schemas.microsoft.com/office/drawing/2014/main" id="{57A042B4-292C-5447-9D46-566E5A7E4AFD}"/>
              </a:ext>
            </a:extLst>
          </p:cNvPr>
          <p:cNvSpPr>
            <a:spLocks noGrp="1"/>
          </p:cNvSpPr>
          <p:nvPr>
            <p:ph type="sldNum" sz="quarter" idx="12"/>
          </p:nvPr>
        </p:nvSpPr>
        <p:spPr/>
        <p:txBody>
          <a:bodyPr/>
          <a:lstStyle/>
          <a:p>
            <a:fld id="{652E326F-2974-0E46-BE41-4A2DFAACED48}" type="slidenum">
              <a:rPr lang="en-AU" smtClean="0"/>
              <a:t>11</a:t>
            </a:fld>
            <a:endParaRPr lang="en-AU"/>
          </a:p>
        </p:txBody>
      </p:sp>
      <p:pic>
        <p:nvPicPr>
          <p:cNvPr id="6" name="Picture 5">
            <a:extLst>
              <a:ext uri="{FF2B5EF4-FFF2-40B4-BE49-F238E27FC236}">
                <a16:creationId xmlns:a16="http://schemas.microsoft.com/office/drawing/2014/main" id="{1BF137A8-AA7A-6847-8462-A016541BEA50}"/>
              </a:ext>
            </a:extLst>
          </p:cNvPr>
          <p:cNvPicPr>
            <a:picLocks noChangeAspect="1"/>
          </p:cNvPicPr>
          <p:nvPr/>
        </p:nvPicPr>
        <p:blipFill rotWithShape="1">
          <a:blip r:embed="rId2"/>
          <a:srcRect t="8947"/>
          <a:stretch/>
        </p:blipFill>
        <p:spPr>
          <a:xfrm>
            <a:off x="2697480" y="2880360"/>
            <a:ext cx="7840980" cy="3232398"/>
          </a:xfrm>
          <a:prstGeom prst="rect">
            <a:avLst/>
          </a:prstGeom>
        </p:spPr>
      </p:pic>
      <p:sp>
        <p:nvSpPr>
          <p:cNvPr id="7" name="TextBox 6">
            <a:extLst>
              <a:ext uri="{FF2B5EF4-FFF2-40B4-BE49-F238E27FC236}">
                <a16:creationId xmlns:a16="http://schemas.microsoft.com/office/drawing/2014/main" id="{0E2DF7B6-FE4E-CC4C-8586-7269F9FAB036}"/>
              </a:ext>
            </a:extLst>
          </p:cNvPr>
          <p:cNvSpPr txBox="1"/>
          <p:nvPr/>
        </p:nvSpPr>
        <p:spPr>
          <a:xfrm>
            <a:off x="3927768" y="2153523"/>
            <a:ext cx="3860352" cy="369332"/>
          </a:xfrm>
          <a:prstGeom prst="rect">
            <a:avLst/>
          </a:prstGeom>
          <a:noFill/>
        </p:spPr>
        <p:txBody>
          <a:bodyPr wrap="none" rtlCol="0">
            <a:spAutoFit/>
          </a:bodyPr>
          <a:lstStyle/>
          <a:p>
            <a:r>
              <a:rPr lang="en-AU" b="1" dirty="0">
                <a:latin typeface="AhnbergHand" pitchFamily="2" charset="0"/>
              </a:rPr>
              <a:t>Who validates DNS responses?</a:t>
            </a:r>
          </a:p>
        </p:txBody>
      </p:sp>
      <p:sp>
        <p:nvSpPr>
          <p:cNvPr id="5" name="Rectangle 4">
            <a:extLst>
              <a:ext uri="{FF2B5EF4-FFF2-40B4-BE49-F238E27FC236}">
                <a16:creationId xmlns:a16="http://schemas.microsoft.com/office/drawing/2014/main" id="{35A0D205-094D-8B44-A173-7D51C062C8B8}"/>
              </a:ext>
            </a:extLst>
          </p:cNvPr>
          <p:cNvSpPr/>
          <p:nvPr/>
        </p:nvSpPr>
        <p:spPr>
          <a:xfrm>
            <a:off x="7107713" y="6285597"/>
            <a:ext cx="3430747" cy="369332"/>
          </a:xfrm>
          <a:prstGeom prst="rect">
            <a:avLst/>
          </a:prstGeom>
        </p:spPr>
        <p:txBody>
          <a:bodyPr wrap="none">
            <a:spAutoFit/>
          </a:bodyPr>
          <a:lstStyle/>
          <a:p>
            <a:r>
              <a:rPr lang="en-AU" dirty="0"/>
              <a:t>https://</a:t>
            </a:r>
            <a:r>
              <a:rPr lang="en-AU" dirty="0" err="1"/>
              <a:t>stats.labs.apnic.net</a:t>
            </a:r>
            <a:r>
              <a:rPr lang="en-AU" dirty="0"/>
              <a:t>/</a:t>
            </a:r>
            <a:r>
              <a:rPr lang="en-AU" dirty="0" err="1"/>
              <a:t>dnssec</a:t>
            </a:r>
            <a:endParaRPr lang="en-AU" dirty="0"/>
          </a:p>
        </p:txBody>
      </p:sp>
    </p:spTree>
    <p:extLst>
      <p:ext uri="{BB962C8B-B14F-4D97-AF65-F5344CB8AC3E}">
        <p14:creationId xmlns:p14="http://schemas.microsoft.com/office/powerpoint/2010/main" val="2036022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E4569-449C-5E43-8A57-E9CF062D8BCC}"/>
              </a:ext>
            </a:extLst>
          </p:cNvPr>
          <p:cNvSpPr>
            <a:spLocks noGrp="1"/>
          </p:cNvSpPr>
          <p:nvPr>
            <p:ph type="title"/>
          </p:nvPr>
        </p:nvSpPr>
        <p:spPr/>
        <p:txBody>
          <a:bodyPr/>
          <a:lstStyle/>
          <a:p>
            <a:r>
              <a:rPr lang="en-AU" dirty="0"/>
              <a:t>Is DNSSEC being used?</a:t>
            </a:r>
          </a:p>
        </p:txBody>
      </p:sp>
      <p:sp>
        <p:nvSpPr>
          <p:cNvPr id="3" name="Content Placeholder 2">
            <a:extLst>
              <a:ext uri="{FF2B5EF4-FFF2-40B4-BE49-F238E27FC236}">
                <a16:creationId xmlns:a16="http://schemas.microsoft.com/office/drawing/2014/main" id="{8AF5384A-CCCC-A64D-8D1C-DC552FDD431A}"/>
              </a:ext>
            </a:extLst>
          </p:cNvPr>
          <p:cNvSpPr>
            <a:spLocks noGrp="1"/>
          </p:cNvSpPr>
          <p:nvPr>
            <p:ph idx="1"/>
          </p:nvPr>
        </p:nvSpPr>
        <p:spPr/>
        <p:txBody>
          <a:bodyPr/>
          <a:lstStyle/>
          <a:p>
            <a:pPr marL="0" indent="0">
              <a:buNone/>
            </a:pPr>
            <a:r>
              <a:rPr lang="en-AU" dirty="0"/>
              <a:t>Yes and No!</a:t>
            </a:r>
          </a:p>
        </p:txBody>
      </p:sp>
      <p:sp>
        <p:nvSpPr>
          <p:cNvPr id="4" name="Slide Number Placeholder 3">
            <a:extLst>
              <a:ext uri="{FF2B5EF4-FFF2-40B4-BE49-F238E27FC236}">
                <a16:creationId xmlns:a16="http://schemas.microsoft.com/office/drawing/2014/main" id="{57A042B4-292C-5447-9D46-566E5A7E4AFD}"/>
              </a:ext>
            </a:extLst>
          </p:cNvPr>
          <p:cNvSpPr>
            <a:spLocks noGrp="1"/>
          </p:cNvSpPr>
          <p:nvPr>
            <p:ph type="sldNum" sz="quarter" idx="12"/>
          </p:nvPr>
        </p:nvSpPr>
        <p:spPr/>
        <p:txBody>
          <a:bodyPr/>
          <a:lstStyle/>
          <a:p>
            <a:fld id="{652E326F-2974-0E46-BE41-4A2DFAACED48}" type="slidenum">
              <a:rPr lang="en-AU" smtClean="0"/>
              <a:t>12</a:t>
            </a:fld>
            <a:endParaRPr lang="en-AU"/>
          </a:p>
        </p:txBody>
      </p:sp>
      <p:pic>
        <p:nvPicPr>
          <p:cNvPr id="7" name="Content Placeholder 5">
            <a:extLst>
              <a:ext uri="{FF2B5EF4-FFF2-40B4-BE49-F238E27FC236}">
                <a16:creationId xmlns:a16="http://schemas.microsoft.com/office/drawing/2014/main" id="{BB3DE4EC-91D3-9B42-93A6-09BBDDF0C376}"/>
              </a:ext>
            </a:extLst>
          </p:cNvPr>
          <p:cNvPicPr>
            <a:picLocks noChangeAspect="1"/>
          </p:cNvPicPr>
          <p:nvPr/>
        </p:nvPicPr>
        <p:blipFill>
          <a:blip r:embed="rId2"/>
          <a:stretch>
            <a:fillRect/>
          </a:stretch>
        </p:blipFill>
        <p:spPr>
          <a:xfrm>
            <a:off x="2257548" y="2657792"/>
            <a:ext cx="5755423" cy="2687003"/>
          </a:xfrm>
          <a:prstGeom prst="rect">
            <a:avLst/>
          </a:prstGeom>
        </p:spPr>
      </p:pic>
      <p:sp>
        <p:nvSpPr>
          <p:cNvPr id="5" name="TextBox 4">
            <a:extLst>
              <a:ext uri="{FF2B5EF4-FFF2-40B4-BE49-F238E27FC236}">
                <a16:creationId xmlns:a16="http://schemas.microsoft.com/office/drawing/2014/main" id="{C4A333BB-AC29-E649-B93F-455677AE3A33}"/>
              </a:ext>
            </a:extLst>
          </p:cNvPr>
          <p:cNvSpPr txBox="1"/>
          <p:nvPr/>
        </p:nvSpPr>
        <p:spPr>
          <a:xfrm>
            <a:off x="2257548" y="5455766"/>
            <a:ext cx="540533" cy="261610"/>
          </a:xfrm>
          <a:prstGeom prst="rect">
            <a:avLst/>
          </a:prstGeom>
          <a:noFill/>
        </p:spPr>
        <p:txBody>
          <a:bodyPr wrap="none" rtlCol="0">
            <a:spAutoFit/>
          </a:bodyPr>
          <a:lstStyle/>
          <a:p>
            <a:r>
              <a:rPr lang="en-AU" sz="1050" dirty="0">
                <a:latin typeface="AhnbergHand" pitchFamily="2" charset="0"/>
              </a:rPr>
              <a:t>2014</a:t>
            </a:r>
          </a:p>
        </p:txBody>
      </p:sp>
      <p:sp>
        <p:nvSpPr>
          <p:cNvPr id="8" name="TextBox 7">
            <a:extLst>
              <a:ext uri="{FF2B5EF4-FFF2-40B4-BE49-F238E27FC236}">
                <a16:creationId xmlns:a16="http://schemas.microsoft.com/office/drawing/2014/main" id="{7DDAEA63-AE8F-DD4C-AB86-1D4051848AF0}"/>
              </a:ext>
            </a:extLst>
          </p:cNvPr>
          <p:cNvSpPr txBox="1"/>
          <p:nvPr/>
        </p:nvSpPr>
        <p:spPr>
          <a:xfrm>
            <a:off x="3800384" y="5455766"/>
            <a:ext cx="529312" cy="253916"/>
          </a:xfrm>
          <a:prstGeom prst="rect">
            <a:avLst/>
          </a:prstGeom>
          <a:noFill/>
        </p:spPr>
        <p:txBody>
          <a:bodyPr wrap="none" rtlCol="0">
            <a:spAutoFit/>
          </a:bodyPr>
          <a:lstStyle/>
          <a:p>
            <a:r>
              <a:rPr lang="en-AU" sz="1050" dirty="0">
                <a:latin typeface="AhnbergHand" pitchFamily="2" charset="0"/>
              </a:rPr>
              <a:t>2016</a:t>
            </a:r>
          </a:p>
        </p:txBody>
      </p:sp>
      <p:sp>
        <p:nvSpPr>
          <p:cNvPr id="9" name="TextBox 8">
            <a:extLst>
              <a:ext uri="{FF2B5EF4-FFF2-40B4-BE49-F238E27FC236}">
                <a16:creationId xmlns:a16="http://schemas.microsoft.com/office/drawing/2014/main" id="{47A6CFB6-B397-9947-97F9-C5C93438E338}"/>
              </a:ext>
            </a:extLst>
          </p:cNvPr>
          <p:cNvSpPr txBox="1"/>
          <p:nvPr/>
        </p:nvSpPr>
        <p:spPr>
          <a:xfrm>
            <a:off x="5331999" y="5455766"/>
            <a:ext cx="516488" cy="253916"/>
          </a:xfrm>
          <a:prstGeom prst="rect">
            <a:avLst/>
          </a:prstGeom>
          <a:noFill/>
        </p:spPr>
        <p:txBody>
          <a:bodyPr wrap="none" rtlCol="0">
            <a:spAutoFit/>
          </a:bodyPr>
          <a:lstStyle/>
          <a:p>
            <a:r>
              <a:rPr lang="en-AU" sz="1050" dirty="0">
                <a:latin typeface="AhnbergHand" pitchFamily="2" charset="0"/>
              </a:rPr>
              <a:t>2018</a:t>
            </a:r>
          </a:p>
        </p:txBody>
      </p:sp>
      <p:sp>
        <p:nvSpPr>
          <p:cNvPr id="10" name="TextBox 9">
            <a:extLst>
              <a:ext uri="{FF2B5EF4-FFF2-40B4-BE49-F238E27FC236}">
                <a16:creationId xmlns:a16="http://schemas.microsoft.com/office/drawing/2014/main" id="{7BD43CA9-6D03-9342-B0A3-882D7063BD19}"/>
              </a:ext>
            </a:extLst>
          </p:cNvPr>
          <p:cNvSpPr txBox="1"/>
          <p:nvPr/>
        </p:nvSpPr>
        <p:spPr>
          <a:xfrm>
            <a:off x="6850789" y="5455766"/>
            <a:ext cx="582211" cy="253916"/>
          </a:xfrm>
          <a:prstGeom prst="rect">
            <a:avLst/>
          </a:prstGeom>
          <a:noFill/>
        </p:spPr>
        <p:txBody>
          <a:bodyPr wrap="none" rtlCol="0">
            <a:spAutoFit/>
          </a:bodyPr>
          <a:lstStyle/>
          <a:p>
            <a:r>
              <a:rPr lang="en-AU" sz="1050" dirty="0">
                <a:latin typeface="AhnbergHand" pitchFamily="2" charset="0"/>
              </a:rPr>
              <a:t>2020</a:t>
            </a:r>
          </a:p>
        </p:txBody>
      </p:sp>
      <p:sp>
        <p:nvSpPr>
          <p:cNvPr id="11" name="TextBox 10">
            <a:extLst>
              <a:ext uri="{FF2B5EF4-FFF2-40B4-BE49-F238E27FC236}">
                <a16:creationId xmlns:a16="http://schemas.microsoft.com/office/drawing/2014/main" id="{C29AA01F-EE41-974E-BB1D-2E1FA3A05893}"/>
              </a:ext>
            </a:extLst>
          </p:cNvPr>
          <p:cNvSpPr txBox="1"/>
          <p:nvPr/>
        </p:nvSpPr>
        <p:spPr>
          <a:xfrm>
            <a:off x="3927768" y="2153523"/>
            <a:ext cx="3860352" cy="369332"/>
          </a:xfrm>
          <a:prstGeom prst="rect">
            <a:avLst/>
          </a:prstGeom>
          <a:noFill/>
        </p:spPr>
        <p:txBody>
          <a:bodyPr wrap="none" rtlCol="0">
            <a:spAutoFit/>
          </a:bodyPr>
          <a:lstStyle/>
          <a:p>
            <a:r>
              <a:rPr lang="en-AU" b="1" dirty="0">
                <a:latin typeface="AhnbergHand" pitchFamily="2" charset="0"/>
              </a:rPr>
              <a:t>Who validates DNS responses?</a:t>
            </a:r>
          </a:p>
        </p:txBody>
      </p:sp>
      <p:sp>
        <p:nvSpPr>
          <p:cNvPr id="12" name="TextBox 11">
            <a:extLst>
              <a:ext uri="{FF2B5EF4-FFF2-40B4-BE49-F238E27FC236}">
                <a16:creationId xmlns:a16="http://schemas.microsoft.com/office/drawing/2014/main" id="{6C1AA5B5-4D06-554D-AB80-37F6B60037DA}"/>
              </a:ext>
            </a:extLst>
          </p:cNvPr>
          <p:cNvSpPr txBox="1"/>
          <p:nvPr/>
        </p:nvSpPr>
        <p:spPr>
          <a:xfrm>
            <a:off x="8519160" y="4160520"/>
            <a:ext cx="3474720" cy="1077218"/>
          </a:xfrm>
          <a:prstGeom prst="rect">
            <a:avLst/>
          </a:prstGeom>
          <a:noFill/>
        </p:spPr>
        <p:txBody>
          <a:bodyPr wrap="square" rtlCol="0">
            <a:spAutoFit/>
          </a:bodyPr>
          <a:lstStyle/>
          <a:p>
            <a:r>
              <a:rPr lang="en-AU" sz="1600" dirty="0">
                <a:latin typeface="AhnbergHand" pitchFamily="2" charset="0"/>
              </a:rPr>
              <a:t>22% of users are behind DNSSEC-validating resolvers who will not resolve a badly signed DNS name</a:t>
            </a:r>
          </a:p>
        </p:txBody>
      </p:sp>
      <p:sp>
        <p:nvSpPr>
          <p:cNvPr id="13" name="Freeform 12">
            <a:extLst>
              <a:ext uri="{FF2B5EF4-FFF2-40B4-BE49-F238E27FC236}">
                <a16:creationId xmlns:a16="http://schemas.microsoft.com/office/drawing/2014/main" id="{141EFA5B-3BCB-9C45-A28B-3E5A9DA06969}"/>
              </a:ext>
            </a:extLst>
          </p:cNvPr>
          <p:cNvSpPr/>
          <p:nvPr/>
        </p:nvSpPr>
        <p:spPr>
          <a:xfrm>
            <a:off x="8004136" y="4099560"/>
            <a:ext cx="461684" cy="342900"/>
          </a:xfrm>
          <a:custGeom>
            <a:avLst/>
            <a:gdLst>
              <a:gd name="connsiteX0" fmla="*/ 461684 w 461684"/>
              <a:gd name="connsiteY0" fmla="*/ 182880 h 342900"/>
              <a:gd name="connsiteX1" fmla="*/ 57824 w 461684"/>
              <a:gd name="connsiteY1" fmla="*/ 137160 h 342900"/>
              <a:gd name="connsiteX2" fmla="*/ 255944 w 461684"/>
              <a:gd name="connsiteY2" fmla="*/ 0 h 342900"/>
              <a:gd name="connsiteX3" fmla="*/ 4484 w 461684"/>
              <a:gd name="connsiteY3" fmla="*/ 137160 h 342900"/>
              <a:gd name="connsiteX4" fmla="*/ 118784 w 461684"/>
              <a:gd name="connsiteY4" fmla="*/ 342900 h 342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1684" h="342900">
                <a:moveTo>
                  <a:pt x="461684" y="182880"/>
                </a:moveTo>
                <a:cubicBezTo>
                  <a:pt x="276899" y="175260"/>
                  <a:pt x="92114" y="167640"/>
                  <a:pt x="57824" y="137160"/>
                </a:cubicBezTo>
                <a:cubicBezTo>
                  <a:pt x="23534" y="106680"/>
                  <a:pt x="264834" y="0"/>
                  <a:pt x="255944" y="0"/>
                </a:cubicBezTo>
                <a:cubicBezTo>
                  <a:pt x="247054" y="0"/>
                  <a:pt x="27344" y="80010"/>
                  <a:pt x="4484" y="137160"/>
                </a:cubicBezTo>
                <a:cubicBezTo>
                  <a:pt x="-18376" y="194310"/>
                  <a:pt x="50204" y="268605"/>
                  <a:pt x="118784" y="34290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a:extLst>
              <a:ext uri="{FF2B5EF4-FFF2-40B4-BE49-F238E27FC236}">
                <a16:creationId xmlns:a16="http://schemas.microsoft.com/office/drawing/2014/main" id="{AF174C71-8CFB-D541-8AAB-7D6915026912}"/>
              </a:ext>
            </a:extLst>
          </p:cNvPr>
          <p:cNvSpPr/>
          <p:nvPr/>
        </p:nvSpPr>
        <p:spPr>
          <a:xfrm>
            <a:off x="6723705" y="6366937"/>
            <a:ext cx="3773790" cy="369332"/>
          </a:xfrm>
          <a:prstGeom prst="rect">
            <a:avLst/>
          </a:prstGeom>
        </p:spPr>
        <p:txBody>
          <a:bodyPr wrap="none">
            <a:spAutoFit/>
          </a:bodyPr>
          <a:lstStyle/>
          <a:p>
            <a:r>
              <a:rPr lang="en-AU" dirty="0"/>
              <a:t>https://</a:t>
            </a:r>
            <a:r>
              <a:rPr lang="en-AU" dirty="0" err="1"/>
              <a:t>stats.labs.apnic.net</a:t>
            </a:r>
            <a:r>
              <a:rPr lang="en-AU" dirty="0"/>
              <a:t>/</a:t>
            </a:r>
            <a:r>
              <a:rPr lang="en-AU" dirty="0" err="1"/>
              <a:t>dnssec</a:t>
            </a:r>
            <a:r>
              <a:rPr lang="en-AU" dirty="0"/>
              <a:t>/XA</a:t>
            </a:r>
          </a:p>
        </p:txBody>
      </p:sp>
    </p:spTree>
    <p:extLst>
      <p:ext uri="{BB962C8B-B14F-4D97-AF65-F5344CB8AC3E}">
        <p14:creationId xmlns:p14="http://schemas.microsoft.com/office/powerpoint/2010/main" val="6172584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E4569-449C-5E43-8A57-E9CF062D8BCC}"/>
              </a:ext>
            </a:extLst>
          </p:cNvPr>
          <p:cNvSpPr>
            <a:spLocks noGrp="1"/>
          </p:cNvSpPr>
          <p:nvPr>
            <p:ph type="title"/>
          </p:nvPr>
        </p:nvSpPr>
        <p:spPr/>
        <p:txBody>
          <a:bodyPr/>
          <a:lstStyle/>
          <a:p>
            <a:r>
              <a:rPr lang="en-AU" dirty="0"/>
              <a:t>Is DNSSEC being used?</a:t>
            </a:r>
          </a:p>
        </p:txBody>
      </p:sp>
      <p:sp>
        <p:nvSpPr>
          <p:cNvPr id="3" name="Content Placeholder 2">
            <a:extLst>
              <a:ext uri="{FF2B5EF4-FFF2-40B4-BE49-F238E27FC236}">
                <a16:creationId xmlns:a16="http://schemas.microsoft.com/office/drawing/2014/main" id="{8AF5384A-CCCC-A64D-8D1C-DC552FDD431A}"/>
              </a:ext>
            </a:extLst>
          </p:cNvPr>
          <p:cNvSpPr>
            <a:spLocks noGrp="1"/>
          </p:cNvSpPr>
          <p:nvPr>
            <p:ph idx="1"/>
          </p:nvPr>
        </p:nvSpPr>
        <p:spPr/>
        <p:txBody>
          <a:bodyPr/>
          <a:lstStyle/>
          <a:p>
            <a:pPr marL="0" indent="0">
              <a:buNone/>
            </a:pPr>
            <a:r>
              <a:rPr lang="en-AU" dirty="0"/>
              <a:t>Yes and No!</a:t>
            </a:r>
          </a:p>
        </p:txBody>
      </p:sp>
      <p:sp>
        <p:nvSpPr>
          <p:cNvPr id="4" name="Slide Number Placeholder 3">
            <a:extLst>
              <a:ext uri="{FF2B5EF4-FFF2-40B4-BE49-F238E27FC236}">
                <a16:creationId xmlns:a16="http://schemas.microsoft.com/office/drawing/2014/main" id="{57A042B4-292C-5447-9D46-566E5A7E4AFD}"/>
              </a:ext>
            </a:extLst>
          </p:cNvPr>
          <p:cNvSpPr>
            <a:spLocks noGrp="1"/>
          </p:cNvSpPr>
          <p:nvPr>
            <p:ph type="sldNum" sz="quarter" idx="12"/>
          </p:nvPr>
        </p:nvSpPr>
        <p:spPr/>
        <p:txBody>
          <a:bodyPr/>
          <a:lstStyle/>
          <a:p>
            <a:fld id="{652E326F-2974-0E46-BE41-4A2DFAACED48}" type="slidenum">
              <a:rPr lang="en-AU" smtClean="0"/>
              <a:t>13</a:t>
            </a:fld>
            <a:endParaRPr lang="en-AU"/>
          </a:p>
        </p:txBody>
      </p:sp>
      <p:sp>
        <p:nvSpPr>
          <p:cNvPr id="11" name="TextBox 10">
            <a:extLst>
              <a:ext uri="{FF2B5EF4-FFF2-40B4-BE49-F238E27FC236}">
                <a16:creationId xmlns:a16="http://schemas.microsoft.com/office/drawing/2014/main" id="{C29AA01F-EE41-974E-BB1D-2E1FA3A05893}"/>
              </a:ext>
            </a:extLst>
          </p:cNvPr>
          <p:cNvSpPr txBox="1"/>
          <p:nvPr/>
        </p:nvSpPr>
        <p:spPr>
          <a:xfrm>
            <a:off x="3927768" y="2153523"/>
            <a:ext cx="3081293" cy="369332"/>
          </a:xfrm>
          <a:prstGeom prst="rect">
            <a:avLst/>
          </a:prstGeom>
          <a:noFill/>
        </p:spPr>
        <p:txBody>
          <a:bodyPr wrap="none" rtlCol="0">
            <a:spAutoFit/>
          </a:bodyPr>
          <a:lstStyle/>
          <a:p>
            <a:r>
              <a:rPr lang="en-AU" b="1" dirty="0">
                <a:latin typeface="AhnbergHand" pitchFamily="2" charset="0"/>
              </a:rPr>
              <a:t>Who signs DNS Zones?</a:t>
            </a:r>
          </a:p>
        </p:txBody>
      </p:sp>
      <p:sp>
        <p:nvSpPr>
          <p:cNvPr id="12" name="TextBox 11">
            <a:extLst>
              <a:ext uri="{FF2B5EF4-FFF2-40B4-BE49-F238E27FC236}">
                <a16:creationId xmlns:a16="http://schemas.microsoft.com/office/drawing/2014/main" id="{6C1AA5B5-4D06-554D-AB80-37F6B60037DA}"/>
              </a:ext>
            </a:extLst>
          </p:cNvPr>
          <p:cNvSpPr txBox="1"/>
          <p:nvPr/>
        </p:nvSpPr>
        <p:spPr>
          <a:xfrm>
            <a:off x="4849788" y="5169297"/>
            <a:ext cx="5231472" cy="584775"/>
          </a:xfrm>
          <a:prstGeom prst="rect">
            <a:avLst/>
          </a:prstGeom>
          <a:noFill/>
        </p:spPr>
        <p:txBody>
          <a:bodyPr wrap="square" rtlCol="0">
            <a:spAutoFit/>
          </a:bodyPr>
          <a:lstStyle/>
          <a:p>
            <a:r>
              <a:rPr lang="en-AU" sz="1600" dirty="0">
                <a:latin typeface="AhnbergHand" pitchFamily="2" charset="0"/>
              </a:rPr>
              <a:t>Public data on the DNSSEC zone signing rate is hard to define, and even harder to come by!</a:t>
            </a:r>
          </a:p>
        </p:txBody>
      </p:sp>
      <p:sp>
        <p:nvSpPr>
          <p:cNvPr id="6" name="TextBox 5">
            <a:extLst>
              <a:ext uri="{FF2B5EF4-FFF2-40B4-BE49-F238E27FC236}">
                <a16:creationId xmlns:a16="http://schemas.microsoft.com/office/drawing/2014/main" id="{0E9A394B-1EA8-B047-A254-F48F52D70928}"/>
              </a:ext>
            </a:extLst>
          </p:cNvPr>
          <p:cNvSpPr txBox="1"/>
          <p:nvPr/>
        </p:nvSpPr>
        <p:spPr>
          <a:xfrm>
            <a:off x="4373880" y="3268980"/>
            <a:ext cx="470000" cy="830997"/>
          </a:xfrm>
          <a:prstGeom prst="rect">
            <a:avLst/>
          </a:prstGeom>
          <a:noFill/>
        </p:spPr>
        <p:txBody>
          <a:bodyPr wrap="none" rtlCol="0">
            <a:spAutoFit/>
          </a:bodyPr>
          <a:lstStyle/>
          <a:p>
            <a:r>
              <a:rPr lang="en-AU" sz="4800" dirty="0"/>
              <a:t>?</a:t>
            </a:r>
          </a:p>
        </p:txBody>
      </p:sp>
    </p:spTree>
    <p:extLst>
      <p:ext uri="{BB962C8B-B14F-4D97-AF65-F5344CB8AC3E}">
        <p14:creationId xmlns:p14="http://schemas.microsoft.com/office/powerpoint/2010/main" val="780792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D9BE6-B5D7-6549-9890-5716BE5908CE}"/>
              </a:ext>
            </a:extLst>
          </p:cNvPr>
          <p:cNvSpPr>
            <a:spLocks noGrp="1"/>
          </p:cNvSpPr>
          <p:nvPr>
            <p:ph type="title"/>
          </p:nvPr>
        </p:nvSpPr>
        <p:spPr/>
        <p:txBody>
          <a:bodyPr/>
          <a:lstStyle/>
          <a:p>
            <a:r>
              <a:rPr lang="en-AU" dirty="0"/>
              <a:t>Problems with DNSSEC</a:t>
            </a:r>
          </a:p>
        </p:txBody>
      </p:sp>
      <p:sp>
        <p:nvSpPr>
          <p:cNvPr id="4" name="Slide Number Placeholder 3">
            <a:extLst>
              <a:ext uri="{FF2B5EF4-FFF2-40B4-BE49-F238E27FC236}">
                <a16:creationId xmlns:a16="http://schemas.microsoft.com/office/drawing/2014/main" id="{4646A2C4-D58E-C34F-8FC0-92F1FD04838A}"/>
              </a:ext>
            </a:extLst>
          </p:cNvPr>
          <p:cNvSpPr>
            <a:spLocks noGrp="1"/>
          </p:cNvSpPr>
          <p:nvPr>
            <p:ph type="sldNum" sz="quarter" idx="12"/>
          </p:nvPr>
        </p:nvSpPr>
        <p:spPr/>
        <p:txBody>
          <a:bodyPr/>
          <a:lstStyle/>
          <a:p>
            <a:fld id="{652E326F-2974-0E46-BE41-4A2DFAACED48}" type="slidenum">
              <a:rPr lang="en-AU" smtClean="0"/>
              <a:t>14</a:t>
            </a:fld>
            <a:endParaRPr lang="en-AU"/>
          </a:p>
        </p:txBody>
      </p:sp>
      <p:sp>
        <p:nvSpPr>
          <p:cNvPr id="8" name="Content Placeholder 7">
            <a:extLst>
              <a:ext uri="{FF2B5EF4-FFF2-40B4-BE49-F238E27FC236}">
                <a16:creationId xmlns:a16="http://schemas.microsoft.com/office/drawing/2014/main" id="{9D9306ED-F84C-224C-B3D3-77139D806AED}"/>
              </a:ext>
            </a:extLst>
          </p:cNvPr>
          <p:cNvSpPr>
            <a:spLocks noGrp="1"/>
          </p:cNvSpPr>
          <p:nvPr>
            <p:ph idx="1"/>
          </p:nvPr>
        </p:nvSpPr>
        <p:spPr/>
        <p:txBody>
          <a:bodyPr>
            <a:normAutofit fontScale="92500" lnSpcReduction="10000"/>
          </a:bodyPr>
          <a:lstStyle/>
          <a:p>
            <a:r>
              <a:rPr lang="en-AU" dirty="0"/>
              <a:t>Large DNS responses cause robustness issues for DNS</a:t>
            </a:r>
          </a:p>
          <a:p>
            <a:pPr lvl="1"/>
            <a:r>
              <a:rPr lang="en-AU" dirty="0"/>
              <a:t>Getting large responses through the network has reliability issues with UDP packet fragmentation and timing issues with signalled cut-over to TCP</a:t>
            </a:r>
          </a:p>
          <a:p>
            <a:pPr lvl="1"/>
            <a:r>
              <a:rPr lang="en-AU" dirty="0"/>
              <a:t>The validator has to perform a full </a:t>
            </a:r>
            <a:r>
              <a:rPr lang="en-AU" dirty="0" err="1"/>
              <a:t>backtrace</a:t>
            </a:r>
            <a:r>
              <a:rPr lang="en-AU" dirty="0"/>
              <a:t> query sequence to assemble the full DNSSEC signature chain</a:t>
            </a:r>
          </a:p>
          <a:p>
            <a:pPr lvl="1"/>
            <a:r>
              <a:rPr lang="en-AU" dirty="0"/>
              <a:t>So the problem is that DNSSEC validation may entail a sequence of queries where each of the responses may require encounter UDP fragmentation packet loss</a:t>
            </a:r>
          </a:p>
          <a:p>
            <a:r>
              <a:rPr lang="en-AU" dirty="0"/>
              <a:t>And cryptographically stronger keys tend to be bigger keys over time, so this issue is not going away!</a:t>
            </a:r>
          </a:p>
          <a:p>
            <a:r>
              <a:rPr lang="en-AU" dirty="0"/>
              <a:t>The stub-to-recursive hop is generally not using validation, so the user ends up trusting the validating recursive resolver in any case, so the current DNSSEC framework represents a lot of effort for only a marginal gain</a:t>
            </a:r>
          </a:p>
          <a:p>
            <a:endParaRPr lang="en-AU" dirty="0"/>
          </a:p>
          <a:p>
            <a:endParaRPr lang="en-AU" dirty="0"/>
          </a:p>
        </p:txBody>
      </p:sp>
    </p:spTree>
    <p:extLst>
      <p:ext uri="{BB962C8B-B14F-4D97-AF65-F5344CB8AC3E}">
        <p14:creationId xmlns:p14="http://schemas.microsoft.com/office/powerpoint/2010/main" val="4156737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A3491-B89A-6C42-B847-6E31870252BA}"/>
              </a:ext>
            </a:extLst>
          </p:cNvPr>
          <p:cNvSpPr>
            <a:spLocks noGrp="1"/>
          </p:cNvSpPr>
          <p:nvPr>
            <p:ph type="title"/>
          </p:nvPr>
        </p:nvSpPr>
        <p:spPr>
          <a:xfrm>
            <a:off x="838199" y="365125"/>
            <a:ext cx="11690131" cy="1325563"/>
          </a:xfrm>
        </p:spPr>
        <p:txBody>
          <a:bodyPr/>
          <a:lstStyle/>
          <a:p>
            <a:r>
              <a:rPr lang="en-AU" dirty="0"/>
              <a:t>Are we getting better at DNSSEC?</a:t>
            </a:r>
          </a:p>
        </p:txBody>
      </p:sp>
      <p:sp>
        <p:nvSpPr>
          <p:cNvPr id="3" name="Content Placeholder 2">
            <a:extLst>
              <a:ext uri="{FF2B5EF4-FFF2-40B4-BE49-F238E27FC236}">
                <a16:creationId xmlns:a16="http://schemas.microsoft.com/office/drawing/2014/main" id="{EA771381-B86B-FE4B-8573-992435091D8C}"/>
              </a:ext>
            </a:extLst>
          </p:cNvPr>
          <p:cNvSpPr>
            <a:spLocks noGrp="1"/>
          </p:cNvSpPr>
          <p:nvPr>
            <p:ph idx="1"/>
          </p:nvPr>
        </p:nvSpPr>
        <p:spPr/>
        <p:txBody>
          <a:bodyPr/>
          <a:lstStyle/>
          <a:p>
            <a:pPr marL="0" indent="0">
              <a:buNone/>
            </a:pPr>
            <a:r>
              <a:rPr lang="en-AU" dirty="0"/>
              <a:t>There is still a lot of room to improve our DNSSEC story</a:t>
            </a:r>
          </a:p>
          <a:p>
            <a:pPr lvl="1"/>
            <a:r>
              <a:rPr lang="en-AU" dirty="0"/>
              <a:t>Reducing validation-chain query delays using DNSSEC Chain responses?</a:t>
            </a:r>
          </a:p>
          <a:p>
            <a:pPr lvl="1"/>
            <a:r>
              <a:rPr lang="en-AU" dirty="0"/>
              <a:t>Using “denser” crypto algorithms to limit key and signature sizes?</a:t>
            </a:r>
          </a:p>
          <a:p>
            <a:pPr lvl="1"/>
            <a:r>
              <a:rPr lang="en-AU" dirty="0"/>
              <a:t>Using TCP for DNSSEC queries?</a:t>
            </a:r>
          </a:p>
          <a:p>
            <a:pPr lvl="1"/>
            <a:r>
              <a:rPr lang="en-AU" dirty="0"/>
              <a:t>NSEC3? Really?</a:t>
            </a:r>
          </a:p>
          <a:p>
            <a:pPr lvl="1"/>
            <a:r>
              <a:rPr lang="en-AU" dirty="0"/>
              <a:t>NSEC5? YMBK!</a:t>
            </a:r>
          </a:p>
          <a:p>
            <a:pPr lvl="1"/>
            <a:endParaRPr lang="en-AU" dirty="0"/>
          </a:p>
          <a:p>
            <a:pPr lvl="1"/>
            <a:endParaRPr lang="en-AU" dirty="0"/>
          </a:p>
        </p:txBody>
      </p:sp>
      <p:sp>
        <p:nvSpPr>
          <p:cNvPr id="4" name="Slide Number Placeholder 3">
            <a:extLst>
              <a:ext uri="{FF2B5EF4-FFF2-40B4-BE49-F238E27FC236}">
                <a16:creationId xmlns:a16="http://schemas.microsoft.com/office/drawing/2014/main" id="{623CF3F4-6A6B-F94A-B33A-40A6D6543489}"/>
              </a:ext>
            </a:extLst>
          </p:cNvPr>
          <p:cNvSpPr>
            <a:spLocks noGrp="1"/>
          </p:cNvSpPr>
          <p:nvPr>
            <p:ph type="sldNum" sz="quarter" idx="12"/>
          </p:nvPr>
        </p:nvSpPr>
        <p:spPr/>
        <p:txBody>
          <a:bodyPr/>
          <a:lstStyle/>
          <a:p>
            <a:fld id="{652E326F-2974-0E46-BE41-4A2DFAACED48}" type="slidenum">
              <a:rPr lang="en-AU" smtClean="0"/>
              <a:t>15</a:t>
            </a:fld>
            <a:endParaRPr lang="en-AU"/>
          </a:p>
        </p:txBody>
      </p:sp>
    </p:spTree>
    <p:extLst>
      <p:ext uri="{BB962C8B-B14F-4D97-AF65-F5344CB8AC3E}">
        <p14:creationId xmlns:p14="http://schemas.microsoft.com/office/powerpoint/2010/main" val="20025213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7BED8-80CD-AB49-873C-E859A7837FC7}"/>
              </a:ext>
            </a:extLst>
          </p:cNvPr>
          <p:cNvSpPr>
            <a:spLocks noGrp="1"/>
          </p:cNvSpPr>
          <p:nvPr>
            <p:ph type="title"/>
          </p:nvPr>
        </p:nvSpPr>
        <p:spPr/>
        <p:txBody>
          <a:bodyPr/>
          <a:lstStyle/>
          <a:p>
            <a:r>
              <a:rPr lang="en-AU" dirty="0"/>
              <a:t>Authenticity in the DNS</a:t>
            </a:r>
          </a:p>
        </p:txBody>
      </p:sp>
      <p:sp>
        <p:nvSpPr>
          <p:cNvPr id="3" name="Content Placeholder 2">
            <a:extLst>
              <a:ext uri="{FF2B5EF4-FFF2-40B4-BE49-F238E27FC236}">
                <a16:creationId xmlns:a16="http://schemas.microsoft.com/office/drawing/2014/main" id="{C32FBE7D-7256-964D-9943-4F0D21AF161F}"/>
              </a:ext>
            </a:extLst>
          </p:cNvPr>
          <p:cNvSpPr>
            <a:spLocks noGrp="1"/>
          </p:cNvSpPr>
          <p:nvPr>
            <p:ph idx="1"/>
          </p:nvPr>
        </p:nvSpPr>
        <p:spPr/>
        <p:txBody>
          <a:bodyPr/>
          <a:lstStyle/>
          <a:p>
            <a:r>
              <a:rPr lang="en-AU" dirty="0"/>
              <a:t>DNSSEC Validation cannot not prevent DNS eavesdropping, interception or tampering – all it can do is withhold DNS responses that are not “genuine”</a:t>
            </a:r>
          </a:p>
          <a:p>
            <a:r>
              <a:rPr lang="en-AU" dirty="0"/>
              <a:t>DNSSEC adoption is a trade-off in terms of additional costs of added points of fragility, added delay and load points balanced against the increased assurance of being able to place trust that the DNS responses are authentic </a:t>
            </a:r>
          </a:p>
        </p:txBody>
      </p:sp>
      <p:sp>
        <p:nvSpPr>
          <p:cNvPr id="4" name="Slide Number Placeholder 3">
            <a:extLst>
              <a:ext uri="{FF2B5EF4-FFF2-40B4-BE49-F238E27FC236}">
                <a16:creationId xmlns:a16="http://schemas.microsoft.com/office/drawing/2014/main" id="{928627FD-C3FF-A04A-A816-3648853DF771}"/>
              </a:ext>
            </a:extLst>
          </p:cNvPr>
          <p:cNvSpPr>
            <a:spLocks noGrp="1"/>
          </p:cNvSpPr>
          <p:nvPr>
            <p:ph type="sldNum" sz="quarter" idx="12"/>
          </p:nvPr>
        </p:nvSpPr>
        <p:spPr/>
        <p:txBody>
          <a:bodyPr/>
          <a:lstStyle/>
          <a:p>
            <a:fld id="{652E326F-2974-0E46-BE41-4A2DFAACED48}" type="slidenum">
              <a:rPr lang="en-AU" smtClean="0"/>
              <a:t>16</a:t>
            </a:fld>
            <a:endParaRPr lang="en-AU"/>
          </a:p>
        </p:txBody>
      </p:sp>
    </p:spTree>
    <p:extLst>
      <p:ext uri="{BB962C8B-B14F-4D97-AF65-F5344CB8AC3E}">
        <p14:creationId xmlns:p14="http://schemas.microsoft.com/office/powerpoint/2010/main" val="39492823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DEB272-02F5-DF40-A238-E2F9CC8C462B}"/>
              </a:ext>
            </a:extLst>
          </p:cNvPr>
          <p:cNvSpPr>
            <a:spLocks noGrp="1"/>
          </p:cNvSpPr>
          <p:nvPr>
            <p:ph idx="1"/>
          </p:nvPr>
        </p:nvSpPr>
        <p:spPr>
          <a:xfrm>
            <a:off x="838200" y="1825625"/>
            <a:ext cx="8043041" cy="4351338"/>
          </a:xfrm>
        </p:spPr>
        <p:txBody>
          <a:bodyPr>
            <a:normAutofit/>
          </a:bodyPr>
          <a:lstStyle/>
          <a:p>
            <a:pPr marL="514350" indent="-514350">
              <a:lnSpc>
                <a:spcPct val="120000"/>
              </a:lnSpc>
              <a:spcBef>
                <a:spcPts val="0"/>
              </a:spcBef>
              <a:buFont typeface="+mj-lt"/>
              <a:buAutoNum type="arabicPeriod"/>
            </a:pPr>
            <a:r>
              <a:rPr lang="en-AU" dirty="0">
                <a:solidFill>
                  <a:schemeClr val="bg1">
                    <a:lumMod val="75000"/>
                  </a:schemeClr>
                </a:solidFill>
              </a:rPr>
              <a:t>Adding authenticity to the DNS</a:t>
            </a:r>
          </a:p>
          <a:p>
            <a:pPr marL="514350" indent="-514350">
              <a:lnSpc>
                <a:spcPct val="120000"/>
              </a:lnSpc>
              <a:spcBef>
                <a:spcPts val="0"/>
              </a:spcBef>
              <a:buFont typeface="+mj-lt"/>
              <a:buAutoNum type="arabicPeriod"/>
            </a:pPr>
            <a:r>
              <a:rPr lang="en-AU" b="1" dirty="0"/>
              <a:t>Increasing the reliance on the DNS for application level rendezvous functions</a:t>
            </a:r>
          </a:p>
          <a:p>
            <a:pPr marL="514350" indent="-514350">
              <a:lnSpc>
                <a:spcPct val="120000"/>
              </a:lnSpc>
              <a:spcBef>
                <a:spcPts val="0"/>
              </a:spcBef>
              <a:buFont typeface="+mj-lt"/>
              <a:buAutoNum type="arabicPeriod"/>
            </a:pPr>
            <a:r>
              <a:rPr lang="en-AU" dirty="0">
                <a:solidFill>
                  <a:schemeClr val="bg1">
                    <a:lumMod val="75000"/>
                  </a:schemeClr>
                </a:solidFill>
              </a:rPr>
              <a:t>Plugging DNS information leaks</a:t>
            </a:r>
          </a:p>
          <a:p>
            <a:pPr marL="0" indent="0">
              <a:lnSpc>
                <a:spcPct val="120000"/>
              </a:lnSpc>
              <a:spcBef>
                <a:spcPts val="0"/>
              </a:spcBef>
              <a:buNone/>
            </a:pPr>
            <a:endParaRPr lang="en-AU" dirty="0"/>
          </a:p>
          <a:p>
            <a:pPr marL="514350" indent="-514350">
              <a:lnSpc>
                <a:spcPct val="120000"/>
              </a:lnSpc>
              <a:spcBef>
                <a:spcPts val="0"/>
              </a:spcBef>
              <a:buFont typeface="+mj-lt"/>
              <a:buAutoNum type="arabicPeriod"/>
            </a:pPr>
            <a:endParaRPr lang="en-AU" dirty="0"/>
          </a:p>
          <a:p>
            <a:endParaRPr lang="en-AU" b="1" dirty="0"/>
          </a:p>
          <a:p>
            <a:pPr lvl="1"/>
            <a:endParaRPr lang="en-AU" dirty="0"/>
          </a:p>
          <a:p>
            <a:pPr lvl="1"/>
            <a:endParaRPr lang="en-AU" dirty="0"/>
          </a:p>
        </p:txBody>
      </p:sp>
      <p:pic>
        <p:nvPicPr>
          <p:cNvPr id="4" name="Picture 3">
            <a:extLst>
              <a:ext uri="{FF2B5EF4-FFF2-40B4-BE49-F238E27FC236}">
                <a16:creationId xmlns:a16="http://schemas.microsoft.com/office/drawing/2014/main" id="{4E7650EC-9849-0D4B-A66E-28F44C8E60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88843" y="83929"/>
            <a:ext cx="3152912" cy="2502827"/>
          </a:xfrm>
          <a:prstGeom prst="rect">
            <a:avLst/>
          </a:prstGeom>
        </p:spPr>
      </p:pic>
    </p:spTree>
    <p:extLst>
      <p:ext uri="{BB962C8B-B14F-4D97-AF65-F5344CB8AC3E}">
        <p14:creationId xmlns:p14="http://schemas.microsoft.com/office/powerpoint/2010/main" val="33559311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2FE67-3ADD-3E4D-929C-30BE0632019C}"/>
              </a:ext>
            </a:extLst>
          </p:cNvPr>
          <p:cNvSpPr>
            <a:spLocks noGrp="1"/>
          </p:cNvSpPr>
          <p:nvPr>
            <p:ph type="title"/>
          </p:nvPr>
        </p:nvSpPr>
        <p:spPr/>
        <p:txBody>
          <a:bodyPr/>
          <a:lstStyle/>
          <a:p>
            <a:r>
              <a:rPr lang="en-AU" dirty="0"/>
              <a:t>It used to be so simple</a:t>
            </a:r>
          </a:p>
        </p:txBody>
      </p:sp>
      <p:sp>
        <p:nvSpPr>
          <p:cNvPr id="3" name="Content Placeholder 2">
            <a:extLst>
              <a:ext uri="{FF2B5EF4-FFF2-40B4-BE49-F238E27FC236}">
                <a16:creationId xmlns:a16="http://schemas.microsoft.com/office/drawing/2014/main" id="{8C2D4BBF-8C11-FF4C-918E-67C546AB5E8C}"/>
              </a:ext>
            </a:extLst>
          </p:cNvPr>
          <p:cNvSpPr>
            <a:spLocks noGrp="1"/>
          </p:cNvSpPr>
          <p:nvPr>
            <p:ph idx="1"/>
          </p:nvPr>
        </p:nvSpPr>
        <p:spPr/>
        <p:txBody>
          <a:bodyPr/>
          <a:lstStyle/>
          <a:p>
            <a:r>
              <a:rPr lang="en-AU" dirty="0"/>
              <a:t>Query the DNS with a DNS service name</a:t>
            </a:r>
          </a:p>
          <a:p>
            <a:r>
              <a:rPr lang="en-AU" dirty="0"/>
              <a:t>Get a response with the IP host address where the service is located</a:t>
            </a:r>
          </a:p>
          <a:p>
            <a:r>
              <a:rPr lang="en-AU" dirty="0"/>
              <a:t>Use the application to negotiate a service session with the addressed host</a:t>
            </a:r>
          </a:p>
          <a:p>
            <a:r>
              <a:rPr lang="en-AU" dirty="0"/>
              <a:t>All services that share a common name share a common IP host address</a:t>
            </a:r>
          </a:p>
        </p:txBody>
      </p:sp>
      <p:sp>
        <p:nvSpPr>
          <p:cNvPr id="4" name="Slide Number Placeholder 3">
            <a:extLst>
              <a:ext uri="{FF2B5EF4-FFF2-40B4-BE49-F238E27FC236}">
                <a16:creationId xmlns:a16="http://schemas.microsoft.com/office/drawing/2014/main" id="{BC1AEFC1-F70F-3A41-9FD4-0DBDAD0EF1C2}"/>
              </a:ext>
            </a:extLst>
          </p:cNvPr>
          <p:cNvSpPr>
            <a:spLocks noGrp="1"/>
          </p:cNvSpPr>
          <p:nvPr>
            <p:ph type="sldNum" sz="quarter" idx="12"/>
          </p:nvPr>
        </p:nvSpPr>
        <p:spPr/>
        <p:txBody>
          <a:bodyPr/>
          <a:lstStyle/>
          <a:p>
            <a:fld id="{652E326F-2974-0E46-BE41-4A2DFAACED48}" type="slidenum">
              <a:rPr lang="en-AU" smtClean="0"/>
              <a:t>18</a:t>
            </a:fld>
            <a:endParaRPr lang="en-AU"/>
          </a:p>
        </p:txBody>
      </p:sp>
    </p:spTree>
    <p:extLst>
      <p:ext uri="{BB962C8B-B14F-4D97-AF65-F5344CB8AC3E}">
        <p14:creationId xmlns:p14="http://schemas.microsoft.com/office/powerpoint/2010/main" val="9533817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5E7B0-FD6D-4E41-8E0A-F0EF8656212C}"/>
              </a:ext>
            </a:extLst>
          </p:cNvPr>
          <p:cNvSpPr>
            <a:spLocks noGrp="1"/>
          </p:cNvSpPr>
          <p:nvPr>
            <p:ph type="title"/>
          </p:nvPr>
        </p:nvSpPr>
        <p:spPr/>
        <p:txBody>
          <a:bodyPr/>
          <a:lstStyle/>
          <a:p>
            <a:r>
              <a:rPr lang="en-AU" dirty="0"/>
              <a:t>But we wanted more:</a:t>
            </a:r>
          </a:p>
        </p:txBody>
      </p:sp>
      <p:sp>
        <p:nvSpPr>
          <p:cNvPr id="3" name="Content Placeholder 2">
            <a:extLst>
              <a:ext uri="{FF2B5EF4-FFF2-40B4-BE49-F238E27FC236}">
                <a16:creationId xmlns:a16="http://schemas.microsoft.com/office/drawing/2014/main" id="{F208D895-5EF7-E94D-B594-EFDD68F367CB}"/>
              </a:ext>
            </a:extLst>
          </p:cNvPr>
          <p:cNvSpPr>
            <a:spLocks noGrp="1"/>
          </p:cNvSpPr>
          <p:nvPr>
            <p:ph idx="1"/>
          </p:nvPr>
        </p:nvSpPr>
        <p:spPr/>
        <p:txBody>
          <a:bodyPr>
            <a:normAutofit/>
          </a:bodyPr>
          <a:lstStyle/>
          <a:p>
            <a:pPr marL="0" indent="0">
              <a:buNone/>
            </a:pPr>
            <a:r>
              <a:rPr lang="en-AU" dirty="0"/>
              <a:t>We wanted to make a distinction between the service name and the platform that hosted the service</a:t>
            </a:r>
          </a:p>
          <a:p>
            <a:pPr lvl="1"/>
            <a:r>
              <a:rPr lang="en-AU" dirty="0"/>
              <a:t>We wanted to have different services accessible using the same service name</a:t>
            </a:r>
          </a:p>
          <a:p>
            <a:pPr lvl="1"/>
            <a:r>
              <a:rPr lang="en-AU" dirty="0"/>
              <a:t>We wanted a collection of platforms to deliver the service associated with a single service name</a:t>
            </a:r>
          </a:p>
          <a:p>
            <a:pPr lvl="1"/>
            <a:r>
              <a:rPr lang="en-AU" dirty="0"/>
              <a:t>We wanted to outsource different services to different service providers</a:t>
            </a:r>
          </a:p>
          <a:p>
            <a:pPr lvl="1"/>
            <a:r>
              <a:rPr lang="en-AU" dirty="0"/>
              <a:t>We wanted to steer the user to the “right” service provider for each user</a:t>
            </a:r>
          </a:p>
          <a:p>
            <a:pPr lvl="1"/>
            <a:r>
              <a:rPr lang="en-AU" dirty="0"/>
              <a:t>And we wanted it to be FAST!</a:t>
            </a:r>
          </a:p>
          <a:p>
            <a:pPr lvl="2"/>
            <a:r>
              <a:rPr lang="en-AU" dirty="0"/>
              <a:t>The concept of “go anywhere first and get redirected to an optimal service delivery point” is considered to be not FAST</a:t>
            </a:r>
          </a:p>
          <a:p>
            <a:endParaRPr lang="en-AU" dirty="0"/>
          </a:p>
        </p:txBody>
      </p:sp>
      <p:sp>
        <p:nvSpPr>
          <p:cNvPr id="4" name="Slide Number Placeholder 3">
            <a:extLst>
              <a:ext uri="{FF2B5EF4-FFF2-40B4-BE49-F238E27FC236}">
                <a16:creationId xmlns:a16="http://schemas.microsoft.com/office/drawing/2014/main" id="{4EE2E18D-7BCB-9F41-B28C-39DE1A0341EA}"/>
              </a:ext>
            </a:extLst>
          </p:cNvPr>
          <p:cNvSpPr>
            <a:spLocks noGrp="1"/>
          </p:cNvSpPr>
          <p:nvPr>
            <p:ph type="sldNum" sz="quarter" idx="12"/>
          </p:nvPr>
        </p:nvSpPr>
        <p:spPr/>
        <p:txBody>
          <a:bodyPr/>
          <a:lstStyle/>
          <a:p>
            <a:fld id="{652E326F-2974-0E46-BE41-4A2DFAACED48}" type="slidenum">
              <a:rPr lang="en-AU" smtClean="0"/>
              <a:t>19</a:t>
            </a:fld>
            <a:endParaRPr lang="en-AU"/>
          </a:p>
        </p:txBody>
      </p:sp>
    </p:spTree>
    <p:extLst>
      <p:ext uri="{BB962C8B-B14F-4D97-AF65-F5344CB8AC3E}">
        <p14:creationId xmlns:p14="http://schemas.microsoft.com/office/powerpoint/2010/main" val="1378840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7845D77-66C2-9D4C-9F6F-3C5EFA49EBCC}"/>
              </a:ext>
            </a:extLst>
          </p:cNvPr>
          <p:cNvPicPr>
            <a:picLocks noChangeAspect="1"/>
          </p:cNvPicPr>
          <p:nvPr/>
        </p:nvPicPr>
        <p:blipFill>
          <a:blip r:embed="rId2"/>
          <a:stretch>
            <a:fillRect/>
          </a:stretch>
        </p:blipFill>
        <p:spPr>
          <a:xfrm>
            <a:off x="3773105" y="231040"/>
            <a:ext cx="4774131" cy="6572605"/>
          </a:xfrm>
          <a:prstGeom prst="rect">
            <a:avLst/>
          </a:prstGeom>
        </p:spPr>
      </p:pic>
      <p:sp>
        <p:nvSpPr>
          <p:cNvPr id="6" name="Rectangle 5">
            <a:extLst>
              <a:ext uri="{FF2B5EF4-FFF2-40B4-BE49-F238E27FC236}">
                <a16:creationId xmlns:a16="http://schemas.microsoft.com/office/drawing/2014/main" id="{7BC32410-D57E-1D41-8380-072D1B9C6507}"/>
              </a:ext>
            </a:extLst>
          </p:cNvPr>
          <p:cNvSpPr/>
          <p:nvPr/>
        </p:nvSpPr>
        <p:spPr>
          <a:xfrm>
            <a:off x="9443637" y="6434313"/>
            <a:ext cx="2432654" cy="369332"/>
          </a:xfrm>
          <a:prstGeom prst="rect">
            <a:avLst/>
          </a:prstGeom>
        </p:spPr>
        <p:txBody>
          <a:bodyPr wrap="none">
            <a:spAutoFit/>
          </a:bodyPr>
          <a:lstStyle/>
          <a:p>
            <a:r>
              <a:rPr lang="en-AU" dirty="0"/>
              <a:t>https://</a:t>
            </a:r>
            <a:r>
              <a:rPr lang="en-AU" dirty="0" err="1"/>
              <a:t>xkcd.com</a:t>
            </a:r>
            <a:r>
              <a:rPr lang="en-AU" dirty="0"/>
              <a:t>/1361/</a:t>
            </a:r>
          </a:p>
        </p:txBody>
      </p:sp>
    </p:spTree>
    <p:extLst>
      <p:ext uri="{BB962C8B-B14F-4D97-AF65-F5344CB8AC3E}">
        <p14:creationId xmlns:p14="http://schemas.microsoft.com/office/powerpoint/2010/main" val="21918436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07680-5215-8445-B77C-3E046E77169B}"/>
              </a:ext>
            </a:extLst>
          </p:cNvPr>
          <p:cNvSpPr>
            <a:spLocks noGrp="1"/>
          </p:cNvSpPr>
          <p:nvPr>
            <p:ph type="title"/>
          </p:nvPr>
        </p:nvSpPr>
        <p:spPr/>
        <p:txBody>
          <a:bodyPr/>
          <a:lstStyle/>
          <a:p>
            <a:r>
              <a:rPr lang="en-AU" dirty="0"/>
              <a:t>So we added Bells and Whistles</a:t>
            </a:r>
          </a:p>
        </p:txBody>
      </p:sp>
      <p:sp>
        <p:nvSpPr>
          <p:cNvPr id="3" name="Content Placeholder 2">
            <a:extLst>
              <a:ext uri="{FF2B5EF4-FFF2-40B4-BE49-F238E27FC236}">
                <a16:creationId xmlns:a16="http://schemas.microsoft.com/office/drawing/2014/main" id="{01D1C421-F49E-F548-BFEA-49E76730C64D}"/>
              </a:ext>
            </a:extLst>
          </p:cNvPr>
          <p:cNvSpPr>
            <a:spLocks noGrp="1"/>
          </p:cNvSpPr>
          <p:nvPr>
            <p:ph idx="1"/>
          </p:nvPr>
        </p:nvSpPr>
        <p:spPr/>
        <p:txBody>
          <a:bodyPr/>
          <a:lstStyle/>
          <a:p>
            <a:pPr marL="0" indent="0">
              <a:buNone/>
            </a:pPr>
            <a:r>
              <a:rPr lang="en-AU" dirty="0"/>
              <a:t>Place all of this optimisation into the DNS by:</a:t>
            </a:r>
          </a:p>
          <a:p>
            <a:pPr lvl="1"/>
            <a:r>
              <a:rPr lang="en-AU" dirty="0"/>
              <a:t>Mapping the service names to host names</a:t>
            </a:r>
          </a:p>
          <a:p>
            <a:pPr lvl="2"/>
            <a:r>
              <a:rPr lang="en-AU" dirty="0"/>
              <a:t>CNAME, DNAME and ANAME </a:t>
            </a:r>
          </a:p>
          <a:p>
            <a:pPr lvl="2"/>
            <a:r>
              <a:rPr lang="en-AU" dirty="0"/>
              <a:t>None of these are very satisfactory!</a:t>
            </a:r>
          </a:p>
          <a:p>
            <a:pPr lvl="1"/>
            <a:r>
              <a:rPr lang="en-AU" dirty="0"/>
              <a:t>The SRV record</a:t>
            </a:r>
          </a:p>
          <a:p>
            <a:pPr lvl="2"/>
            <a:r>
              <a:rPr lang="en-AU" dirty="0"/>
              <a:t>It’s either a swiss army knife or a chain saw massacre!</a:t>
            </a:r>
          </a:p>
          <a:p>
            <a:pPr lvl="2"/>
            <a:r>
              <a:rPr lang="en-AU" dirty="0"/>
              <a:t>Add the service name (port) and protocol (transport) to the service name and use this as the query</a:t>
            </a:r>
          </a:p>
          <a:p>
            <a:pPr lvl="2"/>
            <a:r>
              <a:rPr lang="en-AU" dirty="0"/>
              <a:t>And get the DNS response to come back with a collection of service delivery points</a:t>
            </a:r>
          </a:p>
          <a:p>
            <a:pPr lvl="1"/>
            <a:r>
              <a:rPr lang="en-AU" dirty="0"/>
              <a:t>The Client Subnet query extension</a:t>
            </a:r>
          </a:p>
          <a:p>
            <a:pPr lvl="2"/>
            <a:r>
              <a:rPr lang="en-AU" dirty="0"/>
              <a:t>Tag the query with the querier to permit tailoring of the service response in the DNS rather than in the application</a:t>
            </a:r>
          </a:p>
        </p:txBody>
      </p:sp>
      <p:sp>
        <p:nvSpPr>
          <p:cNvPr id="4" name="Slide Number Placeholder 3">
            <a:extLst>
              <a:ext uri="{FF2B5EF4-FFF2-40B4-BE49-F238E27FC236}">
                <a16:creationId xmlns:a16="http://schemas.microsoft.com/office/drawing/2014/main" id="{C3C6CC38-BA22-7549-80E7-827F536EC704}"/>
              </a:ext>
            </a:extLst>
          </p:cNvPr>
          <p:cNvSpPr>
            <a:spLocks noGrp="1"/>
          </p:cNvSpPr>
          <p:nvPr>
            <p:ph type="sldNum" sz="quarter" idx="12"/>
          </p:nvPr>
        </p:nvSpPr>
        <p:spPr/>
        <p:txBody>
          <a:bodyPr/>
          <a:lstStyle/>
          <a:p>
            <a:fld id="{652E326F-2974-0E46-BE41-4A2DFAACED48}" type="slidenum">
              <a:rPr lang="en-AU" smtClean="0"/>
              <a:t>20</a:t>
            </a:fld>
            <a:endParaRPr lang="en-AU"/>
          </a:p>
        </p:txBody>
      </p:sp>
    </p:spTree>
    <p:extLst>
      <p:ext uri="{BB962C8B-B14F-4D97-AF65-F5344CB8AC3E}">
        <p14:creationId xmlns:p14="http://schemas.microsoft.com/office/powerpoint/2010/main" val="17129718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2B7D2-84C9-1442-8B7D-B4D5D68C00D7}"/>
              </a:ext>
            </a:extLst>
          </p:cNvPr>
          <p:cNvSpPr>
            <a:spLocks noGrp="1"/>
          </p:cNvSpPr>
          <p:nvPr>
            <p:ph type="title"/>
          </p:nvPr>
        </p:nvSpPr>
        <p:spPr/>
        <p:txBody>
          <a:bodyPr/>
          <a:lstStyle/>
          <a:p>
            <a:r>
              <a:rPr lang="en-AU" dirty="0"/>
              <a:t>More Bells (and Whistles!)</a:t>
            </a:r>
          </a:p>
        </p:txBody>
      </p:sp>
      <p:sp>
        <p:nvSpPr>
          <p:cNvPr id="3" name="Content Placeholder 2">
            <a:extLst>
              <a:ext uri="{FF2B5EF4-FFF2-40B4-BE49-F238E27FC236}">
                <a16:creationId xmlns:a16="http://schemas.microsoft.com/office/drawing/2014/main" id="{ADE01D54-4B9A-294C-94CF-16BD2CF8DC8C}"/>
              </a:ext>
            </a:extLst>
          </p:cNvPr>
          <p:cNvSpPr>
            <a:spLocks noGrp="1"/>
          </p:cNvSpPr>
          <p:nvPr>
            <p:ph idx="1"/>
          </p:nvPr>
        </p:nvSpPr>
        <p:spPr/>
        <p:txBody>
          <a:bodyPr/>
          <a:lstStyle/>
          <a:p>
            <a:pPr marL="0" indent="0">
              <a:buNone/>
            </a:pPr>
            <a:r>
              <a:rPr lang="en-AU" dirty="0"/>
              <a:t>SVCB and HTTPSSVC Resource Records</a:t>
            </a:r>
          </a:p>
          <a:p>
            <a:pPr lvl="1"/>
            <a:r>
              <a:rPr lang="en-AU" dirty="0"/>
              <a:t>The “mega” response that can provide Application Level Protocols, IPv4 and IPv6 addresses, ESNI key, priority</a:t>
            </a:r>
          </a:p>
          <a:p>
            <a:pPr lvl="1"/>
            <a:r>
              <a:rPr lang="en-AU" dirty="0"/>
              <a:t>Oh, and yes, there is an “alias form” that allows alias mapping at a zone apex</a:t>
            </a:r>
          </a:p>
        </p:txBody>
      </p:sp>
      <p:sp>
        <p:nvSpPr>
          <p:cNvPr id="4" name="Slide Number Placeholder 3">
            <a:extLst>
              <a:ext uri="{FF2B5EF4-FFF2-40B4-BE49-F238E27FC236}">
                <a16:creationId xmlns:a16="http://schemas.microsoft.com/office/drawing/2014/main" id="{30A2C3AB-3B6C-C940-B1D3-FAD917B8C3CA}"/>
              </a:ext>
            </a:extLst>
          </p:cNvPr>
          <p:cNvSpPr>
            <a:spLocks noGrp="1"/>
          </p:cNvSpPr>
          <p:nvPr>
            <p:ph type="sldNum" sz="quarter" idx="12"/>
          </p:nvPr>
        </p:nvSpPr>
        <p:spPr/>
        <p:txBody>
          <a:bodyPr/>
          <a:lstStyle/>
          <a:p>
            <a:fld id="{652E326F-2974-0E46-BE41-4A2DFAACED48}" type="slidenum">
              <a:rPr lang="en-AU" smtClean="0"/>
              <a:t>21</a:t>
            </a:fld>
            <a:endParaRPr lang="en-AU"/>
          </a:p>
        </p:txBody>
      </p:sp>
    </p:spTree>
    <p:extLst>
      <p:ext uri="{BB962C8B-B14F-4D97-AF65-F5344CB8AC3E}">
        <p14:creationId xmlns:p14="http://schemas.microsoft.com/office/powerpoint/2010/main" val="27049780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B5E70-0994-464D-BFFA-BB15CD8D9904}"/>
              </a:ext>
            </a:extLst>
          </p:cNvPr>
          <p:cNvSpPr>
            <a:spLocks noGrp="1"/>
          </p:cNvSpPr>
          <p:nvPr>
            <p:ph type="title"/>
          </p:nvPr>
        </p:nvSpPr>
        <p:spPr/>
        <p:txBody>
          <a:bodyPr/>
          <a:lstStyle/>
          <a:p>
            <a:r>
              <a:rPr lang="en-AU" dirty="0"/>
              <a:t>It’s faster, but…</a:t>
            </a:r>
          </a:p>
        </p:txBody>
      </p:sp>
      <p:sp>
        <p:nvSpPr>
          <p:cNvPr id="3" name="Content Placeholder 2">
            <a:extLst>
              <a:ext uri="{FF2B5EF4-FFF2-40B4-BE49-F238E27FC236}">
                <a16:creationId xmlns:a16="http://schemas.microsoft.com/office/drawing/2014/main" id="{0FB5F2A5-8418-8A43-846D-909BC4ADF14E}"/>
              </a:ext>
            </a:extLst>
          </p:cNvPr>
          <p:cNvSpPr>
            <a:spLocks noGrp="1"/>
          </p:cNvSpPr>
          <p:nvPr>
            <p:ph idx="1"/>
          </p:nvPr>
        </p:nvSpPr>
        <p:spPr/>
        <p:txBody>
          <a:bodyPr/>
          <a:lstStyle/>
          <a:p>
            <a:r>
              <a:rPr lang="en-AU" dirty="0"/>
              <a:t>But as we add more instrumentation to the DNS, it becomes a generic rendezvous tool, where a client forms a query based on an intended service access and the DNS response provides a set of service connection parameters that is potentially tailored to optimise the delivered service</a:t>
            </a:r>
          </a:p>
          <a:p>
            <a:r>
              <a:rPr lang="en-AU" dirty="0"/>
              <a:t>This means that real time knowledge of a user’s DNS queries is synonymous to knowledge of a users immediate intentions on the network</a:t>
            </a:r>
          </a:p>
          <a:p>
            <a:r>
              <a:rPr lang="en-AU" dirty="0"/>
              <a:t>Which means that the DNS privacy issues become more critical than ever!</a:t>
            </a:r>
          </a:p>
        </p:txBody>
      </p:sp>
      <p:sp>
        <p:nvSpPr>
          <p:cNvPr id="4" name="Slide Number Placeholder 3">
            <a:extLst>
              <a:ext uri="{FF2B5EF4-FFF2-40B4-BE49-F238E27FC236}">
                <a16:creationId xmlns:a16="http://schemas.microsoft.com/office/drawing/2014/main" id="{D5F8595A-6F88-4F4F-8BCC-05E61145BBAF}"/>
              </a:ext>
            </a:extLst>
          </p:cNvPr>
          <p:cNvSpPr>
            <a:spLocks noGrp="1"/>
          </p:cNvSpPr>
          <p:nvPr>
            <p:ph type="sldNum" sz="quarter" idx="12"/>
          </p:nvPr>
        </p:nvSpPr>
        <p:spPr/>
        <p:txBody>
          <a:bodyPr/>
          <a:lstStyle/>
          <a:p>
            <a:fld id="{652E326F-2974-0E46-BE41-4A2DFAACED48}" type="slidenum">
              <a:rPr lang="en-AU" smtClean="0"/>
              <a:t>22</a:t>
            </a:fld>
            <a:endParaRPr lang="en-AU"/>
          </a:p>
        </p:txBody>
      </p:sp>
    </p:spTree>
    <p:extLst>
      <p:ext uri="{BB962C8B-B14F-4D97-AF65-F5344CB8AC3E}">
        <p14:creationId xmlns:p14="http://schemas.microsoft.com/office/powerpoint/2010/main" val="23732940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DEB272-02F5-DF40-A238-E2F9CC8C462B}"/>
              </a:ext>
            </a:extLst>
          </p:cNvPr>
          <p:cNvSpPr>
            <a:spLocks noGrp="1"/>
          </p:cNvSpPr>
          <p:nvPr>
            <p:ph idx="1"/>
          </p:nvPr>
        </p:nvSpPr>
        <p:spPr>
          <a:xfrm>
            <a:off x="838200" y="1825625"/>
            <a:ext cx="8043041" cy="4351338"/>
          </a:xfrm>
        </p:spPr>
        <p:txBody>
          <a:bodyPr>
            <a:normAutofit/>
          </a:bodyPr>
          <a:lstStyle/>
          <a:p>
            <a:pPr marL="514350" indent="-514350">
              <a:lnSpc>
                <a:spcPct val="120000"/>
              </a:lnSpc>
              <a:spcBef>
                <a:spcPts val="0"/>
              </a:spcBef>
              <a:buFont typeface="+mj-lt"/>
              <a:buAutoNum type="arabicPeriod"/>
            </a:pPr>
            <a:r>
              <a:rPr lang="en-AU" dirty="0">
                <a:solidFill>
                  <a:schemeClr val="bg1">
                    <a:lumMod val="75000"/>
                  </a:schemeClr>
                </a:solidFill>
              </a:rPr>
              <a:t>Adding authenticity to the DNS</a:t>
            </a:r>
          </a:p>
          <a:p>
            <a:pPr marL="514350" indent="-514350">
              <a:lnSpc>
                <a:spcPct val="120000"/>
              </a:lnSpc>
              <a:spcBef>
                <a:spcPts val="0"/>
              </a:spcBef>
              <a:buFont typeface="+mj-lt"/>
              <a:buAutoNum type="arabicPeriod"/>
            </a:pPr>
            <a:r>
              <a:rPr lang="en-AU" dirty="0">
                <a:solidFill>
                  <a:schemeClr val="bg1">
                    <a:lumMod val="75000"/>
                  </a:schemeClr>
                </a:solidFill>
              </a:rPr>
              <a:t>Increasing the reliance on the DNS for application level rendezvous functions</a:t>
            </a:r>
          </a:p>
          <a:p>
            <a:pPr marL="514350" indent="-514350">
              <a:lnSpc>
                <a:spcPct val="120000"/>
              </a:lnSpc>
              <a:spcBef>
                <a:spcPts val="0"/>
              </a:spcBef>
              <a:buFont typeface="+mj-lt"/>
              <a:buAutoNum type="arabicPeriod"/>
            </a:pPr>
            <a:r>
              <a:rPr lang="en-AU" b="1" dirty="0"/>
              <a:t>Plugging DNS information leaks</a:t>
            </a:r>
          </a:p>
          <a:p>
            <a:pPr marL="0" indent="0">
              <a:lnSpc>
                <a:spcPct val="120000"/>
              </a:lnSpc>
              <a:spcBef>
                <a:spcPts val="0"/>
              </a:spcBef>
              <a:buNone/>
            </a:pPr>
            <a:endParaRPr lang="en-AU" dirty="0"/>
          </a:p>
          <a:p>
            <a:pPr marL="514350" indent="-514350">
              <a:lnSpc>
                <a:spcPct val="120000"/>
              </a:lnSpc>
              <a:spcBef>
                <a:spcPts val="0"/>
              </a:spcBef>
              <a:buFont typeface="+mj-lt"/>
              <a:buAutoNum type="arabicPeriod"/>
            </a:pPr>
            <a:endParaRPr lang="en-AU" dirty="0"/>
          </a:p>
          <a:p>
            <a:endParaRPr lang="en-AU" b="1" dirty="0"/>
          </a:p>
          <a:p>
            <a:pPr lvl="1"/>
            <a:endParaRPr lang="en-AU" dirty="0"/>
          </a:p>
          <a:p>
            <a:pPr lvl="1"/>
            <a:endParaRPr lang="en-AU" dirty="0"/>
          </a:p>
        </p:txBody>
      </p:sp>
      <p:pic>
        <p:nvPicPr>
          <p:cNvPr id="6" name="Picture 5">
            <a:extLst>
              <a:ext uri="{FF2B5EF4-FFF2-40B4-BE49-F238E27FC236}">
                <a16:creationId xmlns:a16="http://schemas.microsoft.com/office/drawing/2014/main" id="{0D83F693-5CEB-DC43-8927-31D4EB34D9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88843" y="83929"/>
            <a:ext cx="3152912" cy="2502827"/>
          </a:xfrm>
          <a:prstGeom prst="rect">
            <a:avLst/>
          </a:prstGeom>
        </p:spPr>
      </p:pic>
    </p:spTree>
    <p:extLst>
      <p:ext uri="{BB962C8B-B14F-4D97-AF65-F5344CB8AC3E}">
        <p14:creationId xmlns:p14="http://schemas.microsoft.com/office/powerpoint/2010/main" val="3503521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0B050-C873-D645-8ED3-AD071365429E}"/>
              </a:ext>
            </a:extLst>
          </p:cNvPr>
          <p:cNvSpPr>
            <a:spLocks noGrp="1"/>
          </p:cNvSpPr>
          <p:nvPr>
            <p:ph type="title"/>
          </p:nvPr>
        </p:nvSpPr>
        <p:spPr/>
        <p:txBody>
          <a:bodyPr/>
          <a:lstStyle/>
          <a:p>
            <a:r>
              <a:rPr lang="en-AU" dirty="0"/>
              <a:t>Plugging the DNS leakage</a:t>
            </a:r>
          </a:p>
        </p:txBody>
      </p:sp>
      <p:sp>
        <p:nvSpPr>
          <p:cNvPr id="3" name="Content Placeholder 2">
            <a:extLst>
              <a:ext uri="{FF2B5EF4-FFF2-40B4-BE49-F238E27FC236}">
                <a16:creationId xmlns:a16="http://schemas.microsoft.com/office/drawing/2014/main" id="{48813F28-1AE0-0345-B51C-75513F45F2B3}"/>
              </a:ext>
            </a:extLst>
          </p:cNvPr>
          <p:cNvSpPr>
            <a:spLocks noGrp="1"/>
          </p:cNvSpPr>
          <p:nvPr>
            <p:ph idx="1"/>
          </p:nvPr>
        </p:nvSpPr>
        <p:spPr/>
        <p:txBody>
          <a:bodyPr/>
          <a:lstStyle/>
          <a:p>
            <a:r>
              <a:rPr lang="en-AU" dirty="0"/>
              <a:t>Query Name Minimisation to reduce the extravagant chattiness of the DNS resolution process</a:t>
            </a:r>
          </a:p>
          <a:p>
            <a:r>
              <a:rPr lang="en-AU" dirty="0"/>
              <a:t>DNS over TLS on the stub to recursive paths</a:t>
            </a:r>
          </a:p>
          <a:p>
            <a:pPr lvl="1"/>
            <a:r>
              <a:rPr lang="en-AU" dirty="0"/>
              <a:t>Channel protection, remote end authentication and transport robustness</a:t>
            </a:r>
          </a:p>
          <a:p>
            <a:r>
              <a:rPr lang="en-AU" dirty="0"/>
              <a:t>DNS over HTTPS (/3) on the stub to recursive paths</a:t>
            </a:r>
          </a:p>
          <a:p>
            <a:pPr lvl="1"/>
            <a:r>
              <a:rPr lang="en-AU" dirty="0"/>
              <a:t>Channel protection, remote end authentication, transport robustness and HTTP object semantics</a:t>
            </a:r>
          </a:p>
          <a:p>
            <a:r>
              <a:rPr lang="en-AU" dirty="0"/>
              <a:t>Oblivious DNS over HTTPS (/3) on the stub to recursive paths</a:t>
            </a:r>
          </a:p>
          <a:p>
            <a:pPr lvl="1"/>
            <a:r>
              <a:rPr lang="en-AU" dirty="0"/>
              <a:t>Hide the implicit end point identity / query name association leakage</a:t>
            </a:r>
          </a:p>
        </p:txBody>
      </p:sp>
      <p:sp>
        <p:nvSpPr>
          <p:cNvPr id="4" name="Slide Number Placeholder 3">
            <a:extLst>
              <a:ext uri="{FF2B5EF4-FFF2-40B4-BE49-F238E27FC236}">
                <a16:creationId xmlns:a16="http://schemas.microsoft.com/office/drawing/2014/main" id="{D9A7C2AD-E62E-5745-BFCD-7910A72DFB1D}"/>
              </a:ext>
            </a:extLst>
          </p:cNvPr>
          <p:cNvSpPr>
            <a:spLocks noGrp="1"/>
          </p:cNvSpPr>
          <p:nvPr>
            <p:ph type="sldNum" sz="quarter" idx="12"/>
          </p:nvPr>
        </p:nvSpPr>
        <p:spPr/>
        <p:txBody>
          <a:bodyPr/>
          <a:lstStyle/>
          <a:p>
            <a:fld id="{652E326F-2974-0E46-BE41-4A2DFAACED48}" type="slidenum">
              <a:rPr lang="en-AU" smtClean="0"/>
              <a:t>24</a:t>
            </a:fld>
            <a:endParaRPr lang="en-AU"/>
          </a:p>
        </p:txBody>
      </p:sp>
    </p:spTree>
    <p:extLst>
      <p:ext uri="{BB962C8B-B14F-4D97-AF65-F5344CB8AC3E}">
        <p14:creationId xmlns:p14="http://schemas.microsoft.com/office/powerpoint/2010/main" val="13382683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AD24D-B595-D147-AB46-EB9C4EF3663C}"/>
              </a:ext>
            </a:extLst>
          </p:cNvPr>
          <p:cNvSpPr>
            <a:spLocks noGrp="1"/>
          </p:cNvSpPr>
          <p:nvPr>
            <p:ph type="title"/>
          </p:nvPr>
        </p:nvSpPr>
        <p:spPr/>
        <p:txBody>
          <a:bodyPr/>
          <a:lstStyle/>
          <a:p>
            <a:r>
              <a:rPr lang="en-AU" dirty="0"/>
              <a:t>Coming soon?</a:t>
            </a:r>
          </a:p>
        </p:txBody>
      </p:sp>
      <p:sp>
        <p:nvSpPr>
          <p:cNvPr id="3" name="Content Placeholder 2">
            <a:extLst>
              <a:ext uri="{FF2B5EF4-FFF2-40B4-BE49-F238E27FC236}">
                <a16:creationId xmlns:a16="http://schemas.microsoft.com/office/drawing/2014/main" id="{57874307-9A8B-F048-8E64-BD6B9651E94E}"/>
              </a:ext>
            </a:extLst>
          </p:cNvPr>
          <p:cNvSpPr>
            <a:spLocks noGrp="1"/>
          </p:cNvSpPr>
          <p:nvPr>
            <p:ph idx="1"/>
          </p:nvPr>
        </p:nvSpPr>
        <p:spPr/>
        <p:txBody>
          <a:bodyPr/>
          <a:lstStyle/>
          <a:p>
            <a:r>
              <a:rPr lang="en-AU" dirty="0"/>
              <a:t>Extending DNS channel protection to the recursive to authoritative hops</a:t>
            </a:r>
          </a:p>
          <a:p>
            <a:pPr marL="457200" lvl="1" indent="0">
              <a:buNone/>
            </a:pPr>
            <a:r>
              <a:rPr lang="en-AU" dirty="0"/>
              <a:t>(Although this may be tougher than it looks at first!)</a:t>
            </a:r>
          </a:p>
        </p:txBody>
      </p:sp>
      <p:sp>
        <p:nvSpPr>
          <p:cNvPr id="4" name="Slide Number Placeholder 3">
            <a:extLst>
              <a:ext uri="{FF2B5EF4-FFF2-40B4-BE49-F238E27FC236}">
                <a16:creationId xmlns:a16="http://schemas.microsoft.com/office/drawing/2014/main" id="{055BF162-CDE4-4949-B7F7-686526CA923B}"/>
              </a:ext>
            </a:extLst>
          </p:cNvPr>
          <p:cNvSpPr>
            <a:spLocks noGrp="1"/>
          </p:cNvSpPr>
          <p:nvPr>
            <p:ph type="sldNum" sz="quarter" idx="12"/>
          </p:nvPr>
        </p:nvSpPr>
        <p:spPr/>
        <p:txBody>
          <a:bodyPr/>
          <a:lstStyle/>
          <a:p>
            <a:fld id="{652E326F-2974-0E46-BE41-4A2DFAACED48}" type="slidenum">
              <a:rPr lang="en-AU" smtClean="0"/>
              <a:t>25</a:t>
            </a:fld>
            <a:endParaRPr lang="en-AU"/>
          </a:p>
        </p:txBody>
      </p:sp>
    </p:spTree>
    <p:extLst>
      <p:ext uri="{BB962C8B-B14F-4D97-AF65-F5344CB8AC3E}">
        <p14:creationId xmlns:p14="http://schemas.microsoft.com/office/powerpoint/2010/main" val="12559594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30E2D-E355-A743-9DD0-5F73AAF159A2}"/>
              </a:ext>
            </a:extLst>
          </p:cNvPr>
          <p:cNvSpPr>
            <a:spLocks noGrp="1"/>
          </p:cNvSpPr>
          <p:nvPr>
            <p:ph type="title"/>
          </p:nvPr>
        </p:nvSpPr>
        <p:spPr/>
        <p:txBody>
          <a:bodyPr/>
          <a:lstStyle/>
          <a:p>
            <a:r>
              <a:rPr lang="en-AU" dirty="0"/>
              <a:t>Scaling with Encrypted Channels</a:t>
            </a:r>
          </a:p>
        </p:txBody>
      </p:sp>
      <p:sp>
        <p:nvSpPr>
          <p:cNvPr id="3" name="Content Placeholder 2">
            <a:extLst>
              <a:ext uri="{FF2B5EF4-FFF2-40B4-BE49-F238E27FC236}">
                <a16:creationId xmlns:a16="http://schemas.microsoft.com/office/drawing/2014/main" id="{5446FF19-C30E-6F47-9201-B73CEA266890}"/>
              </a:ext>
            </a:extLst>
          </p:cNvPr>
          <p:cNvSpPr>
            <a:spLocks noGrp="1"/>
          </p:cNvSpPr>
          <p:nvPr>
            <p:ph idx="1"/>
          </p:nvPr>
        </p:nvSpPr>
        <p:spPr/>
        <p:txBody>
          <a:bodyPr/>
          <a:lstStyle/>
          <a:p>
            <a:r>
              <a:rPr lang="en-AU" dirty="0"/>
              <a:t>Session level encryption involves session establishment and maintenance overhead</a:t>
            </a:r>
          </a:p>
          <a:p>
            <a:pPr lvl="1"/>
            <a:r>
              <a:rPr lang="en-AU" dirty="0"/>
              <a:t>Typically this entails a TCP overhead (direction or within a QUIC envelope) and a TGLS overhead</a:t>
            </a:r>
          </a:p>
          <a:p>
            <a:pPr lvl="1"/>
            <a:r>
              <a:rPr lang="en-AU" dirty="0"/>
              <a:t>This can be amortised through session reuse</a:t>
            </a:r>
          </a:p>
          <a:p>
            <a:pPr lvl="1"/>
            <a:r>
              <a:rPr lang="en-AU" dirty="0"/>
              <a:t>Session reuse is most effective on the stub to recursive paths </a:t>
            </a:r>
          </a:p>
          <a:p>
            <a:r>
              <a:rPr lang="en-AU" dirty="0"/>
              <a:t>The secure Web infrastructure points to ways that we can scale an encrypted DNS infrastructure, but the economics of the DNS are somewhat different than those of the web</a:t>
            </a:r>
          </a:p>
          <a:p>
            <a:endParaRPr lang="en-AU" dirty="0"/>
          </a:p>
        </p:txBody>
      </p:sp>
      <p:sp>
        <p:nvSpPr>
          <p:cNvPr id="4" name="Slide Number Placeholder 3">
            <a:extLst>
              <a:ext uri="{FF2B5EF4-FFF2-40B4-BE49-F238E27FC236}">
                <a16:creationId xmlns:a16="http://schemas.microsoft.com/office/drawing/2014/main" id="{91D9EC58-F369-CF4E-B315-9A9740193A6A}"/>
              </a:ext>
            </a:extLst>
          </p:cNvPr>
          <p:cNvSpPr>
            <a:spLocks noGrp="1"/>
          </p:cNvSpPr>
          <p:nvPr>
            <p:ph type="sldNum" sz="quarter" idx="12"/>
          </p:nvPr>
        </p:nvSpPr>
        <p:spPr/>
        <p:txBody>
          <a:bodyPr/>
          <a:lstStyle/>
          <a:p>
            <a:fld id="{652E326F-2974-0E46-BE41-4A2DFAACED48}" type="slidenum">
              <a:rPr lang="en-AU" smtClean="0"/>
              <a:t>26</a:t>
            </a:fld>
            <a:endParaRPr lang="en-AU"/>
          </a:p>
        </p:txBody>
      </p:sp>
    </p:spTree>
    <p:extLst>
      <p:ext uri="{BB962C8B-B14F-4D97-AF65-F5344CB8AC3E}">
        <p14:creationId xmlns:p14="http://schemas.microsoft.com/office/powerpoint/2010/main" val="29318492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B3CF7-38B5-9640-B6CA-A0FDFD4ABD96}"/>
              </a:ext>
            </a:extLst>
          </p:cNvPr>
          <p:cNvSpPr>
            <a:spLocks noGrp="1"/>
          </p:cNvSpPr>
          <p:nvPr>
            <p:ph type="title"/>
          </p:nvPr>
        </p:nvSpPr>
        <p:spPr/>
        <p:txBody>
          <a:bodyPr/>
          <a:lstStyle/>
          <a:p>
            <a:r>
              <a:rPr lang="en-AU" dirty="0"/>
              <a:t>Will all this be deployed?</a:t>
            </a:r>
          </a:p>
        </p:txBody>
      </p:sp>
      <p:sp>
        <p:nvSpPr>
          <p:cNvPr id="4" name="Slide Number Placeholder 3">
            <a:extLst>
              <a:ext uri="{FF2B5EF4-FFF2-40B4-BE49-F238E27FC236}">
                <a16:creationId xmlns:a16="http://schemas.microsoft.com/office/drawing/2014/main" id="{FAE8EEDC-AD71-C64E-9A2C-DD36EC247942}"/>
              </a:ext>
            </a:extLst>
          </p:cNvPr>
          <p:cNvSpPr>
            <a:spLocks noGrp="1"/>
          </p:cNvSpPr>
          <p:nvPr>
            <p:ph type="sldNum" sz="quarter" idx="12"/>
          </p:nvPr>
        </p:nvSpPr>
        <p:spPr/>
        <p:txBody>
          <a:bodyPr/>
          <a:lstStyle/>
          <a:p>
            <a:fld id="{652E326F-2974-0E46-BE41-4A2DFAACED48}" type="slidenum">
              <a:rPr lang="en-AU" smtClean="0"/>
              <a:t>27</a:t>
            </a:fld>
            <a:endParaRPr lang="en-AU"/>
          </a:p>
        </p:txBody>
      </p:sp>
    </p:spTree>
    <p:extLst>
      <p:ext uri="{BB962C8B-B14F-4D97-AF65-F5344CB8AC3E}">
        <p14:creationId xmlns:p14="http://schemas.microsoft.com/office/powerpoint/2010/main" val="1693120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E9449-CA06-C445-8631-8FBB0A805225}"/>
              </a:ext>
            </a:extLst>
          </p:cNvPr>
          <p:cNvSpPr>
            <a:spLocks noGrp="1"/>
          </p:cNvSpPr>
          <p:nvPr>
            <p:ph type="title"/>
          </p:nvPr>
        </p:nvSpPr>
        <p:spPr/>
        <p:txBody>
          <a:bodyPr/>
          <a:lstStyle/>
          <a:p>
            <a:r>
              <a:rPr lang="en-AU" dirty="0"/>
              <a:t>Can we do this?</a:t>
            </a:r>
          </a:p>
        </p:txBody>
      </p:sp>
      <p:sp>
        <p:nvSpPr>
          <p:cNvPr id="3" name="Content Placeholder 2">
            <a:extLst>
              <a:ext uri="{FF2B5EF4-FFF2-40B4-BE49-F238E27FC236}">
                <a16:creationId xmlns:a16="http://schemas.microsoft.com/office/drawing/2014/main" id="{6C68E5AC-A87C-CC49-AC80-450B94C1A015}"/>
              </a:ext>
            </a:extLst>
          </p:cNvPr>
          <p:cNvSpPr>
            <a:spLocks noGrp="1"/>
          </p:cNvSpPr>
          <p:nvPr>
            <p:ph idx="1"/>
          </p:nvPr>
        </p:nvSpPr>
        <p:spPr/>
        <p:txBody>
          <a:bodyPr/>
          <a:lstStyle/>
          <a:p>
            <a:r>
              <a:rPr lang="en-AU" dirty="0"/>
              <a:t>Pretty clearly we have most of the tools available to achieve all of these objectives</a:t>
            </a:r>
          </a:p>
          <a:p>
            <a:pPr lvl="1"/>
            <a:r>
              <a:rPr lang="en-AU" dirty="0"/>
              <a:t>Leverage TLS to provide session level encryption</a:t>
            </a:r>
          </a:p>
          <a:p>
            <a:pPr lvl="1"/>
            <a:r>
              <a:rPr lang="en-AU" dirty="0"/>
              <a:t>Leverage HTTPS to push stub resolution functions into applications</a:t>
            </a:r>
          </a:p>
          <a:p>
            <a:pPr lvl="1"/>
            <a:r>
              <a:rPr lang="en-AU" dirty="0"/>
              <a:t>Use the DNS HTTPSSVC to provide the ESNI key</a:t>
            </a:r>
          </a:p>
          <a:p>
            <a:r>
              <a:rPr lang="en-AU" dirty="0"/>
              <a:t>Yes we can!</a:t>
            </a:r>
          </a:p>
          <a:p>
            <a:pPr lvl="1"/>
            <a:endParaRPr lang="en-AU" dirty="0"/>
          </a:p>
        </p:txBody>
      </p:sp>
      <p:sp>
        <p:nvSpPr>
          <p:cNvPr id="4" name="Slide Number Placeholder 3">
            <a:extLst>
              <a:ext uri="{FF2B5EF4-FFF2-40B4-BE49-F238E27FC236}">
                <a16:creationId xmlns:a16="http://schemas.microsoft.com/office/drawing/2014/main" id="{4B42B433-2090-7F4A-9306-655C655D54CC}"/>
              </a:ext>
            </a:extLst>
          </p:cNvPr>
          <p:cNvSpPr>
            <a:spLocks noGrp="1"/>
          </p:cNvSpPr>
          <p:nvPr>
            <p:ph type="sldNum" sz="quarter" idx="12"/>
          </p:nvPr>
        </p:nvSpPr>
        <p:spPr/>
        <p:txBody>
          <a:bodyPr/>
          <a:lstStyle/>
          <a:p>
            <a:fld id="{652E326F-2974-0E46-BE41-4A2DFAACED48}" type="slidenum">
              <a:rPr lang="en-AU" smtClean="0"/>
              <a:t>28</a:t>
            </a:fld>
            <a:endParaRPr lang="en-AU"/>
          </a:p>
        </p:txBody>
      </p:sp>
      <p:sp>
        <p:nvSpPr>
          <p:cNvPr id="5" name="Freeform 4">
            <a:extLst>
              <a:ext uri="{FF2B5EF4-FFF2-40B4-BE49-F238E27FC236}">
                <a16:creationId xmlns:a16="http://schemas.microsoft.com/office/drawing/2014/main" id="{88D7A83B-CDF8-9441-AE0C-67483364B456}"/>
              </a:ext>
            </a:extLst>
          </p:cNvPr>
          <p:cNvSpPr/>
          <p:nvPr/>
        </p:nvSpPr>
        <p:spPr>
          <a:xfrm>
            <a:off x="654008" y="1288428"/>
            <a:ext cx="1248188" cy="116478"/>
          </a:xfrm>
          <a:custGeom>
            <a:avLst/>
            <a:gdLst>
              <a:gd name="connsiteX0" fmla="*/ 0 w 1248188"/>
              <a:gd name="connsiteY0" fmla="*/ 55922 h 116478"/>
              <a:gd name="connsiteX1" fmla="*/ 1168736 w 1248188"/>
              <a:gd name="connsiteY1" fmla="*/ 13532 h 116478"/>
              <a:gd name="connsiteX2" fmla="*/ 1047624 w 1248188"/>
              <a:gd name="connsiteY2" fmla="*/ 49866 h 116478"/>
              <a:gd name="connsiteX3" fmla="*/ 272503 w 1248188"/>
              <a:gd name="connsiteY3" fmla="*/ 1421 h 116478"/>
              <a:gd name="connsiteX4" fmla="*/ 1156625 w 1248188"/>
              <a:gd name="connsiteY4" fmla="*/ 116478 h 1164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8188" h="116478">
                <a:moveTo>
                  <a:pt x="0" y="55922"/>
                </a:moveTo>
                <a:lnTo>
                  <a:pt x="1168736" y="13532"/>
                </a:lnTo>
                <a:cubicBezTo>
                  <a:pt x="1343340" y="12523"/>
                  <a:pt x="1196996" y="51884"/>
                  <a:pt x="1047624" y="49866"/>
                </a:cubicBezTo>
                <a:cubicBezTo>
                  <a:pt x="898252" y="47847"/>
                  <a:pt x="254336" y="-9681"/>
                  <a:pt x="272503" y="1421"/>
                </a:cubicBezTo>
                <a:cubicBezTo>
                  <a:pt x="290670" y="12523"/>
                  <a:pt x="723647" y="64500"/>
                  <a:pt x="1156625" y="11647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8807919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BEC68-AA68-E14D-8AC3-07888D7CAAA3}"/>
              </a:ext>
            </a:extLst>
          </p:cNvPr>
          <p:cNvSpPr>
            <a:spLocks noGrp="1"/>
          </p:cNvSpPr>
          <p:nvPr>
            <p:ph type="title"/>
          </p:nvPr>
        </p:nvSpPr>
        <p:spPr/>
        <p:txBody>
          <a:bodyPr/>
          <a:lstStyle/>
          <a:p>
            <a:r>
              <a:rPr lang="en-AU" dirty="0"/>
              <a:t>Will we do this?</a:t>
            </a:r>
          </a:p>
        </p:txBody>
      </p:sp>
      <p:sp>
        <p:nvSpPr>
          <p:cNvPr id="3" name="Content Placeholder 2">
            <a:extLst>
              <a:ext uri="{FF2B5EF4-FFF2-40B4-BE49-F238E27FC236}">
                <a16:creationId xmlns:a16="http://schemas.microsoft.com/office/drawing/2014/main" id="{CB979DF7-34D5-2E4E-B65A-720007BD5165}"/>
              </a:ext>
            </a:extLst>
          </p:cNvPr>
          <p:cNvSpPr>
            <a:spLocks noGrp="1"/>
          </p:cNvSpPr>
          <p:nvPr>
            <p:ph idx="1"/>
          </p:nvPr>
        </p:nvSpPr>
        <p:spPr/>
        <p:txBody>
          <a:bodyPr/>
          <a:lstStyle/>
          <a:p>
            <a:r>
              <a:rPr lang="en-AU" dirty="0"/>
              <a:t>This is a far more challenging question!</a:t>
            </a:r>
          </a:p>
        </p:txBody>
      </p:sp>
      <p:sp>
        <p:nvSpPr>
          <p:cNvPr id="4" name="Slide Number Placeholder 3">
            <a:extLst>
              <a:ext uri="{FF2B5EF4-FFF2-40B4-BE49-F238E27FC236}">
                <a16:creationId xmlns:a16="http://schemas.microsoft.com/office/drawing/2014/main" id="{DE2EA6DA-A200-C445-9EAD-631BB9ECFB88}"/>
              </a:ext>
            </a:extLst>
          </p:cNvPr>
          <p:cNvSpPr>
            <a:spLocks noGrp="1"/>
          </p:cNvSpPr>
          <p:nvPr>
            <p:ph type="sldNum" sz="quarter" idx="12"/>
          </p:nvPr>
        </p:nvSpPr>
        <p:spPr/>
        <p:txBody>
          <a:bodyPr/>
          <a:lstStyle/>
          <a:p>
            <a:fld id="{652E326F-2974-0E46-BE41-4A2DFAACED48}" type="slidenum">
              <a:rPr lang="en-AU" smtClean="0"/>
              <a:t>29</a:t>
            </a:fld>
            <a:endParaRPr lang="en-AU"/>
          </a:p>
        </p:txBody>
      </p:sp>
      <p:sp>
        <p:nvSpPr>
          <p:cNvPr id="5" name="Freeform 4">
            <a:extLst>
              <a:ext uri="{FF2B5EF4-FFF2-40B4-BE49-F238E27FC236}">
                <a16:creationId xmlns:a16="http://schemas.microsoft.com/office/drawing/2014/main" id="{7946980C-4E64-AB4E-862A-9C2B9DE0B792}"/>
              </a:ext>
            </a:extLst>
          </p:cNvPr>
          <p:cNvSpPr/>
          <p:nvPr/>
        </p:nvSpPr>
        <p:spPr>
          <a:xfrm>
            <a:off x="914400" y="1308016"/>
            <a:ext cx="1380683" cy="42389"/>
          </a:xfrm>
          <a:custGeom>
            <a:avLst/>
            <a:gdLst>
              <a:gd name="connsiteX0" fmla="*/ 0 w 1380683"/>
              <a:gd name="connsiteY0" fmla="*/ 24222 h 42389"/>
              <a:gd name="connsiteX1" fmla="*/ 902289 w 1380683"/>
              <a:gd name="connsiteY1" fmla="*/ 12111 h 42389"/>
              <a:gd name="connsiteX2" fmla="*/ 1380683 w 1380683"/>
              <a:gd name="connsiteY2" fmla="*/ 0 h 42389"/>
              <a:gd name="connsiteX3" fmla="*/ 587396 w 1380683"/>
              <a:gd name="connsiteY3" fmla="*/ 42389 h 42389"/>
              <a:gd name="connsiteX4" fmla="*/ 0 w 1380683"/>
              <a:gd name="connsiteY4" fmla="*/ 24222 h 423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0683" h="42389">
                <a:moveTo>
                  <a:pt x="0" y="24222"/>
                </a:moveTo>
                <a:lnTo>
                  <a:pt x="902289" y="12111"/>
                </a:lnTo>
                <a:lnTo>
                  <a:pt x="1380683" y="0"/>
                </a:lnTo>
                <a:cubicBezTo>
                  <a:pt x="1328201" y="5046"/>
                  <a:pt x="819528" y="42389"/>
                  <a:pt x="587396" y="42389"/>
                </a:cubicBezTo>
                <a:cubicBezTo>
                  <a:pt x="355264" y="42389"/>
                  <a:pt x="171576" y="21194"/>
                  <a:pt x="0" y="24222"/>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221651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2A8E8-78EA-BB40-BA7C-B8515F64FD04}"/>
              </a:ext>
            </a:extLst>
          </p:cNvPr>
          <p:cNvSpPr>
            <a:spLocks noGrp="1"/>
          </p:cNvSpPr>
          <p:nvPr>
            <p:ph type="title"/>
          </p:nvPr>
        </p:nvSpPr>
        <p:spPr/>
        <p:txBody>
          <a:bodyPr/>
          <a:lstStyle/>
          <a:p>
            <a:r>
              <a:rPr lang="en-AU" dirty="0">
                <a:solidFill>
                  <a:srgbClr val="7F5F00"/>
                </a:solidFill>
              </a:rPr>
              <a:t>Why pick on the DNS?</a:t>
            </a:r>
          </a:p>
        </p:txBody>
      </p:sp>
      <p:sp>
        <p:nvSpPr>
          <p:cNvPr id="3" name="Content Placeholder 2">
            <a:extLst>
              <a:ext uri="{FF2B5EF4-FFF2-40B4-BE49-F238E27FC236}">
                <a16:creationId xmlns:a16="http://schemas.microsoft.com/office/drawing/2014/main" id="{88DEB272-02F5-DF40-A238-E2F9CC8C462B}"/>
              </a:ext>
            </a:extLst>
          </p:cNvPr>
          <p:cNvSpPr>
            <a:spLocks noGrp="1"/>
          </p:cNvSpPr>
          <p:nvPr>
            <p:ph idx="1"/>
          </p:nvPr>
        </p:nvSpPr>
        <p:spPr>
          <a:xfrm>
            <a:off x="527382" y="1600201"/>
            <a:ext cx="9607881" cy="4565105"/>
          </a:xfrm>
        </p:spPr>
        <p:txBody>
          <a:bodyPr>
            <a:normAutofit/>
          </a:bodyPr>
          <a:lstStyle/>
          <a:p>
            <a:pPr marL="0" indent="0">
              <a:lnSpc>
                <a:spcPct val="120000"/>
              </a:lnSpc>
              <a:spcBef>
                <a:spcPts val="0"/>
              </a:spcBef>
              <a:buNone/>
            </a:pPr>
            <a:r>
              <a:rPr lang="en-AU" dirty="0"/>
              <a:t>The DNS is </a:t>
            </a:r>
            <a:r>
              <a:rPr lang="en-AU" b="1" dirty="0"/>
              <a:t>used by everyone and everything</a:t>
            </a:r>
          </a:p>
          <a:p>
            <a:pPr lvl="1">
              <a:lnSpc>
                <a:spcPct val="100000"/>
              </a:lnSpc>
              <a:spcBef>
                <a:spcPts val="0"/>
              </a:spcBef>
            </a:pPr>
            <a:r>
              <a:rPr lang="en-AU" dirty="0"/>
              <a:t>Because pretty much everything you do on the net starts with a call to the DNS</a:t>
            </a:r>
          </a:p>
          <a:p>
            <a:pPr lvl="1">
              <a:lnSpc>
                <a:spcPct val="100000"/>
              </a:lnSpc>
              <a:spcBef>
                <a:spcPts val="0"/>
              </a:spcBef>
            </a:pPr>
            <a:r>
              <a:rPr lang="en-AU" dirty="0"/>
              <a:t>If we could see your stream of DNS queries in real time we could easily assemble a detailed profile of you and your interests and activities -  as it happens!</a:t>
            </a:r>
          </a:p>
          <a:p>
            <a:endParaRPr lang="en-AU" b="1" dirty="0"/>
          </a:p>
          <a:p>
            <a:pPr lvl="1"/>
            <a:endParaRPr lang="en-AU" dirty="0"/>
          </a:p>
          <a:p>
            <a:pPr lvl="1"/>
            <a:endParaRPr lang="en-AU" dirty="0"/>
          </a:p>
        </p:txBody>
      </p:sp>
      <p:pic>
        <p:nvPicPr>
          <p:cNvPr id="4" name="Picture 3">
            <a:extLst>
              <a:ext uri="{FF2B5EF4-FFF2-40B4-BE49-F238E27FC236}">
                <a16:creationId xmlns:a16="http://schemas.microsoft.com/office/drawing/2014/main" id="{933B7D79-AFB9-AF42-8491-153F36B00D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88843" y="83929"/>
            <a:ext cx="3152912" cy="2502827"/>
          </a:xfrm>
          <a:prstGeom prst="rect">
            <a:avLst/>
          </a:prstGeom>
        </p:spPr>
      </p:pic>
    </p:spTree>
    <p:extLst>
      <p:ext uri="{BB962C8B-B14F-4D97-AF65-F5344CB8AC3E}">
        <p14:creationId xmlns:p14="http://schemas.microsoft.com/office/powerpoint/2010/main" val="124585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273AB-16A8-7C41-AABA-962DDA423DBC}"/>
              </a:ext>
            </a:extLst>
          </p:cNvPr>
          <p:cNvSpPr>
            <a:spLocks noGrp="1"/>
          </p:cNvSpPr>
          <p:nvPr>
            <p:ph type="title"/>
          </p:nvPr>
        </p:nvSpPr>
        <p:spPr/>
        <p:txBody>
          <a:bodyPr/>
          <a:lstStyle/>
          <a:p>
            <a:r>
              <a:rPr lang="en-AU" dirty="0">
                <a:solidFill>
                  <a:srgbClr val="7F5F00"/>
                </a:solidFill>
              </a:rPr>
              <a:t>If HTTPS worked, why not </a:t>
            </a:r>
            <a:r>
              <a:rPr lang="en-AU" dirty="0" err="1">
                <a:solidFill>
                  <a:srgbClr val="7F5F00"/>
                </a:solidFill>
              </a:rPr>
              <a:t>DoH</a:t>
            </a:r>
            <a:r>
              <a:rPr lang="en-AU" dirty="0">
                <a:solidFill>
                  <a:srgbClr val="7F5F00"/>
                </a:solidFill>
              </a:rPr>
              <a:t>?</a:t>
            </a:r>
          </a:p>
        </p:txBody>
      </p:sp>
      <p:sp>
        <p:nvSpPr>
          <p:cNvPr id="3" name="Content Placeholder 2">
            <a:extLst>
              <a:ext uri="{FF2B5EF4-FFF2-40B4-BE49-F238E27FC236}">
                <a16:creationId xmlns:a16="http://schemas.microsoft.com/office/drawing/2014/main" id="{B069DD4B-12F6-D14D-80B2-4606F32EE4CE}"/>
              </a:ext>
            </a:extLst>
          </p:cNvPr>
          <p:cNvSpPr>
            <a:spLocks noGrp="1"/>
          </p:cNvSpPr>
          <p:nvPr>
            <p:ph idx="1"/>
          </p:nvPr>
        </p:nvSpPr>
        <p:spPr/>
        <p:txBody>
          <a:bodyPr>
            <a:normAutofit/>
          </a:bodyPr>
          <a:lstStyle/>
          <a:p>
            <a:r>
              <a:rPr lang="en-AU" dirty="0"/>
              <a:t>Any change to the DNS that requires user configuration, or a change of host and/or CPE behaviour. Both of these changes will not be easy to gather deployment momentum</a:t>
            </a:r>
          </a:p>
          <a:p>
            <a:r>
              <a:rPr lang="en-AU" dirty="0"/>
              <a:t>There is no untapped financial return in DNS resolution, so this is not an activity that has strong commercial impetus</a:t>
            </a:r>
          </a:p>
          <a:p>
            <a:r>
              <a:rPr lang="en-AU" dirty="0"/>
              <a:t>Many public environments use DNS oversight and alteration  as a means of content moderation - there is little appetite to make that role harder to perform</a:t>
            </a:r>
          </a:p>
          <a:p>
            <a:r>
              <a:rPr lang="en-AU" dirty="0"/>
              <a:t>Browser vendors have far more limited leverage in the DNS, as compared to content delivery over HTTP</a:t>
            </a:r>
          </a:p>
        </p:txBody>
      </p:sp>
    </p:spTree>
    <p:extLst>
      <p:ext uri="{BB962C8B-B14F-4D97-AF65-F5344CB8AC3E}">
        <p14:creationId xmlns:p14="http://schemas.microsoft.com/office/powerpoint/2010/main" val="42807982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FA29F-5FB0-D340-8D2C-AFB3FCCB42E6}"/>
              </a:ext>
            </a:extLst>
          </p:cNvPr>
          <p:cNvSpPr>
            <a:spLocks noGrp="1"/>
          </p:cNvSpPr>
          <p:nvPr>
            <p:ph type="title"/>
          </p:nvPr>
        </p:nvSpPr>
        <p:spPr/>
        <p:txBody>
          <a:bodyPr/>
          <a:lstStyle/>
          <a:p>
            <a:r>
              <a:rPr lang="en-AU" dirty="0">
                <a:solidFill>
                  <a:srgbClr val="7F5F00"/>
                </a:solidFill>
              </a:rPr>
              <a:t>The DNS Economy</a:t>
            </a:r>
          </a:p>
        </p:txBody>
      </p:sp>
      <p:sp>
        <p:nvSpPr>
          <p:cNvPr id="3" name="Content Placeholder 2">
            <a:extLst>
              <a:ext uri="{FF2B5EF4-FFF2-40B4-BE49-F238E27FC236}">
                <a16:creationId xmlns:a16="http://schemas.microsoft.com/office/drawing/2014/main" id="{0F231C47-5A22-6F45-A513-03436F096F11}"/>
              </a:ext>
            </a:extLst>
          </p:cNvPr>
          <p:cNvSpPr>
            <a:spLocks noGrp="1"/>
          </p:cNvSpPr>
          <p:nvPr>
            <p:ph idx="1"/>
          </p:nvPr>
        </p:nvSpPr>
        <p:spPr/>
        <p:txBody>
          <a:bodyPr>
            <a:normAutofit lnSpcReduction="10000"/>
          </a:bodyPr>
          <a:lstStyle/>
          <a:p>
            <a:r>
              <a:rPr lang="en-AU" dirty="0"/>
              <a:t>In the public Internet, end clients don’t normally pay directly for DNS recursive resolution services </a:t>
            </a:r>
          </a:p>
          <a:p>
            <a:r>
              <a:rPr lang="en-AU" dirty="0"/>
              <a:t>Which implies that outside of the domain of the local ISP, DNS resolvers are essentially unfunded by the resolver’s clients</a:t>
            </a:r>
          </a:p>
          <a:p>
            <a:r>
              <a:rPr lang="en-AU" dirty="0"/>
              <a:t>And efforts to monetise the DNS with various forms of funded misdirection (such as NXDOMAIN substitution) are generally viewed with extreme disfavour</a:t>
            </a:r>
          </a:p>
          <a:p>
            <a:r>
              <a:rPr lang="en-AU" dirty="0"/>
              <a:t>Open Resolver efforts run the risk of success-disaster</a:t>
            </a:r>
          </a:p>
          <a:p>
            <a:pPr lvl="1"/>
            <a:r>
              <a:rPr lang="en-AU" dirty="0"/>
              <a:t>They more they are used, the greater the funding problem</a:t>
            </a:r>
          </a:p>
          <a:p>
            <a:pPr lvl="1"/>
            <a:r>
              <a:rPr lang="en-AU" dirty="0"/>
              <a:t>The greater the funding problem the greater the temptation to monetise the DNS resolver function in more subtle ways</a:t>
            </a:r>
          </a:p>
          <a:p>
            <a:pPr lvl="1"/>
            <a:endParaRPr lang="en-AU" dirty="0"/>
          </a:p>
        </p:txBody>
      </p:sp>
    </p:spTree>
    <p:extLst>
      <p:ext uri="{BB962C8B-B14F-4D97-AF65-F5344CB8AC3E}">
        <p14:creationId xmlns:p14="http://schemas.microsoft.com/office/powerpoint/2010/main" val="18304178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5CF3D-FEBD-644A-8F06-7B2B5C1048D6}"/>
              </a:ext>
            </a:extLst>
          </p:cNvPr>
          <p:cNvSpPr>
            <a:spLocks noGrp="1"/>
          </p:cNvSpPr>
          <p:nvPr>
            <p:ph type="title"/>
          </p:nvPr>
        </p:nvSpPr>
        <p:spPr/>
        <p:txBody>
          <a:bodyPr/>
          <a:lstStyle/>
          <a:p>
            <a:r>
              <a:rPr lang="en-AU" dirty="0"/>
              <a:t>The DNS Economy</a:t>
            </a:r>
          </a:p>
        </p:txBody>
      </p:sp>
      <p:sp>
        <p:nvSpPr>
          <p:cNvPr id="3" name="Content Placeholder 2">
            <a:extLst>
              <a:ext uri="{FF2B5EF4-FFF2-40B4-BE49-F238E27FC236}">
                <a16:creationId xmlns:a16="http://schemas.microsoft.com/office/drawing/2014/main" id="{535066A0-A6D6-5344-B61D-6620EAB9F19B}"/>
              </a:ext>
            </a:extLst>
          </p:cNvPr>
          <p:cNvSpPr>
            <a:spLocks noGrp="1"/>
          </p:cNvSpPr>
          <p:nvPr>
            <p:ph idx="1"/>
          </p:nvPr>
        </p:nvSpPr>
        <p:spPr/>
        <p:txBody>
          <a:bodyPr>
            <a:normAutofit/>
          </a:bodyPr>
          <a:lstStyle/>
          <a:p>
            <a:r>
              <a:rPr lang="en-AU" dirty="0"/>
              <a:t>The default option is that the ISP funds and operate the recursive DNS service, funded by the ISP’s client base</a:t>
            </a:r>
          </a:p>
          <a:p>
            <a:pPr lvl="1"/>
            <a:r>
              <a:rPr lang="en-AU" dirty="0"/>
              <a:t>70% of all end clients use same-network recursive resolvers</a:t>
            </a:r>
          </a:p>
          <a:p>
            <a:r>
              <a:rPr lang="en-AU" dirty="0"/>
              <a:t>However the fact that is works today does not mean that you can double the input costs and expect it to just keep on working tomorrow</a:t>
            </a:r>
          </a:p>
          <a:p>
            <a:r>
              <a:rPr lang="en-AU" dirty="0"/>
              <a:t>For ISPs the DNS is usually a cost department, not a revenue source</a:t>
            </a:r>
          </a:p>
          <a:p>
            <a:pPr lvl="1"/>
            <a:r>
              <a:rPr lang="en-AU" dirty="0"/>
              <a:t>We should expect strong resistance from ISPs to increase their costs in DNS service provision</a:t>
            </a:r>
          </a:p>
          <a:p>
            <a:r>
              <a:rPr lang="en-AU" dirty="0"/>
              <a:t>The DNS is also highly resistant to changes in the edge infrastructure</a:t>
            </a:r>
          </a:p>
          <a:p>
            <a:endParaRPr lang="en-AU" dirty="0"/>
          </a:p>
        </p:txBody>
      </p:sp>
      <p:sp>
        <p:nvSpPr>
          <p:cNvPr id="4" name="Slide Number Placeholder 3">
            <a:extLst>
              <a:ext uri="{FF2B5EF4-FFF2-40B4-BE49-F238E27FC236}">
                <a16:creationId xmlns:a16="http://schemas.microsoft.com/office/drawing/2014/main" id="{12A720A5-C319-D84B-8681-03D58756649E}"/>
              </a:ext>
            </a:extLst>
          </p:cNvPr>
          <p:cNvSpPr>
            <a:spLocks noGrp="1"/>
          </p:cNvSpPr>
          <p:nvPr>
            <p:ph type="sldNum" sz="quarter" idx="12"/>
          </p:nvPr>
        </p:nvSpPr>
        <p:spPr/>
        <p:txBody>
          <a:bodyPr/>
          <a:lstStyle/>
          <a:p>
            <a:fld id="{652E326F-2974-0E46-BE41-4A2DFAACED48}" type="slidenum">
              <a:rPr lang="en-AU" smtClean="0"/>
              <a:t>32</a:t>
            </a:fld>
            <a:endParaRPr lang="en-AU"/>
          </a:p>
        </p:txBody>
      </p:sp>
    </p:spTree>
    <p:extLst>
      <p:ext uri="{BB962C8B-B14F-4D97-AF65-F5344CB8AC3E}">
        <p14:creationId xmlns:p14="http://schemas.microsoft.com/office/powerpoint/2010/main" val="17600352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FBCAC-45A4-8443-9F74-0429DCEBFECC}"/>
              </a:ext>
            </a:extLst>
          </p:cNvPr>
          <p:cNvSpPr>
            <a:spLocks noGrp="1"/>
          </p:cNvSpPr>
          <p:nvPr>
            <p:ph type="title"/>
          </p:nvPr>
        </p:nvSpPr>
        <p:spPr/>
        <p:txBody>
          <a:bodyPr/>
          <a:lstStyle/>
          <a:p>
            <a:r>
              <a:rPr lang="en-AU" dirty="0">
                <a:solidFill>
                  <a:srgbClr val="7F5F00"/>
                </a:solidFill>
              </a:rPr>
              <a:t>Where is this heading?</a:t>
            </a:r>
          </a:p>
        </p:txBody>
      </p:sp>
      <p:sp>
        <p:nvSpPr>
          <p:cNvPr id="3" name="Content Placeholder 2">
            <a:extLst>
              <a:ext uri="{FF2B5EF4-FFF2-40B4-BE49-F238E27FC236}">
                <a16:creationId xmlns:a16="http://schemas.microsoft.com/office/drawing/2014/main" id="{9BB67D8F-D92C-4A4B-93B1-5E151FD69AC5}"/>
              </a:ext>
            </a:extLst>
          </p:cNvPr>
          <p:cNvSpPr>
            <a:spLocks noGrp="1"/>
          </p:cNvSpPr>
          <p:nvPr>
            <p:ph idx="1"/>
          </p:nvPr>
        </p:nvSpPr>
        <p:spPr/>
        <p:txBody>
          <a:bodyPr/>
          <a:lstStyle/>
          <a:p>
            <a:r>
              <a:rPr lang="en-AU" dirty="0"/>
              <a:t>Will any of these privacy approaches becomes mainstream in the public Internet?</a:t>
            </a:r>
          </a:p>
          <a:p>
            <a:endParaRPr lang="en-AU" dirty="0"/>
          </a:p>
        </p:txBody>
      </p:sp>
    </p:spTree>
    <p:extLst>
      <p:ext uri="{BB962C8B-B14F-4D97-AF65-F5344CB8AC3E}">
        <p14:creationId xmlns:p14="http://schemas.microsoft.com/office/powerpoint/2010/main" val="39394895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D842C-90ED-1E49-B405-C23CD48FDA54}"/>
              </a:ext>
            </a:extLst>
          </p:cNvPr>
          <p:cNvSpPr>
            <a:spLocks noGrp="1"/>
          </p:cNvSpPr>
          <p:nvPr>
            <p:ph type="title"/>
          </p:nvPr>
        </p:nvSpPr>
        <p:spPr/>
        <p:txBody>
          <a:bodyPr/>
          <a:lstStyle/>
          <a:p>
            <a:r>
              <a:rPr lang="en-AU" dirty="0"/>
              <a:t>My Opinion</a:t>
            </a:r>
          </a:p>
        </p:txBody>
      </p:sp>
      <p:sp>
        <p:nvSpPr>
          <p:cNvPr id="3" name="Content Placeholder 2">
            <a:extLst>
              <a:ext uri="{FF2B5EF4-FFF2-40B4-BE49-F238E27FC236}">
                <a16:creationId xmlns:a16="http://schemas.microsoft.com/office/drawing/2014/main" id="{4A1A5D43-8E49-AA42-9CDB-1BA6EEE0F3BD}"/>
              </a:ext>
            </a:extLst>
          </p:cNvPr>
          <p:cNvSpPr>
            <a:spLocks noGrp="1"/>
          </p:cNvSpPr>
          <p:nvPr>
            <p:ph idx="1"/>
          </p:nvPr>
        </p:nvSpPr>
        <p:spPr/>
        <p:txBody>
          <a:bodyPr>
            <a:normAutofit/>
          </a:bodyPr>
          <a:lstStyle/>
          <a:p>
            <a:r>
              <a:rPr lang="en-AU" dirty="0"/>
              <a:t>ISP-based provisioning of DNS servers without channel encryption will continue to be the mainstream of the public DNS infrastructure</a:t>
            </a:r>
          </a:p>
          <a:p>
            <a:r>
              <a:rPr lang="en-AU" dirty="0"/>
              <a:t>Most users don’t change their platform settings from the defaults and CPE based service provisioning in the wired networks and direct provisioning in mobile networks will persist</a:t>
            </a:r>
          </a:p>
          <a:p>
            <a:pPr marL="0" indent="0">
              <a:buNone/>
            </a:pPr>
            <a:endParaRPr lang="en-AU" dirty="0">
              <a:solidFill>
                <a:srgbClr val="7F5F00"/>
              </a:solidFill>
            </a:endParaRPr>
          </a:p>
          <a:p>
            <a:endParaRPr lang="en-AU" dirty="0"/>
          </a:p>
          <a:p>
            <a:endParaRPr lang="en-AU" dirty="0"/>
          </a:p>
        </p:txBody>
      </p:sp>
    </p:spTree>
    <p:extLst>
      <p:ext uri="{BB962C8B-B14F-4D97-AF65-F5344CB8AC3E}">
        <p14:creationId xmlns:p14="http://schemas.microsoft.com/office/powerpoint/2010/main" val="2846877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D842C-90ED-1E49-B405-C23CD48FDA54}"/>
              </a:ext>
            </a:extLst>
          </p:cNvPr>
          <p:cNvSpPr>
            <a:spLocks noGrp="1"/>
          </p:cNvSpPr>
          <p:nvPr>
            <p:ph type="title"/>
          </p:nvPr>
        </p:nvSpPr>
        <p:spPr/>
        <p:txBody>
          <a:bodyPr/>
          <a:lstStyle/>
          <a:p>
            <a:r>
              <a:rPr lang="en-AU" dirty="0"/>
              <a:t>My Opinion</a:t>
            </a:r>
          </a:p>
        </p:txBody>
      </p:sp>
      <p:sp>
        <p:nvSpPr>
          <p:cNvPr id="3" name="Content Placeholder 2">
            <a:extLst>
              <a:ext uri="{FF2B5EF4-FFF2-40B4-BE49-F238E27FC236}">
                <a16:creationId xmlns:a16="http://schemas.microsoft.com/office/drawing/2014/main" id="{4A1A5D43-8E49-AA42-9CDB-1BA6EEE0F3BD}"/>
              </a:ext>
            </a:extLst>
          </p:cNvPr>
          <p:cNvSpPr>
            <a:spLocks noGrp="1"/>
          </p:cNvSpPr>
          <p:nvPr>
            <p:ph idx="1"/>
          </p:nvPr>
        </p:nvSpPr>
        <p:spPr/>
        <p:txBody>
          <a:bodyPr>
            <a:normAutofit/>
          </a:bodyPr>
          <a:lstStyle/>
          <a:p>
            <a:r>
              <a:rPr lang="en-AU" dirty="0"/>
              <a:t>ISP-based provisioning of DNS servers without channel encryption will continue to be the mainstream of the public DNS infrastructure</a:t>
            </a:r>
          </a:p>
          <a:p>
            <a:r>
              <a:rPr lang="en-AU" dirty="0"/>
              <a:t>Most users don’t change their platform settings from the defaults and CPE based service provisioning in the wired networks and direct provisioning in mobile networks will persist</a:t>
            </a:r>
          </a:p>
          <a:p>
            <a:r>
              <a:rPr lang="en-AU" dirty="0"/>
              <a:t>But that’s not the full story...</a:t>
            </a:r>
          </a:p>
          <a:p>
            <a:endParaRPr lang="en-AU" dirty="0">
              <a:solidFill>
                <a:srgbClr val="7F5F00"/>
              </a:solidFill>
            </a:endParaRPr>
          </a:p>
          <a:p>
            <a:endParaRPr lang="en-AU" dirty="0"/>
          </a:p>
          <a:p>
            <a:endParaRPr lang="en-AU" dirty="0"/>
          </a:p>
        </p:txBody>
      </p:sp>
    </p:spTree>
    <p:extLst>
      <p:ext uri="{BB962C8B-B14F-4D97-AF65-F5344CB8AC3E}">
        <p14:creationId xmlns:p14="http://schemas.microsoft.com/office/powerpoint/2010/main" val="34956167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FD141-7A0D-2A41-8B4B-AAB6BA2B7DEE}"/>
              </a:ext>
            </a:extLst>
          </p:cNvPr>
          <p:cNvSpPr>
            <a:spLocks noGrp="1"/>
          </p:cNvSpPr>
          <p:nvPr>
            <p:ph type="title"/>
          </p:nvPr>
        </p:nvSpPr>
        <p:spPr/>
        <p:txBody>
          <a:bodyPr/>
          <a:lstStyle/>
          <a:p>
            <a:r>
              <a:rPr lang="en-AU" dirty="0"/>
              <a:t>Fragmenting the DNS</a:t>
            </a:r>
          </a:p>
        </p:txBody>
      </p:sp>
      <p:sp>
        <p:nvSpPr>
          <p:cNvPr id="3" name="Text Placeholder 2">
            <a:extLst>
              <a:ext uri="{FF2B5EF4-FFF2-40B4-BE49-F238E27FC236}">
                <a16:creationId xmlns:a16="http://schemas.microsoft.com/office/drawing/2014/main" id="{43C5FAB7-71D0-9A40-B5EF-A01DDD2E0F96}"/>
              </a:ext>
            </a:extLst>
          </p:cNvPr>
          <p:cNvSpPr>
            <a:spLocks noGrp="1"/>
          </p:cNvSpPr>
          <p:nvPr>
            <p:ph type="body" idx="1"/>
          </p:nvPr>
        </p:nvSpPr>
        <p:spPr/>
        <p:txBody>
          <a:bodyPr>
            <a:normAutofit lnSpcReduction="10000"/>
          </a:bodyPr>
          <a:lstStyle/>
          <a:p>
            <a:r>
              <a:rPr lang="en-AU" dirty="0"/>
              <a:t>It appears more likely that those applications who want to tailor their DNS use to adopt a more private profile will hive off to use </a:t>
            </a:r>
            <a:r>
              <a:rPr lang="en-AU" dirty="0" err="1"/>
              <a:t>DoH</a:t>
            </a:r>
            <a:r>
              <a:rPr lang="en-AU" dirty="0"/>
              <a:t> to an application-selected DNS service, while the platform itself will continue to use libraries that will default to DNS over UDP to the ISP-provided recursive DNS resolver</a:t>
            </a:r>
          </a:p>
          <a:p>
            <a:r>
              <a:rPr lang="en-AU" dirty="0"/>
              <a:t>That way the application’s ecosystem can fund its own DNS privacy infrastructure and avoid waiting for everyone else to make the necessary infrastructure and service investments before they can adopt DNS privacy themselves</a:t>
            </a:r>
          </a:p>
          <a:p>
            <a:r>
              <a:rPr lang="en-AU" dirty="0"/>
              <a:t>The prospect of application-specific naming services is a very real prospect in such a scenario</a:t>
            </a:r>
          </a:p>
        </p:txBody>
      </p:sp>
    </p:spTree>
    <p:extLst>
      <p:ext uri="{BB962C8B-B14F-4D97-AF65-F5344CB8AC3E}">
        <p14:creationId xmlns:p14="http://schemas.microsoft.com/office/powerpoint/2010/main" val="19884997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FD141-7A0D-2A41-8B4B-AAB6BA2B7DEE}"/>
              </a:ext>
            </a:extLst>
          </p:cNvPr>
          <p:cNvSpPr>
            <a:spLocks noGrp="1"/>
          </p:cNvSpPr>
          <p:nvPr>
            <p:ph type="title"/>
          </p:nvPr>
        </p:nvSpPr>
        <p:spPr/>
        <p:txBody>
          <a:bodyPr/>
          <a:lstStyle/>
          <a:p>
            <a:r>
              <a:rPr lang="en-AU" dirty="0"/>
              <a:t>Fragmenting the DNS</a:t>
            </a:r>
          </a:p>
        </p:txBody>
      </p:sp>
      <p:sp>
        <p:nvSpPr>
          <p:cNvPr id="3" name="Text Placeholder 2">
            <a:extLst>
              <a:ext uri="{FF2B5EF4-FFF2-40B4-BE49-F238E27FC236}">
                <a16:creationId xmlns:a16="http://schemas.microsoft.com/office/drawing/2014/main" id="{43C5FAB7-71D0-9A40-B5EF-A01DDD2E0F96}"/>
              </a:ext>
            </a:extLst>
          </p:cNvPr>
          <p:cNvSpPr>
            <a:spLocks noGrp="1"/>
          </p:cNvSpPr>
          <p:nvPr>
            <p:ph type="body" idx="1"/>
          </p:nvPr>
        </p:nvSpPr>
        <p:spPr/>
        <p:txBody>
          <a:bodyPr>
            <a:normAutofit lnSpcReduction="10000"/>
          </a:bodyPr>
          <a:lstStyle/>
          <a:p>
            <a:r>
              <a:rPr lang="en-AU" dirty="0"/>
              <a:t>It appears more likely that those applications who want to tailor their DNS use to adopt a more private profile will hive off to use </a:t>
            </a:r>
            <a:r>
              <a:rPr lang="en-AU" dirty="0" err="1"/>
              <a:t>DoH</a:t>
            </a:r>
            <a:r>
              <a:rPr lang="en-AU" dirty="0"/>
              <a:t> to an application-selected DNS service, while the platform itself will continue to use libraries that will default to DNS over UDP to the ISP-provided recursive DNS resolver</a:t>
            </a:r>
          </a:p>
          <a:p>
            <a:r>
              <a:rPr lang="en-AU" dirty="0"/>
              <a:t>That way the application’s ecosystem can fund its own DNS privacy infrastructure and avoid waiting for everyone else to make the necessary infrastructure and service investments before they can adopt DNS privacy themselves</a:t>
            </a:r>
          </a:p>
          <a:p>
            <a:r>
              <a:rPr lang="en-AU" dirty="0"/>
              <a:t>The prospect of application-specific naming services is a very real prospect in such a scenario</a:t>
            </a:r>
          </a:p>
        </p:txBody>
      </p:sp>
      <p:sp>
        <p:nvSpPr>
          <p:cNvPr id="4" name="TextBox 3">
            <a:extLst>
              <a:ext uri="{FF2B5EF4-FFF2-40B4-BE49-F238E27FC236}">
                <a16:creationId xmlns:a16="http://schemas.microsoft.com/office/drawing/2014/main" id="{98B27AF8-15E1-8440-B354-38906A8D3AA7}"/>
              </a:ext>
            </a:extLst>
          </p:cNvPr>
          <p:cNvSpPr txBox="1"/>
          <p:nvPr/>
        </p:nvSpPr>
        <p:spPr>
          <a:xfrm rot="20958200">
            <a:off x="1902373" y="2305617"/>
            <a:ext cx="7537427" cy="2246769"/>
          </a:xfrm>
          <a:prstGeom prst="rect">
            <a:avLst/>
          </a:prstGeom>
          <a:solidFill>
            <a:schemeClr val="bg1"/>
          </a:solidFill>
        </p:spPr>
        <p:txBody>
          <a:bodyPr wrap="square" rtlCol="0">
            <a:spAutoFit/>
          </a:bodyPr>
          <a:lstStyle/>
          <a:p>
            <a:r>
              <a:rPr lang="en-AU" sz="2800" dirty="0">
                <a:solidFill>
                  <a:srgbClr val="FF0000"/>
                </a:solidFill>
                <a:latin typeface="AhnbergHand" pitchFamily="2" charset="0"/>
              </a:rPr>
              <a:t>Those parts of the environment with sufficient motivation and resources will simply stop waiting for everyone else to move and they will just do what they feel they need to do!</a:t>
            </a:r>
          </a:p>
        </p:txBody>
      </p:sp>
    </p:spTree>
    <p:extLst>
      <p:ext uri="{BB962C8B-B14F-4D97-AF65-F5344CB8AC3E}">
        <p14:creationId xmlns:p14="http://schemas.microsoft.com/office/powerpoint/2010/main" val="3262094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D3E2A-2E4B-1042-911E-527E0DE65272}"/>
              </a:ext>
            </a:extLst>
          </p:cNvPr>
          <p:cNvSpPr>
            <a:spLocks noGrp="1"/>
          </p:cNvSpPr>
          <p:nvPr>
            <p:ph type="title"/>
          </p:nvPr>
        </p:nvSpPr>
        <p:spPr/>
        <p:txBody>
          <a:bodyPr>
            <a:normAutofit/>
          </a:bodyPr>
          <a:lstStyle/>
          <a:p>
            <a:r>
              <a:rPr lang="en-AU" dirty="0">
                <a:solidFill>
                  <a:srgbClr val="7F5F00"/>
                </a:solidFill>
              </a:rPr>
              <a:t>It’s life Jim, but not as we know it!</a:t>
            </a:r>
          </a:p>
        </p:txBody>
      </p:sp>
      <p:sp>
        <p:nvSpPr>
          <p:cNvPr id="3" name="Content Placeholder 2">
            <a:extLst>
              <a:ext uri="{FF2B5EF4-FFF2-40B4-BE49-F238E27FC236}">
                <a16:creationId xmlns:a16="http://schemas.microsoft.com/office/drawing/2014/main" id="{4664EEE0-E96E-3346-B819-6F7A34D8A9CC}"/>
              </a:ext>
            </a:extLst>
          </p:cNvPr>
          <p:cNvSpPr>
            <a:spLocks noGrp="1"/>
          </p:cNvSpPr>
          <p:nvPr>
            <p:ph idx="1"/>
          </p:nvPr>
        </p:nvSpPr>
        <p:spPr/>
        <p:txBody>
          <a:bodyPr/>
          <a:lstStyle/>
          <a:p>
            <a:r>
              <a:rPr lang="en-AU" dirty="0"/>
              <a:t>The progression here is an evolution from network-centric services to platform-centric services to today’s world of application-centric services</a:t>
            </a:r>
          </a:p>
          <a:p>
            <a:r>
              <a:rPr lang="en-AU" dirty="0"/>
              <a:t>It’s clear that the DNS is being swept up in this shift, and the DNS is changing in almost every respect </a:t>
            </a:r>
          </a:p>
          <a:p>
            <a:r>
              <a:rPr lang="en-AU" dirty="0"/>
              <a:t>The future prospects of a single unified coherent name space as embodied in the DNS, as we currently know it, for the entire internet service domain are looking pretty poor right now!</a:t>
            </a:r>
          </a:p>
          <a:p>
            <a:endParaRPr lang="en-AU" dirty="0"/>
          </a:p>
        </p:txBody>
      </p:sp>
    </p:spTree>
    <p:extLst>
      <p:ext uri="{BB962C8B-B14F-4D97-AF65-F5344CB8AC3E}">
        <p14:creationId xmlns:p14="http://schemas.microsoft.com/office/powerpoint/2010/main" val="17869625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0E0EA5C-11B2-FD48-A1BE-9B7A6CCD8603}"/>
              </a:ext>
            </a:extLst>
          </p:cNvPr>
          <p:cNvSpPr txBox="1"/>
          <p:nvPr/>
        </p:nvSpPr>
        <p:spPr>
          <a:xfrm>
            <a:off x="4126194" y="2598003"/>
            <a:ext cx="2654894" cy="830997"/>
          </a:xfrm>
          <a:prstGeom prst="rect">
            <a:avLst/>
          </a:prstGeom>
          <a:noFill/>
        </p:spPr>
        <p:txBody>
          <a:bodyPr wrap="none" rtlCol="0">
            <a:spAutoFit/>
          </a:bodyPr>
          <a:lstStyle/>
          <a:p>
            <a:r>
              <a:rPr lang="en-AU" sz="4800" dirty="0">
                <a:solidFill>
                  <a:schemeClr val="bg1">
                    <a:lumMod val="75000"/>
                  </a:schemeClr>
                </a:solidFill>
                <a:latin typeface="AhnbergHand" pitchFamily="2" charset="0"/>
              </a:rPr>
              <a:t>Thanks!</a:t>
            </a:r>
            <a:endParaRPr lang="en-AU" dirty="0">
              <a:solidFill>
                <a:schemeClr val="bg1">
                  <a:lumMod val="75000"/>
                </a:schemeClr>
              </a:solidFill>
              <a:latin typeface="AhnbergHand" pitchFamily="2" charset="0"/>
            </a:endParaRPr>
          </a:p>
        </p:txBody>
      </p:sp>
    </p:spTree>
    <p:extLst>
      <p:ext uri="{BB962C8B-B14F-4D97-AF65-F5344CB8AC3E}">
        <p14:creationId xmlns:p14="http://schemas.microsoft.com/office/powerpoint/2010/main" val="990879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2A8E8-78EA-BB40-BA7C-B8515F64FD04}"/>
              </a:ext>
            </a:extLst>
          </p:cNvPr>
          <p:cNvSpPr>
            <a:spLocks noGrp="1"/>
          </p:cNvSpPr>
          <p:nvPr>
            <p:ph type="title"/>
          </p:nvPr>
        </p:nvSpPr>
        <p:spPr/>
        <p:txBody>
          <a:bodyPr/>
          <a:lstStyle/>
          <a:p>
            <a:r>
              <a:rPr lang="en-AU" dirty="0">
                <a:solidFill>
                  <a:srgbClr val="7F5F00"/>
                </a:solidFill>
              </a:rPr>
              <a:t>Why pick on the DNS?</a:t>
            </a:r>
          </a:p>
        </p:txBody>
      </p:sp>
      <p:sp>
        <p:nvSpPr>
          <p:cNvPr id="3" name="Content Placeholder 2">
            <a:extLst>
              <a:ext uri="{FF2B5EF4-FFF2-40B4-BE49-F238E27FC236}">
                <a16:creationId xmlns:a16="http://schemas.microsoft.com/office/drawing/2014/main" id="{88DEB272-02F5-DF40-A238-E2F9CC8C462B}"/>
              </a:ext>
            </a:extLst>
          </p:cNvPr>
          <p:cNvSpPr>
            <a:spLocks noGrp="1"/>
          </p:cNvSpPr>
          <p:nvPr>
            <p:ph idx="1"/>
          </p:nvPr>
        </p:nvSpPr>
        <p:spPr/>
        <p:txBody>
          <a:bodyPr>
            <a:normAutofit/>
          </a:bodyPr>
          <a:lstStyle/>
          <a:p>
            <a:pPr marL="0" indent="0">
              <a:lnSpc>
                <a:spcPct val="120000"/>
              </a:lnSpc>
              <a:spcBef>
                <a:spcPts val="0"/>
              </a:spcBef>
              <a:buNone/>
            </a:pPr>
            <a:r>
              <a:rPr lang="en-AU" dirty="0"/>
              <a:t>The DNS is very </a:t>
            </a:r>
            <a:r>
              <a:rPr lang="en-AU" b="1" dirty="0"/>
              <a:t>easy </a:t>
            </a:r>
            <a:r>
              <a:rPr lang="en-AU" dirty="0"/>
              <a:t>to</a:t>
            </a:r>
            <a:r>
              <a:rPr lang="en-AU" b="1" dirty="0"/>
              <a:t> tap </a:t>
            </a:r>
            <a:r>
              <a:rPr lang="en-AU" dirty="0"/>
              <a:t>and</a:t>
            </a:r>
            <a:r>
              <a:rPr lang="en-AU" b="1" dirty="0"/>
              <a:t> tamper</a:t>
            </a:r>
          </a:p>
          <a:p>
            <a:pPr lvl="1">
              <a:lnSpc>
                <a:spcPct val="120000"/>
              </a:lnSpc>
              <a:spcBef>
                <a:spcPts val="0"/>
              </a:spcBef>
            </a:pPr>
            <a:r>
              <a:rPr lang="en-AU" dirty="0"/>
              <a:t>DNS queries are open and unencrypted</a:t>
            </a:r>
          </a:p>
          <a:p>
            <a:pPr lvl="1">
              <a:lnSpc>
                <a:spcPct val="120000"/>
              </a:lnSpc>
              <a:spcBef>
                <a:spcPts val="0"/>
              </a:spcBef>
            </a:pPr>
            <a:r>
              <a:rPr lang="en-AU" dirty="0"/>
              <a:t>DNS payloads are not secured and tampering cannot be readily detected</a:t>
            </a:r>
          </a:p>
          <a:p>
            <a:pPr lvl="1">
              <a:lnSpc>
                <a:spcPct val="120000"/>
              </a:lnSpc>
              <a:spcBef>
                <a:spcPts val="0"/>
              </a:spcBef>
            </a:pPr>
            <a:r>
              <a:rPr lang="en-AU" dirty="0"/>
              <a:t>DNS responses are often predictable and false answers can be injected</a:t>
            </a:r>
          </a:p>
          <a:p>
            <a:endParaRPr lang="en-AU" b="1" dirty="0"/>
          </a:p>
          <a:p>
            <a:pPr lvl="1"/>
            <a:endParaRPr lang="en-AU" dirty="0"/>
          </a:p>
          <a:p>
            <a:pPr lvl="1"/>
            <a:endParaRPr lang="en-AU" dirty="0"/>
          </a:p>
        </p:txBody>
      </p:sp>
      <p:pic>
        <p:nvPicPr>
          <p:cNvPr id="5" name="Picture 4">
            <a:extLst>
              <a:ext uri="{FF2B5EF4-FFF2-40B4-BE49-F238E27FC236}">
                <a16:creationId xmlns:a16="http://schemas.microsoft.com/office/drawing/2014/main" id="{FA03873A-0B26-B246-A161-D4F48ECA04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88843" y="83929"/>
            <a:ext cx="3152912" cy="2502827"/>
          </a:xfrm>
          <a:prstGeom prst="rect">
            <a:avLst/>
          </a:prstGeom>
        </p:spPr>
      </p:pic>
    </p:spTree>
    <p:extLst>
      <p:ext uri="{BB962C8B-B14F-4D97-AF65-F5344CB8AC3E}">
        <p14:creationId xmlns:p14="http://schemas.microsoft.com/office/powerpoint/2010/main" val="1017163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2A8E8-78EA-BB40-BA7C-B8515F64FD04}"/>
              </a:ext>
            </a:extLst>
          </p:cNvPr>
          <p:cNvSpPr>
            <a:spLocks noGrp="1"/>
          </p:cNvSpPr>
          <p:nvPr>
            <p:ph type="title"/>
          </p:nvPr>
        </p:nvSpPr>
        <p:spPr/>
        <p:txBody>
          <a:bodyPr/>
          <a:lstStyle/>
          <a:p>
            <a:r>
              <a:rPr lang="en-AU" dirty="0">
                <a:solidFill>
                  <a:srgbClr val="7F5F00"/>
                </a:solidFill>
              </a:rPr>
              <a:t>Why pick on the DNS?</a:t>
            </a:r>
          </a:p>
        </p:txBody>
      </p:sp>
      <p:sp>
        <p:nvSpPr>
          <p:cNvPr id="3" name="Content Placeholder 2">
            <a:extLst>
              <a:ext uri="{FF2B5EF4-FFF2-40B4-BE49-F238E27FC236}">
                <a16:creationId xmlns:a16="http://schemas.microsoft.com/office/drawing/2014/main" id="{88DEB272-02F5-DF40-A238-E2F9CC8C462B}"/>
              </a:ext>
            </a:extLst>
          </p:cNvPr>
          <p:cNvSpPr>
            <a:spLocks noGrp="1"/>
          </p:cNvSpPr>
          <p:nvPr>
            <p:ph idx="1"/>
          </p:nvPr>
        </p:nvSpPr>
        <p:spPr/>
        <p:txBody>
          <a:bodyPr>
            <a:normAutofit/>
          </a:bodyPr>
          <a:lstStyle/>
          <a:p>
            <a:pPr marL="0" indent="0">
              <a:lnSpc>
                <a:spcPct val="120000"/>
              </a:lnSpc>
              <a:spcBef>
                <a:spcPts val="0"/>
              </a:spcBef>
              <a:buNone/>
            </a:pPr>
            <a:r>
              <a:rPr lang="en-AU" dirty="0"/>
              <a:t>The DNS is </a:t>
            </a:r>
            <a:r>
              <a:rPr lang="en-AU" b="1" dirty="0"/>
              <a:t>hard for users to trace</a:t>
            </a:r>
          </a:p>
          <a:p>
            <a:pPr lvl="1">
              <a:lnSpc>
                <a:spcPct val="120000"/>
              </a:lnSpc>
              <a:spcBef>
                <a:spcPts val="0"/>
              </a:spcBef>
            </a:pPr>
            <a:r>
              <a:rPr lang="en-AU" dirty="0" err="1"/>
              <a:t>Noone</a:t>
            </a:r>
            <a:r>
              <a:rPr lang="en-AU" dirty="0"/>
              <a:t> knows exactly where their queries go</a:t>
            </a:r>
          </a:p>
          <a:p>
            <a:pPr lvl="1">
              <a:lnSpc>
                <a:spcPct val="120000"/>
              </a:lnSpc>
              <a:spcBef>
                <a:spcPts val="0"/>
              </a:spcBef>
            </a:pPr>
            <a:r>
              <a:rPr lang="en-AU" dirty="0" err="1"/>
              <a:t>Noone</a:t>
            </a:r>
            <a:r>
              <a:rPr lang="en-AU" dirty="0"/>
              <a:t> can know precisely where their answers come from</a:t>
            </a:r>
          </a:p>
          <a:p>
            <a:endParaRPr lang="en-AU" b="1" dirty="0"/>
          </a:p>
          <a:p>
            <a:pPr lvl="1"/>
            <a:endParaRPr lang="en-AU" dirty="0"/>
          </a:p>
          <a:p>
            <a:pPr lvl="1"/>
            <a:endParaRPr lang="en-AU" dirty="0"/>
          </a:p>
        </p:txBody>
      </p:sp>
      <p:pic>
        <p:nvPicPr>
          <p:cNvPr id="4" name="Picture 3">
            <a:extLst>
              <a:ext uri="{FF2B5EF4-FFF2-40B4-BE49-F238E27FC236}">
                <a16:creationId xmlns:a16="http://schemas.microsoft.com/office/drawing/2014/main" id="{F0695668-FDBD-194F-9531-66229D8CE0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88843" y="83929"/>
            <a:ext cx="3152912" cy="2502827"/>
          </a:xfrm>
          <a:prstGeom prst="rect">
            <a:avLst/>
          </a:prstGeom>
        </p:spPr>
      </p:pic>
    </p:spTree>
    <p:extLst>
      <p:ext uri="{BB962C8B-B14F-4D97-AF65-F5344CB8AC3E}">
        <p14:creationId xmlns:p14="http://schemas.microsoft.com/office/powerpoint/2010/main" val="1188847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2A8E8-78EA-BB40-BA7C-B8515F64FD04}"/>
              </a:ext>
            </a:extLst>
          </p:cNvPr>
          <p:cNvSpPr>
            <a:spLocks noGrp="1"/>
          </p:cNvSpPr>
          <p:nvPr>
            <p:ph type="title"/>
          </p:nvPr>
        </p:nvSpPr>
        <p:spPr>
          <a:xfrm>
            <a:off x="838200" y="365125"/>
            <a:ext cx="8043041" cy="1325563"/>
          </a:xfrm>
        </p:spPr>
        <p:txBody>
          <a:bodyPr/>
          <a:lstStyle/>
          <a:p>
            <a:r>
              <a:rPr lang="en-AU" dirty="0">
                <a:solidFill>
                  <a:srgbClr val="7F5F00"/>
                </a:solidFill>
              </a:rPr>
              <a:t>What are we doing about this?</a:t>
            </a:r>
          </a:p>
        </p:txBody>
      </p:sp>
      <p:sp>
        <p:nvSpPr>
          <p:cNvPr id="3" name="Content Placeholder 2">
            <a:extLst>
              <a:ext uri="{FF2B5EF4-FFF2-40B4-BE49-F238E27FC236}">
                <a16:creationId xmlns:a16="http://schemas.microsoft.com/office/drawing/2014/main" id="{88DEB272-02F5-DF40-A238-E2F9CC8C462B}"/>
              </a:ext>
            </a:extLst>
          </p:cNvPr>
          <p:cNvSpPr>
            <a:spLocks noGrp="1"/>
          </p:cNvSpPr>
          <p:nvPr>
            <p:ph idx="1"/>
          </p:nvPr>
        </p:nvSpPr>
        <p:spPr>
          <a:xfrm>
            <a:off x="838200" y="1825625"/>
            <a:ext cx="8043041" cy="4351338"/>
          </a:xfrm>
        </p:spPr>
        <p:txBody>
          <a:bodyPr>
            <a:normAutofit/>
          </a:bodyPr>
          <a:lstStyle/>
          <a:p>
            <a:pPr marL="0" indent="0">
              <a:lnSpc>
                <a:spcPct val="120000"/>
              </a:lnSpc>
              <a:spcBef>
                <a:spcPts val="0"/>
              </a:spcBef>
              <a:buNone/>
            </a:pPr>
            <a:r>
              <a:rPr lang="en-AU" dirty="0"/>
              <a:t>I’d like to look at this question  by grouping our responses into three areas of activity:</a:t>
            </a:r>
          </a:p>
          <a:p>
            <a:pPr marL="971550" lvl="1" indent="-514350">
              <a:lnSpc>
                <a:spcPct val="120000"/>
              </a:lnSpc>
              <a:spcBef>
                <a:spcPts val="0"/>
              </a:spcBef>
              <a:buFont typeface="+mj-lt"/>
              <a:buAutoNum type="arabicPeriod"/>
            </a:pPr>
            <a:r>
              <a:rPr lang="en-AU" dirty="0"/>
              <a:t>Adding authenticity to the DNS</a:t>
            </a:r>
          </a:p>
          <a:p>
            <a:pPr marL="971550" lvl="1" indent="-514350">
              <a:lnSpc>
                <a:spcPct val="120000"/>
              </a:lnSpc>
              <a:spcBef>
                <a:spcPts val="0"/>
              </a:spcBef>
              <a:buFont typeface="+mj-lt"/>
              <a:buAutoNum type="arabicPeriod"/>
            </a:pPr>
            <a:r>
              <a:rPr lang="en-AU" dirty="0"/>
              <a:t>Increasing the reliance on the DNS for application level rendezvous functions</a:t>
            </a:r>
          </a:p>
          <a:p>
            <a:pPr marL="971550" lvl="1" indent="-514350">
              <a:lnSpc>
                <a:spcPct val="120000"/>
              </a:lnSpc>
              <a:spcBef>
                <a:spcPts val="0"/>
              </a:spcBef>
              <a:buFont typeface="+mj-lt"/>
              <a:buAutoNum type="arabicPeriod"/>
            </a:pPr>
            <a:r>
              <a:rPr lang="en-AU" dirty="0"/>
              <a:t>Plugging DNS information leaks</a:t>
            </a:r>
          </a:p>
          <a:p>
            <a:pPr marL="0" indent="0">
              <a:lnSpc>
                <a:spcPct val="120000"/>
              </a:lnSpc>
              <a:spcBef>
                <a:spcPts val="0"/>
              </a:spcBef>
              <a:buNone/>
            </a:pPr>
            <a:endParaRPr lang="en-AU" dirty="0"/>
          </a:p>
          <a:p>
            <a:pPr marL="514350" indent="-514350">
              <a:lnSpc>
                <a:spcPct val="120000"/>
              </a:lnSpc>
              <a:spcBef>
                <a:spcPts val="0"/>
              </a:spcBef>
              <a:buFont typeface="+mj-lt"/>
              <a:buAutoNum type="arabicPeriod"/>
            </a:pPr>
            <a:endParaRPr lang="en-AU" dirty="0"/>
          </a:p>
          <a:p>
            <a:endParaRPr lang="en-AU" b="1" dirty="0"/>
          </a:p>
          <a:p>
            <a:pPr lvl="1"/>
            <a:endParaRPr lang="en-AU" dirty="0"/>
          </a:p>
          <a:p>
            <a:pPr lvl="1"/>
            <a:endParaRPr lang="en-AU" dirty="0"/>
          </a:p>
        </p:txBody>
      </p:sp>
      <p:pic>
        <p:nvPicPr>
          <p:cNvPr id="4" name="Picture 3">
            <a:extLst>
              <a:ext uri="{FF2B5EF4-FFF2-40B4-BE49-F238E27FC236}">
                <a16:creationId xmlns:a16="http://schemas.microsoft.com/office/drawing/2014/main" id="{5160F681-EE93-F842-AA2C-8ECDB43CB1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88843" y="83929"/>
            <a:ext cx="3152912" cy="2502827"/>
          </a:xfrm>
          <a:prstGeom prst="rect">
            <a:avLst/>
          </a:prstGeom>
        </p:spPr>
      </p:pic>
    </p:spTree>
    <p:extLst>
      <p:ext uri="{BB962C8B-B14F-4D97-AF65-F5344CB8AC3E}">
        <p14:creationId xmlns:p14="http://schemas.microsoft.com/office/powerpoint/2010/main" val="1316937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DEB272-02F5-DF40-A238-E2F9CC8C462B}"/>
              </a:ext>
            </a:extLst>
          </p:cNvPr>
          <p:cNvSpPr>
            <a:spLocks noGrp="1"/>
          </p:cNvSpPr>
          <p:nvPr>
            <p:ph idx="1"/>
          </p:nvPr>
        </p:nvSpPr>
        <p:spPr>
          <a:xfrm>
            <a:off x="838200" y="1825625"/>
            <a:ext cx="8043041" cy="4351338"/>
          </a:xfrm>
        </p:spPr>
        <p:txBody>
          <a:bodyPr>
            <a:normAutofit/>
          </a:bodyPr>
          <a:lstStyle/>
          <a:p>
            <a:pPr marL="514350" indent="-514350">
              <a:lnSpc>
                <a:spcPct val="120000"/>
              </a:lnSpc>
              <a:spcBef>
                <a:spcPts val="0"/>
              </a:spcBef>
              <a:buFont typeface="+mj-lt"/>
              <a:buAutoNum type="arabicPeriod"/>
            </a:pPr>
            <a:r>
              <a:rPr lang="en-AU" b="1" dirty="0"/>
              <a:t>Adding authenticity to the DNS</a:t>
            </a:r>
          </a:p>
          <a:p>
            <a:pPr marL="514350" indent="-514350">
              <a:lnSpc>
                <a:spcPct val="120000"/>
              </a:lnSpc>
              <a:spcBef>
                <a:spcPts val="0"/>
              </a:spcBef>
              <a:buFont typeface="+mj-lt"/>
              <a:buAutoNum type="arabicPeriod"/>
            </a:pPr>
            <a:r>
              <a:rPr lang="en-AU" dirty="0">
                <a:solidFill>
                  <a:schemeClr val="bg1">
                    <a:lumMod val="75000"/>
                  </a:schemeClr>
                </a:solidFill>
              </a:rPr>
              <a:t>Increasing the reliance on the DNS for application level rendezvous functions</a:t>
            </a:r>
          </a:p>
          <a:p>
            <a:pPr marL="514350" indent="-514350">
              <a:lnSpc>
                <a:spcPct val="120000"/>
              </a:lnSpc>
              <a:spcBef>
                <a:spcPts val="0"/>
              </a:spcBef>
              <a:buFont typeface="+mj-lt"/>
              <a:buAutoNum type="arabicPeriod"/>
            </a:pPr>
            <a:r>
              <a:rPr lang="en-AU" dirty="0">
                <a:solidFill>
                  <a:schemeClr val="bg1">
                    <a:lumMod val="75000"/>
                  </a:schemeClr>
                </a:solidFill>
              </a:rPr>
              <a:t>Plugging DNS information leaks</a:t>
            </a:r>
          </a:p>
          <a:p>
            <a:pPr marL="0" indent="0">
              <a:lnSpc>
                <a:spcPct val="120000"/>
              </a:lnSpc>
              <a:spcBef>
                <a:spcPts val="0"/>
              </a:spcBef>
              <a:buNone/>
            </a:pPr>
            <a:endParaRPr lang="en-AU" dirty="0"/>
          </a:p>
          <a:p>
            <a:pPr marL="514350" indent="-514350">
              <a:lnSpc>
                <a:spcPct val="120000"/>
              </a:lnSpc>
              <a:spcBef>
                <a:spcPts val="0"/>
              </a:spcBef>
              <a:buFont typeface="+mj-lt"/>
              <a:buAutoNum type="arabicPeriod"/>
            </a:pPr>
            <a:endParaRPr lang="en-AU" dirty="0"/>
          </a:p>
          <a:p>
            <a:endParaRPr lang="en-AU" b="1" dirty="0"/>
          </a:p>
          <a:p>
            <a:pPr lvl="1"/>
            <a:endParaRPr lang="en-AU" dirty="0"/>
          </a:p>
          <a:p>
            <a:pPr lvl="1"/>
            <a:endParaRPr lang="en-AU" dirty="0"/>
          </a:p>
        </p:txBody>
      </p:sp>
      <p:pic>
        <p:nvPicPr>
          <p:cNvPr id="5" name="Picture 4">
            <a:extLst>
              <a:ext uri="{FF2B5EF4-FFF2-40B4-BE49-F238E27FC236}">
                <a16:creationId xmlns:a16="http://schemas.microsoft.com/office/drawing/2014/main" id="{93EBDD2A-EAA3-DB40-B0F9-A854F217E9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88843" y="83929"/>
            <a:ext cx="3152912" cy="2502827"/>
          </a:xfrm>
          <a:prstGeom prst="rect">
            <a:avLst/>
          </a:prstGeom>
        </p:spPr>
      </p:pic>
    </p:spTree>
    <p:extLst>
      <p:ext uri="{BB962C8B-B14F-4D97-AF65-F5344CB8AC3E}">
        <p14:creationId xmlns:p14="http://schemas.microsoft.com/office/powerpoint/2010/main" val="2738076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60EBB-D142-DF43-9BD3-2F4BA5BBE717}"/>
              </a:ext>
            </a:extLst>
          </p:cNvPr>
          <p:cNvSpPr>
            <a:spLocks noGrp="1"/>
          </p:cNvSpPr>
          <p:nvPr>
            <p:ph type="title"/>
          </p:nvPr>
        </p:nvSpPr>
        <p:spPr/>
        <p:txBody>
          <a:bodyPr/>
          <a:lstStyle/>
          <a:p>
            <a:r>
              <a:rPr lang="en-AU" dirty="0"/>
              <a:t>How can you trust the DNS answer?</a:t>
            </a:r>
          </a:p>
        </p:txBody>
      </p:sp>
      <p:sp>
        <p:nvSpPr>
          <p:cNvPr id="3" name="Content Placeholder 2">
            <a:extLst>
              <a:ext uri="{FF2B5EF4-FFF2-40B4-BE49-F238E27FC236}">
                <a16:creationId xmlns:a16="http://schemas.microsoft.com/office/drawing/2014/main" id="{B741CFB4-69F6-274C-B650-305C33FD79BA}"/>
              </a:ext>
            </a:extLst>
          </p:cNvPr>
          <p:cNvSpPr>
            <a:spLocks noGrp="1"/>
          </p:cNvSpPr>
          <p:nvPr>
            <p:ph idx="1"/>
          </p:nvPr>
        </p:nvSpPr>
        <p:spPr/>
        <p:txBody>
          <a:bodyPr/>
          <a:lstStyle/>
          <a:p>
            <a:r>
              <a:rPr lang="en-AU" dirty="0"/>
              <a:t>Send your query to the “right” IP address and you will get the “right answer!</a:t>
            </a:r>
          </a:p>
          <a:p>
            <a:pPr marL="0" indent="0">
              <a:buNone/>
            </a:pPr>
            <a:r>
              <a:rPr lang="en-AU" dirty="0"/>
              <a:t>Or</a:t>
            </a:r>
          </a:p>
          <a:p>
            <a:r>
              <a:rPr lang="en-AU" dirty="0"/>
              <a:t>Request a digital signature along with the DNS answer and validate the answer using a pre-provisioned trusted key (DNSSEC)</a:t>
            </a:r>
          </a:p>
        </p:txBody>
      </p:sp>
      <p:sp>
        <p:nvSpPr>
          <p:cNvPr id="4" name="Slide Number Placeholder 3">
            <a:extLst>
              <a:ext uri="{FF2B5EF4-FFF2-40B4-BE49-F238E27FC236}">
                <a16:creationId xmlns:a16="http://schemas.microsoft.com/office/drawing/2014/main" id="{A612D49B-2461-4847-B7E0-03ED30F1FE37}"/>
              </a:ext>
            </a:extLst>
          </p:cNvPr>
          <p:cNvSpPr>
            <a:spLocks noGrp="1"/>
          </p:cNvSpPr>
          <p:nvPr>
            <p:ph type="sldNum" sz="quarter" idx="12"/>
          </p:nvPr>
        </p:nvSpPr>
        <p:spPr/>
        <p:txBody>
          <a:bodyPr/>
          <a:lstStyle/>
          <a:p>
            <a:fld id="{652E326F-2974-0E46-BE41-4A2DFAACED48}" type="slidenum">
              <a:rPr lang="en-AU" smtClean="0"/>
              <a:t>8</a:t>
            </a:fld>
            <a:endParaRPr lang="en-AU"/>
          </a:p>
        </p:txBody>
      </p:sp>
    </p:spTree>
    <p:extLst>
      <p:ext uri="{BB962C8B-B14F-4D97-AF65-F5344CB8AC3E}">
        <p14:creationId xmlns:p14="http://schemas.microsoft.com/office/powerpoint/2010/main" val="2795222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60EBB-D142-DF43-9BD3-2F4BA5BBE717}"/>
              </a:ext>
            </a:extLst>
          </p:cNvPr>
          <p:cNvSpPr>
            <a:spLocks noGrp="1"/>
          </p:cNvSpPr>
          <p:nvPr>
            <p:ph type="title"/>
          </p:nvPr>
        </p:nvSpPr>
        <p:spPr/>
        <p:txBody>
          <a:bodyPr/>
          <a:lstStyle/>
          <a:p>
            <a:r>
              <a:rPr lang="en-AU" dirty="0"/>
              <a:t>How can you trust the DNS answer?</a:t>
            </a:r>
          </a:p>
        </p:txBody>
      </p:sp>
      <p:sp>
        <p:nvSpPr>
          <p:cNvPr id="3" name="Content Placeholder 2">
            <a:extLst>
              <a:ext uri="{FF2B5EF4-FFF2-40B4-BE49-F238E27FC236}">
                <a16:creationId xmlns:a16="http://schemas.microsoft.com/office/drawing/2014/main" id="{B741CFB4-69F6-274C-B650-305C33FD79BA}"/>
              </a:ext>
            </a:extLst>
          </p:cNvPr>
          <p:cNvSpPr>
            <a:spLocks noGrp="1"/>
          </p:cNvSpPr>
          <p:nvPr>
            <p:ph idx="1"/>
          </p:nvPr>
        </p:nvSpPr>
        <p:spPr/>
        <p:txBody>
          <a:bodyPr/>
          <a:lstStyle/>
          <a:p>
            <a:r>
              <a:rPr lang="en-AU" dirty="0"/>
              <a:t>Send your query to the “right” IP address and you will get the “right answer!</a:t>
            </a:r>
          </a:p>
          <a:p>
            <a:pPr marL="0" indent="0">
              <a:buNone/>
            </a:pPr>
            <a:r>
              <a:rPr lang="en-AU" dirty="0"/>
              <a:t>Or</a:t>
            </a:r>
          </a:p>
          <a:p>
            <a:r>
              <a:rPr lang="en-AU" dirty="0"/>
              <a:t>Request a digital signature along with the DNS answer and validate the answer using a pre-provisioned trusted key (DNSSEC)</a:t>
            </a:r>
          </a:p>
        </p:txBody>
      </p:sp>
      <p:sp>
        <p:nvSpPr>
          <p:cNvPr id="4" name="Slide Number Placeholder 3">
            <a:extLst>
              <a:ext uri="{FF2B5EF4-FFF2-40B4-BE49-F238E27FC236}">
                <a16:creationId xmlns:a16="http://schemas.microsoft.com/office/drawing/2014/main" id="{A612D49B-2461-4847-B7E0-03ED30F1FE37}"/>
              </a:ext>
            </a:extLst>
          </p:cNvPr>
          <p:cNvSpPr>
            <a:spLocks noGrp="1"/>
          </p:cNvSpPr>
          <p:nvPr>
            <p:ph type="sldNum" sz="quarter" idx="12"/>
          </p:nvPr>
        </p:nvSpPr>
        <p:spPr/>
        <p:txBody>
          <a:bodyPr/>
          <a:lstStyle/>
          <a:p>
            <a:fld id="{652E326F-2974-0E46-BE41-4A2DFAACED48}" type="slidenum">
              <a:rPr lang="en-AU" smtClean="0"/>
              <a:t>9</a:t>
            </a:fld>
            <a:endParaRPr lang="en-AU"/>
          </a:p>
        </p:txBody>
      </p:sp>
      <p:sp>
        <p:nvSpPr>
          <p:cNvPr id="5" name="TextBox 4">
            <a:extLst>
              <a:ext uri="{FF2B5EF4-FFF2-40B4-BE49-F238E27FC236}">
                <a16:creationId xmlns:a16="http://schemas.microsoft.com/office/drawing/2014/main" id="{B523CE79-A9B5-3144-A4B8-6C65308DFFD8}"/>
              </a:ext>
            </a:extLst>
          </p:cNvPr>
          <p:cNvSpPr txBox="1"/>
          <p:nvPr/>
        </p:nvSpPr>
        <p:spPr>
          <a:xfrm rot="21162284">
            <a:off x="3527729" y="1920487"/>
            <a:ext cx="1996059" cy="369332"/>
          </a:xfrm>
          <a:prstGeom prst="rect">
            <a:avLst/>
          </a:prstGeom>
          <a:solidFill>
            <a:schemeClr val="bg1"/>
          </a:solidFill>
        </p:spPr>
        <p:txBody>
          <a:bodyPr wrap="none" rtlCol="0">
            <a:spAutoFit/>
          </a:bodyPr>
          <a:lstStyle/>
          <a:p>
            <a:r>
              <a:rPr lang="en-AU" dirty="0">
                <a:solidFill>
                  <a:srgbClr val="FF0000"/>
                </a:solidFill>
                <a:latin typeface="AhnbergHand" pitchFamily="2" charset="0"/>
              </a:rPr>
              <a:t>Nope! No good!</a:t>
            </a:r>
          </a:p>
        </p:txBody>
      </p:sp>
      <p:sp>
        <p:nvSpPr>
          <p:cNvPr id="6" name="TextBox 5">
            <a:extLst>
              <a:ext uri="{FF2B5EF4-FFF2-40B4-BE49-F238E27FC236}">
                <a16:creationId xmlns:a16="http://schemas.microsoft.com/office/drawing/2014/main" id="{49DC7AE3-8A05-8645-BD03-9CE0A45C86AB}"/>
              </a:ext>
            </a:extLst>
          </p:cNvPr>
          <p:cNvSpPr txBox="1"/>
          <p:nvPr/>
        </p:nvSpPr>
        <p:spPr>
          <a:xfrm rot="20992636">
            <a:off x="2869324" y="3429000"/>
            <a:ext cx="5307863" cy="369332"/>
          </a:xfrm>
          <a:prstGeom prst="rect">
            <a:avLst/>
          </a:prstGeom>
          <a:solidFill>
            <a:schemeClr val="bg1"/>
          </a:solidFill>
        </p:spPr>
        <p:txBody>
          <a:bodyPr wrap="none" rtlCol="0">
            <a:spAutoFit/>
          </a:bodyPr>
          <a:lstStyle/>
          <a:p>
            <a:r>
              <a:rPr lang="en-AU" dirty="0">
                <a:solidFill>
                  <a:srgbClr val="00B050"/>
                </a:solidFill>
                <a:latin typeface="AhnbergHand" pitchFamily="2" charset="0"/>
              </a:rPr>
              <a:t>So this must be the ‘right’ answer – yes?</a:t>
            </a:r>
          </a:p>
        </p:txBody>
      </p:sp>
      <p:sp>
        <p:nvSpPr>
          <p:cNvPr id="7" name="TextBox 6">
            <a:extLst>
              <a:ext uri="{FF2B5EF4-FFF2-40B4-BE49-F238E27FC236}">
                <a16:creationId xmlns:a16="http://schemas.microsoft.com/office/drawing/2014/main" id="{91C05E9A-6A95-C944-9B3D-8F90BFBA4614}"/>
              </a:ext>
            </a:extLst>
          </p:cNvPr>
          <p:cNvSpPr txBox="1"/>
          <p:nvPr/>
        </p:nvSpPr>
        <p:spPr>
          <a:xfrm>
            <a:off x="1965435" y="4957824"/>
            <a:ext cx="6064481" cy="523220"/>
          </a:xfrm>
          <a:prstGeom prst="rect">
            <a:avLst/>
          </a:prstGeom>
          <a:noFill/>
        </p:spPr>
        <p:txBody>
          <a:bodyPr wrap="none" rtlCol="0">
            <a:spAutoFit/>
          </a:bodyPr>
          <a:lstStyle/>
          <a:p>
            <a:r>
              <a:rPr lang="en-AU" sz="2800" b="1" dirty="0">
                <a:solidFill>
                  <a:srgbClr val="00B050"/>
                </a:solidFill>
                <a:latin typeface="AhnbergHand" pitchFamily="2" charset="0"/>
              </a:rPr>
              <a:t>So, lets all use DNSSEC! Yes?</a:t>
            </a:r>
          </a:p>
        </p:txBody>
      </p:sp>
    </p:spTree>
    <p:extLst>
      <p:ext uri="{BB962C8B-B14F-4D97-AF65-F5344CB8AC3E}">
        <p14:creationId xmlns:p14="http://schemas.microsoft.com/office/powerpoint/2010/main" val="18330123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5386</TotalTime>
  <Words>2201</Words>
  <Application>Microsoft Macintosh PowerPoint</Application>
  <PresentationFormat>Widescreen</PresentationFormat>
  <Paragraphs>217</Paragraphs>
  <Slides>39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AhnbergHand</vt:lpstr>
      <vt:lpstr>Arial</vt:lpstr>
      <vt:lpstr>Calibri</vt:lpstr>
      <vt:lpstr>Calibri Light</vt:lpstr>
      <vt:lpstr>Powderfinger Type</vt:lpstr>
      <vt:lpstr>Office Theme</vt:lpstr>
      <vt:lpstr>DNS Evolution </vt:lpstr>
      <vt:lpstr>PowerPoint Presentation</vt:lpstr>
      <vt:lpstr>Why pick on the DNS?</vt:lpstr>
      <vt:lpstr>Why pick on the DNS?</vt:lpstr>
      <vt:lpstr>Why pick on the DNS?</vt:lpstr>
      <vt:lpstr>What are we doing about this?</vt:lpstr>
      <vt:lpstr>PowerPoint Presentation</vt:lpstr>
      <vt:lpstr>How can you trust the DNS answer?</vt:lpstr>
      <vt:lpstr>How can you trust the DNS answer?</vt:lpstr>
      <vt:lpstr>Is DNSSEC being used?</vt:lpstr>
      <vt:lpstr>Is DNSSEC being used?</vt:lpstr>
      <vt:lpstr>Is DNSSEC being used?</vt:lpstr>
      <vt:lpstr>Is DNSSEC being used?</vt:lpstr>
      <vt:lpstr>Problems with DNSSEC</vt:lpstr>
      <vt:lpstr>Are we getting better at DNSSEC?</vt:lpstr>
      <vt:lpstr>Authenticity in the DNS</vt:lpstr>
      <vt:lpstr>PowerPoint Presentation</vt:lpstr>
      <vt:lpstr>It used to be so simple</vt:lpstr>
      <vt:lpstr>But we wanted more:</vt:lpstr>
      <vt:lpstr>So we added Bells and Whistles</vt:lpstr>
      <vt:lpstr>More Bells (and Whistles!)</vt:lpstr>
      <vt:lpstr>It’s faster, but…</vt:lpstr>
      <vt:lpstr>PowerPoint Presentation</vt:lpstr>
      <vt:lpstr>Plugging the DNS leakage</vt:lpstr>
      <vt:lpstr>Coming soon?</vt:lpstr>
      <vt:lpstr>Scaling with Encrypted Channels</vt:lpstr>
      <vt:lpstr>Will all this be deployed?</vt:lpstr>
      <vt:lpstr>Can we do this?</vt:lpstr>
      <vt:lpstr>Will we do this?</vt:lpstr>
      <vt:lpstr>If HTTPS worked, why not DoH?</vt:lpstr>
      <vt:lpstr>The DNS Economy</vt:lpstr>
      <vt:lpstr>The DNS Economy</vt:lpstr>
      <vt:lpstr>Where is this heading?</vt:lpstr>
      <vt:lpstr>My Opinion</vt:lpstr>
      <vt:lpstr>My Opinion</vt:lpstr>
      <vt:lpstr>Fragmenting the DNS</vt:lpstr>
      <vt:lpstr>Fragmenting the DNS</vt:lpstr>
      <vt:lpstr>It’s life Jim, but not as we know it!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NRENs in today’s Internet</dc:title>
  <dc:creator>Geoff Huston</dc:creator>
  <cp:lastModifiedBy>Geoff Huston</cp:lastModifiedBy>
  <cp:revision>87</cp:revision>
  <dcterms:created xsi:type="dcterms:W3CDTF">2020-07-20T01:31:22Z</dcterms:created>
  <dcterms:modified xsi:type="dcterms:W3CDTF">2021-05-17T00:13:16Z</dcterms:modified>
</cp:coreProperties>
</file>