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291" r:id="rId6"/>
    <p:sldId id="257" r:id="rId7"/>
    <p:sldId id="288" r:id="rId8"/>
    <p:sldId id="289" r:id="rId9"/>
    <p:sldId id="290" r:id="rId10"/>
    <p:sldId id="259" r:id="rId11"/>
    <p:sldId id="292" r:id="rId12"/>
    <p:sldId id="287" r:id="rId13"/>
    <p:sldId id="268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E6"/>
          </a:solidFill>
        </a:fill>
      </a:tcStyle>
    </a:wholeTbl>
    <a:band2H>
      <a:tcTxStyle/>
      <a:tcStyle>
        <a:tcBdr/>
        <a:fill>
          <a:solidFill>
            <a:srgbClr val="E6E8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ACE"/>
          </a:solidFill>
        </a:fill>
      </a:tcStyle>
    </a:wholeTbl>
    <a:band2H>
      <a:tcTxStyle/>
      <a:tcStyle>
        <a:tcBdr/>
        <a:fill>
          <a:solidFill>
            <a:srgbClr val="E9E6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43275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5536" y="1200150"/>
            <a:ext cx="4104457" cy="34238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563033" indent="-296333">
              <a:defRPr sz="2000"/>
            </a:lvl2pPr>
            <a:lvl3pPr marL="882650" indent="-349250">
              <a:defRPr sz="2000"/>
            </a:lvl3pPr>
            <a:lvl4pPr marL="1625600" indent="-254000">
              <a:defRPr sz="2000"/>
            </a:lvl4pPr>
            <a:lvl5pPr marL="2082800" indent="-2540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979954" y="4980006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APRICOT 2020_Powerpoint graphic 16-9 01 copy_APRICOT-2015_Powerpoint-graphic-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439" cy="51620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/>
          </p:cNvSpPr>
          <p:nvPr userDrawn="1"/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AU" dirty="0"/>
              <a:t>Title Text</a:t>
            </a:r>
            <a:endParaRPr dirty="0"/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PRICOT 2020_Powerpoint graphic 16-9 01 copy_APRICOT-2015_Powerpoint-graphic-0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96237" y="5003865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Title 1"/>
          <p:cNvSpPr txBox="1"/>
          <p:nvPr/>
        </p:nvSpPr>
        <p:spPr>
          <a:xfrm>
            <a:off x="395535" y="205978"/>
            <a:ext cx="835293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600" b="1"/>
            </a:lvl1pPr>
          </a:lstStyle>
          <a:p>
            <a:r>
              <a:t>Click to edit Master title style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RICOT 2020_Powerpoint graphic 16-9 01 copy_APRICOT-2015_Powerpoint-graphic-0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"/>
            <a:ext cx="9143999" cy="5141596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95536" y="205978"/>
            <a:ext cx="8352929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0"/>
            <a:ext cx="8352929" cy="342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86739" marR="0" indent="-32003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52500" marR="0" indent="-4191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69ED-E69C-EC49-B6AF-D19ED953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324" y="1041620"/>
            <a:ext cx="7603477" cy="995813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  <a:latin typeface="Powderfinger Type" panose="02020709070000000403" pitchFamily="49" charset="77"/>
              </a:rPr>
              <a:t>Reporting on Route Objects and ROA Validation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011E93-A0DB-1B42-96F1-74798EA210BD}"/>
              </a:ext>
            </a:extLst>
          </p:cNvPr>
          <p:cNvSpPr txBox="1">
            <a:spLocks/>
          </p:cNvSpPr>
          <p:nvPr/>
        </p:nvSpPr>
        <p:spPr>
          <a:xfrm>
            <a:off x="467543" y="3106066"/>
            <a:ext cx="8208914" cy="1314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603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175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747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319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en-AU" sz="180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Geoff Huston</a:t>
            </a:r>
          </a:p>
          <a:p>
            <a:pPr algn="r" hangingPunct="1"/>
            <a:r>
              <a:rPr lang="en-AU" sz="180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APNIC Labs</a:t>
            </a:r>
            <a:endParaRPr lang="en-AU" sz="1800" dirty="0">
              <a:solidFill>
                <a:schemeClr val="bg1">
                  <a:lumMod val="75000"/>
                </a:schemeClr>
              </a:solidFill>
              <a:latin typeface="AhnbergHand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A4FF22-14D6-E640-A4B7-8A0522BE9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291" y="3025807"/>
            <a:ext cx="834441" cy="8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3433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74AAD-F641-2A4B-826E-0EE249716BF0}"/>
              </a:ext>
            </a:extLst>
          </p:cNvPr>
          <p:cNvSpPr txBox="1"/>
          <p:nvPr/>
        </p:nvSpPr>
        <p:spPr>
          <a:xfrm>
            <a:off x="438010" y="1198401"/>
            <a:ext cx="8267979" cy="206210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Within each economy, and within each network, what’s the extent</a:t>
            </a:r>
            <a:r>
              <a:rPr lang="en-AU" sz="1600" dirty="0"/>
              <a:t> of publication of ROAs to allow validation of route objects?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dirty="0"/>
              <a:t>How many of these advertised routes are valid, invalid and unknown?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dirty="0"/>
              <a:t>What about if we looked at advertised address spans rather then just route objects?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16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/>
              <a:t>How about IPv4 and IPv6 routes?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4537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3B60D5-17D5-2F4E-B6FC-CA067E91C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2" y="1271681"/>
            <a:ext cx="7103921" cy="3360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B292CB-06BF-C447-BB4C-79E09952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</a:t>
            </a:r>
            <a:r>
              <a:rPr lang="en-AU" dirty="0" err="1"/>
              <a:t>roas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74AAD-F641-2A4B-826E-0EE249716BF0}"/>
              </a:ext>
            </a:extLst>
          </p:cNvPr>
          <p:cNvSpPr txBox="1"/>
          <p:nvPr/>
        </p:nvSpPr>
        <p:spPr>
          <a:xfrm>
            <a:off x="6232446" y="1063229"/>
            <a:ext cx="2846566" cy="107721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Within each economy what’s the percentage of ROA-valid route objects of the total count of advertised route objects?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6B72FC-A545-8042-93B1-EB138434C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62" y="2348897"/>
            <a:ext cx="1456528" cy="13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72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92CB-06BF-C447-BB4C-79E09952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</a:t>
            </a:r>
            <a:r>
              <a:rPr lang="en-AU" dirty="0" err="1"/>
              <a:t>roas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74AAD-F641-2A4B-826E-0EE249716BF0}"/>
              </a:ext>
            </a:extLst>
          </p:cNvPr>
          <p:cNvSpPr txBox="1"/>
          <p:nvPr/>
        </p:nvSpPr>
        <p:spPr>
          <a:xfrm>
            <a:off x="6232446" y="1063229"/>
            <a:ext cx="2846566" cy="58477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And display the dataset used to generate the map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C1DB5-A300-494A-8997-45E52F3B6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" y="1003829"/>
            <a:ext cx="6171884" cy="3628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F53C0C-4E2C-5B40-BA53-8FC47FB6A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62" y="2348897"/>
            <a:ext cx="1456528" cy="1388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564CA5-62F8-6749-AFAC-D83DB0B6C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" y="2952951"/>
            <a:ext cx="6685410" cy="18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443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92CB-06BF-C447-BB4C-79E09952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Country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ED568-9EEA-D642-9969-2024CB7D4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7" y="1160891"/>
            <a:ext cx="5304203" cy="2381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F7DB10-5179-CE49-AB5A-D038FB0F2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2605"/>
            <a:ext cx="6766560" cy="1547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95D7B1-0812-A341-82A1-D862AA65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04" y="237347"/>
            <a:ext cx="1286960" cy="127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717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7B02-F113-3245-990F-5F64197C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Network (ASN)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A9F9B-C3AC-FF40-815E-6529C61A3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57" y="962516"/>
            <a:ext cx="5787676" cy="3552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FFF9CF-FDE0-2C46-9698-DA5D0FECF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652" y="232901"/>
            <a:ext cx="1492776" cy="14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7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92CB-06BF-C447-BB4C-79E09952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</a:t>
            </a:r>
            <a:r>
              <a:rPr lang="en-AU" dirty="0" err="1"/>
              <a:t>roas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77950E-CEE8-CC44-B843-A0F0C6159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It’s still being developed (and debugged!)</a:t>
            </a:r>
          </a:p>
          <a:p>
            <a:endParaRPr lang="en-AU" dirty="0"/>
          </a:p>
          <a:p>
            <a:r>
              <a:rPr lang="en-AU" dirty="0"/>
              <a:t>Please let me know if you have suggestions, comments, bug reports, etc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      </a:t>
            </a:r>
            <a:r>
              <a:rPr lang="en-AU" dirty="0" err="1"/>
              <a:t>EMail</a:t>
            </a:r>
            <a:r>
              <a:rPr lang="en-AU" dirty="0"/>
              <a:t>: research (a) </a:t>
            </a:r>
            <a:r>
              <a:rPr lang="en-AU" dirty="0" err="1"/>
              <a:t>apnic.net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484979-3EEF-0541-BEB3-2FFB207B6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95" y="2722608"/>
            <a:ext cx="1456528" cy="13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845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E4D23-56BB-AF44-B03D-E68EE8656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200150"/>
            <a:ext cx="7953333" cy="342382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How well are economies and networks doing with drop-invalid ROV filtering?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https://</a:t>
            </a:r>
            <a:r>
              <a:rPr lang="en-AU" b="1" dirty="0" err="1"/>
              <a:t>stats.labs.apnic.net</a:t>
            </a:r>
            <a:r>
              <a:rPr lang="en-AU" b="1" dirty="0"/>
              <a:t>/</a:t>
            </a:r>
            <a:r>
              <a:rPr lang="en-AU" b="1" dirty="0" err="1"/>
              <a:t>rpki</a:t>
            </a:r>
            <a:r>
              <a:rPr lang="en-AU" dirty="0"/>
              <a:t> tracks our progress in deployment of ROV filter tools to drop ROV-invalid routes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62DCE-64E1-F246-A79D-BD553EFD3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330126"/>
            <a:ext cx="4317558" cy="18133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B3DAA5-0552-824A-82CA-ABB3B050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By the way…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86FAE8-8D9F-C149-89EA-0DD9C4BD0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97" y="3398821"/>
            <a:ext cx="1799956" cy="926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248C37-C42D-C649-9006-202B89EA6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65" y="111472"/>
            <a:ext cx="992630" cy="95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956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8E4C07-F2D1-2647-91E5-2DE44EEBBF72}"/>
              </a:ext>
            </a:extLst>
          </p:cNvPr>
          <p:cNvSpPr txBox="1"/>
          <p:nvPr/>
        </p:nvSpPr>
        <p:spPr>
          <a:xfrm>
            <a:off x="3721210" y="2202420"/>
            <a:ext cx="13330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AhnbergHand" pitchFamily="2" charset="0"/>
                <a:sym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165491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31AACE063D241B46B3DC5C07BA8B7" ma:contentTypeVersion="12" ma:contentTypeDescription="Create a new document." ma:contentTypeScope="" ma:versionID="9143bfd88752d4671ba6f333cb826e2b">
  <xsd:schema xmlns:xsd="http://www.w3.org/2001/XMLSchema" xmlns:xs="http://www.w3.org/2001/XMLSchema" xmlns:p="http://schemas.microsoft.com/office/2006/metadata/properties" xmlns:ns2="3aca21ad-443f-4e74-b301-f32116a9d1a4" xmlns:ns3="52337f47-1ee8-4d8a-8e13-f0ec0e135c4a" targetNamespace="http://schemas.microsoft.com/office/2006/metadata/properties" ma:root="true" ma:fieldsID="ed27590ccb189d972498d38bb49f03a6" ns2:_="" ns3:_="">
    <xsd:import namespace="3aca21ad-443f-4e74-b301-f32116a9d1a4"/>
    <xsd:import namespace="52337f47-1ee8-4d8a-8e13-f0ec0e135c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a21ad-443f-4e74-b301-f32116a9d1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37f47-1ee8-4d8a-8e13-f0ec0e135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5788F5-BB04-4306-895D-992B0B4E5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a21ad-443f-4e74-b301-f32116a9d1a4"/>
    <ds:schemaRef ds:uri="52337f47-1ee8-4d8a-8e13-f0ec0e135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34F2DC-1E05-4D2A-AF51-62CB1A6B19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4A15A38-EF73-4FD6-9968-E60E094890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212</Words>
  <Application>Microsoft Macintosh PowerPoint</Application>
  <PresentationFormat>On-screen Show (16:9)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AhnbergHand</vt:lpstr>
      <vt:lpstr>Arial</vt:lpstr>
      <vt:lpstr>Calibri</vt:lpstr>
      <vt:lpstr>Powderfinger Type</vt:lpstr>
      <vt:lpstr>APNIC33PowerPointTemplateFinal</vt:lpstr>
      <vt:lpstr>Reporting on Route Objects and ROA Validation</vt:lpstr>
      <vt:lpstr>PowerPoint Presentation</vt:lpstr>
      <vt:lpstr>https://stats.labs.apnic.net/roas</vt:lpstr>
      <vt:lpstr>https://stats.labs.apnic.net/roas</vt:lpstr>
      <vt:lpstr>Country View</vt:lpstr>
      <vt:lpstr>Network (ASN) View</vt:lpstr>
      <vt:lpstr>https://stats.labs.apnic.net/roas</vt:lpstr>
      <vt:lpstr>By the way…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Geoff Huston</cp:lastModifiedBy>
  <cp:revision>22</cp:revision>
  <dcterms:modified xsi:type="dcterms:W3CDTF">2021-03-04T06:52:33Z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0x0101001C931AACE063D241B46B3DC5C07BA8B7</vt:lpwstr>
  </property>
</Properties>
</file>