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72" r:id="rId12"/>
    <p:sldId id="264" r:id="rId13"/>
    <p:sldId id="265" r:id="rId14"/>
    <p:sldId id="266" r:id="rId15"/>
    <p:sldId id="267" r:id="rId16"/>
    <p:sldId id="269" r:id="rId17"/>
    <p:sldId id="271" r:id="rId18"/>
    <p:sldId id="270" r:id="rId19"/>
    <p:sldId id="367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68" r:id="rId3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E69"/>
    <a:srgbClr val="C9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E365-7AD5-4A44-8D91-E54B78614A7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16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439" cy="5162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PRICOT 2020_Powerpoint graphic 16-9 01 copy_APRICOT-2015_Powerpoint-graphic-0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potaroo.net/iso3166/v6cc.html" TargetMode="External"/><Relationship Id="rId2" Type="http://schemas.openxmlformats.org/officeDocument/2006/relationships/hyperlink" Target="https://stats.labs.apnic.net/ipv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dr-report.org/v6/as2.0/" TargetMode="External"/><Relationship Id="rId4" Type="http://schemas.openxmlformats.org/officeDocument/2006/relationships/hyperlink" Target="https://bgp.potaroo.net/v6/as2.0/index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BB91-510C-BF44-90DF-2B6ABDBB5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AB7942"/>
                </a:solidFill>
                <a:latin typeface="Powderfinger Type" panose="02020709070000000403" pitchFamily="49" charset="77"/>
              </a:rPr>
              <a:t>Addressing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FB33-020C-E346-88A4-BEF6B196F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538" y="3059906"/>
            <a:ext cx="6858000" cy="1241822"/>
          </a:xfrm>
        </p:spPr>
        <p:txBody>
          <a:bodyPr>
            <a:normAutofit/>
          </a:bodyPr>
          <a:lstStyle/>
          <a:p>
            <a:pPr algn="r"/>
            <a:r>
              <a:rPr lang="en-AU" sz="135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AU" sz="135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9E9FF-28EC-7340-9FFE-CC83DBC56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68" y="2949607"/>
            <a:ext cx="625831" cy="6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0615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FEB0-7D16-A74D-AC12-929E3A33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Unadvertised IPv4 Addresses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8CEAE8-E768-F448-9FE0-C563AE053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173" y="1002814"/>
            <a:ext cx="5738648" cy="4034987"/>
          </a:xfrm>
        </p:spPr>
      </p:pic>
    </p:spTree>
    <p:extLst>
      <p:ext uri="{BB962C8B-B14F-4D97-AF65-F5344CB8AC3E}">
        <p14:creationId xmlns:p14="http://schemas.microsoft.com/office/powerpoint/2010/main" val="9515511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7876-EDFA-2141-BEDF-2260FA68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98" y="63063"/>
            <a:ext cx="8941019" cy="994172"/>
          </a:xfrm>
        </p:spPr>
        <p:txBody>
          <a:bodyPr/>
          <a:lstStyle/>
          <a:p>
            <a:r>
              <a:rPr lang="en-AU" dirty="0"/>
              <a:t>Unadvertised vs Advertised Ratio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805EE-586F-8B41-964F-23B8C19F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04" y="978307"/>
            <a:ext cx="6381093" cy="41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37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C8E882-E861-2844-BDBB-FB9B0B13A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794" y="665704"/>
            <a:ext cx="6368421" cy="44777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A1DF9-3DAD-EE4B-9541-C23D1A70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4" y="-23925"/>
            <a:ext cx="8807012" cy="994172"/>
          </a:xfrm>
        </p:spPr>
        <p:txBody>
          <a:bodyPr/>
          <a:lstStyle/>
          <a:p>
            <a:r>
              <a:rPr lang="en-AU" dirty="0"/>
              <a:t>IPv4 Address Pools – 2019 to 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80478-8F13-8842-8C5E-E4E111D94FFF}"/>
              </a:ext>
            </a:extLst>
          </p:cNvPr>
          <p:cNvSpPr txBox="1"/>
          <p:nvPr/>
        </p:nvSpPr>
        <p:spPr>
          <a:xfrm>
            <a:off x="6298324" y="1789386"/>
            <a:ext cx="1069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chemeClr val="accent1">
                    <a:lumMod val="75000"/>
                  </a:schemeClr>
                </a:solidFill>
                <a:latin typeface="AhnbergHand" pitchFamily="2" charset="0"/>
              </a:rPr>
              <a:t>advertised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F45D8-33EC-9E45-B9E5-84C64CF07E9E}"/>
              </a:ext>
            </a:extLst>
          </p:cNvPr>
          <p:cNvSpPr txBox="1"/>
          <p:nvPr/>
        </p:nvSpPr>
        <p:spPr>
          <a:xfrm>
            <a:off x="6104165" y="3945321"/>
            <a:ext cx="12875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unadvertised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16E86-B876-974B-A9EF-D6E0A79C40BE}"/>
              </a:ext>
            </a:extLst>
          </p:cNvPr>
          <p:cNvSpPr txBox="1"/>
          <p:nvPr/>
        </p:nvSpPr>
        <p:spPr>
          <a:xfrm>
            <a:off x="6486479" y="2800117"/>
            <a:ext cx="1069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92D050"/>
                </a:solidFill>
                <a:latin typeface="AhnbergHand" pitchFamily="2" charset="0"/>
              </a:rPr>
              <a:t>allocations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435BC76-A915-5D47-9F11-08E2831DEEA4}"/>
              </a:ext>
            </a:extLst>
          </p:cNvPr>
          <p:cNvSpPr/>
          <p:nvPr/>
        </p:nvSpPr>
        <p:spPr>
          <a:xfrm>
            <a:off x="7598797" y="1537018"/>
            <a:ext cx="94776" cy="1568789"/>
          </a:xfrm>
          <a:custGeom>
            <a:avLst/>
            <a:gdLst>
              <a:gd name="connsiteX0" fmla="*/ 10754 w 126368"/>
              <a:gd name="connsiteY0" fmla="*/ 2091719 h 2091719"/>
              <a:gd name="connsiteX1" fmla="*/ 52795 w 126368"/>
              <a:gd name="connsiteY1" fmla="*/ 683333 h 2091719"/>
              <a:gd name="connsiteX2" fmla="*/ 73816 w 126368"/>
              <a:gd name="connsiteY2" fmla="*/ 42202 h 2091719"/>
              <a:gd name="connsiteX3" fmla="*/ 243 w 126368"/>
              <a:gd name="connsiteY3" fmla="*/ 126284 h 2091719"/>
              <a:gd name="connsiteX4" fmla="*/ 52795 w 126368"/>
              <a:gd name="connsiteY4" fmla="*/ 160 h 2091719"/>
              <a:gd name="connsiteX5" fmla="*/ 126368 w 126368"/>
              <a:gd name="connsiteY5" fmla="*/ 105264 h 209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68" h="2091719">
                <a:moveTo>
                  <a:pt x="10754" y="2091719"/>
                </a:moveTo>
                <a:cubicBezTo>
                  <a:pt x="26519" y="1558319"/>
                  <a:pt x="42285" y="1024919"/>
                  <a:pt x="52795" y="683333"/>
                </a:cubicBezTo>
                <a:cubicBezTo>
                  <a:pt x="63305" y="341747"/>
                  <a:pt x="82575" y="135043"/>
                  <a:pt x="73816" y="42202"/>
                </a:cubicBezTo>
                <a:cubicBezTo>
                  <a:pt x="65057" y="-50639"/>
                  <a:pt x="3746" y="133291"/>
                  <a:pt x="243" y="126284"/>
                </a:cubicBezTo>
                <a:cubicBezTo>
                  <a:pt x="-3260" y="119277"/>
                  <a:pt x="31774" y="3663"/>
                  <a:pt x="52795" y="160"/>
                </a:cubicBezTo>
                <a:cubicBezTo>
                  <a:pt x="73816" y="-3343"/>
                  <a:pt x="100092" y="50960"/>
                  <a:pt x="126368" y="105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2799D2F-E4CF-F444-9B7A-50631B266E00}"/>
              </a:ext>
            </a:extLst>
          </p:cNvPr>
          <p:cNvSpPr/>
          <p:nvPr/>
        </p:nvSpPr>
        <p:spPr>
          <a:xfrm>
            <a:off x="7755899" y="2798379"/>
            <a:ext cx="95328" cy="315311"/>
          </a:xfrm>
          <a:custGeom>
            <a:avLst/>
            <a:gdLst>
              <a:gd name="connsiteX0" fmla="*/ 53532 w 127104"/>
              <a:gd name="connsiteY0" fmla="*/ 420414 h 420414"/>
              <a:gd name="connsiteX1" fmla="*/ 53532 w 127104"/>
              <a:gd name="connsiteY1" fmla="*/ 84083 h 420414"/>
              <a:gd name="connsiteX2" fmla="*/ 53532 w 127104"/>
              <a:gd name="connsiteY2" fmla="*/ 0 h 420414"/>
              <a:gd name="connsiteX3" fmla="*/ 980 w 127104"/>
              <a:gd name="connsiteY3" fmla="*/ 84083 h 420414"/>
              <a:gd name="connsiteX4" fmla="*/ 106084 w 127104"/>
              <a:gd name="connsiteY4" fmla="*/ 42042 h 420414"/>
              <a:gd name="connsiteX5" fmla="*/ 127104 w 127104"/>
              <a:gd name="connsiteY5" fmla="*/ 63062 h 4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04" h="420414">
                <a:moveTo>
                  <a:pt x="53532" y="420414"/>
                </a:moveTo>
                <a:lnTo>
                  <a:pt x="53532" y="84083"/>
                </a:lnTo>
                <a:cubicBezTo>
                  <a:pt x="53532" y="14014"/>
                  <a:pt x="62291" y="0"/>
                  <a:pt x="53532" y="0"/>
                </a:cubicBezTo>
                <a:cubicBezTo>
                  <a:pt x="44773" y="0"/>
                  <a:pt x="-7779" y="77076"/>
                  <a:pt x="980" y="84083"/>
                </a:cubicBezTo>
                <a:cubicBezTo>
                  <a:pt x="9739" y="91090"/>
                  <a:pt x="85063" y="45546"/>
                  <a:pt x="106084" y="42042"/>
                </a:cubicBezTo>
                <a:cubicBezTo>
                  <a:pt x="127105" y="38538"/>
                  <a:pt x="127104" y="50800"/>
                  <a:pt x="127104" y="63062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C521C3E-3B66-C64A-A350-FE14BE3AB7E8}"/>
              </a:ext>
            </a:extLst>
          </p:cNvPr>
          <p:cNvSpPr/>
          <p:nvPr/>
        </p:nvSpPr>
        <p:spPr>
          <a:xfrm>
            <a:off x="7606863" y="3097925"/>
            <a:ext cx="118402" cy="1356201"/>
          </a:xfrm>
          <a:custGeom>
            <a:avLst/>
            <a:gdLst>
              <a:gd name="connsiteX0" fmla="*/ 126124 w 157869"/>
              <a:gd name="connsiteY0" fmla="*/ 0 h 1808268"/>
              <a:gd name="connsiteX1" fmla="*/ 84083 w 157869"/>
              <a:gd name="connsiteY1" fmla="*/ 1292772 h 1808268"/>
              <a:gd name="connsiteX2" fmla="*/ 73572 w 157869"/>
              <a:gd name="connsiteY2" fmla="*/ 1797268 h 1808268"/>
              <a:gd name="connsiteX3" fmla="*/ 157655 w 157869"/>
              <a:gd name="connsiteY3" fmla="*/ 1650124 h 1808268"/>
              <a:gd name="connsiteX4" fmla="*/ 94593 w 157869"/>
              <a:gd name="connsiteY4" fmla="*/ 1765737 h 1808268"/>
              <a:gd name="connsiteX5" fmla="*/ 0 w 157869"/>
              <a:gd name="connsiteY5" fmla="*/ 1650124 h 18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869" h="1808268">
                <a:moveTo>
                  <a:pt x="126124" y="0"/>
                </a:moveTo>
                <a:cubicBezTo>
                  <a:pt x="109483" y="496613"/>
                  <a:pt x="92842" y="993227"/>
                  <a:pt x="84083" y="1292772"/>
                </a:cubicBezTo>
                <a:cubicBezTo>
                  <a:pt x="75324" y="1592317"/>
                  <a:pt x="61310" y="1737709"/>
                  <a:pt x="73572" y="1797268"/>
                </a:cubicBezTo>
                <a:cubicBezTo>
                  <a:pt x="85834" y="1856827"/>
                  <a:pt x="154152" y="1655379"/>
                  <a:pt x="157655" y="1650124"/>
                </a:cubicBezTo>
                <a:cubicBezTo>
                  <a:pt x="161158" y="1644869"/>
                  <a:pt x="120869" y="1765737"/>
                  <a:pt x="94593" y="1765737"/>
                </a:cubicBezTo>
                <a:cubicBezTo>
                  <a:pt x="68317" y="1765737"/>
                  <a:pt x="34158" y="1707930"/>
                  <a:pt x="0" y="16501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C68D00-EA7E-AC41-91CD-4BDA3186BD9F}"/>
              </a:ext>
            </a:extLst>
          </p:cNvPr>
          <p:cNvSpPr txBox="1"/>
          <p:nvPr/>
        </p:nvSpPr>
        <p:spPr>
          <a:xfrm>
            <a:off x="7625520" y="1819261"/>
            <a:ext cx="5774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75M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55CA2-589A-C144-AB20-4C2F37A58221}"/>
              </a:ext>
            </a:extLst>
          </p:cNvPr>
          <p:cNvSpPr txBox="1"/>
          <p:nvPr/>
        </p:nvSpPr>
        <p:spPr>
          <a:xfrm>
            <a:off x="7880655" y="3945321"/>
            <a:ext cx="655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-60M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A8918D-2FD2-554D-B9B1-F420D2249B52}"/>
              </a:ext>
            </a:extLst>
          </p:cNvPr>
          <p:cNvSpPr txBox="1"/>
          <p:nvPr/>
        </p:nvSpPr>
        <p:spPr>
          <a:xfrm>
            <a:off x="7950853" y="2800117"/>
            <a:ext cx="5245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92D050"/>
                </a:solidFill>
                <a:latin typeface="AhnbergHand" pitchFamily="2" charset="0"/>
              </a:rPr>
              <a:t>15M</a:t>
            </a:r>
          </a:p>
        </p:txBody>
      </p:sp>
    </p:spTree>
    <p:extLst>
      <p:ext uri="{BB962C8B-B14F-4D97-AF65-F5344CB8AC3E}">
        <p14:creationId xmlns:p14="http://schemas.microsoft.com/office/powerpoint/2010/main" val="38718251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C8E882-E861-2844-BDBB-FB9B0B13A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794" y="665704"/>
            <a:ext cx="6368421" cy="44777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A1DF9-3DAD-EE4B-9541-C23D1A70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4" y="-23925"/>
            <a:ext cx="8807012" cy="994172"/>
          </a:xfrm>
        </p:spPr>
        <p:txBody>
          <a:bodyPr/>
          <a:lstStyle/>
          <a:p>
            <a:r>
              <a:rPr lang="en-AU" dirty="0"/>
              <a:t>Aside: huh?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80478-8F13-8842-8C5E-E4E111D94FFF}"/>
              </a:ext>
            </a:extLst>
          </p:cNvPr>
          <p:cNvSpPr txBox="1"/>
          <p:nvPr/>
        </p:nvSpPr>
        <p:spPr>
          <a:xfrm>
            <a:off x="6298324" y="1789386"/>
            <a:ext cx="1069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chemeClr val="accent1">
                    <a:lumMod val="75000"/>
                  </a:schemeClr>
                </a:solidFill>
                <a:latin typeface="AhnbergHand" pitchFamily="2" charset="0"/>
              </a:rPr>
              <a:t>advertised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F45D8-33EC-9E45-B9E5-84C64CF07E9E}"/>
              </a:ext>
            </a:extLst>
          </p:cNvPr>
          <p:cNvSpPr txBox="1"/>
          <p:nvPr/>
        </p:nvSpPr>
        <p:spPr>
          <a:xfrm>
            <a:off x="6104165" y="3945321"/>
            <a:ext cx="12875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unadvertised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16E86-B876-974B-A9EF-D6E0A79C40BE}"/>
              </a:ext>
            </a:extLst>
          </p:cNvPr>
          <p:cNvSpPr txBox="1"/>
          <p:nvPr/>
        </p:nvSpPr>
        <p:spPr>
          <a:xfrm>
            <a:off x="6486479" y="2800117"/>
            <a:ext cx="1069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92D050"/>
                </a:solidFill>
                <a:latin typeface="AhnbergHand" pitchFamily="2" charset="0"/>
              </a:rPr>
              <a:t>allocations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435BC76-A915-5D47-9F11-08E2831DEEA4}"/>
              </a:ext>
            </a:extLst>
          </p:cNvPr>
          <p:cNvSpPr/>
          <p:nvPr/>
        </p:nvSpPr>
        <p:spPr>
          <a:xfrm>
            <a:off x="7598797" y="1537018"/>
            <a:ext cx="94776" cy="1568789"/>
          </a:xfrm>
          <a:custGeom>
            <a:avLst/>
            <a:gdLst>
              <a:gd name="connsiteX0" fmla="*/ 10754 w 126368"/>
              <a:gd name="connsiteY0" fmla="*/ 2091719 h 2091719"/>
              <a:gd name="connsiteX1" fmla="*/ 52795 w 126368"/>
              <a:gd name="connsiteY1" fmla="*/ 683333 h 2091719"/>
              <a:gd name="connsiteX2" fmla="*/ 73816 w 126368"/>
              <a:gd name="connsiteY2" fmla="*/ 42202 h 2091719"/>
              <a:gd name="connsiteX3" fmla="*/ 243 w 126368"/>
              <a:gd name="connsiteY3" fmla="*/ 126284 h 2091719"/>
              <a:gd name="connsiteX4" fmla="*/ 52795 w 126368"/>
              <a:gd name="connsiteY4" fmla="*/ 160 h 2091719"/>
              <a:gd name="connsiteX5" fmla="*/ 126368 w 126368"/>
              <a:gd name="connsiteY5" fmla="*/ 105264 h 209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68" h="2091719">
                <a:moveTo>
                  <a:pt x="10754" y="2091719"/>
                </a:moveTo>
                <a:cubicBezTo>
                  <a:pt x="26519" y="1558319"/>
                  <a:pt x="42285" y="1024919"/>
                  <a:pt x="52795" y="683333"/>
                </a:cubicBezTo>
                <a:cubicBezTo>
                  <a:pt x="63305" y="341747"/>
                  <a:pt x="82575" y="135043"/>
                  <a:pt x="73816" y="42202"/>
                </a:cubicBezTo>
                <a:cubicBezTo>
                  <a:pt x="65057" y="-50639"/>
                  <a:pt x="3746" y="133291"/>
                  <a:pt x="243" y="126284"/>
                </a:cubicBezTo>
                <a:cubicBezTo>
                  <a:pt x="-3260" y="119277"/>
                  <a:pt x="31774" y="3663"/>
                  <a:pt x="52795" y="160"/>
                </a:cubicBezTo>
                <a:cubicBezTo>
                  <a:pt x="73816" y="-3343"/>
                  <a:pt x="100092" y="50960"/>
                  <a:pt x="126368" y="105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2799D2F-E4CF-F444-9B7A-50631B266E00}"/>
              </a:ext>
            </a:extLst>
          </p:cNvPr>
          <p:cNvSpPr/>
          <p:nvPr/>
        </p:nvSpPr>
        <p:spPr>
          <a:xfrm>
            <a:off x="7755899" y="2798379"/>
            <a:ext cx="95328" cy="315311"/>
          </a:xfrm>
          <a:custGeom>
            <a:avLst/>
            <a:gdLst>
              <a:gd name="connsiteX0" fmla="*/ 53532 w 127104"/>
              <a:gd name="connsiteY0" fmla="*/ 420414 h 420414"/>
              <a:gd name="connsiteX1" fmla="*/ 53532 w 127104"/>
              <a:gd name="connsiteY1" fmla="*/ 84083 h 420414"/>
              <a:gd name="connsiteX2" fmla="*/ 53532 w 127104"/>
              <a:gd name="connsiteY2" fmla="*/ 0 h 420414"/>
              <a:gd name="connsiteX3" fmla="*/ 980 w 127104"/>
              <a:gd name="connsiteY3" fmla="*/ 84083 h 420414"/>
              <a:gd name="connsiteX4" fmla="*/ 106084 w 127104"/>
              <a:gd name="connsiteY4" fmla="*/ 42042 h 420414"/>
              <a:gd name="connsiteX5" fmla="*/ 127104 w 127104"/>
              <a:gd name="connsiteY5" fmla="*/ 63062 h 4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04" h="420414">
                <a:moveTo>
                  <a:pt x="53532" y="420414"/>
                </a:moveTo>
                <a:lnTo>
                  <a:pt x="53532" y="84083"/>
                </a:lnTo>
                <a:cubicBezTo>
                  <a:pt x="53532" y="14014"/>
                  <a:pt x="62291" y="0"/>
                  <a:pt x="53532" y="0"/>
                </a:cubicBezTo>
                <a:cubicBezTo>
                  <a:pt x="44773" y="0"/>
                  <a:pt x="-7779" y="77076"/>
                  <a:pt x="980" y="84083"/>
                </a:cubicBezTo>
                <a:cubicBezTo>
                  <a:pt x="9739" y="91090"/>
                  <a:pt x="85063" y="45546"/>
                  <a:pt x="106084" y="42042"/>
                </a:cubicBezTo>
                <a:cubicBezTo>
                  <a:pt x="127105" y="38538"/>
                  <a:pt x="127104" y="50800"/>
                  <a:pt x="127104" y="63062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C521C3E-3B66-C64A-A350-FE14BE3AB7E8}"/>
              </a:ext>
            </a:extLst>
          </p:cNvPr>
          <p:cNvSpPr/>
          <p:nvPr/>
        </p:nvSpPr>
        <p:spPr>
          <a:xfrm>
            <a:off x="7606863" y="3097925"/>
            <a:ext cx="118402" cy="1356201"/>
          </a:xfrm>
          <a:custGeom>
            <a:avLst/>
            <a:gdLst>
              <a:gd name="connsiteX0" fmla="*/ 126124 w 157869"/>
              <a:gd name="connsiteY0" fmla="*/ 0 h 1808268"/>
              <a:gd name="connsiteX1" fmla="*/ 84083 w 157869"/>
              <a:gd name="connsiteY1" fmla="*/ 1292772 h 1808268"/>
              <a:gd name="connsiteX2" fmla="*/ 73572 w 157869"/>
              <a:gd name="connsiteY2" fmla="*/ 1797268 h 1808268"/>
              <a:gd name="connsiteX3" fmla="*/ 157655 w 157869"/>
              <a:gd name="connsiteY3" fmla="*/ 1650124 h 1808268"/>
              <a:gd name="connsiteX4" fmla="*/ 94593 w 157869"/>
              <a:gd name="connsiteY4" fmla="*/ 1765737 h 1808268"/>
              <a:gd name="connsiteX5" fmla="*/ 0 w 157869"/>
              <a:gd name="connsiteY5" fmla="*/ 1650124 h 18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869" h="1808268">
                <a:moveTo>
                  <a:pt x="126124" y="0"/>
                </a:moveTo>
                <a:cubicBezTo>
                  <a:pt x="109483" y="496613"/>
                  <a:pt x="92842" y="993227"/>
                  <a:pt x="84083" y="1292772"/>
                </a:cubicBezTo>
                <a:cubicBezTo>
                  <a:pt x="75324" y="1592317"/>
                  <a:pt x="61310" y="1737709"/>
                  <a:pt x="73572" y="1797268"/>
                </a:cubicBezTo>
                <a:cubicBezTo>
                  <a:pt x="85834" y="1856827"/>
                  <a:pt x="154152" y="1655379"/>
                  <a:pt x="157655" y="1650124"/>
                </a:cubicBezTo>
                <a:cubicBezTo>
                  <a:pt x="161158" y="1644869"/>
                  <a:pt x="120869" y="1765737"/>
                  <a:pt x="94593" y="1765737"/>
                </a:cubicBezTo>
                <a:cubicBezTo>
                  <a:pt x="68317" y="1765737"/>
                  <a:pt x="34158" y="1707930"/>
                  <a:pt x="0" y="16501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C68D00-EA7E-AC41-91CD-4BDA3186BD9F}"/>
              </a:ext>
            </a:extLst>
          </p:cNvPr>
          <p:cNvSpPr txBox="1"/>
          <p:nvPr/>
        </p:nvSpPr>
        <p:spPr>
          <a:xfrm>
            <a:off x="7625520" y="1819261"/>
            <a:ext cx="5774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75M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55CA2-589A-C144-AB20-4C2F37A58221}"/>
              </a:ext>
            </a:extLst>
          </p:cNvPr>
          <p:cNvSpPr txBox="1"/>
          <p:nvPr/>
        </p:nvSpPr>
        <p:spPr>
          <a:xfrm>
            <a:off x="7880655" y="3945321"/>
            <a:ext cx="655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-60M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A8918D-2FD2-554D-B9B1-F420D2249B52}"/>
              </a:ext>
            </a:extLst>
          </p:cNvPr>
          <p:cNvSpPr txBox="1"/>
          <p:nvPr/>
        </p:nvSpPr>
        <p:spPr>
          <a:xfrm>
            <a:off x="7950853" y="2800117"/>
            <a:ext cx="5245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92D050"/>
                </a:solidFill>
                <a:latin typeface="AhnbergHand" pitchFamily="2" charset="0"/>
              </a:rPr>
              <a:t>15M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926D9EA-36CB-1846-B5BB-D08F91370568}"/>
              </a:ext>
            </a:extLst>
          </p:cNvPr>
          <p:cNvSpPr/>
          <p:nvPr/>
        </p:nvSpPr>
        <p:spPr>
          <a:xfrm>
            <a:off x="3063815" y="507522"/>
            <a:ext cx="4085847" cy="1739064"/>
          </a:xfrm>
          <a:custGeom>
            <a:avLst/>
            <a:gdLst>
              <a:gd name="connsiteX0" fmla="*/ 77010 w 5447796"/>
              <a:gd name="connsiteY0" fmla="*/ 27497 h 2318752"/>
              <a:gd name="connsiteX1" fmla="*/ 224154 w 5447796"/>
              <a:gd name="connsiteY1" fmla="*/ 122090 h 2318752"/>
              <a:gd name="connsiteX2" fmla="*/ 3797672 w 5447796"/>
              <a:gd name="connsiteY2" fmla="*/ 1761704 h 2318752"/>
              <a:gd name="connsiteX3" fmla="*/ 5353203 w 5447796"/>
              <a:gd name="connsiteY3" fmla="*/ 2287221 h 2318752"/>
              <a:gd name="connsiteX4" fmla="*/ 5100954 w 5447796"/>
              <a:gd name="connsiteY4" fmla="*/ 2140076 h 2318752"/>
              <a:gd name="connsiteX5" fmla="*/ 5447796 w 5447796"/>
              <a:gd name="connsiteY5" fmla="*/ 2287221 h 2318752"/>
              <a:gd name="connsiteX6" fmla="*/ 5100954 w 5447796"/>
              <a:gd name="connsiteY6" fmla="*/ 2318752 h 231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7796" h="2318752">
                <a:moveTo>
                  <a:pt x="77010" y="27497"/>
                </a:moveTo>
                <a:cubicBezTo>
                  <a:pt x="-159473" y="-69724"/>
                  <a:pt x="224154" y="122090"/>
                  <a:pt x="224154" y="122090"/>
                </a:cubicBezTo>
                <a:cubicBezTo>
                  <a:pt x="844264" y="411125"/>
                  <a:pt x="2942831" y="1400849"/>
                  <a:pt x="3797672" y="1761704"/>
                </a:cubicBezTo>
                <a:cubicBezTo>
                  <a:pt x="4652514" y="2122559"/>
                  <a:pt x="5135989" y="2224159"/>
                  <a:pt x="5353203" y="2287221"/>
                </a:cubicBezTo>
                <a:cubicBezTo>
                  <a:pt x="5570417" y="2350283"/>
                  <a:pt x="5085189" y="2140076"/>
                  <a:pt x="5100954" y="2140076"/>
                </a:cubicBezTo>
                <a:cubicBezTo>
                  <a:pt x="5116719" y="2140076"/>
                  <a:pt x="5447796" y="2257442"/>
                  <a:pt x="5447796" y="2287221"/>
                </a:cubicBezTo>
                <a:cubicBezTo>
                  <a:pt x="5447796" y="2317000"/>
                  <a:pt x="5274375" y="2317876"/>
                  <a:pt x="5100954" y="231875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0BFA8F7-0F05-3340-91C2-36D581A9667E}"/>
              </a:ext>
            </a:extLst>
          </p:cNvPr>
          <p:cNvSpPr/>
          <p:nvPr/>
        </p:nvSpPr>
        <p:spPr>
          <a:xfrm>
            <a:off x="7189076" y="1087871"/>
            <a:ext cx="522301" cy="1567170"/>
          </a:xfrm>
          <a:custGeom>
            <a:avLst/>
            <a:gdLst>
              <a:gd name="connsiteX0" fmla="*/ 115614 w 696401"/>
              <a:gd name="connsiteY0" fmla="*/ 1786691 h 2089560"/>
              <a:gd name="connsiteX1" fmla="*/ 336332 w 696401"/>
              <a:gd name="connsiteY1" fmla="*/ 2049450 h 2089560"/>
              <a:gd name="connsiteX2" fmla="*/ 693683 w 696401"/>
              <a:gd name="connsiteY2" fmla="*/ 1029946 h 2089560"/>
              <a:gd name="connsiteX3" fmla="*/ 483476 w 696401"/>
              <a:gd name="connsiteY3" fmla="*/ 10443 h 2089560"/>
              <a:gd name="connsiteX4" fmla="*/ 168166 w 696401"/>
              <a:gd name="connsiteY4" fmla="*/ 578002 h 2089560"/>
              <a:gd name="connsiteX5" fmla="*/ 0 w 696401"/>
              <a:gd name="connsiteY5" fmla="*/ 1786691 h 20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401" h="2089560">
                <a:moveTo>
                  <a:pt x="115614" y="1786691"/>
                </a:moveTo>
                <a:cubicBezTo>
                  <a:pt x="177800" y="1981132"/>
                  <a:pt x="239987" y="2175574"/>
                  <a:pt x="336332" y="2049450"/>
                </a:cubicBezTo>
                <a:cubicBezTo>
                  <a:pt x="432677" y="1923326"/>
                  <a:pt x="669159" y="1369780"/>
                  <a:pt x="693683" y="1029946"/>
                </a:cubicBezTo>
                <a:cubicBezTo>
                  <a:pt x="718207" y="690112"/>
                  <a:pt x="571062" y="85767"/>
                  <a:pt x="483476" y="10443"/>
                </a:cubicBezTo>
                <a:cubicBezTo>
                  <a:pt x="395890" y="-64881"/>
                  <a:pt x="248745" y="281961"/>
                  <a:pt x="168166" y="578002"/>
                </a:cubicBezTo>
                <a:cubicBezTo>
                  <a:pt x="87587" y="874043"/>
                  <a:pt x="43793" y="1330367"/>
                  <a:pt x="0" y="178669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7DF90-8F3A-E649-9300-0E9C138B2EFB}"/>
              </a:ext>
            </a:extLst>
          </p:cNvPr>
          <p:cNvSpPr txBox="1"/>
          <p:nvPr/>
        </p:nvSpPr>
        <p:spPr>
          <a:xfrm>
            <a:off x="3730561" y="2355814"/>
            <a:ext cx="2138727" cy="2377574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D10000"/>
                </a:solidFill>
                <a:latin typeface="AhnbergHand" pitchFamily="2" charset="0"/>
              </a:rPr>
              <a:t>32M addresses added</a:t>
            </a:r>
          </a:p>
          <a:p>
            <a:r>
              <a:rPr lang="en-AU" sz="1350" dirty="0">
                <a:solidFill>
                  <a:srgbClr val="D10000"/>
                </a:solidFill>
                <a:latin typeface="AhnbergHand" pitchFamily="2" charset="0"/>
              </a:rPr>
              <a:t>20, 21 January 2021</a:t>
            </a:r>
          </a:p>
          <a:p>
            <a:endParaRPr lang="en-AU" sz="1350" dirty="0">
              <a:solidFill>
                <a:srgbClr val="D10000"/>
              </a:solidFill>
              <a:latin typeface="AhnbergHand" pitchFamily="2" charset="0"/>
            </a:endParaRPr>
          </a:p>
          <a:p>
            <a:r>
              <a:rPr lang="en-AU" sz="1350" dirty="0">
                <a:solidFill>
                  <a:srgbClr val="D10000"/>
                </a:solidFill>
                <a:latin typeface="AhnbergHand" pitchFamily="2" charset="0"/>
              </a:rPr>
              <a:t>11.0.0.0/8</a:t>
            </a:r>
          </a:p>
          <a:p>
            <a:r>
              <a:rPr lang="en-AU" sz="1350" dirty="0">
                <a:solidFill>
                  <a:srgbClr val="D10000"/>
                </a:solidFill>
                <a:latin typeface="AhnbergHand" pitchFamily="2" charset="0"/>
              </a:rPr>
              <a:t>22.0.0.0/8</a:t>
            </a:r>
          </a:p>
          <a:p>
            <a:r>
              <a:rPr lang="en-AU" sz="1350" dirty="0">
                <a:solidFill>
                  <a:srgbClr val="D10000"/>
                </a:solidFill>
                <a:latin typeface="AhnbergHand" pitchFamily="2" charset="0"/>
              </a:rPr>
              <a:t>205.0.0.0/11</a:t>
            </a:r>
          </a:p>
          <a:p>
            <a:r>
              <a:rPr lang="en-AU" sz="1350" dirty="0">
                <a:solidFill>
                  <a:srgbClr val="D10000"/>
                </a:solidFill>
                <a:latin typeface="AhnbergHand" pitchFamily="2" charset="0"/>
              </a:rPr>
              <a:t>205.32.0.0.0/12</a:t>
            </a:r>
          </a:p>
          <a:p>
            <a:r>
              <a:rPr lang="en-AU" sz="1350" dirty="0">
                <a:solidFill>
                  <a:srgbClr val="D10000"/>
                </a:solidFill>
                <a:latin typeface="AhnbergHand" pitchFamily="2" charset="0"/>
              </a:rPr>
              <a:t>205.48.0.0.0/13</a:t>
            </a:r>
          </a:p>
          <a:p>
            <a:endParaRPr lang="en-AU" sz="1350" dirty="0">
              <a:solidFill>
                <a:srgbClr val="D10000"/>
              </a:solidFill>
              <a:latin typeface="AhnbergHand" pitchFamily="2" charset="0"/>
            </a:endParaRPr>
          </a:p>
          <a:p>
            <a:r>
              <a:rPr lang="en-AU" sz="1350" dirty="0">
                <a:solidFill>
                  <a:srgbClr val="D10000"/>
                </a:solidFill>
                <a:latin typeface="AhnbergHand" pitchFamily="2" charset="0"/>
              </a:rPr>
              <a:t>US DoD prefixes</a:t>
            </a:r>
          </a:p>
          <a:p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33971682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0F9E80-0140-CC4C-B403-36460FB6A698}"/>
              </a:ext>
            </a:extLst>
          </p:cNvPr>
          <p:cNvSpPr/>
          <p:nvPr/>
        </p:nvSpPr>
        <p:spPr>
          <a:xfrm>
            <a:off x="166977" y="1232452"/>
            <a:ext cx="8977023" cy="39915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D52DF-B7CA-E941-A67B-4699C04E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Where have IPv4 Addresses ended up?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AE89C-756D-DC43-A82F-47CDCCDD6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71" y="1734198"/>
            <a:ext cx="3604391" cy="3275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75967-83B6-584A-A497-40ED02A045F5}"/>
              </a:ext>
            </a:extLst>
          </p:cNvPr>
          <p:cNvSpPr txBox="1"/>
          <p:nvPr/>
        </p:nvSpPr>
        <p:spPr>
          <a:xfrm>
            <a:off x="1316421" y="1362607"/>
            <a:ext cx="22236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dirty="0"/>
              <a:t>Allocated Address Pools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50B48-3AE4-6442-A75B-ACD3281B5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602" y="1734198"/>
            <a:ext cx="4090200" cy="3275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FAA1C4-FB5F-6542-A332-1C6BD2D2DF9C}"/>
              </a:ext>
            </a:extLst>
          </p:cNvPr>
          <p:cNvSpPr txBox="1"/>
          <p:nvPr/>
        </p:nvSpPr>
        <p:spPr>
          <a:xfrm>
            <a:off x="5923894" y="1362607"/>
            <a:ext cx="28007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dirty="0"/>
              <a:t>Allocated Addresses Per Capita</a:t>
            </a:r>
          </a:p>
        </p:txBody>
      </p:sp>
    </p:spTree>
    <p:extLst>
      <p:ext uri="{BB962C8B-B14F-4D97-AF65-F5344CB8AC3E}">
        <p14:creationId xmlns:p14="http://schemas.microsoft.com/office/powerpoint/2010/main" val="37037269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2583-E333-CD4F-A96B-8433CA7D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092" y="2142058"/>
            <a:ext cx="4739509" cy="994172"/>
          </a:xfrm>
        </p:spPr>
        <p:txBody>
          <a:bodyPr/>
          <a:lstStyle/>
          <a:p>
            <a:r>
              <a:rPr lang="en-AU" dirty="0"/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15698413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B942-4BC2-8A48-A9BE-7436BEA4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Allocations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5BC728-A96E-8D46-B6A3-9256B0745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252" y="995178"/>
            <a:ext cx="5686652" cy="3998427"/>
          </a:xfr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A2805CD-4439-634E-A396-5A1126D6DAA0}"/>
              </a:ext>
            </a:extLst>
          </p:cNvPr>
          <p:cNvSpPr/>
          <p:nvPr/>
        </p:nvSpPr>
        <p:spPr>
          <a:xfrm>
            <a:off x="1954925" y="755963"/>
            <a:ext cx="5764258" cy="3650500"/>
          </a:xfrm>
          <a:custGeom>
            <a:avLst/>
            <a:gdLst>
              <a:gd name="connsiteX0" fmla="*/ 0 w 7685677"/>
              <a:gd name="connsiteY0" fmla="*/ 4867333 h 4867333"/>
              <a:gd name="connsiteX1" fmla="*/ 1345324 w 7685677"/>
              <a:gd name="connsiteY1" fmla="*/ 4068547 h 4867333"/>
              <a:gd name="connsiteX2" fmla="*/ 5202620 w 7685677"/>
              <a:gd name="connsiteY2" fmla="*/ 1693209 h 4867333"/>
              <a:gd name="connsiteX3" fmla="*/ 7493875 w 7685677"/>
              <a:gd name="connsiteY3" fmla="*/ 116657 h 4867333"/>
              <a:gd name="connsiteX4" fmla="*/ 7262648 w 7685677"/>
              <a:gd name="connsiteY4" fmla="*/ 137678 h 4867333"/>
              <a:gd name="connsiteX5" fmla="*/ 7651531 w 7685677"/>
              <a:gd name="connsiteY5" fmla="*/ 1043 h 4867333"/>
              <a:gd name="connsiteX6" fmla="*/ 7641020 w 7685677"/>
              <a:gd name="connsiteY6" fmla="*/ 221760 h 486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5677" h="4867333">
                <a:moveTo>
                  <a:pt x="0" y="4867333"/>
                </a:moveTo>
                <a:lnTo>
                  <a:pt x="1345324" y="4068547"/>
                </a:lnTo>
                <a:lnTo>
                  <a:pt x="5202620" y="1693209"/>
                </a:lnTo>
                <a:cubicBezTo>
                  <a:pt x="6227378" y="1034561"/>
                  <a:pt x="7150537" y="375912"/>
                  <a:pt x="7493875" y="116657"/>
                </a:cubicBezTo>
                <a:cubicBezTo>
                  <a:pt x="7837213" y="-142598"/>
                  <a:pt x="7236372" y="156947"/>
                  <a:pt x="7262648" y="137678"/>
                </a:cubicBezTo>
                <a:cubicBezTo>
                  <a:pt x="7288924" y="118409"/>
                  <a:pt x="7588469" y="-12971"/>
                  <a:pt x="7651531" y="1043"/>
                </a:cubicBezTo>
                <a:cubicBezTo>
                  <a:pt x="7714593" y="15057"/>
                  <a:pt x="7677806" y="118408"/>
                  <a:pt x="7641020" y="221760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26A34-6797-F240-AF18-0A726D072A7A}"/>
              </a:ext>
            </a:extLst>
          </p:cNvPr>
          <p:cNvSpPr txBox="1"/>
          <p:nvPr/>
        </p:nvSpPr>
        <p:spPr>
          <a:xfrm>
            <a:off x="7094265" y="2876090"/>
            <a:ext cx="2037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Covid impact in EU?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64EC5F-E99C-7443-A202-AA4961BB94C5}"/>
              </a:ext>
            </a:extLst>
          </p:cNvPr>
          <p:cNvSpPr/>
          <p:nvPr/>
        </p:nvSpPr>
        <p:spPr>
          <a:xfrm>
            <a:off x="6861918" y="3153090"/>
            <a:ext cx="536046" cy="252262"/>
          </a:xfrm>
          <a:custGeom>
            <a:avLst/>
            <a:gdLst>
              <a:gd name="connsiteX0" fmla="*/ 714728 w 714728"/>
              <a:gd name="connsiteY0" fmla="*/ 21039 h 336349"/>
              <a:gd name="connsiteX1" fmla="*/ 52576 w 714728"/>
              <a:gd name="connsiteY1" fmla="*/ 126142 h 336349"/>
              <a:gd name="connsiteX2" fmla="*/ 189211 w 714728"/>
              <a:gd name="connsiteY2" fmla="*/ 18 h 336349"/>
              <a:gd name="connsiteX3" fmla="*/ 25 w 714728"/>
              <a:gd name="connsiteY3" fmla="*/ 136653 h 336349"/>
              <a:gd name="connsiteX4" fmla="*/ 178701 w 714728"/>
              <a:gd name="connsiteY4" fmla="*/ 336349 h 33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728" h="336349">
                <a:moveTo>
                  <a:pt x="714728" y="21039"/>
                </a:moveTo>
                <a:cubicBezTo>
                  <a:pt x="427445" y="75342"/>
                  <a:pt x="140162" y="129645"/>
                  <a:pt x="52576" y="126142"/>
                </a:cubicBezTo>
                <a:cubicBezTo>
                  <a:pt x="-35010" y="122639"/>
                  <a:pt x="197969" y="-1734"/>
                  <a:pt x="189211" y="18"/>
                </a:cubicBezTo>
                <a:cubicBezTo>
                  <a:pt x="180453" y="1770"/>
                  <a:pt x="1777" y="80598"/>
                  <a:pt x="25" y="136653"/>
                </a:cubicBezTo>
                <a:cubicBezTo>
                  <a:pt x="-1727" y="192708"/>
                  <a:pt x="88487" y="264528"/>
                  <a:pt x="178701" y="336349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1605613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2A96-9709-734E-A023-7399C097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IPv4 / IPv6 RIR Allocations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99BC65-A563-284F-A692-1B7A87B78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083" y="1017102"/>
            <a:ext cx="5707117" cy="4012817"/>
          </a:xfrm>
        </p:spPr>
      </p:pic>
    </p:spTree>
    <p:extLst>
      <p:ext uri="{BB962C8B-B14F-4D97-AF65-F5344CB8AC3E}">
        <p14:creationId xmlns:p14="http://schemas.microsoft.com/office/powerpoint/2010/main" val="110619526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C6D95F-5EA6-6A40-9DFE-6236FEA6D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552" y="894796"/>
            <a:ext cx="5967248" cy="41957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C5716-1747-2941-A920-39F31C1C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Addresses Allocated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FD0C097-EB52-794A-A1FA-C3A935D2C32C}"/>
              </a:ext>
            </a:extLst>
          </p:cNvPr>
          <p:cNvSpPr/>
          <p:nvPr/>
        </p:nvSpPr>
        <p:spPr>
          <a:xfrm>
            <a:off x="2766848" y="888014"/>
            <a:ext cx="4869470" cy="3163724"/>
          </a:xfrm>
          <a:custGeom>
            <a:avLst/>
            <a:gdLst>
              <a:gd name="connsiteX0" fmla="*/ 0 w 6492626"/>
              <a:gd name="connsiteY0" fmla="*/ 4218298 h 4218298"/>
              <a:gd name="connsiteX1" fmla="*/ 3058510 w 6492626"/>
              <a:gd name="connsiteY1" fmla="*/ 2494602 h 4218298"/>
              <a:gd name="connsiteX2" fmla="*/ 6316717 w 6492626"/>
              <a:gd name="connsiteY2" fmla="*/ 161305 h 4218298"/>
              <a:gd name="connsiteX3" fmla="*/ 6096000 w 6492626"/>
              <a:gd name="connsiteY3" fmla="*/ 182326 h 4218298"/>
              <a:gd name="connsiteX4" fmla="*/ 6453352 w 6492626"/>
              <a:gd name="connsiteY4" fmla="*/ 24671 h 4218298"/>
              <a:gd name="connsiteX5" fmla="*/ 6442841 w 6492626"/>
              <a:gd name="connsiteY5" fmla="*/ 213857 h 42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2626" h="4218298">
                <a:moveTo>
                  <a:pt x="0" y="4218298"/>
                </a:moveTo>
                <a:cubicBezTo>
                  <a:pt x="1002862" y="3694532"/>
                  <a:pt x="2005724" y="3170767"/>
                  <a:pt x="3058510" y="2494602"/>
                </a:cubicBezTo>
                <a:cubicBezTo>
                  <a:pt x="4111296" y="1818436"/>
                  <a:pt x="5810469" y="546684"/>
                  <a:pt x="6316717" y="161305"/>
                </a:cubicBezTo>
                <a:cubicBezTo>
                  <a:pt x="6822965" y="-224074"/>
                  <a:pt x="6073228" y="205098"/>
                  <a:pt x="6096000" y="182326"/>
                </a:cubicBezTo>
                <a:cubicBezTo>
                  <a:pt x="6118773" y="159554"/>
                  <a:pt x="6395545" y="19416"/>
                  <a:pt x="6453352" y="24671"/>
                </a:cubicBezTo>
                <a:cubicBezTo>
                  <a:pt x="6511159" y="29926"/>
                  <a:pt x="6477000" y="121891"/>
                  <a:pt x="6442841" y="213857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rgbClr val="AB794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E26C1-E170-DC49-B9D9-883C0087A72E}"/>
              </a:ext>
            </a:extLst>
          </p:cNvPr>
          <p:cNvSpPr txBox="1"/>
          <p:nvPr/>
        </p:nvSpPr>
        <p:spPr>
          <a:xfrm>
            <a:off x="7207644" y="2844559"/>
            <a:ext cx="2037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Covid impact in EU?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EAC81FF-C1EB-BF4B-9020-F850F0229F0D}"/>
              </a:ext>
            </a:extLst>
          </p:cNvPr>
          <p:cNvSpPr/>
          <p:nvPr/>
        </p:nvSpPr>
        <p:spPr>
          <a:xfrm>
            <a:off x="7122237" y="3121558"/>
            <a:ext cx="536046" cy="252262"/>
          </a:xfrm>
          <a:custGeom>
            <a:avLst/>
            <a:gdLst>
              <a:gd name="connsiteX0" fmla="*/ 714728 w 714728"/>
              <a:gd name="connsiteY0" fmla="*/ 21039 h 336349"/>
              <a:gd name="connsiteX1" fmla="*/ 52576 w 714728"/>
              <a:gd name="connsiteY1" fmla="*/ 126142 h 336349"/>
              <a:gd name="connsiteX2" fmla="*/ 189211 w 714728"/>
              <a:gd name="connsiteY2" fmla="*/ 18 h 336349"/>
              <a:gd name="connsiteX3" fmla="*/ 25 w 714728"/>
              <a:gd name="connsiteY3" fmla="*/ 136653 h 336349"/>
              <a:gd name="connsiteX4" fmla="*/ 178701 w 714728"/>
              <a:gd name="connsiteY4" fmla="*/ 336349 h 33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728" h="336349">
                <a:moveTo>
                  <a:pt x="714728" y="21039"/>
                </a:moveTo>
                <a:cubicBezTo>
                  <a:pt x="427445" y="75342"/>
                  <a:pt x="140162" y="129645"/>
                  <a:pt x="52576" y="126142"/>
                </a:cubicBezTo>
                <a:cubicBezTo>
                  <a:pt x="-35010" y="122639"/>
                  <a:pt x="197969" y="-1734"/>
                  <a:pt x="189211" y="18"/>
                </a:cubicBezTo>
                <a:cubicBezTo>
                  <a:pt x="180453" y="1770"/>
                  <a:pt x="1777" y="80598"/>
                  <a:pt x="25" y="136653"/>
                </a:cubicBezTo>
                <a:cubicBezTo>
                  <a:pt x="-1727" y="192708"/>
                  <a:pt x="88487" y="264528"/>
                  <a:pt x="178701" y="336349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rgbClr val="AB79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6552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A839-6B1F-AB45-9118-051BDDC1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Where did those addresses go each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B655E-EB31-DD4C-AB85-6D0C5134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23" y="1709451"/>
            <a:ext cx="8120771" cy="2307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2AF48-08F4-3F4E-80F5-650F20118071}"/>
              </a:ext>
            </a:extLst>
          </p:cNvPr>
          <p:cNvSpPr txBox="1"/>
          <p:nvPr/>
        </p:nvSpPr>
        <p:spPr>
          <a:xfrm>
            <a:off x="496615" y="1273066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IPv6 Allocations (/32s)</a:t>
            </a:r>
          </a:p>
        </p:txBody>
      </p:sp>
    </p:spTree>
    <p:extLst>
      <p:ext uri="{BB962C8B-B14F-4D97-AF65-F5344CB8AC3E}">
        <p14:creationId xmlns:p14="http://schemas.microsoft.com/office/powerpoint/2010/main" val="658716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2583-E333-CD4F-A96B-8433CA7D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092" y="2142058"/>
            <a:ext cx="4739509" cy="994172"/>
          </a:xfrm>
        </p:spPr>
        <p:txBody>
          <a:bodyPr/>
          <a:lstStyle/>
          <a:p>
            <a:r>
              <a:rPr lang="en-AU" dirty="0"/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27219991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5A39-FC2F-D945-B9A4-CE5C3573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4" y="-63933"/>
            <a:ext cx="8807012" cy="994172"/>
          </a:xfrm>
        </p:spPr>
        <p:txBody>
          <a:bodyPr>
            <a:normAutofit fontScale="90000"/>
          </a:bodyPr>
          <a:lstStyle/>
          <a:p>
            <a:r>
              <a:rPr lang="en-AU" dirty="0"/>
              <a:t>What’s the total picture so far?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F7ED5-2C32-FE4E-8082-E764E25C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07" y="897731"/>
            <a:ext cx="4181475" cy="397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AEB2E2-3C34-C641-BCAC-CCC3850DC77B}"/>
              </a:ext>
            </a:extLst>
          </p:cNvPr>
          <p:cNvSpPr txBox="1"/>
          <p:nvPr/>
        </p:nvSpPr>
        <p:spPr>
          <a:xfrm>
            <a:off x="3781359" y="4948410"/>
            <a:ext cx="40895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solidFill>
                  <a:srgbClr val="AB7942"/>
                </a:solidFill>
              </a:rPr>
              <a:t>* I’m using a count of /48s here to get the per capita numbers to make sense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A28F9-1682-DA4E-AAA6-CBE554289965}"/>
              </a:ext>
            </a:extLst>
          </p:cNvPr>
          <p:cNvSpPr txBox="1"/>
          <p:nvPr/>
        </p:nvSpPr>
        <p:spPr>
          <a:xfrm>
            <a:off x="6850118" y="1008993"/>
            <a:ext cx="16930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rgbClr val="AB7942"/>
                </a:solidFill>
                <a:latin typeface="AhnbergHand" pitchFamily="2" charset="0"/>
              </a:rPr>
              <a:t>Advertised / Allocated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BA67375-8450-BD4D-8FDE-C60DDDA02711}"/>
              </a:ext>
            </a:extLst>
          </p:cNvPr>
          <p:cNvSpPr/>
          <p:nvPr/>
        </p:nvSpPr>
        <p:spPr>
          <a:xfrm>
            <a:off x="5265683" y="740223"/>
            <a:ext cx="1481959" cy="347599"/>
          </a:xfrm>
          <a:custGeom>
            <a:avLst/>
            <a:gdLst>
              <a:gd name="connsiteX0" fmla="*/ 1975945 w 1975945"/>
              <a:gd name="connsiteY0" fmla="*/ 463465 h 463465"/>
              <a:gd name="connsiteX1" fmla="*/ 1870842 w 1975945"/>
              <a:gd name="connsiteY1" fmla="*/ 379382 h 463465"/>
              <a:gd name="connsiteX2" fmla="*/ 1502980 w 1975945"/>
              <a:gd name="connsiteY2" fmla="*/ 127134 h 463465"/>
              <a:gd name="connsiteX3" fmla="*/ 199697 w 1975945"/>
              <a:gd name="connsiteY3" fmla="*/ 1009 h 463465"/>
              <a:gd name="connsiteX4" fmla="*/ 84083 w 1975945"/>
              <a:gd name="connsiteY4" fmla="*/ 190196 h 463465"/>
              <a:gd name="connsiteX5" fmla="*/ 147145 w 1975945"/>
              <a:gd name="connsiteY5" fmla="*/ 95603 h 463465"/>
              <a:gd name="connsiteX6" fmla="*/ 94593 w 1975945"/>
              <a:gd name="connsiteY6" fmla="*/ 169175 h 463465"/>
              <a:gd name="connsiteX7" fmla="*/ 0 w 1975945"/>
              <a:gd name="connsiteY7" fmla="*/ 106113 h 46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5945" h="463465">
                <a:moveTo>
                  <a:pt x="1975945" y="463465"/>
                </a:moveTo>
                <a:cubicBezTo>
                  <a:pt x="1962807" y="449451"/>
                  <a:pt x="1949669" y="435437"/>
                  <a:pt x="1870842" y="379382"/>
                </a:cubicBezTo>
                <a:cubicBezTo>
                  <a:pt x="1792014" y="323327"/>
                  <a:pt x="1781504" y="190196"/>
                  <a:pt x="1502980" y="127134"/>
                </a:cubicBezTo>
                <a:cubicBezTo>
                  <a:pt x="1224456" y="64072"/>
                  <a:pt x="436180" y="-9501"/>
                  <a:pt x="199697" y="1009"/>
                </a:cubicBezTo>
                <a:cubicBezTo>
                  <a:pt x="-36786" y="11519"/>
                  <a:pt x="92842" y="174430"/>
                  <a:pt x="84083" y="190196"/>
                </a:cubicBezTo>
                <a:cubicBezTo>
                  <a:pt x="75324" y="205962"/>
                  <a:pt x="145393" y="99106"/>
                  <a:pt x="147145" y="95603"/>
                </a:cubicBezTo>
                <a:cubicBezTo>
                  <a:pt x="148897" y="92100"/>
                  <a:pt x="119117" y="167423"/>
                  <a:pt x="94593" y="169175"/>
                </a:cubicBezTo>
                <a:cubicBezTo>
                  <a:pt x="70069" y="170927"/>
                  <a:pt x="35034" y="138520"/>
                  <a:pt x="0" y="106113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547117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0143-B8E3-5D48-B4BB-4513BE9C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Advertised vs Unadvertised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617EB-66B8-3F4C-861E-348F420E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96" y="1173423"/>
            <a:ext cx="6028531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159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C253-A51D-3449-93C9-786A1DD7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Comparing IPv4 to IPv6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30DFF-2FCC-0E43-8237-313403D0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61" y="1379482"/>
            <a:ext cx="5855139" cy="3764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29AAA5-4067-434B-AEF7-69C944E78705}"/>
              </a:ext>
            </a:extLst>
          </p:cNvPr>
          <p:cNvSpPr txBox="1"/>
          <p:nvPr/>
        </p:nvSpPr>
        <p:spPr>
          <a:xfrm>
            <a:off x="275897" y="1111470"/>
            <a:ext cx="32015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Ratio</a:t>
            </a:r>
          </a:p>
          <a:p>
            <a:r>
              <a:rPr lang="en-AU" sz="1350" dirty="0">
                <a:latin typeface="AhnbergHand" pitchFamily="2" charset="0"/>
              </a:rPr>
              <a:t>Unadvertised Pool : Allocated Pool</a:t>
            </a:r>
          </a:p>
        </p:txBody>
      </p:sp>
    </p:spTree>
    <p:extLst>
      <p:ext uri="{BB962C8B-B14F-4D97-AF65-F5344CB8AC3E}">
        <p14:creationId xmlns:p14="http://schemas.microsoft.com/office/powerpoint/2010/main" val="39709993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A952-7C83-484B-B176-EABA1B8C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8F17F-340C-D74C-9E9C-288E8CA9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10" y="917033"/>
            <a:ext cx="6601811" cy="42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26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1072-B832-E34C-8E47-A6C3014C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023F0-B7CF-9F44-B7FE-21F6BE3BB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hlinkClick r:id="rId2"/>
              </a:rPr>
              <a:t>https://stats.labs.apnic.net/ipv6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https://resources.potaroo.net/iso3166/v6cc.html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4"/>
              </a:rPr>
              <a:t>https://bgp.potaroo.net/v6/as2.0/index.html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5"/>
              </a:rPr>
              <a:t>https://www.cidr-report.org/v6/as2.0/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37980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0F606-5471-0048-9493-5A21E81DCD02}"/>
              </a:ext>
            </a:extLst>
          </p:cNvPr>
          <p:cNvSpPr txBox="1"/>
          <p:nvPr/>
        </p:nvSpPr>
        <p:spPr>
          <a:xfrm>
            <a:off x="2081048" y="1726325"/>
            <a:ext cx="378020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300" dirty="0">
                <a:solidFill>
                  <a:srgbClr val="AB7942"/>
                </a:solidFill>
                <a:latin typeface="AhnbergHand" pitchFamily="2" charset="0"/>
              </a:rPr>
              <a:t>That’s it!</a:t>
            </a:r>
          </a:p>
          <a:p>
            <a:endParaRPr lang="en-AU" sz="3300" dirty="0">
              <a:solidFill>
                <a:srgbClr val="AB7942"/>
              </a:solidFill>
              <a:latin typeface="AhnbergHand" pitchFamily="2" charset="0"/>
            </a:endParaRPr>
          </a:p>
          <a:p>
            <a:r>
              <a:rPr lang="en-AU" sz="3300" dirty="0">
                <a:solidFill>
                  <a:srgbClr val="AB7942"/>
                </a:solidFill>
                <a:latin typeface="AhnbergHand" pitchFamily="2" charset="0"/>
              </a:rPr>
              <a:t>        Thanks!</a:t>
            </a:r>
          </a:p>
        </p:txBody>
      </p:sp>
    </p:spTree>
    <p:extLst>
      <p:ext uri="{BB962C8B-B14F-4D97-AF65-F5344CB8AC3E}">
        <p14:creationId xmlns:p14="http://schemas.microsoft.com/office/powerpoint/2010/main" val="19807651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62B8-E3C7-D44C-9A85-834C7AB3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6" y="1"/>
            <a:ext cx="8594699" cy="994172"/>
          </a:xfrm>
        </p:spPr>
        <p:txBody>
          <a:bodyPr>
            <a:normAutofit fontScale="90000"/>
          </a:bodyPr>
          <a:lstStyle/>
          <a:p>
            <a:r>
              <a:rPr lang="en-AU" dirty="0"/>
              <a:t>IPv4 – Over the Exhaustion Cliff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F7F30B-95BE-0343-B0FE-97CB94F29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635" y="1369219"/>
            <a:ext cx="4790730" cy="3263504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7E4D56F-882C-F34B-873C-CB0B50E55B08}"/>
              </a:ext>
            </a:extLst>
          </p:cNvPr>
          <p:cNvSpPr/>
          <p:nvPr/>
        </p:nvSpPr>
        <p:spPr>
          <a:xfrm>
            <a:off x="1103586" y="1014972"/>
            <a:ext cx="3713306" cy="2146015"/>
          </a:xfrm>
          <a:custGeom>
            <a:avLst/>
            <a:gdLst>
              <a:gd name="connsiteX0" fmla="*/ 0 w 4951074"/>
              <a:gd name="connsiteY0" fmla="*/ 2861353 h 2861353"/>
              <a:gd name="connsiteX1" fmla="*/ 746235 w 4951074"/>
              <a:gd name="connsiteY1" fmla="*/ 2419919 h 2861353"/>
              <a:gd name="connsiteX2" fmla="*/ 3100552 w 4951074"/>
              <a:gd name="connsiteY2" fmla="*/ 1074595 h 2861353"/>
              <a:gd name="connsiteX3" fmla="*/ 4866290 w 4951074"/>
              <a:gd name="connsiteY3" fmla="*/ 86622 h 2861353"/>
              <a:gd name="connsiteX4" fmla="*/ 4246180 w 4951074"/>
              <a:gd name="connsiteY4" fmla="*/ 128664 h 2861353"/>
              <a:gd name="connsiteX5" fmla="*/ 4918842 w 4951074"/>
              <a:gd name="connsiteY5" fmla="*/ 13050 h 2861353"/>
              <a:gd name="connsiteX6" fmla="*/ 4782207 w 4951074"/>
              <a:gd name="connsiteY6" fmla="*/ 486015 h 286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1074" h="2861353">
                <a:moveTo>
                  <a:pt x="0" y="2861353"/>
                </a:moveTo>
                <a:lnTo>
                  <a:pt x="746235" y="2419919"/>
                </a:lnTo>
                <a:lnTo>
                  <a:pt x="3100552" y="1074595"/>
                </a:lnTo>
                <a:cubicBezTo>
                  <a:pt x="3787228" y="685712"/>
                  <a:pt x="4675352" y="244277"/>
                  <a:pt x="4866290" y="86622"/>
                </a:cubicBezTo>
                <a:cubicBezTo>
                  <a:pt x="5057228" y="-71033"/>
                  <a:pt x="4237421" y="140926"/>
                  <a:pt x="4246180" y="128664"/>
                </a:cubicBezTo>
                <a:cubicBezTo>
                  <a:pt x="4254939" y="116402"/>
                  <a:pt x="4829504" y="-46508"/>
                  <a:pt x="4918842" y="13050"/>
                </a:cubicBezTo>
                <a:cubicBezTo>
                  <a:pt x="5008180" y="72608"/>
                  <a:pt x="4895193" y="279311"/>
                  <a:pt x="4782207" y="486015"/>
                </a:cubicBezTo>
              </a:path>
            </a:pathLst>
          </a:custGeom>
          <a:noFill/>
          <a:ln w="38100"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F782A-9ED3-A446-9CA2-A345DC809732}"/>
              </a:ext>
            </a:extLst>
          </p:cNvPr>
          <p:cNvSpPr txBox="1"/>
          <p:nvPr/>
        </p:nvSpPr>
        <p:spPr>
          <a:xfrm>
            <a:off x="5029200" y="961696"/>
            <a:ext cx="16001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Pre-Exhaustion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22F187-2F05-FB42-A71C-4519456ABE64}"/>
              </a:ext>
            </a:extLst>
          </p:cNvPr>
          <p:cNvSpPr/>
          <p:nvPr/>
        </p:nvSpPr>
        <p:spPr>
          <a:xfrm>
            <a:off x="3768557" y="2345531"/>
            <a:ext cx="2924015" cy="2155525"/>
          </a:xfrm>
          <a:custGeom>
            <a:avLst/>
            <a:gdLst>
              <a:gd name="connsiteX0" fmla="*/ 20223 w 3898686"/>
              <a:gd name="connsiteY0" fmla="*/ 15219 h 2874033"/>
              <a:gd name="connsiteX1" fmla="*/ 104305 w 3898686"/>
              <a:gd name="connsiteY1" fmla="*/ 130833 h 2874033"/>
              <a:gd name="connsiteX2" fmla="*/ 829519 w 3898686"/>
              <a:gd name="connsiteY2" fmla="*/ 971660 h 2874033"/>
              <a:gd name="connsiteX3" fmla="*/ 1891064 w 3898686"/>
              <a:gd name="connsiteY3" fmla="*/ 1917592 h 2874033"/>
              <a:gd name="connsiteX4" fmla="*/ 2731891 w 3898686"/>
              <a:gd name="connsiteY4" fmla="*/ 2390557 h 2874033"/>
              <a:gd name="connsiteX5" fmla="*/ 3824967 w 3898686"/>
              <a:gd name="connsiteY5" fmla="*/ 2653316 h 2874033"/>
              <a:gd name="connsiteX6" fmla="*/ 3646291 w 3898686"/>
              <a:gd name="connsiteY6" fmla="*/ 2527192 h 2874033"/>
              <a:gd name="connsiteX7" fmla="*/ 3898540 w 3898686"/>
              <a:gd name="connsiteY7" fmla="*/ 2684847 h 2874033"/>
              <a:gd name="connsiteX8" fmla="*/ 3604250 w 3898686"/>
              <a:gd name="connsiteY8" fmla="*/ 2874033 h 287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686" h="2874033">
                <a:moveTo>
                  <a:pt x="20223" y="15219"/>
                </a:moveTo>
                <a:cubicBezTo>
                  <a:pt x="-5178" y="-6678"/>
                  <a:pt x="-30578" y="-28574"/>
                  <a:pt x="104305" y="130833"/>
                </a:cubicBezTo>
                <a:cubicBezTo>
                  <a:pt x="239188" y="290240"/>
                  <a:pt x="531726" y="673867"/>
                  <a:pt x="829519" y="971660"/>
                </a:cubicBezTo>
                <a:cubicBezTo>
                  <a:pt x="1127312" y="1269453"/>
                  <a:pt x="1574002" y="1681109"/>
                  <a:pt x="1891064" y="1917592"/>
                </a:cubicBezTo>
                <a:cubicBezTo>
                  <a:pt x="2208126" y="2154075"/>
                  <a:pt x="2409574" y="2267936"/>
                  <a:pt x="2731891" y="2390557"/>
                </a:cubicBezTo>
                <a:cubicBezTo>
                  <a:pt x="3054208" y="2513178"/>
                  <a:pt x="3672567" y="2630544"/>
                  <a:pt x="3824967" y="2653316"/>
                </a:cubicBezTo>
                <a:cubicBezTo>
                  <a:pt x="3977367" y="2676088"/>
                  <a:pt x="3634029" y="2521937"/>
                  <a:pt x="3646291" y="2527192"/>
                </a:cubicBezTo>
                <a:cubicBezTo>
                  <a:pt x="3658553" y="2532447"/>
                  <a:pt x="3905547" y="2627040"/>
                  <a:pt x="3898540" y="2684847"/>
                </a:cubicBezTo>
                <a:cubicBezTo>
                  <a:pt x="3891533" y="2742654"/>
                  <a:pt x="3747891" y="2808343"/>
                  <a:pt x="3604250" y="2874033"/>
                </a:cubicBezTo>
              </a:path>
            </a:pathLst>
          </a:custGeom>
          <a:noFill/>
          <a:ln w="38100"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9322-F946-3948-AE39-E2177F6D0A9F}"/>
              </a:ext>
            </a:extLst>
          </p:cNvPr>
          <p:cNvSpPr txBox="1"/>
          <p:nvPr/>
        </p:nvSpPr>
        <p:spPr>
          <a:xfrm>
            <a:off x="6964204" y="4126624"/>
            <a:ext cx="16770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Post-Exhaustion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36C9F-2156-BA47-8CE7-33ED57CD3FE8}"/>
              </a:ext>
            </a:extLst>
          </p:cNvPr>
          <p:cNvSpPr txBox="1"/>
          <p:nvPr/>
        </p:nvSpPr>
        <p:spPr>
          <a:xfrm>
            <a:off x="693683" y="977935"/>
            <a:ext cx="2675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IPv4 Address Allocations by RIR</a:t>
            </a:r>
          </a:p>
        </p:txBody>
      </p:sp>
    </p:spTree>
    <p:extLst>
      <p:ext uri="{BB962C8B-B14F-4D97-AF65-F5344CB8AC3E}">
        <p14:creationId xmlns:p14="http://schemas.microsoft.com/office/powerpoint/2010/main" val="34568943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C3E5DC0-1D1B-9040-83F5-EE587F89F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474" y="1692411"/>
            <a:ext cx="4790730" cy="326350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D62B8-E3C7-D44C-9A85-834C7AB3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9" y="1"/>
            <a:ext cx="8592207" cy="994172"/>
          </a:xfrm>
        </p:spPr>
        <p:txBody>
          <a:bodyPr>
            <a:normAutofit fontScale="90000"/>
          </a:bodyPr>
          <a:lstStyle/>
          <a:p>
            <a:r>
              <a:rPr lang="en-AU" dirty="0"/>
              <a:t>IPv4 – Over the Exhaustion Cliff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7E4D56F-882C-F34B-873C-CB0B50E55B08}"/>
              </a:ext>
            </a:extLst>
          </p:cNvPr>
          <p:cNvSpPr/>
          <p:nvPr/>
        </p:nvSpPr>
        <p:spPr>
          <a:xfrm>
            <a:off x="2451538" y="1238696"/>
            <a:ext cx="3318641" cy="2592325"/>
          </a:xfrm>
          <a:custGeom>
            <a:avLst/>
            <a:gdLst>
              <a:gd name="connsiteX0" fmla="*/ 0 w 4951074"/>
              <a:gd name="connsiteY0" fmla="*/ 2861353 h 2861353"/>
              <a:gd name="connsiteX1" fmla="*/ 746235 w 4951074"/>
              <a:gd name="connsiteY1" fmla="*/ 2419919 h 2861353"/>
              <a:gd name="connsiteX2" fmla="*/ 3100552 w 4951074"/>
              <a:gd name="connsiteY2" fmla="*/ 1074595 h 2861353"/>
              <a:gd name="connsiteX3" fmla="*/ 4866290 w 4951074"/>
              <a:gd name="connsiteY3" fmla="*/ 86622 h 2861353"/>
              <a:gd name="connsiteX4" fmla="*/ 4246180 w 4951074"/>
              <a:gd name="connsiteY4" fmla="*/ 128664 h 2861353"/>
              <a:gd name="connsiteX5" fmla="*/ 4918842 w 4951074"/>
              <a:gd name="connsiteY5" fmla="*/ 13050 h 2861353"/>
              <a:gd name="connsiteX6" fmla="*/ 4782207 w 4951074"/>
              <a:gd name="connsiteY6" fmla="*/ 486015 h 286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1074" h="2861353">
                <a:moveTo>
                  <a:pt x="0" y="2861353"/>
                </a:moveTo>
                <a:lnTo>
                  <a:pt x="746235" y="2419919"/>
                </a:lnTo>
                <a:lnTo>
                  <a:pt x="3100552" y="1074595"/>
                </a:lnTo>
                <a:cubicBezTo>
                  <a:pt x="3787228" y="685712"/>
                  <a:pt x="4675352" y="244277"/>
                  <a:pt x="4866290" y="86622"/>
                </a:cubicBezTo>
                <a:cubicBezTo>
                  <a:pt x="5057228" y="-71033"/>
                  <a:pt x="4237421" y="140926"/>
                  <a:pt x="4246180" y="128664"/>
                </a:cubicBezTo>
                <a:cubicBezTo>
                  <a:pt x="4254939" y="116402"/>
                  <a:pt x="4829504" y="-46508"/>
                  <a:pt x="4918842" y="13050"/>
                </a:cubicBezTo>
                <a:cubicBezTo>
                  <a:pt x="5008180" y="72608"/>
                  <a:pt x="4895193" y="279311"/>
                  <a:pt x="4782207" y="486015"/>
                </a:cubicBezTo>
              </a:path>
            </a:pathLst>
          </a:custGeom>
          <a:noFill/>
          <a:ln w="38100"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F782A-9ED3-A446-9CA2-A345DC809732}"/>
              </a:ext>
            </a:extLst>
          </p:cNvPr>
          <p:cNvSpPr txBox="1"/>
          <p:nvPr/>
        </p:nvSpPr>
        <p:spPr>
          <a:xfrm>
            <a:off x="5770179" y="947512"/>
            <a:ext cx="16001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Pre-Exhaustion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9322-F946-3948-AE39-E2177F6D0A9F}"/>
              </a:ext>
            </a:extLst>
          </p:cNvPr>
          <p:cNvSpPr txBox="1"/>
          <p:nvPr/>
        </p:nvSpPr>
        <p:spPr>
          <a:xfrm>
            <a:off x="7071238" y="2691410"/>
            <a:ext cx="16770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Post-Exhaustion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A3678-6F3F-D34E-B602-A1791FAD7ADB}"/>
              </a:ext>
            </a:extLst>
          </p:cNvPr>
          <p:cNvSpPr txBox="1"/>
          <p:nvPr/>
        </p:nvSpPr>
        <p:spPr>
          <a:xfrm>
            <a:off x="1529256" y="1238695"/>
            <a:ext cx="28488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Number of IPv4 Allocations by RIR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D94E084-D81D-0749-B54F-542F2CF58CF2}"/>
              </a:ext>
            </a:extLst>
          </p:cNvPr>
          <p:cNvSpPr/>
          <p:nvPr/>
        </p:nvSpPr>
        <p:spPr>
          <a:xfrm>
            <a:off x="4215812" y="2648595"/>
            <a:ext cx="2714918" cy="268027"/>
          </a:xfrm>
          <a:custGeom>
            <a:avLst/>
            <a:gdLst>
              <a:gd name="connsiteX0" fmla="*/ 22972 w 3619890"/>
              <a:gd name="connsiteY0" fmla="*/ 178693 h 357369"/>
              <a:gd name="connsiteX1" fmla="*/ 96545 w 3619890"/>
              <a:gd name="connsiteY1" fmla="*/ 168182 h 357369"/>
              <a:gd name="connsiteX2" fmla="*/ 1420848 w 3619890"/>
              <a:gd name="connsiteY2" fmla="*/ 136651 h 357369"/>
              <a:gd name="connsiteX3" fmla="*/ 2818724 w 3619890"/>
              <a:gd name="connsiteY3" fmla="*/ 126141 h 357369"/>
              <a:gd name="connsiteX4" fmla="*/ 3596489 w 3619890"/>
              <a:gd name="connsiteY4" fmla="*/ 199713 h 357369"/>
              <a:gd name="connsiteX5" fmla="*/ 3028931 w 3619890"/>
              <a:gd name="connsiteY5" fmla="*/ 17 h 357369"/>
              <a:gd name="connsiteX6" fmla="*/ 3617510 w 3619890"/>
              <a:gd name="connsiteY6" fmla="*/ 189203 h 357369"/>
              <a:gd name="connsiteX7" fmla="*/ 3197096 w 3619890"/>
              <a:gd name="connsiteY7" fmla="*/ 357369 h 35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90" h="357369">
                <a:moveTo>
                  <a:pt x="22972" y="178693"/>
                </a:moveTo>
                <a:cubicBezTo>
                  <a:pt x="-56731" y="176941"/>
                  <a:pt x="96545" y="168182"/>
                  <a:pt x="96545" y="168182"/>
                </a:cubicBezTo>
                <a:lnTo>
                  <a:pt x="1420848" y="136651"/>
                </a:lnTo>
                <a:cubicBezTo>
                  <a:pt x="1874544" y="129644"/>
                  <a:pt x="2456117" y="115631"/>
                  <a:pt x="2818724" y="126141"/>
                </a:cubicBezTo>
                <a:cubicBezTo>
                  <a:pt x="3181331" y="136651"/>
                  <a:pt x="3561455" y="220734"/>
                  <a:pt x="3596489" y="199713"/>
                </a:cubicBezTo>
                <a:cubicBezTo>
                  <a:pt x="3631523" y="178692"/>
                  <a:pt x="3025428" y="1769"/>
                  <a:pt x="3028931" y="17"/>
                </a:cubicBezTo>
                <a:cubicBezTo>
                  <a:pt x="3032434" y="-1735"/>
                  <a:pt x="3589483" y="129644"/>
                  <a:pt x="3617510" y="189203"/>
                </a:cubicBezTo>
                <a:cubicBezTo>
                  <a:pt x="3645537" y="248762"/>
                  <a:pt x="3421316" y="303065"/>
                  <a:pt x="3197096" y="357369"/>
                </a:cubicBezTo>
              </a:path>
            </a:pathLst>
          </a:custGeom>
          <a:noFill/>
          <a:ln w="38100"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A83E-F0A9-1C4E-B366-5E3141B8048E}"/>
              </a:ext>
            </a:extLst>
          </p:cNvPr>
          <p:cNvSpPr txBox="1"/>
          <p:nvPr/>
        </p:nvSpPr>
        <p:spPr>
          <a:xfrm>
            <a:off x="7071239" y="2968410"/>
            <a:ext cx="1844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Impact of last /8 rationing policies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F9298AD-6A24-1741-96FF-98712A3E7333}"/>
              </a:ext>
            </a:extLst>
          </p:cNvPr>
          <p:cNvSpPr/>
          <p:nvPr/>
        </p:nvSpPr>
        <p:spPr>
          <a:xfrm>
            <a:off x="2862853" y="1491278"/>
            <a:ext cx="844985" cy="47500"/>
          </a:xfrm>
          <a:custGeom>
            <a:avLst/>
            <a:gdLst>
              <a:gd name="connsiteX0" fmla="*/ 73701 w 1126647"/>
              <a:gd name="connsiteY0" fmla="*/ 31531 h 63333"/>
              <a:gd name="connsiteX1" fmla="*/ 157784 w 1126647"/>
              <a:gd name="connsiteY1" fmla="*/ 42042 h 63333"/>
              <a:gd name="connsiteX2" fmla="*/ 998611 w 1126647"/>
              <a:gd name="connsiteY2" fmla="*/ 31531 h 63333"/>
              <a:gd name="connsiteX3" fmla="*/ 1019632 w 1126647"/>
              <a:gd name="connsiteY3" fmla="*/ 63062 h 63333"/>
              <a:gd name="connsiteX4" fmla="*/ 129 w 1126647"/>
              <a:gd name="connsiteY4" fmla="*/ 10510 h 63333"/>
              <a:gd name="connsiteX5" fmla="*/ 1093204 w 1126647"/>
              <a:gd name="connsiteY5" fmla="*/ 0 h 6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647" h="63333">
                <a:moveTo>
                  <a:pt x="73701" y="31531"/>
                </a:moveTo>
                <a:cubicBezTo>
                  <a:pt x="38666" y="36786"/>
                  <a:pt x="3632" y="42042"/>
                  <a:pt x="157784" y="42042"/>
                </a:cubicBezTo>
                <a:cubicBezTo>
                  <a:pt x="311936" y="42042"/>
                  <a:pt x="854970" y="28028"/>
                  <a:pt x="998611" y="31531"/>
                </a:cubicBezTo>
                <a:cubicBezTo>
                  <a:pt x="1142252" y="35034"/>
                  <a:pt x="1186046" y="66565"/>
                  <a:pt x="1019632" y="63062"/>
                </a:cubicBezTo>
                <a:cubicBezTo>
                  <a:pt x="853218" y="59559"/>
                  <a:pt x="-12133" y="21020"/>
                  <a:pt x="129" y="10510"/>
                </a:cubicBezTo>
                <a:cubicBezTo>
                  <a:pt x="12391" y="0"/>
                  <a:pt x="552797" y="0"/>
                  <a:pt x="1093204" y="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26D1B93-67D6-6B4B-994E-6550614DF6C4}"/>
              </a:ext>
            </a:extLst>
          </p:cNvPr>
          <p:cNvSpPr/>
          <p:nvPr/>
        </p:nvSpPr>
        <p:spPr>
          <a:xfrm>
            <a:off x="6248286" y="3109181"/>
            <a:ext cx="1364888" cy="1041387"/>
          </a:xfrm>
          <a:custGeom>
            <a:avLst/>
            <a:gdLst>
              <a:gd name="connsiteX0" fmla="*/ 1819851 w 1819851"/>
              <a:gd name="connsiteY0" fmla="*/ 1388516 h 1388516"/>
              <a:gd name="connsiteX1" fmla="*/ 169727 w 1819851"/>
              <a:gd name="connsiteY1" fmla="*/ 106254 h 1388516"/>
              <a:gd name="connsiteX2" fmla="*/ 348402 w 1819851"/>
              <a:gd name="connsiteY2" fmla="*/ 95744 h 1388516"/>
              <a:gd name="connsiteX3" fmla="*/ 22582 w 1819851"/>
              <a:gd name="connsiteY3" fmla="*/ 1151 h 1388516"/>
              <a:gd name="connsiteX4" fmla="*/ 54113 w 1819851"/>
              <a:gd name="connsiteY4" fmla="*/ 169316 h 138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851" h="1388516">
                <a:moveTo>
                  <a:pt x="1819851" y="1388516"/>
                </a:moveTo>
                <a:cubicBezTo>
                  <a:pt x="1117409" y="855116"/>
                  <a:pt x="414968" y="321716"/>
                  <a:pt x="169727" y="106254"/>
                </a:cubicBezTo>
                <a:cubicBezTo>
                  <a:pt x="-75514" y="-109208"/>
                  <a:pt x="372926" y="113261"/>
                  <a:pt x="348402" y="95744"/>
                </a:cubicBezTo>
                <a:cubicBezTo>
                  <a:pt x="323878" y="78227"/>
                  <a:pt x="71630" y="-11111"/>
                  <a:pt x="22582" y="1151"/>
                </a:cubicBezTo>
                <a:cubicBezTo>
                  <a:pt x="-26466" y="13413"/>
                  <a:pt x="13823" y="91364"/>
                  <a:pt x="54113" y="169316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2F94B9-9A67-9E41-BC16-14602C7E0197}"/>
              </a:ext>
            </a:extLst>
          </p:cNvPr>
          <p:cNvSpPr/>
          <p:nvPr/>
        </p:nvSpPr>
        <p:spPr>
          <a:xfrm>
            <a:off x="6640970" y="3901473"/>
            <a:ext cx="926479" cy="284272"/>
          </a:xfrm>
          <a:custGeom>
            <a:avLst/>
            <a:gdLst>
              <a:gd name="connsiteX0" fmla="*/ 1235305 w 1235305"/>
              <a:gd name="connsiteY0" fmla="*/ 379029 h 379029"/>
              <a:gd name="connsiteX1" fmla="*/ 58146 w 1235305"/>
              <a:gd name="connsiteY1" fmla="*/ 53208 h 379029"/>
              <a:gd name="connsiteX2" fmla="*/ 163250 w 1235305"/>
              <a:gd name="connsiteY2" fmla="*/ 657 h 379029"/>
              <a:gd name="connsiteX3" fmla="*/ 16105 w 1235305"/>
              <a:gd name="connsiteY3" fmla="*/ 53208 h 379029"/>
              <a:gd name="connsiteX4" fmla="*/ 100188 w 1235305"/>
              <a:gd name="connsiteY4" fmla="*/ 179333 h 37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305" h="379029">
                <a:moveTo>
                  <a:pt x="1235305" y="379029"/>
                </a:moveTo>
                <a:cubicBezTo>
                  <a:pt x="736063" y="247649"/>
                  <a:pt x="236822" y="116270"/>
                  <a:pt x="58146" y="53208"/>
                </a:cubicBezTo>
                <a:cubicBezTo>
                  <a:pt x="-120530" y="-9854"/>
                  <a:pt x="170257" y="657"/>
                  <a:pt x="163250" y="657"/>
                </a:cubicBezTo>
                <a:cubicBezTo>
                  <a:pt x="156243" y="657"/>
                  <a:pt x="26615" y="23429"/>
                  <a:pt x="16105" y="53208"/>
                </a:cubicBezTo>
                <a:cubicBezTo>
                  <a:pt x="5595" y="82987"/>
                  <a:pt x="52891" y="131160"/>
                  <a:pt x="100188" y="179333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FF312-8A39-6F47-9311-CB78E261C95F}"/>
              </a:ext>
            </a:extLst>
          </p:cNvPr>
          <p:cNvSpPr txBox="1"/>
          <p:nvPr/>
        </p:nvSpPr>
        <p:spPr>
          <a:xfrm>
            <a:off x="6912712" y="4185745"/>
            <a:ext cx="21167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Covid impact in EU?</a:t>
            </a:r>
          </a:p>
        </p:txBody>
      </p:sp>
    </p:spTree>
    <p:extLst>
      <p:ext uri="{BB962C8B-B14F-4D97-AF65-F5344CB8AC3E}">
        <p14:creationId xmlns:p14="http://schemas.microsoft.com/office/powerpoint/2010/main" val="29060374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CDB6-D840-1743-99A8-85A9815C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23" y="92541"/>
            <a:ext cx="7886700" cy="994172"/>
          </a:xfrm>
        </p:spPr>
        <p:txBody>
          <a:bodyPr/>
          <a:lstStyle/>
          <a:p>
            <a:r>
              <a:rPr lang="en-AU" dirty="0"/>
              <a:t>IPv4 Transfers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912D07-0C6F-B740-BB6E-E95F84B56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53" y="1572445"/>
            <a:ext cx="4987540" cy="339757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C16737-1CBD-BC40-93B9-AC639384D0C8}"/>
              </a:ext>
            </a:extLst>
          </p:cNvPr>
          <p:cNvSpPr txBox="1"/>
          <p:nvPr/>
        </p:nvSpPr>
        <p:spPr>
          <a:xfrm>
            <a:off x="6200648" y="1764709"/>
            <a:ext cx="2044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Number of Recorded Transfers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E1E89-F3B6-A343-9D13-5D9EB22C68C9}"/>
              </a:ext>
            </a:extLst>
          </p:cNvPr>
          <p:cNvSpPr txBox="1"/>
          <p:nvPr/>
        </p:nvSpPr>
        <p:spPr>
          <a:xfrm>
            <a:off x="1399385" y="1202621"/>
            <a:ext cx="20217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Volume of Recorded Transfers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70127-7607-6C45-BFC2-23157362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52" y="2156152"/>
            <a:ext cx="3864592" cy="1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349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E041-D49B-A040-9A83-E7BE4F43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783364" cy="994172"/>
          </a:xfrm>
        </p:spPr>
        <p:txBody>
          <a:bodyPr>
            <a:normAutofit fontScale="90000"/>
          </a:bodyPr>
          <a:lstStyle/>
          <a:p>
            <a:r>
              <a:rPr lang="en-AU" dirty="0"/>
              <a:t>Imports and Exports - 2015 - 2020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7BA038-CAA6-714A-B459-BAC7D7104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396330"/>
              </p:ext>
            </p:extLst>
          </p:nvPr>
        </p:nvGraphicFramePr>
        <p:xfrm>
          <a:off x="2941254" y="1594288"/>
          <a:ext cx="1543050" cy="3329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351">
                  <a:extLst>
                    <a:ext uri="{9D8B030D-6E8A-4147-A177-3AD203B41FA5}">
                      <a16:colId xmlns:a16="http://schemas.microsoft.com/office/drawing/2014/main" val="4034283878"/>
                    </a:ext>
                  </a:extLst>
                </a:gridCol>
                <a:gridCol w="649079">
                  <a:extLst>
                    <a:ext uri="{9D8B030D-6E8A-4147-A177-3AD203B41FA5}">
                      <a16:colId xmlns:a16="http://schemas.microsoft.com/office/drawing/2014/main" val="6188415"/>
                    </a:ext>
                  </a:extLst>
                </a:gridCol>
                <a:gridCol w="570620">
                  <a:extLst>
                    <a:ext uri="{9D8B030D-6E8A-4147-A177-3AD203B41FA5}">
                      <a16:colId xmlns:a16="http://schemas.microsoft.com/office/drawing/2014/main" val="17855646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Rank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To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Addrs (M)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72731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Singapore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14.8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328729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China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6.1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541079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3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Hong Kong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6.1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841081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4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India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5.6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46159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UK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3.1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439608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6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Japan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3.0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6426904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7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 dirty="0">
                          <a:effectLst/>
                        </a:rPr>
                        <a:t>Saudi Arabia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2.9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4982446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8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Germany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2.8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633553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9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USA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2.1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708697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10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Spain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1.9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643220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Iran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1.9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1796774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12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Netherlands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338240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13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France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1.4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815611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14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Italy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1.2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795330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Australia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0.6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289878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16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Russia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400407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17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Kazakhstan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387095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18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Ireland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0.4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659854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19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Switzerland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0.4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630435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20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Poland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 dirty="0">
                          <a:effectLst/>
                        </a:rPr>
                        <a:t>0.4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414621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C2BE7C-C41E-1840-9515-841F75A57D75}"/>
              </a:ext>
            </a:extLst>
          </p:cNvPr>
          <p:cNvSpPr txBox="1"/>
          <p:nvPr/>
        </p:nvSpPr>
        <p:spPr>
          <a:xfrm>
            <a:off x="930166" y="1268016"/>
            <a:ext cx="179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Exports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728E3-792A-824A-B97F-E6BDC896C751}"/>
              </a:ext>
            </a:extLst>
          </p:cNvPr>
          <p:cNvSpPr txBox="1"/>
          <p:nvPr/>
        </p:nvSpPr>
        <p:spPr>
          <a:xfrm>
            <a:off x="3227990" y="1268016"/>
            <a:ext cx="179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Imports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A0B4119-0BAD-8042-B63E-1427E1B4F821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604141"/>
          <a:ext cx="1714500" cy="3329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401">
                  <a:extLst>
                    <a:ext uri="{9D8B030D-6E8A-4147-A177-3AD203B41FA5}">
                      <a16:colId xmlns:a16="http://schemas.microsoft.com/office/drawing/2014/main" val="1650356884"/>
                    </a:ext>
                  </a:extLst>
                </a:gridCol>
                <a:gridCol w="820392">
                  <a:extLst>
                    <a:ext uri="{9D8B030D-6E8A-4147-A177-3AD203B41FA5}">
                      <a16:colId xmlns:a16="http://schemas.microsoft.com/office/drawing/2014/main" val="3031583588"/>
                    </a:ext>
                  </a:extLst>
                </a:gridCol>
                <a:gridCol w="570707">
                  <a:extLst>
                    <a:ext uri="{9D8B030D-6E8A-4147-A177-3AD203B41FA5}">
                      <a16:colId xmlns:a16="http://schemas.microsoft.com/office/drawing/2014/main" val="252790362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Rank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From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Addrs (M)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75419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USA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19.0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034179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Australia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13.5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646836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3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Canada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3.6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3417529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4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Romania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3.2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796000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UK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2.9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2237586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6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Singapore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2.7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197035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7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Russia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2.2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205093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8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Netherlands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2.1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228254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9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China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1.7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8868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10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Ukraine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1.3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38021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Hong Kong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1.2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8739371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12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India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851522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13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Germany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4954187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14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European Union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1.1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199608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Denmark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0.7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732189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16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France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0.6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015107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17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Italy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046402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18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Austria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56744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19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Iran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0.5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364656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>
                          <a:effectLst/>
                        </a:rPr>
                        <a:t>20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>
                          <a:effectLst/>
                        </a:rPr>
                        <a:t>Bulgaria</a:t>
                      </a:r>
                      <a:endParaRPr lang="en-AU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u="none" strike="noStrike" dirty="0">
                          <a:effectLst/>
                        </a:rPr>
                        <a:t>0.5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4162746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B059102-EC49-9448-87D1-6D648249A128}"/>
              </a:ext>
            </a:extLst>
          </p:cNvPr>
          <p:cNvSpPr txBox="1"/>
          <p:nvPr/>
        </p:nvSpPr>
        <p:spPr>
          <a:xfrm>
            <a:off x="6124664" y="1268016"/>
            <a:ext cx="179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Bilateral Trade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89D2182-2525-4540-A7E5-87CF674941CD}"/>
              </a:ext>
            </a:extLst>
          </p:cNvPr>
          <p:cNvSpPr/>
          <p:nvPr/>
        </p:nvSpPr>
        <p:spPr>
          <a:xfrm>
            <a:off x="2437741" y="2333296"/>
            <a:ext cx="384284" cy="2144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325040D-AE19-BC4F-AD08-7AEFFB962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26457"/>
              </p:ext>
            </p:extLst>
          </p:nvPr>
        </p:nvGraphicFramePr>
        <p:xfrm>
          <a:off x="5724098" y="1568098"/>
          <a:ext cx="2660950" cy="332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3429000" imgH="4279900" progId="Excel.Sheet.12">
                  <p:embed/>
                </p:oleObj>
              </mc:Choice>
              <mc:Fallback>
                <p:oleObj name="Worksheet" r:id="rId3" imgW="3429000" imgH="4279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4098" y="1568098"/>
                        <a:ext cx="2660950" cy="332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442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61C9-3666-BA4A-B76A-76FD71AE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Market Data</a:t>
            </a:r>
          </a:p>
        </p:txBody>
      </p:sp>
      <p:pic>
        <p:nvPicPr>
          <p:cNvPr id="4098" name="Picture 2" descr="Price variations over time and by deal size">
            <a:extLst>
              <a:ext uri="{FF2B5EF4-FFF2-40B4-BE49-F238E27FC236}">
                <a16:creationId xmlns:a16="http://schemas.microsoft.com/office/drawing/2014/main" id="{56CEE570-C605-1944-AEB5-1E1183D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04" y="1268016"/>
            <a:ext cx="5495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34BE5-C399-1A4B-B0B6-1DEF913D57D6}"/>
              </a:ext>
            </a:extLst>
          </p:cNvPr>
          <p:cNvSpPr txBox="1"/>
          <p:nvPr/>
        </p:nvSpPr>
        <p:spPr>
          <a:xfrm>
            <a:off x="4664789" y="4076387"/>
            <a:ext cx="33489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IPv4 Market Group</a:t>
            </a:r>
          </a:p>
          <a:p>
            <a:r>
              <a:rPr lang="en-AU" sz="1350" dirty="0"/>
              <a:t>https://ipv4marketgroup.com/ipv4-pricing/</a:t>
            </a:r>
          </a:p>
        </p:txBody>
      </p:sp>
    </p:spTree>
    <p:extLst>
      <p:ext uri="{BB962C8B-B14F-4D97-AF65-F5344CB8AC3E}">
        <p14:creationId xmlns:p14="http://schemas.microsoft.com/office/powerpoint/2010/main" val="5684728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DDEA-1B56-9247-8344-E489A93E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 of Transferred Addresses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3F9E7A-A479-8844-BB14-36A85C58C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331" y="1094328"/>
            <a:ext cx="5549462" cy="39019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04F29-61CD-D949-AA39-71A0D90628B4}"/>
              </a:ext>
            </a:extLst>
          </p:cNvPr>
          <p:cNvSpPr txBox="1"/>
          <p:nvPr/>
        </p:nvSpPr>
        <p:spPr>
          <a:xfrm>
            <a:off x="6952593" y="1986455"/>
            <a:ext cx="180049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“legacy” addresses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1C6202-73A7-1D43-B8DF-983A785C7AB6}"/>
              </a:ext>
            </a:extLst>
          </p:cNvPr>
          <p:cNvSpPr/>
          <p:nvPr/>
        </p:nvSpPr>
        <p:spPr>
          <a:xfrm>
            <a:off x="6786046" y="2282952"/>
            <a:ext cx="1329953" cy="363695"/>
          </a:xfrm>
          <a:custGeom>
            <a:avLst/>
            <a:gdLst>
              <a:gd name="connsiteX0" fmla="*/ 852683 w 1773270"/>
              <a:gd name="connsiteY0" fmla="*/ 67127 h 484927"/>
              <a:gd name="connsiteX1" fmla="*/ 1767083 w 1773270"/>
              <a:gd name="connsiteY1" fmla="*/ 14575 h 484927"/>
              <a:gd name="connsiteX2" fmla="*/ 1252076 w 1773270"/>
              <a:gd name="connsiteY2" fmla="*/ 46106 h 484927"/>
              <a:gd name="connsiteX3" fmla="*/ 1220545 w 1773270"/>
              <a:gd name="connsiteY3" fmla="*/ 477031 h 484927"/>
              <a:gd name="connsiteX4" fmla="*/ 43386 w 1773270"/>
              <a:gd name="connsiteY4" fmla="*/ 319375 h 484927"/>
              <a:gd name="connsiteX5" fmla="*/ 232572 w 1773270"/>
              <a:gd name="connsiteY5" fmla="*/ 245803 h 484927"/>
              <a:gd name="connsiteX6" fmla="*/ 22366 w 1773270"/>
              <a:gd name="connsiteY6" fmla="*/ 298355 h 484927"/>
              <a:gd name="connsiteX7" fmla="*/ 95938 w 1773270"/>
              <a:gd name="connsiteY7" fmla="*/ 477031 h 48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3270" h="484927">
                <a:moveTo>
                  <a:pt x="852683" y="67127"/>
                </a:moveTo>
                <a:lnTo>
                  <a:pt x="1767083" y="14575"/>
                </a:lnTo>
                <a:cubicBezTo>
                  <a:pt x="1833648" y="11072"/>
                  <a:pt x="1343166" y="-30970"/>
                  <a:pt x="1252076" y="46106"/>
                </a:cubicBezTo>
                <a:cubicBezTo>
                  <a:pt x="1160986" y="123182"/>
                  <a:pt x="1421993" y="431486"/>
                  <a:pt x="1220545" y="477031"/>
                </a:cubicBezTo>
                <a:cubicBezTo>
                  <a:pt x="1019097" y="522576"/>
                  <a:pt x="208048" y="357913"/>
                  <a:pt x="43386" y="319375"/>
                </a:cubicBezTo>
                <a:cubicBezTo>
                  <a:pt x="-121276" y="280837"/>
                  <a:pt x="236075" y="249306"/>
                  <a:pt x="232572" y="245803"/>
                </a:cubicBezTo>
                <a:cubicBezTo>
                  <a:pt x="229069" y="242300"/>
                  <a:pt x="45138" y="259817"/>
                  <a:pt x="22366" y="298355"/>
                </a:cubicBezTo>
                <a:cubicBezTo>
                  <a:pt x="-406" y="336893"/>
                  <a:pt x="47766" y="406962"/>
                  <a:pt x="95938" y="4770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6BC4E27-4116-4146-895F-A0D98C921837}"/>
              </a:ext>
            </a:extLst>
          </p:cNvPr>
          <p:cNvSpPr/>
          <p:nvPr/>
        </p:nvSpPr>
        <p:spPr>
          <a:xfrm>
            <a:off x="3263463" y="2065283"/>
            <a:ext cx="2240366" cy="756745"/>
          </a:xfrm>
          <a:custGeom>
            <a:avLst/>
            <a:gdLst>
              <a:gd name="connsiteX0" fmla="*/ 0 w 2987155"/>
              <a:gd name="connsiteY0" fmla="*/ 0 h 1008993"/>
              <a:gd name="connsiteX1" fmla="*/ 136634 w 2987155"/>
              <a:gd name="connsiteY1" fmla="*/ 52552 h 1008993"/>
              <a:gd name="connsiteX2" fmla="*/ 1082565 w 2987155"/>
              <a:gd name="connsiteY2" fmla="*/ 420414 h 1008993"/>
              <a:gd name="connsiteX3" fmla="*/ 2858814 w 2987155"/>
              <a:gd name="connsiteY3" fmla="*/ 851338 h 1008993"/>
              <a:gd name="connsiteX4" fmla="*/ 2774731 w 2987155"/>
              <a:gd name="connsiteY4" fmla="*/ 567559 h 1008993"/>
              <a:gd name="connsiteX5" fmla="*/ 2984938 w 2987155"/>
              <a:gd name="connsiteY5" fmla="*/ 872359 h 1008993"/>
              <a:gd name="connsiteX6" fmla="*/ 2617076 w 2987155"/>
              <a:gd name="connsiteY6" fmla="*/ 1008993 h 10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155" h="1008993">
                <a:moveTo>
                  <a:pt x="0" y="0"/>
                </a:moveTo>
                <a:lnTo>
                  <a:pt x="136634" y="52552"/>
                </a:lnTo>
                <a:cubicBezTo>
                  <a:pt x="317062" y="122621"/>
                  <a:pt x="628868" y="287283"/>
                  <a:pt x="1082565" y="420414"/>
                </a:cubicBezTo>
                <a:cubicBezTo>
                  <a:pt x="1536262" y="553545"/>
                  <a:pt x="2576786" y="826814"/>
                  <a:pt x="2858814" y="851338"/>
                </a:cubicBezTo>
                <a:cubicBezTo>
                  <a:pt x="3140842" y="875862"/>
                  <a:pt x="2753710" y="564055"/>
                  <a:pt x="2774731" y="567559"/>
                </a:cubicBezTo>
                <a:cubicBezTo>
                  <a:pt x="2795752" y="571063"/>
                  <a:pt x="3011214" y="798787"/>
                  <a:pt x="2984938" y="872359"/>
                </a:cubicBezTo>
                <a:cubicBezTo>
                  <a:pt x="2958662" y="945931"/>
                  <a:pt x="2787869" y="977462"/>
                  <a:pt x="2617076" y="1008993"/>
                </a:cubicBezTo>
              </a:path>
            </a:pathLst>
          </a:custGeom>
          <a:noFill/>
          <a:ln>
            <a:solidFill>
              <a:srgbClr val="85B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8704214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258F-EA64-2544-A030-BBD834AF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80" y="139842"/>
            <a:ext cx="8515350" cy="994172"/>
          </a:xfrm>
        </p:spPr>
        <p:txBody>
          <a:bodyPr>
            <a:normAutofit fontScale="90000"/>
          </a:bodyPr>
          <a:lstStyle/>
          <a:p>
            <a:r>
              <a:rPr lang="en-AU" dirty="0"/>
              <a:t>Recycling from the Reserved Pools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EF64D5-E352-454F-83D2-008D59CF9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014" y="848956"/>
            <a:ext cx="6341711" cy="4227808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8364113-8532-1C4E-8B6F-C4C6EDF7D6E9}"/>
              </a:ext>
            </a:extLst>
          </p:cNvPr>
          <p:cNvSpPr/>
          <p:nvPr/>
        </p:nvSpPr>
        <p:spPr>
          <a:xfrm>
            <a:off x="4437993" y="2139333"/>
            <a:ext cx="1663709" cy="1563160"/>
          </a:xfrm>
          <a:custGeom>
            <a:avLst/>
            <a:gdLst>
              <a:gd name="connsiteX0" fmla="*/ 231228 w 2218278"/>
              <a:gd name="connsiteY0" fmla="*/ 258619 h 2084213"/>
              <a:gd name="connsiteX1" fmla="*/ 567559 w 2218278"/>
              <a:gd name="connsiteY1" fmla="*/ 1782619 h 2084213"/>
              <a:gd name="connsiteX2" fmla="*/ 1776248 w 2218278"/>
              <a:gd name="connsiteY2" fmla="*/ 2055888 h 2084213"/>
              <a:gd name="connsiteX3" fmla="*/ 2165131 w 2218278"/>
              <a:gd name="connsiteY3" fmla="*/ 1372716 h 2084213"/>
              <a:gd name="connsiteX4" fmla="*/ 714704 w 2218278"/>
              <a:gd name="connsiteY4" fmla="*/ 79943 h 2084213"/>
              <a:gd name="connsiteX5" fmla="*/ 0 w 2218278"/>
              <a:gd name="connsiteY5" fmla="*/ 248109 h 20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8278" h="2084213">
                <a:moveTo>
                  <a:pt x="231228" y="258619"/>
                </a:moveTo>
                <a:cubicBezTo>
                  <a:pt x="270642" y="870846"/>
                  <a:pt x="310056" y="1483074"/>
                  <a:pt x="567559" y="1782619"/>
                </a:cubicBezTo>
                <a:cubicBezTo>
                  <a:pt x="825062" y="2082164"/>
                  <a:pt x="1509986" y="2124205"/>
                  <a:pt x="1776248" y="2055888"/>
                </a:cubicBezTo>
                <a:cubicBezTo>
                  <a:pt x="2042510" y="1987571"/>
                  <a:pt x="2342055" y="1702040"/>
                  <a:pt x="2165131" y="1372716"/>
                </a:cubicBezTo>
                <a:cubicBezTo>
                  <a:pt x="1988207" y="1043392"/>
                  <a:pt x="1075559" y="267378"/>
                  <a:pt x="714704" y="79943"/>
                </a:cubicBezTo>
                <a:cubicBezTo>
                  <a:pt x="353849" y="-107492"/>
                  <a:pt x="176924" y="70308"/>
                  <a:pt x="0" y="2481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D066C-E899-F848-A3D6-B7C734046831}"/>
              </a:ext>
            </a:extLst>
          </p:cNvPr>
          <p:cNvSpPr txBox="1"/>
          <p:nvPr/>
        </p:nvSpPr>
        <p:spPr>
          <a:xfrm>
            <a:off x="4832131" y="251460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rgbClr val="7030A0"/>
                </a:solidFill>
                <a:latin typeface="AhnbergHand" pitchFamily="2" charset="0"/>
              </a:rPr>
              <a:t>APNIC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B57DC8A-3745-5040-A9A5-201DD737BAC6}"/>
              </a:ext>
            </a:extLst>
          </p:cNvPr>
          <p:cNvSpPr/>
          <p:nvPr/>
        </p:nvSpPr>
        <p:spPr>
          <a:xfrm>
            <a:off x="3886501" y="3893318"/>
            <a:ext cx="981530" cy="928795"/>
          </a:xfrm>
          <a:custGeom>
            <a:avLst/>
            <a:gdLst>
              <a:gd name="connsiteX0" fmla="*/ 167765 w 1308706"/>
              <a:gd name="connsiteY0" fmla="*/ 232248 h 1238393"/>
              <a:gd name="connsiteX1" fmla="*/ 829916 w 1308706"/>
              <a:gd name="connsiteY1" fmla="*/ 1157158 h 1238393"/>
              <a:gd name="connsiteX2" fmla="*/ 1239820 w 1308706"/>
              <a:gd name="connsiteY2" fmla="*/ 1094096 h 1238393"/>
              <a:gd name="connsiteX3" fmla="*/ 1250330 w 1308706"/>
              <a:gd name="connsiteY3" fmla="*/ 295310 h 1238393"/>
              <a:gd name="connsiteX4" fmla="*/ 661751 w 1308706"/>
              <a:gd name="connsiteY4" fmla="*/ 11531 h 1238393"/>
              <a:gd name="connsiteX5" fmla="*/ 20620 w 1308706"/>
              <a:gd name="connsiteY5" fmla="*/ 95613 h 1238393"/>
              <a:gd name="connsiteX6" fmla="*/ 220316 w 1308706"/>
              <a:gd name="connsiteY6" fmla="*/ 463476 h 123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706" h="1238393">
                <a:moveTo>
                  <a:pt x="167765" y="232248"/>
                </a:moveTo>
                <a:cubicBezTo>
                  <a:pt x="409502" y="622882"/>
                  <a:pt x="651240" y="1013517"/>
                  <a:pt x="829916" y="1157158"/>
                </a:cubicBezTo>
                <a:cubicBezTo>
                  <a:pt x="1008592" y="1300799"/>
                  <a:pt x="1169751" y="1237737"/>
                  <a:pt x="1239820" y="1094096"/>
                </a:cubicBezTo>
                <a:cubicBezTo>
                  <a:pt x="1309889" y="950455"/>
                  <a:pt x="1346675" y="475737"/>
                  <a:pt x="1250330" y="295310"/>
                </a:cubicBezTo>
                <a:cubicBezTo>
                  <a:pt x="1153985" y="114883"/>
                  <a:pt x="866703" y="44814"/>
                  <a:pt x="661751" y="11531"/>
                </a:cubicBezTo>
                <a:cubicBezTo>
                  <a:pt x="456799" y="-21752"/>
                  <a:pt x="94193" y="20289"/>
                  <a:pt x="20620" y="95613"/>
                </a:cubicBezTo>
                <a:cubicBezTo>
                  <a:pt x="-52953" y="170937"/>
                  <a:pt x="83681" y="317206"/>
                  <a:pt x="220316" y="4634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2BE60-8624-8F47-8C32-9BC276C80D3D}"/>
              </a:ext>
            </a:extLst>
          </p:cNvPr>
          <p:cNvSpPr txBox="1"/>
          <p:nvPr/>
        </p:nvSpPr>
        <p:spPr>
          <a:xfrm>
            <a:off x="4764203" y="3900435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rgbClr val="FFC000"/>
                </a:solidFill>
                <a:latin typeface="AhnbergHand" pitchFamily="2" charset="0"/>
              </a:rPr>
              <a:t>LACNIC</a:t>
            </a:r>
          </a:p>
        </p:txBody>
      </p:sp>
    </p:spTree>
    <p:extLst>
      <p:ext uri="{BB962C8B-B14F-4D97-AF65-F5344CB8AC3E}">
        <p14:creationId xmlns:p14="http://schemas.microsoft.com/office/powerpoint/2010/main" val="15007904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31AACE063D241B46B3DC5C07BA8B7" ma:contentTypeVersion="12" ma:contentTypeDescription="Create a new document." ma:contentTypeScope="" ma:versionID="9143bfd88752d4671ba6f333cb826e2b">
  <xsd:schema xmlns:xsd="http://www.w3.org/2001/XMLSchema" xmlns:xs="http://www.w3.org/2001/XMLSchema" xmlns:p="http://schemas.microsoft.com/office/2006/metadata/properties" xmlns:ns2="3aca21ad-443f-4e74-b301-f32116a9d1a4" xmlns:ns3="52337f47-1ee8-4d8a-8e13-f0ec0e135c4a" targetNamespace="http://schemas.microsoft.com/office/2006/metadata/properties" ma:root="true" ma:fieldsID="ed27590ccb189d972498d38bb49f03a6" ns2:_="" ns3:_="">
    <xsd:import namespace="3aca21ad-443f-4e74-b301-f32116a9d1a4"/>
    <xsd:import namespace="52337f47-1ee8-4d8a-8e13-f0ec0e135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a21ad-443f-4e74-b301-f32116a9d1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37f47-1ee8-4d8a-8e13-f0ec0e135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15A38-EF73-4FD6-9968-E60E094890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4F2DC-1E05-4D2A-AF51-62CB1A6B19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5788F5-BB04-4306-895D-992B0B4E5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a21ad-443f-4e74-b301-f32116a9d1a4"/>
    <ds:schemaRef ds:uri="52337f47-1ee8-4d8a-8e13-f0ec0e135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429</Words>
  <Application>Microsoft Macintosh PowerPoint</Application>
  <PresentationFormat>On-screen Show (16:9)</PresentationFormat>
  <Paragraphs>210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AhnbergHand</vt:lpstr>
      <vt:lpstr>Arial</vt:lpstr>
      <vt:lpstr>Calibri</vt:lpstr>
      <vt:lpstr>Garamond</vt:lpstr>
      <vt:lpstr>Helvetica</vt:lpstr>
      <vt:lpstr>Powderfinger Type</vt:lpstr>
      <vt:lpstr>APNIC33PowerPointTemplateFinal</vt:lpstr>
      <vt:lpstr>Worksheet</vt:lpstr>
      <vt:lpstr>Addressing 2020</vt:lpstr>
      <vt:lpstr>IPv4</vt:lpstr>
      <vt:lpstr>IPv4 – Over the Exhaustion Cliff</vt:lpstr>
      <vt:lpstr>IPv4 – Over the Exhaustion Cliff</vt:lpstr>
      <vt:lpstr>IPv4 Transfers</vt:lpstr>
      <vt:lpstr>Imports and Exports - 2015 - 2020</vt:lpstr>
      <vt:lpstr>Market Data</vt:lpstr>
      <vt:lpstr>Age of Transferred Addresses</vt:lpstr>
      <vt:lpstr>Recycling from the Reserved Pools</vt:lpstr>
      <vt:lpstr>Unadvertised IPv4 Addresses</vt:lpstr>
      <vt:lpstr>Unadvertised vs Advertised Ratio</vt:lpstr>
      <vt:lpstr>IPv4 Address Pools – 2019 to now</vt:lpstr>
      <vt:lpstr>Aside: huh?</vt:lpstr>
      <vt:lpstr>Where have IPv4 Addresses ended up?</vt:lpstr>
      <vt:lpstr>IPv6</vt:lpstr>
      <vt:lpstr>IPv6 Allocations</vt:lpstr>
      <vt:lpstr>IPv4 / IPv6 RIR Allocations </vt:lpstr>
      <vt:lpstr>IPv6 Addresses Allocated</vt:lpstr>
      <vt:lpstr>Where did those addresses go each year?</vt:lpstr>
      <vt:lpstr>What’s the total picture so far?</vt:lpstr>
      <vt:lpstr>Advertised vs Unadvertised</vt:lpstr>
      <vt:lpstr>Comparing IPv4 to IPv6</vt:lpstr>
      <vt:lpstr>IPv6 Use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13</cp:revision>
  <dcterms:modified xsi:type="dcterms:W3CDTF">2021-03-01T01:08:51Z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0x0101001C931AACE063D241B46B3DC5C07BA8B7</vt:lpwstr>
  </property>
</Properties>
</file>