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1"/>
  </p:notesMasterIdLst>
  <p:sldIdLst>
    <p:sldId id="256" r:id="rId2"/>
    <p:sldId id="257" r:id="rId3"/>
    <p:sldId id="258" r:id="rId4"/>
    <p:sldId id="259" r:id="rId5"/>
    <p:sldId id="260" r:id="rId6"/>
    <p:sldId id="262" r:id="rId7"/>
    <p:sldId id="267" r:id="rId8"/>
    <p:sldId id="263" r:id="rId9"/>
    <p:sldId id="264" r:id="rId10"/>
    <p:sldId id="275" r:id="rId11"/>
    <p:sldId id="269" r:id="rId12"/>
    <p:sldId id="266" r:id="rId13"/>
    <p:sldId id="270" r:id="rId14"/>
    <p:sldId id="271" r:id="rId15"/>
    <p:sldId id="273" r:id="rId16"/>
    <p:sldId id="276" r:id="rId17"/>
    <p:sldId id="272" r:id="rId18"/>
    <p:sldId id="277" r:id="rId19"/>
    <p:sldId id="274" r:id="rId2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BE0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 snapToObjects="1">
      <p:cViewPr varScale="1">
        <p:scale>
          <a:sx n="121" d="100"/>
          <a:sy n="121" d="100"/>
        </p:scale>
        <p:origin x="74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F5D3AC-21F9-1B42-A170-42E50015E276}" type="datetimeFigureOut">
              <a:rPr lang="en-AU" smtClean="0"/>
              <a:t>28/10/20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18DD86-FD5E-1240-B6C1-BE5E16A37B5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4722649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D18DD86-FD5E-1240-B6C1-BE5E16A37B5D}" type="slidenum">
              <a:rPr lang="en-AU" smtClean="0"/>
              <a:t>13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4915017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0127BD-9B87-9841-82EC-FD4E0C21700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A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745F76E-2F0B-F541-842B-50CB158FC74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AE4DDC-56F1-2D4D-801E-B375C1B05C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EE5B9-2C6E-3E40-A4AD-99D198607715}" type="datetimeFigureOut">
              <a:rPr lang="en-AU" smtClean="0"/>
              <a:t>28/10/20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038959-94B1-694F-BCCD-75E016939F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CD10A7-B62A-0F42-BD4C-E22BBDCD2E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23AFD-5EE3-3546-A3F4-C1206851325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995868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7B7588-B785-4446-BDFD-4B835F87F2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19FEFAF-C950-DD46-8888-078694DF09D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06CDCA-2546-904F-B17F-AD41599C29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EE5B9-2C6E-3E40-A4AD-99D198607715}" type="datetimeFigureOut">
              <a:rPr lang="en-AU" smtClean="0"/>
              <a:t>28/10/20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A508C2-5DD0-8041-8E7C-9FA265FCEA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4F3966-EBFE-304B-94B0-81C8DF9F33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23AFD-5EE3-3546-A3F4-C1206851325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743782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64C0981-ECC3-E648-BE57-737D3B04606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1357C3E-8572-7F48-86A9-110B43CA0DE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819F1D-8B7E-0448-91B8-A3308F251D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EE5B9-2C6E-3E40-A4AD-99D198607715}" type="datetimeFigureOut">
              <a:rPr lang="en-AU" smtClean="0"/>
              <a:t>28/10/20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A95BCD-7E9A-304D-BCC9-077882B418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B1A882-2A8E-7247-B42A-ABD6048019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23AFD-5EE3-3546-A3F4-C1206851325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0100169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37785D-D85E-D445-ABD2-045A980832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 baseline="0">
                <a:solidFill>
                  <a:schemeClr val="accent4">
                    <a:lumMod val="50000"/>
                  </a:schemeClr>
                </a:solidFill>
                <a:latin typeface="Powderfinger Type" panose="02020709070000000403" pitchFamily="49" charset="77"/>
              </a:defRPr>
            </a:lvl1pPr>
          </a:lstStyle>
          <a:p>
            <a:r>
              <a:rPr lang="en-GB" dirty="0"/>
              <a:t>Click to edit Master title style</a:t>
            </a: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D41E65-5F8A-3A4B-9278-2A4666AFD7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534E3A-A7E3-8242-97DF-8B0D2C8A4C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EE5B9-2C6E-3E40-A4AD-99D198607715}" type="datetimeFigureOut">
              <a:rPr lang="en-AU" smtClean="0"/>
              <a:t>28/10/20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555758-7FD9-F14F-9CF9-A3E8E7CB4E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BB9ED2-30C5-F449-BC6C-C293EA7DFB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23AFD-5EE3-3546-A3F4-C1206851325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862242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80E344-8B38-574B-BA0B-B27246F12A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5048134-940F-A14F-8BE5-D631715077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559E4C-E567-7F48-85AA-6B661A9F33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EE5B9-2C6E-3E40-A4AD-99D198607715}" type="datetimeFigureOut">
              <a:rPr lang="en-AU" smtClean="0"/>
              <a:t>28/10/20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2428C4-2AB8-8C41-BE25-5E302852C3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7E105C-561D-F346-A439-DD13D06993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23AFD-5EE3-3546-A3F4-C1206851325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474157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E8775A-33D0-7E4D-A130-2ED00024F0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1106F1-98AA-4449-9314-DF4B5E9A3EE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A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8C578DE-C59E-F446-917F-4CA27A19249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A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EC47ABC-F521-F84E-8C2A-BAA5CC61F7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EE5B9-2C6E-3E40-A4AD-99D198607715}" type="datetimeFigureOut">
              <a:rPr lang="en-AU" smtClean="0"/>
              <a:t>28/10/20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8473D95-5583-A64B-884A-1C5281FEB9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31AB2C3-03C3-FA4C-96D0-6D88A6AFC5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23AFD-5EE3-3546-A3F4-C1206851325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963580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069DFA-107F-DA43-AC78-F0F0A42C16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F23ADCD-AAAA-B143-BE1C-3053E80D53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AA121B7-6AE6-F14E-BCC7-6B328B2E28B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A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B107FAF-1AD8-554E-9322-8E5C439A3EC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37327B0-596E-C94C-9EC3-AE4BD71DBE5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A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7D49A50-5165-FD41-BA77-9C753F947F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EE5B9-2C6E-3E40-A4AD-99D198607715}" type="datetimeFigureOut">
              <a:rPr lang="en-AU" smtClean="0"/>
              <a:t>28/10/20</a:t>
            </a:fld>
            <a:endParaRPr lang="en-A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4014389-DC75-A043-B3CA-4663C2C98A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61C2318-4FE2-1141-B8F0-609CA9F26B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23AFD-5EE3-3546-A3F4-C1206851325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9868601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5BD7B9-B030-6E46-8FD1-37CC218CFA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A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AD6F3A5-9C08-6C4E-94D0-018CEC9520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EE5B9-2C6E-3E40-A4AD-99D198607715}" type="datetimeFigureOut">
              <a:rPr lang="en-AU" smtClean="0"/>
              <a:t>28/10/20</a:t>
            </a:fld>
            <a:endParaRPr lang="en-A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5BA0A49-223E-834B-817D-A80AFC939A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248B961-6412-3248-B81B-17CE7316F8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23AFD-5EE3-3546-A3F4-C1206851325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727670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687D50D-AE72-6040-B3DB-AE54C7797B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EE5B9-2C6E-3E40-A4AD-99D198607715}" type="datetimeFigureOut">
              <a:rPr lang="en-AU" smtClean="0"/>
              <a:t>28/10/20</a:t>
            </a:fld>
            <a:endParaRPr lang="en-A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B804A24-5439-E148-9167-3F68D2190C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158734D-FB94-0148-932A-D0E25D6655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23AFD-5EE3-3546-A3F4-C1206851325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398474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40E45B-C1C3-464E-A46D-D1695D15F4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52FC0F-0B0E-6B4F-922E-F2FE5AB68F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04E5367-C24E-2D48-944E-29964CA8958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EE79F82-3C34-8F49-8ECB-1E09290208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EE5B9-2C6E-3E40-A4AD-99D198607715}" type="datetimeFigureOut">
              <a:rPr lang="en-AU" smtClean="0"/>
              <a:t>28/10/20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B85BF3D-41F9-064D-823F-577029110B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AB66659-17BC-BB4C-B6A2-980BADBD70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23AFD-5EE3-3546-A3F4-C1206851325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6620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8820F2-8627-FD40-808C-CA99958221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A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F19E6D5-AE57-664E-B6B6-6B7527DF75A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D01BF78-53E7-584A-9112-95EC3BBC283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EB61879-76AA-2A4B-A624-7106F88AFB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EE5B9-2C6E-3E40-A4AD-99D198607715}" type="datetimeFigureOut">
              <a:rPr lang="en-AU" smtClean="0"/>
              <a:t>28/10/20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54C7CCC-EBF6-7A47-9C52-C286549D63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8E925A0-47F6-824F-8D44-878516CBAB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23AFD-5EE3-3546-A3F4-C1206851325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161434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33AA892-8199-1C4D-93D5-FCC42C2425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086B976-40EB-724C-83F2-3AA397FB79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A5530B-9D3A-DA47-95F1-673D09E3965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3EE5B9-2C6E-3E40-A4AD-99D198607715}" type="datetimeFigureOut">
              <a:rPr lang="en-AU" smtClean="0"/>
              <a:t>28/10/20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304B7B-0034-E446-AECD-04E6AB18105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054C16-F822-1C4D-A18E-A435A55451D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323AFD-5EE3-3546-A3F4-C1206851325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565163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B148CF-1155-9943-89C4-6D8F3EC59D1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AU" dirty="0">
                <a:solidFill>
                  <a:schemeClr val="accent4">
                    <a:lumMod val="50000"/>
                  </a:schemeClr>
                </a:solidFill>
                <a:latin typeface="Powderfinger Type" panose="02020709070000000403" pitchFamily="49" charset="77"/>
              </a:rPr>
              <a:t>Measuring Query Name Minimization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0A53A1E-E30B-ED4D-8180-4D5EF069E1B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186152" y="4035972"/>
            <a:ext cx="9144000" cy="2010103"/>
          </a:xfrm>
        </p:spPr>
        <p:txBody>
          <a:bodyPr>
            <a:normAutofit fontScale="92500" lnSpcReduction="10000"/>
          </a:bodyPr>
          <a:lstStyle/>
          <a:p>
            <a:pPr algn="r"/>
            <a:r>
              <a:rPr lang="en-AU" sz="1800" dirty="0">
                <a:solidFill>
                  <a:schemeClr val="bg2">
                    <a:lumMod val="75000"/>
                  </a:schemeClr>
                </a:solidFill>
                <a:latin typeface="AhnbergHand" pitchFamily="2" charset="0"/>
              </a:rPr>
              <a:t>Geoff Huston</a:t>
            </a:r>
          </a:p>
          <a:p>
            <a:pPr algn="r"/>
            <a:r>
              <a:rPr lang="en-AU" sz="1800" dirty="0">
                <a:solidFill>
                  <a:schemeClr val="bg2">
                    <a:lumMod val="75000"/>
                  </a:schemeClr>
                </a:solidFill>
                <a:latin typeface="AhnbergHand" pitchFamily="2" charset="0"/>
              </a:rPr>
              <a:t>Joao Damas</a:t>
            </a:r>
          </a:p>
          <a:p>
            <a:pPr algn="r"/>
            <a:endParaRPr lang="en-AU" sz="1800" dirty="0">
              <a:solidFill>
                <a:schemeClr val="bg2">
                  <a:lumMod val="75000"/>
                </a:schemeClr>
              </a:solidFill>
              <a:latin typeface="AhnbergHand" pitchFamily="2" charset="0"/>
            </a:endParaRPr>
          </a:p>
          <a:p>
            <a:pPr algn="r"/>
            <a:endParaRPr lang="en-AU" sz="1800" dirty="0">
              <a:solidFill>
                <a:schemeClr val="bg2">
                  <a:lumMod val="75000"/>
                </a:schemeClr>
              </a:solidFill>
              <a:latin typeface="AhnbergHand" pitchFamily="2" charset="0"/>
            </a:endParaRPr>
          </a:p>
          <a:p>
            <a:pPr algn="r"/>
            <a:r>
              <a:rPr lang="en-AU" sz="1800" dirty="0">
                <a:solidFill>
                  <a:schemeClr val="bg2">
                    <a:lumMod val="75000"/>
                  </a:schemeClr>
                </a:solidFill>
                <a:latin typeface="AhnbergHand" pitchFamily="2" charset="0"/>
              </a:rPr>
              <a:t>APNIC Labs</a:t>
            </a:r>
          </a:p>
          <a:p>
            <a:pPr algn="r"/>
            <a:r>
              <a:rPr lang="en-AU" sz="1800" dirty="0">
                <a:solidFill>
                  <a:schemeClr val="bg2">
                    <a:lumMod val="75000"/>
                  </a:schemeClr>
                </a:solidFill>
                <a:latin typeface="AhnbergHand" pitchFamily="2" charset="0"/>
              </a:rPr>
              <a:t>October 2020</a:t>
            </a:r>
          </a:p>
        </p:txBody>
      </p:sp>
    </p:spTree>
    <p:extLst>
      <p:ext uri="{BB962C8B-B14F-4D97-AF65-F5344CB8AC3E}">
        <p14:creationId xmlns:p14="http://schemas.microsoft.com/office/powerpoint/2010/main" val="8557167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75247F-9E2E-E741-A8BD-EFF986FF59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Daily Results - 2020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4A4A3D9C-B115-774A-812D-E358FABF0AE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7869" y="1442654"/>
            <a:ext cx="7537031" cy="5291958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DD41D1EC-9F93-434B-A4ED-335151C985C2}"/>
              </a:ext>
            </a:extLst>
          </p:cNvPr>
          <p:cNvSpPr txBox="1"/>
          <p:nvPr/>
        </p:nvSpPr>
        <p:spPr>
          <a:xfrm rot="268379">
            <a:off x="8212879" y="1815767"/>
            <a:ext cx="3542941" cy="1477328"/>
          </a:xfrm>
          <a:prstGeom prst="rect">
            <a:avLst/>
          </a:prstGeom>
          <a:solidFill>
            <a:srgbClr val="FFFBE0"/>
          </a:solidFill>
        </p:spPr>
        <p:txBody>
          <a:bodyPr wrap="square" rtlCol="0">
            <a:spAutoFit/>
          </a:bodyPr>
          <a:lstStyle/>
          <a:p>
            <a:r>
              <a:rPr lang="en-AU" dirty="0">
                <a:solidFill>
                  <a:schemeClr val="accent4">
                    <a:lumMod val="50000"/>
                  </a:schemeClr>
                </a:solidFill>
                <a:latin typeface="AhnbergHand" pitchFamily="2" charset="0"/>
              </a:rPr>
              <a:t>Yes, this is a relatively brief 8-week measurement but the rate is not growing, and may even be declining a little!</a:t>
            </a:r>
          </a:p>
        </p:txBody>
      </p:sp>
    </p:spTree>
    <p:extLst>
      <p:ext uri="{BB962C8B-B14F-4D97-AF65-F5344CB8AC3E}">
        <p14:creationId xmlns:p14="http://schemas.microsoft.com/office/powerpoint/2010/main" val="13404275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E0965B-8DED-5B4F-AC2E-80D3970229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0849" y="2645870"/>
            <a:ext cx="3197772" cy="1325563"/>
          </a:xfrm>
        </p:spPr>
        <p:txBody>
          <a:bodyPr>
            <a:normAutofit fontScale="90000"/>
          </a:bodyPr>
          <a:lstStyle/>
          <a:p>
            <a:r>
              <a:rPr lang="en-AU" dirty="0"/>
              <a:t>Where are these Users?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A9EB3F9-C5BA-DD44-919B-5E11DC1604E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97757" y="142965"/>
            <a:ext cx="5424008" cy="65720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53263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223332-3E57-BD49-9455-F2078B7F5A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Resolver Measures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739C23-48A9-0F4E-BECE-9ACCA98ED9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6807" y="1847945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n-AU" dirty="0"/>
              <a:t>What’s a “</a:t>
            </a:r>
            <a:r>
              <a:rPr lang="en-AU" b="1" dirty="0"/>
              <a:t>resolver</a:t>
            </a:r>
            <a:r>
              <a:rPr lang="en-AU" dirty="0"/>
              <a:t>”?</a:t>
            </a:r>
          </a:p>
          <a:p>
            <a:pPr lvl="1"/>
            <a:r>
              <a:rPr lang="en-AU" dirty="0"/>
              <a:t>Always hard to tell these days. </a:t>
            </a:r>
          </a:p>
          <a:p>
            <a:pPr lvl="1"/>
            <a:r>
              <a:rPr lang="en-AU" dirty="0"/>
              <a:t>Over a 16 day period we saw 183,438 distinct IP addresses of resolvers</a:t>
            </a:r>
          </a:p>
          <a:p>
            <a:pPr lvl="2"/>
            <a:r>
              <a:rPr lang="en-AU" dirty="0"/>
              <a:t>148,230 IPv4 addresses </a:t>
            </a:r>
          </a:p>
          <a:p>
            <a:pPr marL="914400" lvl="2" indent="0">
              <a:buNone/>
            </a:pPr>
            <a:r>
              <a:rPr lang="en-AU" dirty="0"/>
              <a:t>    77,548 distinct /24 subnets</a:t>
            </a:r>
          </a:p>
          <a:p>
            <a:pPr lvl="2"/>
            <a:r>
              <a:rPr lang="en-AU" dirty="0"/>
              <a:t>35,209 IPv6 addresses</a:t>
            </a:r>
          </a:p>
          <a:p>
            <a:pPr marL="914400" lvl="2" indent="0">
              <a:buNone/>
            </a:pPr>
            <a:r>
              <a:rPr lang="en-AU" dirty="0"/>
              <a:t>     9,069 distinct /48 subnets</a:t>
            </a:r>
          </a:p>
          <a:p>
            <a:pPr marL="914400" lvl="2" indent="0">
              <a:buNone/>
            </a:pPr>
            <a:endParaRPr lang="en-AU" dirty="0"/>
          </a:p>
          <a:p>
            <a:pPr marL="914400" lvl="2" indent="0">
              <a:buNone/>
            </a:pPr>
            <a:endParaRPr lang="en-AU" dirty="0"/>
          </a:p>
          <a:p>
            <a:pPr marL="914400" lvl="2" indent="0">
              <a:buNone/>
            </a:pPr>
            <a:r>
              <a:rPr lang="en-AU" dirty="0"/>
              <a:t> 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5200DA4D-426B-DE43-AEB6-9CB3B72C922C}"/>
              </a:ext>
            </a:extLst>
          </p:cNvPr>
          <p:cNvGrpSpPr/>
          <p:nvPr/>
        </p:nvGrpSpPr>
        <p:grpSpPr>
          <a:xfrm>
            <a:off x="1637596" y="5402317"/>
            <a:ext cx="1252749" cy="555630"/>
            <a:chOff x="1637596" y="5307724"/>
            <a:chExt cx="1683673" cy="650223"/>
          </a:xfrm>
        </p:grpSpPr>
        <p:sp>
          <p:nvSpPr>
            <p:cNvPr id="4" name="Freeform 3">
              <a:extLst>
                <a:ext uri="{FF2B5EF4-FFF2-40B4-BE49-F238E27FC236}">
                  <a16:creationId xmlns:a16="http://schemas.microsoft.com/office/drawing/2014/main" id="{4BCEC35D-6A74-B94F-B861-BFF4A8EFD867}"/>
                </a:ext>
              </a:extLst>
            </p:cNvPr>
            <p:cNvSpPr/>
            <p:nvPr/>
          </p:nvSpPr>
          <p:spPr>
            <a:xfrm>
              <a:off x="1639614" y="5339255"/>
              <a:ext cx="1681655" cy="618692"/>
            </a:xfrm>
            <a:custGeom>
              <a:avLst/>
              <a:gdLst>
                <a:gd name="connsiteX0" fmla="*/ 0 w 1681655"/>
                <a:gd name="connsiteY0" fmla="*/ 0 h 618692"/>
                <a:gd name="connsiteX1" fmla="*/ 52552 w 1681655"/>
                <a:gd name="connsiteY1" fmla="*/ 388883 h 618692"/>
                <a:gd name="connsiteX2" fmla="*/ 42041 w 1681655"/>
                <a:gd name="connsiteY2" fmla="*/ 599090 h 618692"/>
                <a:gd name="connsiteX3" fmla="*/ 126124 w 1681655"/>
                <a:gd name="connsiteY3" fmla="*/ 609600 h 618692"/>
                <a:gd name="connsiteX4" fmla="*/ 1681655 w 1681655"/>
                <a:gd name="connsiteY4" fmla="*/ 599090 h 6186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681655" h="618692">
                  <a:moveTo>
                    <a:pt x="0" y="0"/>
                  </a:moveTo>
                  <a:cubicBezTo>
                    <a:pt x="22772" y="144517"/>
                    <a:pt x="45545" y="289035"/>
                    <a:pt x="52552" y="388883"/>
                  </a:cubicBezTo>
                  <a:cubicBezTo>
                    <a:pt x="59559" y="488731"/>
                    <a:pt x="29779" y="562304"/>
                    <a:pt x="42041" y="599090"/>
                  </a:cubicBezTo>
                  <a:cubicBezTo>
                    <a:pt x="54303" y="635876"/>
                    <a:pt x="126124" y="609600"/>
                    <a:pt x="126124" y="609600"/>
                  </a:cubicBezTo>
                  <a:lnTo>
                    <a:pt x="1681655" y="599090"/>
                  </a:lnTo>
                </a:path>
              </a:pathLst>
            </a:cu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5" name="Freeform 4">
              <a:extLst>
                <a:ext uri="{FF2B5EF4-FFF2-40B4-BE49-F238E27FC236}">
                  <a16:creationId xmlns:a16="http://schemas.microsoft.com/office/drawing/2014/main" id="{F0A9D75F-6517-B74A-87E5-4447EB65BDA9}"/>
                </a:ext>
              </a:extLst>
            </p:cNvPr>
            <p:cNvSpPr/>
            <p:nvPr/>
          </p:nvSpPr>
          <p:spPr>
            <a:xfrm>
              <a:off x="1637596" y="5307724"/>
              <a:ext cx="1536528" cy="21021"/>
            </a:xfrm>
            <a:custGeom>
              <a:avLst/>
              <a:gdLst>
                <a:gd name="connsiteX0" fmla="*/ 33549 w 1536528"/>
                <a:gd name="connsiteY0" fmla="*/ 0 h 21021"/>
                <a:gd name="connsiteX1" fmla="*/ 86101 w 1536528"/>
                <a:gd name="connsiteY1" fmla="*/ 10510 h 21021"/>
                <a:gd name="connsiteX2" fmla="*/ 1536528 w 1536528"/>
                <a:gd name="connsiteY2" fmla="*/ 21021 h 210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536528" h="21021">
                  <a:moveTo>
                    <a:pt x="33549" y="0"/>
                  </a:moveTo>
                  <a:cubicBezTo>
                    <a:pt x="-65423" y="3503"/>
                    <a:pt x="86101" y="10510"/>
                    <a:pt x="86101" y="10510"/>
                  </a:cubicBezTo>
                  <a:lnTo>
                    <a:pt x="1536528" y="21021"/>
                  </a:lnTo>
                </a:path>
              </a:pathLst>
            </a:cu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6" name="Freeform 5">
              <a:extLst>
                <a:ext uri="{FF2B5EF4-FFF2-40B4-BE49-F238E27FC236}">
                  <a16:creationId xmlns:a16="http://schemas.microsoft.com/office/drawing/2014/main" id="{9DA24C4D-D21F-0748-A5BB-642406BC6B51}"/>
                </a:ext>
              </a:extLst>
            </p:cNvPr>
            <p:cNvSpPr/>
            <p:nvPr/>
          </p:nvSpPr>
          <p:spPr>
            <a:xfrm>
              <a:off x="3237186" y="5349766"/>
              <a:ext cx="31531" cy="493986"/>
            </a:xfrm>
            <a:custGeom>
              <a:avLst/>
              <a:gdLst>
                <a:gd name="connsiteX0" fmla="*/ 0 w 31531"/>
                <a:gd name="connsiteY0" fmla="*/ 0 h 493986"/>
                <a:gd name="connsiteX1" fmla="*/ 31531 w 31531"/>
                <a:gd name="connsiteY1" fmla="*/ 493986 h 4939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1531" h="493986">
                  <a:moveTo>
                    <a:pt x="0" y="0"/>
                  </a:moveTo>
                  <a:lnTo>
                    <a:pt x="31531" y="493986"/>
                  </a:lnTo>
                </a:path>
              </a:pathLst>
            </a:cu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</p:grpSp>
      <p:grpSp>
        <p:nvGrpSpPr>
          <p:cNvPr id="8" name="Group 7">
            <a:extLst>
              <a:ext uri="{FF2B5EF4-FFF2-40B4-BE49-F238E27FC236}">
                <a16:creationId xmlns:a16="http://schemas.microsoft.com/office/drawing/2014/main" id="{0497BBD2-FAD0-8D4F-B389-62C64D0D39EF}"/>
              </a:ext>
            </a:extLst>
          </p:cNvPr>
          <p:cNvGrpSpPr/>
          <p:nvPr/>
        </p:nvGrpSpPr>
        <p:grpSpPr>
          <a:xfrm>
            <a:off x="7631994" y="4714447"/>
            <a:ext cx="1252749" cy="555630"/>
            <a:chOff x="1637596" y="5307724"/>
            <a:chExt cx="1683673" cy="650223"/>
          </a:xfrm>
        </p:grpSpPr>
        <p:sp>
          <p:nvSpPr>
            <p:cNvPr id="9" name="Freeform 8">
              <a:extLst>
                <a:ext uri="{FF2B5EF4-FFF2-40B4-BE49-F238E27FC236}">
                  <a16:creationId xmlns:a16="http://schemas.microsoft.com/office/drawing/2014/main" id="{78BE2DC0-B5F3-FA41-AC13-277F1E2C1C31}"/>
                </a:ext>
              </a:extLst>
            </p:cNvPr>
            <p:cNvSpPr/>
            <p:nvPr/>
          </p:nvSpPr>
          <p:spPr>
            <a:xfrm>
              <a:off x="1639614" y="5339255"/>
              <a:ext cx="1681655" cy="618692"/>
            </a:xfrm>
            <a:custGeom>
              <a:avLst/>
              <a:gdLst>
                <a:gd name="connsiteX0" fmla="*/ 0 w 1681655"/>
                <a:gd name="connsiteY0" fmla="*/ 0 h 618692"/>
                <a:gd name="connsiteX1" fmla="*/ 52552 w 1681655"/>
                <a:gd name="connsiteY1" fmla="*/ 388883 h 618692"/>
                <a:gd name="connsiteX2" fmla="*/ 42041 w 1681655"/>
                <a:gd name="connsiteY2" fmla="*/ 599090 h 618692"/>
                <a:gd name="connsiteX3" fmla="*/ 126124 w 1681655"/>
                <a:gd name="connsiteY3" fmla="*/ 609600 h 618692"/>
                <a:gd name="connsiteX4" fmla="*/ 1681655 w 1681655"/>
                <a:gd name="connsiteY4" fmla="*/ 599090 h 6186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681655" h="618692">
                  <a:moveTo>
                    <a:pt x="0" y="0"/>
                  </a:moveTo>
                  <a:cubicBezTo>
                    <a:pt x="22772" y="144517"/>
                    <a:pt x="45545" y="289035"/>
                    <a:pt x="52552" y="388883"/>
                  </a:cubicBezTo>
                  <a:cubicBezTo>
                    <a:pt x="59559" y="488731"/>
                    <a:pt x="29779" y="562304"/>
                    <a:pt x="42041" y="599090"/>
                  </a:cubicBezTo>
                  <a:cubicBezTo>
                    <a:pt x="54303" y="635876"/>
                    <a:pt x="126124" y="609600"/>
                    <a:pt x="126124" y="609600"/>
                  </a:cubicBezTo>
                  <a:lnTo>
                    <a:pt x="1681655" y="599090"/>
                  </a:lnTo>
                </a:path>
              </a:pathLst>
            </a:cu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10" name="Freeform 9">
              <a:extLst>
                <a:ext uri="{FF2B5EF4-FFF2-40B4-BE49-F238E27FC236}">
                  <a16:creationId xmlns:a16="http://schemas.microsoft.com/office/drawing/2014/main" id="{E5AF7660-F52D-0D44-A5DA-9A3113AA6918}"/>
                </a:ext>
              </a:extLst>
            </p:cNvPr>
            <p:cNvSpPr/>
            <p:nvPr/>
          </p:nvSpPr>
          <p:spPr>
            <a:xfrm>
              <a:off x="1637596" y="5307724"/>
              <a:ext cx="1536528" cy="21021"/>
            </a:xfrm>
            <a:custGeom>
              <a:avLst/>
              <a:gdLst>
                <a:gd name="connsiteX0" fmla="*/ 33549 w 1536528"/>
                <a:gd name="connsiteY0" fmla="*/ 0 h 21021"/>
                <a:gd name="connsiteX1" fmla="*/ 86101 w 1536528"/>
                <a:gd name="connsiteY1" fmla="*/ 10510 h 21021"/>
                <a:gd name="connsiteX2" fmla="*/ 1536528 w 1536528"/>
                <a:gd name="connsiteY2" fmla="*/ 21021 h 210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536528" h="21021">
                  <a:moveTo>
                    <a:pt x="33549" y="0"/>
                  </a:moveTo>
                  <a:cubicBezTo>
                    <a:pt x="-65423" y="3503"/>
                    <a:pt x="86101" y="10510"/>
                    <a:pt x="86101" y="10510"/>
                  </a:cubicBezTo>
                  <a:lnTo>
                    <a:pt x="1536528" y="21021"/>
                  </a:lnTo>
                </a:path>
              </a:pathLst>
            </a:cu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id="{A5D9997B-4E18-144A-99AD-DF1D37250083}"/>
                </a:ext>
              </a:extLst>
            </p:cNvPr>
            <p:cNvSpPr/>
            <p:nvPr/>
          </p:nvSpPr>
          <p:spPr>
            <a:xfrm>
              <a:off x="3237186" y="5349766"/>
              <a:ext cx="31531" cy="493986"/>
            </a:xfrm>
            <a:custGeom>
              <a:avLst/>
              <a:gdLst>
                <a:gd name="connsiteX0" fmla="*/ 0 w 31531"/>
                <a:gd name="connsiteY0" fmla="*/ 0 h 493986"/>
                <a:gd name="connsiteX1" fmla="*/ 31531 w 31531"/>
                <a:gd name="connsiteY1" fmla="*/ 493986 h 4939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1531" h="493986">
                  <a:moveTo>
                    <a:pt x="0" y="0"/>
                  </a:moveTo>
                  <a:lnTo>
                    <a:pt x="31531" y="493986"/>
                  </a:lnTo>
                </a:path>
              </a:pathLst>
            </a:cu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EB1B1E7F-9CA4-3C41-82C2-91A391FD9C95}"/>
              </a:ext>
            </a:extLst>
          </p:cNvPr>
          <p:cNvGrpSpPr/>
          <p:nvPr/>
        </p:nvGrpSpPr>
        <p:grpSpPr>
          <a:xfrm>
            <a:off x="8457800" y="5413224"/>
            <a:ext cx="1252749" cy="555630"/>
            <a:chOff x="1637596" y="5307724"/>
            <a:chExt cx="1683673" cy="650223"/>
          </a:xfrm>
        </p:grpSpPr>
        <p:sp>
          <p:nvSpPr>
            <p:cNvPr id="13" name="Freeform 12">
              <a:extLst>
                <a:ext uri="{FF2B5EF4-FFF2-40B4-BE49-F238E27FC236}">
                  <a16:creationId xmlns:a16="http://schemas.microsoft.com/office/drawing/2014/main" id="{B474E189-F24C-7247-B9E6-E2D1B4109A44}"/>
                </a:ext>
              </a:extLst>
            </p:cNvPr>
            <p:cNvSpPr/>
            <p:nvPr/>
          </p:nvSpPr>
          <p:spPr>
            <a:xfrm>
              <a:off x="1639614" y="5339255"/>
              <a:ext cx="1681655" cy="618692"/>
            </a:xfrm>
            <a:custGeom>
              <a:avLst/>
              <a:gdLst>
                <a:gd name="connsiteX0" fmla="*/ 0 w 1681655"/>
                <a:gd name="connsiteY0" fmla="*/ 0 h 618692"/>
                <a:gd name="connsiteX1" fmla="*/ 52552 w 1681655"/>
                <a:gd name="connsiteY1" fmla="*/ 388883 h 618692"/>
                <a:gd name="connsiteX2" fmla="*/ 42041 w 1681655"/>
                <a:gd name="connsiteY2" fmla="*/ 599090 h 618692"/>
                <a:gd name="connsiteX3" fmla="*/ 126124 w 1681655"/>
                <a:gd name="connsiteY3" fmla="*/ 609600 h 618692"/>
                <a:gd name="connsiteX4" fmla="*/ 1681655 w 1681655"/>
                <a:gd name="connsiteY4" fmla="*/ 599090 h 6186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681655" h="618692">
                  <a:moveTo>
                    <a:pt x="0" y="0"/>
                  </a:moveTo>
                  <a:cubicBezTo>
                    <a:pt x="22772" y="144517"/>
                    <a:pt x="45545" y="289035"/>
                    <a:pt x="52552" y="388883"/>
                  </a:cubicBezTo>
                  <a:cubicBezTo>
                    <a:pt x="59559" y="488731"/>
                    <a:pt x="29779" y="562304"/>
                    <a:pt x="42041" y="599090"/>
                  </a:cubicBezTo>
                  <a:cubicBezTo>
                    <a:pt x="54303" y="635876"/>
                    <a:pt x="126124" y="609600"/>
                    <a:pt x="126124" y="609600"/>
                  </a:cubicBezTo>
                  <a:lnTo>
                    <a:pt x="1681655" y="599090"/>
                  </a:lnTo>
                </a:path>
              </a:pathLst>
            </a:cu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14" name="Freeform 13">
              <a:extLst>
                <a:ext uri="{FF2B5EF4-FFF2-40B4-BE49-F238E27FC236}">
                  <a16:creationId xmlns:a16="http://schemas.microsoft.com/office/drawing/2014/main" id="{5A0100A4-6C32-7043-AD0D-F6516433B1CA}"/>
                </a:ext>
              </a:extLst>
            </p:cNvPr>
            <p:cNvSpPr/>
            <p:nvPr/>
          </p:nvSpPr>
          <p:spPr>
            <a:xfrm>
              <a:off x="1637596" y="5307724"/>
              <a:ext cx="1536528" cy="21021"/>
            </a:xfrm>
            <a:custGeom>
              <a:avLst/>
              <a:gdLst>
                <a:gd name="connsiteX0" fmla="*/ 33549 w 1536528"/>
                <a:gd name="connsiteY0" fmla="*/ 0 h 21021"/>
                <a:gd name="connsiteX1" fmla="*/ 86101 w 1536528"/>
                <a:gd name="connsiteY1" fmla="*/ 10510 h 21021"/>
                <a:gd name="connsiteX2" fmla="*/ 1536528 w 1536528"/>
                <a:gd name="connsiteY2" fmla="*/ 21021 h 210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536528" h="21021">
                  <a:moveTo>
                    <a:pt x="33549" y="0"/>
                  </a:moveTo>
                  <a:cubicBezTo>
                    <a:pt x="-65423" y="3503"/>
                    <a:pt x="86101" y="10510"/>
                    <a:pt x="86101" y="10510"/>
                  </a:cubicBezTo>
                  <a:lnTo>
                    <a:pt x="1536528" y="21021"/>
                  </a:lnTo>
                </a:path>
              </a:pathLst>
            </a:cu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15" name="Freeform 14">
              <a:extLst>
                <a:ext uri="{FF2B5EF4-FFF2-40B4-BE49-F238E27FC236}">
                  <a16:creationId xmlns:a16="http://schemas.microsoft.com/office/drawing/2014/main" id="{D47CE230-2EDB-D048-AC03-6AE5432B02E5}"/>
                </a:ext>
              </a:extLst>
            </p:cNvPr>
            <p:cNvSpPr/>
            <p:nvPr/>
          </p:nvSpPr>
          <p:spPr>
            <a:xfrm>
              <a:off x="3237186" y="5349766"/>
              <a:ext cx="31531" cy="493986"/>
            </a:xfrm>
            <a:custGeom>
              <a:avLst/>
              <a:gdLst>
                <a:gd name="connsiteX0" fmla="*/ 0 w 31531"/>
                <a:gd name="connsiteY0" fmla="*/ 0 h 493986"/>
                <a:gd name="connsiteX1" fmla="*/ 31531 w 31531"/>
                <a:gd name="connsiteY1" fmla="*/ 493986 h 4939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1531" h="493986">
                  <a:moveTo>
                    <a:pt x="0" y="0"/>
                  </a:moveTo>
                  <a:lnTo>
                    <a:pt x="31531" y="493986"/>
                  </a:lnTo>
                </a:path>
              </a:pathLst>
            </a:cu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</p:grpSp>
      <p:grpSp>
        <p:nvGrpSpPr>
          <p:cNvPr id="16" name="Group 15">
            <a:extLst>
              <a:ext uri="{FF2B5EF4-FFF2-40B4-BE49-F238E27FC236}">
                <a16:creationId xmlns:a16="http://schemas.microsoft.com/office/drawing/2014/main" id="{748D40C8-8FF6-CE4F-95A5-8B3D6E7DC64F}"/>
              </a:ext>
            </a:extLst>
          </p:cNvPr>
          <p:cNvGrpSpPr/>
          <p:nvPr/>
        </p:nvGrpSpPr>
        <p:grpSpPr>
          <a:xfrm>
            <a:off x="7858101" y="6066436"/>
            <a:ext cx="1252749" cy="555630"/>
            <a:chOff x="1637596" y="5307724"/>
            <a:chExt cx="1683673" cy="650223"/>
          </a:xfrm>
        </p:grpSpPr>
        <p:sp>
          <p:nvSpPr>
            <p:cNvPr id="17" name="Freeform 16">
              <a:extLst>
                <a:ext uri="{FF2B5EF4-FFF2-40B4-BE49-F238E27FC236}">
                  <a16:creationId xmlns:a16="http://schemas.microsoft.com/office/drawing/2014/main" id="{F434AEF5-AF82-DF4C-AF3B-46EDD7F82205}"/>
                </a:ext>
              </a:extLst>
            </p:cNvPr>
            <p:cNvSpPr/>
            <p:nvPr/>
          </p:nvSpPr>
          <p:spPr>
            <a:xfrm>
              <a:off x="1639614" y="5339255"/>
              <a:ext cx="1681655" cy="618692"/>
            </a:xfrm>
            <a:custGeom>
              <a:avLst/>
              <a:gdLst>
                <a:gd name="connsiteX0" fmla="*/ 0 w 1681655"/>
                <a:gd name="connsiteY0" fmla="*/ 0 h 618692"/>
                <a:gd name="connsiteX1" fmla="*/ 52552 w 1681655"/>
                <a:gd name="connsiteY1" fmla="*/ 388883 h 618692"/>
                <a:gd name="connsiteX2" fmla="*/ 42041 w 1681655"/>
                <a:gd name="connsiteY2" fmla="*/ 599090 h 618692"/>
                <a:gd name="connsiteX3" fmla="*/ 126124 w 1681655"/>
                <a:gd name="connsiteY3" fmla="*/ 609600 h 618692"/>
                <a:gd name="connsiteX4" fmla="*/ 1681655 w 1681655"/>
                <a:gd name="connsiteY4" fmla="*/ 599090 h 6186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681655" h="618692">
                  <a:moveTo>
                    <a:pt x="0" y="0"/>
                  </a:moveTo>
                  <a:cubicBezTo>
                    <a:pt x="22772" y="144517"/>
                    <a:pt x="45545" y="289035"/>
                    <a:pt x="52552" y="388883"/>
                  </a:cubicBezTo>
                  <a:cubicBezTo>
                    <a:pt x="59559" y="488731"/>
                    <a:pt x="29779" y="562304"/>
                    <a:pt x="42041" y="599090"/>
                  </a:cubicBezTo>
                  <a:cubicBezTo>
                    <a:pt x="54303" y="635876"/>
                    <a:pt x="126124" y="609600"/>
                    <a:pt x="126124" y="609600"/>
                  </a:cubicBezTo>
                  <a:lnTo>
                    <a:pt x="1681655" y="599090"/>
                  </a:lnTo>
                </a:path>
              </a:pathLst>
            </a:cu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18" name="Freeform 17">
              <a:extLst>
                <a:ext uri="{FF2B5EF4-FFF2-40B4-BE49-F238E27FC236}">
                  <a16:creationId xmlns:a16="http://schemas.microsoft.com/office/drawing/2014/main" id="{F3C7C08B-B140-2246-8305-4DCB06AD7EB3}"/>
                </a:ext>
              </a:extLst>
            </p:cNvPr>
            <p:cNvSpPr/>
            <p:nvPr/>
          </p:nvSpPr>
          <p:spPr>
            <a:xfrm>
              <a:off x="1637596" y="5307724"/>
              <a:ext cx="1536528" cy="21021"/>
            </a:xfrm>
            <a:custGeom>
              <a:avLst/>
              <a:gdLst>
                <a:gd name="connsiteX0" fmla="*/ 33549 w 1536528"/>
                <a:gd name="connsiteY0" fmla="*/ 0 h 21021"/>
                <a:gd name="connsiteX1" fmla="*/ 86101 w 1536528"/>
                <a:gd name="connsiteY1" fmla="*/ 10510 h 21021"/>
                <a:gd name="connsiteX2" fmla="*/ 1536528 w 1536528"/>
                <a:gd name="connsiteY2" fmla="*/ 21021 h 210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536528" h="21021">
                  <a:moveTo>
                    <a:pt x="33549" y="0"/>
                  </a:moveTo>
                  <a:cubicBezTo>
                    <a:pt x="-65423" y="3503"/>
                    <a:pt x="86101" y="10510"/>
                    <a:pt x="86101" y="10510"/>
                  </a:cubicBezTo>
                  <a:lnTo>
                    <a:pt x="1536528" y="21021"/>
                  </a:lnTo>
                </a:path>
              </a:pathLst>
            </a:cu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19" name="Freeform 18">
              <a:extLst>
                <a:ext uri="{FF2B5EF4-FFF2-40B4-BE49-F238E27FC236}">
                  <a16:creationId xmlns:a16="http://schemas.microsoft.com/office/drawing/2014/main" id="{FCEC1120-C9C8-6048-9561-063B90ADBB9C}"/>
                </a:ext>
              </a:extLst>
            </p:cNvPr>
            <p:cNvSpPr/>
            <p:nvPr/>
          </p:nvSpPr>
          <p:spPr>
            <a:xfrm>
              <a:off x="3237186" y="5349766"/>
              <a:ext cx="31531" cy="493986"/>
            </a:xfrm>
            <a:custGeom>
              <a:avLst/>
              <a:gdLst>
                <a:gd name="connsiteX0" fmla="*/ 0 w 31531"/>
                <a:gd name="connsiteY0" fmla="*/ 0 h 493986"/>
                <a:gd name="connsiteX1" fmla="*/ 31531 w 31531"/>
                <a:gd name="connsiteY1" fmla="*/ 493986 h 4939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1531" h="493986">
                  <a:moveTo>
                    <a:pt x="0" y="0"/>
                  </a:moveTo>
                  <a:lnTo>
                    <a:pt x="31531" y="493986"/>
                  </a:lnTo>
                </a:path>
              </a:pathLst>
            </a:cu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</p:grpSp>
      <p:sp>
        <p:nvSpPr>
          <p:cNvPr id="20" name="Freeform 19">
            <a:extLst>
              <a:ext uri="{FF2B5EF4-FFF2-40B4-BE49-F238E27FC236}">
                <a16:creationId xmlns:a16="http://schemas.microsoft.com/office/drawing/2014/main" id="{E197277D-B14B-C849-9C41-8CC2AD4A0714}"/>
              </a:ext>
            </a:extLst>
          </p:cNvPr>
          <p:cNvSpPr/>
          <p:nvPr/>
        </p:nvSpPr>
        <p:spPr>
          <a:xfrm>
            <a:off x="6618857" y="5044965"/>
            <a:ext cx="665105" cy="1002859"/>
          </a:xfrm>
          <a:custGeom>
            <a:avLst/>
            <a:gdLst>
              <a:gd name="connsiteX0" fmla="*/ 206602 w 665105"/>
              <a:gd name="connsiteY0" fmla="*/ 0 h 1002859"/>
              <a:gd name="connsiteX1" fmla="*/ 17416 w 665105"/>
              <a:gd name="connsiteY1" fmla="*/ 483476 h 1002859"/>
              <a:gd name="connsiteX2" fmla="*/ 48947 w 665105"/>
              <a:gd name="connsiteY2" fmla="*/ 557048 h 1002859"/>
              <a:gd name="connsiteX3" fmla="*/ 374768 w 665105"/>
              <a:gd name="connsiteY3" fmla="*/ 966952 h 1002859"/>
              <a:gd name="connsiteX4" fmla="*/ 374768 w 665105"/>
              <a:gd name="connsiteY4" fmla="*/ 924910 h 1002859"/>
              <a:gd name="connsiteX5" fmla="*/ 648037 w 665105"/>
              <a:gd name="connsiteY5" fmla="*/ 462455 h 1002859"/>
              <a:gd name="connsiteX6" fmla="*/ 637526 w 665105"/>
              <a:gd name="connsiteY6" fmla="*/ 451945 h 1002859"/>
              <a:gd name="connsiteX7" fmla="*/ 259154 w 665105"/>
              <a:gd name="connsiteY7" fmla="*/ 0 h 10028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65105" h="1002859">
                <a:moveTo>
                  <a:pt x="206602" y="0"/>
                </a:moveTo>
                <a:cubicBezTo>
                  <a:pt x="125147" y="195317"/>
                  <a:pt x="43692" y="390635"/>
                  <a:pt x="17416" y="483476"/>
                </a:cubicBezTo>
                <a:cubicBezTo>
                  <a:pt x="-8860" y="576317"/>
                  <a:pt x="-10612" y="476469"/>
                  <a:pt x="48947" y="557048"/>
                </a:cubicBezTo>
                <a:cubicBezTo>
                  <a:pt x="108506" y="637627"/>
                  <a:pt x="320465" y="905642"/>
                  <a:pt x="374768" y="966952"/>
                </a:cubicBezTo>
                <a:cubicBezTo>
                  <a:pt x="429072" y="1028262"/>
                  <a:pt x="329223" y="1008993"/>
                  <a:pt x="374768" y="924910"/>
                </a:cubicBezTo>
                <a:cubicBezTo>
                  <a:pt x="420313" y="840827"/>
                  <a:pt x="648037" y="462455"/>
                  <a:pt x="648037" y="462455"/>
                </a:cubicBezTo>
                <a:cubicBezTo>
                  <a:pt x="691830" y="383628"/>
                  <a:pt x="637526" y="451945"/>
                  <a:pt x="637526" y="451945"/>
                </a:cubicBezTo>
                <a:lnTo>
                  <a:pt x="259154" y="0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1" name="Freeform 20">
            <a:extLst>
              <a:ext uri="{FF2B5EF4-FFF2-40B4-BE49-F238E27FC236}">
                <a16:creationId xmlns:a16="http://schemas.microsoft.com/office/drawing/2014/main" id="{E0DFEA5C-B48A-6C45-A126-3E12442C0E71}"/>
              </a:ext>
            </a:extLst>
          </p:cNvPr>
          <p:cNvSpPr/>
          <p:nvPr/>
        </p:nvSpPr>
        <p:spPr>
          <a:xfrm>
            <a:off x="399393" y="5486400"/>
            <a:ext cx="1034829" cy="283779"/>
          </a:xfrm>
          <a:custGeom>
            <a:avLst/>
            <a:gdLst>
              <a:gd name="connsiteX0" fmla="*/ 0 w 1034829"/>
              <a:gd name="connsiteY0" fmla="*/ 105103 h 283779"/>
              <a:gd name="connsiteX1" fmla="*/ 1019504 w 1034829"/>
              <a:gd name="connsiteY1" fmla="*/ 136634 h 283779"/>
              <a:gd name="connsiteX2" fmla="*/ 641131 w 1034829"/>
              <a:gd name="connsiteY2" fmla="*/ 0 h 283779"/>
              <a:gd name="connsiteX3" fmla="*/ 1030014 w 1034829"/>
              <a:gd name="connsiteY3" fmla="*/ 136634 h 283779"/>
              <a:gd name="connsiteX4" fmla="*/ 777766 w 1034829"/>
              <a:gd name="connsiteY4" fmla="*/ 283779 h 2837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34829" h="283779">
                <a:moveTo>
                  <a:pt x="0" y="105103"/>
                </a:moveTo>
                <a:cubicBezTo>
                  <a:pt x="456324" y="129627"/>
                  <a:pt x="912649" y="154151"/>
                  <a:pt x="1019504" y="136634"/>
                </a:cubicBezTo>
                <a:cubicBezTo>
                  <a:pt x="1126359" y="119117"/>
                  <a:pt x="639379" y="0"/>
                  <a:pt x="641131" y="0"/>
                </a:cubicBezTo>
                <a:cubicBezTo>
                  <a:pt x="642883" y="0"/>
                  <a:pt x="1007242" y="89337"/>
                  <a:pt x="1030014" y="136634"/>
                </a:cubicBezTo>
                <a:cubicBezTo>
                  <a:pt x="1052787" y="183931"/>
                  <a:pt x="915276" y="233855"/>
                  <a:pt x="777766" y="283779"/>
                </a:cubicBezTo>
              </a:path>
            </a:pathLst>
          </a:cu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2" name="Freeform 21">
            <a:extLst>
              <a:ext uri="{FF2B5EF4-FFF2-40B4-BE49-F238E27FC236}">
                <a16:creationId xmlns:a16="http://schemas.microsoft.com/office/drawing/2014/main" id="{4689E47D-441F-A04D-8589-08229E2A7DE2}"/>
              </a:ext>
            </a:extLst>
          </p:cNvPr>
          <p:cNvSpPr/>
          <p:nvPr/>
        </p:nvSpPr>
        <p:spPr>
          <a:xfrm>
            <a:off x="2898804" y="5507414"/>
            <a:ext cx="1034829" cy="283779"/>
          </a:xfrm>
          <a:custGeom>
            <a:avLst/>
            <a:gdLst>
              <a:gd name="connsiteX0" fmla="*/ 0 w 1034829"/>
              <a:gd name="connsiteY0" fmla="*/ 105103 h 283779"/>
              <a:gd name="connsiteX1" fmla="*/ 1019504 w 1034829"/>
              <a:gd name="connsiteY1" fmla="*/ 136634 h 283779"/>
              <a:gd name="connsiteX2" fmla="*/ 641131 w 1034829"/>
              <a:gd name="connsiteY2" fmla="*/ 0 h 283779"/>
              <a:gd name="connsiteX3" fmla="*/ 1030014 w 1034829"/>
              <a:gd name="connsiteY3" fmla="*/ 136634 h 283779"/>
              <a:gd name="connsiteX4" fmla="*/ 777766 w 1034829"/>
              <a:gd name="connsiteY4" fmla="*/ 283779 h 2837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34829" h="283779">
                <a:moveTo>
                  <a:pt x="0" y="105103"/>
                </a:moveTo>
                <a:cubicBezTo>
                  <a:pt x="456324" y="129627"/>
                  <a:pt x="912649" y="154151"/>
                  <a:pt x="1019504" y="136634"/>
                </a:cubicBezTo>
                <a:cubicBezTo>
                  <a:pt x="1126359" y="119117"/>
                  <a:pt x="639379" y="0"/>
                  <a:pt x="641131" y="0"/>
                </a:cubicBezTo>
                <a:cubicBezTo>
                  <a:pt x="642883" y="0"/>
                  <a:pt x="1007242" y="89337"/>
                  <a:pt x="1030014" y="136634"/>
                </a:cubicBezTo>
                <a:cubicBezTo>
                  <a:pt x="1052787" y="183931"/>
                  <a:pt x="915276" y="233855"/>
                  <a:pt x="777766" y="283779"/>
                </a:cubicBezTo>
              </a:path>
            </a:pathLst>
          </a:custGeom>
          <a:noFill/>
          <a:ln w="571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3" name="Freeform 22">
            <a:extLst>
              <a:ext uri="{FF2B5EF4-FFF2-40B4-BE49-F238E27FC236}">
                <a16:creationId xmlns:a16="http://schemas.microsoft.com/office/drawing/2014/main" id="{A6447DBA-68A5-CE44-9E3D-7014D4BA3C9A}"/>
              </a:ext>
            </a:extLst>
          </p:cNvPr>
          <p:cNvSpPr/>
          <p:nvPr/>
        </p:nvSpPr>
        <p:spPr>
          <a:xfrm>
            <a:off x="5325321" y="5409825"/>
            <a:ext cx="1034829" cy="283779"/>
          </a:xfrm>
          <a:custGeom>
            <a:avLst/>
            <a:gdLst>
              <a:gd name="connsiteX0" fmla="*/ 0 w 1034829"/>
              <a:gd name="connsiteY0" fmla="*/ 105103 h 283779"/>
              <a:gd name="connsiteX1" fmla="*/ 1019504 w 1034829"/>
              <a:gd name="connsiteY1" fmla="*/ 136634 h 283779"/>
              <a:gd name="connsiteX2" fmla="*/ 641131 w 1034829"/>
              <a:gd name="connsiteY2" fmla="*/ 0 h 283779"/>
              <a:gd name="connsiteX3" fmla="*/ 1030014 w 1034829"/>
              <a:gd name="connsiteY3" fmla="*/ 136634 h 283779"/>
              <a:gd name="connsiteX4" fmla="*/ 777766 w 1034829"/>
              <a:gd name="connsiteY4" fmla="*/ 283779 h 2837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34829" h="283779">
                <a:moveTo>
                  <a:pt x="0" y="105103"/>
                </a:moveTo>
                <a:cubicBezTo>
                  <a:pt x="456324" y="129627"/>
                  <a:pt x="912649" y="154151"/>
                  <a:pt x="1019504" y="136634"/>
                </a:cubicBezTo>
                <a:cubicBezTo>
                  <a:pt x="1126359" y="119117"/>
                  <a:pt x="639379" y="0"/>
                  <a:pt x="641131" y="0"/>
                </a:cubicBezTo>
                <a:cubicBezTo>
                  <a:pt x="642883" y="0"/>
                  <a:pt x="1007242" y="89337"/>
                  <a:pt x="1030014" y="136634"/>
                </a:cubicBezTo>
                <a:cubicBezTo>
                  <a:pt x="1052787" y="183931"/>
                  <a:pt x="915276" y="233855"/>
                  <a:pt x="777766" y="283779"/>
                </a:cubicBezTo>
              </a:path>
            </a:pathLst>
          </a:cu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4" name="Freeform 23">
            <a:extLst>
              <a:ext uri="{FF2B5EF4-FFF2-40B4-BE49-F238E27FC236}">
                <a16:creationId xmlns:a16="http://schemas.microsoft.com/office/drawing/2014/main" id="{06020868-376D-FE46-88FE-9D0FB475A037}"/>
              </a:ext>
            </a:extLst>
          </p:cNvPr>
          <p:cNvSpPr/>
          <p:nvPr/>
        </p:nvSpPr>
        <p:spPr>
          <a:xfrm>
            <a:off x="7220607" y="5112670"/>
            <a:ext cx="456692" cy="226585"/>
          </a:xfrm>
          <a:custGeom>
            <a:avLst/>
            <a:gdLst>
              <a:gd name="connsiteX0" fmla="*/ 0 w 456692"/>
              <a:gd name="connsiteY0" fmla="*/ 226585 h 226585"/>
              <a:gd name="connsiteX1" fmla="*/ 378372 w 456692"/>
              <a:gd name="connsiteY1" fmla="*/ 16378 h 226585"/>
              <a:gd name="connsiteX2" fmla="*/ 84083 w 456692"/>
              <a:gd name="connsiteY2" fmla="*/ 16378 h 226585"/>
              <a:gd name="connsiteX3" fmla="*/ 441434 w 456692"/>
              <a:gd name="connsiteY3" fmla="*/ 37399 h 226585"/>
              <a:gd name="connsiteX4" fmla="*/ 357352 w 456692"/>
              <a:gd name="connsiteY4" fmla="*/ 216075 h 2265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56692" h="226585">
                <a:moveTo>
                  <a:pt x="0" y="226585"/>
                </a:moveTo>
                <a:cubicBezTo>
                  <a:pt x="182179" y="138998"/>
                  <a:pt x="364358" y="51412"/>
                  <a:pt x="378372" y="16378"/>
                </a:cubicBezTo>
                <a:cubicBezTo>
                  <a:pt x="392386" y="-18656"/>
                  <a:pt x="73573" y="12875"/>
                  <a:pt x="84083" y="16378"/>
                </a:cubicBezTo>
                <a:cubicBezTo>
                  <a:pt x="94593" y="19881"/>
                  <a:pt x="395889" y="4116"/>
                  <a:pt x="441434" y="37399"/>
                </a:cubicBezTo>
                <a:cubicBezTo>
                  <a:pt x="486979" y="70682"/>
                  <a:pt x="422165" y="143378"/>
                  <a:pt x="357352" y="216075"/>
                </a:cubicBezTo>
              </a:path>
            </a:pathLst>
          </a:custGeom>
          <a:noFill/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5" name="Freeform 24">
            <a:extLst>
              <a:ext uri="{FF2B5EF4-FFF2-40B4-BE49-F238E27FC236}">
                <a16:creationId xmlns:a16="http://schemas.microsoft.com/office/drawing/2014/main" id="{E1B77584-2616-A04F-B7EB-EACC6E11020E}"/>
              </a:ext>
            </a:extLst>
          </p:cNvPr>
          <p:cNvSpPr/>
          <p:nvPr/>
        </p:nvSpPr>
        <p:spPr>
          <a:xfrm>
            <a:off x="7273159" y="5538952"/>
            <a:ext cx="1168170" cy="231227"/>
          </a:xfrm>
          <a:custGeom>
            <a:avLst/>
            <a:gdLst>
              <a:gd name="connsiteX0" fmla="*/ 0 w 1168170"/>
              <a:gd name="connsiteY0" fmla="*/ 0 h 231227"/>
              <a:gd name="connsiteX1" fmla="*/ 1072055 w 1168170"/>
              <a:gd name="connsiteY1" fmla="*/ 126124 h 231227"/>
              <a:gd name="connsiteX2" fmla="*/ 977462 w 1168170"/>
              <a:gd name="connsiteY2" fmla="*/ 42041 h 231227"/>
              <a:gd name="connsiteX3" fmla="*/ 1166648 w 1168170"/>
              <a:gd name="connsiteY3" fmla="*/ 178676 h 231227"/>
              <a:gd name="connsiteX4" fmla="*/ 1051034 w 1168170"/>
              <a:gd name="connsiteY4" fmla="*/ 231227 h 2312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68170" h="231227">
                <a:moveTo>
                  <a:pt x="0" y="0"/>
                </a:moveTo>
                <a:cubicBezTo>
                  <a:pt x="454572" y="59558"/>
                  <a:pt x="909145" y="119117"/>
                  <a:pt x="1072055" y="126124"/>
                </a:cubicBezTo>
                <a:cubicBezTo>
                  <a:pt x="1234965" y="133131"/>
                  <a:pt x="961697" y="33282"/>
                  <a:pt x="977462" y="42041"/>
                </a:cubicBezTo>
                <a:cubicBezTo>
                  <a:pt x="993227" y="50800"/>
                  <a:pt x="1154386" y="147145"/>
                  <a:pt x="1166648" y="178676"/>
                </a:cubicBezTo>
                <a:cubicBezTo>
                  <a:pt x="1178910" y="210207"/>
                  <a:pt x="1114972" y="220717"/>
                  <a:pt x="1051034" y="231227"/>
                </a:cubicBezTo>
              </a:path>
            </a:pathLst>
          </a:custGeom>
          <a:noFill/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6" name="Freeform 25">
            <a:extLst>
              <a:ext uri="{FF2B5EF4-FFF2-40B4-BE49-F238E27FC236}">
                <a16:creationId xmlns:a16="http://schemas.microsoft.com/office/drawing/2014/main" id="{69C0739B-DE71-3345-9433-F6E8B56CA67B}"/>
              </a:ext>
            </a:extLst>
          </p:cNvPr>
          <p:cNvSpPr/>
          <p:nvPr/>
        </p:nvSpPr>
        <p:spPr>
          <a:xfrm>
            <a:off x="7252138" y="5738648"/>
            <a:ext cx="552081" cy="547690"/>
          </a:xfrm>
          <a:custGeom>
            <a:avLst/>
            <a:gdLst>
              <a:gd name="connsiteX0" fmla="*/ 0 w 552081"/>
              <a:gd name="connsiteY0" fmla="*/ 0 h 547690"/>
              <a:gd name="connsiteX1" fmla="*/ 157655 w 552081"/>
              <a:gd name="connsiteY1" fmla="*/ 105104 h 547690"/>
              <a:gd name="connsiteX2" fmla="*/ 525517 w 552081"/>
              <a:gd name="connsiteY2" fmla="*/ 546538 h 547690"/>
              <a:gd name="connsiteX3" fmla="*/ 504496 w 552081"/>
              <a:gd name="connsiteY3" fmla="*/ 241738 h 547690"/>
              <a:gd name="connsiteX4" fmla="*/ 536028 w 552081"/>
              <a:gd name="connsiteY4" fmla="*/ 515007 h 547690"/>
              <a:gd name="connsiteX5" fmla="*/ 210207 w 552081"/>
              <a:gd name="connsiteY5" fmla="*/ 483476 h 5476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52081" h="547690">
                <a:moveTo>
                  <a:pt x="0" y="0"/>
                </a:moveTo>
                <a:cubicBezTo>
                  <a:pt x="35034" y="7007"/>
                  <a:pt x="70069" y="14014"/>
                  <a:pt x="157655" y="105104"/>
                </a:cubicBezTo>
                <a:cubicBezTo>
                  <a:pt x="245241" y="196194"/>
                  <a:pt x="467710" y="523766"/>
                  <a:pt x="525517" y="546538"/>
                </a:cubicBezTo>
                <a:cubicBezTo>
                  <a:pt x="583324" y="569310"/>
                  <a:pt x="502744" y="246993"/>
                  <a:pt x="504496" y="241738"/>
                </a:cubicBezTo>
                <a:cubicBezTo>
                  <a:pt x="506248" y="236483"/>
                  <a:pt x="585076" y="474717"/>
                  <a:pt x="536028" y="515007"/>
                </a:cubicBezTo>
                <a:cubicBezTo>
                  <a:pt x="486980" y="555297"/>
                  <a:pt x="348593" y="519386"/>
                  <a:pt x="210207" y="483476"/>
                </a:cubicBezTo>
              </a:path>
            </a:pathLst>
          </a:cu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7" name="Freeform 26">
            <a:extLst>
              <a:ext uri="{FF2B5EF4-FFF2-40B4-BE49-F238E27FC236}">
                <a16:creationId xmlns:a16="http://schemas.microsoft.com/office/drawing/2014/main" id="{4BD861CD-6139-BC4E-8E52-1809ED20DCBB}"/>
              </a:ext>
            </a:extLst>
          </p:cNvPr>
          <p:cNvSpPr/>
          <p:nvPr/>
        </p:nvSpPr>
        <p:spPr>
          <a:xfrm>
            <a:off x="9246852" y="6157994"/>
            <a:ext cx="1889108" cy="295358"/>
          </a:xfrm>
          <a:custGeom>
            <a:avLst/>
            <a:gdLst>
              <a:gd name="connsiteX0" fmla="*/ 54803 w 1889108"/>
              <a:gd name="connsiteY0" fmla="*/ 253316 h 295358"/>
              <a:gd name="connsiteX1" fmla="*/ 222969 w 1889108"/>
              <a:gd name="connsiteY1" fmla="*/ 253316 h 295358"/>
              <a:gd name="connsiteX2" fmla="*/ 1841562 w 1889108"/>
              <a:gd name="connsiteY2" fmla="*/ 53620 h 295358"/>
              <a:gd name="connsiteX3" fmla="*/ 1494720 w 1889108"/>
              <a:gd name="connsiteY3" fmla="*/ 1068 h 295358"/>
              <a:gd name="connsiteX4" fmla="*/ 1883603 w 1889108"/>
              <a:gd name="connsiteY4" fmla="*/ 43109 h 295358"/>
              <a:gd name="connsiteX5" fmla="*/ 1641865 w 1889108"/>
              <a:gd name="connsiteY5" fmla="*/ 295358 h 2953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889108" h="295358">
                <a:moveTo>
                  <a:pt x="54803" y="253316"/>
                </a:moveTo>
                <a:cubicBezTo>
                  <a:pt x="-10011" y="269957"/>
                  <a:pt x="-74824" y="286599"/>
                  <a:pt x="222969" y="253316"/>
                </a:cubicBezTo>
                <a:cubicBezTo>
                  <a:pt x="520762" y="220033"/>
                  <a:pt x="1629604" y="95661"/>
                  <a:pt x="1841562" y="53620"/>
                </a:cubicBezTo>
                <a:cubicBezTo>
                  <a:pt x="2053520" y="11579"/>
                  <a:pt x="1487713" y="2820"/>
                  <a:pt x="1494720" y="1068"/>
                </a:cubicBezTo>
                <a:cubicBezTo>
                  <a:pt x="1501727" y="-684"/>
                  <a:pt x="1859079" y="-5939"/>
                  <a:pt x="1883603" y="43109"/>
                </a:cubicBezTo>
                <a:cubicBezTo>
                  <a:pt x="1908127" y="92157"/>
                  <a:pt x="1774996" y="193757"/>
                  <a:pt x="1641865" y="295358"/>
                </a:cubicBezTo>
              </a:path>
            </a:pathLst>
          </a:custGeom>
          <a:noFill/>
          <a:ln w="571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5CB4FD02-42FC-A54F-B34F-87D309F33CED}"/>
              </a:ext>
            </a:extLst>
          </p:cNvPr>
          <p:cNvSpPr txBox="1"/>
          <p:nvPr/>
        </p:nvSpPr>
        <p:spPr>
          <a:xfrm>
            <a:off x="1753407" y="5554735"/>
            <a:ext cx="989373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800" dirty="0">
                <a:latin typeface="AhnbergHand" pitchFamily="2" charset="0"/>
              </a:rPr>
              <a:t>resolver engine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2A7D3FD4-73FD-874B-95DE-AE541881EB99}"/>
              </a:ext>
            </a:extLst>
          </p:cNvPr>
          <p:cNvSpPr txBox="1"/>
          <p:nvPr/>
        </p:nvSpPr>
        <p:spPr>
          <a:xfrm>
            <a:off x="7735277" y="4889667"/>
            <a:ext cx="989373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800" dirty="0">
                <a:latin typeface="AhnbergHand" pitchFamily="2" charset="0"/>
              </a:rPr>
              <a:t>resolver engine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AB9EF2C4-0C21-9B4D-A625-E6CBE8605E20}"/>
              </a:ext>
            </a:extLst>
          </p:cNvPr>
          <p:cNvSpPr txBox="1"/>
          <p:nvPr/>
        </p:nvSpPr>
        <p:spPr>
          <a:xfrm>
            <a:off x="8549565" y="5582763"/>
            <a:ext cx="989373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800" dirty="0">
                <a:latin typeface="AhnbergHand" pitchFamily="2" charset="0"/>
              </a:rPr>
              <a:t>resolver engine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2CFDEFE6-18BC-904D-8077-49BB951D2E17}"/>
              </a:ext>
            </a:extLst>
          </p:cNvPr>
          <p:cNvSpPr txBox="1"/>
          <p:nvPr/>
        </p:nvSpPr>
        <p:spPr>
          <a:xfrm>
            <a:off x="7975624" y="6263670"/>
            <a:ext cx="989373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800" dirty="0">
                <a:latin typeface="AhnbergHand" pitchFamily="2" charset="0"/>
              </a:rPr>
              <a:t>resolver engine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B1BBC8F5-1E21-A24C-B5BF-49A7D82F3999}"/>
              </a:ext>
            </a:extLst>
          </p:cNvPr>
          <p:cNvSpPr txBox="1"/>
          <p:nvPr/>
        </p:nvSpPr>
        <p:spPr>
          <a:xfrm>
            <a:off x="6501033" y="5276337"/>
            <a:ext cx="88916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800" dirty="0">
                <a:latin typeface="AhnbergHand" pitchFamily="2" charset="0"/>
              </a:rPr>
              <a:t>query distributor</a:t>
            </a:r>
          </a:p>
        </p:txBody>
      </p:sp>
    </p:spTree>
    <p:extLst>
      <p:ext uri="{BB962C8B-B14F-4D97-AF65-F5344CB8AC3E}">
        <p14:creationId xmlns:p14="http://schemas.microsoft.com/office/powerpoint/2010/main" val="234813648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49027B-8508-3C44-935A-E15382130C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Open Resolvers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0917BA6-0E0C-C748-8616-5E3D5A9A20AF}"/>
              </a:ext>
            </a:extLst>
          </p:cNvPr>
          <p:cNvSpPr txBox="1"/>
          <p:nvPr/>
        </p:nvSpPr>
        <p:spPr>
          <a:xfrm>
            <a:off x="7533386" y="5535697"/>
            <a:ext cx="2714199" cy="646331"/>
          </a:xfrm>
          <a:prstGeom prst="rect">
            <a:avLst/>
          </a:prstGeom>
          <a:solidFill>
            <a:srgbClr val="FFFBE0"/>
          </a:solidFill>
        </p:spPr>
        <p:txBody>
          <a:bodyPr wrap="square" rtlCol="0">
            <a:spAutoFit/>
          </a:bodyPr>
          <a:lstStyle/>
          <a:p>
            <a:r>
              <a:rPr lang="en-AU" dirty="0">
                <a:latin typeface="AhnbergHand" pitchFamily="2" charset="0"/>
              </a:rPr>
              <a:t>This is more expected! </a:t>
            </a:r>
          </a:p>
        </p:txBody>
      </p:sp>
      <p:sp>
        <p:nvSpPr>
          <p:cNvPr id="10" name="Freeform 9">
            <a:extLst>
              <a:ext uri="{FF2B5EF4-FFF2-40B4-BE49-F238E27FC236}">
                <a16:creationId xmlns:a16="http://schemas.microsoft.com/office/drawing/2014/main" id="{E99A646C-47BE-464D-B5A4-5317F0B9612D}"/>
              </a:ext>
            </a:extLst>
          </p:cNvPr>
          <p:cNvSpPr/>
          <p:nvPr/>
        </p:nvSpPr>
        <p:spPr>
          <a:xfrm>
            <a:off x="6360413" y="5680178"/>
            <a:ext cx="893722" cy="357370"/>
          </a:xfrm>
          <a:custGeom>
            <a:avLst/>
            <a:gdLst>
              <a:gd name="connsiteX0" fmla="*/ 888919 w 893722"/>
              <a:gd name="connsiteY0" fmla="*/ 126142 h 357370"/>
              <a:gd name="connsiteX1" fmla="*/ 762795 w 893722"/>
              <a:gd name="connsiteY1" fmla="*/ 136653 h 357370"/>
              <a:gd name="connsiteX2" fmla="*/ 16561 w 893722"/>
              <a:gd name="connsiteY2" fmla="*/ 147163 h 357370"/>
              <a:gd name="connsiteX3" fmla="*/ 226767 w 893722"/>
              <a:gd name="connsiteY3" fmla="*/ 18 h 357370"/>
              <a:gd name="connsiteX4" fmla="*/ 6050 w 893722"/>
              <a:gd name="connsiteY4" fmla="*/ 157673 h 357370"/>
              <a:gd name="connsiteX5" fmla="*/ 184726 w 893722"/>
              <a:gd name="connsiteY5" fmla="*/ 357370 h 3573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93722" h="357370">
                <a:moveTo>
                  <a:pt x="888919" y="126142"/>
                </a:moveTo>
                <a:cubicBezTo>
                  <a:pt x="898553" y="129646"/>
                  <a:pt x="908188" y="133150"/>
                  <a:pt x="762795" y="136653"/>
                </a:cubicBezTo>
                <a:cubicBezTo>
                  <a:pt x="617402" y="140156"/>
                  <a:pt x="105899" y="169935"/>
                  <a:pt x="16561" y="147163"/>
                </a:cubicBezTo>
                <a:cubicBezTo>
                  <a:pt x="-72777" y="124391"/>
                  <a:pt x="228519" y="-1734"/>
                  <a:pt x="226767" y="18"/>
                </a:cubicBezTo>
                <a:cubicBezTo>
                  <a:pt x="225015" y="1770"/>
                  <a:pt x="13057" y="98114"/>
                  <a:pt x="6050" y="157673"/>
                </a:cubicBezTo>
                <a:cubicBezTo>
                  <a:pt x="-957" y="217232"/>
                  <a:pt x="91884" y="287301"/>
                  <a:pt x="184726" y="357370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11DC1FA-0FE6-1B4F-A356-0B89E68130E8}"/>
              </a:ext>
            </a:extLst>
          </p:cNvPr>
          <p:cNvSpPr txBox="1"/>
          <p:nvPr/>
        </p:nvSpPr>
        <p:spPr>
          <a:xfrm>
            <a:off x="7067200" y="2135864"/>
            <a:ext cx="3478737" cy="1477328"/>
          </a:xfrm>
          <a:prstGeom prst="rect">
            <a:avLst/>
          </a:prstGeom>
          <a:solidFill>
            <a:srgbClr val="FFFBE0"/>
          </a:solidFill>
        </p:spPr>
        <p:txBody>
          <a:bodyPr wrap="square" rtlCol="0">
            <a:spAutoFit/>
          </a:bodyPr>
          <a:lstStyle/>
          <a:p>
            <a:r>
              <a:rPr lang="en-AU" dirty="0">
                <a:latin typeface="AhnbergHand" pitchFamily="2" charset="0"/>
              </a:rPr>
              <a:t>What’s behind these 50%-70% ratios? Is </a:t>
            </a:r>
            <a:r>
              <a:rPr lang="en-AU" dirty="0" err="1">
                <a:latin typeface="AhnbergHand" pitchFamily="2" charset="0"/>
              </a:rPr>
              <a:t>Qmin</a:t>
            </a:r>
            <a:r>
              <a:rPr lang="en-AU" dirty="0">
                <a:latin typeface="AhnbergHand" pitchFamily="2" charset="0"/>
              </a:rPr>
              <a:t> only partially deployed in the DNS service anycast constellation?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9F12777-2F23-E549-915A-4B4FCA67374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60842" y="1844646"/>
            <a:ext cx="4749801" cy="4824956"/>
          </a:xfrm>
          <a:prstGeom prst="rect">
            <a:avLst/>
          </a:prstGeom>
        </p:spPr>
      </p:pic>
      <p:sp>
        <p:nvSpPr>
          <p:cNvPr id="4" name="Freeform 3">
            <a:extLst>
              <a:ext uri="{FF2B5EF4-FFF2-40B4-BE49-F238E27FC236}">
                <a16:creationId xmlns:a16="http://schemas.microsoft.com/office/drawing/2014/main" id="{6E977763-D03A-9343-B0B8-77C7B17D1505}"/>
              </a:ext>
            </a:extLst>
          </p:cNvPr>
          <p:cNvSpPr/>
          <p:nvPr/>
        </p:nvSpPr>
        <p:spPr>
          <a:xfrm>
            <a:off x="6360413" y="2774731"/>
            <a:ext cx="639477" cy="466427"/>
          </a:xfrm>
          <a:custGeom>
            <a:avLst/>
            <a:gdLst>
              <a:gd name="connsiteX0" fmla="*/ 639477 w 639477"/>
              <a:gd name="connsiteY0" fmla="*/ 0 h 466427"/>
              <a:gd name="connsiteX1" fmla="*/ 19366 w 639477"/>
              <a:gd name="connsiteY1" fmla="*/ 420414 h 466427"/>
              <a:gd name="connsiteX2" fmla="*/ 145490 w 639477"/>
              <a:gd name="connsiteY2" fmla="*/ 273269 h 466427"/>
              <a:gd name="connsiteX3" fmla="*/ 29877 w 639477"/>
              <a:gd name="connsiteY3" fmla="*/ 441435 h 466427"/>
              <a:gd name="connsiteX4" fmla="*/ 208553 w 639477"/>
              <a:gd name="connsiteY4" fmla="*/ 462455 h 4664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39477" h="466427">
                <a:moveTo>
                  <a:pt x="639477" y="0"/>
                </a:moveTo>
                <a:cubicBezTo>
                  <a:pt x="370587" y="187434"/>
                  <a:pt x="101697" y="374869"/>
                  <a:pt x="19366" y="420414"/>
                </a:cubicBezTo>
                <a:cubicBezTo>
                  <a:pt x="-62965" y="465959"/>
                  <a:pt x="143738" y="269765"/>
                  <a:pt x="145490" y="273269"/>
                </a:cubicBezTo>
                <a:cubicBezTo>
                  <a:pt x="147242" y="276773"/>
                  <a:pt x="19367" y="409904"/>
                  <a:pt x="29877" y="441435"/>
                </a:cubicBezTo>
                <a:cubicBezTo>
                  <a:pt x="40387" y="472966"/>
                  <a:pt x="124470" y="467710"/>
                  <a:pt x="208553" y="462455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5" name="Freeform 4">
            <a:extLst>
              <a:ext uri="{FF2B5EF4-FFF2-40B4-BE49-F238E27FC236}">
                <a16:creationId xmlns:a16="http://schemas.microsoft.com/office/drawing/2014/main" id="{30E168A6-32DD-7E43-A055-3747DEB1B9F3}"/>
              </a:ext>
            </a:extLst>
          </p:cNvPr>
          <p:cNvSpPr/>
          <p:nvPr/>
        </p:nvSpPr>
        <p:spPr>
          <a:xfrm>
            <a:off x="6314123" y="2827283"/>
            <a:ext cx="706787" cy="1366842"/>
          </a:xfrm>
          <a:custGeom>
            <a:avLst/>
            <a:gdLst>
              <a:gd name="connsiteX0" fmla="*/ 706787 w 706787"/>
              <a:gd name="connsiteY0" fmla="*/ 0 h 1366842"/>
              <a:gd name="connsiteX1" fmla="*/ 55146 w 706787"/>
              <a:gd name="connsiteY1" fmla="*/ 1313793 h 1366842"/>
              <a:gd name="connsiteX2" fmla="*/ 44636 w 706787"/>
              <a:gd name="connsiteY2" fmla="*/ 1114096 h 1366842"/>
              <a:gd name="connsiteX3" fmla="*/ 13105 w 706787"/>
              <a:gd name="connsiteY3" fmla="*/ 1355834 h 1366842"/>
              <a:gd name="connsiteX4" fmla="*/ 286374 w 706787"/>
              <a:gd name="connsiteY4" fmla="*/ 1303283 h 13668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06787" h="1366842">
                <a:moveTo>
                  <a:pt x="706787" y="0"/>
                </a:moveTo>
                <a:cubicBezTo>
                  <a:pt x="436145" y="564055"/>
                  <a:pt x="165504" y="1128110"/>
                  <a:pt x="55146" y="1313793"/>
                </a:cubicBezTo>
                <a:cubicBezTo>
                  <a:pt x="-55212" y="1499476"/>
                  <a:pt x="51643" y="1107089"/>
                  <a:pt x="44636" y="1114096"/>
                </a:cubicBezTo>
                <a:cubicBezTo>
                  <a:pt x="37629" y="1121103"/>
                  <a:pt x="-27185" y="1324303"/>
                  <a:pt x="13105" y="1355834"/>
                </a:cubicBezTo>
                <a:cubicBezTo>
                  <a:pt x="53395" y="1387365"/>
                  <a:pt x="169884" y="1345324"/>
                  <a:pt x="286374" y="1303283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7" name="Freeform 6">
            <a:extLst>
              <a:ext uri="{FF2B5EF4-FFF2-40B4-BE49-F238E27FC236}">
                <a16:creationId xmlns:a16="http://schemas.microsoft.com/office/drawing/2014/main" id="{8619C7B5-4630-D74A-AFCF-86FFDC9E33B3}"/>
              </a:ext>
            </a:extLst>
          </p:cNvPr>
          <p:cNvSpPr/>
          <p:nvPr/>
        </p:nvSpPr>
        <p:spPr>
          <a:xfrm>
            <a:off x="6274675" y="3069023"/>
            <a:ext cx="693683" cy="1979102"/>
          </a:xfrm>
          <a:custGeom>
            <a:avLst/>
            <a:gdLst>
              <a:gd name="connsiteX0" fmla="*/ 693683 w 693683"/>
              <a:gd name="connsiteY0" fmla="*/ 0 h 2262881"/>
              <a:gd name="connsiteX1" fmla="*/ 105103 w 693683"/>
              <a:gd name="connsiteY1" fmla="*/ 2017986 h 2262881"/>
              <a:gd name="connsiteX2" fmla="*/ 168165 w 693683"/>
              <a:gd name="connsiteY2" fmla="*/ 2165131 h 2262881"/>
              <a:gd name="connsiteX3" fmla="*/ 73572 w 693683"/>
              <a:gd name="connsiteY3" fmla="*/ 2259724 h 2262881"/>
              <a:gd name="connsiteX4" fmla="*/ 0 w 693683"/>
              <a:gd name="connsiteY4" fmla="*/ 2049517 h 22628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93683" h="2262881">
                <a:moveTo>
                  <a:pt x="693683" y="0"/>
                </a:moveTo>
                <a:cubicBezTo>
                  <a:pt x="443186" y="828565"/>
                  <a:pt x="192689" y="1657131"/>
                  <a:pt x="105103" y="2017986"/>
                </a:cubicBezTo>
                <a:cubicBezTo>
                  <a:pt x="17517" y="2378841"/>
                  <a:pt x="173420" y="2124841"/>
                  <a:pt x="168165" y="2165131"/>
                </a:cubicBezTo>
                <a:cubicBezTo>
                  <a:pt x="162910" y="2205421"/>
                  <a:pt x="101600" y="2278993"/>
                  <a:pt x="73572" y="2259724"/>
                </a:cubicBezTo>
                <a:cubicBezTo>
                  <a:pt x="45544" y="2240455"/>
                  <a:pt x="22772" y="2144986"/>
                  <a:pt x="0" y="2049517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52752796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D7A847-338F-A04A-9734-D1242FEE80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ISP Resolvers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EE4F3B6-C2DE-7942-93F0-63DCD42ACEF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85411" y="1390650"/>
            <a:ext cx="6223000" cy="5295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152808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57CDAE-8E8C-324F-B45A-518D7E714D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Observations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3D93FC-CDDA-424C-BAD7-EA5F55F9C8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Query name minimisation is gathering momentum in the past 12 months (3% or users in mid 2019 to 18% of users in mid-2020)</a:t>
            </a:r>
          </a:p>
          <a:p>
            <a:r>
              <a:rPr lang="en-AU" dirty="0"/>
              <a:t>While all common vendor code has enabled Query name minimisation, enabling this behaviour in ISP and open resolvers is fragmentary</a:t>
            </a:r>
          </a:p>
          <a:p>
            <a:r>
              <a:rPr lang="en-AU" dirty="0"/>
              <a:t>Why is it not deployed at levels greater than 18%? </a:t>
            </a:r>
          </a:p>
          <a:p>
            <a:r>
              <a:rPr lang="en-AU" dirty="0"/>
              <a:t>What’s the concern?</a:t>
            </a:r>
          </a:p>
        </p:txBody>
      </p:sp>
    </p:spTree>
    <p:extLst>
      <p:ext uri="{BB962C8B-B14F-4D97-AF65-F5344CB8AC3E}">
        <p14:creationId xmlns:p14="http://schemas.microsoft.com/office/powerpoint/2010/main" val="73411343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859733-FE80-8941-8995-14977E640D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Our Measurement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709893-26AC-F34F-B481-38AEC788EB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1070021" cy="4351338"/>
          </a:xfrm>
        </p:spPr>
        <p:txBody>
          <a:bodyPr>
            <a:normAutofit fontScale="92500"/>
          </a:bodyPr>
          <a:lstStyle/>
          <a:p>
            <a:r>
              <a:rPr lang="en-AU" sz="3200" dirty="0"/>
              <a:t>We are using the 4</a:t>
            </a:r>
            <a:r>
              <a:rPr lang="en-AU" sz="3200" baseline="30000" dirty="0"/>
              <a:t>th</a:t>
            </a:r>
            <a:r>
              <a:rPr lang="en-AU" sz="3200" dirty="0"/>
              <a:t> and 5</a:t>
            </a:r>
            <a:r>
              <a:rPr lang="en-AU" sz="3200" baseline="30000" dirty="0"/>
              <a:t>th</a:t>
            </a:r>
            <a:r>
              <a:rPr lang="en-AU" sz="3200" dirty="0"/>
              <a:t> level names to perform the experiment</a:t>
            </a:r>
          </a:p>
          <a:p>
            <a:pPr marL="457200" lvl="1" indent="0">
              <a:buNone/>
            </a:pPr>
            <a:r>
              <a:rPr lang="en-AU" sz="2800" dirty="0"/>
              <a:t>&lt;</a:t>
            </a:r>
            <a:r>
              <a:rPr lang="en-AU" sz="2800" i="1" dirty="0"/>
              <a:t>unique-label</a:t>
            </a:r>
            <a:r>
              <a:rPr lang="en-AU" sz="2800" dirty="0"/>
              <a:t>&gt; </a:t>
            </a:r>
            <a:r>
              <a:rPr lang="en-AU" sz="2800" b="1" dirty="0"/>
              <a:t>.</a:t>
            </a:r>
            <a:r>
              <a:rPr lang="en-AU" sz="2800" dirty="0"/>
              <a:t> </a:t>
            </a:r>
            <a:r>
              <a:rPr lang="en-AU" sz="2800" dirty="0" err="1"/>
              <a:t>ent</a:t>
            </a:r>
            <a:r>
              <a:rPr lang="en-AU" sz="2800" dirty="0"/>
              <a:t>-&lt;</a:t>
            </a:r>
            <a:r>
              <a:rPr lang="en-AU" sz="2800" i="1" dirty="0"/>
              <a:t>unique label</a:t>
            </a:r>
            <a:r>
              <a:rPr lang="en-AU" sz="2800" dirty="0"/>
              <a:t>&gt; </a:t>
            </a:r>
            <a:r>
              <a:rPr lang="en-AU" sz="2800" b="1" dirty="0"/>
              <a:t>.</a:t>
            </a:r>
            <a:r>
              <a:rPr lang="en-AU" sz="2800" dirty="0"/>
              <a:t> &lt;region&gt; </a:t>
            </a:r>
            <a:r>
              <a:rPr lang="en-AU" sz="2800" b="1" dirty="0"/>
              <a:t>.</a:t>
            </a:r>
            <a:r>
              <a:rPr lang="en-AU" sz="2800" dirty="0"/>
              <a:t> &lt;</a:t>
            </a:r>
            <a:r>
              <a:rPr lang="en-AU" sz="2800" dirty="0" err="1"/>
              <a:t>common_name</a:t>
            </a:r>
            <a:r>
              <a:rPr lang="en-AU" sz="2800" dirty="0"/>
              <a:t>&gt; </a:t>
            </a:r>
            <a:r>
              <a:rPr lang="en-AU" sz="2800" b="1" dirty="0"/>
              <a:t>.</a:t>
            </a:r>
            <a:r>
              <a:rPr lang="en-AU" sz="2800" dirty="0"/>
              <a:t> net</a:t>
            </a:r>
          </a:p>
          <a:p>
            <a:pPr marL="457200" lvl="1" indent="0">
              <a:buNone/>
            </a:pPr>
            <a:endParaRPr lang="en-AU" sz="2800" dirty="0"/>
          </a:p>
          <a:p>
            <a:pPr lvl="1"/>
            <a:r>
              <a:rPr lang="en-AU" sz="2800" dirty="0"/>
              <a:t>Some resolvers (Google?) only perform </a:t>
            </a:r>
            <a:r>
              <a:rPr lang="en-AU" sz="2800" dirty="0" err="1"/>
              <a:t>Qname</a:t>
            </a:r>
            <a:r>
              <a:rPr lang="en-AU" sz="2800" dirty="0"/>
              <a:t> minimisation to the 3</a:t>
            </a:r>
            <a:r>
              <a:rPr lang="en-AU" sz="2800" baseline="30000" dirty="0"/>
              <a:t>rd</a:t>
            </a:r>
            <a:r>
              <a:rPr lang="en-AU" sz="2800" dirty="0"/>
              <a:t> level</a:t>
            </a:r>
          </a:p>
          <a:p>
            <a:pPr marL="0" indent="0">
              <a:buNone/>
            </a:pPr>
            <a:endParaRPr lang="en-AU" sz="3200" b="1" dirty="0"/>
          </a:p>
          <a:p>
            <a:pPr marL="0" indent="0">
              <a:buNone/>
            </a:pPr>
            <a:r>
              <a:rPr lang="en-AU" sz="3200" b="1" dirty="0"/>
              <a:t>Why?</a:t>
            </a:r>
            <a:endParaRPr lang="en-AU" sz="2800" dirty="0"/>
          </a:p>
          <a:p>
            <a:pPr lvl="1"/>
            <a:r>
              <a:rPr lang="en-AU" sz="2800" b="1" dirty="0"/>
              <a:t>Is privacy no longer important at the bottom of the name hierarchy?</a:t>
            </a:r>
          </a:p>
          <a:p>
            <a:pPr lvl="1"/>
            <a:r>
              <a:rPr lang="en-AU" sz="2800" b="1" dirty="0"/>
              <a:t>Or is it only TLD servers  that breach privacy in query names?</a:t>
            </a:r>
          </a:p>
          <a:p>
            <a:pPr lvl="1"/>
            <a:r>
              <a:rPr lang="en-AU" sz="2800" b="1" dirty="0"/>
              <a:t>Or are recursive operators just making it up on the fly?</a:t>
            </a:r>
          </a:p>
        </p:txBody>
      </p:sp>
      <p:sp>
        <p:nvSpPr>
          <p:cNvPr id="4" name="Freeform 3">
            <a:extLst>
              <a:ext uri="{FF2B5EF4-FFF2-40B4-BE49-F238E27FC236}">
                <a16:creationId xmlns:a16="http://schemas.microsoft.com/office/drawing/2014/main" id="{8CD5FD30-CC6B-094E-A7FB-6D089D10FAE9}"/>
              </a:ext>
            </a:extLst>
          </p:cNvPr>
          <p:cNvSpPr/>
          <p:nvPr/>
        </p:nvSpPr>
        <p:spPr>
          <a:xfrm>
            <a:off x="1940877" y="3552497"/>
            <a:ext cx="9894117" cy="767255"/>
          </a:xfrm>
          <a:custGeom>
            <a:avLst/>
            <a:gdLst>
              <a:gd name="connsiteX0" fmla="*/ 8821716 w 9894117"/>
              <a:gd name="connsiteY0" fmla="*/ 0 h 767255"/>
              <a:gd name="connsiteX1" fmla="*/ 9893771 w 9894117"/>
              <a:gd name="connsiteY1" fmla="*/ 52551 h 767255"/>
              <a:gd name="connsiteX2" fmla="*/ 8937330 w 9894117"/>
              <a:gd name="connsiteY2" fmla="*/ 31531 h 767255"/>
              <a:gd name="connsiteX3" fmla="*/ 8779675 w 9894117"/>
              <a:gd name="connsiteY3" fmla="*/ 94593 h 767255"/>
              <a:gd name="connsiteX4" fmla="*/ 4607068 w 9894117"/>
              <a:gd name="connsiteY4" fmla="*/ 599089 h 767255"/>
              <a:gd name="connsiteX5" fmla="*/ 1201716 w 9894117"/>
              <a:gd name="connsiteY5" fmla="*/ 493986 h 767255"/>
              <a:gd name="connsiteX6" fmla="*/ 45578 w 9894117"/>
              <a:gd name="connsiteY6" fmla="*/ 714703 h 767255"/>
              <a:gd name="connsiteX7" fmla="*/ 213744 w 9894117"/>
              <a:gd name="connsiteY7" fmla="*/ 567558 h 767255"/>
              <a:gd name="connsiteX8" fmla="*/ 35068 w 9894117"/>
              <a:gd name="connsiteY8" fmla="*/ 714703 h 767255"/>
              <a:gd name="connsiteX9" fmla="*/ 571095 w 9894117"/>
              <a:gd name="connsiteY9" fmla="*/ 767255 h 7672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894117" h="767255">
                <a:moveTo>
                  <a:pt x="8821716" y="0"/>
                </a:moveTo>
                <a:lnTo>
                  <a:pt x="9893771" y="52551"/>
                </a:lnTo>
                <a:cubicBezTo>
                  <a:pt x="9913040" y="57806"/>
                  <a:pt x="9123013" y="24524"/>
                  <a:pt x="8937330" y="31531"/>
                </a:cubicBezTo>
                <a:cubicBezTo>
                  <a:pt x="8751647" y="38538"/>
                  <a:pt x="9501385" y="0"/>
                  <a:pt x="8779675" y="94593"/>
                </a:cubicBezTo>
                <a:cubicBezTo>
                  <a:pt x="8057965" y="189186"/>
                  <a:pt x="5870061" y="532524"/>
                  <a:pt x="4607068" y="599089"/>
                </a:cubicBezTo>
                <a:cubicBezTo>
                  <a:pt x="3344075" y="665655"/>
                  <a:pt x="1961964" y="474717"/>
                  <a:pt x="1201716" y="493986"/>
                </a:cubicBezTo>
                <a:cubicBezTo>
                  <a:pt x="441468" y="513255"/>
                  <a:pt x="210240" y="702441"/>
                  <a:pt x="45578" y="714703"/>
                </a:cubicBezTo>
                <a:cubicBezTo>
                  <a:pt x="-119084" y="726965"/>
                  <a:pt x="215496" y="567558"/>
                  <a:pt x="213744" y="567558"/>
                </a:cubicBezTo>
                <a:cubicBezTo>
                  <a:pt x="211992" y="567558"/>
                  <a:pt x="-24491" y="681420"/>
                  <a:pt x="35068" y="714703"/>
                </a:cubicBezTo>
                <a:cubicBezTo>
                  <a:pt x="94626" y="747986"/>
                  <a:pt x="332860" y="757620"/>
                  <a:pt x="571095" y="767255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25792113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E8D620-4A56-FD45-BB7C-E61BE1689C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More Questions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164855-9989-104B-A147-F205169BB5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b="1" dirty="0"/>
              <a:t>Where and why is Query Name minimisation important? </a:t>
            </a:r>
          </a:p>
          <a:p>
            <a:r>
              <a:rPr lang="en-AU" dirty="0"/>
              <a:t>Does it differ by scale?</a:t>
            </a:r>
          </a:p>
          <a:p>
            <a:pPr lvl="1"/>
            <a:r>
              <a:rPr lang="en-AU" dirty="0"/>
              <a:t>Small scale recursive resolvers at the edge of the network?</a:t>
            </a:r>
          </a:p>
          <a:p>
            <a:pPr lvl="1"/>
            <a:r>
              <a:rPr lang="en-AU" dirty="0"/>
              <a:t>ISP-operated recursive resolvers?</a:t>
            </a:r>
          </a:p>
          <a:p>
            <a:pPr lvl="1"/>
            <a:r>
              <a:rPr lang="en-AU" dirty="0"/>
              <a:t>Open recursive resolvers?</a:t>
            </a:r>
          </a:p>
          <a:p>
            <a:pPr lvl="1"/>
            <a:endParaRPr lang="en-AU" dirty="0"/>
          </a:p>
          <a:p>
            <a:r>
              <a:rPr lang="en-AU" dirty="0"/>
              <a:t>Is the query name alone a privacy threat or is the combination of the recursive resolver with the query name the problem?</a:t>
            </a:r>
          </a:p>
          <a:p>
            <a:r>
              <a:rPr lang="en-AU" dirty="0"/>
              <a:t>Does attribution in the form of Client Subnet in queries change the picture?</a:t>
            </a:r>
          </a:p>
        </p:txBody>
      </p:sp>
    </p:spTree>
    <p:extLst>
      <p:ext uri="{BB962C8B-B14F-4D97-AF65-F5344CB8AC3E}">
        <p14:creationId xmlns:p14="http://schemas.microsoft.com/office/powerpoint/2010/main" val="238516215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C6639A-B696-B84A-B983-783707D55F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Last Question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5477FD-7C6B-5946-A5E9-FD88D8BFCD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AU" sz="3200" b="1" dirty="0"/>
              <a:t>What’s the most critical privacy risk in today’s DNS?</a:t>
            </a:r>
          </a:p>
          <a:p>
            <a:pPr marL="0" indent="0">
              <a:buNone/>
            </a:pPr>
            <a:r>
              <a:rPr lang="en-AU" sz="3200" b="1" dirty="0"/>
              <a:t>Please rank the following:</a:t>
            </a:r>
          </a:p>
          <a:p>
            <a:pPr lvl="1">
              <a:buFont typeface="Wingdings" pitchFamily="2" charset="2"/>
              <a:buChar char="q"/>
            </a:pPr>
            <a:r>
              <a:rPr lang="en-AU" sz="2800" dirty="0"/>
              <a:t>Client Subnet in queries</a:t>
            </a:r>
          </a:p>
          <a:p>
            <a:pPr lvl="1">
              <a:buFont typeface="Wingdings" pitchFamily="2" charset="2"/>
              <a:buChar char="q"/>
            </a:pPr>
            <a:r>
              <a:rPr lang="en-AU" sz="2800" dirty="0"/>
              <a:t>Unencrypted stub-to-recursive DNS transactions</a:t>
            </a:r>
          </a:p>
          <a:p>
            <a:pPr lvl="1">
              <a:buFont typeface="Wingdings" pitchFamily="2" charset="2"/>
              <a:buChar char="q"/>
            </a:pPr>
            <a:r>
              <a:rPr lang="en-AU" sz="2800" dirty="0"/>
              <a:t>Full query name without attribution from recursive to authoritative</a:t>
            </a:r>
          </a:p>
          <a:p>
            <a:pPr lvl="1">
              <a:buFont typeface="Wingdings" pitchFamily="2" charset="2"/>
              <a:buChar char="q"/>
            </a:pPr>
            <a:r>
              <a:rPr lang="en-AU" sz="2800" dirty="0"/>
              <a:t>Recursive resolvers seeing both the full query name and attribution</a:t>
            </a:r>
          </a:p>
          <a:p>
            <a:pPr lvl="1">
              <a:buFont typeface="Wingdings" pitchFamily="2" charset="2"/>
              <a:buChar char="q"/>
            </a:pPr>
            <a:r>
              <a:rPr lang="en-AU" sz="2800" dirty="0"/>
              <a:t>Unencrypted recursive-to-authoritative DNS transactions</a:t>
            </a:r>
          </a:p>
          <a:p>
            <a:pPr lvl="1">
              <a:buFont typeface="Wingdings" pitchFamily="2" charset="2"/>
              <a:buChar char="q"/>
            </a:pPr>
            <a:endParaRPr lang="en-AU" sz="2800" dirty="0"/>
          </a:p>
        </p:txBody>
      </p:sp>
    </p:spTree>
    <p:extLst>
      <p:ext uri="{BB962C8B-B14F-4D97-AF65-F5344CB8AC3E}">
        <p14:creationId xmlns:p14="http://schemas.microsoft.com/office/powerpoint/2010/main" val="37946801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CB04BB4E-3CC7-BA4D-9963-9A2F880EAEFC}"/>
              </a:ext>
            </a:extLst>
          </p:cNvPr>
          <p:cNvSpPr txBox="1"/>
          <p:nvPr/>
        </p:nvSpPr>
        <p:spPr>
          <a:xfrm rot="21266120">
            <a:off x="4172605" y="2392681"/>
            <a:ext cx="3636581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6600" b="1" dirty="0">
                <a:latin typeface="AhnbergHand" pitchFamily="2" charset="0"/>
              </a:rPr>
              <a:t>Thanks!</a:t>
            </a:r>
          </a:p>
        </p:txBody>
      </p:sp>
    </p:spTree>
    <p:extLst>
      <p:ext uri="{BB962C8B-B14F-4D97-AF65-F5344CB8AC3E}">
        <p14:creationId xmlns:p14="http://schemas.microsoft.com/office/powerpoint/2010/main" val="33532560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9A9069-D8CC-934E-A03B-62A189F53F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Quick 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6C7369-1E64-AE45-886A-9D7154FE69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AU" dirty="0"/>
              <a:t>NON-query name minimisation resolution sequence 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20D75C8-85A7-9E45-9F98-0679F0DC365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79616" y="2780644"/>
            <a:ext cx="6769100" cy="3352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18074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9A9069-D8CC-934E-A03B-62A189F53F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Quick 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6C7369-1E64-AE45-886A-9D7154FE69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AU" dirty="0"/>
              <a:t>Query name minimisation technique described in RFC 7816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BF6902AA-016B-3743-B182-7B336F73AA2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69123" y="3078874"/>
            <a:ext cx="7200900" cy="2171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92975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9A9069-D8CC-934E-A03B-62A189F53F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Quick 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6C7369-1E64-AE45-886A-9D7154FE69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AU" dirty="0"/>
              <a:t>Query name minimisation technique described in RFC 7816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FA32A5E-E676-F149-9015-B085BF0EFD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4250" y="2555902"/>
            <a:ext cx="10223500" cy="341630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FABA32EB-3E13-CF4C-899E-ABB51171838D}"/>
              </a:ext>
            </a:extLst>
          </p:cNvPr>
          <p:cNvSpPr/>
          <p:nvPr/>
        </p:nvSpPr>
        <p:spPr>
          <a:xfrm>
            <a:off x="838200" y="2774731"/>
            <a:ext cx="5163207" cy="3794235"/>
          </a:xfrm>
          <a:prstGeom prst="rect">
            <a:avLst/>
          </a:prstGeom>
          <a:solidFill>
            <a:srgbClr val="FFFFFF">
              <a:alpha val="52941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313418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F74C8B-8789-434B-BCBC-F7CA635657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Common Resolver Implementation Status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FD9A26-D059-8544-B188-22BB797DC5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BIND 9 </a:t>
            </a:r>
          </a:p>
          <a:p>
            <a:pPr lvl="1"/>
            <a:r>
              <a:rPr lang="en-AU" dirty="0"/>
              <a:t>Implemented in 9.14, active in “relaxed” mode by default</a:t>
            </a:r>
          </a:p>
          <a:p>
            <a:r>
              <a:rPr lang="en-AU" dirty="0"/>
              <a:t>Unbound</a:t>
            </a:r>
          </a:p>
          <a:p>
            <a:pPr lvl="1"/>
            <a:r>
              <a:rPr lang="en-AU" dirty="0"/>
              <a:t>Implemented in 1.7.2, active in “non-strict” mode</a:t>
            </a:r>
          </a:p>
          <a:p>
            <a:r>
              <a:rPr lang="en-AU" dirty="0"/>
              <a:t>Knot</a:t>
            </a:r>
          </a:p>
          <a:p>
            <a:pPr lvl="1"/>
            <a:r>
              <a:rPr lang="en-AU" dirty="0"/>
              <a:t>Implemented in 1.2.2, active by default</a:t>
            </a:r>
          </a:p>
          <a:p>
            <a:r>
              <a:rPr lang="en-AU" dirty="0"/>
              <a:t>Power DNS </a:t>
            </a:r>
            <a:r>
              <a:rPr lang="en-AU" dirty="0" err="1"/>
              <a:t>Recursor</a:t>
            </a:r>
            <a:endParaRPr lang="en-AU" dirty="0"/>
          </a:p>
          <a:p>
            <a:pPr lvl="1"/>
            <a:r>
              <a:rPr lang="en-AU" dirty="0"/>
              <a:t>Implemented in 4.3.0-alpha1, enabled by default since 4.3.0-beta 1</a:t>
            </a:r>
          </a:p>
        </p:txBody>
      </p:sp>
    </p:spTree>
    <p:extLst>
      <p:ext uri="{BB962C8B-B14F-4D97-AF65-F5344CB8AC3E}">
        <p14:creationId xmlns:p14="http://schemas.microsoft.com/office/powerpoint/2010/main" val="1684714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F74C8B-8789-434B-BCBC-F7CA635657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Common Resolver Implementation Status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FD9A26-D059-8544-B188-22BB797DC5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BIND 9 </a:t>
            </a:r>
          </a:p>
          <a:p>
            <a:pPr lvl="1"/>
            <a:r>
              <a:rPr lang="en-AU" dirty="0"/>
              <a:t>Implemented in 9.14, active in “relaxed” mode by default</a:t>
            </a:r>
          </a:p>
          <a:p>
            <a:r>
              <a:rPr lang="en-AU" dirty="0"/>
              <a:t>Unbound</a:t>
            </a:r>
          </a:p>
          <a:p>
            <a:pPr lvl="1"/>
            <a:r>
              <a:rPr lang="en-AU" dirty="0"/>
              <a:t>Implemented in 1.7.2, active in “non-strict” mode</a:t>
            </a:r>
          </a:p>
          <a:p>
            <a:r>
              <a:rPr lang="en-AU" dirty="0"/>
              <a:t>Knot</a:t>
            </a:r>
          </a:p>
          <a:p>
            <a:pPr lvl="1"/>
            <a:r>
              <a:rPr lang="en-AU" dirty="0"/>
              <a:t>Implemented in 1.2.2, active by default</a:t>
            </a:r>
          </a:p>
          <a:p>
            <a:r>
              <a:rPr lang="en-AU" dirty="0"/>
              <a:t>Power DNS </a:t>
            </a:r>
            <a:r>
              <a:rPr lang="en-AU" dirty="0" err="1"/>
              <a:t>Recursor</a:t>
            </a:r>
            <a:endParaRPr lang="en-AU" dirty="0"/>
          </a:p>
          <a:p>
            <a:pPr lvl="1"/>
            <a:r>
              <a:rPr lang="en-AU" dirty="0"/>
              <a:t>Implemented in 4.3.0-alpha1, enabled by default since 4.3.0-beta 1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0745DE9-8101-0B41-B2A8-1BCC2E86C50E}"/>
              </a:ext>
            </a:extLst>
          </p:cNvPr>
          <p:cNvSpPr txBox="1"/>
          <p:nvPr/>
        </p:nvSpPr>
        <p:spPr>
          <a:xfrm rot="20865323">
            <a:off x="1136735" y="2090174"/>
            <a:ext cx="9128990" cy="2677656"/>
          </a:xfrm>
          <a:prstGeom prst="rect">
            <a:avLst/>
          </a:prstGeom>
          <a:solidFill>
            <a:srgbClr val="FFFBE0"/>
          </a:solidFill>
        </p:spPr>
        <p:txBody>
          <a:bodyPr wrap="square" rtlCol="0">
            <a:spAutoFit/>
          </a:bodyPr>
          <a:lstStyle/>
          <a:p>
            <a:r>
              <a:rPr lang="en-AU" sz="2800" dirty="0">
                <a:solidFill>
                  <a:schemeClr val="accent4">
                    <a:lumMod val="50000"/>
                  </a:schemeClr>
                </a:solidFill>
                <a:latin typeface="AhnbergHand" pitchFamily="2" charset="0"/>
              </a:rPr>
              <a:t>It looks like all recursive resolvers that use up-to-date versions of these code bases should be doing query name minimisation by default these days. </a:t>
            </a:r>
          </a:p>
          <a:p>
            <a:endParaRPr lang="en-AU" sz="2800" dirty="0">
              <a:solidFill>
                <a:schemeClr val="accent4">
                  <a:lumMod val="50000"/>
                </a:schemeClr>
              </a:solidFill>
              <a:latin typeface="AhnbergHand" pitchFamily="2" charset="0"/>
            </a:endParaRPr>
          </a:p>
          <a:p>
            <a:r>
              <a:rPr lang="en-AU" sz="2800" dirty="0">
                <a:solidFill>
                  <a:schemeClr val="accent4">
                    <a:lumMod val="50000"/>
                  </a:schemeClr>
                </a:solidFill>
                <a:latin typeface="AhnbergHand" pitchFamily="2" charset="0"/>
              </a:rPr>
              <a:t>What do we see?</a:t>
            </a:r>
          </a:p>
        </p:txBody>
      </p:sp>
    </p:spTree>
    <p:extLst>
      <p:ext uri="{BB962C8B-B14F-4D97-AF65-F5344CB8AC3E}">
        <p14:creationId xmlns:p14="http://schemas.microsoft.com/office/powerpoint/2010/main" val="11968915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065CB8-56F5-D740-8441-B0B247D561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Measurement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D72704-4894-A846-B5A8-267E0C4B31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AU" dirty="0"/>
              <a:t>Let’s look at the adoption of query name minimisation from the perspectives of the end user and their queries, and from the perspective of recursive resolvers </a:t>
            </a:r>
          </a:p>
        </p:txBody>
      </p:sp>
    </p:spTree>
    <p:extLst>
      <p:ext uri="{BB962C8B-B14F-4D97-AF65-F5344CB8AC3E}">
        <p14:creationId xmlns:p14="http://schemas.microsoft.com/office/powerpoint/2010/main" val="9307012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66BB37-D9A3-C043-AAA9-8A71C5CCBE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AU" dirty="0"/>
              <a:t>Users whose Queries are handled with </a:t>
            </a:r>
            <a:r>
              <a:rPr lang="en-AU" dirty="0" err="1"/>
              <a:t>Qname</a:t>
            </a:r>
            <a:r>
              <a:rPr lang="en-AU" dirty="0"/>
              <a:t> Minimization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2DCF4153-57B8-C449-BB0D-EE0F934573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8351" y="1770308"/>
            <a:ext cx="10515600" cy="1658692"/>
          </a:xfrm>
        </p:spPr>
        <p:txBody>
          <a:bodyPr/>
          <a:lstStyle/>
          <a:p>
            <a:pPr marL="0" indent="0">
              <a:buNone/>
            </a:pPr>
            <a:r>
              <a:rPr lang="en-AU" dirty="0"/>
              <a:t>2019 Results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78D57671-CD0E-2B43-B30F-CC179042C64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48035" y="2397892"/>
            <a:ext cx="6350000" cy="1536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97351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F65F14A2-7F3A-4944-B156-39FE075D756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48035" y="2397892"/>
            <a:ext cx="6350000" cy="15367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9966BB37-D9A3-C043-AAA9-8A71C5CCBE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AU" dirty="0"/>
              <a:t>Users whose Queries are handled with </a:t>
            </a:r>
            <a:r>
              <a:rPr lang="en-AU" dirty="0" err="1"/>
              <a:t>Qname</a:t>
            </a:r>
            <a:r>
              <a:rPr lang="en-AU" dirty="0"/>
              <a:t> Minimization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F5A15C-604F-6B43-9B87-1E248752DC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8351" y="1770308"/>
            <a:ext cx="10515600" cy="1658692"/>
          </a:xfrm>
        </p:spPr>
        <p:txBody>
          <a:bodyPr/>
          <a:lstStyle/>
          <a:p>
            <a:pPr marL="0" indent="0">
              <a:buNone/>
            </a:pPr>
            <a:r>
              <a:rPr lang="en-AU" dirty="0"/>
              <a:t>2019 Results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133AA6E6-811C-DE49-B35A-A850E845C672}"/>
              </a:ext>
            </a:extLst>
          </p:cNvPr>
          <p:cNvSpPr txBox="1">
            <a:spLocks/>
          </p:cNvSpPr>
          <p:nvPr/>
        </p:nvSpPr>
        <p:spPr>
          <a:xfrm>
            <a:off x="738351" y="4124311"/>
            <a:ext cx="10515600" cy="16586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AU" dirty="0"/>
              <a:t>2020 Results</a:t>
            </a:r>
          </a:p>
        </p:txBody>
      </p:sp>
      <p:sp>
        <p:nvSpPr>
          <p:cNvPr id="12" name="Freeform 11">
            <a:extLst>
              <a:ext uri="{FF2B5EF4-FFF2-40B4-BE49-F238E27FC236}">
                <a16:creationId xmlns:a16="http://schemas.microsoft.com/office/drawing/2014/main" id="{8BE5FEE4-1C30-804E-BB4D-43336F0A0DCE}"/>
              </a:ext>
            </a:extLst>
          </p:cNvPr>
          <p:cNvSpPr/>
          <p:nvPr/>
        </p:nvSpPr>
        <p:spPr>
          <a:xfrm>
            <a:off x="3844474" y="3213619"/>
            <a:ext cx="937807" cy="634602"/>
          </a:xfrm>
          <a:custGeom>
            <a:avLst/>
            <a:gdLst>
              <a:gd name="connsiteX0" fmla="*/ 33843 w 937807"/>
              <a:gd name="connsiteY0" fmla="*/ 580615 h 634602"/>
              <a:gd name="connsiteX1" fmla="*/ 107416 w 937807"/>
              <a:gd name="connsiteY1" fmla="*/ 622657 h 634602"/>
              <a:gd name="connsiteX2" fmla="*/ 927223 w 937807"/>
              <a:gd name="connsiteY2" fmla="*/ 391429 h 634602"/>
              <a:gd name="connsiteX3" fmla="*/ 538340 w 937807"/>
              <a:gd name="connsiteY3" fmla="*/ 2547 h 634602"/>
              <a:gd name="connsiteX4" fmla="*/ 33843 w 937807"/>
              <a:gd name="connsiteY4" fmla="*/ 233774 h 634602"/>
              <a:gd name="connsiteX5" fmla="*/ 275581 w 937807"/>
              <a:gd name="connsiteY5" fmla="*/ 443981 h 6346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37807" h="634602">
                <a:moveTo>
                  <a:pt x="33843" y="580615"/>
                </a:moveTo>
                <a:cubicBezTo>
                  <a:pt x="-3819" y="617401"/>
                  <a:pt x="-41481" y="654188"/>
                  <a:pt x="107416" y="622657"/>
                </a:cubicBezTo>
                <a:cubicBezTo>
                  <a:pt x="256313" y="591126"/>
                  <a:pt x="855402" y="494781"/>
                  <a:pt x="927223" y="391429"/>
                </a:cubicBezTo>
                <a:cubicBezTo>
                  <a:pt x="999044" y="288077"/>
                  <a:pt x="687237" y="28823"/>
                  <a:pt x="538340" y="2547"/>
                </a:cubicBezTo>
                <a:cubicBezTo>
                  <a:pt x="389443" y="-23729"/>
                  <a:pt x="77636" y="160202"/>
                  <a:pt x="33843" y="233774"/>
                </a:cubicBezTo>
                <a:cubicBezTo>
                  <a:pt x="-9950" y="307346"/>
                  <a:pt x="132815" y="375663"/>
                  <a:pt x="275581" y="443981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3" name="Freeform 12">
            <a:extLst>
              <a:ext uri="{FF2B5EF4-FFF2-40B4-BE49-F238E27FC236}">
                <a16:creationId xmlns:a16="http://schemas.microsoft.com/office/drawing/2014/main" id="{D05FB2D1-CB2E-574C-AD1C-B807A438CBE1}"/>
              </a:ext>
            </a:extLst>
          </p:cNvPr>
          <p:cNvSpPr/>
          <p:nvPr/>
        </p:nvSpPr>
        <p:spPr>
          <a:xfrm>
            <a:off x="4310351" y="3596827"/>
            <a:ext cx="301380" cy="1900928"/>
          </a:xfrm>
          <a:custGeom>
            <a:avLst/>
            <a:gdLst>
              <a:gd name="connsiteX0" fmla="*/ 9401 w 301380"/>
              <a:gd name="connsiteY0" fmla="*/ 50263 h 1900928"/>
              <a:gd name="connsiteX1" fmla="*/ 30421 w 301380"/>
              <a:gd name="connsiteY1" fmla="*/ 218428 h 1900928"/>
              <a:gd name="connsiteX2" fmla="*/ 261649 w 301380"/>
              <a:gd name="connsiteY2" fmla="*/ 1784470 h 1900928"/>
              <a:gd name="connsiteX3" fmla="*/ 282670 w 301380"/>
              <a:gd name="connsiteY3" fmla="*/ 1563752 h 1900928"/>
              <a:gd name="connsiteX4" fmla="*/ 282670 w 301380"/>
              <a:gd name="connsiteY4" fmla="*/ 1889573 h 1900928"/>
              <a:gd name="connsiteX5" fmla="*/ 40932 w 301380"/>
              <a:gd name="connsiteY5" fmla="*/ 1794980 h 19009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01380" h="1900928">
                <a:moveTo>
                  <a:pt x="9401" y="50263"/>
                </a:moveTo>
                <a:cubicBezTo>
                  <a:pt x="-1110" y="-10172"/>
                  <a:pt x="-11620" y="-70606"/>
                  <a:pt x="30421" y="218428"/>
                </a:cubicBezTo>
                <a:cubicBezTo>
                  <a:pt x="72462" y="507462"/>
                  <a:pt x="219608" y="1560249"/>
                  <a:pt x="261649" y="1784470"/>
                </a:cubicBezTo>
                <a:cubicBezTo>
                  <a:pt x="303691" y="2008691"/>
                  <a:pt x="279167" y="1546235"/>
                  <a:pt x="282670" y="1563752"/>
                </a:cubicBezTo>
                <a:cubicBezTo>
                  <a:pt x="286173" y="1581269"/>
                  <a:pt x="322960" y="1851035"/>
                  <a:pt x="282670" y="1889573"/>
                </a:cubicBezTo>
                <a:cubicBezTo>
                  <a:pt x="242380" y="1928111"/>
                  <a:pt x="141656" y="1861545"/>
                  <a:pt x="40932" y="1794980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E45D3A1-0091-314A-B02C-CBFA8CA69C4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16199" y="4737164"/>
            <a:ext cx="7155567" cy="12823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91588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2300</TotalTime>
  <Words>615</Words>
  <Application>Microsoft Macintosh PowerPoint</Application>
  <PresentationFormat>Widescreen</PresentationFormat>
  <Paragraphs>98</Paragraphs>
  <Slides>19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6" baseType="lpstr">
      <vt:lpstr>AhnbergHand</vt:lpstr>
      <vt:lpstr>Arial</vt:lpstr>
      <vt:lpstr>Calibri</vt:lpstr>
      <vt:lpstr>Calibri Light</vt:lpstr>
      <vt:lpstr>Powderfinger Type</vt:lpstr>
      <vt:lpstr>Wingdings</vt:lpstr>
      <vt:lpstr>Office Theme</vt:lpstr>
      <vt:lpstr>Measuring Query Name Minimization</vt:lpstr>
      <vt:lpstr>Quick Summary</vt:lpstr>
      <vt:lpstr>Quick Summary</vt:lpstr>
      <vt:lpstr>Quick Summary</vt:lpstr>
      <vt:lpstr>Common Resolver Implementation Status</vt:lpstr>
      <vt:lpstr>Common Resolver Implementation Status</vt:lpstr>
      <vt:lpstr>Measurement</vt:lpstr>
      <vt:lpstr>Users whose Queries are handled with Qname Minimization</vt:lpstr>
      <vt:lpstr>Users whose Queries are handled with Qname Minimization</vt:lpstr>
      <vt:lpstr>Daily Results - 2020</vt:lpstr>
      <vt:lpstr>Where are these Users?</vt:lpstr>
      <vt:lpstr>Resolver Measures</vt:lpstr>
      <vt:lpstr>Open Resolvers</vt:lpstr>
      <vt:lpstr>ISP Resolvers</vt:lpstr>
      <vt:lpstr>Observations</vt:lpstr>
      <vt:lpstr>Our Measurement</vt:lpstr>
      <vt:lpstr>More Questions</vt:lpstr>
      <vt:lpstr>Last Question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Measuring Query Name Minimization</dc:title>
  <dc:creator>Geoff Huston</dc:creator>
  <cp:lastModifiedBy>Geoff Huston</cp:lastModifiedBy>
  <cp:revision>36</cp:revision>
  <dcterms:created xsi:type="dcterms:W3CDTF">2020-08-19T02:58:24Z</dcterms:created>
  <dcterms:modified xsi:type="dcterms:W3CDTF">2020-10-28T10:56:28Z</dcterms:modified>
</cp:coreProperties>
</file>