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03" r:id="rId3"/>
    <p:sldId id="415" r:id="rId4"/>
    <p:sldId id="404" r:id="rId5"/>
    <p:sldId id="414" r:id="rId6"/>
    <p:sldId id="413" r:id="rId7"/>
    <p:sldId id="417" r:id="rId8"/>
    <p:sldId id="3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2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3FE2A-B939-3843-86FF-814FC27C9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25B59-C868-0944-9243-469B1966A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2CA1B-5DD6-EC4E-8C0E-0C44CC33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70A9-8121-1D45-84C4-76A1B31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F6A2A-B43A-B448-8637-5A5A9A68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67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01D3-F985-9445-905E-1BE25278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F250F-861E-8744-B32B-F6DACFD6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26BA-C9A5-F14D-A933-407A3C4A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3A123-26BC-F540-92C4-A1128892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323E5-BE06-DA48-80D6-181021BA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28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EC0C9-6DE1-D545-8501-B4D019CF7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31E1D-F12E-FD41-A1F8-BC9C1EC2C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A1111-008C-5942-BB89-2C84A08F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6D24-5754-E145-BC53-E5614C4E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41740-B1A6-2846-AB5F-07919812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2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0C64-5E45-D141-BDA8-386320F1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522F-CC3E-F547-A81C-A6CC8D05B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A2CEE-7A41-094B-B746-F1EA5496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BA4CA-3449-9E49-9081-B70FC8A5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AFD5A-3A2E-2744-9394-907BB9EC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75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2114-1DB0-9044-BE0D-78234301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8584E-5E22-F54E-8291-B00EBD00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6219-9A32-0F4E-95EF-3876D198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5A73B-7752-3546-BDDD-302E511A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8AFE6-F369-044D-B87A-0AC83CC5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12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16F7-B593-1444-9A45-FB02512E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CE52-B659-E845-A621-7C91A46CC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1B3E1-ED1D-CD44-B28B-F292790FD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C194B-B9B1-7E4C-9EF7-18D49620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9A380-AC28-5441-A4CC-F5840B3A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30033-D469-5F4D-B0B6-F26DD428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57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AE89-5073-3E4D-8A62-05033A16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90A6C-42CD-D641-8328-0740AD9C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C97B-D2EB-8A42-A684-BCF0D49C4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7766D-C208-E646-9A06-80BA64B79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3D048-6FC3-AE48-9A0D-63CCB85C3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FF8FF-36E2-E24E-8586-7C33D0E1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75872-BAF3-B743-86F1-B31DD88F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B1DA7-6715-674F-BBDF-0C46BEC4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1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A2F2-F3FD-5548-9DA5-BF73F0CB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BBA6-E683-7D48-98E6-3B2412A3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5B092-306A-664D-A567-A59140DF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A49B0-9DBC-464A-9963-0ADC27BA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67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9364E-F5F5-5348-A284-0E9AA029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EE48B-324C-6740-A3C2-53CEB53F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BE957-5116-D94A-BF38-7C6F46FE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62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1CF9-A20E-224B-A77B-19125D6A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046F-E587-894F-BA5D-5D869CE52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9FA46-5C45-4A46-808A-5FB61EAB1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3F681-736D-F849-8802-CFA58776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2E1A6-C223-5541-99DC-B4717470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BC095-8AF4-4D47-AA74-62A43A8E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8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C270-67CF-884B-BB58-5D76556F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99B4E-32AE-F844-8F06-E5F612809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2127B-B212-6346-B508-991D9A130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D6E5F-1A92-C449-8E64-FD0A0478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F4C4D-78FA-A44A-8E5C-9B80C8FA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86AA8-0269-474B-9CD0-80AFD26A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248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75A74E-2F6C-F84A-8FDE-82A06B88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70222-C17C-094D-9C9F-09A1C7001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3DD03-2FE4-D740-A499-C547EC10E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FE46-D898-A64E-A7BC-7563799E5B13}" type="datetimeFigureOut">
              <a:rPr lang="en-AU" smtClean="0"/>
              <a:t>2/11/20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33D5C-A970-A045-9DFE-3484A7D6D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7C2D1-BEE5-1942-A258-2AE48ADF1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CF3FC-C89F-1949-AAE8-875BA87B1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00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007E-48BF-ED43-B968-18ADD32C3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A Market-based Perspective on Technology Evolution</a:t>
            </a:r>
            <a:br>
              <a:rPr lang="en-AU" dirty="0">
                <a:latin typeface="Powderfinger Type" panose="02020709070000000403" pitchFamily="49" charset="77"/>
              </a:rPr>
            </a:br>
            <a:r>
              <a:rPr lang="en-AU" dirty="0">
                <a:latin typeface="Powderfinger Type" panose="02020709070000000403" pitchFamily="49" charset="77"/>
              </a:rPr>
              <a:t>and Innovation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FD6A0-B81E-DC4A-827D-B6AD567BE16B}"/>
              </a:ext>
            </a:extLst>
          </p:cNvPr>
          <p:cNvSpPr txBox="1"/>
          <p:nvPr/>
        </p:nvSpPr>
        <p:spPr>
          <a:xfrm>
            <a:off x="9203634" y="6007212"/>
            <a:ext cx="369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Huston, APNIC</a:t>
            </a:r>
          </a:p>
        </p:txBody>
      </p:sp>
    </p:spTree>
    <p:extLst>
      <p:ext uri="{BB962C8B-B14F-4D97-AF65-F5344CB8AC3E}">
        <p14:creationId xmlns:p14="http://schemas.microsoft.com/office/powerpoint/2010/main" val="230795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F38F-FEAD-C047-B56F-31788B16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drives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AB6A-945C-BD45-9F6A-C7FECB60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5" y="1825625"/>
            <a:ext cx="11757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The Internet is a market, like any other</a:t>
            </a:r>
          </a:p>
          <a:p>
            <a:pPr marL="0" indent="0">
              <a:buNone/>
            </a:pPr>
            <a:r>
              <a:rPr lang="en-AU" dirty="0"/>
              <a:t>Consumers of Internet goods and services make purchasing choices</a:t>
            </a:r>
          </a:p>
          <a:p>
            <a:pPr marL="0" indent="0">
              <a:buNone/>
            </a:pPr>
            <a:r>
              <a:rPr lang="en-AU" dirty="0"/>
              <a:t>These consumer choices are what drives the market</a:t>
            </a:r>
          </a:p>
          <a:p>
            <a:pPr marL="0" indent="0">
              <a:buNone/>
            </a:pPr>
            <a:r>
              <a:rPr lang="en-AU" dirty="0"/>
              <a:t>Consumers tend to show cost-based preferences</a:t>
            </a:r>
          </a:p>
          <a:p>
            <a:pPr marL="0" indent="0">
              <a:buNone/>
            </a:pPr>
            <a:r>
              <a:rPr lang="en-AU" dirty="0"/>
              <a:t>Innovation that reduces the cost base of services tend to gain market share</a:t>
            </a:r>
          </a:p>
          <a:p>
            <a:pPr marL="0" indent="0">
              <a:buNone/>
            </a:pPr>
            <a:r>
              <a:rPr lang="en-AU" dirty="0"/>
              <a:t>The greater the cost shift the greater the impact of the innovation on the providers</a:t>
            </a:r>
          </a:p>
          <a:p>
            <a:pPr marL="0" indent="0">
              <a:buNone/>
            </a:pPr>
            <a:r>
              <a:rPr lang="en-AU" dirty="0"/>
              <a:t>There is often a “tipping point” of innovative change that makes it irresistible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46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8079-ED8F-5142-A938-586D32EE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Economics of Innovation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916EA4-7B3D-9A48-8419-12A90A95C9D9}"/>
              </a:ext>
            </a:extLst>
          </p:cNvPr>
          <p:cNvGrpSpPr/>
          <p:nvPr/>
        </p:nvGrpSpPr>
        <p:grpSpPr>
          <a:xfrm>
            <a:off x="1133600" y="1408386"/>
            <a:ext cx="10597508" cy="5269155"/>
            <a:chOff x="1133600" y="1408386"/>
            <a:chExt cx="10597508" cy="526915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B183077-F588-7F4C-9F24-3E4A067F7E34}"/>
                </a:ext>
              </a:extLst>
            </p:cNvPr>
            <p:cNvSpPr/>
            <p:nvPr/>
          </p:nvSpPr>
          <p:spPr>
            <a:xfrm>
              <a:off x="1728226" y="5706921"/>
              <a:ext cx="8735548" cy="262955"/>
            </a:xfrm>
            <a:custGeom>
              <a:avLst/>
              <a:gdLst>
                <a:gd name="connsiteX0" fmla="*/ 0 w 8735548"/>
                <a:gd name="connsiteY0" fmla="*/ 126321 h 262955"/>
                <a:gd name="connsiteX1" fmla="*/ 1387365 w 8735548"/>
                <a:gd name="connsiteY1" fmla="*/ 84279 h 262955"/>
                <a:gd name="connsiteX2" fmla="*/ 4099034 w 8735548"/>
                <a:gd name="connsiteY2" fmla="*/ 147341 h 262955"/>
                <a:gd name="connsiteX3" fmla="*/ 8481848 w 8735548"/>
                <a:gd name="connsiteY3" fmla="*/ 105300 h 262955"/>
                <a:gd name="connsiteX4" fmla="*/ 8261131 w 8735548"/>
                <a:gd name="connsiteY4" fmla="*/ 197 h 262955"/>
                <a:gd name="connsiteX5" fmla="*/ 8713075 w 8735548"/>
                <a:gd name="connsiteY5" fmla="*/ 84279 h 262955"/>
                <a:gd name="connsiteX6" fmla="*/ 8303172 w 8735548"/>
                <a:gd name="connsiteY6" fmla="*/ 262955 h 2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5548" h="262955">
                  <a:moveTo>
                    <a:pt x="0" y="126321"/>
                  </a:moveTo>
                  <a:cubicBezTo>
                    <a:pt x="352096" y="103548"/>
                    <a:pt x="704193" y="80776"/>
                    <a:pt x="1387365" y="84279"/>
                  </a:cubicBezTo>
                  <a:cubicBezTo>
                    <a:pt x="2070537" y="87782"/>
                    <a:pt x="4099034" y="147341"/>
                    <a:pt x="4099034" y="147341"/>
                  </a:cubicBezTo>
                  <a:lnTo>
                    <a:pt x="8481848" y="105300"/>
                  </a:lnTo>
                  <a:cubicBezTo>
                    <a:pt x="9175531" y="80776"/>
                    <a:pt x="8222593" y="3700"/>
                    <a:pt x="8261131" y="197"/>
                  </a:cubicBezTo>
                  <a:cubicBezTo>
                    <a:pt x="8299669" y="-3306"/>
                    <a:pt x="8706068" y="40486"/>
                    <a:pt x="8713075" y="84279"/>
                  </a:cubicBezTo>
                  <a:cubicBezTo>
                    <a:pt x="8720082" y="128072"/>
                    <a:pt x="8511627" y="195513"/>
                    <a:pt x="8303172" y="2629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184645-784A-6F46-976A-A0BBCEF5303D}"/>
                </a:ext>
              </a:extLst>
            </p:cNvPr>
            <p:cNvSpPr txBox="1"/>
            <p:nvPr/>
          </p:nvSpPr>
          <p:spPr>
            <a:xfrm>
              <a:off x="4753324" y="6308209"/>
              <a:ext cx="268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Unit Cost Reduction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17903E2-D6C0-384E-9F5C-8FE35AA14080}"/>
                </a:ext>
              </a:extLst>
            </p:cNvPr>
            <p:cNvSpPr/>
            <p:nvPr/>
          </p:nvSpPr>
          <p:spPr>
            <a:xfrm>
              <a:off x="1669627" y="1764767"/>
              <a:ext cx="211725" cy="4089495"/>
            </a:xfrm>
            <a:custGeom>
              <a:avLst/>
              <a:gdLst>
                <a:gd name="connsiteX0" fmla="*/ 54070 w 211725"/>
                <a:gd name="connsiteY0" fmla="*/ 4089495 h 4089495"/>
                <a:gd name="connsiteX1" fmla="*/ 1518 w 211725"/>
                <a:gd name="connsiteY1" fmla="*/ 3479895 h 4089495"/>
                <a:gd name="connsiteX2" fmla="*/ 106621 w 211725"/>
                <a:gd name="connsiteY2" fmla="*/ 1251702 h 4089495"/>
                <a:gd name="connsiteX3" fmla="*/ 75090 w 211725"/>
                <a:gd name="connsiteY3" fmla="*/ 53523 h 4089495"/>
                <a:gd name="connsiteX4" fmla="*/ 1518 w 211725"/>
                <a:gd name="connsiteY4" fmla="*/ 190157 h 4089495"/>
                <a:gd name="connsiteX5" fmla="*/ 54070 w 211725"/>
                <a:gd name="connsiteY5" fmla="*/ 21992 h 4089495"/>
                <a:gd name="connsiteX6" fmla="*/ 211725 w 211725"/>
                <a:gd name="connsiteY6" fmla="*/ 179647 h 408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725" h="4089495">
                  <a:moveTo>
                    <a:pt x="54070" y="4089495"/>
                  </a:moveTo>
                  <a:cubicBezTo>
                    <a:pt x="23415" y="4021177"/>
                    <a:pt x="-7240" y="3952860"/>
                    <a:pt x="1518" y="3479895"/>
                  </a:cubicBezTo>
                  <a:cubicBezTo>
                    <a:pt x="10276" y="3006930"/>
                    <a:pt x="94359" y="1822764"/>
                    <a:pt x="106621" y="1251702"/>
                  </a:cubicBezTo>
                  <a:cubicBezTo>
                    <a:pt x="118883" y="680640"/>
                    <a:pt x="92607" y="230447"/>
                    <a:pt x="75090" y="53523"/>
                  </a:cubicBezTo>
                  <a:cubicBezTo>
                    <a:pt x="57573" y="-123401"/>
                    <a:pt x="5021" y="195412"/>
                    <a:pt x="1518" y="190157"/>
                  </a:cubicBezTo>
                  <a:cubicBezTo>
                    <a:pt x="-1985" y="184902"/>
                    <a:pt x="19036" y="23744"/>
                    <a:pt x="54070" y="21992"/>
                  </a:cubicBezTo>
                  <a:cubicBezTo>
                    <a:pt x="89104" y="20240"/>
                    <a:pt x="150414" y="99943"/>
                    <a:pt x="211725" y="17964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63EE2D-5601-DC4F-8757-A8A6CBC39E3B}"/>
                </a:ext>
              </a:extLst>
            </p:cNvPr>
            <p:cNvSpPr txBox="1"/>
            <p:nvPr/>
          </p:nvSpPr>
          <p:spPr>
            <a:xfrm>
              <a:off x="2417379" y="578521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2x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79AAA8-D6D6-1942-A5E4-DDA7A4149BA8}"/>
                </a:ext>
              </a:extLst>
            </p:cNvPr>
            <p:cNvSpPr txBox="1"/>
            <p:nvPr/>
          </p:nvSpPr>
          <p:spPr>
            <a:xfrm>
              <a:off x="3934478" y="5803181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4x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1CBC60-02CA-0749-98E0-B2132BC50463}"/>
                </a:ext>
              </a:extLst>
            </p:cNvPr>
            <p:cNvSpPr txBox="1"/>
            <p:nvPr/>
          </p:nvSpPr>
          <p:spPr>
            <a:xfrm>
              <a:off x="5411502" y="5803181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16x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E1D171-C0A5-6A4E-B48D-F4C44DF527C0}"/>
                </a:ext>
              </a:extLst>
            </p:cNvPr>
            <p:cNvSpPr txBox="1"/>
            <p:nvPr/>
          </p:nvSpPr>
          <p:spPr>
            <a:xfrm>
              <a:off x="6994324" y="585426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32x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86595C-5F98-5D49-B900-6089B176A6FF}"/>
                </a:ext>
              </a:extLst>
            </p:cNvPr>
            <p:cNvSpPr txBox="1"/>
            <p:nvPr/>
          </p:nvSpPr>
          <p:spPr>
            <a:xfrm rot="16200000">
              <a:off x="183179" y="3624847"/>
              <a:ext cx="2270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Adoption pressure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FE079E4-1BF2-924C-9FD2-DD6C064DF5F0}"/>
                </a:ext>
              </a:extLst>
            </p:cNvPr>
            <p:cNvSpPr/>
            <p:nvPr/>
          </p:nvSpPr>
          <p:spPr>
            <a:xfrm>
              <a:off x="1713186" y="1447881"/>
              <a:ext cx="7136524" cy="4353829"/>
            </a:xfrm>
            <a:custGeom>
              <a:avLst/>
              <a:gdLst>
                <a:gd name="connsiteX0" fmla="*/ 0 w 7136524"/>
                <a:gd name="connsiteY0" fmla="*/ 4353829 h 4353829"/>
                <a:gd name="connsiteX1" fmla="*/ 840828 w 7136524"/>
                <a:gd name="connsiteY1" fmla="*/ 4311788 h 4353829"/>
                <a:gd name="connsiteX2" fmla="*/ 1786759 w 7136524"/>
                <a:gd name="connsiteY2" fmla="*/ 4280257 h 4353829"/>
                <a:gd name="connsiteX3" fmla="*/ 2648607 w 7136524"/>
                <a:gd name="connsiteY3" fmla="*/ 4280257 h 4353829"/>
                <a:gd name="connsiteX4" fmla="*/ 3594538 w 7136524"/>
                <a:gd name="connsiteY4" fmla="*/ 4259236 h 4353829"/>
                <a:gd name="connsiteX5" fmla="*/ 4014952 w 7136524"/>
                <a:gd name="connsiteY5" fmla="*/ 3281774 h 4353829"/>
                <a:gd name="connsiteX6" fmla="*/ 4214648 w 7136524"/>
                <a:gd name="connsiteY6" fmla="*/ 1684202 h 4353829"/>
                <a:gd name="connsiteX7" fmla="*/ 4466897 w 7136524"/>
                <a:gd name="connsiteY7" fmla="*/ 664698 h 4353829"/>
                <a:gd name="connsiteX8" fmla="*/ 5139559 w 7136524"/>
                <a:gd name="connsiteY8" fmla="*/ 86629 h 4353829"/>
                <a:gd name="connsiteX9" fmla="*/ 7136524 w 7136524"/>
                <a:gd name="connsiteY9" fmla="*/ 13057 h 435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6524" h="4353829">
                  <a:moveTo>
                    <a:pt x="0" y="4353829"/>
                  </a:moveTo>
                  <a:lnTo>
                    <a:pt x="840828" y="4311788"/>
                  </a:lnTo>
                  <a:lnTo>
                    <a:pt x="1786759" y="4280257"/>
                  </a:lnTo>
                  <a:cubicBezTo>
                    <a:pt x="2088055" y="4275002"/>
                    <a:pt x="2347311" y="4283760"/>
                    <a:pt x="2648607" y="4280257"/>
                  </a:cubicBezTo>
                  <a:cubicBezTo>
                    <a:pt x="2949903" y="4276754"/>
                    <a:pt x="3366814" y="4425650"/>
                    <a:pt x="3594538" y="4259236"/>
                  </a:cubicBezTo>
                  <a:cubicBezTo>
                    <a:pt x="3822262" y="4092822"/>
                    <a:pt x="3911600" y="3710946"/>
                    <a:pt x="4014952" y="3281774"/>
                  </a:cubicBezTo>
                  <a:cubicBezTo>
                    <a:pt x="4118304" y="2852602"/>
                    <a:pt x="4139324" y="2120381"/>
                    <a:pt x="4214648" y="1684202"/>
                  </a:cubicBezTo>
                  <a:cubicBezTo>
                    <a:pt x="4289972" y="1248023"/>
                    <a:pt x="4312745" y="930960"/>
                    <a:pt x="4466897" y="664698"/>
                  </a:cubicBezTo>
                  <a:cubicBezTo>
                    <a:pt x="4621049" y="398436"/>
                    <a:pt x="4694621" y="195236"/>
                    <a:pt x="5139559" y="86629"/>
                  </a:cubicBezTo>
                  <a:cubicBezTo>
                    <a:pt x="5584497" y="-21978"/>
                    <a:pt x="6360510" y="-4461"/>
                    <a:pt x="7136524" y="13057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7101C7-D8B6-A640-923B-6843C7F6A76B}"/>
                </a:ext>
              </a:extLst>
            </p:cNvPr>
            <p:cNvSpPr txBox="1"/>
            <p:nvPr/>
          </p:nvSpPr>
          <p:spPr>
            <a:xfrm>
              <a:off x="2048047" y="5040787"/>
              <a:ext cx="2754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Incumbent Resistance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B88FC1-996E-F745-AC4C-AD752C6DFAB2}"/>
                </a:ext>
              </a:extLst>
            </p:cNvPr>
            <p:cNvSpPr txBox="1"/>
            <p:nvPr/>
          </p:nvSpPr>
          <p:spPr>
            <a:xfrm>
              <a:off x="9196440" y="5064396"/>
              <a:ext cx="253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Market Destruction!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DA4FAC-5B41-5046-A97E-5CFCFD8F88AC}"/>
                </a:ext>
              </a:extLst>
            </p:cNvPr>
            <p:cNvSpPr txBox="1"/>
            <p:nvPr/>
          </p:nvSpPr>
          <p:spPr>
            <a:xfrm>
              <a:off x="5961347" y="5064396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Incumbent Replacement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AF7CAC-6CCB-1842-975E-1A4CE70A8E0B}"/>
                </a:ext>
              </a:extLst>
            </p:cNvPr>
            <p:cNvSpPr/>
            <p:nvPr/>
          </p:nvSpPr>
          <p:spPr>
            <a:xfrm>
              <a:off x="8923283" y="1408386"/>
              <a:ext cx="767255" cy="441435"/>
            </a:xfrm>
            <a:custGeom>
              <a:avLst/>
              <a:gdLst>
                <a:gd name="connsiteX0" fmla="*/ 0 w 767255"/>
                <a:gd name="connsiteY0" fmla="*/ 441435 h 441435"/>
                <a:gd name="connsiteX1" fmla="*/ 767255 w 767255"/>
                <a:gd name="connsiteY1" fmla="*/ 0 h 4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255" h="441435">
                  <a:moveTo>
                    <a:pt x="0" y="441435"/>
                  </a:moveTo>
                  <a:lnTo>
                    <a:pt x="76725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23BDF7-932D-F04E-AF11-37BC2A2810F0}"/>
                </a:ext>
              </a:extLst>
            </p:cNvPr>
            <p:cNvSpPr/>
            <p:nvPr/>
          </p:nvSpPr>
          <p:spPr>
            <a:xfrm>
              <a:off x="8944303" y="1408386"/>
              <a:ext cx="1576552" cy="1103586"/>
            </a:xfrm>
            <a:custGeom>
              <a:avLst/>
              <a:gdLst>
                <a:gd name="connsiteX0" fmla="*/ 0 w 1576552"/>
                <a:gd name="connsiteY0" fmla="*/ 1103586 h 1103586"/>
                <a:gd name="connsiteX1" fmla="*/ 746235 w 1576552"/>
                <a:gd name="connsiteY1" fmla="*/ 536028 h 1103586"/>
                <a:gd name="connsiteX2" fmla="*/ 1576552 w 1576552"/>
                <a:gd name="connsiteY2" fmla="*/ 0 h 110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552" h="1103586">
                  <a:moveTo>
                    <a:pt x="0" y="1103586"/>
                  </a:moveTo>
                  <a:cubicBezTo>
                    <a:pt x="241738" y="911772"/>
                    <a:pt x="483476" y="719959"/>
                    <a:pt x="746235" y="536028"/>
                  </a:cubicBezTo>
                  <a:cubicBezTo>
                    <a:pt x="1008994" y="352097"/>
                    <a:pt x="1292773" y="176048"/>
                    <a:pt x="157655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8089197-61AE-4B41-B09E-8D1B40C37E23}"/>
                </a:ext>
              </a:extLst>
            </p:cNvPr>
            <p:cNvSpPr/>
            <p:nvPr/>
          </p:nvSpPr>
          <p:spPr>
            <a:xfrm>
              <a:off x="8975834" y="1492469"/>
              <a:ext cx="2175642" cy="1660634"/>
            </a:xfrm>
            <a:custGeom>
              <a:avLst/>
              <a:gdLst>
                <a:gd name="connsiteX0" fmla="*/ 0 w 2175642"/>
                <a:gd name="connsiteY0" fmla="*/ 1660634 h 1660634"/>
                <a:gd name="connsiteX1" fmla="*/ 966952 w 2175642"/>
                <a:gd name="connsiteY1" fmla="*/ 1051034 h 1660634"/>
                <a:gd name="connsiteX2" fmla="*/ 2175642 w 2175642"/>
                <a:gd name="connsiteY2" fmla="*/ 0 h 166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642" h="1660634">
                  <a:moveTo>
                    <a:pt x="0" y="1660634"/>
                  </a:moveTo>
                  <a:cubicBezTo>
                    <a:pt x="302172" y="1494220"/>
                    <a:pt x="604345" y="1327806"/>
                    <a:pt x="966952" y="1051034"/>
                  </a:cubicBezTo>
                  <a:cubicBezTo>
                    <a:pt x="1329559" y="774262"/>
                    <a:pt x="1752600" y="387131"/>
                    <a:pt x="217564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8147DB5-7FBD-9F45-98DE-EFB7971E10C5}"/>
                </a:ext>
              </a:extLst>
            </p:cNvPr>
            <p:cNvSpPr/>
            <p:nvPr/>
          </p:nvSpPr>
          <p:spPr>
            <a:xfrm>
              <a:off x="9091448" y="2270234"/>
              <a:ext cx="2081049" cy="1418897"/>
            </a:xfrm>
            <a:custGeom>
              <a:avLst/>
              <a:gdLst>
                <a:gd name="connsiteX0" fmla="*/ 0 w 2081049"/>
                <a:gd name="connsiteY0" fmla="*/ 1418897 h 1418897"/>
                <a:gd name="connsiteX1" fmla="*/ 1334814 w 2081049"/>
                <a:gd name="connsiteY1" fmla="*/ 588580 h 1418897"/>
                <a:gd name="connsiteX2" fmla="*/ 2081049 w 2081049"/>
                <a:gd name="connsiteY2" fmla="*/ 0 h 141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049" h="1418897">
                  <a:moveTo>
                    <a:pt x="0" y="1418897"/>
                  </a:moveTo>
                  <a:cubicBezTo>
                    <a:pt x="493986" y="1121980"/>
                    <a:pt x="987973" y="825063"/>
                    <a:pt x="1334814" y="588580"/>
                  </a:cubicBezTo>
                  <a:cubicBezTo>
                    <a:pt x="1681655" y="352097"/>
                    <a:pt x="1881352" y="176048"/>
                    <a:pt x="208104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B462E79-421D-C54E-AD15-8E38320260E1}"/>
                </a:ext>
              </a:extLst>
            </p:cNvPr>
            <p:cNvSpPr/>
            <p:nvPr/>
          </p:nvSpPr>
          <p:spPr>
            <a:xfrm>
              <a:off x="9101959" y="3153103"/>
              <a:ext cx="2017986" cy="1240221"/>
            </a:xfrm>
            <a:custGeom>
              <a:avLst/>
              <a:gdLst>
                <a:gd name="connsiteX0" fmla="*/ 0 w 2017986"/>
                <a:gd name="connsiteY0" fmla="*/ 1240221 h 1240221"/>
                <a:gd name="connsiteX1" fmla="*/ 1145627 w 2017986"/>
                <a:gd name="connsiteY1" fmla="*/ 557049 h 1240221"/>
                <a:gd name="connsiteX2" fmla="*/ 2017986 w 2017986"/>
                <a:gd name="connsiteY2" fmla="*/ 0 h 12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986" h="1240221">
                  <a:moveTo>
                    <a:pt x="0" y="1240221"/>
                  </a:moveTo>
                  <a:lnTo>
                    <a:pt x="1145627" y="557049"/>
                  </a:lnTo>
                  <a:cubicBezTo>
                    <a:pt x="1481958" y="350346"/>
                    <a:pt x="1749972" y="175173"/>
                    <a:pt x="20179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92C3E03-DD5B-4F4C-886F-C3346D6368CA}"/>
                </a:ext>
              </a:extLst>
            </p:cNvPr>
            <p:cNvSpPr/>
            <p:nvPr/>
          </p:nvSpPr>
          <p:spPr>
            <a:xfrm>
              <a:off x="9175531" y="3699641"/>
              <a:ext cx="1923393" cy="1177159"/>
            </a:xfrm>
            <a:custGeom>
              <a:avLst/>
              <a:gdLst>
                <a:gd name="connsiteX0" fmla="*/ 0 w 1923393"/>
                <a:gd name="connsiteY0" fmla="*/ 1177159 h 1177159"/>
                <a:gd name="connsiteX1" fmla="*/ 1387366 w 1923393"/>
                <a:gd name="connsiteY1" fmla="*/ 441435 h 1177159"/>
                <a:gd name="connsiteX2" fmla="*/ 1923393 w 1923393"/>
                <a:gd name="connsiteY2" fmla="*/ 0 h 117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3393" h="1177159">
                  <a:moveTo>
                    <a:pt x="0" y="1177159"/>
                  </a:moveTo>
                  <a:cubicBezTo>
                    <a:pt x="533400" y="907393"/>
                    <a:pt x="1066801" y="637628"/>
                    <a:pt x="1387366" y="441435"/>
                  </a:cubicBezTo>
                  <a:cubicBezTo>
                    <a:pt x="1707931" y="245242"/>
                    <a:pt x="1815662" y="122621"/>
                    <a:pt x="192339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ADF149C-AFEF-254E-8151-A4A156DE0627}"/>
                </a:ext>
              </a:extLst>
            </p:cNvPr>
            <p:cNvSpPr/>
            <p:nvPr/>
          </p:nvSpPr>
          <p:spPr>
            <a:xfrm>
              <a:off x="10174014" y="4383090"/>
              <a:ext cx="935420" cy="556772"/>
            </a:xfrm>
            <a:custGeom>
              <a:avLst/>
              <a:gdLst>
                <a:gd name="connsiteX0" fmla="*/ 0 w 935420"/>
                <a:gd name="connsiteY0" fmla="*/ 556772 h 556772"/>
                <a:gd name="connsiteX1" fmla="*/ 725214 w 935420"/>
                <a:gd name="connsiteY1" fmla="*/ 73296 h 556772"/>
                <a:gd name="connsiteX2" fmla="*/ 935420 w 935420"/>
                <a:gd name="connsiteY2" fmla="*/ 10234 h 55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420" h="556772">
                  <a:moveTo>
                    <a:pt x="0" y="556772"/>
                  </a:moveTo>
                  <a:cubicBezTo>
                    <a:pt x="284655" y="360579"/>
                    <a:pt x="569311" y="164386"/>
                    <a:pt x="725214" y="73296"/>
                  </a:cubicBezTo>
                  <a:cubicBezTo>
                    <a:pt x="881117" y="-17794"/>
                    <a:pt x="908268" y="-3780"/>
                    <a:pt x="935420" y="102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424B87-A872-8F41-A7C0-ED98E3B2A234}"/>
                </a:ext>
              </a:extLst>
            </p:cNvPr>
            <p:cNvSpPr txBox="1"/>
            <p:nvPr/>
          </p:nvSpPr>
          <p:spPr>
            <a:xfrm>
              <a:off x="8826717" y="583839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64x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35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53F1-BD87-7E4C-88CE-871D93BB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resists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11F1-41AD-5D45-A438-D95011667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Volume tends to increase inertial resistance</a:t>
            </a:r>
          </a:p>
          <a:p>
            <a:pPr lvl="1"/>
            <a:r>
              <a:rPr lang="en-AU" dirty="0"/>
              <a:t>And the digital world has massive volume</a:t>
            </a:r>
          </a:p>
          <a:p>
            <a:r>
              <a:rPr lang="en-AU" dirty="0"/>
              <a:t>Monopoly incumbency resists change</a:t>
            </a:r>
          </a:p>
          <a:p>
            <a:pPr lvl="1"/>
            <a:r>
              <a:rPr lang="en-AU" dirty="0"/>
              <a:t>And the digital world is now dominated by a small set of incumbents</a:t>
            </a:r>
          </a:p>
          <a:p>
            <a:r>
              <a:rPr lang="en-AU" dirty="0"/>
              <a:t>Changes that do not impact the cost base of the service increases resistance</a:t>
            </a:r>
          </a:p>
          <a:p>
            <a:r>
              <a:rPr lang="en-AU" dirty="0"/>
              <a:t>The emergence of large scale digital incumbents creates its own challenges</a:t>
            </a:r>
          </a:p>
        </p:txBody>
      </p:sp>
    </p:spTree>
    <p:extLst>
      <p:ext uri="{BB962C8B-B14F-4D97-AF65-F5344CB8AC3E}">
        <p14:creationId xmlns:p14="http://schemas.microsoft.com/office/powerpoint/2010/main" val="5262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8079-ED8F-5142-A938-586D32EE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Economics of Innovation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916EA4-7B3D-9A48-8419-12A90A95C9D9}"/>
              </a:ext>
            </a:extLst>
          </p:cNvPr>
          <p:cNvGrpSpPr/>
          <p:nvPr/>
        </p:nvGrpSpPr>
        <p:grpSpPr>
          <a:xfrm>
            <a:off x="1133600" y="1408386"/>
            <a:ext cx="10597508" cy="5269155"/>
            <a:chOff x="1133600" y="1408386"/>
            <a:chExt cx="10597508" cy="526915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B183077-F588-7F4C-9F24-3E4A067F7E34}"/>
                </a:ext>
              </a:extLst>
            </p:cNvPr>
            <p:cNvSpPr/>
            <p:nvPr/>
          </p:nvSpPr>
          <p:spPr>
            <a:xfrm>
              <a:off x="1728226" y="5706921"/>
              <a:ext cx="8735548" cy="262955"/>
            </a:xfrm>
            <a:custGeom>
              <a:avLst/>
              <a:gdLst>
                <a:gd name="connsiteX0" fmla="*/ 0 w 8735548"/>
                <a:gd name="connsiteY0" fmla="*/ 126321 h 262955"/>
                <a:gd name="connsiteX1" fmla="*/ 1387365 w 8735548"/>
                <a:gd name="connsiteY1" fmla="*/ 84279 h 262955"/>
                <a:gd name="connsiteX2" fmla="*/ 4099034 w 8735548"/>
                <a:gd name="connsiteY2" fmla="*/ 147341 h 262955"/>
                <a:gd name="connsiteX3" fmla="*/ 8481848 w 8735548"/>
                <a:gd name="connsiteY3" fmla="*/ 105300 h 262955"/>
                <a:gd name="connsiteX4" fmla="*/ 8261131 w 8735548"/>
                <a:gd name="connsiteY4" fmla="*/ 197 h 262955"/>
                <a:gd name="connsiteX5" fmla="*/ 8713075 w 8735548"/>
                <a:gd name="connsiteY5" fmla="*/ 84279 h 262955"/>
                <a:gd name="connsiteX6" fmla="*/ 8303172 w 8735548"/>
                <a:gd name="connsiteY6" fmla="*/ 262955 h 26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5548" h="262955">
                  <a:moveTo>
                    <a:pt x="0" y="126321"/>
                  </a:moveTo>
                  <a:cubicBezTo>
                    <a:pt x="352096" y="103548"/>
                    <a:pt x="704193" y="80776"/>
                    <a:pt x="1387365" y="84279"/>
                  </a:cubicBezTo>
                  <a:cubicBezTo>
                    <a:pt x="2070537" y="87782"/>
                    <a:pt x="4099034" y="147341"/>
                    <a:pt x="4099034" y="147341"/>
                  </a:cubicBezTo>
                  <a:lnTo>
                    <a:pt x="8481848" y="105300"/>
                  </a:lnTo>
                  <a:cubicBezTo>
                    <a:pt x="9175531" y="80776"/>
                    <a:pt x="8222593" y="3700"/>
                    <a:pt x="8261131" y="197"/>
                  </a:cubicBezTo>
                  <a:cubicBezTo>
                    <a:pt x="8299669" y="-3306"/>
                    <a:pt x="8706068" y="40486"/>
                    <a:pt x="8713075" y="84279"/>
                  </a:cubicBezTo>
                  <a:cubicBezTo>
                    <a:pt x="8720082" y="128072"/>
                    <a:pt x="8511627" y="195513"/>
                    <a:pt x="8303172" y="2629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184645-784A-6F46-976A-A0BBCEF5303D}"/>
                </a:ext>
              </a:extLst>
            </p:cNvPr>
            <p:cNvSpPr txBox="1"/>
            <p:nvPr/>
          </p:nvSpPr>
          <p:spPr>
            <a:xfrm>
              <a:off x="4753324" y="6308209"/>
              <a:ext cx="268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Unit Cost Reduction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17903E2-D6C0-384E-9F5C-8FE35AA14080}"/>
                </a:ext>
              </a:extLst>
            </p:cNvPr>
            <p:cNvSpPr/>
            <p:nvPr/>
          </p:nvSpPr>
          <p:spPr>
            <a:xfrm>
              <a:off x="1669627" y="1764767"/>
              <a:ext cx="211725" cy="4089495"/>
            </a:xfrm>
            <a:custGeom>
              <a:avLst/>
              <a:gdLst>
                <a:gd name="connsiteX0" fmla="*/ 54070 w 211725"/>
                <a:gd name="connsiteY0" fmla="*/ 4089495 h 4089495"/>
                <a:gd name="connsiteX1" fmla="*/ 1518 w 211725"/>
                <a:gd name="connsiteY1" fmla="*/ 3479895 h 4089495"/>
                <a:gd name="connsiteX2" fmla="*/ 106621 w 211725"/>
                <a:gd name="connsiteY2" fmla="*/ 1251702 h 4089495"/>
                <a:gd name="connsiteX3" fmla="*/ 75090 w 211725"/>
                <a:gd name="connsiteY3" fmla="*/ 53523 h 4089495"/>
                <a:gd name="connsiteX4" fmla="*/ 1518 w 211725"/>
                <a:gd name="connsiteY4" fmla="*/ 190157 h 4089495"/>
                <a:gd name="connsiteX5" fmla="*/ 54070 w 211725"/>
                <a:gd name="connsiteY5" fmla="*/ 21992 h 4089495"/>
                <a:gd name="connsiteX6" fmla="*/ 211725 w 211725"/>
                <a:gd name="connsiteY6" fmla="*/ 179647 h 408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725" h="4089495">
                  <a:moveTo>
                    <a:pt x="54070" y="4089495"/>
                  </a:moveTo>
                  <a:cubicBezTo>
                    <a:pt x="23415" y="4021177"/>
                    <a:pt x="-7240" y="3952860"/>
                    <a:pt x="1518" y="3479895"/>
                  </a:cubicBezTo>
                  <a:cubicBezTo>
                    <a:pt x="10276" y="3006930"/>
                    <a:pt x="94359" y="1822764"/>
                    <a:pt x="106621" y="1251702"/>
                  </a:cubicBezTo>
                  <a:cubicBezTo>
                    <a:pt x="118883" y="680640"/>
                    <a:pt x="92607" y="230447"/>
                    <a:pt x="75090" y="53523"/>
                  </a:cubicBezTo>
                  <a:cubicBezTo>
                    <a:pt x="57573" y="-123401"/>
                    <a:pt x="5021" y="195412"/>
                    <a:pt x="1518" y="190157"/>
                  </a:cubicBezTo>
                  <a:cubicBezTo>
                    <a:pt x="-1985" y="184902"/>
                    <a:pt x="19036" y="23744"/>
                    <a:pt x="54070" y="21992"/>
                  </a:cubicBezTo>
                  <a:cubicBezTo>
                    <a:pt x="89104" y="20240"/>
                    <a:pt x="150414" y="99943"/>
                    <a:pt x="211725" y="17964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63EE2D-5601-DC4F-8757-A8A6CBC39E3B}"/>
                </a:ext>
              </a:extLst>
            </p:cNvPr>
            <p:cNvSpPr txBox="1"/>
            <p:nvPr/>
          </p:nvSpPr>
          <p:spPr>
            <a:xfrm>
              <a:off x="2417379" y="578521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2x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79AAA8-D6D6-1942-A5E4-DDA7A4149BA8}"/>
                </a:ext>
              </a:extLst>
            </p:cNvPr>
            <p:cNvSpPr txBox="1"/>
            <p:nvPr/>
          </p:nvSpPr>
          <p:spPr>
            <a:xfrm>
              <a:off x="3934478" y="5803181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4x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1CBC60-02CA-0749-98E0-B2132BC50463}"/>
                </a:ext>
              </a:extLst>
            </p:cNvPr>
            <p:cNvSpPr txBox="1"/>
            <p:nvPr/>
          </p:nvSpPr>
          <p:spPr>
            <a:xfrm>
              <a:off x="5411502" y="5803181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16x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E1D171-C0A5-6A4E-B48D-F4C44DF527C0}"/>
                </a:ext>
              </a:extLst>
            </p:cNvPr>
            <p:cNvSpPr txBox="1"/>
            <p:nvPr/>
          </p:nvSpPr>
          <p:spPr>
            <a:xfrm>
              <a:off x="6994324" y="585426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32x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86595C-5F98-5D49-B900-6089B176A6FF}"/>
                </a:ext>
              </a:extLst>
            </p:cNvPr>
            <p:cNvSpPr txBox="1"/>
            <p:nvPr/>
          </p:nvSpPr>
          <p:spPr>
            <a:xfrm rot="16200000">
              <a:off x="183179" y="3624847"/>
              <a:ext cx="2270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Adoption pressure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FE079E4-1BF2-924C-9FD2-DD6C064DF5F0}"/>
                </a:ext>
              </a:extLst>
            </p:cNvPr>
            <p:cNvSpPr/>
            <p:nvPr/>
          </p:nvSpPr>
          <p:spPr>
            <a:xfrm>
              <a:off x="1713186" y="1447881"/>
              <a:ext cx="7136524" cy="4353829"/>
            </a:xfrm>
            <a:custGeom>
              <a:avLst/>
              <a:gdLst>
                <a:gd name="connsiteX0" fmla="*/ 0 w 7136524"/>
                <a:gd name="connsiteY0" fmla="*/ 4353829 h 4353829"/>
                <a:gd name="connsiteX1" fmla="*/ 840828 w 7136524"/>
                <a:gd name="connsiteY1" fmla="*/ 4311788 h 4353829"/>
                <a:gd name="connsiteX2" fmla="*/ 1786759 w 7136524"/>
                <a:gd name="connsiteY2" fmla="*/ 4280257 h 4353829"/>
                <a:gd name="connsiteX3" fmla="*/ 2648607 w 7136524"/>
                <a:gd name="connsiteY3" fmla="*/ 4280257 h 4353829"/>
                <a:gd name="connsiteX4" fmla="*/ 3594538 w 7136524"/>
                <a:gd name="connsiteY4" fmla="*/ 4259236 h 4353829"/>
                <a:gd name="connsiteX5" fmla="*/ 4014952 w 7136524"/>
                <a:gd name="connsiteY5" fmla="*/ 3281774 h 4353829"/>
                <a:gd name="connsiteX6" fmla="*/ 4214648 w 7136524"/>
                <a:gd name="connsiteY6" fmla="*/ 1684202 h 4353829"/>
                <a:gd name="connsiteX7" fmla="*/ 4466897 w 7136524"/>
                <a:gd name="connsiteY7" fmla="*/ 664698 h 4353829"/>
                <a:gd name="connsiteX8" fmla="*/ 5139559 w 7136524"/>
                <a:gd name="connsiteY8" fmla="*/ 86629 h 4353829"/>
                <a:gd name="connsiteX9" fmla="*/ 7136524 w 7136524"/>
                <a:gd name="connsiteY9" fmla="*/ 13057 h 435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6524" h="4353829">
                  <a:moveTo>
                    <a:pt x="0" y="4353829"/>
                  </a:moveTo>
                  <a:lnTo>
                    <a:pt x="840828" y="4311788"/>
                  </a:lnTo>
                  <a:lnTo>
                    <a:pt x="1786759" y="4280257"/>
                  </a:lnTo>
                  <a:cubicBezTo>
                    <a:pt x="2088055" y="4275002"/>
                    <a:pt x="2347311" y="4283760"/>
                    <a:pt x="2648607" y="4280257"/>
                  </a:cubicBezTo>
                  <a:cubicBezTo>
                    <a:pt x="2949903" y="4276754"/>
                    <a:pt x="3366814" y="4425650"/>
                    <a:pt x="3594538" y="4259236"/>
                  </a:cubicBezTo>
                  <a:cubicBezTo>
                    <a:pt x="3822262" y="4092822"/>
                    <a:pt x="3911600" y="3710946"/>
                    <a:pt x="4014952" y="3281774"/>
                  </a:cubicBezTo>
                  <a:cubicBezTo>
                    <a:pt x="4118304" y="2852602"/>
                    <a:pt x="4139324" y="2120381"/>
                    <a:pt x="4214648" y="1684202"/>
                  </a:cubicBezTo>
                  <a:cubicBezTo>
                    <a:pt x="4289972" y="1248023"/>
                    <a:pt x="4312745" y="930960"/>
                    <a:pt x="4466897" y="664698"/>
                  </a:cubicBezTo>
                  <a:cubicBezTo>
                    <a:pt x="4621049" y="398436"/>
                    <a:pt x="4694621" y="195236"/>
                    <a:pt x="5139559" y="86629"/>
                  </a:cubicBezTo>
                  <a:cubicBezTo>
                    <a:pt x="5584497" y="-21978"/>
                    <a:pt x="6360510" y="-4461"/>
                    <a:pt x="7136524" y="13057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7101C7-D8B6-A640-923B-6843C7F6A76B}"/>
                </a:ext>
              </a:extLst>
            </p:cNvPr>
            <p:cNvSpPr txBox="1"/>
            <p:nvPr/>
          </p:nvSpPr>
          <p:spPr>
            <a:xfrm>
              <a:off x="2048047" y="5040787"/>
              <a:ext cx="2754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Incumbent Resistance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B88FC1-996E-F745-AC4C-AD752C6DFAB2}"/>
                </a:ext>
              </a:extLst>
            </p:cNvPr>
            <p:cNvSpPr txBox="1"/>
            <p:nvPr/>
          </p:nvSpPr>
          <p:spPr>
            <a:xfrm>
              <a:off x="9196440" y="5064396"/>
              <a:ext cx="253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Market Destruction!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DA4FAC-5B41-5046-A97E-5CFCFD8F88AC}"/>
                </a:ext>
              </a:extLst>
            </p:cNvPr>
            <p:cNvSpPr txBox="1"/>
            <p:nvPr/>
          </p:nvSpPr>
          <p:spPr>
            <a:xfrm>
              <a:off x="5961347" y="5064396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atin typeface="AhnbergHand" pitchFamily="2" charset="0"/>
                </a:rPr>
                <a:t>Incumbent Replacement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AF7CAC-6CCB-1842-975E-1A4CE70A8E0B}"/>
                </a:ext>
              </a:extLst>
            </p:cNvPr>
            <p:cNvSpPr/>
            <p:nvPr/>
          </p:nvSpPr>
          <p:spPr>
            <a:xfrm>
              <a:off x="8923283" y="1408386"/>
              <a:ext cx="767255" cy="441435"/>
            </a:xfrm>
            <a:custGeom>
              <a:avLst/>
              <a:gdLst>
                <a:gd name="connsiteX0" fmla="*/ 0 w 767255"/>
                <a:gd name="connsiteY0" fmla="*/ 441435 h 441435"/>
                <a:gd name="connsiteX1" fmla="*/ 767255 w 767255"/>
                <a:gd name="connsiteY1" fmla="*/ 0 h 4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255" h="441435">
                  <a:moveTo>
                    <a:pt x="0" y="441435"/>
                  </a:moveTo>
                  <a:lnTo>
                    <a:pt x="76725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23BDF7-932D-F04E-AF11-37BC2A2810F0}"/>
                </a:ext>
              </a:extLst>
            </p:cNvPr>
            <p:cNvSpPr/>
            <p:nvPr/>
          </p:nvSpPr>
          <p:spPr>
            <a:xfrm>
              <a:off x="8944303" y="1408386"/>
              <a:ext cx="1576552" cy="1103586"/>
            </a:xfrm>
            <a:custGeom>
              <a:avLst/>
              <a:gdLst>
                <a:gd name="connsiteX0" fmla="*/ 0 w 1576552"/>
                <a:gd name="connsiteY0" fmla="*/ 1103586 h 1103586"/>
                <a:gd name="connsiteX1" fmla="*/ 746235 w 1576552"/>
                <a:gd name="connsiteY1" fmla="*/ 536028 h 1103586"/>
                <a:gd name="connsiteX2" fmla="*/ 1576552 w 1576552"/>
                <a:gd name="connsiteY2" fmla="*/ 0 h 110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552" h="1103586">
                  <a:moveTo>
                    <a:pt x="0" y="1103586"/>
                  </a:moveTo>
                  <a:cubicBezTo>
                    <a:pt x="241738" y="911772"/>
                    <a:pt x="483476" y="719959"/>
                    <a:pt x="746235" y="536028"/>
                  </a:cubicBezTo>
                  <a:cubicBezTo>
                    <a:pt x="1008994" y="352097"/>
                    <a:pt x="1292773" y="176048"/>
                    <a:pt x="157655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8089197-61AE-4B41-B09E-8D1B40C37E23}"/>
                </a:ext>
              </a:extLst>
            </p:cNvPr>
            <p:cNvSpPr/>
            <p:nvPr/>
          </p:nvSpPr>
          <p:spPr>
            <a:xfrm>
              <a:off x="8975834" y="1492469"/>
              <a:ext cx="2175642" cy="1660634"/>
            </a:xfrm>
            <a:custGeom>
              <a:avLst/>
              <a:gdLst>
                <a:gd name="connsiteX0" fmla="*/ 0 w 2175642"/>
                <a:gd name="connsiteY0" fmla="*/ 1660634 h 1660634"/>
                <a:gd name="connsiteX1" fmla="*/ 966952 w 2175642"/>
                <a:gd name="connsiteY1" fmla="*/ 1051034 h 1660634"/>
                <a:gd name="connsiteX2" fmla="*/ 2175642 w 2175642"/>
                <a:gd name="connsiteY2" fmla="*/ 0 h 166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642" h="1660634">
                  <a:moveTo>
                    <a:pt x="0" y="1660634"/>
                  </a:moveTo>
                  <a:cubicBezTo>
                    <a:pt x="302172" y="1494220"/>
                    <a:pt x="604345" y="1327806"/>
                    <a:pt x="966952" y="1051034"/>
                  </a:cubicBezTo>
                  <a:cubicBezTo>
                    <a:pt x="1329559" y="774262"/>
                    <a:pt x="1752600" y="387131"/>
                    <a:pt x="217564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8147DB5-7FBD-9F45-98DE-EFB7971E10C5}"/>
                </a:ext>
              </a:extLst>
            </p:cNvPr>
            <p:cNvSpPr/>
            <p:nvPr/>
          </p:nvSpPr>
          <p:spPr>
            <a:xfrm>
              <a:off x="9091448" y="2270234"/>
              <a:ext cx="2081049" cy="1418897"/>
            </a:xfrm>
            <a:custGeom>
              <a:avLst/>
              <a:gdLst>
                <a:gd name="connsiteX0" fmla="*/ 0 w 2081049"/>
                <a:gd name="connsiteY0" fmla="*/ 1418897 h 1418897"/>
                <a:gd name="connsiteX1" fmla="*/ 1334814 w 2081049"/>
                <a:gd name="connsiteY1" fmla="*/ 588580 h 1418897"/>
                <a:gd name="connsiteX2" fmla="*/ 2081049 w 2081049"/>
                <a:gd name="connsiteY2" fmla="*/ 0 h 141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1049" h="1418897">
                  <a:moveTo>
                    <a:pt x="0" y="1418897"/>
                  </a:moveTo>
                  <a:cubicBezTo>
                    <a:pt x="493986" y="1121980"/>
                    <a:pt x="987973" y="825063"/>
                    <a:pt x="1334814" y="588580"/>
                  </a:cubicBezTo>
                  <a:cubicBezTo>
                    <a:pt x="1681655" y="352097"/>
                    <a:pt x="1881352" y="176048"/>
                    <a:pt x="208104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B462E79-421D-C54E-AD15-8E38320260E1}"/>
                </a:ext>
              </a:extLst>
            </p:cNvPr>
            <p:cNvSpPr/>
            <p:nvPr/>
          </p:nvSpPr>
          <p:spPr>
            <a:xfrm>
              <a:off x="9101959" y="3153103"/>
              <a:ext cx="2017986" cy="1240221"/>
            </a:xfrm>
            <a:custGeom>
              <a:avLst/>
              <a:gdLst>
                <a:gd name="connsiteX0" fmla="*/ 0 w 2017986"/>
                <a:gd name="connsiteY0" fmla="*/ 1240221 h 1240221"/>
                <a:gd name="connsiteX1" fmla="*/ 1145627 w 2017986"/>
                <a:gd name="connsiteY1" fmla="*/ 557049 h 1240221"/>
                <a:gd name="connsiteX2" fmla="*/ 2017986 w 2017986"/>
                <a:gd name="connsiteY2" fmla="*/ 0 h 12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986" h="1240221">
                  <a:moveTo>
                    <a:pt x="0" y="1240221"/>
                  </a:moveTo>
                  <a:lnTo>
                    <a:pt x="1145627" y="557049"/>
                  </a:lnTo>
                  <a:cubicBezTo>
                    <a:pt x="1481958" y="350346"/>
                    <a:pt x="1749972" y="175173"/>
                    <a:pt x="20179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92C3E03-DD5B-4F4C-886F-C3346D6368CA}"/>
                </a:ext>
              </a:extLst>
            </p:cNvPr>
            <p:cNvSpPr/>
            <p:nvPr/>
          </p:nvSpPr>
          <p:spPr>
            <a:xfrm>
              <a:off x="9175531" y="3699641"/>
              <a:ext cx="1923393" cy="1177159"/>
            </a:xfrm>
            <a:custGeom>
              <a:avLst/>
              <a:gdLst>
                <a:gd name="connsiteX0" fmla="*/ 0 w 1923393"/>
                <a:gd name="connsiteY0" fmla="*/ 1177159 h 1177159"/>
                <a:gd name="connsiteX1" fmla="*/ 1387366 w 1923393"/>
                <a:gd name="connsiteY1" fmla="*/ 441435 h 1177159"/>
                <a:gd name="connsiteX2" fmla="*/ 1923393 w 1923393"/>
                <a:gd name="connsiteY2" fmla="*/ 0 h 117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3393" h="1177159">
                  <a:moveTo>
                    <a:pt x="0" y="1177159"/>
                  </a:moveTo>
                  <a:cubicBezTo>
                    <a:pt x="533400" y="907393"/>
                    <a:pt x="1066801" y="637628"/>
                    <a:pt x="1387366" y="441435"/>
                  </a:cubicBezTo>
                  <a:cubicBezTo>
                    <a:pt x="1707931" y="245242"/>
                    <a:pt x="1815662" y="122621"/>
                    <a:pt x="192339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ADF149C-AFEF-254E-8151-A4A156DE0627}"/>
                </a:ext>
              </a:extLst>
            </p:cNvPr>
            <p:cNvSpPr/>
            <p:nvPr/>
          </p:nvSpPr>
          <p:spPr>
            <a:xfrm>
              <a:off x="10174014" y="4383090"/>
              <a:ext cx="935420" cy="556772"/>
            </a:xfrm>
            <a:custGeom>
              <a:avLst/>
              <a:gdLst>
                <a:gd name="connsiteX0" fmla="*/ 0 w 935420"/>
                <a:gd name="connsiteY0" fmla="*/ 556772 h 556772"/>
                <a:gd name="connsiteX1" fmla="*/ 725214 w 935420"/>
                <a:gd name="connsiteY1" fmla="*/ 73296 h 556772"/>
                <a:gd name="connsiteX2" fmla="*/ 935420 w 935420"/>
                <a:gd name="connsiteY2" fmla="*/ 10234 h 55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420" h="556772">
                  <a:moveTo>
                    <a:pt x="0" y="556772"/>
                  </a:moveTo>
                  <a:cubicBezTo>
                    <a:pt x="284655" y="360579"/>
                    <a:pt x="569311" y="164386"/>
                    <a:pt x="725214" y="73296"/>
                  </a:cubicBezTo>
                  <a:cubicBezTo>
                    <a:pt x="881117" y="-17794"/>
                    <a:pt x="908268" y="-3780"/>
                    <a:pt x="935420" y="102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424B87-A872-8F41-A7C0-ED98E3B2A234}"/>
                </a:ext>
              </a:extLst>
            </p:cNvPr>
            <p:cNvSpPr txBox="1"/>
            <p:nvPr/>
          </p:nvSpPr>
          <p:spPr>
            <a:xfrm>
              <a:off x="8826717" y="583839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2">
                      <a:lumMod val="75000"/>
                    </a:schemeClr>
                  </a:solidFill>
                  <a:latin typeface="AhnbergHand" pitchFamily="2" charset="0"/>
                </a:rPr>
                <a:t>64x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738394-CF76-3341-A185-0D9E4334EFA0}"/>
              </a:ext>
            </a:extLst>
          </p:cNvPr>
          <p:cNvSpPr txBox="1"/>
          <p:nvPr/>
        </p:nvSpPr>
        <p:spPr>
          <a:xfrm>
            <a:off x="4910298" y="2197275"/>
            <a:ext cx="187583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rgbClr val="002060"/>
                </a:solidFill>
                <a:latin typeface="AhnbergHand" pitchFamily="2" charset="0"/>
              </a:rPr>
              <a:t>“incumbent </a:t>
            </a:r>
          </a:p>
          <a:p>
            <a:pPr algn="ctr"/>
            <a:r>
              <a:rPr lang="en-AU" dirty="0">
                <a:solidFill>
                  <a:srgbClr val="002060"/>
                </a:solidFill>
                <a:latin typeface="AhnbergHand" pitchFamily="2" charset="0"/>
              </a:rPr>
              <a:t>entrenchment”</a:t>
            </a:r>
          </a:p>
          <a:p>
            <a:pPr algn="ctr"/>
            <a:r>
              <a:rPr lang="en-AU" dirty="0">
                <a:solidFill>
                  <a:srgbClr val="002060"/>
                </a:solidFill>
                <a:latin typeface="AhnbergHand" pitchFamily="2" charset="0"/>
              </a:rPr>
              <a:t>level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51544B-4D68-5848-9B64-884A9CB29E58}"/>
              </a:ext>
            </a:extLst>
          </p:cNvPr>
          <p:cNvSpPr txBox="1"/>
          <p:nvPr/>
        </p:nvSpPr>
        <p:spPr>
          <a:xfrm>
            <a:off x="6681161" y="2739152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monopolies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813107-CAB4-EE41-9B8D-052242377E15}"/>
              </a:ext>
            </a:extLst>
          </p:cNvPr>
          <p:cNvSpPr txBox="1"/>
          <p:nvPr/>
        </p:nvSpPr>
        <p:spPr>
          <a:xfrm>
            <a:off x="2511972" y="2396241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rgbClr val="00B050"/>
                </a:solidFill>
                <a:latin typeface="AhnbergHand" pitchFamily="2" charset="0"/>
              </a:rPr>
              <a:t>open</a:t>
            </a:r>
          </a:p>
          <a:p>
            <a:pPr algn="ctr"/>
            <a:r>
              <a:rPr lang="en-AU" dirty="0">
                <a:solidFill>
                  <a:srgbClr val="00B050"/>
                </a:solidFill>
                <a:latin typeface="AhnbergHand" pitchFamily="2" charset="0"/>
              </a:rPr>
              <a:t>markets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18713F7-7225-A945-AE28-8389130E2E2D}"/>
              </a:ext>
            </a:extLst>
          </p:cNvPr>
          <p:cNvSpPr/>
          <p:nvPr/>
        </p:nvSpPr>
        <p:spPr>
          <a:xfrm>
            <a:off x="5360276" y="1458236"/>
            <a:ext cx="3426372" cy="4290923"/>
          </a:xfrm>
          <a:custGeom>
            <a:avLst/>
            <a:gdLst>
              <a:gd name="connsiteX0" fmla="*/ 3426372 w 3426372"/>
              <a:gd name="connsiteY0" fmla="*/ 13212 h 4290923"/>
              <a:gd name="connsiteX1" fmla="*/ 2511972 w 3426372"/>
              <a:gd name="connsiteY1" fmla="*/ 34233 h 4290923"/>
              <a:gd name="connsiteX2" fmla="*/ 2196662 w 3426372"/>
              <a:gd name="connsiteY2" fmla="*/ 307502 h 4290923"/>
              <a:gd name="connsiteX3" fmla="*/ 1944414 w 3426372"/>
              <a:gd name="connsiteY3" fmla="*/ 1810481 h 4290923"/>
              <a:gd name="connsiteX4" fmla="*/ 1671145 w 3426372"/>
              <a:gd name="connsiteY4" fmla="*/ 3471116 h 4290923"/>
              <a:gd name="connsiteX5" fmla="*/ 1261241 w 3426372"/>
              <a:gd name="connsiteY5" fmla="*/ 4028164 h 4290923"/>
              <a:gd name="connsiteX6" fmla="*/ 0 w 3426372"/>
              <a:gd name="connsiteY6" fmla="*/ 4290923 h 429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6372" h="4290923">
                <a:moveTo>
                  <a:pt x="3426372" y="13212"/>
                </a:moveTo>
                <a:cubicBezTo>
                  <a:pt x="3071648" y="-802"/>
                  <a:pt x="2716924" y="-14815"/>
                  <a:pt x="2511972" y="34233"/>
                </a:cubicBezTo>
                <a:cubicBezTo>
                  <a:pt x="2307020" y="83281"/>
                  <a:pt x="2291255" y="11461"/>
                  <a:pt x="2196662" y="307502"/>
                </a:cubicBezTo>
                <a:cubicBezTo>
                  <a:pt x="2102069" y="603543"/>
                  <a:pt x="2032000" y="1283212"/>
                  <a:pt x="1944414" y="1810481"/>
                </a:cubicBezTo>
                <a:cubicBezTo>
                  <a:pt x="1856828" y="2337750"/>
                  <a:pt x="1785007" y="3101502"/>
                  <a:pt x="1671145" y="3471116"/>
                </a:cubicBezTo>
                <a:cubicBezTo>
                  <a:pt x="1557283" y="3840730"/>
                  <a:pt x="1539765" y="3891530"/>
                  <a:pt x="1261241" y="4028164"/>
                </a:cubicBezTo>
                <a:cubicBezTo>
                  <a:pt x="982717" y="4164798"/>
                  <a:pt x="491358" y="4227860"/>
                  <a:pt x="0" y="429092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D4F11EE-B275-E54C-BFBB-F59835CF3D68}"/>
              </a:ext>
            </a:extLst>
          </p:cNvPr>
          <p:cNvSpPr/>
          <p:nvPr/>
        </p:nvSpPr>
        <p:spPr>
          <a:xfrm>
            <a:off x="2585545" y="1481959"/>
            <a:ext cx="5307724" cy="4256135"/>
          </a:xfrm>
          <a:custGeom>
            <a:avLst/>
            <a:gdLst>
              <a:gd name="connsiteX0" fmla="*/ 5307724 w 5307724"/>
              <a:gd name="connsiteY0" fmla="*/ 0 h 4256135"/>
              <a:gd name="connsiteX1" fmla="*/ 3773214 w 5307724"/>
              <a:gd name="connsiteY1" fmla="*/ 10510 h 4256135"/>
              <a:gd name="connsiteX2" fmla="*/ 2690648 w 5307724"/>
              <a:gd name="connsiteY2" fmla="*/ 84082 h 4256135"/>
              <a:gd name="connsiteX3" fmla="*/ 1629103 w 5307724"/>
              <a:gd name="connsiteY3" fmla="*/ 178675 h 4256135"/>
              <a:gd name="connsiteX4" fmla="*/ 1166648 w 5307724"/>
              <a:gd name="connsiteY4" fmla="*/ 1187669 h 4256135"/>
              <a:gd name="connsiteX5" fmla="*/ 683172 w 5307724"/>
              <a:gd name="connsiteY5" fmla="*/ 3804744 h 4256135"/>
              <a:gd name="connsiteX6" fmla="*/ 0 w 5307724"/>
              <a:gd name="connsiteY6" fmla="*/ 4235669 h 425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7724" h="4256135">
                <a:moveTo>
                  <a:pt x="5307724" y="0"/>
                </a:moveTo>
                <a:lnTo>
                  <a:pt x="3773214" y="10510"/>
                </a:lnTo>
                <a:cubicBezTo>
                  <a:pt x="3337035" y="24524"/>
                  <a:pt x="3048000" y="56055"/>
                  <a:pt x="2690648" y="84082"/>
                </a:cubicBezTo>
                <a:cubicBezTo>
                  <a:pt x="2333296" y="112110"/>
                  <a:pt x="1883103" y="-5256"/>
                  <a:pt x="1629103" y="178675"/>
                </a:cubicBezTo>
                <a:cubicBezTo>
                  <a:pt x="1375103" y="362606"/>
                  <a:pt x="1324303" y="583324"/>
                  <a:pt x="1166648" y="1187669"/>
                </a:cubicBezTo>
                <a:cubicBezTo>
                  <a:pt x="1008993" y="1792014"/>
                  <a:pt x="877613" y="3296744"/>
                  <a:pt x="683172" y="3804744"/>
                </a:cubicBezTo>
                <a:cubicBezTo>
                  <a:pt x="488731" y="4312744"/>
                  <a:pt x="244365" y="4274206"/>
                  <a:pt x="0" y="423566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9650F4E-D596-594D-A52A-A79C9C3A10A1}"/>
              </a:ext>
            </a:extLst>
          </p:cNvPr>
          <p:cNvSpPr/>
          <p:nvPr/>
        </p:nvSpPr>
        <p:spPr>
          <a:xfrm>
            <a:off x="6653048" y="2249214"/>
            <a:ext cx="693683" cy="220717"/>
          </a:xfrm>
          <a:custGeom>
            <a:avLst/>
            <a:gdLst>
              <a:gd name="connsiteX0" fmla="*/ 0 w 693683"/>
              <a:gd name="connsiteY0" fmla="*/ 73572 h 220717"/>
              <a:gd name="connsiteX1" fmla="*/ 693683 w 693683"/>
              <a:gd name="connsiteY1" fmla="*/ 94593 h 220717"/>
              <a:gd name="connsiteX2" fmla="*/ 304800 w 693683"/>
              <a:gd name="connsiteY2" fmla="*/ 0 h 220717"/>
              <a:gd name="connsiteX3" fmla="*/ 672662 w 693683"/>
              <a:gd name="connsiteY3" fmla="*/ 105103 h 220717"/>
              <a:gd name="connsiteX4" fmla="*/ 472966 w 693683"/>
              <a:gd name="connsiteY4" fmla="*/ 220717 h 22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83" h="220717">
                <a:moveTo>
                  <a:pt x="0" y="73572"/>
                </a:moveTo>
                <a:cubicBezTo>
                  <a:pt x="321441" y="90213"/>
                  <a:pt x="642883" y="106855"/>
                  <a:pt x="693683" y="94593"/>
                </a:cubicBezTo>
                <a:lnTo>
                  <a:pt x="304800" y="0"/>
                </a:lnTo>
                <a:cubicBezTo>
                  <a:pt x="301297" y="1752"/>
                  <a:pt x="644634" y="68317"/>
                  <a:pt x="672662" y="105103"/>
                </a:cubicBezTo>
                <a:cubicBezTo>
                  <a:pt x="700690" y="141889"/>
                  <a:pt x="586828" y="181303"/>
                  <a:pt x="472966" y="220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0595304-88B3-FA40-B7F6-1F14BAF63DBE}"/>
              </a:ext>
            </a:extLst>
          </p:cNvPr>
          <p:cNvSpPr/>
          <p:nvPr/>
        </p:nvSpPr>
        <p:spPr>
          <a:xfrm>
            <a:off x="4011511" y="2122992"/>
            <a:ext cx="875799" cy="431022"/>
          </a:xfrm>
          <a:custGeom>
            <a:avLst/>
            <a:gdLst>
              <a:gd name="connsiteX0" fmla="*/ 875799 w 875799"/>
              <a:gd name="connsiteY0" fmla="*/ 241836 h 431022"/>
              <a:gd name="connsiteX1" fmla="*/ 45482 w 875799"/>
              <a:gd name="connsiteY1" fmla="*/ 241836 h 431022"/>
              <a:gd name="connsiteX2" fmla="*/ 392323 w 875799"/>
              <a:gd name="connsiteY2" fmla="*/ 98 h 431022"/>
              <a:gd name="connsiteX3" fmla="*/ 3441 w 875799"/>
              <a:gd name="connsiteY3" fmla="*/ 273367 h 431022"/>
              <a:gd name="connsiteX4" fmla="*/ 234668 w 875799"/>
              <a:gd name="connsiteY4" fmla="*/ 431022 h 43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799" h="431022">
                <a:moveTo>
                  <a:pt x="875799" y="241836"/>
                </a:moveTo>
                <a:cubicBezTo>
                  <a:pt x="500930" y="261981"/>
                  <a:pt x="126061" y="282126"/>
                  <a:pt x="45482" y="241836"/>
                </a:cubicBezTo>
                <a:cubicBezTo>
                  <a:pt x="-35097" y="201546"/>
                  <a:pt x="399330" y="-5157"/>
                  <a:pt x="392323" y="98"/>
                </a:cubicBezTo>
                <a:cubicBezTo>
                  <a:pt x="385316" y="5353"/>
                  <a:pt x="29717" y="201546"/>
                  <a:pt x="3441" y="273367"/>
                </a:cubicBezTo>
                <a:cubicBezTo>
                  <a:pt x="-22835" y="345188"/>
                  <a:pt x="105916" y="388105"/>
                  <a:pt x="234668" y="4310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1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8E60-6564-CF41-B432-A4EB6607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Gentle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367D8-94C8-D348-AB02-61194BAE1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continual flow of innovation into competitive markets that alter the cost base tends to create a continuous marginal advantage to the innovator</a:t>
            </a:r>
          </a:p>
          <a:p>
            <a:r>
              <a:rPr lang="en-AU" dirty="0"/>
              <a:t>The trick is to avoid entrenched monopolies</a:t>
            </a:r>
          </a:p>
          <a:p>
            <a:pPr marL="457200" lvl="1" indent="0">
              <a:buNone/>
            </a:pPr>
            <a:r>
              <a:rPr lang="en-AU" dirty="0"/>
              <a:t>As their inevitable eventual displacement is extremely messy and highly disruptive</a:t>
            </a:r>
          </a:p>
        </p:txBody>
      </p:sp>
    </p:spTree>
    <p:extLst>
      <p:ext uri="{BB962C8B-B14F-4D97-AF65-F5344CB8AC3E}">
        <p14:creationId xmlns:p14="http://schemas.microsoft.com/office/powerpoint/2010/main" val="47340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8E60-6564-CF41-B432-A4EB6607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Gentle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367D8-94C8-D348-AB02-61194BAE1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continual flow of innovation into competitive markets that alter the cost base tends to create a continuous marginal advantage to the innovator</a:t>
            </a:r>
          </a:p>
          <a:p>
            <a:r>
              <a:rPr lang="en-AU" dirty="0"/>
              <a:t>The trick is to avoid entrenched monopolies</a:t>
            </a:r>
          </a:p>
          <a:p>
            <a:pPr marL="457200" lvl="1" indent="0">
              <a:buNone/>
            </a:pPr>
            <a:r>
              <a:rPr lang="en-AU" dirty="0"/>
              <a:t>As their inevitable eventual displacement is extremely messy and highly disruptive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C4757F-ABF0-734E-8394-7A71AC07370B}"/>
              </a:ext>
            </a:extLst>
          </p:cNvPr>
          <p:cNvSpPr/>
          <p:nvPr/>
        </p:nvSpPr>
        <p:spPr>
          <a:xfrm rot="20846925">
            <a:off x="608215" y="2317219"/>
            <a:ext cx="883927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Which is all good in theory , but for the Internet it’s all just too late!</a:t>
            </a:r>
          </a:p>
        </p:txBody>
      </p:sp>
    </p:spTree>
    <p:extLst>
      <p:ext uri="{BB962C8B-B14F-4D97-AF65-F5344CB8AC3E}">
        <p14:creationId xmlns:p14="http://schemas.microsoft.com/office/powerpoint/2010/main" val="287419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owderfinger Type" charset="0"/>
                <a:ea typeface="Powderfinger Type" charset="0"/>
                <a:cs typeface="Powderfinger Type" charset="0"/>
              </a:rPr>
              <a:t>The Internet’s Gilded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7" y="2022329"/>
            <a:ext cx="4501441" cy="456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At some point in the past decade or so the dominant position across the entire Internet has been occupied by a very small number of players who are moving far faster than the regulatory measures that were intended to curb the worst excesses of market dominance by a small clique of 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8</a:t>
            </a:fld>
            <a:endParaRPr lang="en-AU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426" y="1359863"/>
            <a:ext cx="4582225" cy="2982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927E2C-60F8-E649-8772-DD1E62923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72" y="1249828"/>
            <a:ext cx="5335474" cy="574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E729BF-B8A4-354A-8A23-DC09ED8A6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78" y="3348883"/>
            <a:ext cx="6603764" cy="303954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54528F-660A-8544-B983-03E62744C4F6}"/>
              </a:ext>
            </a:extLst>
          </p:cNvPr>
          <p:cNvSpPr txBox="1">
            <a:spLocks/>
          </p:cNvSpPr>
          <p:nvPr/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8</a:t>
            </a:fld>
            <a:endParaRPr lang="en-AU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4173F9-E99A-194C-8C98-A3E4EEA9C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6270" y="3492649"/>
            <a:ext cx="2485279" cy="33055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10D8F8-B03B-354A-96DB-0903FDDEAD5B}"/>
              </a:ext>
            </a:extLst>
          </p:cNvPr>
          <p:cNvSpPr/>
          <p:nvPr/>
        </p:nvSpPr>
        <p:spPr>
          <a:xfrm>
            <a:off x="9298983" y="4533254"/>
            <a:ext cx="1154624" cy="108488"/>
          </a:xfrm>
          <a:prstGeom prst="rect">
            <a:avLst/>
          </a:prstGeom>
          <a:solidFill>
            <a:srgbClr val="E4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66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362</Words>
  <Application>Microsoft Macintosh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AhnbergHand</vt:lpstr>
      <vt:lpstr>Arial</vt:lpstr>
      <vt:lpstr>Calibri</vt:lpstr>
      <vt:lpstr>Calibri Light</vt:lpstr>
      <vt:lpstr>Powderfinger Type</vt:lpstr>
      <vt:lpstr>Office Theme</vt:lpstr>
      <vt:lpstr>A Market-based Perspective on Technology Evolution and Innovation</vt:lpstr>
      <vt:lpstr>What drives change?</vt:lpstr>
      <vt:lpstr>Economics of Innovation</vt:lpstr>
      <vt:lpstr>What resists change?</vt:lpstr>
      <vt:lpstr>Economics of Innovation</vt:lpstr>
      <vt:lpstr>A Gentle Touch</vt:lpstr>
      <vt:lpstr>A Gentle Touch</vt:lpstr>
      <vt:lpstr>The Internet’s Gilded 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Market View of Change</dc:title>
  <dc:creator>Geoff Huston</dc:creator>
  <cp:lastModifiedBy>Geoff Huston</cp:lastModifiedBy>
  <cp:revision>8</cp:revision>
  <dcterms:created xsi:type="dcterms:W3CDTF">2020-10-21T03:50:29Z</dcterms:created>
  <dcterms:modified xsi:type="dcterms:W3CDTF">2020-11-02T00:01:13Z</dcterms:modified>
</cp:coreProperties>
</file>