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2" r:id="rId7"/>
    <p:sldId id="267" r:id="rId8"/>
    <p:sldId id="268" r:id="rId9"/>
    <p:sldId id="263" r:id="rId10"/>
    <p:sldId id="264" r:id="rId11"/>
    <p:sldId id="265" r:id="rId12"/>
    <p:sldId id="269" r:id="rId13"/>
    <p:sldId id="266" r:id="rId14"/>
    <p:sldId id="270" r:id="rId15"/>
    <p:sldId id="271" r:id="rId16"/>
    <p:sldId id="273" r:id="rId17"/>
    <p:sldId id="272" r:id="rId18"/>
    <p:sldId id="274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5D3AC-21F9-1B42-A170-42E50015E276}" type="datetimeFigureOut">
              <a:rPr lang="en-AU" smtClean="0"/>
              <a:t>17/9/20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18DD86-FD5E-1240-B6C1-BE5E16A37B5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722649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18DD86-FD5E-1240-B6C1-BE5E16A37B5D}" type="slidenum">
              <a:rPr lang="en-AU" smtClean="0"/>
              <a:t>14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915017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0127BD-9B87-9841-82EC-FD4E0C2170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45F76E-2F0B-F541-842B-50CB158FC7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AE4DDC-56F1-2D4D-801E-B375C1B0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E5B9-2C6E-3E40-A4AD-99D198607715}" type="datetimeFigureOut">
              <a:rPr lang="en-AU" smtClean="0"/>
              <a:t>17/9/20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038959-94B1-694F-BCCD-75E016939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CD10A7-B62A-0F42-BD4C-E22BBDCD2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23AFD-5EE3-3546-A3F4-C1206851325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9586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B7588-B785-4446-BDFD-4B835F87F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9FEFAF-C950-DD46-8888-078694DF09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06CDCA-2546-904F-B17F-AD41599C2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E5B9-2C6E-3E40-A4AD-99D198607715}" type="datetimeFigureOut">
              <a:rPr lang="en-AU" smtClean="0"/>
              <a:t>17/9/20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A508C2-5DD0-8041-8E7C-9FA265FCE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4F3966-EBFE-304B-94B0-81C8DF9F3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23AFD-5EE3-3546-A3F4-C1206851325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74378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64C0981-ECC3-E648-BE57-737D3B0460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357C3E-8572-7F48-86A9-110B43CA0D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819F1D-8B7E-0448-91B8-A3308F251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E5B9-2C6E-3E40-A4AD-99D198607715}" type="datetimeFigureOut">
              <a:rPr lang="en-AU" smtClean="0"/>
              <a:t>17/9/20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A95BCD-7E9A-304D-BCC9-077882B41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B1A882-2A8E-7247-B42A-ABD604801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23AFD-5EE3-3546-A3F4-C1206851325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10016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37785D-D85E-D445-ABD2-045A98083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GB" dirty="0"/>
              <a:t>Click to edit Master title style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D41E65-5F8A-3A4B-9278-2A4666AFD7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534E3A-A7E3-8242-97DF-8B0D2C8A4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E5B9-2C6E-3E40-A4AD-99D198607715}" type="datetimeFigureOut">
              <a:rPr lang="en-AU" smtClean="0"/>
              <a:t>17/9/20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55758-7FD9-F14F-9CF9-A3E8E7CB4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BB9ED2-30C5-F449-BC6C-C293EA7DF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23AFD-5EE3-3546-A3F4-C1206851325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86224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80E344-8B38-574B-BA0B-B27246F12A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048134-940F-A14F-8BE5-D631715077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559E4C-E567-7F48-85AA-6B661A9F3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E5B9-2C6E-3E40-A4AD-99D198607715}" type="datetimeFigureOut">
              <a:rPr lang="en-AU" smtClean="0"/>
              <a:t>17/9/20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2428C4-2AB8-8C41-BE25-5E302852C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7E105C-561D-F346-A439-DD13D0699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23AFD-5EE3-3546-A3F4-C1206851325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7415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E8775A-33D0-7E4D-A130-2ED00024F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1106F1-98AA-4449-9314-DF4B5E9A3E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C578DE-C59E-F446-917F-4CA27A1924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C47ABC-F521-F84E-8C2A-BAA5CC61F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E5B9-2C6E-3E40-A4AD-99D198607715}" type="datetimeFigureOut">
              <a:rPr lang="en-AU" smtClean="0"/>
              <a:t>17/9/20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473D95-5583-A64B-884A-1C5281FEB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1AB2C3-03C3-FA4C-96D0-6D88A6AFC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23AFD-5EE3-3546-A3F4-C1206851325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96358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69DFA-107F-DA43-AC78-F0F0A42C16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23ADCD-AAAA-B143-BE1C-3053E80D53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A121B7-6AE6-F14E-BCC7-6B328B2E28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107FAF-1AD8-554E-9322-8E5C439A3E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37327B0-596E-C94C-9EC3-AE4BD71DBE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7D49A50-5165-FD41-BA77-9C753F947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E5B9-2C6E-3E40-A4AD-99D198607715}" type="datetimeFigureOut">
              <a:rPr lang="en-AU" smtClean="0"/>
              <a:t>17/9/20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4014389-DC75-A043-B3CA-4663C2C98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61C2318-4FE2-1141-B8F0-609CA9F26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23AFD-5EE3-3546-A3F4-C1206851325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86860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BD7B9-B030-6E46-8FD1-37CC218CF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D6F3A5-9C08-6C4E-94D0-018CEC952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E5B9-2C6E-3E40-A4AD-99D198607715}" type="datetimeFigureOut">
              <a:rPr lang="en-AU" smtClean="0"/>
              <a:t>17/9/20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BA0A49-223E-834B-817D-A80AFC939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48B961-6412-3248-B81B-17CE7316F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23AFD-5EE3-3546-A3F4-C1206851325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72767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87D50D-AE72-6040-B3DB-AE54C7797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E5B9-2C6E-3E40-A4AD-99D198607715}" type="datetimeFigureOut">
              <a:rPr lang="en-AU" smtClean="0"/>
              <a:t>17/9/20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804A24-5439-E148-9167-3F68D2190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58734D-FB94-0148-932A-D0E25D665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23AFD-5EE3-3546-A3F4-C1206851325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39847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40E45B-C1C3-464E-A46D-D1695D15F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52FC0F-0B0E-6B4F-922E-F2FE5AB68F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4E5367-C24E-2D48-944E-29964CA895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E79F82-3C34-8F49-8ECB-1E0929020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E5B9-2C6E-3E40-A4AD-99D198607715}" type="datetimeFigureOut">
              <a:rPr lang="en-AU" smtClean="0"/>
              <a:t>17/9/20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85BF3D-41F9-064D-823F-577029110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B66659-17BC-BB4C-B6A2-980BADBD7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23AFD-5EE3-3546-A3F4-C1206851325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662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8820F2-8627-FD40-808C-CA99958221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F19E6D5-AE57-664E-B6B6-6B7527DF75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01BF78-53E7-584A-9112-95EC3BBC28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B61879-76AA-2A4B-A624-7106F88AF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E5B9-2C6E-3E40-A4AD-99D198607715}" type="datetimeFigureOut">
              <a:rPr lang="en-AU" smtClean="0"/>
              <a:t>17/9/20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4C7CCC-EBF6-7A47-9C52-C286549D6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E925A0-47F6-824F-8D44-878516CBA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23AFD-5EE3-3546-A3F4-C1206851325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16143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3AA892-8199-1C4D-93D5-FCC42C2425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86B976-40EB-724C-83F2-3AA397FB79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A5530B-9D3A-DA47-95F1-673D09E396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3EE5B9-2C6E-3E40-A4AD-99D198607715}" type="datetimeFigureOut">
              <a:rPr lang="en-AU" smtClean="0"/>
              <a:t>17/9/20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304B7B-0034-E446-AECD-04E6AB1810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054C16-F822-1C4D-A18E-A435A5545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323AFD-5EE3-3546-A3F4-C1206851325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6516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B148CF-1155-9943-89C4-6D8F3EC59D1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Measuring Query Name Minimization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A53A1E-E30B-ED4D-8180-4D5EF069E1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86152" y="4390313"/>
            <a:ext cx="9144000" cy="1655762"/>
          </a:xfrm>
        </p:spPr>
        <p:txBody>
          <a:bodyPr>
            <a:normAutofit fontScale="77500" lnSpcReduction="20000"/>
          </a:bodyPr>
          <a:lstStyle/>
          <a:p>
            <a:pPr algn="r"/>
            <a:r>
              <a:rPr lang="en-AU" dirty="0">
                <a:solidFill>
                  <a:schemeClr val="bg2">
                    <a:lumMod val="75000"/>
                  </a:schemeClr>
                </a:solidFill>
                <a:latin typeface="AhnbergHand" pitchFamily="2" charset="0"/>
              </a:rPr>
              <a:t>Joao Damas</a:t>
            </a:r>
          </a:p>
          <a:p>
            <a:pPr algn="r"/>
            <a:r>
              <a:rPr lang="en-AU" dirty="0">
                <a:solidFill>
                  <a:schemeClr val="bg2">
                    <a:lumMod val="75000"/>
                  </a:schemeClr>
                </a:solidFill>
                <a:latin typeface="AhnbergHand" pitchFamily="2" charset="0"/>
              </a:rPr>
              <a:t>Geoff Huston</a:t>
            </a:r>
          </a:p>
          <a:p>
            <a:pPr algn="r"/>
            <a:endParaRPr lang="en-AU" dirty="0">
              <a:solidFill>
                <a:schemeClr val="bg2">
                  <a:lumMod val="75000"/>
                </a:schemeClr>
              </a:solidFill>
              <a:latin typeface="AhnbergHand" pitchFamily="2" charset="0"/>
            </a:endParaRPr>
          </a:p>
          <a:p>
            <a:pPr algn="r"/>
            <a:r>
              <a:rPr lang="en-AU" dirty="0">
                <a:solidFill>
                  <a:schemeClr val="bg2">
                    <a:lumMod val="75000"/>
                  </a:schemeClr>
                </a:solidFill>
                <a:latin typeface="AhnbergHand" pitchFamily="2" charset="0"/>
              </a:rPr>
              <a:t>APNIC Labs</a:t>
            </a:r>
          </a:p>
          <a:p>
            <a:pPr algn="r"/>
            <a:r>
              <a:rPr lang="en-AU" dirty="0">
                <a:solidFill>
                  <a:schemeClr val="bg2">
                    <a:lumMod val="75000"/>
                  </a:schemeClr>
                </a:solidFill>
                <a:latin typeface="AhnbergHand" pitchFamily="2" charset="0"/>
              </a:rPr>
              <a:t>September 2020</a:t>
            </a:r>
          </a:p>
        </p:txBody>
      </p:sp>
    </p:spTree>
    <p:extLst>
      <p:ext uri="{BB962C8B-B14F-4D97-AF65-F5344CB8AC3E}">
        <p14:creationId xmlns:p14="http://schemas.microsoft.com/office/powerpoint/2010/main" val="8557167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F65F14A2-7F3A-4944-B156-39FE075D75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8035" y="2397892"/>
            <a:ext cx="6350000" cy="15367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966BB37-D9A3-C043-AAA9-8A71C5CCB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User Measurements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F5A15C-604F-6B43-9B87-1E248752DC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8351" y="1770308"/>
            <a:ext cx="10515600" cy="1658692"/>
          </a:xfrm>
        </p:spPr>
        <p:txBody>
          <a:bodyPr/>
          <a:lstStyle/>
          <a:p>
            <a:pPr marL="0" indent="0">
              <a:buNone/>
            </a:pPr>
            <a:r>
              <a:rPr lang="en-AU" dirty="0"/>
              <a:t>2019 Results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33AA6E6-811C-DE49-B35A-A850E845C672}"/>
              </a:ext>
            </a:extLst>
          </p:cNvPr>
          <p:cNvSpPr txBox="1">
            <a:spLocks/>
          </p:cNvSpPr>
          <p:nvPr/>
        </p:nvSpPr>
        <p:spPr>
          <a:xfrm>
            <a:off x="738351" y="4124311"/>
            <a:ext cx="10515600" cy="16586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AU" dirty="0"/>
              <a:t>2020 Results</a:t>
            </a: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8BE5FEE4-1C30-804E-BB4D-43336F0A0DCE}"/>
              </a:ext>
            </a:extLst>
          </p:cNvPr>
          <p:cNvSpPr/>
          <p:nvPr/>
        </p:nvSpPr>
        <p:spPr>
          <a:xfrm>
            <a:off x="3844474" y="3213619"/>
            <a:ext cx="937807" cy="634602"/>
          </a:xfrm>
          <a:custGeom>
            <a:avLst/>
            <a:gdLst>
              <a:gd name="connsiteX0" fmla="*/ 33843 w 937807"/>
              <a:gd name="connsiteY0" fmla="*/ 580615 h 634602"/>
              <a:gd name="connsiteX1" fmla="*/ 107416 w 937807"/>
              <a:gd name="connsiteY1" fmla="*/ 622657 h 634602"/>
              <a:gd name="connsiteX2" fmla="*/ 927223 w 937807"/>
              <a:gd name="connsiteY2" fmla="*/ 391429 h 634602"/>
              <a:gd name="connsiteX3" fmla="*/ 538340 w 937807"/>
              <a:gd name="connsiteY3" fmla="*/ 2547 h 634602"/>
              <a:gd name="connsiteX4" fmla="*/ 33843 w 937807"/>
              <a:gd name="connsiteY4" fmla="*/ 233774 h 634602"/>
              <a:gd name="connsiteX5" fmla="*/ 275581 w 937807"/>
              <a:gd name="connsiteY5" fmla="*/ 443981 h 634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37807" h="634602">
                <a:moveTo>
                  <a:pt x="33843" y="580615"/>
                </a:moveTo>
                <a:cubicBezTo>
                  <a:pt x="-3819" y="617401"/>
                  <a:pt x="-41481" y="654188"/>
                  <a:pt x="107416" y="622657"/>
                </a:cubicBezTo>
                <a:cubicBezTo>
                  <a:pt x="256313" y="591126"/>
                  <a:pt x="855402" y="494781"/>
                  <a:pt x="927223" y="391429"/>
                </a:cubicBezTo>
                <a:cubicBezTo>
                  <a:pt x="999044" y="288077"/>
                  <a:pt x="687237" y="28823"/>
                  <a:pt x="538340" y="2547"/>
                </a:cubicBezTo>
                <a:cubicBezTo>
                  <a:pt x="389443" y="-23729"/>
                  <a:pt x="77636" y="160202"/>
                  <a:pt x="33843" y="233774"/>
                </a:cubicBezTo>
                <a:cubicBezTo>
                  <a:pt x="-9950" y="307346"/>
                  <a:pt x="132815" y="375663"/>
                  <a:pt x="275581" y="443981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D05FB2D1-CB2E-574C-AD1C-B807A438CBE1}"/>
              </a:ext>
            </a:extLst>
          </p:cNvPr>
          <p:cNvSpPr/>
          <p:nvPr/>
        </p:nvSpPr>
        <p:spPr>
          <a:xfrm>
            <a:off x="4310351" y="3596827"/>
            <a:ext cx="301380" cy="1900928"/>
          </a:xfrm>
          <a:custGeom>
            <a:avLst/>
            <a:gdLst>
              <a:gd name="connsiteX0" fmla="*/ 9401 w 301380"/>
              <a:gd name="connsiteY0" fmla="*/ 50263 h 1900928"/>
              <a:gd name="connsiteX1" fmla="*/ 30421 w 301380"/>
              <a:gd name="connsiteY1" fmla="*/ 218428 h 1900928"/>
              <a:gd name="connsiteX2" fmla="*/ 261649 w 301380"/>
              <a:gd name="connsiteY2" fmla="*/ 1784470 h 1900928"/>
              <a:gd name="connsiteX3" fmla="*/ 282670 w 301380"/>
              <a:gd name="connsiteY3" fmla="*/ 1563752 h 1900928"/>
              <a:gd name="connsiteX4" fmla="*/ 282670 w 301380"/>
              <a:gd name="connsiteY4" fmla="*/ 1889573 h 1900928"/>
              <a:gd name="connsiteX5" fmla="*/ 40932 w 301380"/>
              <a:gd name="connsiteY5" fmla="*/ 1794980 h 1900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1380" h="1900928">
                <a:moveTo>
                  <a:pt x="9401" y="50263"/>
                </a:moveTo>
                <a:cubicBezTo>
                  <a:pt x="-1110" y="-10172"/>
                  <a:pt x="-11620" y="-70606"/>
                  <a:pt x="30421" y="218428"/>
                </a:cubicBezTo>
                <a:cubicBezTo>
                  <a:pt x="72462" y="507462"/>
                  <a:pt x="219608" y="1560249"/>
                  <a:pt x="261649" y="1784470"/>
                </a:cubicBezTo>
                <a:cubicBezTo>
                  <a:pt x="303691" y="2008691"/>
                  <a:pt x="279167" y="1546235"/>
                  <a:pt x="282670" y="1563752"/>
                </a:cubicBezTo>
                <a:cubicBezTo>
                  <a:pt x="286173" y="1581269"/>
                  <a:pt x="322960" y="1851035"/>
                  <a:pt x="282670" y="1889573"/>
                </a:cubicBezTo>
                <a:cubicBezTo>
                  <a:pt x="242380" y="1928111"/>
                  <a:pt x="141656" y="1861545"/>
                  <a:pt x="40932" y="179498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190A204-BF75-4A40-83F8-E889BD0390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2900" y="4754303"/>
            <a:ext cx="8195003" cy="1311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91588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1D1351-1281-1D48-B54C-E6CA70BBB7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User Measures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7F634F-A697-1947-ABC6-9C87732D4E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/>
              <a:t>The proportion of users who use recursive resolvers that perform Query Name minimization has risen from 3% of users to 18% of users in the past 12 months.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The common resolver behaviour is to perform the discovery queries using query type A, not NS or AAAA</a:t>
            </a:r>
          </a:p>
        </p:txBody>
      </p:sp>
    </p:spTree>
    <p:extLst>
      <p:ext uri="{BB962C8B-B14F-4D97-AF65-F5344CB8AC3E}">
        <p14:creationId xmlns:p14="http://schemas.microsoft.com/office/powerpoint/2010/main" val="8974112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0965B-8DED-5B4F-AC2E-80D397022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Where are these Users?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53653E0-B290-8A4D-BD8B-DF515F890B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4023" y="1330757"/>
            <a:ext cx="4869136" cy="5257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53263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223332-3E57-BD49-9455-F2078B7F5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Resolver Measures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739C23-48A9-0F4E-BECE-9ACCA98ED9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/>
              <a:t>What’s a “resolver”?</a:t>
            </a:r>
          </a:p>
          <a:p>
            <a:pPr lvl="1"/>
            <a:r>
              <a:rPr lang="en-AU" dirty="0"/>
              <a:t>Always hard to tell these days. </a:t>
            </a:r>
          </a:p>
          <a:p>
            <a:pPr lvl="1"/>
            <a:r>
              <a:rPr lang="en-AU" dirty="0"/>
              <a:t>Over a 16 day period we saw 183,438 distinct IP addresses of resolvers</a:t>
            </a:r>
          </a:p>
          <a:p>
            <a:pPr lvl="2"/>
            <a:r>
              <a:rPr lang="en-AU" dirty="0"/>
              <a:t>148,230 IPv4 addresses </a:t>
            </a:r>
          </a:p>
          <a:p>
            <a:pPr marL="914400" lvl="2" indent="0">
              <a:buNone/>
            </a:pPr>
            <a:r>
              <a:rPr lang="en-AU" dirty="0"/>
              <a:t>    77,548 distinct /24 subnets</a:t>
            </a:r>
          </a:p>
          <a:p>
            <a:pPr lvl="2"/>
            <a:r>
              <a:rPr lang="en-AU" dirty="0"/>
              <a:t>35,209 IPv6 addresses</a:t>
            </a:r>
          </a:p>
          <a:p>
            <a:pPr marL="914400" lvl="2" indent="0">
              <a:buNone/>
            </a:pPr>
            <a:r>
              <a:rPr lang="en-AU" dirty="0"/>
              <a:t>     9,069 distinct /48 subnets</a:t>
            </a:r>
          </a:p>
          <a:p>
            <a:pPr marL="914400" lvl="2" indent="0">
              <a:buNone/>
            </a:pPr>
            <a:endParaRPr lang="en-AU" dirty="0"/>
          </a:p>
          <a:p>
            <a:pPr marL="914400" lvl="2" indent="0">
              <a:buNone/>
            </a:pPr>
            <a:endParaRPr lang="en-AU" dirty="0"/>
          </a:p>
          <a:p>
            <a:pPr marL="914400" lvl="2" indent="0">
              <a:buNone/>
            </a:pPr>
            <a:r>
              <a:rPr lang="en-A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481364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49027B-8508-3C44-935A-E15382130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Open Resolvers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0917BA6-0E0C-C748-8616-5E3D5A9A20AF}"/>
              </a:ext>
            </a:extLst>
          </p:cNvPr>
          <p:cNvSpPr txBox="1"/>
          <p:nvPr/>
        </p:nvSpPr>
        <p:spPr>
          <a:xfrm>
            <a:off x="9362187" y="5966118"/>
            <a:ext cx="14422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This is more expected! </a:t>
            </a:r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E99A646C-47BE-464D-B5A4-5317F0B9612D}"/>
              </a:ext>
            </a:extLst>
          </p:cNvPr>
          <p:cNvSpPr/>
          <p:nvPr/>
        </p:nvSpPr>
        <p:spPr>
          <a:xfrm>
            <a:off x="8307445" y="6127433"/>
            <a:ext cx="893722" cy="357370"/>
          </a:xfrm>
          <a:custGeom>
            <a:avLst/>
            <a:gdLst>
              <a:gd name="connsiteX0" fmla="*/ 888919 w 893722"/>
              <a:gd name="connsiteY0" fmla="*/ 126142 h 357370"/>
              <a:gd name="connsiteX1" fmla="*/ 762795 w 893722"/>
              <a:gd name="connsiteY1" fmla="*/ 136653 h 357370"/>
              <a:gd name="connsiteX2" fmla="*/ 16561 w 893722"/>
              <a:gd name="connsiteY2" fmla="*/ 147163 h 357370"/>
              <a:gd name="connsiteX3" fmla="*/ 226767 w 893722"/>
              <a:gd name="connsiteY3" fmla="*/ 18 h 357370"/>
              <a:gd name="connsiteX4" fmla="*/ 6050 w 893722"/>
              <a:gd name="connsiteY4" fmla="*/ 157673 h 357370"/>
              <a:gd name="connsiteX5" fmla="*/ 184726 w 893722"/>
              <a:gd name="connsiteY5" fmla="*/ 357370 h 3573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93722" h="357370">
                <a:moveTo>
                  <a:pt x="888919" y="126142"/>
                </a:moveTo>
                <a:cubicBezTo>
                  <a:pt x="898553" y="129646"/>
                  <a:pt x="908188" y="133150"/>
                  <a:pt x="762795" y="136653"/>
                </a:cubicBezTo>
                <a:cubicBezTo>
                  <a:pt x="617402" y="140156"/>
                  <a:pt x="105899" y="169935"/>
                  <a:pt x="16561" y="147163"/>
                </a:cubicBezTo>
                <a:cubicBezTo>
                  <a:pt x="-72777" y="124391"/>
                  <a:pt x="228519" y="-1734"/>
                  <a:pt x="226767" y="18"/>
                </a:cubicBezTo>
                <a:cubicBezTo>
                  <a:pt x="225015" y="1770"/>
                  <a:pt x="13057" y="98114"/>
                  <a:pt x="6050" y="157673"/>
                </a:cubicBezTo>
                <a:cubicBezTo>
                  <a:pt x="-957" y="217232"/>
                  <a:pt x="91884" y="287301"/>
                  <a:pt x="184726" y="35737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11DC1FA-0FE6-1B4F-A356-0B89E68130E8}"/>
              </a:ext>
            </a:extLst>
          </p:cNvPr>
          <p:cNvSpPr txBox="1"/>
          <p:nvPr/>
        </p:nvSpPr>
        <p:spPr>
          <a:xfrm>
            <a:off x="8418386" y="737924"/>
            <a:ext cx="238606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What’s behind these 50%-70% ratios? Is </a:t>
            </a:r>
            <a:r>
              <a:rPr lang="en-AU" dirty="0" err="1"/>
              <a:t>Qmin</a:t>
            </a:r>
            <a:r>
              <a:rPr lang="en-AU" dirty="0"/>
              <a:t> only partially deployed in the DNS service anycast constellation?</a:t>
            </a: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F94AE341-3096-C34A-8EDA-740AFAD22E73}"/>
              </a:ext>
            </a:extLst>
          </p:cNvPr>
          <p:cNvSpPr/>
          <p:nvPr/>
        </p:nvSpPr>
        <p:spPr>
          <a:xfrm>
            <a:off x="4424782" y="891882"/>
            <a:ext cx="3993604" cy="884520"/>
          </a:xfrm>
          <a:custGeom>
            <a:avLst/>
            <a:gdLst>
              <a:gd name="connsiteX0" fmla="*/ 3983494 w 3993604"/>
              <a:gd name="connsiteY0" fmla="*/ 516650 h 884520"/>
              <a:gd name="connsiteX1" fmla="*/ 3773287 w 3993604"/>
              <a:gd name="connsiteY1" fmla="*/ 485119 h 884520"/>
              <a:gd name="connsiteX2" fmla="*/ 1933977 w 3993604"/>
              <a:gd name="connsiteY2" fmla="*/ 117257 h 884520"/>
              <a:gd name="connsiteX3" fmla="*/ 231301 w 3993604"/>
              <a:gd name="connsiteY3" fmla="*/ 54195 h 884520"/>
              <a:gd name="connsiteX4" fmla="*/ 157728 w 3993604"/>
              <a:gd name="connsiteY4" fmla="*/ 852981 h 884520"/>
              <a:gd name="connsiteX5" fmla="*/ 73 w 3993604"/>
              <a:gd name="connsiteY5" fmla="*/ 600733 h 884520"/>
              <a:gd name="connsiteX6" fmla="*/ 178749 w 3993604"/>
              <a:gd name="connsiteY6" fmla="*/ 884512 h 884520"/>
              <a:gd name="connsiteX7" fmla="*/ 315383 w 3993604"/>
              <a:gd name="connsiteY7" fmla="*/ 590222 h 884520"/>
              <a:gd name="connsiteX8" fmla="*/ 199770 w 3993604"/>
              <a:gd name="connsiteY8" fmla="*/ 884512 h 884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93604" h="884520">
                <a:moveTo>
                  <a:pt x="3983494" y="516650"/>
                </a:moveTo>
                <a:cubicBezTo>
                  <a:pt x="4049183" y="534167"/>
                  <a:pt x="3773287" y="485119"/>
                  <a:pt x="3773287" y="485119"/>
                </a:cubicBezTo>
                <a:cubicBezTo>
                  <a:pt x="3431701" y="418554"/>
                  <a:pt x="2524308" y="189078"/>
                  <a:pt x="1933977" y="117257"/>
                </a:cubicBezTo>
                <a:cubicBezTo>
                  <a:pt x="1343646" y="45436"/>
                  <a:pt x="527342" y="-68426"/>
                  <a:pt x="231301" y="54195"/>
                </a:cubicBezTo>
                <a:cubicBezTo>
                  <a:pt x="-64740" y="176816"/>
                  <a:pt x="196266" y="761891"/>
                  <a:pt x="157728" y="852981"/>
                </a:cubicBezTo>
                <a:cubicBezTo>
                  <a:pt x="119190" y="944071"/>
                  <a:pt x="-3430" y="595478"/>
                  <a:pt x="73" y="600733"/>
                </a:cubicBezTo>
                <a:cubicBezTo>
                  <a:pt x="3576" y="605988"/>
                  <a:pt x="126197" y="886264"/>
                  <a:pt x="178749" y="884512"/>
                </a:cubicBezTo>
                <a:cubicBezTo>
                  <a:pt x="231301" y="882760"/>
                  <a:pt x="311880" y="590222"/>
                  <a:pt x="315383" y="590222"/>
                </a:cubicBezTo>
                <a:cubicBezTo>
                  <a:pt x="318886" y="590222"/>
                  <a:pt x="259328" y="737367"/>
                  <a:pt x="199770" y="88451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;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207F4CE-A4F6-044D-81FC-8DC968817F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5338" y="1797050"/>
            <a:ext cx="5733612" cy="4648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75279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7A847-338F-A04A-9734-D1242FEE8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ISP Resolvers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97918FA-F2E2-8E47-B39B-12667699F5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5150" y="1380140"/>
            <a:ext cx="8521700" cy="529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5280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57CDAE-8E8C-324F-B45A-518D7E714D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Observations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3D93FC-CDDA-424C-BAD7-EA5F55F9C8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Query name minimisation is gathering momentum in the past 12 months (3% or users in mid 2019 to 18% of users in mid-2020)</a:t>
            </a:r>
          </a:p>
          <a:p>
            <a:r>
              <a:rPr lang="en-AU" dirty="0"/>
              <a:t>While all common vendor code has enabled Query name minimisation, enabling this behaviour in ISP and open resolvers is fragmentary</a:t>
            </a:r>
          </a:p>
          <a:p>
            <a:pPr lvl="1"/>
            <a:r>
              <a:rPr lang="en-AU" dirty="0"/>
              <a:t>Why is it not deployed? What’s the concern?</a:t>
            </a:r>
          </a:p>
        </p:txBody>
      </p:sp>
    </p:spTree>
    <p:extLst>
      <p:ext uri="{BB962C8B-B14F-4D97-AF65-F5344CB8AC3E}">
        <p14:creationId xmlns:p14="http://schemas.microsoft.com/office/powerpoint/2010/main" val="7341134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E8D620-4A56-FD45-BB7C-E61BE1689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164855-9989-104B-A147-F205169BB5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Where and why is Query Name minimisation important? Does it differ by scale?</a:t>
            </a:r>
          </a:p>
          <a:p>
            <a:pPr lvl="1"/>
            <a:r>
              <a:rPr lang="en-AU" dirty="0"/>
              <a:t>Small scale recursive resolvers at the edge of the network?</a:t>
            </a:r>
          </a:p>
          <a:p>
            <a:pPr lvl="1"/>
            <a:r>
              <a:rPr lang="en-AU" dirty="0"/>
              <a:t>ISP-operated recursive resolvers?</a:t>
            </a:r>
          </a:p>
          <a:p>
            <a:pPr lvl="1"/>
            <a:r>
              <a:rPr lang="en-AU" dirty="0"/>
              <a:t>Open recursive resolvers?</a:t>
            </a:r>
          </a:p>
          <a:p>
            <a:pPr lvl="1"/>
            <a:endParaRPr lang="en-AU" dirty="0"/>
          </a:p>
          <a:p>
            <a:r>
              <a:rPr lang="en-AU" dirty="0"/>
              <a:t>Is the query name alone a privacy threat or is the combination of the recursive resolver with the query name the problem?</a:t>
            </a:r>
          </a:p>
          <a:p>
            <a:endParaRPr lang="en-AU" dirty="0"/>
          </a:p>
          <a:p>
            <a:r>
              <a:rPr lang="en-AU" dirty="0"/>
              <a:t>Are there residual issues with handling of empty non-terminals?</a:t>
            </a:r>
          </a:p>
        </p:txBody>
      </p:sp>
    </p:spTree>
    <p:extLst>
      <p:ext uri="{BB962C8B-B14F-4D97-AF65-F5344CB8AC3E}">
        <p14:creationId xmlns:p14="http://schemas.microsoft.com/office/powerpoint/2010/main" val="23851621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B04BB4E-3CC7-BA4D-9963-9A2F880EAEFC}"/>
              </a:ext>
            </a:extLst>
          </p:cNvPr>
          <p:cNvSpPr txBox="1"/>
          <p:nvPr/>
        </p:nvSpPr>
        <p:spPr>
          <a:xfrm>
            <a:off x="2165129" y="1856653"/>
            <a:ext cx="363658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6600" b="1" dirty="0">
                <a:latin typeface="Gh Hand" panose="02000503000000000000" pitchFamily="2" charset="0"/>
              </a:rPr>
              <a:t>Thanks!</a:t>
            </a:r>
          </a:p>
        </p:txBody>
      </p:sp>
    </p:spTree>
    <p:extLst>
      <p:ext uri="{BB962C8B-B14F-4D97-AF65-F5344CB8AC3E}">
        <p14:creationId xmlns:p14="http://schemas.microsoft.com/office/powerpoint/2010/main" val="3353256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9A9069-D8CC-934E-A03B-62A189F53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Quick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6C7369-1E64-AE45-886A-9D7154FE69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/>
              <a:t>NON-query name minimisation resolution sequence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20D75C8-85A7-9E45-9F98-0679F0DC36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9616" y="2780644"/>
            <a:ext cx="6769100" cy="335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807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9A9069-D8CC-934E-A03B-62A189F53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Quick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6C7369-1E64-AE45-886A-9D7154FE69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/>
              <a:t>Query name minimisation technique described in RFC 7816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F6902AA-016B-3743-B182-7B336F73AA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9123" y="3078874"/>
            <a:ext cx="7200900" cy="217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297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9A9069-D8CC-934E-A03B-62A189F53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Quick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6C7369-1E64-AE45-886A-9D7154FE69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/>
              <a:t>Query name minimisation technique described in RFC 7816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FA32A5E-E676-F149-9015-B085BF0EFD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250" y="2555902"/>
            <a:ext cx="10223500" cy="34163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FABA32EB-3E13-CF4C-899E-ABB51171838D}"/>
              </a:ext>
            </a:extLst>
          </p:cNvPr>
          <p:cNvSpPr/>
          <p:nvPr/>
        </p:nvSpPr>
        <p:spPr>
          <a:xfrm>
            <a:off x="838200" y="2774731"/>
            <a:ext cx="5163207" cy="3794235"/>
          </a:xfrm>
          <a:prstGeom prst="rect">
            <a:avLst/>
          </a:prstGeom>
          <a:solidFill>
            <a:srgbClr val="FFFFFF">
              <a:alpha val="5294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31341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74C8B-8789-434B-BCBC-F7CA635657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Common Resolver Implementation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FD9A26-D059-8544-B188-22BB797DC5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BIND 9 </a:t>
            </a:r>
          </a:p>
          <a:p>
            <a:pPr lvl="1"/>
            <a:r>
              <a:rPr lang="en-AU" dirty="0"/>
              <a:t>Implemented in 9.14, active in “relaxed” mode by default</a:t>
            </a:r>
          </a:p>
          <a:p>
            <a:r>
              <a:rPr lang="en-AU" dirty="0"/>
              <a:t>Unbound</a:t>
            </a:r>
          </a:p>
          <a:p>
            <a:pPr lvl="1"/>
            <a:r>
              <a:rPr lang="en-AU" dirty="0"/>
              <a:t>Implemented in 1.7.2, active in “non-strict” mode</a:t>
            </a:r>
          </a:p>
          <a:p>
            <a:r>
              <a:rPr lang="en-AU" dirty="0"/>
              <a:t>Knot</a:t>
            </a:r>
          </a:p>
          <a:p>
            <a:pPr lvl="1"/>
            <a:r>
              <a:rPr lang="en-AU" dirty="0"/>
              <a:t>Implemented in 1.2.2, active by default</a:t>
            </a:r>
          </a:p>
          <a:p>
            <a:r>
              <a:rPr lang="en-AU" dirty="0"/>
              <a:t>Power DNS </a:t>
            </a:r>
            <a:r>
              <a:rPr lang="en-AU" dirty="0" err="1"/>
              <a:t>Recursor</a:t>
            </a:r>
            <a:endParaRPr lang="en-AU" dirty="0"/>
          </a:p>
          <a:p>
            <a:pPr lvl="1"/>
            <a:r>
              <a:rPr lang="en-AU" dirty="0"/>
              <a:t>Implemented in 4.3.0-alpha1, enabled by default since 4.3.0-beta 1</a:t>
            </a:r>
          </a:p>
        </p:txBody>
      </p:sp>
    </p:spTree>
    <p:extLst>
      <p:ext uri="{BB962C8B-B14F-4D97-AF65-F5344CB8AC3E}">
        <p14:creationId xmlns:p14="http://schemas.microsoft.com/office/powerpoint/2010/main" val="168471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74C8B-8789-434B-BCBC-F7CA635657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Common Resolver Implementation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FD9A26-D059-8544-B188-22BB797DC5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BIND 9 </a:t>
            </a:r>
          </a:p>
          <a:p>
            <a:pPr lvl="1"/>
            <a:r>
              <a:rPr lang="en-AU" dirty="0"/>
              <a:t>Implemented in 9.14, active in “relaxed” mode by default</a:t>
            </a:r>
          </a:p>
          <a:p>
            <a:r>
              <a:rPr lang="en-AU" dirty="0"/>
              <a:t>Unbound</a:t>
            </a:r>
          </a:p>
          <a:p>
            <a:pPr lvl="1"/>
            <a:r>
              <a:rPr lang="en-AU" dirty="0"/>
              <a:t>Implemented in 1.7.2, active in “non-strict” mode</a:t>
            </a:r>
          </a:p>
          <a:p>
            <a:r>
              <a:rPr lang="en-AU" dirty="0"/>
              <a:t>Knot</a:t>
            </a:r>
          </a:p>
          <a:p>
            <a:pPr lvl="1"/>
            <a:r>
              <a:rPr lang="en-AU" dirty="0"/>
              <a:t>Implemented in 1.2.2, active by default</a:t>
            </a:r>
          </a:p>
          <a:p>
            <a:r>
              <a:rPr lang="en-AU" dirty="0"/>
              <a:t>Power DNS </a:t>
            </a:r>
            <a:r>
              <a:rPr lang="en-AU" dirty="0" err="1"/>
              <a:t>Recursor</a:t>
            </a:r>
            <a:endParaRPr lang="en-AU" dirty="0"/>
          </a:p>
          <a:p>
            <a:pPr lvl="1"/>
            <a:r>
              <a:rPr lang="en-AU" dirty="0"/>
              <a:t>Implemented in 4.3.0-alpha1, enabled by default since 4.3.0-beta 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0745DE9-8101-0B41-B2A8-1BCC2E86C50E}"/>
              </a:ext>
            </a:extLst>
          </p:cNvPr>
          <p:cNvSpPr txBox="1"/>
          <p:nvPr/>
        </p:nvSpPr>
        <p:spPr>
          <a:xfrm rot="20865323">
            <a:off x="1136735" y="2521060"/>
            <a:ext cx="9128990" cy="18158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AU" sz="2800" dirty="0">
                <a:solidFill>
                  <a:schemeClr val="accent4">
                    <a:lumMod val="50000"/>
                  </a:schemeClr>
                </a:solidFill>
                <a:latin typeface="AhnbergHand" pitchFamily="2" charset="0"/>
              </a:rPr>
              <a:t>It looks like all recursive resolvers should be doing query name minimisation these days. </a:t>
            </a:r>
          </a:p>
          <a:p>
            <a:endParaRPr lang="en-AU" sz="2800" dirty="0">
              <a:solidFill>
                <a:schemeClr val="accent4">
                  <a:lumMod val="50000"/>
                </a:schemeClr>
              </a:solidFill>
              <a:latin typeface="AhnbergHand" pitchFamily="2" charset="0"/>
            </a:endParaRPr>
          </a:p>
          <a:p>
            <a:r>
              <a:rPr lang="en-AU" sz="2800" dirty="0">
                <a:solidFill>
                  <a:schemeClr val="accent4">
                    <a:lumMod val="50000"/>
                  </a:schemeClr>
                </a:solidFill>
                <a:latin typeface="AhnbergHand" pitchFamily="2" charset="0"/>
              </a:rPr>
              <a:t>Right?</a:t>
            </a:r>
          </a:p>
        </p:txBody>
      </p:sp>
    </p:spTree>
    <p:extLst>
      <p:ext uri="{BB962C8B-B14F-4D97-AF65-F5344CB8AC3E}">
        <p14:creationId xmlns:p14="http://schemas.microsoft.com/office/powerpoint/2010/main" val="11968915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065CB8-56F5-D740-8441-B0B247D56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Measurements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D72704-4894-A846-B5A8-267E0C4B31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/>
              <a:t>Let’s look at the adoption of query name minimisation from the perspectives of the end user and their queries, and from the perspective of recursive resolvers </a:t>
            </a:r>
          </a:p>
        </p:txBody>
      </p:sp>
    </p:spTree>
    <p:extLst>
      <p:ext uri="{BB962C8B-B14F-4D97-AF65-F5344CB8AC3E}">
        <p14:creationId xmlns:p14="http://schemas.microsoft.com/office/powerpoint/2010/main" val="9307012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30141-AF34-474C-91BC-CA5666159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Users whose Queries are handled with </a:t>
            </a:r>
            <a:r>
              <a:rPr lang="en-AU" dirty="0" err="1"/>
              <a:t>Qname</a:t>
            </a:r>
            <a:r>
              <a:rPr lang="en-AU" dirty="0"/>
              <a:t> Minimization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40820F-AEA0-3646-9EC2-BBDC75A3CE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262620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66BB37-D9A3-C043-AAA9-8A71C5CCB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User Measurements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DCF4153-57B8-C449-BB0D-EE0F934573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8351" y="1770308"/>
            <a:ext cx="10515600" cy="1658692"/>
          </a:xfrm>
        </p:spPr>
        <p:txBody>
          <a:bodyPr/>
          <a:lstStyle/>
          <a:p>
            <a:pPr marL="0" indent="0">
              <a:buNone/>
            </a:pPr>
            <a:r>
              <a:rPr lang="en-AU" dirty="0"/>
              <a:t>2019 Results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8D57671-CD0E-2B43-B30F-CC179042C6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8035" y="2397892"/>
            <a:ext cx="6350000" cy="1536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97351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1423</TotalTime>
  <Words>466</Words>
  <Application>Microsoft Macintosh PowerPoint</Application>
  <PresentationFormat>Widescreen</PresentationFormat>
  <Paragraphs>77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AhnbergHand</vt:lpstr>
      <vt:lpstr>Arial</vt:lpstr>
      <vt:lpstr>Calibri</vt:lpstr>
      <vt:lpstr>Calibri Light</vt:lpstr>
      <vt:lpstr>Gh Hand</vt:lpstr>
      <vt:lpstr>Office Theme</vt:lpstr>
      <vt:lpstr>Measuring Query Name Minimization</vt:lpstr>
      <vt:lpstr>Quick Summary</vt:lpstr>
      <vt:lpstr>Quick Summary</vt:lpstr>
      <vt:lpstr>Quick Summary</vt:lpstr>
      <vt:lpstr>Common Resolver Implementation Status</vt:lpstr>
      <vt:lpstr>Common Resolver Implementation Status</vt:lpstr>
      <vt:lpstr>Measurements</vt:lpstr>
      <vt:lpstr>Users whose Queries are handled with Qname Minimization</vt:lpstr>
      <vt:lpstr>User Measurements</vt:lpstr>
      <vt:lpstr>User Measurements</vt:lpstr>
      <vt:lpstr>User Measures</vt:lpstr>
      <vt:lpstr>Where are these Users?</vt:lpstr>
      <vt:lpstr>Resolver Measures</vt:lpstr>
      <vt:lpstr>Open Resolvers</vt:lpstr>
      <vt:lpstr>ISP Resolvers</vt:lpstr>
      <vt:lpstr>Observations</vt:lpstr>
      <vt:lpstr>Questions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Measuring Query Name Minimization</dc:title>
  <dc:creator>Geoff Huston</dc:creator>
  <cp:lastModifiedBy>Geoff Huston</cp:lastModifiedBy>
  <cp:revision>24</cp:revision>
  <dcterms:created xsi:type="dcterms:W3CDTF">2020-08-19T02:58:24Z</dcterms:created>
  <dcterms:modified xsi:type="dcterms:W3CDTF">2020-09-17T08:36:39Z</dcterms:modified>
</cp:coreProperties>
</file>