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85" r:id="rId2"/>
    <p:sldId id="398" r:id="rId3"/>
    <p:sldId id="409" r:id="rId4"/>
    <p:sldId id="410" r:id="rId5"/>
    <p:sldId id="411" r:id="rId6"/>
    <p:sldId id="399" r:id="rId7"/>
    <p:sldId id="400" r:id="rId8"/>
    <p:sldId id="269" r:id="rId9"/>
    <p:sldId id="394" r:id="rId10"/>
    <p:sldId id="401" r:id="rId11"/>
    <p:sldId id="402" r:id="rId12"/>
    <p:sldId id="395" r:id="rId13"/>
    <p:sldId id="397" r:id="rId14"/>
    <p:sldId id="396" r:id="rId15"/>
    <p:sldId id="392" r:id="rId16"/>
    <p:sldId id="271" r:id="rId17"/>
    <p:sldId id="393" r:id="rId18"/>
    <p:sldId id="272" r:id="rId19"/>
    <p:sldId id="274" r:id="rId20"/>
    <p:sldId id="273" r:id="rId21"/>
    <p:sldId id="270" r:id="rId22"/>
    <p:sldId id="412" r:id="rId23"/>
    <p:sldId id="391" r:id="rId24"/>
    <p:sldId id="257" r:id="rId25"/>
    <p:sldId id="259" r:id="rId26"/>
    <p:sldId id="261" r:id="rId27"/>
    <p:sldId id="263" r:id="rId28"/>
    <p:sldId id="389" r:id="rId29"/>
    <p:sldId id="281" r:id="rId30"/>
    <p:sldId id="381" r:id="rId31"/>
    <p:sldId id="382" r:id="rId32"/>
    <p:sldId id="390" r:id="rId33"/>
    <p:sldId id="383" r:id="rId34"/>
    <p:sldId id="403" r:id="rId35"/>
    <p:sldId id="404" r:id="rId36"/>
    <p:sldId id="369" r:id="rId37"/>
    <p:sldId id="326" r:id="rId38"/>
    <p:sldId id="355" r:id="rId39"/>
    <p:sldId id="318" r:id="rId40"/>
    <p:sldId id="356" r:id="rId41"/>
    <p:sldId id="413" r:id="rId42"/>
    <p:sldId id="357" r:id="rId43"/>
    <p:sldId id="405" r:id="rId44"/>
    <p:sldId id="333" r:id="rId45"/>
    <p:sldId id="373" r:id="rId46"/>
    <p:sldId id="407" r:id="rId47"/>
    <p:sldId id="408" r:id="rId48"/>
    <p:sldId id="37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0"/>
    <p:restoredTop sz="94722"/>
  </p:normalViewPr>
  <p:slideViewPr>
    <p:cSldViewPr snapToGrid="0" snapToObjects="1">
      <p:cViewPr varScale="1">
        <p:scale>
          <a:sx n="115" d="100"/>
          <a:sy n="115" d="100"/>
        </p:scale>
        <p:origin x="272"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83D19-FC07-7C48-ACD4-E7B1842B2766}" type="datetimeFigureOut">
              <a:rPr lang="en-AU" smtClean="0"/>
              <a:t>17/9/20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53509-96DB-A04C-B5E6-D1AAA254E936}" type="slidenum">
              <a:rPr lang="en-AU" smtClean="0"/>
              <a:t>‹#›</a:t>
            </a:fld>
            <a:endParaRPr lang="en-AU"/>
          </a:p>
        </p:txBody>
      </p:sp>
    </p:spTree>
    <p:extLst>
      <p:ext uri="{BB962C8B-B14F-4D97-AF65-F5344CB8AC3E}">
        <p14:creationId xmlns:p14="http://schemas.microsoft.com/office/powerpoint/2010/main" val="206412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85FE-C654-6E40-B247-BBE2614C7A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19721ED3-FA0A-FA4B-A9FA-35EC2659F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93D8267E-532A-3848-943A-466A3D83B63E}"/>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841EA13B-C9BA-7048-9689-C16998ED83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05011B-9A18-3444-8242-963A81655FB5}"/>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380144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C16D-F06B-4D47-BED1-0F79908BB81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1DA8A2B-7497-364F-97BA-04776CB24D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4A02FBB-37B8-8F4F-AFDF-C2ABDD983F66}"/>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5273E986-C6C0-AA4E-8B3B-0DA7EEFB934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FD6ADD-C0AC-DA42-B6C0-637C5940910F}"/>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419162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88D76-6DA5-F246-B225-9D5B2D0A21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BB8E2F02-8E5D-5142-A9C9-CDAAA326FC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275DBFC-973B-AD41-859A-16F7F6242A3E}"/>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0EECAB47-2160-624A-A081-E1991D9AD6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5B4F1A5-E7FF-2145-84DD-15A1CD9F33E9}"/>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104158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9D1F-821D-E640-8C1A-C7DFAD0D73CB}"/>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136ED878-DCD8-C74A-8888-773A1054C3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D4787683-183D-D343-9004-5C0FFAED8776}"/>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7179737D-3262-3A4E-AF45-6D776D6CD9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3B218A-AB09-C34B-B2FF-DE86B68781BA}"/>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310806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F3BF-59DF-3242-A28C-0A0CAA80AD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4DA824DA-8DE9-9A47-9DEB-6DD06E93B0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DAD3E0-B673-F445-91E5-A3582BF2A737}"/>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763658F3-EA9B-A246-A9A1-A536692642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83E54C-6F7D-1649-B72F-F4102555F0B7}"/>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326690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D200-E3EC-2244-A439-B3012623DF9F}"/>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2094F90-E6E6-8641-A7BC-7A8BC755106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695C48D5-1643-C34B-AADA-E843A18680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8336D8A-396E-4F41-BAC9-EB101FC0F9D9}"/>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6" name="Footer Placeholder 5">
            <a:extLst>
              <a:ext uri="{FF2B5EF4-FFF2-40B4-BE49-F238E27FC236}">
                <a16:creationId xmlns:a16="http://schemas.microsoft.com/office/drawing/2014/main" id="{DD4A7B75-A7D0-8D4F-AFC9-E423E6026B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B7F7A2-9BFA-D149-A468-688305FC269B}"/>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395901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3BC-8E5B-B443-B9C7-EB6CEB10AA90}"/>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A7A1CB8D-8E0C-2C48-B6D7-1C6256E1D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D955ED-0543-0442-A84A-840EAFD476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32D9DB1E-D460-2242-B2B5-F03D34FE9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7D2EDD-3A27-3145-854E-F78F9CDEC20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7D87203F-512A-2F4F-907F-680C60608CDE}"/>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8" name="Footer Placeholder 7">
            <a:extLst>
              <a:ext uri="{FF2B5EF4-FFF2-40B4-BE49-F238E27FC236}">
                <a16:creationId xmlns:a16="http://schemas.microsoft.com/office/drawing/2014/main" id="{366C2B48-2130-8149-9ABC-BC15E6F5D35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826925C-6F92-0347-B781-E2987304A36E}"/>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2929771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E126-535C-5D45-AAD3-2A9A4E148897}"/>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CA877EC4-767D-FB41-98EF-7FA930E386BD}"/>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4" name="Footer Placeholder 3">
            <a:extLst>
              <a:ext uri="{FF2B5EF4-FFF2-40B4-BE49-F238E27FC236}">
                <a16:creationId xmlns:a16="http://schemas.microsoft.com/office/drawing/2014/main" id="{602E3EB1-A102-AB46-AEC3-F580AC1FB07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19AC5FC-6789-5B48-A7C9-28AD8D08A01F}"/>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210229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47CCD-39E4-BC4D-A1D4-2977402E4EFF}"/>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3" name="Footer Placeholder 2">
            <a:extLst>
              <a:ext uri="{FF2B5EF4-FFF2-40B4-BE49-F238E27FC236}">
                <a16:creationId xmlns:a16="http://schemas.microsoft.com/office/drawing/2014/main" id="{5C11AA4A-11E0-4040-8DB4-DA24A584685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8BC8D50-2FAB-2845-AC0F-01589D068061}"/>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61187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C9DF-5F7E-7B4F-B6F1-27D86495B5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3B0FF837-6C66-AB48-BEF4-531A07E8E5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9D33E4F3-9B9E-3B44-9185-94B256C2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5356F3-F20F-0544-A2CF-2690F4C6ACA8}"/>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6" name="Footer Placeholder 5">
            <a:extLst>
              <a:ext uri="{FF2B5EF4-FFF2-40B4-BE49-F238E27FC236}">
                <a16:creationId xmlns:a16="http://schemas.microsoft.com/office/drawing/2014/main" id="{D29D8E47-A340-F045-8858-6333BF0CB7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209486B-A475-2046-84F4-27ED2315B491}"/>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3045728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106D-C5A3-F94D-8C51-CE3121609E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9DCE747-CCEF-EB4E-9E5E-847EB17A4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25B6A80-4133-B94D-B0CF-5CDE254AE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427D9E-9A55-3348-AC4A-0A06E5F928D9}"/>
              </a:ext>
            </a:extLst>
          </p:cNvPr>
          <p:cNvSpPr>
            <a:spLocks noGrp="1"/>
          </p:cNvSpPr>
          <p:nvPr>
            <p:ph type="dt" sz="half" idx="10"/>
          </p:nvPr>
        </p:nvSpPr>
        <p:spPr/>
        <p:txBody>
          <a:bodyPr/>
          <a:lstStyle/>
          <a:p>
            <a:fld id="{34BE75AB-D8F5-044D-9EF6-5D574D1D00E7}" type="datetimeFigureOut">
              <a:rPr lang="en-AU" smtClean="0"/>
              <a:t>17/9/20</a:t>
            </a:fld>
            <a:endParaRPr lang="en-AU"/>
          </a:p>
        </p:txBody>
      </p:sp>
      <p:sp>
        <p:nvSpPr>
          <p:cNvPr id="6" name="Footer Placeholder 5">
            <a:extLst>
              <a:ext uri="{FF2B5EF4-FFF2-40B4-BE49-F238E27FC236}">
                <a16:creationId xmlns:a16="http://schemas.microsoft.com/office/drawing/2014/main" id="{40A4292F-C72C-1742-A523-4E24C98588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B0632D-3148-7C46-8F82-A1B6A3F0C14D}"/>
              </a:ext>
            </a:extLst>
          </p:cNvPr>
          <p:cNvSpPr>
            <a:spLocks noGrp="1"/>
          </p:cNvSpPr>
          <p:nvPr>
            <p:ph type="sldNum" sz="quarter" idx="12"/>
          </p:nvPr>
        </p:nvSpPr>
        <p:spPr/>
        <p:txBody>
          <a:bodyPr/>
          <a:lstStyle/>
          <a:p>
            <a:fld id="{507FAF6B-0E23-D143-98DF-C290656D50A8}" type="slidenum">
              <a:rPr lang="en-AU" smtClean="0"/>
              <a:t>‹#›</a:t>
            </a:fld>
            <a:endParaRPr lang="en-AU"/>
          </a:p>
        </p:txBody>
      </p:sp>
    </p:spTree>
    <p:extLst>
      <p:ext uri="{BB962C8B-B14F-4D97-AF65-F5344CB8AC3E}">
        <p14:creationId xmlns:p14="http://schemas.microsoft.com/office/powerpoint/2010/main" val="132536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6F773-B16E-3E4B-9F02-3F200DB46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71289C4A-40C0-D74F-B741-42655D340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931E66F-57C0-C64D-8B71-6C555E0ED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E75AB-D8F5-044D-9EF6-5D574D1D00E7}" type="datetimeFigureOut">
              <a:rPr lang="en-AU" smtClean="0"/>
              <a:t>17/9/20</a:t>
            </a:fld>
            <a:endParaRPr lang="en-AU"/>
          </a:p>
        </p:txBody>
      </p:sp>
      <p:sp>
        <p:nvSpPr>
          <p:cNvPr id="5" name="Footer Placeholder 4">
            <a:extLst>
              <a:ext uri="{FF2B5EF4-FFF2-40B4-BE49-F238E27FC236}">
                <a16:creationId xmlns:a16="http://schemas.microsoft.com/office/drawing/2014/main" id="{82B79D7E-7AFA-CC42-8B57-62F4ACD7D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EDFF89D-DA08-864A-B099-B4E77CE69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FAF6B-0E23-D143-98DF-C290656D50A8}" type="slidenum">
              <a:rPr lang="en-AU" smtClean="0"/>
              <a:t>‹#›</a:t>
            </a:fld>
            <a:endParaRPr lang="en-AU"/>
          </a:p>
        </p:txBody>
      </p:sp>
    </p:spTree>
    <p:extLst>
      <p:ext uri="{BB962C8B-B14F-4D97-AF65-F5344CB8AC3E}">
        <p14:creationId xmlns:p14="http://schemas.microsoft.com/office/powerpoint/2010/main" val="2748004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baseline="0">
          <a:solidFill>
            <a:schemeClr val="tx1"/>
          </a:solidFill>
          <a:latin typeface="Powderfinger Type" panose="02020709070000000403" pitchFamily="49"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B7DF30-C097-1B42-B9DA-E1FC1F6D52E8}"/>
              </a:ext>
            </a:extLst>
          </p:cNvPr>
          <p:cNvSpPr txBox="1"/>
          <p:nvPr/>
        </p:nvSpPr>
        <p:spPr>
          <a:xfrm>
            <a:off x="893379" y="1996966"/>
            <a:ext cx="10552387" cy="1446550"/>
          </a:xfrm>
          <a:prstGeom prst="rect">
            <a:avLst/>
          </a:prstGeom>
          <a:noFill/>
        </p:spPr>
        <p:txBody>
          <a:bodyPr wrap="square" rtlCol="0">
            <a:spAutoFit/>
          </a:bodyPr>
          <a:lstStyle/>
          <a:p>
            <a:pPr algn="ctr"/>
            <a:r>
              <a:rPr lang="en-AU" sz="4400" b="1" dirty="0">
                <a:latin typeface="Powderfinger Type" panose="02020709070000000403" pitchFamily="49" charset="77"/>
              </a:rPr>
              <a:t>Technology Adoption and the Internet</a:t>
            </a:r>
          </a:p>
        </p:txBody>
      </p:sp>
      <p:sp>
        <p:nvSpPr>
          <p:cNvPr id="5" name="TextBox 4">
            <a:extLst>
              <a:ext uri="{FF2B5EF4-FFF2-40B4-BE49-F238E27FC236}">
                <a16:creationId xmlns:a16="http://schemas.microsoft.com/office/drawing/2014/main" id="{4B7D6C12-850C-8F48-B498-A1037608F0DE}"/>
              </a:ext>
            </a:extLst>
          </p:cNvPr>
          <p:cNvSpPr txBox="1"/>
          <p:nvPr/>
        </p:nvSpPr>
        <p:spPr>
          <a:xfrm>
            <a:off x="9364717" y="4288221"/>
            <a:ext cx="2081049" cy="1477328"/>
          </a:xfrm>
          <a:prstGeom prst="rect">
            <a:avLst/>
          </a:prstGeom>
          <a:noFill/>
        </p:spPr>
        <p:txBody>
          <a:bodyPr wrap="square" rtlCol="0">
            <a:spAutoFit/>
          </a:bodyPr>
          <a:lstStyle/>
          <a:p>
            <a:r>
              <a:rPr lang="en-AU" dirty="0">
                <a:solidFill>
                  <a:schemeClr val="bg1">
                    <a:lumMod val="50000"/>
                  </a:schemeClr>
                </a:solidFill>
                <a:latin typeface="AhnbergHand" pitchFamily="2" charset="0"/>
              </a:rPr>
              <a:t>Geoff Huston</a:t>
            </a:r>
          </a:p>
          <a:p>
            <a:pPr algn="r"/>
            <a:endParaRPr lang="en-AU" dirty="0">
              <a:solidFill>
                <a:schemeClr val="bg1">
                  <a:lumMod val="65000"/>
                </a:schemeClr>
              </a:solidFill>
              <a:latin typeface="AhnbergHand" pitchFamily="2" charset="0"/>
            </a:endParaRPr>
          </a:p>
          <a:p>
            <a:pPr algn="r"/>
            <a:r>
              <a:rPr lang="en-AU" dirty="0">
                <a:solidFill>
                  <a:schemeClr val="bg1">
                    <a:lumMod val="65000"/>
                  </a:schemeClr>
                </a:solidFill>
                <a:latin typeface="AhnbergHand" pitchFamily="2" charset="0"/>
              </a:rPr>
              <a:t>Chief Scientist </a:t>
            </a:r>
          </a:p>
          <a:p>
            <a:pPr algn="r"/>
            <a:r>
              <a:rPr lang="en-AU" dirty="0">
                <a:solidFill>
                  <a:schemeClr val="bg1">
                    <a:lumMod val="65000"/>
                  </a:schemeClr>
                </a:solidFill>
                <a:latin typeface="AhnbergHand" pitchFamily="2" charset="0"/>
              </a:rPr>
              <a:t>APNIC Labs</a:t>
            </a:r>
          </a:p>
          <a:p>
            <a:endParaRPr lang="en-AU" dirty="0">
              <a:solidFill>
                <a:schemeClr val="bg1">
                  <a:lumMod val="50000"/>
                </a:schemeClr>
              </a:solidFill>
              <a:latin typeface="AhnbergHand" pitchFamily="2" charset="0"/>
            </a:endParaRPr>
          </a:p>
        </p:txBody>
      </p:sp>
      <p:pic>
        <p:nvPicPr>
          <p:cNvPr id="6" name="Picture 5">
            <a:extLst>
              <a:ext uri="{FF2B5EF4-FFF2-40B4-BE49-F238E27FC236}">
                <a16:creationId xmlns:a16="http://schemas.microsoft.com/office/drawing/2014/main" id="{F4097E0B-06F3-9940-8FE5-361D209BC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912" y="4539685"/>
            <a:ext cx="933120" cy="980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215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C661-4856-ED49-8557-E9CBFF8751E4}"/>
              </a:ext>
            </a:extLst>
          </p:cNvPr>
          <p:cNvSpPr>
            <a:spLocks noGrp="1"/>
          </p:cNvSpPr>
          <p:nvPr>
            <p:ph type="title"/>
          </p:nvPr>
        </p:nvSpPr>
        <p:spPr/>
        <p:txBody>
          <a:bodyPr/>
          <a:lstStyle/>
          <a:p>
            <a:r>
              <a:rPr lang="en-AU" dirty="0"/>
              <a:t>Example: IEEE 802.3 GigE</a:t>
            </a:r>
          </a:p>
        </p:txBody>
      </p:sp>
      <p:pic>
        <p:nvPicPr>
          <p:cNvPr id="5" name="Content Placeholder 4">
            <a:extLst>
              <a:ext uri="{FF2B5EF4-FFF2-40B4-BE49-F238E27FC236}">
                <a16:creationId xmlns:a16="http://schemas.microsoft.com/office/drawing/2014/main" id="{51CA2077-48ED-C74E-B315-BCA7E7D74F52}"/>
              </a:ext>
            </a:extLst>
          </p:cNvPr>
          <p:cNvPicPr>
            <a:picLocks noGrp="1" noChangeAspect="1"/>
          </p:cNvPicPr>
          <p:nvPr>
            <p:ph idx="1"/>
          </p:nvPr>
        </p:nvPicPr>
        <p:blipFill>
          <a:blip r:embed="rId2"/>
          <a:stretch>
            <a:fillRect/>
          </a:stretch>
        </p:blipFill>
        <p:spPr>
          <a:xfrm>
            <a:off x="385374" y="3510455"/>
            <a:ext cx="5319656" cy="2617609"/>
          </a:xfrm>
          <a:ln>
            <a:solidFill>
              <a:schemeClr val="bg1">
                <a:lumMod val="8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8C2EC99-D186-A64D-B5A6-86EA9CE483AE}"/>
              </a:ext>
            </a:extLst>
          </p:cNvPr>
          <p:cNvSpPr txBox="1"/>
          <p:nvPr/>
        </p:nvSpPr>
        <p:spPr>
          <a:xfrm>
            <a:off x="289365" y="6264165"/>
            <a:ext cx="5440722" cy="646331"/>
          </a:xfrm>
          <a:prstGeom prst="rect">
            <a:avLst/>
          </a:prstGeom>
          <a:noFill/>
        </p:spPr>
        <p:txBody>
          <a:bodyPr wrap="square" rtlCol="0">
            <a:spAutoFit/>
          </a:bodyPr>
          <a:lstStyle/>
          <a:p>
            <a:r>
              <a:rPr lang="en-AU" sz="1200" dirty="0">
                <a:solidFill>
                  <a:schemeClr val="bg1">
                    <a:lumMod val="50000"/>
                  </a:schemeClr>
                </a:solidFill>
              </a:rPr>
              <a:t>Greg Hankins, NANOG 64, Evolution of Ethernet Speeds: What’s New and What’s Next</a:t>
            </a:r>
          </a:p>
          <a:p>
            <a:r>
              <a:rPr lang="en-AU" sz="1200" dirty="0">
                <a:solidFill>
                  <a:schemeClr val="bg1">
                    <a:lumMod val="50000"/>
                  </a:schemeClr>
                </a:solidFill>
              </a:rPr>
              <a:t>June 2015</a:t>
            </a:r>
          </a:p>
        </p:txBody>
      </p:sp>
      <p:pic>
        <p:nvPicPr>
          <p:cNvPr id="11" name="Picture 10">
            <a:extLst>
              <a:ext uri="{FF2B5EF4-FFF2-40B4-BE49-F238E27FC236}">
                <a16:creationId xmlns:a16="http://schemas.microsoft.com/office/drawing/2014/main" id="{AC014328-A5EF-4A4F-8A4E-497E8F5E63DC}"/>
              </a:ext>
            </a:extLst>
          </p:cNvPr>
          <p:cNvPicPr>
            <a:picLocks noChangeAspect="1"/>
          </p:cNvPicPr>
          <p:nvPr/>
        </p:nvPicPr>
        <p:blipFill>
          <a:blip r:embed="rId3"/>
          <a:stretch>
            <a:fillRect/>
          </a:stretch>
        </p:blipFill>
        <p:spPr>
          <a:xfrm>
            <a:off x="5519880" y="1338413"/>
            <a:ext cx="5957417" cy="4440621"/>
          </a:xfrm>
          <a:prstGeom prst="rect">
            <a:avLst/>
          </a:prstGeom>
        </p:spPr>
      </p:pic>
      <p:sp>
        <p:nvSpPr>
          <p:cNvPr id="12" name="TextBox 11">
            <a:extLst>
              <a:ext uri="{FF2B5EF4-FFF2-40B4-BE49-F238E27FC236}">
                <a16:creationId xmlns:a16="http://schemas.microsoft.com/office/drawing/2014/main" id="{EBE37C5E-C910-A648-B35C-593A038210EA}"/>
              </a:ext>
            </a:extLst>
          </p:cNvPr>
          <p:cNvSpPr txBox="1"/>
          <p:nvPr/>
        </p:nvSpPr>
        <p:spPr>
          <a:xfrm>
            <a:off x="7451835" y="5804898"/>
            <a:ext cx="4153322" cy="523220"/>
          </a:xfrm>
          <a:prstGeom prst="rect">
            <a:avLst/>
          </a:prstGeom>
          <a:noFill/>
        </p:spPr>
        <p:txBody>
          <a:bodyPr wrap="square" rtlCol="0">
            <a:spAutoFit/>
          </a:bodyPr>
          <a:lstStyle/>
          <a:p>
            <a:r>
              <a:rPr lang="en-AU" sz="1400" dirty="0">
                <a:solidFill>
                  <a:schemeClr val="bg1">
                    <a:lumMod val="50000"/>
                  </a:schemeClr>
                </a:solidFill>
              </a:rPr>
              <a:t>2016 Ethernet Alliance Road Map</a:t>
            </a:r>
          </a:p>
          <a:p>
            <a:r>
              <a:rPr lang="en-AU" sz="1400" dirty="0">
                <a:solidFill>
                  <a:schemeClr val="bg1">
                    <a:lumMod val="50000"/>
                  </a:schemeClr>
                </a:solidFill>
              </a:rPr>
              <a:t>http://</a:t>
            </a:r>
            <a:r>
              <a:rPr lang="en-AU" sz="1400" dirty="0" err="1">
                <a:solidFill>
                  <a:schemeClr val="bg1">
                    <a:lumMod val="50000"/>
                  </a:schemeClr>
                </a:solidFill>
              </a:rPr>
              <a:t>ethernetalliance.org</a:t>
            </a:r>
            <a:r>
              <a:rPr lang="en-AU" sz="1400" dirty="0">
                <a:solidFill>
                  <a:schemeClr val="bg1">
                    <a:lumMod val="50000"/>
                  </a:schemeClr>
                </a:solidFill>
              </a:rPr>
              <a:t>/roadmap</a:t>
            </a:r>
          </a:p>
        </p:txBody>
      </p:sp>
    </p:spTree>
    <p:extLst>
      <p:ext uri="{BB962C8B-B14F-4D97-AF65-F5344CB8AC3E}">
        <p14:creationId xmlns:p14="http://schemas.microsoft.com/office/powerpoint/2010/main" val="289909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C661-4856-ED49-8557-E9CBFF8751E4}"/>
              </a:ext>
            </a:extLst>
          </p:cNvPr>
          <p:cNvSpPr>
            <a:spLocks noGrp="1"/>
          </p:cNvSpPr>
          <p:nvPr>
            <p:ph type="title"/>
          </p:nvPr>
        </p:nvSpPr>
        <p:spPr/>
        <p:txBody>
          <a:bodyPr/>
          <a:lstStyle/>
          <a:p>
            <a:r>
              <a:rPr lang="en-AU" dirty="0"/>
              <a:t>Example: IEEE 802.3 GigE</a:t>
            </a:r>
          </a:p>
        </p:txBody>
      </p:sp>
      <p:pic>
        <p:nvPicPr>
          <p:cNvPr id="5" name="Content Placeholder 4">
            <a:extLst>
              <a:ext uri="{FF2B5EF4-FFF2-40B4-BE49-F238E27FC236}">
                <a16:creationId xmlns:a16="http://schemas.microsoft.com/office/drawing/2014/main" id="{51CA2077-48ED-C74E-B315-BCA7E7D74F52}"/>
              </a:ext>
            </a:extLst>
          </p:cNvPr>
          <p:cNvPicPr>
            <a:picLocks noGrp="1" noChangeAspect="1"/>
          </p:cNvPicPr>
          <p:nvPr>
            <p:ph idx="1"/>
          </p:nvPr>
        </p:nvPicPr>
        <p:blipFill>
          <a:blip r:embed="rId2"/>
          <a:stretch>
            <a:fillRect/>
          </a:stretch>
        </p:blipFill>
        <p:spPr>
          <a:xfrm>
            <a:off x="385374" y="3510455"/>
            <a:ext cx="5319656" cy="2617609"/>
          </a:xfrm>
          <a:ln>
            <a:solidFill>
              <a:schemeClr val="bg1">
                <a:lumMod val="8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8C2EC99-D186-A64D-B5A6-86EA9CE483AE}"/>
              </a:ext>
            </a:extLst>
          </p:cNvPr>
          <p:cNvSpPr txBox="1"/>
          <p:nvPr/>
        </p:nvSpPr>
        <p:spPr>
          <a:xfrm>
            <a:off x="289365" y="6264165"/>
            <a:ext cx="5440722" cy="646331"/>
          </a:xfrm>
          <a:prstGeom prst="rect">
            <a:avLst/>
          </a:prstGeom>
          <a:noFill/>
        </p:spPr>
        <p:txBody>
          <a:bodyPr wrap="square" rtlCol="0">
            <a:spAutoFit/>
          </a:bodyPr>
          <a:lstStyle/>
          <a:p>
            <a:r>
              <a:rPr lang="en-AU" sz="1200" dirty="0">
                <a:solidFill>
                  <a:schemeClr val="bg1">
                    <a:lumMod val="50000"/>
                  </a:schemeClr>
                </a:solidFill>
              </a:rPr>
              <a:t>Greg Hankins, NANOG 64, Evolution of Ethernet Speeds: What’s New and What’s Next</a:t>
            </a:r>
          </a:p>
          <a:p>
            <a:r>
              <a:rPr lang="en-AU" sz="1200" dirty="0">
                <a:solidFill>
                  <a:schemeClr val="bg1">
                    <a:lumMod val="50000"/>
                  </a:schemeClr>
                </a:solidFill>
              </a:rPr>
              <a:t>June 2015</a:t>
            </a:r>
          </a:p>
        </p:txBody>
      </p:sp>
      <p:pic>
        <p:nvPicPr>
          <p:cNvPr id="11" name="Picture 10">
            <a:extLst>
              <a:ext uri="{FF2B5EF4-FFF2-40B4-BE49-F238E27FC236}">
                <a16:creationId xmlns:a16="http://schemas.microsoft.com/office/drawing/2014/main" id="{AC014328-A5EF-4A4F-8A4E-497E8F5E63DC}"/>
              </a:ext>
            </a:extLst>
          </p:cNvPr>
          <p:cNvPicPr>
            <a:picLocks noChangeAspect="1"/>
          </p:cNvPicPr>
          <p:nvPr/>
        </p:nvPicPr>
        <p:blipFill>
          <a:blip r:embed="rId3"/>
          <a:stretch>
            <a:fillRect/>
          </a:stretch>
        </p:blipFill>
        <p:spPr>
          <a:xfrm>
            <a:off x="5519880" y="1338413"/>
            <a:ext cx="5957417" cy="4440621"/>
          </a:xfrm>
          <a:prstGeom prst="rect">
            <a:avLst/>
          </a:prstGeom>
        </p:spPr>
      </p:pic>
      <p:sp>
        <p:nvSpPr>
          <p:cNvPr id="12" name="TextBox 11">
            <a:extLst>
              <a:ext uri="{FF2B5EF4-FFF2-40B4-BE49-F238E27FC236}">
                <a16:creationId xmlns:a16="http://schemas.microsoft.com/office/drawing/2014/main" id="{EBE37C5E-C910-A648-B35C-593A038210EA}"/>
              </a:ext>
            </a:extLst>
          </p:cNvPr>
          <p:cNvSpPr txBox="1"/>
          <p:nvPr/>
        </p:nvSpPr>
        <p:spPr>
          <a:xfrm>
            <a:off x="7451835" y="5804898"/>
            <a:ext cx="4153322" cy="523220"/>
          </a:xfrm>
          <a:prstGeom prst="rect">
            <a:avLst/>
          </a:prstGeom>
          <a:noFill/>
        </p:spPr>
        <p:txBody>
          <a:bodyPr wrap="square" rtlCol="0">
            <a:spAutoFit/>
          </a:bodyPr>
          <a:lstStyle/>
          <a:p>
            <a:r>
              <a:rPr lang="en-AU" sz="1400" dirty="0">
                <a:solidFill>
                  <a:schemeClr val="bg1">
                    <a:lumMod val="50000"/>
                  </a:schemeClr>
                </a:solidFill>
              </a:rPr>
              <a:t>2016 Ethernet Alliance Road Map</a:t>
            </a:r>
          </a:p>
          <a:p>
            <a:r>
              <a:rPr lang="en-AU" sz="1400" dirty="0">
                <a:solidFill>
                  <a:schemeClr val="bg1">
                    <a:lumMod val="50000"/>
                  </a:schemeClr>
                </a:solidFill>
              </a:rPr>
              <a:t>http://</a:t>
            </a:r>
            <a:r>
              <a:rPr lang="en-AU" sz="1400" dirty="0" err="1">
                <a:solidFill>
                  <a:schemeClr val="bg1">
                    <a:lumMod val="50000"/>
                  </a:schemeClr>
                </a:solidFill>
              </a:rPr>
              <a:t>ethernetalliance.org</a:t>
            </a:r>
            <a:r>
              <a:rPr lang="en-AU" sz="1400" dirty="0">
                <a:solidFill>
                  <a:schemeClr val="bg1">
                    <a:lumMod val="50000"/>
                  </a:schemeClr>
                </a:solidFill>
              </a:rPr>
              <a:t>/roadmap</a:t>
            </a:r>
          </a:p>
        </p:txBody>
      </p:sp>
      <p:pic>
        <p:nvPicPr>
          <p:cNvPr id="4" name="Picture 3">
            <a:extLst>
              <a:ext uri="{FF2B5EF4-FFF2-40B4-BE49-F238E27FC236}">
                <a16:creationId xmlns:a16="http://schemas.microsoft.com/office/drawing/2014/main" id="{A27321B6-C239-6B44-BA9B-7EE5B8387485}"/>
              </a:ext>
            </a:extLst>
          </p:cNvPr>
          <p:cNvPicPr>
            <a:picLocks noChangeAspect="1"/>
          </p:cNvPicPr>
          <p:nvPr/>
        </p:nvPicPr>
        <p:blipFill>
          <a:blip r:embed="rId4"/>
          <a:stretch>
            <a:fillRect/>
          </a:stretch>
        </p:blipFill>
        <p:spPr>
          <a:xfrm>
            <a:off x="1575175" y="1078966"/>
            <a:ext cx="7468995" cy="5431524"/>
          </a:xfrm>
          <a:prstGeom prst="rect">
            <a:avLst/>
          </a:prstGeom>
        </p:spPr>
      </p:pic>
    </p:spTree>
    <p:extLst>
      <p:ext uri="{BB962C8B-B14F-4D97-AF65-F5344CB8AC3E}">
        <p14:creationId xmlns:p14="http://schemas.microsoft.com/office/powerpoint/2010/main" val="1345161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B6C3-A341-E34E-9EA6-E81C2FF440EB}"/>
              </a:ext>
            </a:extLst>
          </p:cNvPr>
          <p:cNvSpPr>
            <a:spLocks noGrp="1"/>
          </p:cNvSpPr>
          <p:nvPr>
            <p:ph type="title"/>
          </p:nvPr>
        </p:nvSpPr>
        <p:spPr/>
        <p:txBody>
          <a:bodyPr/>
          <a:lstStyle/>
          <a:p>
            <a:r>
              <a:rPr lang="en-AU" dirty="0"/>
              <a:t>Reality is often messier!</a:t>
            </a:r>
          </a:p>
        </p:txBody>
      </p:sp>
      <p:pic>
        <p:nvPicPr>
          <p:cNvPr id="5" name="Content Placeholder 4">
            <a:extLst>
              <a:ext uri="{FF2B5EF4-FFF2-40B4-BE49-F238E27FC236}">
                <a16:creationId xmlns:a16="http://schemas.microsoft.com/office/drawing/2014/main" id="{80535DA7-099D-114A-851C-C8EF5ADF3ED0}"/>
              </a:ext>
            </a:extLst>
          </p:cNvPr>
          <p:cNvPicPr>
            <a:picLocks noGrp="1" noChangeAspect="1"/>
          </p:cNvPicPr>
          <p:nvPr>
            <p:ph idx="1"/>
          </p:nvPr>
        </p:nvPicPr>
        <p:blipFill>
          <a:blip r:embed="rId2"/>
          <a:stretch>
            <a:fillRect/>
          </a:stretch>
        </p:blipFill>
        <p:spPr>
          <a:xfrm>
            <a:off x="1946823" y="1825625"/>
            <a:ext cx="4808919" cy="4351338"/>
          </a:xfrm>
        </p:spPr>
      </p:pic>
      <p:sp>
        <p:nvSpPr>
          <p:cNvPr id="3" name="Rectangle 2">
            <a:extLst>
              <a:ext uri="{FF2B5EF4-FFF2-40B4-BE49-F238E27FC236}">
                <a16:creationId xmlns:a16="http://schemas.microsoft.com/office/drawing/2014/main" id="{5DB04C9C-3332-6F4E-B3BA-5140D516DE9F}"/>
              </a:ext>
            </a:extLst>
          </p:cNvPr>
          <p:cNvSpPr/>
          <p:nvPr/>
        </p:nvSpPr>
        <p:spPr>
          <a:xfrm>
            <a:off x="6755742" y="2164819"/>
            <a:ext cx="4598058" cy="1754326"/>
          </a:xfrm>
          <a:prstGeom prst="rect">
            <a:avLst/>
          </a:prstGeom>
        </p:spPr>
        <p:txBody>
          <a:bodyPr wrap="square">
            <a:spAutoFit/>
          </a:bodyPr>
          <a:lstStyle/>
          <a:p>
            <a:r>
              <a:rPr lang="en-AU" dirty="0"/>
              <a:t>This view sees progress as a random outcome</a:t>
            </a:r>
          </a:p>
          <a:p>
            <a:r>
              <a:rPr lang="en-AU" dirty="0"/>
              <a:t>of an underlying chaotic set of circumstances</a:t>
            </a:r>
          </a:p>
          <a:p>
            <a:endParaRPr lang="en-AU" dirty="0"/>
          </a:p>
          <a:p>
            <a:r>
              <a:rPr lang="en-AU" dirty="0"/>
              <a:t>We have no real concept of any long term objective, and just shift from state to state  in random directions</a:t>
            </a:r>
          </a:p>
        </p:txBody>
      </p:sp>
    </p:spTree>
    <p:extLst>
      <p:ext uri="{BB962C8B-B14F-4D97-AF65-F5344CB8AC3E}">
        <p14:creationId xmlns:p14="http://schemas.microsoft.com/office/powerpoint/2010/main" val="597399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F7E3-2792-A44E-B0F9-36233166F29F}"/>
              </a:ext>
            </a:extLst>
          </p:cNvPr>
          <p:cNvSpPr>
            <a:spLocks noGrp="1"/>
          </p:cNvSpPr>
          <p:nvPr>
            <p:ph type="title"/>
          </p:nvPr>
        </p:nvSpPr>
        <p:spPr/>
        <p:txBody>
          <a:bodyPr/>
          <a:lstStyle/>
          <a:p>
            <a:r>
              <a:rPr lang="en-AU" dirty="0"/>
              <a:t>What is this telling us?</a:t>
            </a:r>
          </a:p>
        </p:txBody>
      </p:sp>
      <p:sp>
        <p:nvSpPr>
          <p:cNvPr id="3" name="Content Placeholder 2">
            <a:extLst>
              <a:ext uri="{FF2B5EF4-FFF2-40B4-BE49-F238E27FC236}">
                <a16:creationId xmlns:a16="http://schemas.microsoft.com/office/drawing/2014/main" id="{455141A4-8375-5841-97BB-403B29D844BB}"/>
              </a:ext>
            </a:extLst>
          </p:cNvPr>
          <p:cNvSpPr>
            <a:spLocks noGrp="1"/>
          </p:cNvSpPr>
          <p:nvPr>
            <p:ph idx="1"/>
          </p:nvPr>
        </p:nvSpPr>
        <p:spPr/>
        <p:txBody>
          <a:bodyPr/>
          <a:lstStyle/>
          <a:p>
            <a:pPr marL="0" indent="0">
              <a:buNone/>
            </a:pPr>
            <a:r>
              <a:rPr lang="en-AU" dirty="0"/>
              <a:t>It appears that technology evolutionary process is like a biological process – pretty much random!</a:t>
            </a:r>
          </a:p>
          <a:p>
            <a:pPr marL="0" indent="0">
              <a:buNone/>
            </a:pPr>
            <a:endParaRPr lang="en-AU" dirty="0"/>
          </a:p>
          <a:p>
            <a:pPr marL="0" indent="0">
              <a:buNone/>
            </a:pPr>
            <a:r>
              <a:rPr lang="en-AU" dirty="0"/>
              <a:t>But the filter of natural selection has no clear analogue in technology</a:t>
            </a:r>
          </a:p>
          <a:p>
            <a:pPr lvl="1"/>
            <a:r>
              <a:rPr lang="en-AU" dirty="0"/>
              <a:t>Sometimes completely broken technologies gain market ascendency</a:t>
            </a:r>
          </a:p>
          <a:p>
            <a:pPr lvl="1"/>
            <a:r>
              <a:rPr lang="en-AU" dirty="0"/>
              <a:t>Sometimes we accidently make good choices for all the wrong reasons at the time!</a:t>
            </a:r>
          </a:p>
        </p:txBody>
      </p:sp>
    </p:spTree>
    <p:extLst>
      <p:ext uri="{BB962C8B-B14F-4D97-AF65-F5344CB8AC3E}">
        <p14:creationId xmlns:p14="http://schemas.microsoft.com/office/powerpoint/2010/main" val="2917037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57B3-4295-1640-A4E9-E8E4A483FBE3}"/>
              </a:ext>
            </a:extLst>
          </p:cNvPr>
          <p:cNvSpPr>
            <a:spLocks noGrp="1"/>
          </p:cNvSpPr>
          <p:nvPr>
            <p:ph type="title"/>
          </p:nvPr>
        </p:nvSpPr>
        <p:spPr>
          <a:xfrm>
            <a:off x="838199" y="365125"/>
            <a:ext cx="11133083" cy="1325563"/>
          </a:xfrm>
        </p:spPr>
        <p:txBody>
          <a:bodyPr/>
          <a:lstStyle/>
          <a:p>
            <a:r>
              <a:rPr lang="en-AU" dirty="0"/>
              <a:t>We can’t all decide on the same thing at the same time</a:t>
            </a:r>
          </a:p>
        </p:txBody>
      </p:sp>
      <p:sp>
        <p:nvSpPr>
          <p:cNvPr id="3" name="Content Placeholder 2">
            <a:extLst>
              <a:ext uri="{FF2B5EF4-FFF2-40B4-BE49-F238E27FC236}">
                <a16:creationId xmlns:a16="http://schemas.microsoft.com/office/drawing/2014/main" id="{3EDABD15-5B00-5C4E-8B36-44F83240D270}"/>
              </a:ext>
            </a:extLst>
          </p:cNvPr>
          <p:cNvSpPr>
            <a:spLocks noGrp="1"/>
          </p:cNvSpPr>
          <p:nvPr>
            <p:ph idx="1"/>
          </p:nvPr>
        </p:nvSpPr>
        <p:spPr/>
        <p:txBody>
          <a:bodyPr>
            <a:normAutofit fontScale="85000" lnSpcReduction="20000"/>
          </a:bodyPr>
          <a:lstStyle/>
          <a:p>
            <a:pPr marL="0" indent="0">
              <a:buNone/>
            </a:pPr>
            <a:r>
              <a:rPr lang="en-AU" dirty="0"/>
              <a:t>Sometimes we just can’t choose, and then we pick both</a:t>
            </a:r>
          </a:p>
          <a:p>
            <a:pPr marL="0" indent="0">
              <a:buNone/>
            </a:pPr>
            <a:r>
              <a:rPr lang="en-AU" dirty="0"/>
              <a:t>	Household power: 110v vs 240v,  50Hz vs 60Hz?</a:t>
            </a:r>
          </a:p>
          <a:p>
            <a:pPr marL="0" indent="0">
              <a:buNone/>
            </a:pPr>
            <a:r>
              <a:rPr lang="en-AU" dirty="0"/>
              <a:t>	Driving vehicles: on the left or on the right?</a:t>
            </a:r>
          </a:p>
          <a:p>
            <a:pPr marL="0" indent="0">
              <a:buNone/>
            </a:pPr>
            <a:endParaRPr lang="en-AU" dirty="0"/>
          </a:p>
          <a:p>
            <a:pPr marL="0" indent="0">
              <a:buNone/>
            </a:pPr>
            <a:r>
              <a:rPr lang="en-AU" dirty="0"/>
              <a:t>Closer to home - Telephony:</a:t>
            </a:r>
          </a:p>
          <a:p>
            <a:pPr marL="0" indent="0">
              <a:buNone/>
            </a:pPr>
            <a:r>
              <a:rPr lang="en-AU" dirty="0"/>
              <a:t>	</a:t>
            </a:r>
            <a:r>
              <a:rPr lang="el-GR" dirty="0"/>
              <a:t>μ</a:t>
            </a:r>
            <a:r>
              <a:rPr lang="en-AU" dirty="0"/>
              <a:t>-Law or A-Law voice encoding?</a:t>
            </a:r>
          </a:p>
          <a:p>
            <a:pPr marL="0" indent="0">
              <a:buNone/>
            </a:pPr>
            <a:r>
              <a:rPr lang="en-AU" dirty="0"/>
              <a:t>	T vs E multiplexing?</a:t>
            </a:r>
          </a:p>
          <a:p>
            <a:pPr marL="0" indent="0">
              <a:buNone/>
            </a:pPr>
            <a:endParaRPr lang="en-AU" dirty="0"/>
          </a:p>
          <a:p>
            <a:pPr marL="0" indent="0">
              <a:buNone/>
            </a:pPr>
            <a:r>
              <a:rPr lang="en-AU" dirty="0"/>
              <a:t>Computing technology is not immune</a:t>
            </a:r>
          </a:p>
          <a:p>
            <a:pPr marL="0" indent="0">
              <a:buNone/>
            </a:pPr>
            <a:r>
              <a:rPr lang="en-AU" dirty="0"/>
              <a:t>	what’s a ‘word’ – 6 bits, 8 bits, 16 bits, 32 bits, 36 bits, 60 bits?</a:t>
            </a:r>
          </a:p>
          <a:p>
            <a:pPr marL="0" indent="0">
              <a:buNone/>
            </a:pPr>
            <a:r>
              <a:rPr lang="en-AU" dirty="0"/>
              <a:t>	big endian vs little endian?</a:t>
            </a:r>
          </a:p>
        </p:txBody>
      </p:sp>
    </p:spTree>
    <p:extLst>
      <p:ext uri="{BB962C8B-B14F-4D97-AF65-F5344CB8AC3E}">
        <p14:creationId xmlns:p14="http://schemas.microsoft.com/office/powerpoint/2010/main" val="400117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A615-BD34-D843-B085-B67826AC1538}"/>
              </a:ext>
            </a:extLst>
          </p:cNvPr>
          <p:cNvSpPr>
            <a:spLocks noGrp="1"/>
          </p:cNvSpPr>
          <p:nvPr>
            <p:ph type="title"/>
          </p:nvPr>
        </p:nvSpPr>
        <p:spPr/>
        <p:txBody>
          <a:bodyPr/>
          <a:lstStyle/>
          <a:p>
            <a:r>
              <a:rPr lang="en-AU" dirty="0"/>
              <a:t>Success!</a:t>
            </a:r>
          </a:p>
        </p:txBody>
      </p:sp>
      <p:sp>
        <p:nvSpPr>
          <p:cNvPr id="3" name="Content Placeholder 2">
            <a:extLst>
              <a:ext uri="{FF2B5EF4-FFF2-40B4-BE49-F238E27FC236}">
                <a16:creationId xmlns:a16="http://schemas.microsoft.com/office/drawing/2014/main" id="{56A3D686-13D0-354A-A48A-1505706C3E68}"/>
              </a:ext>
            </a:extLst>
          </p:cNvPr>
          <p:cNvSpPr>
            <a:spLocks noGrp="1"/>
          </p:cNvSpPr>
          <p:nvPr>
            <p:ph idx="1"/>
          </p:nvPr>
        </p:nvSpPr>
        <p:spPr/>
        <p:txBody>
          <a:bodyPr/>
          <a:lstStyle/>
          <a:p>
            <a:pPr marL="0" indent="0">
              <a:buNone/>
            </a:pPr>
            <a:r>
              <a:rPr lang="en-AU" dirty="0"/>
              <a:t>Some technology platforms have been completely revolutionary in their impacts through widespread adoption:</a:t>
            </a:r>
          </a:p>
          <a:p>
            <a:pPr lvl="1"/>
            <a:r>
              <a:rPr lang="en-AU" dirty="0"/>
              <a:t>The IP packet switched model</a:t>
            </a:r>
          </a:p>
          <a:p>
            <a:pPr lvl="1"/>
            <a:r>
              <a:rPr lang="en-AU" dirty="0"/>
              <a:t>The browser application</a:t>
            </a:r>
          </a:p>
          <a:p>
            <a:pPr lvl="1"/>
            <a:r>
              <a:rPr lang="en-AU" dirty="0"/>
              <a:t>Mobile devices</a:t>
            </a:r>
          </a:p>
          <a:p>
            <a:pPr lvl="1"/>
            <a:r>
              <a:rPr lang="en-AU" dirty="0"/>
              <a:t>Social Media</a:t>
            </a:r>
          </a:p>
        </p:txBody>
      </p:sp>
    </p:spTree>
    <p:extLst>
      <p:ext uri="{BB962C8B-B14F-4D97-AF65-F5344CB8AC3E}">
        <p14:creationId xmlns:p14="http://schemas.microsoft.com/office/powerpoint/2010/main" val="268631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2C83-BF5D-D449-8263-85AB9815EE0E}"/>
              </a:ext>
            </a:extLst>
          </p:cNvPr>
          <p:cNvSpPr>
            <a:spLocks noGrp="1"/>
          </p:cNvSpPr>
          <p:nvPr>
            <p:ph type="title"/>
          </p:nvPr>
        </p:nvSpPr>
        <p:spPr/>
        <p:txBody>
          <a:bodyPr/>
          <a:lstStyle/>
          <a:p>
            <a:r>
              <a:rPr lang="en-AU" dirty="0"/>
              <a:t>Examples of Transformational Technologies</a:t>
            </a:r>
          </a:p>
        </p:txBody>
      </p:sp>
      <p:sp>
        <p:nvSpPr>
          <p:cNvPr id="3" name="Content Placeholder 2">
            <a:extLst>
              <a:ext uri="{FF2B5EF4-FFF2-40B4-BE49-F238E27FC236}">
                <a16:creationId xmlns:a16="http://schemas.microsoft.com/office/drawing/2014/main" id="{B9D5075B-D225-F04D-84F0-6646759D8208}"/>
              </a:ext>
            </a:extLst>
          </p:cNvPr>
          <p:cNvSpPr>
            <a:spLocks noGrp="1"/>
          </p:cNvSpPr>
          <p:nvPr>
            <p:ph idx="1"/>
          </p:nvPr>
        </p:nvSpPr>
        <p:spPr/>
        <p:txBody>
          <a:bodyPr>
            <a:normAutofit/>
          </a:bodyPr>
          <a:lstStyle/>
          <a:p>
            <a:pPr marL="0" indent="0">
              <a:buNone/>
            </a:pPr>
            <a:r>
              <a:rPr lang="en-AU" dirty="0"/>
              <a:t>Circuits to Packets</a:t>
            </a:r>
          </a:p>
          <a:p>
            <a:pPr lvl="1"/>
            <a:r>
              <a:rPr lang="en-AU" dirty="0"/>
              <a:t>100x unit cost reduction in network service</a:t>
            </a:r>
          </a:p>
          <a:p>
            <a:pPr lvl="1"/>
            <a:r>
              <a:rPr lang="en-AU" dirty="0"/>
              <a:t>The change was large enough to destroy the incumbent telco market</a:t>
            </a:r>
          </a:p>
          <a:p>
            <a:pPr marL="0" indent="0">
              <a:buNone/>
            </a:pPr>
            <a:endParaRPr lang="en-AU" dirty="0"/>
          </a:p>
          <a:p>
            <a:pPr marL="0" indent="0">
              <a:buNone/>
            </a:pPr>
            <a:r>
              <a:rPr lang="en-AU" dirty="0"/>
              <a:t>Hardware to </a:t>
            </a:r>
            <a:r>
              <a:rPr lang="en-AU" dirty="0" err="1"/>
              <a:t>Cloudware</a:t>
            </a:r>
            <a:endParaRPr lang="en-AU" dirty="0"/>
          </a:p>
          <a:p>
            <a:pPr lvl="1"/>
            <a:r>
              <a:rPr lang="en-AU" dirty="0"/>
              <a:t>2x – 4x unit cost reduction</a:t>
            </a:r>
          </a:p>
          <a:p>
            <a:pPr lvl="1"/>
            <a:r>
              <a:rPr lang="en-AU" dirty="0"/>
              <a:t>Moderate pace of change that has allowed some incumbents to ride the change while others have had a harder time</a:t>
            </a:r>
          </a:p>
          <a:p>
            <a:pPr marL="0" indent="0">
              <a:buNone/>
            </a:pPr>
            <a:endParaRPr lang="en-AU" dirty="0"/>
          </a:p>
          <a:p>
            <a:pPr lvl="1"/>
            <a:endParaRPr lang="en-AU" dirty="0">
              <a:latin typeface="+mj-lt"/>
            </a:endParaRPr>
          </a:p>
        </p:txBody>
      </p:sp>
    </p:spTree>
    <p:extLst>
      <p:ext uri="{BB962C8B-B14F-4D97-AF65-F5344CB8AC3E}">
        <p14:creationId xmlns:p14="http://schemas.microsoft.com/office/powerpoint/2010/main" val="63185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A615-BD34-D843-B085-B67826AC1538}"/>
              </a:ext>
            </a:extLst>
          </p:cNvPr>
          <p:cNvSpPr>
            <a:spLocks noGrp="1"/>
          </p:cNvSpPr>
          <p:nvPr>
            <p:ph type="title"/>
          </p:nvPr>
        </p:nvSpPr>
        <p:spPr/>
        <p:txBody>
          <a:bodyPr/>
          <a:lstStyle/>
          <a:p>
            <a:r>
              <a:rPr lang="en-AU" dirty="0"/>
              <a:t>Failure!</a:t>
            </a:r>
          </a:p>
        </p:txBody>
      </p:sp>
      <p:sp>
        <p:nvSpPr>
          <p:cNvPr id="3" name="Content Placeholder 2">
            <a:extLst>
              <a:ext uri="{FF2B5EF4-FFF2-40B4-BE49-F238E27FC236}">
                <a16:creationId xmlns:a16="http://schemas.microsoft.com/office/drawing/2014/main" id="{56A3D686-13D0-354A-A48A-1505706C3E68}"/>
              </a:ext>
            </a:extLst>
          </p:cNvPr>
          <p:cNvSpPr>
            <a:spLocks noGrp="1"/>
          </p:cNvSpPr>
          <p:nvPr>
            <p:ph idx="1"/>
          </p:nvPr>
        </p:nvSpPr>
        <p:spPr/>
        <p:txBody>
          <a:bodyPr>
            <a:normAutofit/>
          </a:bodyPr>
          <a:lstStyle/>
          <a:p>
            <a:pPr marL="0" indent="0">
              <a:buNone/>
            </a:pPr>
            <a:r>
              <a:rPr lang="en-AU" dirty="0"/>
              <a:t>Other technologies appear to fall far short of their intended adoption trajectory:</a:t>
            </a:r>
          </a:p>
          <a:p>
            <a:pPr lvl="1"/>
            <a:r>
              <a:rPr lang="en-AU" dirty="0"/>
              <a:t>OSI</a:t>
            </a:r>
          </a:p>
          <a:p>
            <a:pPr lvl="1"/>
            <a:r>
              <a:rPr lang="en-AU" dirty="0"/>
              <a:t>ATM</a:t>
            </a:r>
          </a:p>
          <a:p>
            <a:pPr lvl="1"/>
            <a:r>
              <a:rPr lang="en-AU" dirty="0"/>
              <a:t>SMS</a:t>
            </a:r>
          </a:p>
          <a:p>
            <a:pPr lvl="1"/>
            <a:r>
              <a:rPr lang="en-AU" dirty="0"/>
              <a:t>IPv6</a:t>
            </a:r>
          </a:p>
          <a:p>
            <a:pPr lvl="1"/>
            <a:r>
              <a:rPr lang="en-AU" dirty="0"/>
              <a:t>“New IP”</a:t>
            </a:r>
          </a:p>
          <a:p>
            <a:pPr marL="0" indent="0">
              <a:buNone/>
            </a:pPr>
            <a:endParaRPr lang="en-AU" dirty="0"/>
          </a:p>
        </p:txBody>
      </p:sp>
    </p:spTree>
    <p:extLst>
      <p:ext uri="{BB962C8B-B14F-4D97-AF65-F5344CB8AC3E}">
        <p14:creationId xmlns:p14="http://schemas.microsoft.com/office/powerpoint/2010/main" val="1076974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1474-8206-9A4E-86C3-798BDB773CB1}"/>
              </a:ext>
            </a:extLst>
          </p:cNvPr>
          <p:cNvSpPr>
            <a:spLocks noGrp="1"/>
          </p:cNvSpPr>
          <p:nvPr>
            <p:ph type="title"/>
          </p:nvPr>
        </p:nvSpPr>
        <p:spPr/>
        <p:txBody>
          <a:bodyPr/>
          <a:lstStyle/>
          <a:p>
            <a:r>
              <a:rPr lang="en-AU" dirty="0"/>
              <a:t>Failure Examples</a:t>
            </a:r>
          </a:p>
        </p:txBody>
      </p:sp>
      <p:sp>
        <p:nvSpPr>
          <p:cNvPr id="3" name="Content Placeholder 2">
            <a:extLst>
              <a:ext uri="{FF2B5EF4-FFF2-40B4-BE49-F238E27FC236}">
                <a16:creationId xmlns:a16="http://schemas.microsoft.com/office/drawing/2014/main" id="{1F565A40-3DD3-544E-A7E6-4635DD7D455E}"/>
              </a:ext>
            </a:extLst>
          </p:cNvPr>
          <p:cNvSpPr>
            <a:spLocks noGrp="1"/>
          </p:cNvSpPr>
          <p:nvPr>
            <p:ph idx="1"/>
          </p:nvPr>
        </p:nvSpPr>
        <p:spPr/>
        <p:txBody>
          <a:bodyPr>
            <a:normAutofit fontScale="92500" lnSpcReduction="20000"/>
          </a:bodyPr>
          <a:lstStyle/>
          <a:p>
            <a:pPr marL="0" indent="0">
              <a:buNone/>
            </a:pPr>
            <a:r>
              <a:rPr lang="en-AU" dirty="0"/>
              <a:t>IPv6</a:t>
            </a:r>
          </a:p>
          <a:p>
            <a:pPr lvl="1"/>
            <a:r>
              <a:rPr lang="en-AU" dirty="0"/>
              <a:t>No marginal unit cost improvement</a:t>
            </a:r>
          </a:p>
          <a:p>
            <a:pPr lvl="1"/>
            <a:r>
              <a:rPr lang="en-AU" dirty="0"/>
              <a:t>Incumbents feel no major pressure to adopt</a:t>
            </a:r>
          </a:p>
          <a:p>
            <a:pPr lvl="1"/>
            <a:r>
              <a:rPr lang="en-AU" dirty="0"/>
              <a:t>25 year transition with no end in sight</a:t>
            </a:r>
          </a:p>
          <a:p>
            <a:pPr marL="0" indent="0">
              <a:buNone/>
            </a:pPr>
            <a:endParaRPr lang="en-AU" dirty="0"/>
          </a:p>
          <a:p>
            <a:pPr marL="0" indent="0">
              <a:buNone/>
            </a:pPr>
            <a:r>
              <a:rPr lang="en-AU" dirty="0"/>
              <a:t>DNSSEC</a:t>
            </a:r>
          </a:p>
          <a:p>
            <a:pPr lvl="1"/>
            <a:r>
              <a:rPr lang="en-AU" dirty="0"/>
              <a:t>Increased unit cost without clear incremental benefits</a:t>
            </a:r>
          </a:p>
          <a:p>
            <a:pPr lvl="1"/>
            <a:r>
              <a:rPr lang="en-AU" dirty="0"/>
              <a:t>Another protracted transition with no end in sight</a:t>
            </a:r>
          </a:p>
          <a:p>
            <a:pPr lvl="1"/>
            <a:endParaRPr lang="en-AU" dirty="0"/>
          </a:p>
          <a:p>
            <a:pPr marL="0" indent="0">
              <a:buNone/>
            </a:pPr>
            <a:r>
              <a:rPr lang="en-AU" dirty="0"/>
              <a:t>Circuits to Packets</a:t>
            </a:r>
          </a:p>
          <a:p>
            <a:pPr lvl="1"/>
            <a:r>
              <a:rPr lang="en-AU" dirty="0"/>
              <a:t>True stateless packet switched networks exist only in textbooks these days</a:t>
            </a:r>
          </a:p>
          <a:p>
            <a:pPr lvl="1"/>
            <a:r>
              <a:rPr lang="en-AU" dirty="0"/>
              <a:t>With MPLS and its variants we’ve back to virtual circuits again!</a:t>
            </a:r>
          </a:p>
        </p:txBody>
      </p:sp>
    </p:spTree>
    <p:extLst>
      <p:ext uri="{BB962C8B-B14F-4D97-AF65-F5344CB8AC3E}">
        <p14:creationId xmlns:p14="http://schemas.microsoft.com/office/powerpoint/2010/main" val="269245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87A6-2CBF-F44C-B94B-A528BE0C201D}"/>
              </a:ext>
            </a:extLst>
          </p:cNvPr>
          <p:cNvSpPr>
            <a:spLocks noGrp="1"/>
          </p:cNvSpPr>
          <p:nvPr>
            <p:ph type="title"/>
          </p:nvPr>
        </p:nvSpPr>
        <p:spPr/>
        <p:txBody>
          <a:bodyPr/>
          <a:lstStyle/>
          <a:p>
            <a:r>
              <a:rPr lang="en-AU" dirty="0"/>
              <a:t>What’s going on?</a:t>
            </a:r>
          </a:p>
        </p:txBody>
      </p:sp>
      <p:sp>
        <p:nvSpPr>
          <p:cNvPr id="3" name="Content Placeholder 2">
            <a:extLst>
              <a:ext uri="{FF2B5EF4-FFF2-40B4-BE49-F238E27FC236}">
                <a16:creationId xmlns:a16="http://schemas.microsoft.com/office/drawing/2014/main" id="{19EC28F8-E019-7545-9F35-52DC9199DB6C}"/>
              </a:ext>
            </a:extLst>
          </p:cNvPr>
          <p:cNvSpPr>
            <a:spLocks noGrp="1"/>
          </p:cNvSpPr>
          <p:nvPr>
            <p:ph idx="1"/>
          </p:nvPr>
        </p:nvSpPr>
        <p:spPr/>
        <p:txBody>
          <a:bodyPr/>
          <a:lstStyle/>
          <a:p>
            <a:r>
              <a:rPr lang="en-AU" dirty="0"/>
              <a:t>Why was IPv4 fast-paced success while IPv6 has been a slow motion train wreck of prevarication and delay?</a:t>
            </a:r>
          </a:p>
          <a:p>
            <a:r>
              <a:rPr lang="en-AU" dirty="0"/>
              <a:t>Why is security a market failure?</a:t>
            </a:r>
          </a:p>
          <a:p>
            <a:r>
              <a:rPr lang="en-AU" dirty="0"/>
              <a:t>Is Google now so entrenched that it is beyond all but the most disruptive of competitive technology pressures?</a:t>
            </a:r>
          </a:p>
        </p:txBody>
      </p:sp>
    </p:spTree>
    <p:extLst>
      <p:ext uri="{BB962C8B-B14F-4D97-AF65-F5344CB8AC3E}">
        <p14:creationId xmlns:p14="http://schemas.microsoft.com/office/powerpoint/2010/main" val="3813747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Why?</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a:xfrm>
            <a:off x="1818290" y="1825625"/>
            <a:ext cx="9535510" cy="4351338"/>
          </a:xfrm>
        </p:spPr>
        <p:txBody>
          <a:bodyPr/>
          <a:lstStyle/>
          <a:p>
            <a:pPr marL="0" indent="0">
              <a:buNone/>
            </a:pPr>
            <a:r>
              <a:rPr lang="en-AU" dirty="0"/>
              <a:t>Was IPv4 a runaway success, yet IPv6 is approaching its third decade of waiting in the wings?</a:t>
            </a:r>
          </a:p>
          <a:p>
            <a:pPr marL="0" indent="0">
              <a:buNone/>
            </a:pPr>
            <a:endParaRPr lang="en-AU" dirty="0"/>
          </a:p>
          <a:p>
            <a:endParaRPr lang="en-AU" dirty="0"/>
          </a:p>
        </p:txBody>
      </p:sp>
    </p:spTree>
    <p:extLst>
      <p:ext uri="{BB962C8B-B14F-4D97-AF65-F5344CB8AC3E}">
        <p14:creationId xmlns:p14="http://schemas.microsoft.com/office/powerpoint/2010/main" val="3639026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9D4A-3674-CF4F-BB4F-2F587907FB95}"/>
              </a:ext>
            </a:extLst>
          </p:cNvPr>
          <p:cNvSpPr>
            <a:spLocks noGrp="1"/>
          </p:cNvSpPr>
          <p:nvPr>
            <p:ph type="title"/>
          </p:nvPr>
        </p:nvSpPr>
        <p:spPr/>
        <p:txBody>
          <a:bodyPr/>
          <a:lstStyle/>
          <a:p>
            <a:r>
              <a:rPr lang="en-AU" dirty="0"/>
              <a:t>What drives change?</a:t>
            </a:r>
          </a:p>
        </p:txBody>
      </p:sp>
      <p:sp>
        <p:nvSpPr>
          <p:cNvPr id="3" name="Content Placeholder 2">
            <a:extLst>
              <a:ext uri="{FF2B5EF4-FFF2-40B4-BE49-F238E27FC236}">
                <a16:creationId xmlns:a16="http://schemas.microsoft.com/office/drawing/2014/main" id="{E6EB4EDA-AA22-484B-B77C-951CF54B9568}"/>
              </a:ext>
            </a:extLst>
          </p:cNvPr>
          <p:cNvSpPr>
            <a:spLocks noGrp="1"/>
          </p:cNvSpPr>
          <p:nvPr>
            <p:ph idx="1"/>
          </p:nvPr>
        </p:nvSpPr>
        <p:spPr/>
        <p:txBody>
          <a:bodyPr/>
          <a:lstStyle/>
          <a:p>
            <a:pPr marL="0" indent="0">
              <a:buNone/>
            </a:pPr>
            <a:r>
              <a:rPr lang="en-AU" dirty="0"/>
              <a:t>Market motivations:</a:t>
            </a:r>
          </a:p>
          <a:p>
            <a:pPr lvl="1"/>
            <a:r>
              <a:rPr lang="en-AU" dirty="0"/>
              <a:t>Incumbency breeds risk aversion and increasing inertia</a:t>
            </a:r>
          </a:p>
          <a:p>
            <a:pPr marL="457200" lvl="1" indent="0">
              <a:buNone/>
            </a:pPr>
            <a:r>
              <a:rPr lang="en-AU" dirty="0"/>
              <a:t> </a:t>
            </a:r>
          </a:p>
          <a:p>
            <a:pPr lvl="1"/>
            <a:r>
              <a:rPr lang="en-AU" dirty="0"/>
              <a:t>Breeds erection of increasing barriers to market entry by competitive actors</a:t>
            </a:r>
          </a:p>
          <a:p>
            <a:pPr lvl="1"/>
            <a:endParaRPr lang="en-AU" dirty="0"/>
          </a:p>
          <a:p>
            <a:pPr lvl="1"/>
            <a:r>
              <a:rPr lang="en-AU" dirty="0"/>
              <a:t>The cost of risk rises</a:t>
            </a:r>
          </a:p>
          <a:p>
            <a:pPr lvl="2"/>
            <a:r>
              <a:rPr lang="en-AU" dirty="0"/>
              <a:t>Venture capital funds increasingly uninterested in small cap ventures – its either billions or nothing, because underfunded exercises in disruptive competition are increasingly likely to fail</a:t>
            </a:r>
          </a:p>
          <a:p>
            <a:pPr lvl="2"/>
            <a:endParaRPr lang="en-AU" dirty="0">
              <a:latin typeface="+mj-lt"/>
            </a:endParaRPr>
          </a:p>
          <a:p>
            <a:endParaRPr lang="en-AU" dirty="0">
              <a:latin typeface="+mj-lt"/>
            </a:endParaRPr>
          </a:p>
          <a:p>
            <a:endParaRPr lang="en-AU" dirty="0">
              <a:latin typeface="+mj-lt"/>
            </a:endParaRPr>
          </a:p>
        </p:txBody>
      </p:sp>
      <p:sp>
        <p:nvSpPr>
          <p:cNvPr id="4" name="Freeform 3">
            <a:extLst>
              <a:ext uri="{FF2B5EF4-FFF2-40B4-BE49-F238E27FC236}">
                <a16:creationId xmlns:a16="http://schemas.microsoft.com/office/drawing/2014/main" id="{23C1C3CD-9F7F-2347-90FF-C653DDF515C3}"/>
              </a:ext>
            </a:extLst>
          </p:cNvPr>
          <p:cNvSpPr/>
          <p:nvPr/>
        </p:nvSpPr>
        <p:spPr>
          <a:xfrm>
            <a:off x="852610" y="2480441"/>
            <a:ext cx="7908611" cy="809297"/>
          </a:xfrm>
          <a:custGeom>
            <a:avLst/>
            <a:gdLst>
              <a:gd name="connsiteX0" fmla="*/ 7608218 w 7908611"/>
              <a:gd name="connsiteY0" fmla="*/ 0 h 809297"/>
              <a:gd name="connsiteX1" fmla="*/ 7618728 w 7908611"/>
              <a:gd name="connsiteY1" fmla="*/ 220718 h 809297"/>
              <a:gd name="connsiteX2" fmla="*/ 4570728 w 7908611"/>
              <a:gd name="connsiteY2" fmla="*/ 336331 h 809297"/>
              <a:gd name="connsiteX3" fmla="*/ 1207418 w 7908611"/>
              <a:gd name="connsiteY3" fmla="*/ 357352 h 809297"/>
              <a:gd name="connsiteX4" fmla="*/ 30259 w 7908611"/>
              <a:gd name="connsiteY4" fmla="*/ 483476 h 809297"/>
              <a:gd name="connsiteX5" fmla="*/ 356080 w 7908611"/>
              <a:gd name="connsiteY5" fmla="*/ 725214 h 809297"/>
              <a:gd name="connsiteX6" fmla="*/ 440162 w 7908611"/>
              <a:gd name="connsiteY6" fmla="*/ 693683 h 809297"/>
              <a:gd name="connsiteX7" fmla="*/ 314038 w 7908611"/>
              <a:gd name="connsiteY7" fmla="*/ 557049 h 809297"/>
              <a:gd name="connsiteX8" fmla="*/ 440162 w 7908611"/>
              <a:gd name="connsiteY8" fmla="*/ 704193 h 809297"/>
              <a:gd name="connsiteX9" fmla="*/ 240466 w 7908611"/>
              <a:gd name="connsiteY9" fmla="*/ 809297 h 80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8611" h="809297">
                <a:moveTo>
                  <a:pt x="7608218" y="0"/>
                </a:moveTo>
                <a:cubicBezTo>
                  <a:pt x="7866597" y="82331"/>
                  <a:pt x="8124976" y="164663"/>
                  <a:pt x="7618728" y="220718"/>
                </a:cubicBezTo>
                <a:cubicBezTo>
                  <a:pt x="7112480" y="276773"/>
                  <a:pt x="5639280" y="313559"/>
                  <a:pt x="4570728" y="336331"/>
                </a:cubicBezTo>
                <a:cubicBezTo>
                  <a:pt x="3502176" y="359103"/>
                  <a:pt x="1964163" y="332828"/>
                  <a:pt x="1207418" y="357352"/>
                </a:cubicBezTo>
                <a:cubicBezTo>
                  <a:pt x="450673" y="381876"/>
                  <a:pt x="172149" y="422166"/>
                  <a:pt x="30259" y="483476"/>
                </a:cubicBezTo>
                <a:cubicBezTo>
                  <a:pt x="-111631" y="544786"/>
                  <a:pt x="287763" y="690180"/>
                  <a:pt x="356080" y="725214"/>
                </a:cubicBezTo>
                <a:cubicBezTo>
                  <a:pt x="424397" y="760248"/>
                  <a:pt x="447169" y="721710"/>
                  <a:pt x="440162" y="693683"/>
                </a:cubicBezTo>
                <a:cubicBezTo>
                  <a:pt x="433155" y="665656"/>
                  <a:pt x="314038" y="555297"/>
                  <a:pt x="314038" y="557049"/>
                </a:cubicBezTo>
                <a:cubicBezTo>
                  <a:pt x="314038" y="558801"/>
                  <a:pt x="452424" y="662152"/>
                  <a:pt x="440162" y="704193"/>
                </a:cubicBezTo>
                <a:cubicBezTo>
                  <a:pt x="427900" y="746234"/>
                  <a:pt x="334183" y="777765"/>
                  <a:pt x="240466" y="8092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5B38D027-1E1B-B341-AF2A-C5A6249A2E43}"/>
              </a:ext>
            </a:extLst>
          </p:cNvPr>
          <p:cNvSpPr/>
          <p:nvPr/>
        </p:nvSpPr>
        <p:spPr>
          <a:xfrm>
            <a:off x="1012691" y="3279228"/>
            <a:ext cx="10303684" cy="861848"/>
          </a:xfrm>
          <a:custGeom>
            <a:avLst/>
            <a:gdLst>
              <a:gd name="connsiteX0" fmla="*/ 10012661 w 10303684"/>
              <a:gd name="connsiteY0" fmla="*/ 0 h 861848"/>
              <a:gd name="connsiteX1" fmla="*/ 10149295 w 10303684"/>
              <a:gd name="connsiteY1" fmla="*/ 178675 h 861848"/>
              <a:gd name="connsiteX2" fmla="*/ 8131309 w 10303684"/>
              <a:gd name="connsiteY2" fmla="*/ 357351 h 861848"/>
              <a:gd name="connsiteX3" fmla="*/ 1551833 w 10303684"/>
              <a:gd name="connsiteY3" fmla="*/ 357351 h 861848"/>
              <a:gd name="connsiteX4" fmla="*/ 59364 w 10303684"/>
              <a:gd name="connsiteY4" fmla="*/ 557048 h 861848"/>
              <a:gd name="connsiteX5" fmla="*/ 290592 w 10303684"/>
              <a:gd name="connsiteY5" fmla="*/ 767255 h 861848"/>
              <a:gd name="connsiteX6" fmla="*/ 227530 w 10303684"/>
              <a:gd name="connsiteY6" fmla="*/ 630620 h 861848"/>
              <a:gd name="connsiteX7" fmla="*/ 248550 w 10303684"/>
              <a:gd name="connsiteY7" fmla="*/ 767255 h 861848"/>
              <a:gd name="connsiteX8" fmla="*/ 101406 w 10303684"/>
              <a:gd name="connsiteY8" fmla="*/ 861848 h 86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3684" h="861848">
                <a:moveTo>
                  <a:pt x="10012661" y="0"/>
                </a:moveTo>
                <a:cubicBezTo>
                  <a:pt x="10237757" y="59558"/>
                  <a:pt x="10462854" y="119117"/>
                  <a:pt x="10149295" y="178675"/>
                </a:cubicBezTo>
                <a:cubicBezTo>
                  <a:pt x="9835736" y="238233"/>
                  <a:pt x="9564219" y="327572"/>
                  <a:pt x="8131309" y="357351"/>
                </a:cubicBezTo>
                <a:cubicBezTo>
                  <a:pt x="6698399" y="387130"/>
                  <a:pt x="2897157" y="324068"/>
                  <a:pt x="1551833" y="357351"/>
                </a:cubicBezTo>
                <a:cubicBezTo>
                  <a:pt x="206509" y="390634"/>
                  <a:pt x="269571" y="488731"/>
                  <a:pt x="59364" y="557048"/>
                </a:cubicBezTo>
                <a:cubicBezTo>
                  <a:pt x="-150843" y="625365"/>
                  <a:pt x="262564" y="754993"/>
                  <a:pt x="290592" y="767255"/>
                </a:cubicBezTo>
                <a:cubicBezTo>
                  <a:pt x="318620" y="779517"/>
                  <a:pt x="234537" y="630620"/>
                  <a:pt x="227530" y="630620"/>
                </a:cubicBezTo>
                <a:cubicBezTo>
                  <a:pt x="220523" y="630620"/>
                  <a:pt x="269571" y="728717"/>
                  <a:pt x="248550" y="767255"/>
                </a:cubicBezTo>
                <a:cubicBezTo>
                  <a:pt x="227529" y="805793"/>
                  <a:pt x="164467" y="833820"/>
                  <a:pt x="101406" y="8618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BF81910-0956-8B41-91A2-A51BD5EEFB01}"/>
              </a:ext>
            </a:extLst>
          </p:cNvPr>
          <p:cNvSpPr txBox="1"/>
          <p:nvPr/>
        </p:nvSpPr>
        <p:spPr>
          <a:xfrm>
            <a:off x="8814424" y="2424833"/>
            <a:ext cx="816249" cy="369332"/>
          </a:xfrm>
          <a:prstGeom prst="rect">
            <a:avLst/>
          </a:prstGeom>
          <a:noFill/>
        </p:spPr>
        <p:txBody>
          <a:bodyPr wrap="none" rtlCol="0">
            <a:spAutoFit/>
          </a:bodyPr>
          <a:lstStyle/>
          <a:p>
            <a:r>
              <a:rPr lang="en-AU" dirty="0">
                <a:latin typeface="AhnbergHand" pitchFamily="2" charset="0"/>
              </a:rPr>
              <a:t>which</a:t>
            </a:r>
          </a:p>
        </p:txBody>
      </p:sp>
      <p:sp>
        <p:nvSpPr>
          <p:cNvPr id="7" name="TextBox 6">
            <a:extLst>
              <a:ext uri="{FF2B5EF4-FFF2-40B4-BE49-F238E27FC236}">
                <a16:creationId xmlns:a16="http://schemas.microsoft.com/office/drawing/2014/main" id="{35E3E379-7334-7049-9F48-1FA3A873248F}"/>
              </a:ext>
            </a:extLst>
          </p:cNvPr>
          <p:cNvSpPr txBox="1"/>
          <p:nvPr/>
        </p:nvSpPr>
        <p:spPr>
          <a:xfrm>
            <a:off x="11316375" y="3144291"/>
            <a:ext cx="906017" cy="646331"/>
          </a:xfrm>
          <a:prstGeom prst="rect">
            <a:avLst/>
          </a:prstGeom>
          <a:noFill/>
        </p:spPr>
        <p:txBody>
          <a:bodyPr wrap="none" rtlCol="0">
            <a:spAutoFit/>
          </a:bodyPr>
          <a:lstStyle/>
          <a:p>
            <a:r>
              <a:rPr lang="en-AU" dirty="0">
                <a:latin typeface="AhnbergHand" pitchFamily="2" charset="0"/>
              </a:rPr>
              <a:t>which</a:t>
            </a:r>
          </a:p>
          <a:p>
            <a:r>
              <a:rPr lang="en-AU" dirty="0">
                <a:latin typeface="AhnbergHand" pitchFamily="2" charset="0"/>
              </a:rPr>
              <a:t>means</a:t>
            </a:r>
          </a:p>
        </p:txBody>
      </p:sp>
    </p:spTree>
    <p:extLst>
      <p:ext uri="{BB962C8B-B14F-4D97-AF65-F5344CB8AC3E}">
        <p14:creationId xmlns:p14="http://schemas.microsoft.com/office/powerpoint/2010/main" val="412269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079-ED8F-5142-A938-586D32EE1079}"/>
              </a:ext>
            </a:extLst>
          </p:cNvPr>
          <p:cNvSpPr>
            <a:spLocks noGrp="1"/>
          </p:cNvSpPr>
          <p:nvPr>
            <p:ph type="title"/>
          </p:nvPr>
        </p:nvSpPr>
        <p:spPr/>
        <p:txBody>
          <a:bodyPr/>
          <a:lstStyle/>
          <a:p>
            <a:r>
              <a:rPr lang="en-AU" dirty="0"/>
              <a:t>Economics of Innovation</a:t>
            </a:r>
          </a:p>
        </p:txBody>
      </p:sp>
      <p:grpSp>
        <p:nvGrpSpPr>
          <p:cNvPr id="3" name="Group 2">
            <a:extLst>
              <a:ext uri="{FF2B5EF4-FFF2-40B4-BE49-F238E27FC236}">
                <a16:creationId xmlns:a16="http://schemas.microsoft.com/office/drawing/2014/main" id="{B5916EA4-7B3D-9A48-8419-12A90A95C9D9}"/>
              </a:ext>
            </a:extLst>
          </p:cNvPr>
          <p:cNvGrpSpPr/>
          <p:nvPr/>
        </p:nvGrpSpPr>
        <p:grpSpPr>
          <a:xfrm>
            <a:off x="1133600" y="1408386"/>
            <a:ext cx="10597508" cy="5269155"/>
            <a:chOff x="1133600" y="1408386"/>
            <a:chExt cx="10597508" cy="5269155"/>
          </a:xfrm>
        </p:grpSpPr>
        <p:sp>
          <p:nvSpPr>
            <p:cNvPr id="4" name="Freeform 3">
              <a:extLst>
                <a:ext uri="{FF2B5EF4-FFF2-40B4-BE49-F238E27FC236}">
                  <a16:creationId xmlns:a16="http://schemas.microsoft.com/office/drawing/2014/main" id="{EB183077-F588-7F4C-9F24-3E4A067F7E34}"/>
                </a:ext>
              </a:extLst>
            </p:cNvPr>
            <p:cNvSpPr/>
            <p:nvPr/>
          </p:nvSpPr>
          <p:spPr>
            <a:xfrm>
              <a:off x="1728226" y="5706921"/>
              <a:ext cx="8735548" cy="262955"/>
            </a:xfrm>
            <a:custGeom>
              <a:avLst/>
              <a:gdLst>
                <a:gd name="connsiteX0" fmla="*/ 0 w 8735548"/>
                <a:gd name="connsiteY0" fmla="*/ 126321 h 262955"/>
                <a:gd name="connsiteX1" fmla="*/ 1387365 w 8735548"/>
                <a:gd name="connsiteY1" fmla="*/ 84279 h 262955"/>
                <a:gd name="connsiteX2" fmla="*/ 4099034 w 8735548"/>
                <a:gd name="connsiteY2" fmla="*/ 147341 h 262955"/>
                <a:gd name="connsiteX3" fmla="*/ 8481848 w 8735548"/>
                <a:gd name="connsiteY3" fmla="*/ 105300 h 262955"/>
                <a:gd name="connsiteX4" fmla="*/ 8261131 w 8735548"/>
                <a:gd name="connsiteY4" fmla="*/ 197 h 262955"/>
                <a:gd name="connsiteX5" fmla="*/ 8713075 w 8735548"/>
                <a:gd name="connsiteY5" fmla="*/ 84279 h 262955"/>
                <a:gd name="connsiteX6" fmla="*/ 8303172 w 8735548"/>
                <a:gd name="connsiteY6" fmla="*/ 262955 h 26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5548" h="262955">
                  <a:moveTo>
                    <a:pt x="0" y="126321"/>
                  </a:moveTo>
                  <a:cubicBezTo>
                    <a:pt x="352096" y="103548"/>
                    <a:pt x="704193" y="80776"/>
                    <a:pt x="1387365" y="84279"/>
                  </a:cubicBezTo>
                  <a:cubicBezTo>
                    <a:pt x="2070537" y="87782"/>
                    <a:pt x="4099034" y="147341"/>
                    <a:pt x="4099034" y="147341"/>
                  </a:cubicBezTo>
                  <a:lnTo>
                    <a:pt x="8481848" y="105300"/>
                  </a:lnTo>
                  <a:cubicBezTo>
                    <a:pt x="9175531" y="80776"/>
                    <a:pt x="8222593" y="3700"/>
                    <a:pt x="8261131" y="197"/>
                  </a:cubicBezTo>
                  <a:cubicBezTo>
                    <a:pt x="8299669" y="-3306"/>
                    <a:pt x="8706068" y="40486"/>
                    <a:pt x="8713075" y="84279"/>
                  </a:cubicBezTo>
                  <a:cubicBezTo>
                    <a:pt x="8720082" y="128072"/>
                    <a:pt x="8511627" y="195513"/>
                    <a:pt x="8303172" y="26295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BD184645-784A-6F46-976A-A0BBCEF5303D}"/>
                </a:ext>
              </a:extLst>
            </p:cNvPr>
            <p:cNvSpPr txBox="1"/>
            <p:nvPr/>
          </p:nvSpPr>
          <p:spPr>
            <a:xfrm>
              <a:off x="4753324" y="6308209"/>
              <a:ext cx="2685351" cy="369332"/>
            </a:xfrm>
            <a:prstGeom prst="rect">
              <a:avLst/>
            </a:prstGeom>
            <a:noFill/>
          </p:spPr>
          <p:txBody>
            <a:bodyPr wrap="none" rtlCol="0">
              <a:spAutoFit/>
            </a:bodyPr>
            <a:lstStyle/>
            <a:p>
              <a:r>
                <a:rPr lang="en-AU" dirty="0">
                  <a:latin typeface="AhnbergHand" pitchFamily="2" charset="0"/>
                </a:rPr>
                <a:t>Unit Cost Reduction</a:t>
              </a:r>
            </a:p>
          </p:txBody>
        </p:sp>
        <p:sp>
          <p:nvSpPr>
            <p:cNvPr id="6" name="Freeform 5">
              <a:extLst>
                <a:ext uri="{FF2B5EF4-FFF2-40B4-BE49-F238E27FC236}">
                  <a16:creationId xmlns:a16="http://schemas.microsoft.com/office/drawing/2014/main" id="{517903E2-D6C0-384E-9F5C-8FE35AA14080}"/>
                </a:ext>
              </a:extLst>
            </p:cNvPr>
            <p:cNvSpPr/>
            <p:nvPr/>
          </p:nvSpPr>
          <p:spPr>
            <a:xfrm>
              <a:off x="1669627" y="1764767"/>
              <a:ext cx="211725" cy="4089495"/>
            </a:xfrm>
            <a:custGeom>
              <a:avLst/>
              <a:gdLst>
                <a:gd name="connsiteX0" fmla="*/ 54070 w 211725"/>
                <a:gd name="connsiteY0" fmla="*/ 4089495 h 4089495"/>
                <a:gd name="connsiteX1" fmla="*/ 1518 w 211725"/>
                <a:gd name="connsiteY1" fmla="*/ 3479895 h 4089495"/>
                <a:gd name="connsiteX2" fmla="*/ 106621 w 211725"/>
                <a:gd name="connsiteY2" fmla="*/ 1251702 h 4089495"/>
                <a:gd name="connsiteX3" fmla="*/ 75090 w 211725"/>
                <a:gd name="connsiteY3" fmla="*/ 53523 h 4089495"/>
                <a:gd name="connsiteX4" fmla="*/ 1518 w 211725"/>
                <a:gd name="connsiteY4" fmla="*/ 190157 h 4089495"/>
                <a:gd name="connsiteX5" fmla="*/ 54070 w 211725"/>
                <a:gd name="connsiteY5" fmla="*/ 21992 h 4089495"/>
                <a:gd name="connsiteX6" fmla="*/ 211725 w 211725"/>
                <a:gd name="connsiteY6" fmla="*/ 179647 h 408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25" h="4089495">
                  <a:moveTo>
                    <a:pt x="54070" y="4089495"/>
                  </a:moveTo>
                  <a:cubicBezTo>
                    <a:pt x="23415" y="4021177"/>
                    <a:pt x="-7240" y="3952860"/>
                    <a:pt x="1518" y="3479895"/>
                  </a:cubicBezTo>
                  <a:cubicBezTo>
                    <a:pt x="10276" y="3006930"/>
                    <a:pt x="94359" y="1822764"/>
                    <a:pt x="106621" y="1251702"/>
                  </a:cubicBezTo>
                  <a:cubicBezTo>
                    <a:pt x="118883" y="680640"/>
                    <a:pt x="92607" y="230447"/>
                    <a:pt x="75090" y="53523"/>
                  </a:cubicBezTo>
                  <a:cubicBezTo>
                    <a:pt x="57573" y="-123401"/>
                    <a:pt x="5021" y="195412"/>
                    <a:pt x="1518" y="190157"/>
                  </a:cubicBezTo>
                  <a:cubicBezTo>
                    <a:pt x="-1985" y="184902"/>
                    <a:pt x="19036" y="23744"/>
                    <a:pt x="54070" y="21992"/>
                  </a:cubicBezTo>
                  <a:cubicBezTo>
                    <a:pt x="89104" y="20240"/>
                    <a:pt x="150414" y="99943"/>
                    <a:pt x="211725" y="17964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1363EE2D-5601-DC4F-8757-A8A6CBC39E3B}"/>
                </a:ext>
              </a:extLst>
            </p:cNvPr>
            <p:cNvSpPr txBox="1"/>
            <p:nvPr/>
          </p:nvSpPr>
          <p:spPr>
            <a:xfrm>
              <a:off x="2417379" y="5785210"/>
              <a:ext cx="543739" cy="369332"/>
            </a:xfrm>
            <a:prstGeom prst="rect">
              <a:avLst/>
            </a:prstGeom>
            <a:noFill/>
          </p:spPr>
          <p:txBody>
            <a:bodyPr wrap="none" rtlCol="0">
              <a:spAutoFit/>
            </a:bodyPr>
            <a:lstStyle/>
            <a:p>
              <a:r>
                <a:rPr lang="en-AU" dirty="0">
                  <a:solidFill>
                    <a:schemeClr val="bg2">
                      <a:lumMod val="75000"/>
                    </a:schemeClr>
                  </a:solidFill>
                  <a:latin typeface="AhnbergHand" pitchFamily="2" charset="0"/>
                </a:rPr>
                <a:t>2x</a:t>
              </a:r>
            </a:p>
          </p:txBody>
        </p:sp>
        <p:sp>
          <p:nvSpPr>
            <p:cNvPr id="9" name="TextBox 8">
              <a:extLst>
                <a:ext uri="{FF2B5EF4-FFF2-40B4-BE49-F238E27FC236}">
                  <a16:creationId xmlns:a16="http://schemas.microsoft.com/office/drawing/2014/main" id="{CF79AAA8-D6D6-1942-A5E4-DDA7A4149BA8}"/>
                </a:ext>
              </a:extLst>
            </p:cNvPr>
            <p:cNvSpPr txBox="1"/>
            <p:nvPr/>
          </p:nvSpPr>
          <p:spPr>
            <a:xfrm>
              <a:off x="3934478" y="5803181"/>
              <a:ext cx="503664" cy="369332"/>
            </a:xfrm>
            <a:prstGeom prst="rect">
              <a:avLst/>
            </a:prstGeom>
            <a:noFill/>
          </p:spPr>
          <p:txBody>
            <a:bodyPr wrap="none" rtlCol="0">
              <a:spAutoFit/>
            </a:bodyPr>
            <a:lstStyle/>
            <a:p>
              <a:r>
                <a:rPr lang="en-AU" dirty="0">
                  <a:solidFill>
                    <a:schemeClr val="bg2">
                      <a:lumMod val="75000"/>
                    </a:schemeClr>
                  </a:solidFill>
                  <a:latin typeface="AhnbergHand" pitchFamily="2" charset="0"/>
                </a:rPr>
                <a:t>4x</a:t>
              </a:r>
            </a:p>
          </p:txBody>
        </p:sp>
        <p:sp>
          <p:nvSpPr>
            <p:cNvPr id="10" name="TextBox 9">
              <a:extLst>
                <a:ext uri="{FF2B5EF4-FFF2-40B4-BE49-F238E27FC236}">
                  <a16:creationId xmlns:a16="http://schemas.microsoft.com/office/drawing/2014/main" id="{6E1CBC60-02CA-0749-98E0-B2132BC50463}"/>
                </a:ext>
              </a:extLst>
            </p:cNvPr>
            <p:cNvSpPr txBox="1"/>
            <p:nvPr/>
          </p:nvSpPr>
          <p:spPr>
            <a:xfrm>
              <a:off x="5411502" y="5803181"/>
              <a:ext cx="609462" cy="369332"/>
            </a:xfrm>
            <a:prstGeom prst="rect">
              <a:avLst/>
            </a:prstGeom>
            <a:noFill/>
          </p:spPr>
          <p:txBody>
            <a:bodyPr wrap="none" rtlCol="0">
              <a:spAutoFit/>
            </a:bodyPr>
            <a:lstStyle/>
            <a:p>
              <a:r>
                <a:rPr lang="en-AU" dirty="0">
                  <a:solidFill>
                    <a:schemeClr val="bg2">
                      <a:lumMod val="75000"/>
                    </a:schemeClr>
                  </a:solidFill>
                  <a:latin typeface="AhnbergHand" pitchFamily="2" charset="0"/>
                </a:rPr>
                <a:t>16x</a:t>
              </a:r>
            </a:p>
          </p:txBody>
        </p:sp>
        <p:sp>
          <p:nvSpPr>
            <p:cNvPr id="11" name="TextBox 10">
              <a:extLst>
                <a:ext uri="{FF2B5EF4-FFF2-40B4-BE49-F238E27FC236}">
                  <a16:creationId xmlns:a16="http://schemas.microsoft.com/office/drawing/2014/main" id="{93E1D171-C0A5-6A4E-B48D-F4C44DF527C0}"/>
                </a:ext>
              </a:extLst>
            </p:cNvPr>
            <p:cNvSpPr txBox="1"/>
            <p:nvPr/>
          </p:nvSpPr>
          <p:spPr>
            <a:xfrm>
              <a:off x="6994324" y="5854262"/>
              <a:ext cx="697627" cy="369332"/>
            </a:xfrm>
            <a:prstGeom prst="rect">
              <a:avLst/>
            </a:prstGeom>
            <a:noFill/>
          </p:spPr>
          <p:txBody>
            <a:bodyPr wrap="none" rtlCol="0">
              <a:spAutoFit/>
            </a:bodyPr>
            <a:lstStyle/>
            <a:p>
              <a:r>
                <a:rPr lang="en-AU" dirty="0">
                  <a:solidFill>
                    <a:schemeClr val="bg2">
                      <a:lumMod val="75000"/>
                    </a:schemeClr>
                  </a:solidFill>
                  <a:latin typeface="AhnbergHand" pitchFamily="2" charset="0"/>
                </a:rPr>
                <a:t>32x</a:t>
              </a:r>
            </a:p>
          </p:txBody>
        </p:sp>
        <p:sp>
          <p:nvSpPr>
            <p:cNvPr id="12" name="TextBox 11">
              <a:extLst>
                <a:ext uri="{FF2B5EF4-FFF2-40B4-BE49-F238E27FC236}">
                  <a16:creationId xmlns:a16="http://schemas.microsoft.com/office/drawing/2014/main" id="{7C86595C-5F98-5D49-B900-6089B176A6FF}"/>
                </a:ext>
              </a:extLst>
            </p:cNvPr>
            <p:cNvSpPr txBox="1"/>
            <p:nvPr/>
          </p:nvSpPr>
          <p:spPr>
            <a:xfrm rot="16200000">
              <a:off x="183179" y="3624847"/>
              <a:ext cx="2270173" cy="369332"/>
            </a:xfrm>
            <a:prstGeom prst="rect">
              <a:avLst/>
            </a:prstGeom>
            <a:noFill/>
          </p:spPr>
          <p:txBody>
            <a:bodyPr wrap="none" rtlCol="0">
              <a:spAutoFit/>
            </a:bodyPr>
            <a:lstStyle/>
            <a:p>
              <a:r>
                <a:rPr lang="en-AU" dirty="0">
                  <a:latin typeface="AhnbergHand" pitchFamily="2" charset="0"/>
                </a:rPr>
                <a:t>Adoption pressure</a:t>
              </a:r>
            </a:p>
          </p:txBody>
        </p:sp>
        <p:sp>
          <p:nvSpPr>
            <p:cNvPr id="13" name="Freeform 12">
              <a:extLst>
                <a:ext uri="{FF2B5EF4-FFF2-40B4-BE49-F238E27FC236}">
                  <a16:creationId xmlns:a16="http://schemas.microsoft.com/office/drawing/2014/main" id="{0FE079E4-1BF2-924C-9FD2-DD6C064DF5F0}"/>
                </a:ext>
              </a:extLst>
            </p:cNvPr>
            <p:cNvSpPr/>
            <p:nvPr/>
          </p:nvSpPr>
          <p:spPr>
            <a:xfrm>
              <a:off x="1713186" y="1447881"/>
              <a:ext cx="7136524" cy="4353829"/>
            </a:xfrm>
            <a:custGeom>
              <a:avLst/>
              <a:gdLst>
                <a:gd name="connsiteX0" fmla="*/ 0 w 7136524"/>
                <a:gd name="connsiteY0" fmla="*/ 4353829 h 4353829"/>
                <a:gd name="connsiteX1" fmla="*/ 840828 w 7136524"/>
                <a:gd name="connsiteY1" fmla="*/ 4311788 h 4353829"/>
                <a:gd name="connsiteX2" fmla="*/ 1786759 w 7136524"/>
                <a:gd name="connsiteY2" fmla="*/ 4280257 h 4353829"/>
                <a:gd name="connsiteX3" fmla="*/ 2648607 w 7136524"/>
                <a:gd name="connsiteY3" fmla="*/ 4280257 h 4353829"/>
                <a:gd name="connsiteX4" fmla="*/ 3594538 w 7136524"/>
                <a:gd name="connsiteY4" fmla="*/ 4259236 h 4353829"/>
                <a:gd name="connsiteX5" fmla="*/ 4014952 w 7136524"/>
                <a:gd name="connsiteY5" fmla="*/ 3281774 h 4353829"/>
                <a:gd name="connsiteX6" fmla="*/ 4214648 w 7136524"/>
                <a:gd name="connsiteY6" fmla="*/ 1684202 h 4353829"/>
                <a:gd name="connsiteX7" fmla="*/ 4466897 w 7136524"/>
                <a:gd name="connsiteY7" fmla="*/ 664698 h 4353829"/>
                <a:gd name="connsiteX8" fmla="*/ 5139559 w 7136524"/>
                <a:gd name="connsiteY8" fmla="*/ 86629 h 4353829"/>
                <a:gd name="connsiteX9" fmla="*/ 7136524 w 7136524"/>
                <a:gd name="connsiteY9" fmla="*/ 13057 h 435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6524" h="4353829">
                  <a:moveTo>
                    <a:pt x="0" y="4353829"/>
                  </a:moveTo>
                  <a:lnTo>
                    <a:pt x="840828" y="4311788"/>
                  </a:lnTo>
                  <a:lnTo>
                    <a:pt x="1786759" y="4280257"/>
                  </a:lnTo>
                  <a:cubicBezTo>
                    <a:pt x="2088055" y="4275002"/>
                    <a:pt x="2347311" y="4283760"/>
                    <a:pt x="2648607" y="4280257"/>
                  </a:cubicBezTo>
                  <a:cubicBezTo>
                    <a:pt x="2949903" y="4276754"/>
                    <a:pt x="3366814" y="4425650"/>
                    <a:pt x="3594538" y="4259236"/>
                  </a:cubicBezTo>
                  <a:cubicBezTo>
                    <a:pt x="3822262" y="4092822"/>
                    <a:pt x="3911600" y="3710946"/>
                    <a:pt x="4014952" y="3281774"/>
                  </a:cubicBezTo>
                  <a:cubicBezTo>
                    <a:pt x="4118304" y="2852602"/>
                    <a:pt x="4139324" y="2120381"/>
                    <a:pt x="4214648" y="1684202"/>
                  </a:cubicBezTo>
                  <a:cubicBezTo>
                    <a:pt x="4289972" y="1248023"/>
                    <a:pt x="4312745" y="930960"/>
                    <a:pt x="4466897" y="664698"/>
                  </a:cubicBezTo>
                  <a:cubicBezTo>
                    <a:pt x="4621049" y="398436"/>
                    <a:pt x="4694621" y="195236"/>
                    <a:pt x="5139559" y="86629"/>
                  </a:cubicBezTo>
                  <a:cubicBezTo>
                    <a:pt x="5584497" y="-21978"/>
                    <a:pt x="6360510" y="-4461"/>
                    <a:pt x="7136524" y="1305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737101C7-D8B6-A640-923B-6843C7F6A76B}"/>
                </a:ext>
              </a:extLst>
            </p:cNvPr>
            <p:cNvSpPr txBox="1"/>
            <p:nvPr/>
          </p:nvSpPr>
          <p:spPr>
            <a:xfrm>
              <a:off x="2048047" y="5040787"/>
              <a:ext cx="2754280" cy="369332"/>
            </a:xfrm>
            <a:prstGeom prst="rect">
              <a:avLst/>
            </a:prstGeom>
            <a:noFill/>
          </p:spPr>
          <p:txBody>
            <a:bodyPr wrap="none" rtlCol="0">
              <a:spAutoFit/>
            </a:bodyPr>
            <a:lstStyle/>
            <a:p>
              <a:r>
                <a:rPr lang="en-AU" dirty="0">
                  <a:latin typeface="AhnbergHand" pitchFamily="2" charset="0"/>
                </a:rPr>
                <a:t>Incumbent Resistance</a:t>
              </a:r>
            </a:p>
          </p:txBody>
        </p:sp>
        <p:sp>
          <p:nvSpPr>
            <p:cNvPr id="15" name="TextBox 14">
              <a:extLst>
                <a:ext uri="{FF2B5EF4-FFF2-40B4-BE49-F238E27FC236}">
                  <a16:creationId xmlns:a16="http://schemas.microsoft.com/office/drawing/2014/main" id="{2DB88FC1-996E-F745-AC4C-AD752C6DFAB2}"/>
                </a:ext>
              </a:extLst>
            </p:cNvPr>
            <p:cNvSpPr txBox="1"/>
            <p:nvPr/>
          </p:nvSpPr>
          <p:spPr>
            <a:xfrm>
              <a:off x="9196440" y="5064396"/>
              <a:ext cx="2534668" cy="369332"/>
            </a:xfrm>
            <a:prstGeom prst="rect">
              <a:avLst/>
            </a:prstGeom>
            <a:noFill/>
          </p:spPr>
          <p:txBody>
            <a:bodyPr wrap="none" rtlCol="0">
              <a:spAutoFit/>
            </a:bodyPr>
            <a:lstStyle/>
            <a:p>
              <a:r>
                <a:rPr lang="en-AU" dirty="0">
                  <a:latin typeface="AhnbergHand" pitchFamily="2" charset="0"/>
                </a:rPr>
                <a:t>Market Destruction!</a:t>
              </a:r>
            </a:p>
          </p:txBody>
        </p:sp>
        <p:sp>
          <p:nvSpPr>
            <p:cNvPr id="16" name="TextBox 15">
              <a:extLst>
                <a:ext uri="{FF2B5EF4-FFF2-40B4-BE49-F238E27FC236}">
                  <a16:creationId xmlns:a16="http://schemas.microsoft.com/office/drawing/2014/main" id="{9DDA4FAC-5B41-5046-A97E-5CFCFD8F88AC}"/>
                </a:ext>
              </a:extLst>
            </p:cNvPr>
            <p:cNvSpPr txBox="1"/>
            <p:nvPr/>
          </p:nvSpPr>
          <p:spPr>
            <a:xfrm>
              <a:off x="5961347" y="5064396"/>
              <a:ext cx="2954655" cy="369332"/>
            </a:xfrm>
            <a:prstGeom prst="rect">
              <a:avLst/>
            </a:prstGeom>
            <a:noFill/>
          </p:spPr>
          <p:txBody>
            <a:bodyPr wrap="none" rtlCol="0">
              <a:spAutoFit/>
            </a:bodyPr>
            <a:lstStyle/>
            <a:p>
              <a:r>
                <a:rPr lang="en-AU" dirty="0">
                  <a:latin typeface="AhnbergHand" pitchFamily="2" charset="0"/>
                </a:rPr>
                <a:t>Incumbent Replacement</a:t>
              </a:r>
            </a:p>
          </p:txBody>
        </p:sp>
        <p:sp>
          <p:nvSpPr>
            <p:cNvPr id="17" name="Freeform 16">
              <a:extLst>
                <a:ext uri="{FF2B5EF4-FFF2-40B4-BE49-F238E27FC236}">
                  <a16:creationId xmlns:a16="http://schemas.microsoft.com/office/drawing/2014/main" id="{35AF7CAC-6CCB-1842-975E-1A4CE70A8E0B}"/>
                </a:ext>
              </a:extLst>
            </p:cNvPr>
            <p:cNvSpPr/>
            <p:nvPr/>
          </p:nvSpPr>
          <p:spPr>
            <a:xfrm>
              <a:off x="8923283" y="1408386"/>
              <a:ext cx="767255" cy="441435"/>
            </a:xfrm>
            <a:custGeom>
              <a:avLst/>
              <a:gdLst>
                <a:gd name="connsiteX0" fmla="*/ 0 w 767255"/>
                <a:gd name="connsiteY0" fmla="*/ 441435 h 441435"/>
                <a:gd name="connsiteX1" fmla="*/ 767255 w 767255"/>
                <a:gd name="connsiteY1" fmla="*/ 0 h 441435"/>
              </a:gdLst>
              <a:ahLst/>
              <a:cxnLst>
                <a:cxn ang="0">
                  <a:pos x="connsiteX0" y="connsiteY0"/>
                </a:cxn>
                <a:cxn ang="0">
                  <a:pos x="connsiteX1" y="connsiteY1"/>
                </a:cxn>
              </a:cxnLst>
              <a:rect l="l" t="t" r="r" b="b"/>
              <a:pathLst>
                <a:path w="767255" h="441435">
                  <a:moveTo>
                    <a:pt x="0" y="441435"/>
                  </a:moveTo>
                  <a:lnTo>
                    <a:pt x="76725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a:extLst>
                <a:ext uri="{FF2B5EF4-FFF2-40B4-BE49-F238E27FC236}">
                  <a16:creationId xmlns:a16="http://schemas.microsoft.com/office/drawing/2014/main" id="{6E23BDF7-932D-F04E-AF11-37BC2A2810F0}"/>
                </a:ext>
              </a:extLst>
            </p:cNvPr>
            <p:cNvSpPr/>
            <p:nvPr/>
          </p:nvSpPr>
          <p:spPr>
            <a:xfrm>
              <a:off x="8944303" y="1408386"/>
              <a:ext cx="1576552" cy="1103586"/>
            </a:xfrm>
            <a:custGeom>
              <a:avLst/>
              <a:gdLst>
                <a:gd name="connsiteX0" fmla="*/ 0 w 1576552"/>
                <a:gd name="connsiteY0" fmla="*/ 1103586 h 1103586"/>
                <a:gd name="connsiteX1" fmla="*/ 746235 w 1576552"/>
                <a:gd name="connsiteY1" fmla="*/ 536028 h 1103586"/>
                <a:gd name="connsiteX2" fmla="*/ 1576552 w 1576552"/>
                <a:gd name="connsiteY2" fmla="*/ 0 h 1103586"/>
              </a:gdLst>
              <a:ahLst/>
              <a:cxnLst>
                <a:cxn ang="0">
                  <a:pos x="connsiteX0" y="connsiteY0"/>
                </a:cxn>
                <a:cxn ang="0">
                  <a:pos x="connsiteX1" y="connsiteY1"/>
                </a:cxn>
                <a:cxn ang="0">
                  <a:pos x="connsiteX2" y="connsiteY2"/>
                </a:cxn>
              </a:cxnLst>
              <a:rect l="l" t="t" r="r" b="b"/>
              <a:pathLst>
                <a:path w="1576552" h="1103586">
                  <a:moveTo>
                    <a:pt x="0" y="1103586"/>
                  </a:moveTo>
                  <a:cubicBezTo>
                    <a:pt x="241738" y="911772"/>
                    <a:pt x="483476" y="719959"/>
                    <a:pt x="746235" y="536028"/>
                  </a:cubicBezTo>
                  <a:cubicBezTo>
                    <a:pt x="1008994" y="352097"/>
                    <a:pt x="1292773" y="176048"/>
                    <a:pt x="157655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58089197-61AE-4B41-B09E-8D1B40C37E23}"/>
                </a:ext>
              </a:extLst>
            </p:cNvPr>
            <p:cNvSpPr/>
            <p:nvPr/>
          </p:nvSpPr>
          <p:spPr>
            <a:xfrm>
              <a:off x="8975834" y="1492469"/>
              <a:ext cx="2175642" cy="1660634"/>
            </a:xfrm>
            <a:custGeom>
              <a:avLst/>
              <a:gdLst>
                <a:gd name="connsiteX0" fmla="*/ 0 w 2175642"/>
                <a:gd name="connsiteY0" fmla="*/ 1660634 h 1660634"/>
                <a:gd name="connsiteX1" fmla="*/ 966952 w 2175642"/>
                <a:gd name="connsiteY1" fmla="*/ 1051034 h 1660634"/>
                <a:gd name="connsiteX2" fmla="*/ 2175642 w 2175642"/>
                <a:gd name="connsiteY2" fmla="*/ 0 h 1660634"/>
              </a:gdLst>
              <a:ahLst/>
              <a:cxnLst>
                <a:cxn ang="0">
                  <a:pos x="connsiteX0" y="connsiteY0"/>
                </a:cxn>
                <a:cxn ang="0">
                  <a:pos x="connsiteX1" y="connsiteY1"/>
                </a:cxn>
                <a:cxn ang="0">
                  <a:pos x="connsiteX2" y="connsiteY2"/>
                </a:cxn>
              </a:cxnLst>
              <a:rect l="l" t="t" r="r" b="b"/>
              <a:pathLst>
                <a:path w="2175642" h="1660634">
                  <a:moveTo>
                    <a:pt x="0" y="1660634"/>
                  </a:moveTo>
                  <a:cubicBezTo>
                    <a:pt x="302172" y="1494220"/>
                    <a:pt x="604345" y="1327806"/>
                    <a:pt x="966952" y="1051034"/>
                  </a:cubicBezTo>
                  <a:cubicBezTo>
                    <a:pt x="1329559" y="774262"/>
                    <a:pt x="1752600" y="387131"/>
                    <a:pt x="217564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28147DB5-7FBD-9F45-98DE-EFB7971E10C5}"/>
                </a:ext>
              </a:extLst>
            </p:cNvPr>
            <p:cNvSpPr/>
            <p:nvPr/>
          </p:nvSpPr>
          <p:spPr>
            <a:xfrm>
              <a:off x="9091448" y="2270234"/>
              <a:ext cx="2081049" cy="1418897"/>
            </a:xfrm>
            <a:custGeom>
              <a:avLst/>
              <a:gdLst>
                <a:gd name="connsiteX0" fmla="*/ 0 w 2081049"/>
                <a:gd name="connsiteY0" fmla="*/ 1418897 h 1418897"/>
                <a:gd name="connsiteX1" fmla="*/ 1334814 w 2081049"/>
                <a:gd name="connsiteY1" fmla="*/ 588580 h 1418897"/>
                <a:gd name="connsiteX2" fmla="*/ 2081049 w 2081049"/>
                <a:gd name="connsiteY2" fmla="*/ 0 h 1418897"/>
              </a:gdLst>
              <a:ahLst/>
              <a:cxnLst>
                <a:cxn ang="0">
                  <a:pos x="connsiteX0" y="connsiteY0"/>
                </a:cxn>
                <a:cxn ang="0">
                  <a:pos x="connsiteX1" y="connsiteY1"/>
                </a:cxn>
                <a:cxn ang="0">
                  <a:pos x="connsiteX2" y="connsiteY2"/>
                </a:cxn>
              </a:cxnLst>
              <a:rect l="l" t="t" r="r" b="b"/>
              <a:pathLst>
                <a:path w="2081049" h="1418897">
                  <a:moveTo>
                    <a:pt x="0" y="1418897"/>
                  </a:moveTo>
                  <a:cubicBezTo>
                    <a:pt x="493986" y="1121980"/>
                    <a:pt x="987973" y="825063"/>
                    <a:pt x="1334814" y="588580"/>
                  </a:cubicBezTo>
                  <a:cubicBezTo>
                    <a:pt x="1681655" y="352097"/>
                    <a:pt x="1881352" y="176048"/>
                    <a:pt x="20810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3B462E79-421D-C54E-AD15-8E38320260E1}"/>
                </a:ext>
              </a:extLst>
            </p:cNvPr>
            <p:cNvSpPr/>
            <p:nvPr/>
          </p:nvSpPr>
          <p:spPr>
            <a:xfrm>
              <a:off x="9101959" y="3153103"/>
              <a:ext cx="2017986" cy="1240221"/>
            </a:xfrm>
            <a:custGeom>
              <a:avLst/>
              <a:gdLst>
                <a:gd name="connsiteX0" fmla="*/ 0 w 2017986"/>
                <a:gd name="connsiteY0" fmla="*/ 1240221 h 1240221"/>
                <a:gd name="connsiteX1" fmla="*/ 1145627 w 2017986"/>
                <a:gd name="connsiteY1" fmla="*/ 557049 h 1240221"/>
                <a:gd name="connsiteX2" fmla="*/ 2017986 w 2017986"/>
                <a:gd name="connsiteY2" fmla="*/ 0 h 1240221"/>
              </a:gdLst>
              <a:ahLst/>
              <a:cxnLst>
                <a:cxn ang="0">
                  <a:pos x="connsiteX0" y="connsiteY0"/>
                </a:cxn>
                <a:cxn ang="0">
                  <a:pos x="connsiteX1" y="connsiteY1"/>
                </a:cxn>
                <a:cxn ang="0">
                  <a:pos x="connsiteX2" y="connsiteY2"/>
                </a:cxn>
              </a:cxnLst>
              <a:rect l="l" t="t" r="r" b="b"/>
              <a:pathLst>
                <a:path w="2017986" h="1240221">
                  <a:moveTo>
                    <a:pt x="0" y="1240221"/>
                  </a:moveTo>
                  <a:lnTo>
                    <a:pt x="1145627" y="557049"/>
                  </a:lnTo>
                  <a:cubicBezTo>
                    <a:pt x="1481958" y="350346"/>
                    <a:pt x="1749972" y="175173"/>
                    <a:pt x="201798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892C3E03-DD5B-4F4C-886F-C3346D6368CA}"/>
                </a:ext>
              </a:extLst>
            </p:cNvPr>
            <p:cNvSpPr/>
            <p:nvPr/>
          </p:nvSpPr>
          <p:spPr>
            <a:xfrm>
              <a:off x="9175531" y="3699641"/>
              <a:ext cx="1923393" cy="1177159"/>
            </a:xfrm>
            <a:custGeom>
              <a:avLst/>
              <a:gdLst>
                <a:gd name="connsiteX0" fmla="*/ 0 w 1923393"/>
                <a:gd name="connsiteY0" fmla="*/ 1177159 h 1177159"/>
                <a:gd name="connsiteX1" fmla="*/ 1387366 w 1923393"/>
                <a:gd name="connsiteY1" fmla="*/ 441435 h 1177159"/>
                <a:gd name="connsiteX2" fmla="*/ 1923393 w 1923393"/>
                <a:gd name="connsiteY2" fmla="*/ 0 h 1177159"/>
              </a:gdLst>
              <a:ahLst/>
              <a:cxnLst>
                <a:cxn ang="0">
                  <a:pos x="connsiteX0" y="connsiteY0"/>
                </a:cxn>
                <a:cxn ang="0">
                  <a:pos x="connsiteX1" y="connsiteY1"/>
                </a:cxn>
                <a:cxn ang="0">
                  <a:pos x="connsiteX2" y="connsiteY2"/>
                </a:cxn>
              </a:cxnLst>
              <a:rect l="l" t="t" r="r" b="b"/>
              <a:pathLst>
                <a:path w="1923393" h="1177159">
                  <a:moveTo>
                    <a:pt x="0" y="1177159"/>
                  </a:moveTo>
                  <a:cubicBezTo>
                    <a:pt x="533400" y="907393"/>
                    <a:pt x="1066801" y="637628"/>
                    <a:pt x="1387366" y="441435"/>
                  </a:cubicBezTo>
                  <a:cubicBezTo>
                    <a:pt x="1707931" y="245242"/>
                    <a:pt x="1815662" y="122621"/>
                    <a:pt x="192339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CADF149C-AFEF-254E-8151-A4A156DE0627}"/>
                </a:ext>
              </a:extLst>
            </p:cNvPr>
            <p:cNvSpPr/>
            <p:nvPr/>
          </p:nvSpPr>
          <p:spPr>
            <a:xfrm>
              <a:off x="10174014" y="4383090"/>
              <a:ext cx="935420" cy="556772"/>
            </a:xfrm>
            <a:custGeom>
              <a:avLst/>
              <a:gdLst>
                <a:gd name="connsiteX0" fmla="*/ 0 w 935420"/>
                <a:gd name="connsiteY0" fmla="*/ 556772 h 556772"/>
                <a:gd name="connsiteX1" fmla="*/ 725214 w 935420"/>
                <a:gd name="connsiteY1" fmla="*/ 73296 h 556772"/>
                <a:gd name="connsiteX2" fmla="*/ 935420 w 935420"/>
                <a:gd name="connsiteY2" fmla="*/ 10234 h 556772"/>
              </a:gdLst>
              <a:ahLst/>
              <a:cxnLst>
                <a:cxn ang="0">
                  <a:pos x="connsiteX0" y="connsiteY0"/>
                </a:cxn>
                <a:cxn ang="0">
                  <a:pos x="connsiteX1" y="connsiteY1"/>
                </a:cxn>
                <a:cxn ang="0">
                  <a:pos x="connsiteX2" y="connsiteY2"/>
                </a:cxn>
              </a:cxnLst>
              <a:rect l="l" t="t" r="r" b="b"/>
              <a:pathLst>
                <a:path w="935420" h="556772">
                  <a:moveTo>
                    <a:pt x="0" y="556772"/>
                  </a:moveTo>
                  <a:cubicBezTo>
                    <a:pt x="284655" y="360579"/>
                    <a:pt x="569311" y="164386"/>
                    <a:pt x="725214" y="73296"/>
                  </a:cubicBezTo>
                  <a:cubicBezTo>
                    <a:pt x="881117" y="-17794"/>
                    <a:pt x="908268" y="-3780"/>
                    <a:pt x="935420" y="102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C9424B87-A872-8F41-A7C0-ED98E3B2A234}"/>
                </a:ext>
              </a:extLst>
            </p:cNvPr>
            <p:cNvSpPr txBox="1"/>
            <p:nvPr/>
          </p:nvSpPr>
          <p:spPr>
            <a:xfrm>
              <a:off x="8826717" y="5838398"/>
              <a:ext cx="657552" cy="369332"/>
            </a:xfrm>
            <a:prstGeom prst="rect">
              <a:avLst/>
            </a:prstGeom>
            <a:noFill/>
          </p:spPr>
          <p:txBody>
            <a:bodyPr wrap="none" rtlCol="0">
              <a:spAutoFit/>
            </a:bodyPr>
            <a:lstStyle/>
            <a:p>
              <a:r>
                <a:rPr lang="en-AU" dirty="0">
                  <a:solidFill>
                    <a:schemeClr val="bg2">
                      <a:lumMod val="75000"/>
                    </a:schemeClr>
                  </a:solidFill>
                  <a:latin typeface="AhnbergHand" pitchFamily="2" charset="0"/>
                </a:rPr>
                <a:t>64x</a:t>
              </a:r>
            </a:p>
          </p:txBody>
        </p:sp>
      </p:grpSp>
    </p:spTree>
    <p:extLst>
      <p:ext uri="{BB962C8B-B14F-4D97-AF65-F5344CB8AC3E}">
        <p14:creationId xmlns:p14="http://schemas.microsoft.com/office/powerpoint/2010/main" val="996897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8079-ED8F-5142-A938-586D32EE1079}"/>
              </a:ext>
            </a:extLst>
          </p:cNvPr>
          <p:cNvSpPr>
            <a:spLocks noGrp="1"/>
          </p:cNvSpPr>
          <p:nvPr>
            <p:ph type="title"/>
          </p:nvPr>
        </p:nvSpPr>
        <p:spPr/>
        <p:txBody>
          <a:bodyPr/>
          <a:lstStyle/>
          <a:p>
            <a:r>
              <a:rPr lang="en-AU" dirty="0"/>
              <a:t>Economics of Innovation</a:t>
            </a:r>
          </a:p>
        </p:txBody>
      </p:sp>
      <p:grpSp>
        <p:nvGrpSpPr>
          <p:cNvPr id="3" name="Group 2">
            <a:extLst>
              <a:ext uri="{FF2B5EF4-FFF2-40B4-BE49-F238E27FC236}">
                <a16:creationId xmlns:a16="http://schemas.microsoft.com/office/drawing/2014/main" id="{B5916EA4-7B3D-9A48-8419-12A90A95C9D9}"/>
              </a:ext>
            </a:extLst>
          </p:cNvPr>
          <p:cNvGrpSpPr/>
          <p:nvPr/>
        </p:nvGrpSpPr>
        <p:grpSpPr>
          <a:xfrm>
            <a:off x="1133600" y="1408386"/>
            <a:ext cx="10597508" cy="5269155"/>
            <a:chOff x="1133600" y="1408386"/>
            <a:chExt cx="10597508" cy="5269155"/>
          </a:xfrm>
        </p:grpSpPr>
        <p:sp>
          <p:nvSpPr>
            <p:cNvPr id="4" name="Freeform 3">
              <a:extLst>
                <a:ext uri="{FF2B5EF4-FFF2-40B4-BE49-F238E27FC236}">
                  <a16:creationId xmlns:a16="http://schemas.microsoft.com/office/drawing/2014/main" id="{EB183077-F588-7F4C-9F24-3E4A067F7E34}"/>
                </a:ext>
              </a:extLst>
            </p:cNvPr>
            <p:cNvSpPr/>
            <p:nvPr/>
          </p:nvSpPr>
          <p:spPr>
            <a:xfrm>
              <a:off x="1728226" y="5706921"/>
              <a:ext cx="8735548" cy="262955"/>
            </a:xfrm>
            <a:custGeom>
              <a:avLst/>
              <a:gdLst>
                <a:gd name="connsiteX0" fmla="*/ 0 w 8735548"/>
                <a:gd name="connsiteY0" fmla="*/ 126321 h 262955"/>
                <a:gd name="connsiteX1" fmla="*/ 1387365 w 8735548"/>
                <a:gd name="connsiteY1" fmla="*/ 84279 h 262955"/>
                <a:gd name="connsiteX2" fmla="*/ 4099034 w 8735548"/>
                <a:gd name="connsiteY2" fmla="*/ 147341 h 262955"/>
                <a:gd name="connsiteX3" fmla="*/ 8481848 w 8735548"/>
                <a:gd name="connsiteY3" fmla="*/ 105300 h 262955"/>
                <a:gd name="connsiteX4" fmla="*/ 8261131 w 8735548"/>
                <a:gd name="connsiteY4" fmla="*/ 197 h 262955"/>
                <a:gd name="connsiteX5" fmla="*/ 8713075 w 8735548"/>
                <a:gd name="connsiteY5" fmla="*/ 84279 h 262955"/>
                <a:gd name="connsiteX6" fmla="*/ 8303172 w 8735548"/>
                <a:gd name="connsiteY6" fmla="*/ 262955 h 26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5548" h="262955">
                  <a:moveTo>
                    <a:pt x="0" y="126321"/>
                  </a:moveTo>
                  <a:cubicBezTo>
                    <a:pt x="352096" y="103548"/>
                    <a:pt x="704193" y="80776"/>
                    <a:pt x="1387365" y="84279"/>
                  </a:cubicBezTo>
                  <a:cubicBezTo>
                    <a:pt x="2070537" y="87782"/>
                    <a:pt x="4099034" y="147341"/>
                    <a:pt x="4099034" y="147341"/>
                  </a:cubicBezTo>
                  <a:lnTo>
                    <a:pt x="8481848" y="105300"/>
                  </a:lnTo>
                  <a:cubicBezTo>
                    <a:pt x="9175531" y="80776"/>
                    <a:pt x="8222593" y="3700"/>
                    <a:pt x="8261131" y="197"/>
                  </a:cubicBezTo>
                  <a:cubicBezTo>
                    <a:pt x="8299669" y="-3306"/>
                    <a:pt x="8706068" y="40486"/>
                    <a:pt x="8713075" y="84279"/>
                  </a:cubicBezTo>
                  <a:cubicBezTo>
                    <a:pt x="8720082" y="128072"/>
                    <a:pt x="8511627" y="195513"/>
                    <a:pt x="8303172" y="26295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BD184645-784A-6F46-976A-A0BBCEF5303D}"/>
                </a:ext>
              </a:extLst>
            </p:cNvPr>
            <p:cNvSpPr txBox="1"/>
            <p:nvPr/>
          </p:nvSpPr>
          <p:spPr>
            <a:xfrm>
              <a:off x="4753324" y="6308209"/>
              <a:ext cx="2685351" cy="369332"/>
            </a:xfrm>
            <a:prstGeom prst="rect">
              <a:avLst/>
            </a:prstGeom>
            <a:noFill/>
          </p:spPr>
          <p:txBody>
            <a:bodyPr wrap="none" rtlCol="0">
              <a:spAutoFit/>
            </a:bodyPr>
            <a:lstStyle/>
            <a:p>
              <a:r>
                <a:rPr lang="en-AU" dirty="0">
                  <a:latin typeface="AhnbergHand" pitchFamily="2" charset="0"/>
                </a:rPr>
                <a:t>Unit Cost Reduction</a:t>
              </a:r>
            </a:p>
          </p:txBody>
        </p:sp>
        <p:sp>
          <p:nvSpPr>
            <p:cNvPr id="6" name="Freeform 5">
              <a:extLst>
                <a:ext uri="{FF2B5EF4-FFF2-40B4-BE49-F238E27FC236}">
                  <a16:creationId xmlns:a16="http://schemas.microsoft.com/office/drawing/2014/main" id="{517903E2-D6C0-384E-9F5C-8FE35AA14080}"/>
                </a:ext>
              </a:extLst>
            </p:cNvPr>
            <p:cNvSpPr/>
            <p:nvPr/>
          </p:nvSpPr>
          <p:spPr>
            <a:xfrm>
              <a:off x="1669627" y="1764767"/>
              <a:ext cx="211725" cy="4089495"/>
            </a:xfrm>
            <a:custGeom>
              <a:avLst/>
              <a:gdLst>
                <a:gd name="connsiteX0" fmla="*/ 54070 w 211725"/>
                <a:gd name="connsiteY0" fmla="*/ 4089495 h 4089495"/>
                <a:gd name="connsiteX1" fmla="*/ 1518 w 211725"/>
                <a:gd name="connsiteY1" fmla="*/ 3479895 h 4089495"/>
                <a:gd name="connsiteX2" fmla="*/ 106621 w 211725"/>
                <a:gd name="connsiteY2" fmla="*/ 1251702 h 4089495"/>
                <a:gd name="connsiteX3" fmla="*/ 75090 w 211725"/>
                <a:gd name="connsiteY3" fmla="*/ 53523 h 4089495"/>
                <a:gd name="connsiteX4" fmla="*/ 1518 w 211725"/>
                <a:gd name="connsiteY4" fmla="*/ 190157 h 4089495"/>
                <a:gd name="connsiteX5" fmla="*/ 54070 w 211725"/>
                <a:gd name="connsiteY5" fmla="*/ 21992 h 4089495"/>
                <a:gd name="connsiteX6" fmla="*/ 211725 w 211725"/>
                <a:gd name="connsiteY6" fmla="*/ 179647 h 408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25" h="4089495">
                  <a:moveTo>
                    <a:pt x="54070" y="4089495"/>
                  </a:moveTo>
                  <a:cubicBezTo>
                    <a:pt x="23415" y="4021177"/>
                    <a:pt x="-7240" y="3952860"/>
                    <a:pt x="1518" y="3479895"/>
                  </a:cubicBezTo>
                  <a:cubicBezTo>
                    <a:pt x="10276" y="3006930"/>
                    <a:pt x="94359" y="1822764"/>
                    <a:pt x="106621" y="1251702"/>
                  </a:cubicBezTo>
                  <a:cubicBezTo>
                    <a:pt x="118883" y="680640"/>
                    <a:pt x="92607" y="230447"/>
                    <a:pt x="75090" y="53523"/>
                  </a:cubicBezTo>
                  <a:cubicBezTo>
                    <a:pt x="57573" y="-123401"/>
                    <a:pt x="5021" y="195412"/>
                    <a:pt x="1518" y="190157"/>
                  </a:cubicBezTo>
                  <a:cubicBezTo>
                    <a:pt x="-1985" y="184902"/>
                    <a:pt x="19036" y="23744"/>
                    <a:pt x="54070" y="21992"/>
                  </a:cubicBezTo>
                  <a:cubicBezTo>
                    <a:pt x="89104" y="20240"/>
                    <a:pt x="150414" y="99943"/>
                    <a:pt x="211725" y="17964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1363EE2D-5601-DC4F-8757-A8A6CBC39E3B}"/>
                </a:ext>
              </a:extLst>
            </p:cNvPr>
            <p:cNvSpPr txBox="1"/>
            <p:nvPr/>
          </p:nvSpPr>
          <p:spPr>
            <a:xfrm>
              <a:off x="2417379" y="5785210"/>
              <a:ext cx="543739" cy="369332"/>
            </a:xfrm>
            <a:prstGeom prst="rect">
              <a:avLst/>
            </a:prstGeom>
            <a:noFill/>
          </p:spPr>
          <p:txBody>
            <a:bodyPr wrap="none" rtlCol="0">
              <a:spAutoFit/>
            </a:bodyPr>
            <a:lstStyle/>
            <a:p>
              <a:r>
                <a:rPr lang="en-AU" dirty="0">
                  <a:solidFill>
                    <a:schemeClr val="bg2">
                      <a:lumMod val="75000"/>
                    </a:schemeClr>
                  </a:solidFill>
                  <a:latin typeface="AhnbergHand" pitchFamily="2" charset="0"/>
                </a:rPr>
                <a:t>2x</a:t>
              </a:r>
            </a:p>
          </p:txBody>
        </p:sp>
        <p:sp>
          <p:nvSpPr>
            <p:cNvPr id="9" name="TextBox 8">
              <a:extLst>
                <a:ext uri="{FF2B5EF4-FFF2-40B4-BE49-F238E27FC236}">
                  <a16:creationId xmlns:a16="http://schemas.microsoft.com/office/drawing/2014/main" id="{CF79AAA8-D6D6-1942-A5E4-DDA7A4149BA8}"/>
                </a:ext>
              </a:extLst>
            </p:cNvPr>
            <p:cNvSpPr txBox="1"/>
            <p:nvPr/>
          </p:nvSpPr>
          <p:spPr>
            <a:xfrm>
              <a:off x="3934478" y="5803181"/>
              <a:ext cx="503664" cy="369332"/>
            </a:xfrm>
            <a:prstGeom prst="rect">
              <a:avLst/>
            </a:prstGeom>
            <a:noFill/>
          </p:spPr>
          <p:txBody>
            <a:bodyPr wrap="none" rtlCol="0">
              <a:spAutoFit/>
            </a:bodyPr>
            <a:lstStyle/>
            <a:p>
              <a:r>
                <a:rPr lang="en-AU" dirty="0">
                  <a:solidFill>
                    <a:schemeClr val="bg2">
                      <a:lumMod val="75000"/>
                    </a:schemeClr>
                  </a:solidFill>
                  <a:latin typeface="AhnbergHand" pitchFamily="2" charset="0"/>
                </a:rPr>
                <a:t>4x</a:t>
              </a:r>
            </a:p>
          </p:txBody>
        </p:sp>
        <p:sp>
          <p:nvSpPr>
            <p:cNvPr id="10" name="TextBox 9">
              <a:extLst>
                <a:ext uri="{FF2B5EF4-FFF2-40B4-BE49-F238E27FC236}">
                  <a16:creationId xmlns:a16="http://schemas.microsoft.com/office/drawing/2014/main" id="{6E1CBC60-02CA-0749-98E0-B2132BC50463}"/>
                </a:ext>
              </a:extLst>
            </p:cNvPr>
            <p:cNvSpPr txBox="1"/>
            <p:nvPr/>
          </p:nvSpPr>
          <p:spPr>
            <a:xfrm>
              <a:off x="5411502" y="5803181"/>
              <a:ext cx="609462" cy="369332"/>
            </a:xfrm>
            <a:prstGeom prst="rect">
              <a:avLst/>
            </a:prstGeom>
            <a:noFill/>
          </p:spPr>
          <p:txBody>
            <a:bodyPr wrap="none" rtlCol="0">
              <a:spAutoFit/>
            </a:bodyPr>
            <a:lstStyle/>
            <a:p>
              <a:r>
                <a:rPr lang="en-AU" dirty="0">
                  <a:solidFill>
                    <a:schemeClr val="bg2">
                      <a:lumMod val="75000"/>
                    </a:schemeClr>
                  </a:solidFill>
                  <a:latin typeface="AhnbergHand" pitchFamily="2" charset="0"/>
                </a:rPr>
                <a:t>16x</a:t>
              </a:r>
            </a:p>
          </p:txBody>
        </p:sp>
        <p:sp>
          <p:nvSpPr>
            <p:cNvPr id="11" name="TextBox 10">
              <a:extLst>
                <a:ext uri="{FF2B5EF4-FFF2-40B4-BE49-F238E27FC236}">
                  <a16:creationId xmlns:a16="http://schemas.microsoft.com/office/drawing/2014/main" id="{93E1D171-C0A5-6A4E-B48D-F4C44DF527C0}"/>
                </a:ext>
              </a:extLst>
            </p:cNvPr>
            <p:cNvSpPr txBox="1"/>
            <p:nvPr/>
          </p:nvSpPr>
          <p:spPr>
            <a:xfrm>
              <a:off x="6994324" y="5854262"/>
              <a:ext cx="697627" cy="369332"/>
            </a:xfrm>
            <a:prstGeom prst="rect">
              <a:avLst/>
            </a:prstGeom>
            <a:noFill/>
          </p:spPr>
          <p:txBody>
            <a:bodyPr wrap="none" rtlCol="0">
              <a:spAutoFit/>
            </a:bodyPr>
            <a:lstStyle/>
            <a:p>
              <a:r>
                <a:rPr lang="en-AU" dirty="0">
                  <a:solidFill>
                    <a:schemeClr val="bg2">
                      <a:lumMod val="75000"/>
                    </a:schemeClr>
                  </a:solidFill>
                  <a:latin typeface="AhnbergHand" pitchFamily="2" charset="0"/>
                </a:rPr>
                <a:t>32x</a:t>
              </a:r>
            </a:p>
          </p:txBody>
        </p:sp>
        <p:sp>
          <p:nvSpPr>
            <p:cNvPr id="12" name="TextBox 11">
              <a:extLst>
                <a:ext uri="{FF2B5EF4-FFF2-40B4-BE49-F238E27FC236}">
                  <a16:creationId xmlns:a16="http://schemas.microsoft.com/office/drawing/2014/main" id="{7C86595C-5F98-5D49-B900-6089B176A6FF}"/>
                </a:ext>
              </a:extLst>
            </p:cNvPr>
            <p:cNvSpPr txBox="1"/>
            <p:nvPr/>
          </p:nvSpPr>
          <p:spPr>
            <a:xfrm rot="16200000">
              <a:off x="183179" y="3624847"/>
              <a:ext cx="2270173" cy="369332"/>
            </a:xfrm>
            <a:prstGeom prst="rect">
              <a:avLst/>
            </a:prstGeom>
            <a:noFill/>
          </p:spPr>
          <p:txBody>
            <a:bodyPr wrap="none" rtlCol="0">
              <a:spAutoFit/>
            </a:bodyPr>
            <a:lstStyle/>
            <a:p>
              <a:r>
                <a:rPr lang="en-AU" dirty="0">
                  <a:latin typeface="AhnbergHand" pitchFamily="2" charset="0"/>
                </a:rPr>
                <a:t>Adoption pressure</a:t>
              </a:r>
            </a:p>
          </p:txBody>
        </p:sp>
        <p:sp>
          <p:nvSpPr>
            <p:cNvPr id="13" name="Freeform 12">
              <a:extLst>
                <a:ext uri="{FF2B5EF4-FFF2-40B4-BE49-F238E27FC236}">
                  <a16:creationId xmlns:a16="http://schemas.microsoft.com/office/drawing/2014/main" id="{0FE079E4-1BF2-924C-9FD2-DD6C064DF5F0}"/>
                </a:ext>
              </a:extLst>
            </p:cNvPr>
            <p:cNvSpPr/>
            <p:nvPr/>
          </p:nvSpPr>
          <p:spPr>
            <a:xfrm>
              <a:off x="1713186" y="1447881"/>
              <a:ext cx="7136524" cy="4353829"/>
            </a:xfrm>
            <a:custGeom>
              <a:avLst/>
              <a:gdLst>
                <a:gd name="connsiteX0" fmla="*/ 0 w 7136524"/>
                <a:gd name="connsiteY0" fmla="*/ 4353829 h 4353829"/>
                <a:gd name="connsiteX1" fmla="*/ 840828 w 7136524"/>
                <a:gd name="connsiteY1" fmla="*/ 4311788 h 4353829"/>
                <a:gd name="connsiteX2" fmla="*/ 1786759 w 7136524"/>
                <a:gd name="connsiteY2" fmla="*/ 4280257 h 4353829"/>
                <a:gd name="connsiteX3" fmla="*/ 2648607 w 7136524"/>
                <a:gd name="connsiteY3" fmla="*/ 4280257 h 4353829"/>
                <a:gd name="connsiteX4" fmla="*/ 3594538 w 7136524"/>
                <a:gd name="connsiteY4" fmla="*/ 4259236 h 4353829"/>
                <a:gd name="connsiteX5" fmla="*/ 4014952 w 7136524"/>
                <a:gd name="connsiteY5" fmla="*/ 3281774 h 4353829"/>
                <a:gd name="connsiteX6" fmla="*/ 4214648 w 7136524"/>
                <a:gd name="connsiteY6" fmla="*/ 1684202 h 4353829"/>
                <a:gd name="connsiteX7" fmla="*/ 4466897 w 7136524"/>
                <a:gd name="connsiteY7" fmla="*/ 664698 h 4353829"/>
                <a:gd name="connsiteX8" fmla="*/ 5139559 w 7136524"/>
                <a:gd name="connsiteY8" fmla="*/ 86629 h 4353829"/>
                <a:gd name="connsiteX9" fmla="*/ 7136524 w 7136524"/>
                <a:gd name="connsiteY9" fmla="*/ 13057 h 435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6524" h="4353829">
                  <a:moveTo>
                    <a:pt x="0" y="4353829"/>
                  </a:moveTo>
                  <a:lnTo>
                    <a:pt x="840828" y="4311788"/>
                  </a:lnTo>
                  <a:lnTo>
                    <a:pt x="1786759" y="4280257"/>
                  </a:lnTo>
                  <a:cubicBezTo>
                    <a:pt x="2088055" y="4275002"/>
                    <a:pt x="2347311" y="4283760"/>
                    <a:pt x="2648607" y="4280257"/>
                  </a:cubicBezTo>
                  <a:cubicBezTo>
                    <a:pt x="2949903" y="4276754"/>
                    <a:pt x="3366814" y="4425650"/>
                    <a:pt x="3594538" y="4259236"/>
                  </a:cubicBezTo>
                  <a:cubicBezTo>
                    <a:pt x="3822262" y="4092822"/>
                    <a:pt x="3911600" y="3710946"/>
                    <a:pt x="4014952" y="3281774"/>
                  </a:cubicBezTo>
                  <a:cubicBezTo>
                    <a:pt x="4118304" y="2852602"/>
                    <a:pt x="4139324" y="2120381"/>
                    <a:pt x="4214648" y="1684202"/>
                  </a:cubicBezTo>
                  <a:cubicBezTo>
                    <a:pt x="4289972" y="1248023"/>
                    <a:pt x="4312745" y="930960"/>
                    <a:pt x="4466897" y="664698"/>
                  </a:cubicBezTo>
                  <a:cubicBezTo>
                    <a:pt x="4621049" y="398436"/>
                    <a:pt x="4694621" y="195236"/>
                    <a:pt x="5139559" y="86629"/>
                  </a:cubicBezTo>
                  <a:cubicBezTo>
                    <a:pt x="5584497" y="-21978"/>
                    <a:pt x="6360510" y="-4461"/>
                    <a:pt x="7136524" y="1305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737101C7-D8B6-A640-923B-6843C7F6A76B}"/>
                </a:ext>
              </a:extLst>
            </p:cNvPr>
            <p:cNvSpPr txBox="1"/>
            <p:nvPr/>
          </p:nvSpPr>
          <p:spPr>
            <a:xfrm>
              <a:off x="2048047" y="5040787"/>
              <a:ext cx="2754280" cy="369332"/>
            </a:xfrm>
            <a:prstGeom prst="rect">
              <a:avLst/>
            </a:prstGeom>
            <a:noFill/>
          </p:spPr>
          <p:txBody>
            <a:bodyPr wrap="none" rtlCol="0">
              <a:spAutoFit/>
            </a:bodyPr>
            <a:lstStyle/>
            <a:p>
              <a:r>
                <a:rPr lang="en-AU" dirty="0">
                  <a:latin typeface="AhnbergHand" pitchFamily="2" charset="0"/>
                </a:rPr>
                <a:t>Incumbent Resistance</a:t>
              </a:r>
            </a:p>
          </p:txBody>
        </p:sp>
        <p:sp>
          <p:nvSpPr>
            <p:cNvPr id="15" name="TextBox 14">
              <a:extLst>
                <a:ext uri="{FF2B5EF4-FFF2-40B4-BE49-F238E27FC236}">
                  <a16:creationId xmlns:a16="http://schemas.microsoft.com/office/drawing/2014/main" id="{2DB88FC1-996E-F745-AC4C-AD752C6DFAB2}"/>
                </a:ext>
              </a:extLst>
            </p:cNvPr>
            <p:cNvSpPr txBox="1"/>
            <p:nvPr/>
          </p:nvSpPr>
          <p:spPr>
            <a:xfrm>
              <a:off x="9196440" y="5064396"/>
              <a:ext cx="2534668" cy="369332"/>
            </a:xfrm>
            <a:prstGeom prst="rect">
              <a:avLst/>
            </a:prstGeom>
            <a:noFill/>
          </p:spPr>
          <p:txBody>
            <a:bodyPr wrap="none" rtlCol="0">
              <a:spAutoFit/>
            </a:bodyPr>
            <a:lstStyle/>
            <a:p>
              <a:r>
                <a:rPr lang="en-AU" dirty="0">
                  <a:latin typeface="AhnbergHand" pitchFamily="2" charset="0"/>
                </a:rPr>
                <a:t>Market Destruction!</a:t>
              </a:r>
            </a:p>
          </p:txBody>
        </p:sp>
        <p:sp>
          <p:nvSpPr>
            <p:cNvPr id="16" name="TextBox 15">
              <a:extLst>
                <a:ext uri="{FF2B5EF4-FFF2-40B4-BE49-F238E27FC236}">
                  <a16:creationId xmlns:a16="http://schemas.microsoft.com/office/drawing/2014/main" id="{9DDA4FAC-5B41-5046-A97E-5CFCFD8F88AC}"/>
                </a:ext>
              </a:extLst>
            </p:cNvPr>
            <p:cNvSpPr txBox="1"/>
            <p:nvPr/>
          </p:nvSpPr>
          <p:spPr>
            <a:xfrm>
              <a:off x="5961347" y="5064396"/>
              <a:ext cx="2954655" cy="369332"/>
            </a:xfrm>
            <a:prstGeom prst="rect">
              <a:avLst/>
            </a:prstGeom>
            <a:noFill/>
          </p:spPr>
          <p:txBody>
            <a:bodyPr wrap="none" rtlCol="0">
              <a:spAutoFit/>
            </a:bodyPr>
            <a:lstStyle/>
            <a:p>
              <a:r>
                <a:rPr lang="en-AU" dirty="0">
                  <a:latin typeface="AhnbergHand" pitchFamily="2" charset="0"/>
                </a:rPr>
                <a:t>Incumbent Replacement</a:t>
              </a:r>
            </a:p>
          </p:txBody>
        </p:sp>
        <p:sp>
          <p:nvSpPr>
            <p:cNvPr id="17" name="Freeform 16">
              <a:extLst>
                <a:ext uri="{FF2B5EF4-FFF2-40B4-BE49-F238E27FC236}">
                  <a16:creationId xmlns:a16="http://schemas.microsoft.com/office/drawing/2014/main" id="{35AF7CAC-6CCB-1842-975E-1A4CE70A8E0B}"/>
                </a:ext>
              </a:extLst>
            </p:cNvPr>
            <p:cNvSpPr/>
            <p:nvPr/>
          </p:nvSpPr>
          <p:spPr>
            <a:xfrm>
              <a:off x="8923283" y="1408386"/>
              <a:ext cx="767255" cy="441435"/>
            </a:xfrm>
            <a:custGeom>
              <a:avLst/>
              <a:gdLst>
                <a:gd name="connsiteX0" fmla="*/ 0 w 767255"/>
                <a:gd name="connsiteY0" fmla="*/ 441435 h 441435"/>
                <a:gd name="connsiteX1" fmla="*/ 767255 w 767255"/>
                <a:gd name="connsiteY1" fmla="*/ 0 h 441435"/>
              </a:gdLst>
              <a:ahLst/>
              <a:cxnLst>
                <a:cxn ang="0">
                  <a:pos x="connsiteX0" y="connsiteY0"/>
                </a:cxn>
                <a:cxn ang="0">
                  <a:pos x="connsiteX1" y="connsiteY1"/>
                </a:cxn>
              </a:cxnLst>
              <a:rect l="l" t="t" r="r" b="b"/>
              <a:pathLst>
                <a:path w="767255" h="441435">
                  <a:moveTo>
                    <a:pt x="0" y="441435"/>
                  </a:moveTo>
                  <a:lnTo>
                    <a:pt x="76725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a:extLst>
                <a:ext uri="{FF2B5EF4-FFF2-40B4-BE49-F238E27FC236}">
                  <a16:creationId xmlns:a16="http://schemas.microsoft.com/office/drawing/2014/main" id="{6E23BDF7-932D-F04E-AF11-37BC2A2810F0}"/>
                </a:ext>
              </a:extLst>
            </p:cNvPr>
            <p:cNvSpPr/>
            <p:nvPr/>
          </p:nvSpPr>
          <p:spPr>
            <a:xfrm>
              <a:off x="8944303" y="1408386"/>
              <a:ext cx="1576552" cy="1103586"/>
            </a:xfrm>
            <a:custGeom>
              <a:avLst/>
              <a:gdLst>
                <a:gd name="connsiteX0" fmla="*/ 0 w 1576552"/>
                <a:gd name="connsiteY0" fmla="*/ 1103586 h 1103586"/>
                <a:gd name="connsiteX1" fmla="*/ 746235 w 1576552"/>
                <a:gd name="connsiteY1" fmla="*/ 536028 h 1103586"/>
                <a:gd name="connsiteX2" fmla="*/ 1576552 w 1576552"/>
                <a:gd name="connsiteY2" fmla="*/ 0 h 1103586"/>
              </a:gdLst>
              <a:ahLst/>
              <a:cxnLst>
                <a:cxn ang="0">
                  <a:pos x="connsiteX0" y="connsiteY0"/>
                </a:cxn>
                <a:cxn ang="0">
                  <a:pos x="connsiteX1" y="connsiteY1"/>
                </a:cxn>
                <a:cxn ang="0">
                  <a:pos x="connsiteX2" y="connsiteY2"/>
                </a:cxn>
              </a:cxnLst>
              <a:rect l="l" t="t" r="r" b="b"/>
              <a:pathLst>
                <a:path w="1576552" h="1103586">
                  <a:moveTo>
                    <a:pt x="0" y="1103586"/>
                  </a:moveTo>
                  <a:cubicBezTo>
                    <a:pt x="241738" y="911772"/>
                    <a:pt x="483476" y="719959"/>
                    <a:pt x="746235" y="536028"/>
                  </a:cubicBezTo>
                  <a:cubicBezTo>
                    <a:pt x="1008994" y="352097"/>
                    <a:pt x="1292773" y="176048"/>
                    <a:pt x="157655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a:extLst>
                <a:ext uri="{FF2B5EF4-FFF2-40B4-BE49-F238E27FC236}">
                  <a16:creationId xmlns:a16="http://schemas.microsoft.com/office/drawing/2014/main" id="{58089197-61AE-4B41-B09E-8D1B40C37E23}"/>
                </a:ext>
              </a:extLst>
            </p:cNvPr>
            <p:cNvSpPr/>
            <p:nvPr/>
          </p:nvSpPr>
          <p:spPr>
            <a:xfrm>
              <a:off x="8975834" y="1492469"/>
              <a:ext cx="2175642" cy="1660634"/>
            </a:xfrm>
            <a:custGeom>
              <a:avLst/>
              <a:gdLst>
                <a:gd name="connsiteX0" fmla="*/ 0 w 2175642"/>
                <a:gd name="connsiteY0" fmla="*/ 1660634 h 1660634"/>
                <a:gd name="connsiteX1" fmla="*/ 966952 w 2175642"/>
                <a:gd name="connsiteY1" fmla="*/ 1051034 h 1660634"/>
                <a:gd name="connsiteX2" fmla="*/ 2175642 w 2175642"/>
                <a:gd name="connsiteY2" fmla="*/ 0 h 1660634"/>
              </a:gdLst>
              <a:ahLst/>
              <a:cxnLst>
                <a:cxn ang="0">
                  <a:pos x="connsiteX0" y="connsiteY0"/>
                </a:cxn>
                <a:cxn ang="0">
                  <a:pos x="connsiteX1" y="connsiteY1"/>
                </a:cxn>
                <a:cxn ang="0">
                  <a:pos x="connsiteX2" y="connsiteY2"/>
                </a:cxn>
              </a:cxnLst>
              <a:rect l="l" t="t" r="r" b="b"/>
              <a:pathLst>
                <a:path w="2175642" h="1660634">
                  <a:moveTo>
                    <a:pt x="0" y="1660634"/>
                  </a:moveTo>
                  <a:cubicBezTo>
                    <a:pt x="302172" y="1494220"/>
                    <a:pt x="604345" y="1327806"/>
                    <a:pt x="966952" y="1051034"/>
                  </a:cubicBezTo>
                  <a:cubicBezTo>
                    <a:pt x="1329559" y="774262"/>
                    <a:pt x="1752600" y="387131"/>
                    <a:pt x="217564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a:extLst>
                <a:ext uri="{FF2B5EF4-FFF2-40B4-BE49-F238E27FC236}">
                  <a16:creationId xmlns:a16="http://schemas.microsoft.com/office/drawing/2014/main" id="{28147DB5-7FBD-9F45-98DE-EFB7971E10C5}"/>
                </a:ext>
              </a:extLst>
            </p:cNvPr>
            <p:cNvSpPr/>
            <p:nvPr/>
          </p:nvSpPr>
          <p:spPr>
            <a:xfrm>
              <a:off x="9091448" y="2270234"/>
              <a:ext cx="2081049" cy="1418897"/>
            </a:xfrm>
            <a:custGeom>
              <a:avLst/>
              <a:gdLst>
                <a:gd name="connsiteX0" fmla="*/ 0 w 2081049"/>
                <a:gd name="connsiteY0" fmla="*/ 1418897 h 1418897"/>
                <a:gd name="connsiteX1" fmla="*/ 1334814 w 2081049"/>
                <a:gd name="connsiteY1" fmla="*/ 588580 h 1418897"/>
                <a:gd name="connsiteX2" fmla="*/ 2081049 w 2081049"/>
                <a:gd name="connsiteY2" fmla="*/ 0 h 1418897"/>
              </a:gdLst>
              <a:ahLst/>
              <a:cxnLst>
                <a:cxn ang="0">
                  <a:pos x="connsiteX0" y="connsiteY0"/>
                </a:cxn>
                <a:cxn ang="0">
                  <a:pos x="connsiteX1" y="connsiteY1"/>
                </a:cxn>
                <a:cxn ang="0">
                  <a:pos x="connsiteX2" y="connsiteY2"/>
                </a:cxn>
              </a:cxnLst>
              <a:rect l="l" t="t" r="r" b="b"/>
              <a:pathLst>
                <a:path w="2081049" h="1418897">
                  <a:moveTo>
                    <a:pt x="0" y="1418897"/>
                  </a:moveTo>
                  <a:cubicBezTo>
                    <a:pt x="493986" y="1121980"/>
                    <a:pt x="987973" y="825063"/>
                    <a:pt x="1334814" y="588580"/>
                  </a:cubicBezTo>
                  <a:cubicBezTo>
                    <a:pt x="1681655" y="352097"/>
                    <a:pt x="1881352" y="176048"/>
                    <a:pt x="20810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3B462E79-421D-C54E-AD15-8E38320260E1}"/>
                </a:ext>
              </a:extLst>
            </p:cNvPr>
            <p:cNvSpPr/>
            <p:nvPr/>
          </p:nvSpPr>
          <p:spPr>
            <a:xfrm>
              <a:off x="9101959" y="3153103"/>
              <a:ext cx="2017986" cy="1240221"/>
            </a:xfrm>
            <a:custGeom>
              <a:avLst/>
              <a:gdLst>
                <a:gd name="connsiteX0" fmla="*/ 0 w 2017986"/>
                <a:gd name="connsiteY0" fmla="*/ 1240221 h 1240221"/>
                <a:gd name="connsiteX1" fmla="*/ 1145627 w 2017986"/>
                <a:gd name="connsiteY1" fmla="*/ 557049 h 1240221"/>
                <a:gd name="connsiteX2" fmla="*/ 2017986 w 2017986"/>
                <a:gd name="connsiteY2" fmla="*/ 0 h 1240221"/>
              </a:gdLst>
              <a:ahLst/>
              <a:cxnLst>
                <a:cxn ang="0">
                  <a:pos x="connsiteX0" y="connsiteY0"/>
                </a:cxn>
                <a:cxn ang="0">
                  <a:pos x="connsiteX1" y="connsiteY1"/>
                </a:cxn>
                <a:cxn ang="0">
                  <a:pos x="connsiteX2" y="connsiteY2"/>
                </a:cxn>
              </a:cxnLst>
              <a:rect l="l" t="t" r="r" b="b"/>
              <a:pathLst>
                <a:path w="2017986" h="1240221">
                  <a:moveTo>
                    <a:pt x="0" y="1240221"/>
                  </a:moveTo>
                  <a:lnTo>
                    <a:pt x="1145627" y="557049"/>
                  </a:lnTo>
                  <a:cubicBezTo>
                    <a:pt x="1481958" y="350346"/>
                    <a:pt x="1749972" y="175173"/>
                    <a:pt x="201798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892C3E03-DD5B-4F4C-886F-C3346D6368CA}"/>
                </a:ext>
              </a:extLst>
            </p:cNvPr>
            <p:cNvSpPr/>
            <p:nvPr/>
          </p:nvSpPr>
          <p:spPr>
            <a:xfrm>
              <a:off x="9175531" y="3699641"/>
              <a:ext cx="1923393" cy="1177159"/>
            </a:xfrm>
            <a:custGeom>
              <a:avLst/>
              <a:gdLst>
                <a:gd name="connsiteX0" fmla="*/ 0 w 1923393"/>
                <a:gd name="connsiteY0" fmla="*/ 1177159 h 1177159"/>
                <a:gd name="connsiteX1" fmla="*/ 1387366 w 1923393"/>
                <a:gd name="connsiteY1" fmla="*/ 441435 h 1177159"/>
                <a:gd name="connsiteX2" fmla="*/ 1923393 w 1923393"/>
                <a:gd name="connsiteY2" fmla="*/ 0 h 1177159"/>
              </a:gdLst>
              <a:ahLst/>
              <a:cxnLst>
                <a:cxn ang="0">
                  <a:pos x="connsiteX0" y="connsiteY0"/>
                </a:cxn>
                <a:cxn ang="0">
                  <a:pos x="connsiteX1" y="connsiteY1"/>
                </a:cxn>
                <a:cxn ang="0">
                  <a:pos x="connsiteX2" y="connsiteY2"/>
                </a:cxn>
              </a:cxnLst>
              <a:rect l="l" t="t" r="r" b="b"/>
              <a:pathLst>
                <a:path w="1923393" h="1177159">
                  <a:moveTo>
                    <a:pt x="0" y="1177159"/>
                  </a:moveTo>
                  <a:cubicBezTo>
                    <a:pt x="533400" y="907393"/>
                    <a:pt x="1066801" y="637628"/>
                    <a:pt x="1387366" y="441435"/>
                  </a:cubicBezTo>
                  <a:cubicBezTo>
                    <a:pt x="1707931" y="245242"/>
                    <a:pt x="1815662" y="122621"/>
                    <a:pt x="192339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CADF149C-AFEF-254E-8151-A4A156DE0627}"/>
                </a:ext>
              </a:extLst>
            </p:cNvPr>
            <p:cNvSpPr/>
            <p:nvPr/>
          </p:nvSpPr>
          <p:spPr>
            <a:xfrm>
              <a:off x="10174014" y="4383090"/>
              <a:ext cx="935420" cy="556772"/>
            </a:xfrm>
            <a:custGeom>
              <a:avLst/>
              <a:gdLst>
                <a:gd name="connsiteX0" fmla="*/ 0 w 935420"/>
                <a:gd name="connsiteY0" fmla="*/ 556772 h 556772"/>
                <a:gd name="connsiteX1" fmla="*/ 725214 w 935420"/>
                <a:gd name="connsiteY1" fmla="*/ 73296 h 556772"/>
                <a:gd name="connsiteX2" fmla="*/ 935420 w 935420"/>
                <a:gd name="connsiteY2" fmla="*/ 10234 h 556772"/>
              </a:gdLst>
              <a:ahLst/>
              <a:cxnLst>
                <a:cxn ang="0">
                  <a:pos x="connsiteX0" y="connsiteY0"/>
                </a:cxn>
                <a:cxn ang="0">
                  <a:pos x="connsiteX1" y="connsiteY1"/>
                </a:cxn>
                <a:cxn ang="0">
                  <a:pos x="connsiteX2" y="connsiteY2"/>
                </a:cxn>
              </a:cxnLst>
              <a:rect l="l" t="t" r="r" b="b"/>
              <a:pathLst>
                <a:path w="935420" h="556772">
                  <a:moveTo>
                    <a:pt x="0" y="556772"/>
                  </a:moveTo>
                  <a:cubicBezTo>
                    <a:pt x="284655" y="360579"/>
                    <a:pt x="569311" y="164386"/>
                    <a:pt x="725214" y="73296"/>
                  </a:cubicBezTo>
                  <a:cubicBezTo>
                    <a:pt x="881117" y="-17794"/>
                    <a:pt x="908268" y="-3780"/>
                    <a:pt x="935420" y="102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C9424B87-A872-8F41-A7C0-ED98E3B2A234}"/>
                </a:ext>
              </a:extLst>
            </p:cNvPr>
            <p:cNvSpPr txBox="1"/>
            <p:nvPr/>
          </p:nvSpPr>
          <p:spPr>
            <a:xfrm>
              <a:off x="8826717" y="5838398"/>
              <a:ext cx="657552" cy="369332"/>
            </a:xfrm>
            <a:prstGeom prst="rect">
              <a:avLst/>
            </a:prstGeom>
            <a:noFill/>
          </p:spPr>
          <p:txBody>
            <a:bodyPr wrap="none" rtlCol="0">
              <a:spAutoFit/>
            </a:bodyPr>
            <a:lstStyle/>
            <a:p>
              <a:r>
                <a:rPr lang="en-AU" dirty="0">
                  <a:solidFill>
                    <a:schemeClr val="bg2">
                      <a:lumMod val="75000"/>
                    </a:schemeClr>
                  </a:solidFill>
                  <a:latin typeface="AhnbergHand" pitchFamily="2" charset="0"/>
                </a:rPr>
                <a:t>64x</a:t>
              </a:r>
            </a:p>
          </p:txBody>
        </p:sp>
      </p:grpSp>
      <p:sp>
        <p:nvSpPr>
          <p:cNvPr id="25" name="TextBox 24">
            <a:extLst>
              <a:ext uri="{FF2B5EF4-FFF2-40B4-BE49-F238E27FC236}">
                <a16:creationId xmlns:a16="http://schemas.microsoft.com/office/drawing/2014/main" id="{96738394-CF76-3341-A185-0D9E4334EFA0}"/>
              </a:ext>
            </a:extLst>
          </p:cNvPr>
          <p:cNvSpPr txBox="1"/>
          <p:nvPr/>
        </p:nvSpPr>
        <p:spPr>
          <a:xfrm>
            <a:off x="4910298" y="2197275"/>
            <a:ext cx="1875835" cy="923330"/>
          </a:xfrm>
          <a:prstGeom prst="rect">
            <a:avLst/>
          </a:prstGeom>
          <a:solidFill>
            <a:schemeClr val="bg1"/>
          </a:solidFill>
        </p:spPr>
        <p:txBody>
          <a:bodyPr wrap="none" rtlCol="0">
            <a:spAutoFit/>
          </a:bodyPr>
          <a:lstStyle/>
          <a:p>
            <a:pPr algn="ctr"/>
            <a:r>
              <a:rPr lang="en-AU" dirty="0">
                <a:solidFill>
                  <a:srgbClr val="002060"/>
                </a:solidFill>
                <a:latin typeface="AhnbergHand" pitchFamily="2" charset="0"/>
              </a:rPr>
              <a:t>“incumbent </a:t>
            </a:r>
          </a:p>
          <a:p>
            <a:pPr algn="ctr"/>
            <a:r>
              <a:rPr lang="en-AU" dirty="0">
                <a:solidFill>
                  <a:srgbClr val="002060"/>
                </a:solidFill>
                <a:latin typeface="AhnbergHand" pitchFamily="2" charset="0"/>
              </a:rPr>
              <a:t>entrenchment”</a:t>
            </a:r>
          </a:p>
          <a:p>
            <a:pPr algn="ctr"/>
            <a:r>
              <a:rPr lang="en-AU" dirty="0">
                <a:solidFill>
                  <a:srgbClr val="002060"/>
                </a:solidFill>
                <a:latin typeface="AhnbergHand" pitchFamily="2" charset="0"/>
              </a:rPr>
              <a:t>level</a:t>
            </a:r>
          </a:p>
        </p:txBody>
      </p:sp>
      <p:sp>
        <p:nvSpPr>
          <p:cNvPr id="26" name="TextBox 25">
            <a:extLst>
              <a:ext uri="{FF2B5EF4-FFF2-40B4-BE49-F238E27FC236}">
                <a16:creationId xmlns:a16="http://schemas.microsoft.com/office/drawing/2014/main" id="{0351544B-4D68-5848-9B64-884A9CB29E58}"/>
              </a:ext>
            </a:extLst>
          </p:cNvPr>
          <p:cNvSpPr txBox="1"/>
          <p:nvPr/>
        </p:nvSpPr>
        <p:spPr>
          <a:xfrm>
            <a:off x="6681161" y="2739152"/>
            <a:ext cx="1412566" cy="369332"/>
          </a:xfrm>
          <a:prstGeom prst="rect">
            <a:avLst/>
          </a:prstGeom>
          <a:noFill/>
        </p:spPr>
        <p:txBody>
          <a:bodyPr wrap="none" rtlCol="0">
            <a:spAutoFit/>
          </a:bodyPr>
          <a:lstStyle/>
          <a:p>
            <a:r>
              <a:rPr lang="en-AU" dirty="0">
                <a:solidFill>
                  <a:srgbClr val="FF0000"/>
                </a:solidFill>
                <a:latin typeface="AhnbergHand" pitchFamily="2" charset="0"/>
              </a:rPr>
              <a:t>monopolies</a:t>
            </a:r>
          </a:p>
        </p:txBody>
      </p:sp>
      <p:sp>
        <p:nvSpPr>
          <p:cNvPr id="27" name="TextBox 26">
            <a:extLst>
              <a:ext uri="{FF2B5EF4-FFF2-40B4-BE49-F238E27FC236}">
                <a16:creationId xmlns:a16="http://schemas.microsoft.com/office/drawing/2014/main" id="{A2813107-CAB4-EE41-9B8D-052242377E15}"/>
              </a:ext>
            </a:extLst>
          </p:cNvPr>
          <p:cNvSpPr txBox="1"/>
          <p:nvPr/>
        </p:nvSpPr>
        <p:spPr>
          <a:xfrm>
            <a:off x="2511972" y="2396241"/>
            <a:ext cx="1140056" cy="646331"/>
          </a:xfrm>
          <a:prstGeom prst="rect">
            <a:avLst/>
          </a:prstGeom>
          <a:noFill/>
        </p:spPr>
        <p:txBody>
          <a:bodyPr wrap="none" rtlCol="0">
            <a:spAutoFit/>
          </a:bodyPr>
          <a:lstStyle/>
          <a:p>
            <a:pPr algn="ctr"/>
            <a:r>
              <a:rPr lang="en-AU" dirty="0">
                <a:solidFill>
                  <a:srgbClr val="00B050"/>
                </a:solidFill>
                <a:latin typeface="AhnbergHand" pitchFamily="2" charset="0"/>
              </a:rPr>
              <a:t>open</a:t>
            </a:r>
          </a:p>
          <a:p>
            <a:pPr algn="ctr"/>
            <a:r>
              <a:rPr lang="en-AU" dirty="0">
                <a:solidFill>
                  <a:srgbClr val="00B050"/>
                </a:solidFill>
                <a:latin typeface="AhnbergHand" pitchFamily="2" charset="0"/>
              </a:rPr>
              <a:t>markets</a:t>
            </a:r>
          </a:p>
        </p:txBody>
      </p:sp>
      <p:sp>
        <p:nvSpPr>
          <p:cNvPr id="28" name="Freeform 27">
            <a:extLst>
              <a:ext uri="{FF2B5EF4-FFF2-40B4-BE49-F238E27FC236}">
                <a16:creationId xmlns:a16="http://schemas.microsoft.com/office/drawing/2014/main" id="{F18713F7-7225-A945-AE28-8389130E2E2D}"/>
              </a:ext>
            </a:extLst>
          </p:cNvPr>
          <p:cNvSpPr/>
          <p:nvPr/>
        </p:nvSpPr>
        <p:spPr>
          <a:xfrm>
            <a:off x="5360276" y="1458236"/>
            <a:ext cx="3426372" cy="4290923"/>
          </a:xfrm>
          <a:custGeom>
            <a:avLst/>
            <a:gdLst>
              <a:gd name="connsiteX0" fmla="*/ 3426372 w 3426372"/>
              <a:gd name="connsiteY0" fmla="*/ 13212 h 4290923"/>
              <a:gd name="connsiteX1" fmla="*/ 2511972 w 3426372"/>
              <a:gd name="connsiteY1" fmla="*/ 34233 h 4290923"/>
              <a:gd name="connsiteX2" fmla="*/ 2196662 w 3426372"/>
              <a:gd name="connsiteY2" fmla="*/ 307502 h 4290923"/>
              <a:gd name="connsiteX3" fmla="*/ 1944414 w 3426372"/>
              <a:gd name="connsiteY3" fmla="*/ 1810481 h 4290923"/>
              <a:gd name="connsiteX4" fmla="*/ 1671145 w 3426372"/>
              <a:gd name="connsiteY4" fmla="*/ 3471116 h 4290923"/>
              <a:gd name="connsiteX5" fmla="*/ 1261241 w 3426372"/>
              <a:gd name="connsiteY5" fmla="*/ 4028164 h 4290923"/>
              <a:gd name="connsiteX6" fmla="*/ 0 w 3426372"/>
              <a:gd name="connsiteY6" fmla="*/ 4290923 h 429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6372" h="4290923">
                <a:moveTo>
                  <a:pt x="3426372" y="13212"/>
                </a:moveTo>
                <a:cubicBezTo>
                  <a:pt x="3071648" y="-802"/>
                  <a:pt x="2716924" y="-14815"/>
                  <a:pt x="2511972" y="34233"/>
                </a:cubicBezTo>
                <a:cubicBezTo>
                  <a:pt x="2307020" y="83281"/>
                  <a:pt x="2291255" y="11461"/>
                  <a:pt x="2196662" y="307502"/>
                </a:cubicBezTo>
                <a:cubicBezTo>
                  <a:pt x="2102069" y="603543"/>
                  <a:pt x="2032000" y="1283212"/>
                  <a:pt x="1944414" y="1810481"/>
                </a:cubicBezTo>
                <a:cubicBezTo>
                  <a:pt x="1856828" y="2337750"/>
                  <a:pt x="1785007" y="3101502"/>
                  <a:pt x="1671145" y="3471116"/>
                </a:cubicBezTo>
                <a:cubicBezTo>
                  <a:pt x="1557283" y="3840730"/>
                  <a:pt x="1539765" y="3891530"/>
                  <a:pt x="1261241" y="4028164"/>
                </a:cubicBezTo>
                <a:cubicBezTo>
                  <a:pt x="982717" y="4164798"/>
                  <a:pt x="491358" y="4227860"/>
                  <a:pt x="0" y="429092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a:extLst>
              <a:ext uri="{FF2B5EF4-FFF2-40B4-BE49-F238E27FC236}">
                <a16:creationId xmlns:a16="http://schemas.microsoft.com/office/drawing/2014/main" id="{DD4F11EE-B275-E54C-BFBB-F59835CF3D68}"/>
              </a:ext>
            </a:extLst>
          </p:cNvPr>
          <p:cNvSpPr/>
          <p:nvPr/>
        </p:nvSpPr>
        <p:spPr>
          <a:xfrm>
            <a:off x="2585545" y="1481959"/>
            <a:ext cx="5307724" cy="4256135"/>
          </a:xfrm>
          <a:custGeom>
            <a:avLst/>
            <a:gdLst>
              <a:gd name="connsiteX0" fmla="*/ 5307724 w 5307724"/>
              <a:gd name="connsiteY0" fmla="*/ 0 h 4256135"/>
              <a:gd name="connsiteX1" fmla="*/ 3773214 w 5307724"/>
              <a:gd name="connsiteY1" fmla="*/ 10510 h 4256135"/>
              <a:gd name="connsiteX2" fmla="*/ 2690648 w 5307724"/>
              <a:gd name="connsiteY2" fmla="*/ 84082 h 4256135"/>
              <a:gd name="connsiteX3" fmla="*/ 1629103 w 5307724"/>
              <a:gd name="connsiteY3" fmla="*/ 178675 h 4256135"/>
              <a:gd name="connsiteX4" fmla="*/ 1166648 w 5307724"/>
              <a:gd name="connsiteY4" fmla="*/ 1187669 h 4256135"/>
              <a:gd name="connsiteX5" fmla="*/ 683172 w 5307724"/>
              <a:gd name="connsiteY5" fmla="*/ 3804744 h 4256135"/>
              <a:gd name="connsiteX6" fmla="*/ 0 w 5307724"/>
              <a:gd name="connsiteY6" fmla="*/ 4235669 h 425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7724" h="4256135">
                <a:moveTo>
                  <a:pt x="5307724" y="0"/>
                </a:moveTo>
                <a:lnTo>
                  <a:pt x="3773214" y="10510"/>
                </a:lnTo>
                <a:cubicBezTo>
                  <a:pt x="3337035" y="24524"/>
                  <a:pt x="3048000" y="56055"/>
                  <a:pt x="2690648" y="84082"/>
                </a:cubicBezTo>
                <a:cubicBezTo>
                  <a:pt x="2333296" y="112110"/>
                  <a:pt x="1883103" y="-5256"/>
                  <a:pt x="1629103" y="178675"/>
                </a:cubicBezTo>
                <a:cubicBezTo>
                  <a:pt x="1375103" y="362606"/>
                  <a:pt x="1324303" y="583324"/>
                  <a:pt x="1166648" y="1187669"/>
                </a:cubicBezTo>
                <a:cubicBezTo>
                  <a:pt x="1008993" y="1792014"/>
                  <a:pt x="877613" y="3296744"/>
                  <a:pt x="683172" y="3804744"/>
                </a:cubicBezTo>
                <a:cubicBezTo>
                  <a:pt x="488731" y="4312744"/>
                  <a:pt x="244365" y="4274206"/>
                  <a:pt x="0" y="4235669"/>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a:extLst>
              <a:ext uri="{FF2B5EF4-FFF2-40B4-BE49-F238E27FC236}">
                <a16:creationId xmlns:a16="http://schemas.microsoft.com/office/drawing/2014/main" id="{D9650F4E-D596-594D-A52A-A79C9C3A10A1}"/>
              </a:ext>
            </a:extLst>
          </p:cNvPr>
          <p:cNvSpPr/>
          <p:nvPr/>
        </p:nvSpPr>
        <p:spPr>
          <a:xfrm>
            <a:off x="6653048" y="2249214"/>
            <a:ext cx="693683" cy="220717"/>
          </a:xfrm>
          <a:custGeom>
            <a:avLst/>
            <a:gdLst>
              <a:gd name="connsiteX0" fmla="*/ 0 w 693683"/>
              <a:gd name="connsiteY0" fmla="*/ 73572 h 220717"/>
              <a:gd name="connsiteX1" fmla="*/ 693683 w 693683"/>
              <a:gd name="connsiteY1" fmla="*/ 94593 h 220717"/>
              <a:gd name="connsiteX2" fmla="*/ 304800 w 693683"/>
              <a:gd name="connsiteY2" fmla="*/ 0 h 220717"/>
              <a:gd name="connsiteX3" fmla="*/ 672662 w 693683"/>
              <a:gd name="connsiteY3" fmla="*/ 105103 h 220717"/>
              <a:gd name="connsiteX4" fmla="*/ 472966 w 693683"/>
              <a:gd name="connsiteY4" fmla="*/ 220717 h 2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3" h="220717">
                <a:moveTo>
                  <a:pt x="0" y="73572"/>
                </a:moveTo>
                <a:cubicBezTo>
                  <a:pt x="321441" y="90213"/>
                  <a:pt x="642883" y="106855"/>
                  <a:pt x="693683" y="94593"/>
                </a:cubicBezTo>
                <a:lnTo>
                  <a:pt x="304800" y="0"/>
                </a:lnTo>
                <a:cubicBezTo>
                  <a:pt x="301297" y="1752"/>
                  <a:pt x="644634" y="68317"/>
                  <a:pt x="672662" y="105103"/>
                </a:cubicBezTo>
                <a:cubicBezTo>
                  <a:pt x="700690" y="141889"/>
                  <a:pt x="586828" y="181303"/>
                  <a:pt x="472966" y="2207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A0595304-88B3-FA40-B7F6-1F14BAF63DBE}"/>
              </a:ext>
            </a:extLst>
          </p:cNvPr>
          <p:cNvSpPr/>
          <p:nvPr/>
        </p:nvSpPr>
        <p:spPr>
          <a:xfrm>
            <a:off x="4011511" y="2122992"/>
            <a:ext cx="875799" cy="431022"/>
          </a:xfrm>
          <a:custGeom>
            <a:avLst/>
            <a:gdLst>
              <a:gd name="connsiteX0" fmla="*/ 875799 w 875799"/>
              <a:gd name="connsiteY0" fmla="*/ 241836 h 431022"/>
              <a:gd name="connsiteX1" fmla="*/ 45482 w 875799"/>
              <a:gd name="connsiteY1" fmla="*/ 241836 h 431022"/>
              <a:gd name="connsiteX2" fmla="*/ 392323 w 875799"/>
              <a:gd name="connsiteY2" fmla="*/ 98 h 431022"/>
              <a:gd name="connsiteX3" fmla="*/ 3441 w 875799"/>
              <a:gd name="connsiteY3" fmla="*/ 273367 h 431022"/>
              <a:gd name="connsiteX4" fmla="*/ 234668 w 875799"/>
              <a:gd name="connsiteY4" fmla="*/ 431022 h 431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799" h="431022">
                <a:moveTo>
                  <a:pt x="875799" y="241836"/>
                </a:moveTo>
                <a:cubicBezTo>
                  <a:pt x="500930" y="261981"/>
                  <a:pt x="126061" y="282126"/>
                  <a:pt x="45482" y="241836"/>
                </a:cubicBezTo>
                <a:cubicBezTo>
                  <a:pt x="-35097" y="201546"/>
                  <a:pt x="399330" y="-5157"/>
                  <a:pt x="392323" y="98"/>
                </a:cubicBezTo>
                <a:cubicBezTo>
                  <a:pt x="385316" y="5353"/>
                  <a:pt x="29717" y="201546"/>
                  <a:pt x="3441" y="273367"/>
                </a:cubicBezTo>
                <a:cubicBezTo>
                  <a:pt x="-22835" y="345188"/>
                  <a:pt x="105916" y="388105"/>
                  <a:pt x="234668" y="4310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9343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6D3D-33B7-DB4D-A983-45633A7673C7}"/>
              </a:ext>
            </a:extLst>
          </p:cNvPr>
          <p:cNvSpPr>
            <a:spLocks noGrp="1"/>
          </p:cNvSpPr>
          <p:nvPr>
            <p:ph type="title"/>
          </p:nvPr>
        </p:nvSpPr>
        <p:spPr/>
        <p:txBody>
          <a:bodyPr/>
          <a:lstStyle/>
          <a:p>
            <a:r>
              <a:rPr lang="en-AU" dirty="0"/>
              <a:t>Some Examples</a:t>
            </a:r>
          </a:p>
        </p:txBody>
      </p:sp>
      <p:sp>
        <p:nvSpPr>
          <p:cNvPr id="3" name="Content Placeholder 2">
            <a:extLst>
              <a:ext uri="{FF2B5EF4-FFF2-40B4-BE49-F238E27FC236}">
                <a16:creationId xmlns:a16="http://schemas.microsoft.com/office/drawing/2014/main" id="{07E8F42B-0BB5-2043-82C3-6F73B1CD2663}"/>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4242269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3A575-4B74-5B4E-8A25-40BF30407967}"/>
              </a:ext>
            </a:extLst>
          </p:cNvPr>
          <p:cNvPicPr>
            <a:picLocks noChangeAspect="1"/>
          </p:cNvPicPr>
          <p:nvPr/>
        </p:nvPicPr>
        <p:blipFill>
          <a:blip r:embed="rId2"/>
          <a:stretch>
            <a:fillRect/>
          </a:stretch>
        </p:blipFill>
        <p:spPr>
          <a:xfrm>
            <a:off x="621323" y="2174789"/>
            <a:ext cx="9244648" cy="4214606"/>
          </a:xfrm>
          <a:prstGeom prst="rect">
            <a:avLst/>
          </a:prstGeom>
        </p:spPr>
      </p:pic>
      <p:sp>
        <p:nvSpPr>
          <p:cNvPr id="2" name="Title 1">
            <a:extLst>
              <a:ext uri="{FF2B5EF4-FFF2-40B4-BE49-F238E27FC236}">
                <a16:creationId xmlns:a16="http://schemas.microsoft.com/office/drawing/2014/main" id="{B5F59438-2B00-7849-AA1F-B0861F32A446}"/>
              </a:ext>
            </a:extLst>
          </p:cNvPr>
          <p:cNvSpPr>
            <a:spLocks noGrp="1"/>
          </p:cNvSpPr>
          <p:nvPr>
            <p:ph type="title"/>
          </p:nvPr>
        </p:nvSpPr>
        <p:spPr/>
        <p:txBody>
          <a:bodyPr/>
          <a:lstStyle/>
          <a:p>
            <a:r>
              <a:rPr lang="en-AU" dirty="0">
                <a:latin typeface="Powderfinger Type" panose="02020709070000000403" pitchFamily="49" charset="77"/>
              </a:rPr>
              <a:t>IPv6 adoption -  2012 to Today</a:t>
            </a:r>
          </a:p>
        </p:txBody>
      </p:sp>
      <p:sp>
        <p:nvSpPr>
          <p:cNvPr id="6" name="TextBox 5">
            <a:extLst>
              <a:ext uri="{FF2B5EF4-FFF2-40B4-BE49-F238E27FC236}">
                <a16:creationId xmlns:a16="http://schemas.microsoft.com/office/drawing/2014/main" id="{E6BCD9B0-6EE8-BD40-BC9B-D70575A127E4}"/>
              </a:ext>
            </a:extLst>
          </p:cNvPr>
          <p:cNvSpPr txBox="1"/>
          <p:nvPr/>
        </p:nvSpPr>
        <p:spPr>
          <a:xfrm>
            <a:off x="9873049" y="1941566"/>
            <a:ext cx="2318951" cy="923330"/>
          </a:xfrm>
          <a:prstGeom prst="rect">
            <a:avLst/>
          </a:prstGeom>
          <a:noFill/>
        </p:spPr>
        <p:txBody>
          <a:bodyPr wrap="square" rtlCol="0">
            <a:spAutoFit/>
          </a:bodyPr>
          <a:lstStyle/>
          <a:p>
            <a:r>
              <a:rPr lang="en-AU" dirty="0"/>
              <a:t>26% of the Internet’s user base have IPv6 today</a:t>
            </a:r>
          </a:p>
        </p:txBody>
      </p:sp>
      <p:sp>
        <p:nvSpPr>
          <p:cNvPr id="7" name="Freeform 6">
            <a:extLst>
              <a:ext uri="{FF2B5EF4-FFF2-40B4-BE49-F238E27FC236}">
                <a16:creationId xmlns:a16="http://schemas.microsoft.com/office/drawing/2014/main" id="{A1B02F18-D232-AB4C-A52C-26AAB6D46A84}"/>
              </a:ext>
            </a:extLst>
          </p:cNvPr>
          <p:cNvSpPr/>
          <p:nvPr/>
        </p:nvSpPr>
        <p:spPr>
          <a:xfrm>
            <a:off x="9873049" y="2973064"/>
            <a:ext cx="1296250" cy="609156"/>
          </a:xfrm>
          <a:custGeom>
            <a:avLst/>
            <a:gdLst>
              <a:gd name="connsiteX0" fmla="*/ 1132892 w 1296250"/>
              <a:gd name="connsiteY0" fmla="*/ 52918 h 609156"/>
              <a:gd name="connsiteX1" fmla="*/ 1145248 w 1296250"/>
              <a:gd name="connsiteY1" fmla="*/ 102345 h 609156"/>
              <a:gd name="connsiteX2" fmla="*/ 1231746 w 1296250"/>
              <a:gd name="connsiteY2" fmla="*/ 608972 h 609156"/>
              <a:gd name="connsiteX3" fmla="*/ 70211 w 1296250"/>
              <a:gd name="connsiteY3" fmla="*/ 40561 h 609156"/>
              <a:gd name="connsiteX4" fmla="*/ 119638 w 1296250"/>
              <a:gd name="connsiteY4" fmla="*/ 275340 h 609156"/>
              <a:gd name="connsiteX5" fmla="*/ 33140 w 1296250"/>
              <a:gd name="connsiteY5" fmla="*/ 28204 h 609156"/>
              <a:gd name="connsiteX6" fmla="*/ 243205 w 1296250"/>
              <a:gd name="connsiteY6" fmla="*/ 15848 h 6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50" h="609156">
                <a:moveTo>
                  <a:pt x="1132892" y="52918"/>
                </a:moveTo>
                <a:cubicBezTo>
                  <a:pt x="1130832" y="31293"/>
                  <a:pt x="1128772" y="9669"/>
                  <a:pt x="1145248" y="102345"/>
                </a:cubicBezTo>
                <a:cubicBezTo>
                  <a:pt x="1161724" y="195021"/>
                  <a:pt x="1410919" y="619269"/>
                  <a:pt x="1231746" y="608972"/>
                </a:cubicBezTo>
                <a:cubicBezTo>
                  <a:pt x="1052573" y="598675"/>
                  <a:pt x="255562" y="96166"/>
                  <a:pt x="70211" y="40561"/>
                </a:cubicBezTo>
                <a:cubicBezTo>
                  <a:pt x="-115140" y="-15044"/>
                  <a:pt x="125816" y="277399"/>
                  <a:pt x="119638" y="275340"/>
                </a:cubicBezTo>
                <a:cubicBezTo>
                  <a:pt x="113460" y="273281"/>
                  <a:pt x="12545" y="71453"/>
                  <a:pt x="33140" y="28204"/>
                </a:cubicBezTo>
                <a:cubicBezTo>
                  <a:pt x="53734" y="-15045"/>
                  <a:pt x="148469" y="401"/>
                  <a:pt x="243205" y="1584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15A42F5-59B4-834B-85BA-90463400631D}"/>
              </a:ext>
            </a:extLst>
          </p:cNvPr>
          <p:cNvSpPr/>
          <p:nvPr/>
        </p:nvSpPr>
        <p:spPr>
          <a:xfrm>
            <a:off x="7537938" y="2274277"/>
            <a:ext cx="2239108" cy="12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07332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9AEC-7EF4-BF4E-9658-2BCA16947C5D}"/>
              </a:ext>
            </a:extLst>
          </p:cNvPr>
          <p:cNvSpPr>
            <a:spLocks noGrp="1"/>
          </p:cNvSpPr>
          <p:nvPr>
            <p:ph type="title"/>
          </p:nvPr>
        </p:nvSpPr>
        <p:spPr/>
        <p:txBody>
          <a:bodyPr/>
          <a:lstStyle/>
          <a:p>
            <a:r>
              <a:rPr lang="en-AU" dirty="0">
                <a:latin typeface="Powderfinger Type" panose="02020709070000000403" pitchFamily="49" charset="77"/>
              </a:rPr>
              <a:t>And is very diverse in Europe</a:t>
            </a:r>
          </a:p>
        </p:txBody>
      </p:sp>
      <p:pic>
        <p:nvPicPr>
          <p:cNvPr id="5" name="Content Placeholder 4">
            <a:extLst>
              <a:ext uri="{FF2B5EF4-FFF2-40B4-BE49-F238E27FC236}">
                <a16:creationId xmlns:a16="http://schemas.microsoft.com/office/drawing/2014/main" id="{F90A1137-2D3A-4540-B87B-DC7CA168856F}"/>
              </a:ext>
            </a:extLst>
          </p:cNvPr>
          <p:cNvPicPr>
            <a:picLocks noGrp="1" noChangeAspect="1"/>
          </p:cNvPicPr>
          <p:nvPr>
            <p:ph idx="1"/>
          </p:nvPr>
        </p:nvPicPr>
        <p:blipFill>
          <a:blip r:embed="rId2"/>
          <a:stretch>
            <a:fillRect/>
          </a:stretch>
        </p:blipFill>
        <p:spPr>
          <a:xfrm>
            <a:off x="2693821" y="1825625"/>
            <a:ext cx="6804358" cy="4351338"/>
          </a:xfrm>
        </p:spPr>
      </p:pic>
      <p:sp>
        <p:nvSpPr>
          <p:cNvPr id="3" name="TextBox 2">
            <a:extLst>
              <a:ext uri="{FF2B5EF4-FFF2-40B4-BE49-F238E27FC236}">
                <a16:creationId xmlns:a16="http://schemas.microsoft.com/office/drawing/2014/main" id="{C9753C1C-AD6B-C74B-B5DA-3FB9C45A7635}"/>
              </a:ext>
            </a:extLst>
          </p:cNvPr>
          <p:cNvSpPr txBox="1"/>
          <p:nvPr/>
        </p:nvSpPr>
        <p:spPr>
          <a:xfrm>
            <a:off x="367862" y="4382814"/>
            <a:ext cx="4009431" cy="923330"/>
          </a:xfrm>
          <a:prstGeom prst="rect">
            <a:avLst/>
          </a:prstGeom>
          <a:noFill/>
        </p:spPr>
        <p:txBody>
          <a:bodyPr wrap="none" rtlCol="0">
            <a:spAutoFit/>
          </a:bodyPr>
          <a:lstStyle/>
          <a:p>
            <a:r>
              <a:rPr lang="en-AU" dirty="0">
                <a:latin typeface="AhnbergHand" pitchFamily="2" charset="0"/>
              </a:rPr>
              <a:t>IPv6 is deployed in Central </a:t>
            </a:r>
          </a:p>
          <a:p>
            <a:r>
              <a:rPr lang="en-AU" dirty="0">
                <a:latin typeface="AhnbergHand" pitchFamily="2" charset="0"/>
              </a:rPr>
              <a:t>Europe and Greece, but not in </a:t>
            </a:r>
          </a:p>
          <a:p>
            <a:r>
              <a:rPr lang="en-AU" dirty="0">
                <a:latin typeface="AhnbergHand" pitchFamily="2" charset="0"/>
              </a:rPr>
              <a:t>the North, South or East</a:t>
            </a:r>
          </a:p>
        </p:txBody>
      </p:sp>
    </p:spTree>
    <p:extLst>
      <p:ext uri="{BB962C8B-B14F-4D97-AF65-F5344CB8AC3E}">
        <p14:creationId xmlns:p14="http://schemas.microsoft.com/office/powerpoint/2010/main" val="1991508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A793-68F7-1849-97CE-4B0F4DE248C6}"/>
              </a:ext>
            </a:extLst>
          </p:cNvPr>
          <p:cNvSpPr>
            <a:spLocks noGrp="1"/>
          </p:cNvSpPr>
          <p:nvPr>
            <p:ph type="title"/>
          </p:nvPr>
        </p:nvSpPr>
        <p:spPr/>
        <p:txBody>
          <a:bodyPr/>
          <a:lstStyle/>
          <a:p>
            <a:r>
              <a:rPr lang="en-AU" dirty="0">
                <a:latin typeface="Powderfinger Type" panose="02020709070000000403" pitchFamily="49" charset="77"/>
              </a:rPr>
              <a:t>DNSSEC adoption</a:t>
            </a:r>
          </a:p>
        </p:txBody>
      </p:sp>
      <p:pic>
        <p:nvPicPr>
          <p:cNvPr id="7" name="Content Placeholder 6">
            <a:extLst>
              <a:ext uri="{FF2B5EF4-FFF2-40B4-BE49-F238E27FC236}">
                <a16:creationId xmlns:a16="http://schemas.microsoft.com/office/drawing/2014/main" id="{2D827EB9-8E0D-C042-90B1-ADD5B48AF69C}"/>
              </a:ext>
            </a:extLst>
          </p:cNvPr>
          <p:cNvPicPr>
            <a:picLocks noGrp="1" noChangeAspect="1"/>
          </p:cNvPicPr>
          <p:nvPr>
            <p:ph idx="1"/>
          </p:nvPr>
        </p:nvPicPr>
        <p:blipFill>
          <a:blip r:embed="rId2"/>
          <a:stretch>
            <a:fillRect/>
          </a:stretch>
        </p:blipFill>
        <p:spPr>
          <a:xfrm>
            <a:off x="1423361" y="1825625"/>
            <a:ext cx="9345278" cy="4351338"/>
          </a:xfrm>
        </p:spPr>
      </p:pic>
    </p:spTree>
    <p:extLst>
      <p:ext uri="{BB962C8B-B14F-4D97-AF65-F5344CB8AC3E}">
        <p14:creationId xmlns:p14="http://schemas.microsoft.com/office/powerpoint/2010/main" val="13363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88B3-F5C2-2748-AC5B-44A153179C18}"/>
              </a:ext>
            </a:extLst>
          </p:cNvPr>
          <p:cNvSpPr>
            <a:spLocks noGrp="1"/>
          </p:cNvSpPr>
          <p:nvPr>
            <p:ph type="title"/>
          </p:nvPr>
        </p:nvSpPr>
        <p:spPr/>
        <p:txBody>
          <a:bodyPr/>
          <a:lstStyle/>
          <a:p>
            <a:r>
              <a:rPr lang="en-AU" dirty="0">
                <a:latin typeface="Powderfinger Type" panose="02020709070000000403" pitchFamily="49" charset="77"/>
              </a:rPr>
              <a:t>Same (but different) diversity</a:t>
            </a:r>
          </a:p>
        </p:txBody>
      </p:sp>
      <p:pic>
        <p:nvPicPr>
          <p:cNvPr id="5" name="Content Placeholder 4">
            <a:extLst>
              <a:ext uri="{FF2B5EF4-FFF2-40B4-BE49-F238E27FC236}">
                <a16:creationId xmlns:a16="http://schemas.microsoft.com/office/drawing/2014/main" id="{EE280A50-B7CC-704B-832D-92CF0644A7E2}"/>
              </a:ext>
            </a:extLst>
          </p:cNvPr>
          <p:cNvPicPr>
            <a:picLocks noGrp="1" noChangeAspect="1"/>
          </p:cNvPicPr>
          <p:nvPr>
            <p:ph idx="1"/>
          </p:nvPr>
        </p:nvPicPr>
        <p:blipFill>
          <a:blip r:embed="rId2"/>
          <a:stretch>
            <a:fillRect/>
          </a:stretch>
        </p:blipFill>
        <p:spPr>
          <a:xfrm>
            <a:off x="2698750" y="1943894"/>
            <a:ext cx="6794500" cy="4114800"/>
          </a:xfrm>
        </p:spPr>
      </p:pic>
      <p:sp>
        <p:nvSpPr>
          <p:cNvPr id="6" name="TextBox 5">
            <a:extLst>
              <a:ext uri="{FF2B5EF4-FFF2-40B4-BE49-F238E27FC236}">
                <a16:creationId xmlns:a16="http://schemas.microsoft.com/office/drawing/2014/main" id="{DA31AC77-B66A-4545-A55C-06136FB37300}"/>
              </a:ext>
            </a:extLst>
          </p:cNvPr>
          <p:cNvSpPr txBox="1"/>
          <p:nvPr/>
        </p:nvSpPr>
        <p:spPr>
          <a:xfrm>
            <a:off x="367862" y="4382814"/>
            <a:ext cx="5306261" cy="923330"/>
          </a:xfrm>
          <a:prstGeom prst="rect">
            <a:avLst/>
          </a:prstGeom>
          <a:noFill/>
        </p:spPr>
        <p:txBody>
          <a:bodyPr wrap="none" rtlCol="0">
            <a:spAutoFit/>
          </a:bodyPr>
          <a:lstStyle/>
          <a:p>
            <a:r>
              <a:rPr lang="en-AU" dirty="0">
                <a:latin typeface="AhnbergHand" pitchFamily="2" charset="0"/>
              </a:rPr>
              <a:t>DNSSEC is deployed in Northern Europe,</a:t>
            </a:r>
          </a:p>
          <a:p>
            <a:r>
              <a:rPr lang="en-AU" dirty="0">
                <a:latin typeface="AhnbergHand" pitchFamily="2" charset="0"/>
              </a:rPr>
              <a:t>but not as much in Central, Southern or </a:t>
            </a:r>
          </a:p>
          <a:p>
            <a:r>
              <a:rPr lang="en-AU" dirty="0">
                <a:latin typeface="AhnbergHand" pitchFamily="2" charset="0"/>
              </a:rPr>
              <a:t>Eastern Europe </a:t>
            </a:r>
          </a:p>
        </p:txBody>
      </p:sp>
    </p:spTree>
    <p:extLst>
      <p:ext uri="{BB962C8B-B14F-4D97-AF65-F5344CB8AC3E}">
        <p14:creationId xmlns:p14="http://schemas.microsoft.com/office/powerpoint/2010/main" val="111075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DBB7-0BEB-244A-BD41-F04E12832B67}"/>
              </a:ext>
            </a:extLst>
          </p:cNvPr>
          <p:cNvSpPr>
            <a:spLocks noGrp="1"/>
          </p:cNvSpPr>
          <p:nvPr>
            <p:ph type="title"/>
          </p:nvPr>
        </p:nvSpPr>
        <p:spPr/>
        <p:txBody>
          <a:bodyPr/>
          <a:lstStyle/>
          <a:p>
            <a:r>
              <a:rPr lang="en-AU" dirty="0">
                <a:latin typeface="Powderfinger Type" panose="02020709070000000403" pitchFamily="49" charset="77"/>
              </a:rPr>
              <a:t>Why is there such diversity in deployment?</a:t>
            </a:r>
          </a:p>
        </p:txBody>
      </p:sp>
      <p:pic>
        <p:nvPicPr>
          <p:cNvPr id="5" name="Content Placeholder 4">
            <a:extLst>
              <a:ext uri="{FF2B5EF4-FFF2-40B4-BE49-F238E27FC236}">
                <a16:creationId xmlns:a16="http://schemas.microsoft.com/office/drawing/2014/main" id="{DE3D21A4-51A5-1D46-B42A-6DA41FF4DC50}"/>
              </a:ext>
            </a:extLst>
          </p:cNvPr>
          <p:cNvPicPr>
            <a:picLocks noGrp="1" noChangeAspect="1"/>
          </p:cNvPicPr>
          <p:nvPr>
            <p:ph idx="1"/>
          </p:nvPr>
        </p:nvPicPr>
        <p:blipFill rotWithShape="1">
          <a:blip r:embed="rId2"/>
          <a:srcRect r="20587"/>
          <a:stretch/>
        </p:blipFill>
        <p:spPr>
          <a:xfrm>
            <a:off x="4521688" y="3574867"/>
            <a:ext cx="3619119" cy="2822091"/>
          </a:xfrm>
        </p:spPr>
      </p:pic>
      <p:pic>
        <p:nvPicPr>
          <p:cNvPr id="7" name="Picture 6">
            <a:extLst>
              <a:ext uri="{FF2B5EF4-FFF2-40B4-BE49-F238E27FC236}">
                <a16:creationId xmlns:a16="http://schemas.microsoft.com/office/drawing/2014/main" id="{8E463506-EB53-4149-9B3C-A3AF96CAE79D}"/>
              </a:ext>
            </a:extLst>
          </p:cNvPr>
          <p:cNvPicPr>
            <a:picLocks noChangeAspect="1"/>
          </p:cNvPicPr>
          <p:nvPr/>
        </p:nvPicPr>
        <p:blipFill>
          <a:blip r:embed="rId3"/>
          <a:stretch>
            <a:fillRect/>
          </a:stretch>
        </p:blipFill>
        <p:spPr>
          <a:xfrm>
            <a:off x="816951" y="1908236"/>
            <a:ext cx="3403357" cy="2822091"/>
          </a:xfrm>
          <a:prstGeom prst="rect">
            <a:avLst/>
          </a:prstGeom>
        </p:spPr>
      </p:pic>
      <p:pic>
        <p:nvPicPr>
          <p:cNvPr id="9" name="Picture 8">
            <a:extLst>
              <a:ext uri="{FF2B5EF4-FFF2-40B4-BE49-F238E27FC236}">
                <a16:creationId xmlns:a16="http://schemas.microsoft.com/office/drawing/2014/main" id="{8046D89D-BCD2-E240-A0EB-1C6A68CA87DB}"/>
              </a:ext>
            </a:extLst>
          </p:cNvPr>
          <p:cNvPicPr>
            <a:picLocks noChangeAspect="1"/>
          </p:cNvPicPr>
          <p:nvPr/>
        </p:nvPicPr>
        <p:blipFill>
          <a:blip r:embed="rId4"/>
          <a:stretch>
            <a:fillRect/>
          </a:stretch>
        </p:blipFill>
        <p:spPr>
          <a:xfrm>
            <a:off x="7712604" y="1696121"/>
            <a:ext cx="3942576" cy="3174023"/>
          </a:xfrm>
          <a:prstGeom prst="rect">
            <a:avLst/>
          </a:prstGeom>
        </p:spPr>
      </p:pic>
      <p:sp>
        <p:nvSpPr>
          <p:cNvPr id="10" name="TextBox 9">
            <a:extLst>
              <a:ext uri="{FF2B5EF4-FFF2-40B4-BE49-F238E27FC236}">
                <a16:creationId xmlns:a16="http://schemas.microsoft.com/office/drawing/2014/main" id="{DD1EF93B-3677-AB4F-BE80-8791E16AEAC1}"/>
              </a:ext>
            </a:extLst>
          </p:cNvPr>
          <p:cNvSpPr txBox="1"/>
          <p:nvPr/>
        </p:nvSpPr>
        <p:spPr>
          <a:xfrm>
            <a:off x="1936418" y="4947875"/>
            <a:ext cx="582211" cy="369332"/>
          </a:xfrm>
          <a:prstGeom prst="rect">
            <a:avLst/>
          </a:prstGeom>
          <a:noFill/>
        </p:spPr>
        <p:txBody>
          <a:bodyPr wrap="none" rtlCol="0">
            <a:spAutoFit/>
          </a:bodyPr>
          <a:lstStyle/>
          <a:p>
            <a:r>
              <a:rPr lang="en-AU" dirty="0"/>
              <a:t>IPv6</a:t>
            </a:r>
          </a:p>
        </p:txBody>
      </p:sp>
      <p:sp>
        <p:nvSpPr>
          <p:cNvPr id="11" name="TextBox 10">
            <a:extLst>
              <a:ext uri="{FF2B5EF4-FFF2-40B4-BE49-F238E27FC236}">
                <a16:creationId xmlns:a16="http://schemas.microsoft.com/office/drawing/2014/main" id="{A4BA6D94-9895-FD4F-8FFA-106A1DE370D0}"/>
              </a:ext>
            </a:extLst>
          </p:cNvPr>
          <p:cNvSpPr txBox="1"/>
          <p:nvPr/>
        </p:nvSpPr>
        <p:spPr>
          <a:xfrm>
            <a:off x="5773863" y="3098466"/>
            <a:ext cx="920958" cy="369332"/>
          </a:xfrm>
          <a:prstGeom prst="rect">
            <a:avLst/>
          </a:prstGeom>
          <a:noFill/>
        </p:spPr>
        <p:txBody>
          <a:bodyPr wrap="none" rtlCol="0">
            <a:spAutoFit/>
          </a:bodyPr>
          <a:lstStyle/>
          <a:p>
            <a:r>
              <a:rPr lang="en-AU" dirty="0"/>
              <a:t>DNSSEC</a:t>
            </a:r>
          </a:p>
        </p:txBody>
      </p:sp>
      <p:sp>
        <p:nvSpPr>
          <p:cNvPr id="12" name="TextBox 11">
            <a:extLst>
              <a:ext uri="{FF2B5EF4-FFF2-40B4-BE49-F238E27FC236}">
                <a16:creationId xmlns:a16="http://schemas.microsoft.com/office/drawing/2014/main" id="{DA097710-2800-BA4D-9FB3-77F7CCBDC080}"/>
              </a:ext>
            </a:extLst>
          </p:cNvPr>
          <p:cNvSpPr txBox="1"/>
          <p:nvPr/>
        </p:nvSpPr>
        <p:spPr>
          <a:xfrm>
            <a:off x="9852760" y="5045990"/>
            <a:ext cx="1062855" cy="369332"/>
          </a:xfrm>
          <a:prstGeom prst="rect">
            <a:avLst/>
          </a:prstGeom>
          <a:noFill/>
        </p:spPr>
        <p:txBody>
          <a:bodyPr wrap="none" rtlCol="0">
            <a:spAutoFit/>
          </a:bodyPr>
          <a:lstStyle/>
          <a:p>
            <a:r>
              <a:rPr lang="en-AU" dirty="0"/>
              <a:t>RPKI ROV</a:t>
            </a:r>
          </a:p>
        </p:txBody>
      </p:sp>
    </p:spTree>
    <p:extLst>
      <p:ext uri="{BB962C8B-B14F-4D97-AF65-F5344CB8AC3E}">
        <p14:creationId xmlns:p14="http://schemas.microsoft.com/office/powerpoint/2010/main" val="53420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077" y="308845"/>
            <a:ext cx="10028512" cy="849217"/>
          </a:xfrm>
        </p:spPr>
        <p:txBody>
          <a:bodyPr>
            <a:noAutofit/>
          </a:bodyPr>
          <a:lstStyle/>
          <a:p>
            <a:pPr marL="0" indent="0">
              <a:buNone/>
            </a:pPr>
            <a:r>
              <a:rPr lang="en-US" sz="4400" dirty="0">
                <a:latin typeface="Powderfinger Type"/>
                <a:cs typeface="Powderfinger Type"/>
              </a:rPr>
              <a:t>Challenges for adoption:</a:t>
            </a:r>
          </a:p>
        </p:txBody>
      </p:sp>
      <p:sp>
        <p:nvSpPr>
          <p:cNvPr id="5" name="TextBox 4"/>
          <p:cNvSpPr txBox="1"/>
          <p:nvPr/>
        </p:nvSpPr>
        <p:spPr>
          <a:xfrm>
            <a:off x="2242269" y="1469270"/>
            <a:ext cx="7054289" cy="637754"/>
          </a:xfrm>
          <a:prstGeom prst="rect">
            <a:avLst/>
          </a:prstGeom>
          <a:noFill/>
        </p:spPr>
        <p:txBody>
          <a:bodyPr wrap="square" lIns="82945" tIns="41473" rIns="82945" bIns="41473" rtlCol="0">
            <a:spAutoFit/>
          </a:bodyPr>
          <a:lstStyle/>
          <a:p>
            <a:pPr marL="414726" indent="-414726">
              <a:buAutoNum type="arabicPeriod"/>
            </a:pPr>
            <a:r>
              <a:rPr lang="en-US" dirty="0">
                <a:solidFill>
                  <a:srgbClr val="0000FF"/>
                </a:solidFill>
                <a:latin typeface="Powderfinger Type"/>
                <a:cs typeface="Powderfinger Type"/>
              </a:rPr>
              <a:t>This is a deregulated and highly</a:t>
            </a:r>
          </a:p>
          <a:p>
            <a:r>
              <a:rPr lang="en-US" dirty="0">
                <a:solidFill>
                  <a:srgbClr val="0000FF"/>
                </a:solidFill>
                <a:latin typeface="Powderfinger Type"/>
                <a:cs typeface="Powderfinger Type"/>
              </a:rPr>
              <a:t>   competitive environment</a:t>
            </a:r>
          </a:p>
        </p:txBody>
      </p:sp>
      <p:sp>
        <p:nvSpPr>
          <p:cNvPr id="6" name="TextBox 5"/>
          <p:cNvSpPr txBox="1"/>
          <p:nvPr/>
        </p:nvSpPr>
        <p:spPr>
          <a:xfrm>
            <a:off x="4724333" y="2187838"/>
            <a:ext cx="4768177" cy="1088917"/>
          </a:xfrm>
          <a:prstGeom prst="rect">
            <a:avLst/>
          </a:prstGeom>
          <a:noFill/>
        </p:spPr>
        <p:txBody>
          <a:bodyPr wrap="square" lIns="82945" tIns="41473" rIns="82945" bIns="41473" rtlCol="0">
            <a:spAutoFit/>
          </a:bodyPr>
          <a:lstStyle/>
          <a:p>
            <a:r>
              <a:rPr lang="en-US" sz="3300" b="1" dirty="0">
                <a:solidFill>
                  <a:srgbClr val="B06824"/>
                </a:solidFill>
                <a:latin typeface="Max's Handwritin"/>
                <a:cs typeface="Max's Handwritin"/>
              </a:rPr>
              <a:t>There are many different players</a:t>
            </a:r>
          </a:p>
          <a:p>
            <a:r>
              <a:rPr lang="en-US" sz="3300" b="1" dirty="0">
                <a:solidFill>
                  <a:srgbClr val="B06824"/>
                </a:solidFill>
                <a:latin typeface="Max's Handwritin"/>
                <a:cs typeface="Max's Handwritin"/>
              </a:rPr>
              <a:t>Each with their own perspective</a:t>
            </a:r>
          </a:p>
        </p:txBody>
      </p:sp>
      <p:pic>
        <p:nvPicPr>
          <p:cNvPr id="2" name="Picture 1" descr="fig1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411" y="3690298"/>
            <a:ext cx="2968026" cy="1567784"/>
          </a:xfrm>
          <a:prstGeom prst="rect">
            <a:avLst/>
          </a:prstGeom>
        </p:spPr>
      </p:pic>
      <p:sp>
        <p:nvSpPr>
          <p:cNvPr id="7" name="TextBox 6"/>
          <p:cNvSpPr txBox="1"/>
          <p:nvPr/>
        </p:nvSpPr>
        <p:spPr>
          <a:xfrm>
            <a:off x="2699491" y="3102378"/>
            <a:ext cx="391905" cy="586340"/>
          </a:xfrm>
          <a:prstGeom prst="rect">
            <a:avLst/>
          </a:prstGeom>
          <a:noFill/>
        </p:spPr>
        <p:txBody>
          <a:bodyPr wrap="square" lIns="82945" tIns="41473" rIns="82945" bIns="41473" rtlCol="0">
            <a:spAutoFit/>
          </a:bodyPr>
          <a:lstStyle/>
          <a:p>
            <a:r>
              <a:rPr lang="en-US" sz="3300" b="1" dirty="0">
                <a:solidFill>
                  <a:srgbClr val="0000FF"/>
                </a:solidFill>
                <a:latin typeface="Max's Handwritin"/>
                <a:cs typeface="Max's Handwritin"/>
              </a:rPr>
              <a:t>?</a:t>
            </a:r>
          </a:p>
        </p:txBody>
      </p:sp>
      <p:sp>
        <p:nvSpPr>
          <p:cNvPr id="8" name="Rectangle 7"/>
          <p:cNvSpPr/>
          <p:nvPr/>
        </p:nvSpPr>
        <p:spPr bwMode="auto">
          <a:xfrm>
            <a:off x="1524001" y="2841082"/>
            <a:ext cx="3135015" cy="2874271"/>
          </a:xfrm>
          <a:prstGeom prst="rect">
            <a:avLst/>
          </a:prstGeom>
          <a:solidFill>
            <a:srgbClr val="FFFFFE">
              <a:alpha val="87000"/>
            </a:srgbClr>
          </a:solidFill>
          <a:ln w="9525" cap="flat" cmpd="sng" algn="ctr">
            <a:no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407526" hangingPunct="0">
              <a:lnSpc>
                <a:spcPct val="96000"/>
              </a:lnSpc>
              <a:buClr>
                <a:srgbClr val="000000"/>
              </a:buClr>
              <a:buSzPct val="100000"/>
            </a:pPr>
            <a:endParaRPr lang="en-US" sz="1600"/>
          </a:p>
        </p:txBody>
      </p:sp>
      <p:pic>
        <p:nvPicPr>
          <p:cNvPr id="9" name="Picture 8" descr="fig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83" y="3233027"/>
            <a:ext cx="1492807" cy="1729260"/>
          </a:xfrm>
          <a:prstGeom prst="rect">
            <a:avLst/>
          </a:prstGeom>
        </p:spPr>
      </p:pic>
      <p:pic>
        <p:nvPicPr>
          <p:cNvPr id="30" name="Picture 29" descr="fi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83" y="4670162"/>
            <a:ext cx="1801147" cy="1108948"/>
          </a:xfrm>
          <a:prstGeom prst="rect">
            <a:avLst/>
          </a:prstGeom>
        </p:spPr>
      </p:pic>
      <p:sp>
        <p:nvSpPr>
          <p:cNvPr id="31" name="TextBox 30"/>
          <p:cNvSpPr txBox="1"/>
          <p:nvPr/>
        </p:nvSpPr>
        <p:spPr>
          <a:xfrm>
            <a:off x="3613935" y="5584703"/>
            <a:ext cx="6923654" cy="586340"/>
          </a:xfrm>
          <a:prstGeom prst="rect">
            <a:avLst/>
          </a:prstGeom>
          <a:noFill/>
        </p:spPr>
        <p:txBody>
          <a:bodyPr wrap="square" lIns="82945" tIns="41473" rIns="82945" bIns="41473" rtlCol="0">
            <a:spAutoFit/>
          </a:bodyPr>
          <a:lstStyle/>
          <a:p>
            <a:r>
              <a:rPr lang="en-US" sz="3300" b="1" dirty="0">
                <a:solidFill>
                  <a:srgbClr val="000090"/>
                </a:solidFill>
                <a:latin typeface="Max's Handwritin"/>
                <a:cs typeface="Max's Handwritin"/>
              </a:rPr>
              <a:t>And all potential approaches will be explored!</a:t>
            </a:r>
          </a:p>
        </p:txBody>
      </p:sp>
    </p:spTree>
    <p:extLst>
      <p:ext uri="{BB962C8B-B14F-4D97-AF65-F5344CB8AC3E}">
        <p14:creationId xmlns:p14="http://schemas.microsoft.com/office/powerpoint/2010/main" val="373808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Why?</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a:xfrm>
            <a:off x="1818290" y="1825625"/>
            <a:ext cx="9535510" cy="4351338"/>
          </a:xfrm>
        </p:spPr>
        <p:txBody>
          <a:bodyPr/>
          <a:lstStyle/>
          <a:p>
            <a:pPr marL="0" indent="0">
              <a:buNone/>
            </a:pPr>
            <a:r>
              <a:rPr lang="en-AU" dirty="0"/>
              <a:t>Was IPv4 a runaway success, yet IPv6 is approaching its third decade of waiting in the wings?</a:t>
            </a:r>
          </a:p>
          <a:p>
            <a:pPr marL="0" indent="0">
              <a:buNone/>
            </a:pPr>
            <a:endParaRPr lang="en-AU" dirty="0"/>
          </a:p>
          <a:p>
            <a:pPr marL="0" indent="0">
              <a:buNone/>
            </a:pPr>
            <a:r>
              <a:rPr lang="en-AU" dirty="0"/>
              <a:t>Will this “transition” ever end? </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504848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762" y="368433"/>
            <a:ext cx="10328871" cy="849217"/>
          </a:xfrm>
        </p:spPr>
        <p:txBody>
          <a:bodyPr>
            <a:noAutofit/>
          </a:bodyPr>
          <a:lstStyle/>
          <a:p>
            <a:pPr marL="0" indent="0">
              <a:buNone/>
            </a:pPr>
            <a:r>
              <a:rPr lang="en-US" sz="4400" dirty="0">
                <a:latin typeface="Powderfinger Type"/>
                <a:cs typeface="Powderfinger Type"/>
              </a:rPr>
              <a:t>Challenges for adoption:</a:t>
            </a:r>
          </a:p>
        </p:txBody>
      </p:sp>
      <p:sp>
        <p:nvSpPr>
          <p:cNvPr id="5" name="TextBox 4"/>
          <p:cNvSpPr txBox="1"/>
          <p:nvPr/>
        </p:nvSpPr>
        <p:spPr>
          <a:xfrm>
            <a:off x="2242269" y="1469270"/>
            <a:ext cx="7054289" cy="360755"/>
          </a:xfrm>
          <a:prstGeom prst="rect">
            <a:avLst/>
          </a:prstGeom>
          <a:noFill/>
        </p:spPr>
        <p:txBody>
          <a:bodyPr wrap="square" lIns="82945" tIns="41473" rIns="82945" bIns="41473" rtlCol="0">
            <a:spAutoFit/>
          </a:bodyPr>
          <a:lstStyle/>
          <a:p>
            <a:r>
              <a:rPr lang="en-US" dirty="0">
                <a:solidFill>
                  <a:srgbClr val="0000FF"/>
                </a:solidFill>
                <a:latin typeface="Powderfinger Type"/>
                <a:cs typeface="Powderfinger Type"/>
              </a:rPr>
              <a:t>2.  The myth of long-term planning</a:t>
            </a:r>
          </a:p>
        </p:txBody>
      </p:sp>
      <p:pic>
        <p:nvPicPr>
          <p:cNvPr id="2" name="Picture 1" descr="fig1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68" y="2795111"/>
            <a:ext cx="2968026" cy="1567784"/>
          </a:xfrm>
          <a:prstGeom prst="rect">
            <a:avLst/>
          </a:prstGeom>
        </p:spPr>
      </p:pic>
      <p:sp>
        <p:nvSpPr>
          <p:cNvPr id="7" name="TextBox 6"/>
          <p:cNvSpPr txBox="1"/>
          <p:nvPr/>
        </p:nvSpPr>
        <p:spPr>
          <a:xfrm>
            <a:off x="1719727" y="2081478"/>
            <a:ext cx="391905" cy="586340"/>
          </a:xfrm>
          <a:prstGeom prst="rect">
            <a:avLst/>
          </a:prstGeom>
          <a:noFill/>
        </p:spPr>
        <p:txBody>
          <a:bodyPr wrap="square" lIns="82945" tIns="41473" rIns="82945" bIns="41473" rtlCol="0">
            <a:spAutoFit/>
          </a:bodyPr>
          <a:lstStyle/>
          <a:p>
            <a:r>
              <a:rPr lang="en-US" sz="3300" b="1" dirty="0">
                <a:solidFill>
                  <a:srgbClr val="0000FF"/>
                </a:solidFill>
                <a:latin typeface="Max's Handwritin"/>
                <a:cs typeface="Max's Handwritin"/>
              </a:rPr>
              <a:t>?</a:t>
            </a:r>
          </a:p>
        </p:txBody>
      </p:sp>
      <p:sp>
        <p:nvSpPr>
          <p:cNvPr id="11" name="Content Placeholder 2">
            <a:extLst>
              <a:ext uri="{FF2B5EF4-FFF2-40B4-BE49-F238E27FC236}">
                <a16:creationId xmlns:a16="http://schemas.microsoft.com/office/drawing/2014/main" id="{4AA80115-85ED-A948-B768-CD2298B2D927}"/>
              </a:ext>
            </a:extLst>
          </p:cNvPr>
          <p:cNvSpPr txBox="1">
            <a:spLocks/>
          </p:cNvSpPr>
          <p:nvPr/>
        </p:nvSpPr>
        <p:spPr>
          <a:xfrm>
            <a:off x="3574034" y="2369028"/>
            <a:ext cx="8617966" cy="1597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ax's Handwritin"/>
                <a:cs typeface="Max's Handwritin"/>
              </a:rPr>
              <a:t>“IPv6 Transition will take many years... </a:t>
            </a:r>
          </a:p>
          <a:p>
            <a:pPr marL="0" indent="0">
              <a:buFont typeface="Arial" panose="020B0604020202020204" pitchFamily="34" charset="0"/>
              <a:buNone/>
            </a:pPr>
            <a:r>
              <a:rPr lang="en-US" b="1" dirty="0">
                <a:latin typeface="Max's Handwritin"/>
                <a:cs typeface="Max's Handwritin"/>
              </a:rPr>
              <a:t>     5 years, maybe 10 years, maybe longer”</a:t>
            </a:r>
          </a:p>
        </p:txBody>
      </p:sp>
      <p:sp>
        <p:nvSpPr>
          <p:cNvPr id="12" name="TextBox 11">
            <a:extLst>
              <a:ext uri="{FF2B5EF4-FFF2-40B4-BE49-F238E27FC236}">
                <a16:creationId xmlns:a16="http://schemas.microsoft.com/office/drawing/2014/main" id="{E23B1C76-6EAB-0A48-940F-112048AD9E46}"/>
              </a:ext>
            </a:extLst>
          </p:cNvPr>
          <p:cNvSpPr txBox="1"/>
          <p:nvPr/>
        </p:nvSpPr>
        <p:spPr>
          <a:xfrm>
            <a:off x="5105075" y="3265072"/>
            <a:ext cx="6204857" cy="1569660"/>
          </a:xfrm>
          <a:prstGeom prst="rect">
            <a:avLst/>
          </a:prstGeom>
          <a:noFill/>
        </p:spPr>
        <p:txBody>
          <a:bodyPr wrap="square" rtlCol="0">
            <a:spAutoFit/>
          </a:bodyPr>
          <a:lstStyle/>
          <a:p>
            <a:r>
              <a:rPr lang="en-US" sz="3200" b="1" dirty="0">
                <a:solidFill>
                  <a:srgbClr val="984807"/>
                </a:solidFill>
                <a:latin typeface="Max's Handwritin"/>
                <a:cs typeface="Max's Handwritin"/>
              </a:rPr>
              <a:t>Are we still firmly committed to the plans we had 5 years ago? How about our 10-year-old plans?</a:t>
            </a:r>
          </a:p>
        </p:txBody>
      </p:sp>
      <p:sp>
        <p:nvSpPr>
          <p:cNvPr id="13" name="TextBox 12">
            <a:extLst>
              <a:ext uri="{FF2B5EF4-FFF2-40B4-BE49-F238E27FC236}">
                <a16:creationId xmlns:a16="http://schemas.microsoft.com/office/drawing/2014/main" id="{7E4F50E9-053B-D648-B644-FAD841095A1D}"/>
              </a:ext>
            </a:extLst>
          </p:cNvPr>
          <p:cNvSpPr txBox="1"/>
          <p:nvPr/>
        </p:nvSpPr>
        <p:spPr>
          <a:xfrm>
            <a:off x="1180009" y="5715353"/>
            <a:ext cx="8116549" cy="1200328"/>
          </a:xfrm>
          <a:prstGeom prst="rect">
            <a:avLst/>
          </a:prstGeom>
          <a:noFill/>
        </p:spPr>
        <p:txBody>
          <a:bodyPr wrap="square" rtlCol="0">
            <a:spAutoFit/>
          </a:bodyPr>
          <a:lstStyle/>
          <a:p>
            <a:r>
              <a:rPr lang="en-US" dirty="0">
                <a:latin typeface="Powderfinger Type"/>
                <a:cs typeface="Powderfinger Type"/>
              </a:rPr>
              <a:t>The longer the period of transition, the higher the risk of completely losing the plot and heading into other directions!</a:t>
            </a:r>
          </a:p>
        </p:txBody>
      </p:sp>
    </p:spTree>
    <p:extLst>
      <p:ext uri="{BB962C8B-B14F-4D97-AF65-F5344CB8AC3E}">
        <p14:creationId xmlns:p14="http://schemas.microsoft.com/office/powerpoint/2010/main" val="3415852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728" y="391313"/>
            <a:ext cx="10132664" cy="849217"/>
          </a:xfrm>
        </p:spPr>
        <p:txBody>
          <a:bodyPr>
            <a:noAutofit/>
          </a:bodyPr>
          <a:lstStyle/>
          <a:p>
            <a:pPr marL="0" indent="0">
              <a:buNone/>
            </a:pPr>
            <a:r>
              <a:rPr lang="en-US" sz="4400" dirty="0">
                <a:latin typeface="Powderfinger Type"/>
                <a:cs typeface="Powderfinger Type"/>
              </a:rPr>
              <a:t>Challenges for adoption:</a:t>
            </a:r>
          </a:p>
        </p:txBody>
      </p:sp>
      <p:sp>
        <p:nvSpPr>
          <p:cNvPr id="5" name="TextBox 4"/>
          <p:cNvSpPr txBox="1"/>
          <p:nvPr/>
        </p:nvSpPr>
        <p:spPr>
          <a:xfrm>
            <a:off x="2242269" y="1469270"/>
            <a:ext cx="7054289" cy="360755"/>
          </a:xfrm>
          <a:prstGeom prst="rect">
            <a:avLst/>
          </a:prstGeom>
          <a:noFill/>
        </p:spPr>
        <p:txBody>
          <a:bodyPr wrap="square" lIns="82945" tIns="41473" rIns="82945" bIns="41473" rtlCol="0">
            <a:spAutoFit/>
          </a:bodyPr>
          <a:lstStyle/>
          <a:p>
            <a:pPr marL="342900" indent="-342900">
              <a:buAutoNum type="arabicPeriod" startAt="3"/>
            </a:pPr>
            <a:r>
              <a:rPr lang="en-US" dirty="0">
                <a:solidFill>
                  <a:srgbClr val="0000FF"/>
                </a:solidFill>
                <a:latin typeface="Powderfinger Type"/>
                <a:cs typeface="Powderfinger Type"/>
              </a:rPr>
              <a:t>The environment keeps changing</a:t>
            </a:r>
          </a:p>
        </p:txBody>
      </p:sp>
      <p:sp>
        <p:nvSpPr>
          <p:cNvPr id="9" name="Title 1">
            <a:extLst>
              <a:ext uri="{FF2B5EF4-FFF2-40B4-BE49-F238E27FC236}">
                <a16:creationId xmlns:a16="http://schemas.microsoft.com/office/drawing/2014/main" id="{B54389AA-F5A3-1743-B28D-545EE5955AD7}"/>
              </a:ext>
            </a:extLst>
          </p:cNvPr>
          <p:cNvSpPr>
            <a:spLocks noGrp="1"/>
          </p:cNvSpPr>
          <p:nvPr>
            <p:ph type="title"/>
          </p:nvPr>
        </p:nvSpPr>
        <p:spPr>
          <a:xfrm>
            <a:off x="3232520" y="1976164"/>
            <a:ext cx="7848872" cy="857250"/>
          </a:xfrm>
        </p:spPr>
        <p:txBody>
          <a:bodyPr>
            <a:normAutofit/>
          </a:bodyPr>
          <a:lstStyle/>
          <a:p>
            <a:r>
              <a:rPr lang="en-US" sz="2000" dirty="0">
                <a:latin typeface="Powderfinger Type" charset="0"/>
                <a:ea typeface="Powderfinger Type" charset="0"/>
                <a:cs typeface="Powderfinger Type" charset="0"/>
              </a:rPr>
              <a:t>Today’s Internet Architecture</a:t>
            </a:r>
          </a:p>
        </p:txBody>
      </p:sp>
      <p:pic>
        <p:nvPicPr>
          <p:cNvPr id="10" name="Picture 9">
            <a:extLst>
              <a:ext uri="{FF2B5EF4-FFF2-40B4-BE49-F238E27FC236}">
                <a16:creationId xmlns:a16="http://schemas.microsoft.com/office/drawing/2014/main" id="{B40F36B1-2EEF-9B4F-AB35-64E2C0F9A100}"/>
              </a:ext>
            </a:extLst>
          </p:cNvPr>
          <p:cNvPicPr>
            <a:picLocks noChangeAspect="1"/>
          </p:cNvPicPr>
          <p:nvPr/>
        </p:nvPicPr>
        <p:blipFill>
          <a:blip r:embed="rId2"/>
          <a:stretch>
            <a:fillRect/>
          </a:stretch>
        </p:blipFill>
        <p:spPr>
          <a:xfrm>
            <a:off x="3960020" y="2598216"/>
            <a:ext cx="7669600" cy="3638620"/>
          </a:xfrm>
          <a:prstGeom prst="rect">
            <a:avLst/>
          </a:prstGeom>
        </p:spPr>
      </p:pic>
    </p:spTree>
    <p:extLst>
      <p:ext uri="{BB962C8B-B14F-4D97-AF65-F5344CB8AC3E}">
        <p14:creationId xmlns:p14="http://schemas.microsoft.com/office/powerpoint/2010/main" val="1191535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EB27-7565-C841-8ACD-44E89B64362E}"/>
              </a:ext>
            </a:extLst>
          </p:cNvPr>
          <p:cNvSpPr>
            <a:spLocks noGrp="1"/>
          </p:cNvSpPr>
          <p:nvPr>
            <p:ph type="title"/>
          </p:nvPr>
        </p:nvSpPr>
        <p:spPr/>
        <p:txBody>
          <a:bodyPr/>
          <a:lstStyle/>
          <a:p>
            <a:r>
              <a:rPr lang="en-AU" dirty="0">
                <a:latin typeface="Powderfinger Type" panose="02020709070000000403" pitchFamily="49" charset="77"/>
              </a:rPr>
              <a:t>Some Providers see advantage in early adoption</a:t>
            </a:r>
          </a:p>
        </p:txBody>
      </p:sp>
      <p:sp>
        <p:nvSpPr>
          <p:cNvPr id="3" name="Content Placeholder 2">
            <a:extLst>
              <a:ext uri="{FF2B5EF4-FFF2-40B4-BE49-F238E27FC236}">
                <a16:creationId xmlns:a16="http://schemas.microsoft.com/office/drawing/2014/main" id="{B3D823EF-21D8-E14F-99A3-21C0406FA220}"/>
              </a:ext>
            </a:extLst>
          </p:cNvPr>
          <p:cNvSpPr>
            <a:spLocks noGrp="1"/>
          </p:cNvSpPr>
          <p:nvPr>
            <p:ph idx="1"/>
          </p:nvPr>
        </p:nvSpPr>
        <p:spPr/>
        <p:txBody>
          <a:bodyPr/>
          <a:lstStyle/>
          <a:p>
            <a:r>
              <a:rPr lang="en-AU" dirty="0"/>
              <a:t>Competitive positioning in a diverse market</a:t>
            </a:r>
          </a:p>
          <a:p>
            <a:r>
              <a:rPr lang="en-AU" dirty="0"/>
              <a:t>Early adoption of future mainstream technologies (first user advantage)</a:t>
            </a:r>
          </a:p>
          <a:p>
            <a:r>
              <a:rPr lang="en-AU" dirty="0"/>
              <a:t>Perception of enhanced utility, security and safety in these more recent technologies</a:t>
            </a:r>
          </a:p>
          <a:p>
            <a:pPr marL="0" indent="0">
              <a:buNone/>
            </a:pPr>
            <a:endParaRPr lang="en-AU" dirty="0"/>
          </a:p>
        </p:txBody>
      </p:sp>
    </p:spTree>
    <p:extLst>
      <p:ext uri="{BB962C8B-B14F-4D97-AF65-F5344CB8AC3E}">
        <p14:creationId xmlns:p14="http://schemas.microsoft.com/office/powerpoint/2010/main" val="1355751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EEF5-D72C-B440-BA21-5E2AC4A20EDF}"/>
              </a:ext>
            </a:extLst>
          </p:cNvPr>
          <p:cNvSpPr>
            <a:spLocks noGrp="1"/>
          </p:cNvSpPr>
          <p:nvPr>
            <p:ph type="title"/>
          </p:nvPr>
        </p:nvSpPr>
        <p:spPr/>
        <p:txBody>
          <a:bodyPr/>
          <a:lstStyle/>
          <a:p>
            <a:r>
              <a:rPr lang="en-AU" dirty="0">
                <a:latin typeface="Powderfinger Type" panose="02020709070000000403" pitchFamily="49" charset="77"/>
              </a:rPr>
              <a:t>Other Providers see compelling reasons to wait …</a:t>
            </a:r>
          </a:p>
        </p:txBody>
      </p:sp>
      <p:sp>
        <p:nvSpPr>
          <p:cNvPr id="3" name="Content Placeholder 2">
            <a:extLst>
              <a:ext uri="{FF2B5EF4-FFF2-40B4-BE49-F238E27FC236}">
                <a16:creationId xmlns:a16="http://schemas.microsoft.com/office/drawing/2014/main" id="{13C0BF0D-E268-5247-A988-48146D0043B6}"/>
              </a:ext>
            </a:extLst>
          </p:cNvPr>
          <p:cNvSpPr>
            <a:spLocks noGrp="1"/>
          </p:cNvSpPr>
          <p:nvPr>
            <p:ph idx="1"/>
          </p:nvPr>
        </p:nvSpPr>
        <p:spPr/>
        <p:txBody>
          <a:bodyPr>
            <a:normAutofit lnSpcReduction="10000"/>
          </a:bodyPr>
          <a:lstStyle/>
          <a:p>
            <a:r>
              <a:rPr lang="en-AU" b="1" dirty="0"/>
              <a:t>IPv6</a:t>
            </a:r>
            <a:r>
              <a:rPr lang="en-AU" dirty="0"/>
              <a:t> is a 1990’s technology solution to a 1980’s networking architectural challenge – CDN feeder networks do not need globally unique address plans across every device all of the time</a:t>
            </a:r>
          </a:p>
          <a:p>
            <a:r>
              <a:rPr lang="en-AU" b="1" dirty="0"/>
              <a:t>DNSSEC</a:t>
            </a:r>
            <a:r>
              <a:rPr lang="en-AU" dirty="0"/>
              <a:t> is merely a pantomime of secure DNS. If we pushed DNSSEC validation to the edges of the network where it truly matters we’re scared that the DNS will slow down to unacceptable levels. DANE’s demise is a good example of this DNS paranoia!</a:t>
            </a:r>
          </a:p>
          <a:p>
            <a:r>
              <a:rPr lang="en-AU" b="1" dirty="0"/>
              <a:t>RPKI Route Origin Validation </a:t>
            </a:r>
            <a:r>
              <a:rPr lang="en-AU" dirty="0"/>
              <a:t>is also a thin veneer of supposed security. It makes routing attacks ever so slightly harder. More moving parts can introduce fragility, and not necessarily enhance operating stability</a:t>
            </a:r>
          </a:p>
        </p:txBody>
      </p:sp>
    </p:spTree>
    <p:extLst>
      <p:ext uri="{BB962C8B-B14F-4D97-AF65-F5344CB8AC3E}">
        <p14:creationId xmlns:p14="http://schemas.microsoft.com/office/powerpoint/2010/main" val="1489605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F38F-FEAD-C047-B56F-31788B16E1E0}"/>
              </a:ext>
            </a:extLst>
          </p:cNvPr>
          <p:cNvSpPr>
            <a:spLocks noGrp="1"/>
          </p:cNvSpPr>
          <p:nvPr>
            <p:ph type="title"/>
          </p:nvPr>
        </p:nvSpPr>
        <p:spPr/>
        <p:txBody>
          <a:bodyPr/>
          <a:lstStyle/>
          <a:p>
            <a:r>
              <a:rPr lang="en-AU" dirty="0"/>
              <a:t>What drives change?</a:t>
            </a:r>
          </a:p>
        </p:txBody>
      </p:sp>
      <p:sp>
        <p:nvSpPr>
          <p:cNvPr id="3" name="Content Placeholder 2">
            <a:extLst>
              <a:ext uri="{FF2B5EF4-FFF2-40B4-BE49-F238E27FC236}">
                <a16:creationId xmlns:a16="http://schemas.microsoft.com/office/drawing/2014/main" id="{7D17AB6A-945C-BD45-9F6A-C7FECB60319C}"/>
              </a:ext>
            </a:extLst>
          </p:cNvPr>
          <p:cNvSpPr>
            <a:spLocks noGrp="1"/>
          </p:cNvSpPr>
          <p:nvPr>
            <p:ph idx="1"/>
          </p:nvPr>
        </p:nvSpPr>
        <p:spPr/>
        <p:txBody>
          <a:bodyPr/>
          <a:lstStyle/>
          <a:p>
            <a:pPr marL="0" indent="0">
              <a:buNone/>
            </a:pPr>
            <a:r>
              <a:rPr lang="en-AU" dirty="0"/>
              <a:t>This is a market, like any other</a:t>
            </a:r>
          </a:p>
          <a:p>
            <a:pPr marL="0" indent="0">
              <a:buNone/>
            </a:pPr>
            <a:r>
              <a:rPr lang="en-AU" dirty="0"/>
              <a:t>And consumers of goods and services make choices</a:t>
            </a:r>
          </a:p>
          <a:p>
            <a:pPr marL="0" indent="0">
              <a:buNone/>
            </a:pPr>
            <a:r>
              <a:rPr lang="en-AU" dirty="0"/>
              <a:t>These user choices are what drives the market</a:t>
            </a:r>
          </a:p>
        </p:txBody>
      </p:sp>
    </p:spTree>
    <p:extLst>
      <p:ext uri="{BB962C8B-B14F-4D97-AF65-F5344CB8AC3E}">
        <p14:creationId xmlns:p14="http://schemas.microsoft.com/office/powerpoint/2010/main" val="1634363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53F1-BD87-7E4C-88CE-871D93BB8A05}"/>
              </a:ext>
            </a:extLst>
          </p:cNvPr>
          <p:cNvSpPr>
            <a:spLocks noGrp="1"/>
          </p:cNvSpPr>
          <p:nvPr>
            <p:ph type="title"/>
          </p:nvPr>
        </p:nvSpPr>
        <p:spPr/>
        <p:txBody>
          <a:bodyPr/>
          <a:lstStyle/>
          <a:p>
            <a:r>
              <a:rPr lang="en-AU" dirty="0"/>
              <a:t>What resists change?</a:t>
            </a:r>
          </a:p>
        </p:txBody>
      </p:sp>
      <p:sp>
        <p:nvSpPr>
          <p:cNvPr id="3" name="Content Placeholder 2">
            <a:extLst>
              <a:ext uri="{FF2B5EF4-FFF2-40B4-BE49-F238E27FC236}">
                <a16:creationId xmlns:a16="http://schemas.microsoft.com/office/drawing/2014/main" id="{3B0A11F1-41AD-5D45-A438-D950116679D8}"/>
              </a:ext>
            </a:extLst>
          </p:cNvPr>
          <p:cNvSpPr>
            <a:spLocks noGrp="1"/>
          </p:cNvSpPr>
          <p:nvPr>
            <p:ph idx="1"/>
          </p:nvPr>
        </p:nvSpPr>
        <p:spPr/>
        <p:txBody>
          <a:bodyPr/>
          <a:lstStyle/>
          <a:p>
            <a:r>
              <a:rPr lang="en-AU" dirty="0"/>
              <a:t>Volume tends to increase inertial resistance</a:t>
            </a:r>
          </a:p>
          <a:p>
            <a:pPr lvl="1"/>
            <a:r>
              <a:rPr lang="en-AU" dirty="0"/>
              <a:t>And the digital world has massive volume</a:t>
            </a:r>
          </a:p>
          <a:p>
            <a:r>
              <a:rPr lang="en-AU" dirty="0"/>
              <a:t>Incumbency resists change</a:t>
            </a:r>
          </a:p>
          <a:p>
            <a:pPr lvl="1"/>
            <a:r>
              <a:rPr lang="en-AU" dirty="0"/>
              <a:t>And the digital world is now dominated by a small set of incumbents</a:t>
            </a:r>
          </a:p>
          <a:p>
            <a:r>
              <a:rPr lang="en-AU" dirty="0"/>
              <a:t>The emergence of large scale digital incumbents creates its own challenges</a:t>
            </a:r>
          </a:p>
        </p:txBody>
      </p:sp>
    </p:spTree>
    <p:extLst>
      <p:ext uri="{BB962C8B-B14F-4D97-AF65-F5344CB8AC3E}">
        <p14:creationId xmlns:p14="http://schemas.microsoft.com/office/powerpoint/2010/main" val="2680520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4064724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37</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4564977"/>
          </a:xfrm>
          <a:prstGeom prst="rect">
            <a:avLst/>
          </a:prstGeom>
        </p:spPr>
      </p:pic>
      <p:sp>
        <p:nvSpPr>
          <p:cNvPr id="7" name="TextBox 6"/>
          <p:cNvSpPr txBox="1"/>
          <p:nvPr/>
        </p:nvSpPr>
        <p:spPr>
          <a:xfrm>
            <a:off x="8542766" y="5724777"/>
            <a:ext cx="1971245" cy="276999"/>
          </a:xfrm>
          <a:prstGeom prst="rect">
            <a:avLst/>
          </a:prstGeom>
          <a:noFill/>
        </p:spPr>
        <p:txBody>
          <a:bodyPr wrap="none" rtlCol="0">
            <a:spAutoFit/>
          </a:bodyPr>
          <a:lstStyle/>
          <a:p>
            <a:r>
              <a:rPr lang="en-US" sz="1200" dirty="0"/>
              <a:t>High Museum of Art</a:t>
            </a:r>
            <a:r>
              <a:rPr lang="en-US" sz="1200"/>
              <a:t>, Atlanta</a:t>
            </a:r>
          </a:p>
        </p:txBody>
      </p:sp>
      <p:sp>
        <p:nvSpPr>
          <p:cNvPr id="6" name="Title 1"/>
          <p:cNvSpPr>
            <a:spLocks noGrp="1"/>
          </p:cNvSpPr>
          <p:nvPr>
            <p:ph type="title"/>
          </p:nvPr>
        </p:nvSpPr>
        <p:spPr>
          <a:xfrm>
            <a:off x="1919536" y="274639"/>
            <a:ext cx="8856984" cy="114300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74674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38</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267416" y="3681716"/>
            <a:ext cx="4348531" cy="2103589"/>
          </a:xfrm>
          <a:prstGeom prst="rect">
            <a:avLst/>
          </a:prstGeom>
          <a:noFill/>
        </p:spPr>
        <p:txBody>
          <a:bodyPr wrap="square" rtlCol="0">
            <a:spAutoFit/>
          </a:bodyPr>
          <a:lstStyle/>
          <a:p>
            <a:r>
              <a:rPr lang="en-US" sz="1867" dirty="0"/>
              <a:t>Andrew Carnegie - US Steel </a:t>
            </a:r>
          </a:p>
          <a:p>
            <a:r>
              <a:rPr lang="en-US" sz="1867" dirty="0"/>
              <a:t>John </a:t>
            </a:r>
            <a:r>
              <a:rPr lang="en-US" sz="1867" dirty="0" err="1"/>
              <a:t>Rockfeller</a:t>
            </a:r>
            <a:r>
              <a:rPr lang="en-US" sz="1867" dirty="0"/>
              <a:t> - Standard Oil</a:t>
            </a:r>
          </a:p>
          <a:p>
            <a:r>
              <a:rPr lang="en-US" sz="1867" dirty="0"/>
              <a:t>Theodore Vail - AT&amp;T</a:t>
            </a:r>
          </a:p>
          <a:p>
            <a:r>
              <a:rPr lang="en-US" sz="1867" dirty="0"/>
              <a:t>George Westinghouse </a:t>
            </a:r>
            <a:r>
              <a:rPr lang="mr-IN" sz="1867" dirty="0"/>
              <a:t>–</a:t>
            </a:r>
            <a:r>
              <a:rPr lang="en-US" sz="1867" dirty="0"/>
              <a:t> Rail Brakes</a:t>
            </a:r>
          </a:p>
          <a:p>
            <a:r>
              <a:rPr lang="en-US" sz="1867" dirty="0"/>
              <a:t>Thomas Edison </a:t>
            </a:r>
            <a:r>
              <a:rPr lang="mr-IN" sz="1867" dirty="0"/>
              <a:t>–</a:t>
            </a:r>
            <a:r>
              <a:rPr lang="en-US" sz="1867" dirty="0"/>
              <a:t> General Electric</a:t>
            </a:r>
          </a:p>
          <a:p>
            <a:r>
              <a:rPr lang="en-US" sz="1867" dirty="0"/>
              <a:t>J P Morgan - Banking</a:t>
            </a:r>
          </a:p>
          <a:p>
            <a:endParaRPr lang="en-US" sz="1867"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1562195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 in the United States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39</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latter part of the 19</a:t>
            </a:r>
            <a:r>
              <a:rPr lang="en-US" sz="2000" baseline="30000" dirty="0"/>
              <a:t>th</a:t>
            </a:r>
            <a:r>
              <a:rPr lang="en-US" sz="2000" dirty="0"/>
              <a:t> century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381620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Why?</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a:xfrm>
            <a:off x="1818290" y="1825625"/>
            <a:ext cx="9535510" cy="4351338"/>
          </a:xfrm>
        </p:spPr>
        <p:txBody>
          <a:bodyPr/>
          <a:lstStyle/>
          <a:p>
            <a:pPr marL="0" indent="0">
              <a:buNone/>
            </a:pPr>
            <a:r>
              <a:rPr lang="en-AU" dirty="0"/>
              <a:t>Was IPv4 a runaway success, yet IPv6 is approaching its third decade of waiting in the wings?</a:t>
            </a:r>
          </a:p>
          <a:p>
            <a:pPr marL="0" indent="0">
              <a:buNone/>
            </a:pPr>
            <a:endParaRPr lang="en-AU" dirty="0"/>
          </a:p>
          <a:p>
            <a:pPr marL="0" indent="0">
              <a:buNone/>
            </a:pPr>
            <a:r>
              <a:rPr lang="en-AU" dirty="0"/>
              <a:t>Will this “transition” ever end? </a:t>
            </a:r>
          </a:p>
          <a:p>
            <a:pPr marL="0" indent="0">
              <a:buNone/>
            </a:pPr>
            <a:endParaRPr lang="en-AU" dirty="0"/>
          </a:p>
          <a:p>
            <a:pPr marL="0" indent="0">
              <a:buNone/>
            </a:pPr>
            <a:r>
              <a:rPr lang="en-AU" dirty="0"/>
              <a:t>When? </a:t>
            </a:r>
          </a:p>
        </p:txBody>
      </p:sp>
    </p:spTree>
    <p:extLst>
      <p:ext uri="{BB962C8B-B14F-4D97-AF65-F5344CB8AC3E}">
        <p14:creationId xmlns:p14="http://schemas.microsoft.com/office/powerpoint/2010/main" val="59009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40</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2152734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41</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40927E2C-60F8-E649-8772-DD1E62923D26}"/>
              </a:ext>
            </a:extLst>
          </p:cNvPr>
          <p:cNvPicPr>
            <a:picLocks noChangeAspect="1"/>
          </p:cNvPicPr>
          <p:nvPr/>
        </p:nvPicPr>
        <p:blipFill>
          <a:blip r:embed="rId3"/>
          <a:stretch>
            <a:fillRect/>
          </a:stretch>
        </p:blipFill>
        <p:spPr>
          <a:xfrm>
            <a:off x="288840" y="618820"/>
            <a:ext cx="5335474" cy="5747657"/>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139" y="2635574"/>
            <a:ext cx="6603764" cy="3039540"/>
          </a:xfrm>
          <a:prstGeom prst="rect">
            <a:avLst/>
          </a:prstGeom>
        </p:spPr>
      </p:pic>
      <p:sp>
        <p:nvSpPr>
          <p:cNvPr id="9" name="Slide Number Placeholder 3">
            <a:extLst>
              <a:ext uri="{FF2B5EF4-FFF2-40B4-BE49-F238E27FC236}">
                <a16:creationId xmlns:a16="http://schemas.microsoft.com/office/drawing/2014/main" id="{6954528F-660A-8544-B983-03E62744C4F6}"/>
              </a:ext>
            </a:extLst>
          </p:cNvPr>
          <p:cNvSpPr txBox="1">
            <a:spLocks/>
          </p:cNvSpPr>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153838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42</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40927E2C-60F8-E649-8772-DD1E62923D26}"/>
              </a:ext>
            </a:extLst>
          </p:cNvPr>
          <p:cNvPicPr>
            <a:picLocks noChangeAspect="1"/>
          </p:cNvPicPr>
          <p:nvPr/>
        </p:nvPicPr>
        <p:blipFill>
          <a:blip r:embed="rId3"/>
          <a:stretch>
            <a:fillRect/>
          </a:stretch>
        </p:blipFill>
        <p:spPr>
          <a:xfrm>
            <a:off x="1199457" y="618820"/>
            <a:ext cx="5335474" cy="5747657"/>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659" y="2852937"/>
            <a:ext cx="6603764" cy="3039540"/>
          </a:xfrm>
          <a:prstGeom prst="rect">
            <a:avLst/>
          </a:prstGeom>
        </p:spPr>
      </p:pic>
      <p:sp>
        <p:nvSpPr>
          <p:cNvPr id="9" name="Slide Number Placeholder 3">
            <a:extLst>
              <a:ext uri="{FF2B5EF4-FFF2-40B4-BE49-F238E27FC236}">
                <a16:creationId xmlns:a16="http://schemas.microsoft.com/office/drawing/2014/main" id="{6954528F-660A-8544-B983-03E62744C4F6}"/>
              </a:ext>
            </a:extLst>
          </p:cNvPr>
          <p:cNvSpPr txBox="1">
            <a:spLocks/>
          </p:cNvSpPr>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42</a:t>
            </a:fld>
            <a:endParaRPr lang="en-AU" kern="0" dirty="0"/>
          </a:p>
        </p:txBody>
      </p:sp>
      <p:pic>
        <p:nvPicPr>
          <p:cNvPr id="10" name="Picture 9">
            <a:extLst>
              <a:ext uri="{FF2B5EF4-FFF2-40B4-BE49-F238E27FC236}">
                <a16:creationId xmlns:a16="http://schemas.microsoft.com/office/drawing/2014/main" id="{404173F9-E99A-194C-8C98-A3E4EEA9CB80}"/>
              </a:ext>
            </a:extLst>
          </p:cNvPr>
          <p:cNvPicPr>
            <a:picLocks noChangeAspect="1"/>
          </p:cNvPicPr>
          <p:nvPr/>
        </p:nvPicPr>
        <p:blipFill>
          <a:blip r:embed="rId5"/>
          <a:stretch>
            <a:fillRect/>
          </a:stretch>
        </p:blipFill>
        <p:spPr>
          <a:xfrm>
            <a:off x="3517900" y="0"/>
            <a:ext cx="5156200" cy="6858000"/>
          </a:xfrm>
          <a:prstGeom prst="rect">
            <a:avLst/>
          </a:prstGeom>
        </p:spPr>
      </p:pic>
      <p:sp>
        <p:nvSpPr>
          <p:cNvPr id="11" name="Rectangle 10">
            <a:extLst>
              <a:ext uri="{FF2B5EF4-FFF2-40B4-BE49-F238E27FC236}">
                <a16:creationId xmlns:a16="http://schemas.microsoft.com/office/drawing/2014/main" id="{0C10D8F8-B03B-354A-96DB-0903FDDEAD5B}"/>
              </a:ext>
            </a:extLst>
          </p:cNvPr>
          <p:cNvSpPr/>
          <p:nvPr/>
        </p:nvSpPr>
        <p:spPr>
          <a:xfrm>
            <a:off x="4761186" y="2144110"/>
            <a:ext cx="2638097" cy="304800"/>
          </a:xfrm>
          <a:prstGeom prst="rect">
            <a:avLst/>
          </a:prstGeom>
          <a:solidFill>
            <a:srgbClr val="E4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37179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43</a:t>
            </a:fld>
            <a:endParaRPr lang="en-AU" kern="0" dirty="0"/>
          </a:p>
        </p:txBody>
      </p:sp>
      <p:sp>
        <p:nvSpPr>
          <p:cNvPr id="5" name="Rectangle 4">
            <a:extLst>
              <a:ext uri="{FF2B5EF4-FFF2-40B4-BE49-F238E27FC236}">
                <a16:creationId xmlns:a16="http://schemas.microsoft.com/office/drawing/2014/main" id="{9DA17CF9-2CB6-D54E-9188-A400B36F4BE6}"/>
              </a:ext>
            </a:extLst>
          </p:cNvPr>
          <p:cNvSpPr/>
          <p:nvPr/>
        </p:nvSpPr>
        <p:spPr>
          <a:xfrm rot="21380151">
            <a:off x="1016389" y="2549951"/>
            <a:ext cx="10129115" cy="1384995"/>
          </a:xfrm>
          <a:prstGeom prst="rect">
            <a:avLst/>
          </a:prstGeom>
          <a:solidFill>
            <a:schemeClr val="bg1"/>
          </a:solidFill>
        </p:spPr>
        <p:txBody>
          <a:bodyPr wrap="square">
            <a:spAutoFit/>
          </a:bodyPr>
          <a:lstStyle/>
          <a:p>
            <a:r>
              <a:rPr lang="en-AU" sz="2800" dirty="0">
                <a:latin typeface="AhnbergHand" pitchFamily="2" charset="0"/>
              </a:rPr>
              <a:t>“Every monopoly and all exclusive privileges are granted only at the expense of the public interest”</a:t>
            </a:r>
          </a:p>
          <a:p>
            <a:r>
              <a:rPr lang="en-AU" sz="2800" dirty="0">
                <a:latin typeface="AhnbergHand" pitchFamily="2" charset="0"/>
              </a:rPr>
              <a:t>Andrew Jackson, 1830</a:t>
            </a:r>
          </a:p>
        </p:txBody>
      </p:sp>
      <p:pic>
        <p:nvPicPr>
          <p:cNvPr id="6" name="Picture 5">
            <a:extLst>
              <a:ext uri="{FF2B5EF4-FFF2-40B4-BE49-F238E27FC236}">
                <a16:creationId xmlns:a16="http://schemas.microsoft.com/office/drawing/2014/main" id="{1664CBA5-34EE-8949-8BDC-D5654920ED31}"/>
              </a:ext>
            </a:extLst>
          </p:cNvPr>
          <p:cNvPicPr>
            <a:picLocks noChangeAspect="1"/>
          </p:cNvPicPr>
          <p:nvPr/>
        </p:nvPicPr>
        <p:blipFill>
          <a:blip r:embed="rId2"/>
          <a:stretch>
            <a:fillRect/>
          </a:stretch>
        </p:blipFill>
        <p:spPr>
          <a:xfrm rot="21286149">
            <a:off x="5464725" y="3589066"/>
            <a:ext cx="3581400" cy="1532043"/>
          </a:xfrm>
          <a:prstGeom prst="rect">
            <a:avLst/>
          </a:prstGeom>
        </p:spPr>
      </p:pic>
    </p:spTree>
    <p:extLst>
      <p:ext uri="{BB962C8B-B14F-4D97-AF65-F5344CB8AC3E}">
        <p14:creationId xmlns:p14="http://schemas.microsoft.com/office/powerpoint/2010/main" val="1743123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Incumbency Rewards</a:t>
            </a:r>
          </a:p>
        </p:txBody>
      </p:sp>
      <p:sp>
        <p:nvSpPr>
          <p:cNvPr id="3" name="Content Placeholder 2"/>
          <p:cNvSpPr>
            <a:spLocks noGrp="1"/>
          </p:cNvSpPr>
          <p:nvPr>
            <p:ph idx="1"/>
          </p:nvPr>
        </p:nvSpPr>
        <p:spPr>
          <a:xfrm>
            <a:off x="500744" y="1936239"/>
            <a:ext cx="799552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a:t>
            </a:r>
          </a:p>
          <a:p>
            <a:pPr marL="0" indent="0">
              <a:spcBef>
                <a:spcPts val="0"/>
              </a:spcBef>
              <a:buNone/>
            </a:pPr>
            <a:r>
              <a:rPr lang="en-US" sz="1867" b="1" dirty="0">
                <a:latin typeface="Courier New" charset="0"/>
                <a:ea typeface="Courier New" charset="0"/>
                <a:cs typeface="Courier New" charset="0"/>
              </a:rPr>
              <a:t> 		can't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44</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1714329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103447" y="2116667"/>
            <a:ext cx="9564554" cy="4048639"/>
          </a:xfrm>
        </p:spPr>
        <p:txBody>
          <a:bodyPr>
            <a:normAutofit/>
          </a:bodyPr>
          <a:lstStyle/>
          <a:p>
            <a:pPr marL="0" indent="0">
              <a:buNone/>
            </a:pPr>
            <a:r>
              <a:rPr lang="en-AU" b="1" i="1" dirty="0"/>
              <a:t>For our society, this rapid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45</a:t>
            </a:fld>
            <a:endParaRPr lang="en-AU" kern="0" dirty="0"/>
          </a:p>
        </p:txBody>
      </p:sp>
    </p:spTree>
    <p:extLst>
      <p:ext uri="{BB962C8B-B14F-4D97-AF65-F5344CB8AC3E}">
        <p14:creationId xmlns:p14="http://schemas.microsoft.com/office/powerpoint/2010/main" val="172856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2"/>
          <a:stretch>
            <a:fillRect/>
          </a:stretch>
        </p:blipFill>
        <p:spPr>
          <a:xfrm>
            <a:off x="2819399" y="2971799"/>
            <a:ext cx="3886201" cy="3886201"/>
          </a:xfrm>
          <a:prstGeom prst="rect">
            <a:avLst/>
          </a:prstGeom>
        </p:spPr>
      </p:pic>
    </p:spTree>
    <p:extLst>
      <p:ext uri="{BB962C8B-B14F-4D97-AF65-F5344CB8AC3E}">
        <p14:creationId xmlns:p14="http://schemas.microsoft.com/office/powerpoint/2010/main" val="653169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3D60-51A2-8747-84B4-7F04DA56B442}"/>
              </a:ext>
            </a:extLst>
          </p:cNvPr>
          <p:cNvSpPr>
            <a:spLocks noGrp="1"/>
          </p:cNvSpPr>
          <p:nvPr>
            <p:ph type="title"/>
          </p:nvPr>
        </p:nvSpPr>
        <p:spPr>
          <a:xfrm>
            <a:off x="367861" y="18255"/>
            <a:ext cx="10515600" cy="1325563"/>
          </a:xfrm>
        </p:spPr>
        <p:txBody>
          <a:bodyPr/>
          <a:lstStyle/>
          <a:p>
            <a:r>
              <a:rPr lang="en-AU" dirty="0">
                <a:latin typeface="Powderfinger Type" panose="02020709070000000403" pitchFamily="49" charset="77"/>
              </a:rPr>
              <a:t>Sic transit </a:t>
            </a:r>
            <a:r>
              <a:rPr lang="en-AU" dirty="0" err="1">
                <a:latin typeface="Powderfinger Type" panose="02020709070000000403" pitchFamily="49" charset="77"/>
              </a:rPr>
              <a:t>gloria</a:t>
            </a:r>
            <a:r>
              <a:rPr lang="en-AU" dirty="0">
                <a:latin typeface="Powderfinger Type" panose="02020709070000000403" pitchFamily="49" charset="77"/>
              </a:rPr>
              <a:t> mundi</a:t>
            </a:r>
          </a:p>
        </p:txBody>
      </p:sp>
      <p:sp>
        <p:nvSpPr>
          <p:cNvPr id="3" name="Content Placeholder 2">
            <a:extLst>
              <a:ext uri="{FF2B5EF4-FFF2-40B4-BE49-F238E27FC236}">
                <a16:creationId xmlns:a16="http://schemas.microsoft.com/office/drawing/2014/main" id="{5322B264-D619-6C46-B69E-C151A3D60B2F}"/>
              </a:ext>
            </a:extLst>
          </p:cNvPr>
          <p:cNvSpPr>
            <a:spLocks noGrp="1"/>
          </p:cNvSpPr>
          <p:nvPr>
            <p:ph idx="1"/>
          </p:nvPr>
        </p:nvSpPr>
        <p:spPr>
          <a:xfrm>
            <a:off x="367861" y="1825625"/>
            <a:ext cx="5452171" cy="4351338"/>
          </a:xfrm>
        </p:spPr>
        <p:txBody>
          <a:bodyPr>
            <a:normAutofit/>
          </a:bodyPr>
          <a:lstStyle/>
          <a:p>
            <a:pPr marL="0" indent="0">
              <a:buNone/>
            </a:pPr>
            <a:r>
              <a:rPr lang="en-AU" sz="2400" dirty="0"/>
              <a:t>In 1776 English historian Edward Gibbon published a mighty 6 volume work tracing the Roman Empire (and Western Civilisation) from the height of Empire to the fall of Byzantium</a:t>
            </a:r>
          </a:p>
          <a:p>
            <a:pPr marL="0" indent="0">
              <a:buNone/>
            </a:pPr>
            <a:endParaRPr lang="en-AU" sz="2400" dirty="0"/>
          </a:p>
          <a:p>
            <a:pPr marL="0" indent="0">
              <a:buNone/>
            </a:pPr>
            <a:r>
              <a:rPr lang="en-AU" sz="2400" dirty="0"/>
              <a:t>The seeds of of the empire’s eventual decline and fall were sown early in its rise</a:t>
            </a:r>
          </a:p>
        </p:txBody>
      </p:sp>
      <p:pic>
        <p:nvPicPr>
          <p:cNvPr id="4" name="Picture 3">
            <a:extLst>
              <a:ext uri="{FF2B5EF4-FFF2-40B4-BE49-F238E27FC236}">
                <a16:creationId xmlns:a16="http://schemas.microsoft.com/office/drawing/2014/main" id="{D431FED0-5771-D544-860B-63249C4DE283}"/>
              </a:ext>
            </a:extLst>
          </p:cNvPr>
          <p:cNvPicPr>
            <a:picLocks noChangeAspect="1"/>
          </p:cNvPicPr>
          <p:nvPr/>
        </p:nvPicPr>
        <p:blipFill>
          <a:blip r:embed="rId2"/>
          <a:stretch>
            <a:fillRect/>
          </a:stretch>
        </p:blipFill>
        <p:spPr>
          <a:xfrm>
            <a:off x="6576434" y="1422400"/>
            <a:ext cx="3892036" cy="3489411"/>
          </a:xfrm>
          <a:prstGeom prst="rect">
            <a:avLst/>
          </a:prstGeom>
        </p:spPr>
      </p:pic>
      <p:pic>
        <p:nvPicPr>
          <p:cNvPr id="5" name="Picture 4">
            <a:extLst>
              <a:ext uri="{FF2B5EF4-FFF2-40B4-BE49-F238E27FC236}">
                <a16:creationId xmlns:a16="http://schemas.microsoft.com/office/drawing/2014/main" id="{A1194963-513F-6C48-A0F9-341AD6297E2E}"/>
              </a:ext>
            </a:extLst>
          </p:cNvPr>
          <p:cNvPicPr>
            <a:picLocks noChangeAspect="1"/>
          </p:cNvPicPr>
          <p:nvPr/>
        </p:nvPicPr>
        <p:blipFill>
          <a:blip r:embed="rId3"/>
          <a:stretch>
            <a:fillRect/>
          </a:stretch>
        </p:blipFill>
        <p:spPr>
          <a:xfrm>
            <a:off x="10049133" y="3216361"/>
            <a:ext cx="1905000" cy="3390900"/>
          </a:xfrm>
          <a:prstGeom prst="rect">
            <a:avLst/>
          </a:prstGeom>
        </p:spPr>
      </p:pic>
      <p:pic>
        <p:nvPicPr>
          <p:cNvPr id="6" name="Picture 5">
            <a:extLst>
              <a:ext uri="{FF2B5EF4-FFF2-40B4-BE49-F238E27FC236}">
                <a16:creationId xmlns:a16="http://schemas.microsoft.com/office/drawing/2014/main" id="{5C076EDB-BF91-BD40-BAAF-D503B70CAA73}"/>
              </a:ext>
            </a:extLst>
          </p:cNvPr>
          <p:cNvPicPr>
            <a:picLocks noChangeAspect="1"/>
          </p:cNvPicPr>
          <p:nvPr/>
        </p:nvPicPr>
        <p:blipFill>
          <a:blip r:embed="rId4"/>
          <a:stretch>
            <a:fillRect/>
          </a:stretch>
        </p:blipFill>
        <p:spPr>
          <a:xfrm>
            <a:off x="5820033" y="4629771"/>
            <a:ext cx="2533822" cy="1863104"/>
          </a:xfrm>
          <a:prstGeom prst="rect">
            <a:avLst/>
          </a:prstGeom>
        </p:spPr>
      </p:pic>
    </p:spTree>
    <p:extLst>
      <p:ext uri="{BB962C8B-B14F-4D97-AF65-F5344CB8AC3E}">
        <p14:creationId xmlns:p14="http://schemas.microsoft.com/office/powerpoint/2010/main" val="166953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607" y="2901160"/>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313306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Why?</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a:xfrm>
            <a:off x="1818290" y="1825625"/>
            <a:ext cx="9535510" cy="4351338"/>
          </a:xfrm>
        </p:spPr>
        <p:txBody>
          <a:bodyPr>
            <a:normAutofit lnSpcReduction="10000"/>
          </a:bodyPr>
          <a:lstStyle/>
          <a:p>
            <a:pPr marL="0" indent="0">
              <a:buNone/>
            </a:pPr>
            <a:r>
              <a:rPr lang="en-AU" dirty="0"/>
              <a:t>Was IPv4 a runaway success, yet IPv6 is approaching its third decade of waiting in the wings?</a:t>
            </a:r>
          </a:p>
          <a:p>
            <a:pPr marL="0" indent="0">
              <a:buNone/>
            </a:pPr>
            <a:endParaRPr lang="en-AU" dirty="0"/>
          </a:p>
          <a:p>
            <a:pPr marL="0" indent="0">
              <a:buNone/>
            </a:pPr>
            <a:r>
              <a:rPr lang="en-AU" dirty="0"/>
              <a:t>Will this “transition” ever end? </a:t>
            </a:r>
          </a:p>
          <a:p>
            <a:pPr marL="0" indent="0">
              <a:buNone/>
            </a:pPr>
            <a:endParaRPr lang="en-AU" dirty="0"/>
          </a:p>
          <a:p>
            <a:pPr marL="0" indent="0">
              <a:buNone/>
            </a:pPr>
            <a:r>
              <a:rPr lang="en-AU" dirty="0"/>
              <a:t>When? </a:t>
            </a:r>
          </a:p>
          <a:p>
            <a:pPr marL="0" indent="0">
              <a:buNone/>
            </a:pPr>
            <a:endParaRPr lang="en-AU" dirty="0"/>
          </a:p>
          <a:p>
            <a:pPr marL="0" indent="0">
              <a:buNone/>
            </a:pPr>
            <a:r>
              <a:rPr lang="en-AU" dirty="0"/>
              <a:t>Or has it already ended and the mess we have today is the mess we are going to have to live with for a few more decades until the Internet crumbles into chaos?</a:t>
            </a:r>
          </a:p>
          <a:p>
            <a:endParaRPr lang="en-AU" dirty="0"/>
          </a:p>
        </p:txBody>
      </p:sp>
    </p:spTree>
    <p:extLst>
      <p:ext uri="{BB962C8B-B14F-4D97-AF65-F5344CB8AC3E}">
        <p14:creationId xmlns:p14="http://schemas.microsoft.com/office/powerpoint/2010/main" val="178409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More Whys?</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p:txBody>
          <a:bodyPr/>
          <a:lstStyle/>
          <a:p>
            <a:pPr marL="0" indent="0">
              <a:buNone/>
            </a:pPr>
            <a:r>
              <a:rPr lang="en-AU" dirty="0"/>
              <a:t>Are we still using BGP?</a:t>
            </a:r>
          </a:p>
          <a:p>
            <a:pPr marL="457200" lvl="1" indent="0">
              <a:buNone/>
            </a:pPr>
            <a:r>
              <a:rPr lang="en-AU" dirty="0"/>
              <a:t>It’s a 65 year old network routing protocol that creaks and groans! Haven’t we had better ideas since then?</a:t>
            </a:r>
          </a:p>
          <a:p>
            <a:pPr marL="457200" lvl="1" indent="0">
              <a:buNone/>
            </a:pPr>
            <a:endParaRPr lang="en-AU" dirty="0"/>
          </a:p>
          <a:p>
            <a:pPr marL="0" indent="0">
              <a:buNone/>
            </a:pPr>
            <a:r>
              <a:rPr lang="en-AU" dirty="0"/>
              <a:t>And what about TCP, HTTP, DNS, SMTP?</a:t>
            </a:r>
          </a:p>
          <a:p>
            <a:pPr marL="457200" lvl="1" indent="0">
              <a:buNone/>
            </a:pPr>
            <a:r>
              <a:rPr lang="en-AU" dirty="0"/>
              <a:t>None of these protocols are recent inventions either</a:t>
            </a:r>
          </a:p>
          <a:p>
            <a:pPr marL="457200" lvl="1" indent="0">
              <a:buNone/>
            </a:pPr>
            <a:r>
              <a:rPr lang="en-AU" dirty="0"/>
              <a:t>We seem to spend most of our time tweaking around the edges and avoiding fundamental changes these days</a:t>
            </a:r>
          </a:p>
          <a:p>
            <a:endParaRPr lang="en-AU" dirty="0"/>
          </a:p>
        </p:txBody>
      </p:sp>
    </p:spTree>
    <p:extLst>
      <p:ext uri="{BB962C8B-B14F-4D97-AF65-F5344CB8AC3E}">
        <p14:creationId xmlns:p14="http://schemas.microsoft.com/office/powerpoint/2010/main" val="31496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C285-38E8-BA44-8D4F-E29F1782DE68}"/>
              </a:ext>
            </a:extLst>
          </p:cNvPr>
          <p:cNvSpPr>
            <a:spLocks noGrp="1"/>
          </p:cNvSpPr>
          <p:nvPr>
            <p:ph type="title"/>
          </p:nvPr>
        </p:nvSpPr>
        <p:spPr/>
        <p:txBody>
          <a:bodyPr/>
          <a:lstStyle/>
          <a:p>
            <a:r>
              <a:rPr lang="en-AU" dirty="0"/>
              <a:t>What’s happening?</a:t>
            </a:r>
          </a:p>
        </p:txBody>
      </p:sp>
      <p:sp>
        <p:nvSpPr>
          <p:cNvPr id="3" name="Content Placeholder 2">
            <a:extLst>
              <a:ext uri="{FF2B5EF4-FFF2-40B4-BE49-F238E27FC236}">
                <a16:creationId xmlns:a16="http://schemas.microsoft.com/office/drawing/2014/main" id="{70D9A6A6-6CF9-AB4D-ABC5-D96D273113D1}"/>
              </a:ext>
            </a:extLst>
          </p:cNvPr>
          <p:cNvSpPr>
            <a:spLocks noGrp="1"/>
          </p:cNvSpPr>
          <p:nvPr>
            <p:ph idx="1"/>
          </p:nvPr>
        </p:nvSpPr>
        <p:spPr/>
        <p:txBody>
          <a:bodyPr/>
          <a:lstStyle/>
          <a:p>
            <a:pPr marL="0" indent="0">
              <a:buNone/>
            </a:pPr>
            <a:r>
              <a:rPr lang="en-AU" dirty="0"/>
              <a:t>Is there any appetite left for technical innovation in the internet, or is the internet entering a terminal phase of sclerotic dotage?</a:t>
            </a:r>
          </a:p>
          <a:p>
            <a:pPr marL="0" indent="0">
              <a:buNone/>
            </a:pPr>
            <a:endParaRPr lang="en-AU" dirty="0"/>
          </a:p>
          <a:p>
            <a:pPr marL="0" indent="0">
              <a:buNone/>
            </a:pPr>
            <a:r>
              <a:rPr lang="en-AU" dirty="0"/>
              <a:t>We’re not making changes because what we have is perfect. Far from it.</a:t>
            </a:r>
          </a:p>
          <a:p>
            <a:pPr marL="0" indent="0">
              <a:buNone/>
            </a:pPr>
            <a:endParaRPr lang="en-AU" dirty="0"/>
          </a:p>
          <a:p>
            <a:pPr marL="0" indent="0">
              <a:buNone/>
            </a:pPr>
            <a:r>
              <a:rPr lang="en-AU" dirty="0"/>
              <a:t>But despite many issues we are still slow to adopt changes</a:t>
            </a:r>
          </a:p>
          <a:p>
            <a:pPr marL="0" indent="0">
              <a:buNone/>
            </a:pPr>
            <a:endParaRPr lang="en-AU" dirty="0"/>
          </a:p>
          <a:p>
            <a:pPr marL="0" indent="0">
              <a:buNone/>
            </a:pPr>
            <a:r>
              <a:rPr lang="en-AU" dirty="0"/>
              <a:t>So why does today’s Internet actively resist change?</a:t>
            </a:r>
          </a:p>
          <a:p>
            <a:endParaRPr lang="en-AU" dirty="0"/>
          </a:p>
        </p:txBody>
      </p:sp>
    </p:spTree>
    <p:extLst>
      <p:ext uri="{BB962C8B-B14F-4D97-AF65-F5344CB8AC3E}">
        <p14:creationId xmlns:p14="http://schemas.microsoft.com/office/powerpoint/2010/main" val="1106796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0A3CD-315C-A046-BA35-111B9CBBE3D6}"/>
              </a:ext>
            </a:extLst>
          </p:cNvPr>
          <p:cNvSpPr>
            <a:spLocks noGrp="1"/>
          </p:cNvSpPr>
          <p:nvPr>
            <p:ph type="title"/>
          </p:nvPr>
        </p:nvSpPr>
        <p:spPr>
          <a:xfrm>
            <a:off x="838199" y="365125"/>
            <a:ext cx="11061357" cy="1325563"/>
          </a:xfrm>
        </p:spPr>
        <p:txBody>
          <a:bodyPr/>
          <a:lstStyle/>
          <a:p>
            <a:r>
              <a:rPr lang="en-AU" dirty="0"/>
              <a:t>The Pace of Consumer Technology Adoption</a:t>
            </a:r>
          </a:p>
        </p:txBody>
      </p:sp>
      <p:pic>
        <p:nvPicPr>
          <p:cNvPr id="5" name="Content Placeholder 4">
            <a:extLst>
              <a:ext uri="{FF2B5EF4-FFF2-40B4-BE49-F238E27FC236}">
                <a16:creationId xmlns:a16="http://schemas.microsoft.com/office/drawing/2014/main" id="{ABAFDDFF-5E03-0D44-BFD3-0715660E5397}"/>
              </a:ext>
            </a:extLst>
          </p:cNvPr>
          <p:cNvPicPr>
            <a:picLocks noGrp="1" noChangeAspect="1"/>
          </p:cNvPicPr>
          <p:nvPr>
            <p:ph idx="1"/>
          </p:nvPr>
        </p:nvPicPr>
        <p:blipFill>
          <a:blip r:embed="rId2"/>
          <a:stretch>
            <a:fillRect/>
          </a:stretch>
        </p:blipFill>
        <p:spPr>
          <a:xfrm>
            <a:off x="1663437" y="1825625"/>
            <a:ext cx="8865125" cy="4351338"/>
          </a:xfrm>
        </p:spPr>
      </p:pic>
    </p:spTree>
    <p:extLst>
      <p:ext uri="{BB962C8B-B14F-4D97-AF65-F5344CB8AC3E}">
        <p14:creationId xmlns:p14="http://schemas.microsoft.com/office/powerpoint/2010/main" val="284372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05D4-217B-C643-9829-92186F34627D}"/>
              </a:ext>
            </a:extLst>
          </p:cNvPr>
          <p:cNvSpPr>
            <a:spLocks noGrp="1"/>
          </p:cNvSpPr>
          <p:nvPr>
            <p:ph type="title"/>
          </p:nvPr>
        </p:nvSpPr>
        <p:spPr/>
        <p:txBody>
          <a:bodyPr/>
          <a:lstStyle/>
          <a:p>
            <a:r>
              <a:rPr lang="en-AU" dirty="0"/>
              <a:t>A Conventional View of Progress</a:t>
            </a:r>
          </a:p>
        </p:txBody>
      </p:sp>
      <p:pic>
        <p:nvPicPr>
          <p:cNvPr id="5" name="Content Placeholder 4">
            <a:extLst>
              <a:ext uri="{FF2B5EF4-FFF2-40B4-BE49-F238E27FC236}">
                <a16:creationId xmlns:a16="http://schemas.microsoft.com/office/drawing/2014/main" id="{9F839235-3C32-2447-9BC4-58DB6DA10867}"/>
              </a:ext>
            </a:extLst>
          </p:cNvPr>
          <p:cNvPicPr>
            <a:picLocks noGrp="1" noChangeAspect="1"/>
          </p:cNvPicPr>
          <p:nvPr>
            <p:ph idx="1"/>
          </p:nvPr>
        </p:nvPicPr>
        <p:blipFill>
          <a:blip r:embed="rId2"/>
          <a:stretch>
            <a:fillRect/>
          </a:stretch>
        </p:blipFill>
        <p:spPr>
          <a:xfrm>
            <a:off x="1994339" y="2015413"/>
            <a:ext cx="5169142" cy="4351338"/>
          </a:xfrm>
        </p:spPr>
      </p:pic>
      <p:sp>
        <p:nvSpPr>
          <p:cNvPr id="3" name="TextBox 2">
            <a:extLst>
              <a:ext uri="{FF2B5EF4-FFF2-40B4-BE49-F238E27FC236}">
                <a16:creationId xmlns:a16="http://schemas.microsoft.com/office/drawing/2014/main" id="{9B0B3DFA-6192-F04C-AAAB-57C7D798DF18}"/>
              </a:ext>
            </a:extLst>
          </p:cNvPr>
          <p:cNvSpPr txBox="1"/>
          <p:nvPr/>
        </p:nvSpPr>
        <p:spPr>
          <a:xfrm>
            <a:off x="7725103" y="2159757"/>
            <a:ext cx="4056994" cy="2031325"/>
          </a:xfrm>
          <a:prstGeom prst="rect">
            <a:avLst/>
          </a:prstGeom>
          <a:noFill/>
        </p:spPr>
        <p:txBody>
          <a:bodyPr wrap="square" rtlCol="0">
            <a:spAutoFit/>
          </a:bodyPr>
          <a:lstStyle/>
          <a:p>
            <a:r>
              <a:rPr lang="en-AU" dirty="0"/>
              <a:t>This view sees progress as progressive refinement</a:t>
            </a:r>
          </a:p>
          <a:p>
            <a:endParaRPr lang="en-AU" dirty="0"/>
          </a:p>
          <a:p>
            <a:r>
              <a:rPr lang="en-AU" dirty="0"/>
              <a:t>Adopted technologies build on existing capabilities</a:t>
            </a:r>
          </a:p>
          <a:p>
            <a:endParaRPr lang="en-AU" dirty="0"/>
          </a:p>
          <a:p>
            <a:r>
              <a:rPr lang="en-AU" dirty="0"/>
              <a:t>Progress is largely deterministic</a:t>
            </a:r>
          </a:p>
        </p:txBody>
      </p:sp>
    </p:spTree>
    <p:extLst>
      <p:ext uri="{BB962C8B-B14F-4D97-AF65-F5344CB8AC3E}">
        <p14:creationId xmlns:p14="http://schemas.microsoft.com/office/powerpoint/2010/main" val="940997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1519</TotalTime>
  <Words>2055</Words>
  <Application>Microsoft Macintosh PowerPoint</Application>
  <PresentationFormat>Widescreen</PresentationFormat>
  <Paragraphs>269</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AhnbergHand</vt:lpstr>
      <vt:lpstr>Arial</vt:lpstr>
      <vt:lpstr>Calibri</vt:lpstr>
      <vt:lpstr>Calibri Light</vt:lpstr>
      <vt:lpstr>Courier New</vt:lpstr>
      <vt:lpstr>Max's Handwritin</vt:lpstr>
      <vt:lpstr>Powderfinger Type</vt:lpstr>
      <vt:lpstr>Office Theme</vt:lpstr>
      <vt:lpstr>PowerPoint Presentation</vt:lpstr>
      <vt:lpstr>Why?</vt:lpstr>
      <vt:lpstr>Why?</vt:lpstr>
      <vt:lpstr>Why?</vt:lpstr>
      <vt:lpstr>Why?</vt:lpstr>
      <vt:lpstr>More Whys?</vt:lpstr>
      <vt:lpstr>What’s happening?</vt:lpstr>
      <vt:lpstr>The Pace of Consumer Technology Adoption</vt:lpstr>
      <vt:lpstr>A Conventional View of Progress</vt:lpstr>
      <vt:lpstr>Example: IEEE 802.3 GigE</vt:lpstr>
      <vt:lpstr>Example: IEEE 802.3 GigE</vt:lpstr>
      <vt:lpstr>Reality is often messier!</vt:lpstr>
      <vt:lpstr>What is this telling us?</vt:lpstr>
      <vt:lpstr>We can’t all decide on the same thing at the same time</vt:lpstr>
      <vt:lpstr>Success!</vt:lpstr>
      <vt:lpstr>Examples of Transformational Technologies</vt:lpstr>
      <vt:lpstr>Failure!</vt:lpstr>
      <vt:lpstr>Failure Examples</vt:lpstr>
      <vt:lpstr>What’s going on?</vt:lpstr>
      <vt:lpstr>What drives change?</vt:lpstr>
      <vt:lpstr>Economics of Innovation</vt:lpstr>
      <vt:lpstr>Economics of Innovation</vt:lpstr>
      <vt:lpstr>Some Examples</vt:lpstr>
      <vt:lpstr>IPv6 adoption -  2012 to Today</vt:lpstr>
      <vt:lpstr>And is very diverse in Europe</vt:lpstr>
      <vt:lpstr>DNSSEC adoption</vt:lpstr>
      <vt:lpstr>Same (but different) diversity</vt:lpstr>
      <vt:lpstr>Why is there such diversity in deployment?</vt:lpstr>
      <vt:lpstr>PowerPoint Presentation</vt:lpstr>
      <vt:lpstr>PowerPoint Presentation</vt:lpstr>
      <vt:lpstr>Today’s Internet Architecture</vt:lpstr>
      <vt:lpstr>Some Providers see advantage in early adoption</vt:lpstr>
      <vt:lpstr>Other Providers see compelling reasons to wait …</vt:lpstr>
      <vt:lpstr>What drives change?</vt:lpstr>
      <vt:lpstr>What resists change?</vt:lpstr>
      <vt:lpstr>Change and Monopolies</vt:lpstr>
      <vt:lpstr>We’ve been here before…</vt:lpstr>
      <vt:lpstr>The Gilded Age</vt:lpstr>
      <vt:lpstr>The Gilded Age in the United States</vt:lpstr>
      <vt:lpstr>The Internet’s Gilded Age</vt:lpstr>
      <vt:lpstr>The Internet’s Gilded Age</vt:lpstr>
      <vt:lpstr>The Internet’s Gilded Age</vt:lpstr>
      <vt:lpstr>Change and Monopolies</vt:lpstr>
      <vt:lpstr>Incumbency Rewards</vt:lpstr>
      <vt:lpstr>Where does all this head?</vt:lpstr>
      <vt:lpstr>Wherever we’re heading…</vt:lpstr>
      <vt:lpstr>Sic transit gloria mundi</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IPv6 adoption -  2012 to Today</dc:title>
  <dc:creator>Geoff Huston</dc:creator>
  <cp:lastModifiedBy>Geoff Huston</cp:lastModifiedBy>
  <cp:revision>43</cp:revision>
  <dcterms:created xsi:type="dcterms:W3CDTF">2020-06-08T04:46:15Z</dcterms:created>
  <dcterms:modified xsi:type="dcterms:W3CDTF">2020-09-17T19:43:14Z</dcterms:modified>
</cp:coreProperties>
</file>