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5" r:id="rId3"/>
    <p:sldId id="257" r:id="rId4"/>
    <p:sldId id="266" r:id="rId5"/>
    <p:sldId id="258" r:id="rId6"/>
    <p:sldId id="259" r:id="rId7"/>
    <p:sldId id="262" r:id="rId8"/>
    <p:sldId id="267" r:id="rId9"/>
    <p:sldId id="260" r:id="rId10"/>
    <p:sldId id="261" r:id="rId11"/>
    <p:sldId id="263" r:id="rId12"/>
    <p:sldId id="264" r:id="rId13"/>
    <p:sldId id="320" r:id="rId14"/>
    <p:sldId id="268" r:id="rId15"/>
    <p:sldId id="269" r:id="rId16"/>
    <p:sldId id="270" r:id="rId17"/>
    <p:sldId id="271" r:id="rId18"/>
    <p:sldId id="272" r:id="rId19"/>
    <p:sldId id="274" r:id="rId20"/>
    <p:sldId id="273" r:id="rId21"/>
    <p:sldId id="321" r:id="rId22"/>
    <p:sldId id="275" r:id="rId23"/>
    <p:sldId id="276" r:id="rId24"/>
    <p:sldId id="322" r:id="rId25"/>
    <p:sldId id="277" r:id="rId26"/>
    <p:sldId id="278" r:id="rId27"/>
    <p:sldId id="279" r:id="rId28"/>
    <p:sldId id="280" r:id="rId29"/>
    <p:sldId id="281" r:id="rId30"/>
    <p:sldId id="282" r:id="rId31"/>
    <p:sldId id="293" r:id="rId32"/>
    <p:sldId id="294" r:id="rId33"/>
    <p:sldId id="295" r:id="rId34"/>
    <p:sldId id="296" r:id="rId35"/>
    <p:sldId id="297" r:id="rId36"/>
    <p:sldId id="298" r:id="rId37"/>
    <p:sldId id="299" r:id="rId38"/>
    <p:sldId id="300" r:id="rId39"/>
    <p:sldId id="301" r:id="rId40"/>
    <p:sldId id="302" r:id="rId41"/>
    <p:sldId id="303" r:id="rId42"/>
    <p:sldId id="304" r:id="rId43"/>
    <p:sldId id="305" r:id="rId44"/>
    <p:sldId id="306" r:id="rId45"/>
    <p:sldId id="307" r:id="rId46"/>
    <p:sldId id="308" r:id="rId47"/>
    <p:sldId id="309" r:id="rId48"/>
    <p:sldId id="310" r:id="rId49"/>
    <p:sldId id="311" r:id="rId50"/>
    <p:sldId id="283" r:id="rId51"/>
    <p:sldId id="312" r:id="rId52"/>
    <p:sldId id="313" r:id="rId53"/>
    <p:sldId id="285" r:id="rId54"/>
    <p:sldId id="286" r:id="rId55"/>
    <p:sldId id="287" r:id="rId56"/>
    <p:sldId id="291" r:id="rId57"/>
    <p:sldId id="288" r:id="rId58"/>
    <p:sldId id="314" r:id="rId59"/>
    <p:sldId id="315" r:id="rId60"/>
    <p:sldId id="317" r:id="rId61"/>
    <p:sldId id="318" r:id="rId6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392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8E062-FBCD-CF45-9210-8CA3D27B5F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546BEC-F9AC-F040-93ED-BF2F4BB914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141840-7EB5-1B47-85F4-68B63B662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28E8D-19E4-C04B-8129-56180D0CDD1E}" type="datetimeFigureOut">
              <a:rPr lang="en-AU" smtClean="0"/>
              <a:t>5/8/20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7EEB69-58D6-004D-A549-BBF0C9CCA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1ED525-8EE4-A242-B53F-AECF1B207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E326F-2974-0E46-BE41-4A2DFAACED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45747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F75CB-5DC8-9F48-9A35-597D1E179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D187EF-86DF-3B40-A8E8-17F177A713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B5CC07-05A6-9A45-8B62-87CB00CD7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28E8D-19E4-C04B-8129-56180D0CDD1E}" type="datetimeFigureOut">
              <a:rPr lang="en-AU" smtClean="0"/>
              <a:t>5/8/20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462655-2300-1D4F-96CA-A36DB2695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40386-FDE8-3447-BBF0-15359EFD8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E326F-2974-0E46-BE41-4A2DFAACED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0531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F10C2E-5B52-614F-8821-AC8920014D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87302C-A092-AD43-B1AE-76607EA382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4B61AB-A506-7A4E-8B85-6016AA235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28E8D-19E4-C04B-8129-56180D0CDD1E}" type="datetimeFigureOut">
              <a:rPr lang="en-AU" smtClean="0"/>
              <a:t>5/8/20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B55E81-79B8-6E49-A004-0220E2152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8B67F4-D592-B347-AC3F-37B6B219A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E326F-2974-0E46-BE41-4A2DFAACED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98679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48D87-46A1-3B42-816B-85003A963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accent4">
                    <a:lumMod val="50000"/>
                  </a:schemeClr>
                </a:solidFill>
                <a:latin typeface="Powderfinger Type" panose="02020709070000000403" pitchFamily="49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9FAEA-5CA0-AF4B-91EC-62DFFEC3D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EF80D-6D90-D844-B095-39D71A3C6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28E8D-19E4-C04B-8129-56180D0CDD1E}" type="datetimeFigureOut">
              <a:rPr lang="en-AU" smtClean="0"/>
              <a:t>5/8/20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7A117-56A8-A740-B5DC-881BF6F17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C083C3-1613-0C42-BE6E-1D5AAE63E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E326F-2974-0E46-BE41-4A2DFAACED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363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10820-34C6-9248-AF8A-0C733DE45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CE1159-116C-C447-972E-E19D51BCFD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ED4801-083B-2B4A-BF42-DA27F8A5A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28E8D-19E4-C04B-8129-56180D0CDD1E}" type="datetimeFigureOut">
              <a:rPr lang="en-AU" smtClean="0"/>
              <a:t>5/8/20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060E7-031A-9143-82D9-3A548D2A7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406B2B-8315-014C-A623-DFF043F70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E326F-2974-0E46-BE41-4A2DFAACED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76206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7B373-E990-774F-A8D7-C7A962CF4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CE920B-181E-0340-8F3C-865E7A5190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1430DC-51FA-5544-B6BA-13E354CDC5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B5D31F-61AE-0443-9DA5-112A6A9E9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28E8D-19E4-C04B-8129-56180D0CDD1E}" type="datetimeFigureOut">
              <a:rPr lang="en-AU" smtClean="0"/>
              <a:t>5/8/20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21146B-5D99-C848-92EA-96E7943C0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E962EB-70DF-F445-93D3-C52F2E5B7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E326F-2974-0E46-BE41-4A2DFAACED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349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DDDFD-2E69-7448-A5B3-2268F04C3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ABDD01-C0E7-C242-A782-1EDB60FCAF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9D7078-7567-924E-A526-C30BA7538B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95F9CC-ADFE-7B4E-A742-2ECFD10E03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E33790-1FB6-9A49-B5B1-F9FFF46DA0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FC484E-EDF2-8D4B-BAB4-106785753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28E8D-19E4-C04B-8129-56180D0CDD1E}" type="datetimeFigureOut">
              <a:rPr lang="en-AU" smtClean="0"/>
              <a:t>5/8/20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FCD24A-9FF5-714B-9B3D-BBB6BAE1A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13514B-ACC3-3144-90A8-B40709A95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E326F-2974-0E46-BE41-4A2DFAACED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06176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036BE-634E-0949-BDA3-AB8673E68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FDC11B-1470-E941-9BE5-11FF85B7E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28E8D-19E4-C04B-8129-56180D0CDD1E}" type="datetimeFigureOut">
              <a:rPr lang="en-AU" smtClean="0"/>
              <a:t>5/8/20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FA3664-761B-2D4D-AE58-931F4BE34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A54FB8-96A7-334C-8181-A4F0C1EC5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E326F-2974-0E46-BE41-4A2DFAACED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35409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164870-AFDE-7040-94F4-B024A843A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28E8D-19E4-C04B-8129-56180D0CDD1E}" type="datetimeFigureOut">
              <a:rPr lang="en-AU" smtClean="0"/>
              <a:t>5/8/20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99829B-CF06-264D-BCB9-2CCF63604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AC6723-C10A-4947-BE81-CDFED2B92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E326F-2974-0E46-BE41-4A2DFAACED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3568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42BAE-9A7B-6E47-869C-232F99FFD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2C2A00-D9DB-F94C-80C7-9370E6B7E4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222BEE-B459-024A-A826-015D891AD6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807B53-31C1-D24E-8609-FDFC3DB98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28E8D-19E4-C04B-8129-56180D0CDD1E}" type="datetimeFigureOut">
              <a:rPr lang="en-AU" smtClean="0"/>
              <a:t>5/8/20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189C65-CCA7-4343-A34D-5224BBC99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318CA9-1612-C14A-8266-52DF9C5DD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E326F-2974-0E46-BE41-4A2DFAACED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7213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F32AA-FCF9-D246-A838-07709F4C0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971788-8A31-164F-A095-0A881BE9CE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A17F44-3995-8545-809B-15266CBD05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D3B1D3-1387-5D44-B95B-2DC02B373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28E8D-19E4-C04B-8129-56180D0CDD1E}" type="datetimeFigureOut">
              <a:rPr lang="en-AU" smtClean="0"/>
              <a:t>5/8/20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049E5C-8B37-1644-AB99-B8FC31FFD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482A52-D0D5-6142-94C4-B0DF58A3A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E326F-2974-0E46-BE41-4A2DFAACED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9557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18EF84-8CA1-5A4A-B32F-75A884FC1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FFCB30-B7C9-6041-8A2C-7879D8C6EE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1F3F9F-E105-B843-BFEA-26F0BC8CDF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28E8D-19E4-C04B-8129-56180D0CDD1E}" type="datetimeFigureOut">
              <a:rPr lang="en-AU" smtClean="0"/>
              <a:t>5/8/20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1CEAEC-6386-E14D-B1C2-DDF181BCF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F6B69C-91E7-AB47-8533-C9418F39EC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E326F-2974-0E46-BE41-4A2DFAACED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70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8BE21-6824-1248-83A8-1DEB76711D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4">
                    <a:lumMod val="50000"/>
                  </a:schemeClr>
                </a:solidFill>
                <a:latin typeface="Powderfinger Type" panose="02020709070000000403" pitchFamily="49" charset="77"/>
              </a:rPr>
              <a:t>The Role of NRENs in Today’s Internet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C9CCD0-CB64-D141-98B0-2BDE84164B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54195" y="4417584"/>
            <a:ext cx="9144000" cy="1655762"/>
          </a:xfrm>
        </p:spPr>
        <p:txBody>
          <a:bodyPr/>
          <a:lstStyle/>
          <a:p>
            <a:pPr algn="r"/>
            <a:r>
              <a:rPr lang="en-AU" dirty="0">
                <a:solidFill>
                  <a:schemeClr val="bg1">
                    <a:lumMod val="65000"/>
                  </a:schemeClr>
                </a:solidFill>
                <a:latin typeface="AhnbergHand" pitchFamily="2" charset="0"/>
              </a:rPr>
              <a:t>Geoff Huston</a:t>
            </a:r>
          </a:p>
          <a:p>
            <a:pPr algn="r"/>
            <a:r>
              <a:rPr lang="en-AU" dirty="0">
                <a:solidFill>
                  <a:schemeClr val="bg1">
                    <a:lumMod val="65000"/>
                  </a:schemeClr>
                </a:solidFill>
                <a:latin typeface="AhnbergHand" pitchFamily="2" charset="0"/>
              </a:rPr>
              <a:t>Chief Scientist </a:t>
            </a:r>
          </a:p>
          <a:p>
            <a:pPr algn="r"/>
            <a:r>
              <a:rPr lang="en-AU" dirty="0">
                <a:solidFill>
                  <a:schemeClr val="bg1">
                    <a:lumMod val="65000"/>
                  </a:schemeClr>
                </a:solidFill>
                <a:latin typeface="AhnbergHand" pitchFamily="2" charset="0"/>
              </a:rPr>
              <a:t>APNIC Labs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D618D2-E058-544D-95AD-331299E8B8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9912" y="4539685"/>
            <a:ext cx="933120" cy="980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9463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2EEEC-E93D-A742-B78E-BB31F227D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Early Naughties: Boom and Bust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C9D33-4B92-F746-B37E-523623B0FD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>
                <a:latin typeface="+mj-lt"/>
              </a:rPr>
              <a:t>The Great Internet Bust of 2001 – 2003 created a collection of distressed infrastructure assets that could be picked up for cents in the dollar</a:t>
            </a:r>
          </a:p>
          <a:p>
            <a:r>
              <a:rPr lang="en-AU" dirty="0" err="1">
                <a:latin typeface="+mj-lt"/>
              </a:rPr>
              <a:t>AARNet</a:t>
            </a:r>
            <a:r>
              <a:rPr lang="en-AU" dirty="0">
                <a:latin typeface="+mj-lt"/>
              </a:rPr>
              <a:t> was no exception when it picked up fibre assets at </a:t>
            </a:r>
            <a:r>
              <a:rPr lang="en-AU" dirty="0" err="1">
                <a:latin typeface="+mj-lt"/>
              </a:rPr>
              <a:t>firesale</a:t>
            </a:r>
            <a:r>
              <a:rPr lang="en-AU" dirty="0">
                <a:latin typeface="+mj-lt"/>
              </a:rPr>
              <a:t> prices to form a national fibre backbone</a:t>
            </a:r>
          </a:p>
          <a:p>
            <a:r>
              <a:rPr lang="en-AU" dirty="0">
                <a:latin typeface="+mj-lt"/>
              </a:rPr>
              <a:t>At this point </a:t>
            </a:r>
            <a:r>
              <a:rPr lang="en-AU" dirty="0" err="1">
                <a:latin typeface="+mj-lt"/>
              </a:rPr>
              <a:t>AARNet</a:t>
            </a:r>
            <a:r>
              <a:rPr lang="en-AU" dirty="0">
                <a:latin typeface="+mj-lt"/>
              </a:rPr>
              <a:t> transformed from being a constantly frustrated customer to become an infrastructure operator once again</a:t>
            </a:r>
          </a:p>
          <a:p>
            <a:r>
              <a:rPr lang="en-AU" dirty="0">
                <a:latin typeface="+mj-lt"/>
              </a:rPr>
              <a:t>But this time it was not implementing a unique service, but attempting to  operate a conventional IP carriage service at a competitive price point</a:t>
            </a:r>
          </a:p>
        </p:txBody>
      </p:sp>
    </p:spTree>
    <p:extLst>
      <p:ext uri="{BB962C8B-B14F-4D97-AF65-F5344CB8AC3E}">
        <p14:creationId xmlns:p14="http://schemas.microsoft.com/office/powerpoint/2010/main" val="1967241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DEA0D-478A-FA4F-AB2D-3F6675594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2010’s – Role Erosion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802818-6646-D44C-A637-4F07E77D7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>
                <a:latin typeface="+mj-lt"/>
              </a:rPr>
              <a:t>Today’s Internet is a content delivery platform, not a connectivity fabric</a:t>
            </a:r>
          </a:p>
          <a:p>
            <a:r>
              <a:rPr lang="en-AU" dirty="0">
                <a:latin typeface="+mj-lt"/>
              </a:rPr>
              <a:t>The role of NRENs as unique providers of very high capacity connectivity was falling out of step with the sector’s requirements</a:t>
            </a:r>
          </a:p>
          <a:p>
            <a:r>
              <a:rPr lang="en-AU" dirty="0">
                <a:latin typeface="+mj-lt"/>
              </a:rPr>
              <a:t>So the NRENs changed gear and concentrated on a role as a platform for specialized applications and services</a:t>
            </a:r>
          </a:p>
          <a:p>
            <a:pPr lvl="1"/>
            <a:r>
              <a:rPr lang="en-AU" dirty="0">
                <a:latin typeface="+mj-lt"/>
              </a:rPr>
              <a:t>which strongly resembled a solution looking for a problem! </a:t>
            </a:r>
          </a:p>
        </p:txBody>
      </p:sp>
    </p:spTree>
    <p:extLst>
      <p:ext uri="{BB962C8B-B14F-4D97-AF65-F5344CB8AC3E}">
        <p14:creationId xmlns:p14="http://schemas.microsoft.com/office/powerpoint/2010/main" val="3062473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478EA-93F7-B942-99A6-165B7DC48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2020 - Wither NRENs?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2B75F-C41F-F748-A2FE-865749CEE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433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>
                <a:latin typeface="+mj-lt"/>
              </a:rPr>
              <a:t>It’s not looking good!</a:t>
            </a:r>
          </a:p>
          <a:p>
            <a:pPr lvl="1"/>
            <a:r>
              <a:rPr lang="en-AU" dirty="0">
                <a:latin typeface="+mj-lt"/>
              </a:rPr>
              <a:t>NRENs are not a critical and unique provider for specialised networking services any more</a:t>
            </a:r>
          </a:p>
          <a:p>
            <a:pPr lvl="2"/>
            <a:r>
              <a:rPr lang="en-AU" dirty="0">
                <a:latin typeface="+mj-lt"/>
              </a:rPr>
              <a:t>Most of the component technologies are now available in the market</a:t>
            </a:r>
          </a:p>
          <a:p>
            <a:pPr lvl="2"/>
            <a:r>
              <a:rPr lang="en-AU" dirty="0">
                <a:latin typeface="+mj-lt"/>
              </a:rPr>
              <a:t>There is more innovation in high speed equity trading networks than can be found in most NRENS today!</a:t>
            </a:r>
          </a:p>
          <a:p>
            <a:pPr lvl="1"/>
            <a:r>
              <a:rPr lang="en-AU" dirty="0">
                <a:latin typeface="+mj-lt"/>
              </a:rPr>
              <a:t>NRENs don’t lead the way in content delivery services</a:t>
            </a:r>
          </a:p>
          <a:p>
            <a:pPr lvl="1"/>
            <a:r>
              <a:rPr lang="en-AU" dirty="0">
                <a:latin typeface="+mj-lt"/>
              </a:rPr>
              <a:t>Like the </a:t>
            </a:r>
            <a:r>
              <a:rPr lang="en-AU" dirty="0" err="1">
                <a:latin typeface="+mj-lt"/>
              </a:rPr>
              <a:t>telcos</a:t>
            </a:r>
            <a:r>
              <a:rPr lang="en-AU" dirty="0">
                <a:latin typeface="+mj-lt"/>
              </a:rPr>
              <a:t> of 40 years ago, NRENs are now caught up in established service delivery and are unwilling to take on the risks and disruption of dramatic innovation</a:t>
            </a:r>
          </a:p>
          <a:p>
            <a:pPr lvl="2"/>
            <a:r>
              <a:rPr lang="en-AU" dirty="0">
                <a:latin typeface="+mj-lt"/>
              </a:rPr>
              <a:t>As a purchasing cartel they lack volume and find it increasingly hard to be cost competitive for the bulk of their client service portfolio </a:t>
            </a:r>
          </a:p>
          <a:p>
            <a:pPr marL="457200" lvl="1" indent="0">
              <a:buNone/>
            </a:pPr>
            <a:r>
              <a:rPr lang="en-AU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84885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478EA-93F7-B942-99A6-165B7DC48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2020 - Wither NRENs?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2B75F-C41F-F748-A2FE-865749CEE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433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>
                <a:latin typeface="+mj-lt"/>
              </a:rPr>
              <a:t>It’s not looking good!</a:t>
            </a:r>
          </a:p>
          <a:p>
            <a:pPr lvl="1"/>
            <a:r>
              <a:rPr lang="en-AU" dirty="0">
                <a:latin typeface="+mj-lt"/>
              </a:rPr>
              <a:t>NRENs are not a critical and unique provider for specialised networking services any more</a:t>
            </a:r>
          </a:p>
          <a:p>
            <a:pPr lvl="2"/>
            <a:r>
              <a:rPr lang="en-AU" dirty="0">
                <a:latin typeface="+mj-lt"/>
              </a:rPr>
              <a:t>Most of the component technologies are now available in the market</a:t>
            </a:r>
          </a:p>
          <a:p>
            <a:pPr lvl="2"/>
            <a:r>
              <a:rPr lang="en-AU" dirty="0">
                <a:latin typeface="+mj-lt"/>
              </a:rPr>
              <a:t>There is more innovation in high speed equity trading networks than can be found in most NRENS today!</a:t>
            </a:r>
          </a:p>
          <a:p>
            <a:pPr lvl="1"/>
            <a:r>
              <a:rPr lang="en-AU" dirty="0">
                <a:latin typeface="+mj-lt"/>
              </a:rPr>
              <a:t>NRENs don’t lead the way in content delivery services</a:t>
            </a:r>
          </a:p>
          <a:p>
            <a:pPr lvl="1"/>
            <a:r>
              <a:rPr lang="en-AU" dirty="0">
                <a:latin typeface="+mj-lt"/>
              </a:rPr>
              <a:t>Like the </a:t>
            </a:r>
            <a:r>
              <a:rPr lang="en-AU" dirty="0" err="1">
                <a:latin typeface="+mj-lt"/>
              </a:rPr>
              <a:t>telcos</a:t>
            </a:r>
            <a:r>
              <a:rPr lang="en-AU" dirty="0">
                <a:latin typeface="+mj-lt"/>
              </a:rPr>
              <a:t> of 40 years ago, NRENs are now caught up in established service delivery and are unwilling to take on the risks and disruption of dramatic innovation</a:t>
            </a:r>
          </a:p>
          <a:p>
            <a:pPr lvl="2"/>
            <a:r>
              <a:rPr lang="en-AU" dirty="0">
                <a:latin typeface="+mj-lt"/>
              </a:rPr>
              <a:t>As a purchasing cartel they lack volume and find it increasingly hard to be cost competitive for the bulk of their client service portfolio </a:t>
            </a:r>
          </a:p>
          <a:p>
            <a:pPr marL="457200" lvl="1" indent="0">
              <a:buNone/>
            </a:pPr>
            <a:r>
              <a:rPr lang="en-AU" dirty="0">
                <a:latin typeface="+mj-lt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9629A9-9C68-6B42-ABB3-8AF20FF4C8EC}"/>
              </a:ext>
            </a:extLst>
          </p:cNvPr>
          <p:cNvSpPr txBox="1"/>
          <p:nvPr/>
        </p:nvSpPr>
        <p:spPr>
          <a:xfrm rot="20634794">
            <a:off x="1723009" y="2474022"/>
            <a:ext cx="7526467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sz="4400" dirty="0">
                <a:solidFill>
                  <a:schemeClr val="accent4">
                    <a:lumMod val="50000"/>
                  </a:schemeClr>
                </a:solidFill>
                <a:latin typeface="AhnbergHand" pitchFamily="2" charset="0"/>
              </a:rPr>
              <a:t>Can we change this?</a:t>
            </a:r>
          </a:p>
        </p:txBody>
      </p:sp>
    </p:spTree>
    <p:extLst>
      <p:ext uri="{BB962C8B-B14F-4D97-AF65-F5344CB8AC3E}">
        <p14:creationId xmlns:p14="http://schemas.microsoft.com/office/powerpoint/2010/main" val="3430758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576EF-32FB-8C4B-9C3D-915116743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059" y="365125"/>
            <a:ext cx="11652422" cy="1325563"/>
          </a:xfrm>
        </p:spPr>
        <p:txBody>
          <a:bodyPr/>
          <a:lstStyle/>
          <a:p>
            <a:r>
              <a:rPr lang="en-AU" dirty="0"/>
              <a:t>II - Internet Technology Evolution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5B744-17DD-D140-9880-F1F54C35CA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001080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0A3CD-315C-A046-BA35-111B9CBBE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61357" cy="1325563"/>
          </a:xfrm>
        </p:spPr>
        <p:txBody>
          <a:bodyPr/>
          <a:lstStyle/>
          <a:p>
            <a:r>
              <a:rPr lang="en-AU" dirty="0"/>
              <a:t>The Pace of Consumer Technology Adoption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BAFDDFF-5E03-0D44-BFD3-0715660E53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63437" y="1825625"/>
            <a:ext cx="8865125" cy="4351338"/>
          </a:xfrm>
        </p:spPr>
      </p:pic>
    </p:spTree>
    <p:extLst>
      <p:ext uri="{BB962C8B-B14F-4D97-AF65-F5344CB8AC3E}">
        <p14:creationId xmlns:p14="http://schemas.microsoft.com/office/powerpoint/2010/main" val="27624665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18079-ED8F-5142-A938-586D32EE1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Economics of Innovation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5916EA4-7B3D-9A48-8419-12A90A95C9D9}"/>
              </a:ext>
            </a:extLst>
          </p:cNvPr>
          <p:cNvGrpSpPr/>
          <p:nvPr/>
        </p:nvGrpSpPr>
        <p:grpSpPr>
          <a:xfrm>
            <a:off x="1133600" y="1408386"/>
            <a:ext cx="10597508" cy="5269155"/>
            <a:chOff x="1133600" y="1408386"/>
            <a:chExt cx="10597508" cy="5269155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EB183077-F588-7F4C-9F24-3E4A067F7E34}"/>
                </a:ext>
              </a:extLst>
            </p:cNvPr>
            <p:cNvSpPr/>
            <p:nvPr/>
          </p:nvSpPr>
          <p:spPr>
            <a:xfrm>
              <a:off x="1728226" y="5706921"/>
              <a:ext cx="8735548" cy="262955"/>
            </a:xfrm>
            <a:custGeom>
              <a:avLst/>
              <a:gdLst>
                <a:gd name="connsiteX0" fmla="*/ 0 w 8735548"/>
                <a:gd name="connsiteY0" fmla="*/ 126321 h 262955"/>
                <a:gd name="connsiteX1" fmla="*/ 1387365 w 8735548"/>
                <a:gd name="connsiteY1" fmla="*/ 84279 h 262955"/>
                <a:gd name="connsiteX2" fmla="*/ 4099034 w 8735548"/>
                <a:gd name="connsiteY2" fmla="*/ 147341 h 262955"/>
                <a:gd name="connsiteX3" fmla="*/ 8481848 w 8735548"/>
                <a:gd name="connsiteY3" fmla="*/ 105300 h 262955"/>
                <a:gd name="connsiteX4" fmla="*/ 8261131 w 8735548"/>
                <a:gd name="connsiteY4" fmla="*/ 197 h 262955"/>
                <a:gd name="connsiteX5" fmla="*/ 8713075 w 8735548"/>
                <a:gd name="connsiteY5" fmla="*/ 84279 h 262955"/>
                <a:gd name="connsiteX6" fmla="*/ 8303172 w 8735548"/>
                <a:gd name="connsiteY6" fmla="*/ 262955 h 2629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735548" h="262955">
                  <a:moveTo>
                    <a:pt x="0" y="126321"/>
                  </a:moveTo>
                  <a:cubicBezTo>
                    <a:pt x="352096" y="103548"/>
                    <a:pt x="704193" y="80776"/>
                    <a:pt x="1387365" y="84279"/>
                  </a:cubicBezTo>
                  <a:cubicBezTo>
                    <a:pt x="2070537" y="87782"/>
                    <a:pt x="4099034" y="147341"/>
                    <a:pt x="4099034" y="147341"/>
                  </a:cubicBezTo>
                  <a:lnTo>
                    <a:pt x="8481848" y="105300"/>
                  </a:lnTo>
                  <a:cubicBezTo>
                    <a:pt x="9175531" y="80776"/>
                    <a:pt x="8222593" y="3700"/>
                    <a:pt x="8261131" y="197"/>
                  </a:cubicBezTo>
                  <a:cubicBezTo>
                    <a:pt x="8299669" y="-3306"/>
                    <a:pt x="8706068" y="40486"/>
                    <a:pt x="8713075" y="84279"/>
                  </a:cubicBezTo>
                  <a:cubicBezTo>
                    <a:pt x="8720082" y="128072"/>
                    <a:pt x="8511627" y="195513"/>
                    <a:pt x="8303172" y="262955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BD184645-784A-6F46-976A-A0BBCEF5303D}"/>
                </a:ext>
              </a:extLst>
            </p:cNvPr>
            <p:cNvSpPr txBox="1"/>
            <p:nvPr/>
          </p:nvSpPr>
          <p:spPr>
            <a:xfrm>
              <a:off x="4753324" y="6308209"/>
              <a:ext cx="26853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dirty="0">
                  <a:latin typeface="AhnbergHand" pitchFamily="2" charset="0"/>
                </a:rPr>
                <a:t>Unit Cost Reduction</a:t>
              </a: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517903E2-D6C0-384E-9F5C-8FE35AA14080}"/>
                </a:ext>
              </a:extLst>
            </p:cNvPr>
            <p:cNvSpPr/>
            <p:nvPr/>
          </p:nvSpPr>
          <p:spPr>
            <a:xfrm>
              <a:off x="1669627" y="1764767"/>
              <a:ext cx="211725" cy="4089495"/>
            </a:xfrm>
            <a:custGeom>
              <a:avLst/>
              <a:gdLst>
                <a:gd name="connsiteX0" fmla="*/ 54070 w 211725"/>
                <a:gd name="connsiteY0" fmla="*/ 4089495 h 4089495"/>
                <a:gd name="connsiteX1" fmla="*/ 1518 w 211725"/>
                <a:gd name="connsiteY1" fmla="*/ 3479895 h 4089495"/>
                <a:gd name="connsiteX2" fmla="*/ 106621 w 211725"/>
                <a:gd name="connsiteY2" fmla="*/ 1251702 h 4089495"/>
                <a:gd name="connsiteX3" fmla="*/ 75090 w 211725"/>
                <a:gd name="connsiteY3" fmla="*/ 53523 h 4089495"/>
                <a:gd name="connsiteX4" fmla="*/ 1518 w 211725"/>
                <a:gd name="connsiteY4" fmla="*/ 190157 h 4089495"/>
                <a:gd name="connsiteX5" fmla="*/ 54070 w 211725"/>
                <a:gd name="connsiteY5" fmla="*/ 21992 h 4089495"/>
                <a:gd name="connsiteX6" fmla="*/ 211725 w 211725"/>
                <a:gd name="connsiteY6" fmla="*/ 179647 h 40894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1725" h="4089495">
                  <a:moveTo>
                    <a:pt x="54070" y="4089495"/>
                  </a:moveTo>
                  <a:cubicBezTo>
                    <a:pt x="23415" y="4021177"/>
                    <a:pt x="-7240" y="3952860"/>
                    <a:pt x="1518" y="3479895"/>
                  </a:cubicBezTo>
                  <a:cubicBezTo>
                    <a:pt x="10276" y="3006930"/>
                    <a:pt x="94359" y="1822764"/>
                    <a:pt x="106621" y="1251702"/>
                  </a:cubicBezTo>
                  <a:cubicBezTo>
                    <a:pt x="118883" y="680640"/>
                    <a:pt x="92607" y="230447"/>
                    <a:pt x="75090" y="53523"/>
                  </a:cubicBezTo>
                  <a:cubicBezTo>
                    <a:pt x="57573" y="-123401"/>
                    <a:pt x="5021" y="195412"/>
                    <a:pt x="1518" y="190157"/>
                  </a:cubicBezTo>
                  <a:cubicBezTo>
                    <a:pt x="-1985" y="184902"/>
                    <a:pt x="19036" y="23744"/>
                    <a:pt x="54070" y="21992"/>
                  </a:cubicBezTo>
                  <a:cubicBezTo>
                    <a:pt x="89104" y="20240"/>
                    <a:pt x="150414" y="99943"/>
                    <a:pt x="211725" y="179647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363EE2D-5601-DC4F-8757-A8A6CBC39E3B}"/>
                </a:ext>
              </a:extLst>
            </p:cNvPr>
            <p:cNvSpPr txBox="1"/>
            <p:nvPr/>
          </p:nvSpPr>
          <p:spPr>
            <a:xfrm>
              <a:off x="2417379" y="5785210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dirty="0">
                  <a:solidFill>
                    <a:schemeClr val="bg2">
                      <a:lumMod val="75000"/>
                    </a:schemeClr>
                  </a:solidFill>
                  <a:latin typeface="AhnbergHand" pitchFamily="2" charset="0"/>
                </a:rPr>
                <a:t>2x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F79AAA8-D6D6-1942-A5E4-DDA7A4149BA8}"/>
                </a:ext>
              </a:extLst>
            </p:cNvPr>
            <p:cNvSpPr txBox="1"/>
            <p:nvPr/>
          </p:nvSpPr>
          <p:spPr>
            <a:xfrm>
              <a:off x="3934478" y="5803181"/>
              <a:ext cx="5036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dirty="0">
                  <a:solidFill>
                    <a:schemeClr val="bg2">
                      <a:lumMod val="75000"/>
                    </a:schemeClr>
                  </a:solidFill>
                  <a:latin typeface="AhnbergHand" pitchFamily="2" charset="0"/>
                </a:rPr>
                <a:t>4x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E1CBC60-02CA-0749-98E0-B2132BC50463}"/>
                </a:ext>
              </a:extLst>
            </p:cNvPr>
            <p:cNvSpPr txBox="1"/>
            <p:nvPr/>
          </p:nvSpPr>
          <p:spPr>
            <a:xfrm>
              <a:off x="5411502" y="5803181"/>
              <a:ext cx="6094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dirty="0">
                  <a:solidFill>
                    <a:schemeClr val="bg2">
                      <a:lumMod val="75000"/>
                    </a:schemeClr>
                  </a:solidFill>
                  <a:latin typeface="AhnbergHand" pitchFamily="2" charset="0"/>
                </a:rPr>
                <a:t>16x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3E1D171-C0A5-6A4E-B48D-F4C44DF527C0}"/>
                </a:ext>
              </a:extLst>
            </p:cNvPr>
            <p:cNvSpPr txBox="1"/>
            <p:nvPr/>
          </p:nvSpPr>
          <p:spPr>
            <a:xfrm>
              <a:off x="6994324" y="5854262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dirty="0">
                  <a:solidFill>
                    <a:schemeClr val="bg2">
                      <a:lumMod val="75000"/>
                    </a:schemeClr>
                  </a:solidFill>
                  <a:latin typeface="AhnbergHand" pitchFamily="2" charset="0"/>
                </a:rPr>
                <a:t>32x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C86595C-5F98-5D49-B900-6089B176A6FF}"/>
                </a:ext>
              </a:extLst>
            </p:cNvPr>
            <p:cNvSpPr txBox="1"/>
            <p:nvPr/>
          </p:nvSpPr>
          <p:spPr>
            <a:xfrm rot="16200000">
              <a:off x="183179" y="3624847"/>
              <a:ext cx="22701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dirty="0">
                  <a:latin typeface="AhnbergHand" pitchFamily="2" charset="0"/>
                </a:rPr>
                <a:t>Adoption pressure</a:t>
              </a: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0FE079E4-1BF2-924C-9FD2-DD6C064DF5F0}"/>
                </a:ext>
              </a:extLst>
            </p:cNvPr>
            <p:cNvSpPr/>
            <p:nvPr/>
          </p:nvSpPr>
          <p:spPr>
            <a:xfrm>
              <a:off x="1713186" y="1447881"/>
              <a:ext cx="7136524" cy="4353829"/>
            </a:xfrm>
            <a:custGeom>
              <a:avLst/>
              <a:gdLst>
                <a:gd name="connsiteX0" fmla="*/ 0 w 7136524"/>
                <a:gd name="connsiteY0" fmla="*/ 4353829 h 4353829"/>
                <a:gd name="connsiteX1" fmla="*/ 840828 w 7136524"/>
                <a:gd name="connsiteY1" fmla="*/ 4311788 h 4353829"/>
                <a:gd name="connsiteX2" fmla="*/ 1786759 w 7136524"/>
                <a:gd name="connsiteY2" fmla="*/ 4280257 h 4353829"/>
                <a:gd name="connsiteX3" fmla="*/ 2648607 w 7136524"/>
                <a:gd name="connsiteY3" fmla="*/ 4280257 h 4353829"/>
                <a:gd name="connsiteX4" fmla="*/ 3594538 w 7136524"/>
                <a:gd name="connsiteY4" fmla="*/ 4259236 h 4353829"/>
                <a:gd name="connsiteX5" fmla="*/ 4014952 w 7136524"/>
                <a:gd name="connsiteY5" fmla="*/ 3281774 h 4353829"/>
                <a:gd name="connsiteX6" fmla="*/ 4214648 w 7136524"/>
                <a:gd name="connsiteY6" fmla="*/ 1684202 h 4353829"/>
                <a:gd name="connsiteX7" fmla="*/ 4466897 w 7136524"/>
                <a:gd name="connsiteY7" fmla="*/ 664698 h 4353829"/>
                <a:gd name="connsiteX8" fmla="*/ 5139559 w 7136524"/>
                <a:gd name="connsiteY8" fmla="*/ 86629 h 4353829"/>
                <a:gd name="connsiteX9" fmla="*/ 7136524 w 7136524"/>
                <a:gd name="connsiteY9" fmla="*/ 13057 h 4353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36524" h="4353829">
                  <a:moveTo>
                    <a:pt x="0" y="4353829"/>
                  </a:moveTo>
                  <a:lnTo>
                    <a:pt x="840828" y="4311788"/>
                  </a:lnTo>
                  <a:lnTo>
                    <a:pt x="1786759" y="4280257"/>
                  </a:lnTo>
                  <a:cubicBezTo>
                    <a:pt x="2088055" y="4275002"/>
                    <a:pt x="2347311" y="4283760"/>
                    <a:pt x="2648607" y="4280257"/>
                  </a:cubicBezTo>
                  <a:cubicBezTo>
                    <a:pt x="2949903" y="4276754"/>
                    <a:pt x="3366814" y="4425650"/>
                    <a:pt x="3594538" y="4259236"/>
                  </a:cubicBezTo>
                  <a:cubicBezTo>
                    <a:pt x="3822262" y="4092822"/>
                    <a:pt x="3911600" y="3710946"/>
                    <a:pt x="4014952" y="3281774"/>
                  </a:cubicBezTo>
                  <a:cubicBezTo>
                    <a:pt x="4118304" y="2852602"/>
                    <a:pt x="4139324" y="2120381"/>
                    <a:pt x="4214648" y="1684202"/>
                  </a:cubicBezTo>
                  <a:cubicBezTo>
                    <a:pt x="4289972" y="1248023"/>
                    <a:pt x="4312745" y="930960"/>
                    <a:pt x="4466897" y="664698"/>
                  </a:cubicBezTo>
                  <a:cubicBezTo>
                    <a:pt x="4621049" y="398436"/>
                    <a:pt x="4694621" y="195236"/>
                    <a:pt x="5139559" y="86629"/>
                  </a:cubicBezTo>
                  <a:cubicBezTo>
                    <a:pt x="5584497" y="-21978"/>
                    <a:pt x="6360510" y="-4461"/>
                    <a:pt x="7136524" y="13057"/>
                  </a:cubicBezTo>
                </a:path>
              </a:pathLst>
            </a:cu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37101C7-D8B6-A640-923B-6843C7F6A76B}"/>
                </a:ext>
              </a:extLst>
            </p:cNvPr>
            <p:cNvSpPr txBox="1"/>
            <p:nvPr/>
          </p:nvSpPr>
          <p:spPr>
            <a:xfrm>
              <a:off x="2048047" y="5040787"/>
              <a:ext cx="27542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dirty="0">
                  <a:latin typeface="AhnbergHand" pitchFamily="2" charset="0"/>
                </a:rPr>
                <a:t>Incumbent Resistance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DB88FC1-996E-F745-AC4C-AD752C6DFAB2}"/>
                </a:ext>
              </a:extLst>
            </p:cNvPr>
            <p:cNvSpPr txBox="1"/>
            <p:nvPr/>
          </p:nvSpPr>
          <p:spPr>
            <a:xfrm>
              <a:off x="9196440" y="5064396"/>
              <a:ext cx="25346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dirty="0">
                  <a:latin typeface="AhnbergHand" pitchFamily="2" charset="0"/>
                </a:rPr>
                <a:t>Market Destruction!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DDA4FAC-5B41-5046-A97E-5CFCFD8F88AC}"/>
                </a:ext>
              </a:extLst>
            </p:cNvPr>
            <p:cNvSpPr txBox="1"/>
            <p:nvPr/>
          </p:nvSpPr>
          <p:spPr>
            <a:xfrm>
              <a:off x="5961347" y="5064396"/>
              <a:ext cx="29546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dirty="0">
                  <a:latin typeface="AhnbergHand" pitchFamily="2" charset="0"/>
                </a:rPr>
                <a:t>Incumbent Replacement</a:t>
              </a:r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35AF7CAC-6CCB-1842-975E-1A4CE70A8E0B}"/>
                </a:ext>
              </a:extLst>
            </p:cNvPr>
            <p:cNvSpPr/>
            <p:nvPr/>
          </p:nvSpPr>
          <p:spPr>
            <a:xfrm>
              <a:off x="8923283" y="1408386"/>
              <a:ext cx="767255" cy="441435"/>
            </a:xfrm>
            <a:custGeom>
              <a:avLst/>
              <a:gdLst>
                <a:gd name="connsiteX0" fmla="*/ 0 w 767255"/>
                <a:gd name="connsiteY0" fmla="*/ 441435 h 441435"/>
                <a:gd name="connsiteX1" fmla="*/ 767255 w 767255"/>
                <a:gd name="connsiteY1" fmla="*/ 0 h 441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67255" h="441435">
                  <a:moveTo>
                    <a:pt x="0" y="441435"/>
                  </a:moveTo>
                  <a:lnTo>
                    <a:pt x="767255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6E23BDF7-932D-F04E-AF11-37BC2A2810F0}"/>
                </a:ext>
              </a:extLst>
            </p:cNvPr>
            <p:cNvSpPr/>
            <p:nvPr/>
          </p:nvSpPr>
          <p:spPr>
            <a:xfrm>
              <a:off x="8944303" y="1408386"/>
              <a:ext cx="1576552" cy="1103586"/>
            </a:xfrm>
            <a:custGeom>
              <a:avLst/>
              <a:gdLst>
                <a:gd name="connsiteX0" fmla="*/ 0 w 1576552"/>
                <a:gd name="connsiteY0" fmla="*/ 1103586 h 1103586"/>
                <a:gd name="connsiteX1" fmla="*/ 746235 w 1576552"/>
                <a:gd name="connsiteY1" fmla="*/ 536028 h 1103586"/>
                <a:gd name="connsiteX2" fmla="*/ 1576552 w 1576552"/>
                <a:gd name="connsiteY2" fmla="*/ 0 h 1103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76552" h="1103586">
                  <a:moveTo>
                    <a:pt x="0" y="1103586"/>
                  </a:moveTo>
                  <a:cubicBezTo>
                    <a:pt x="241738" y="911772"/>
                    <a:pt x="483476" y="719959"/>
                    <a:pt x="746235" y="536028"/>
                  </a:cubicBezTo>
                  <a:cubicBezTo>
                    <a:pt x="1008994" y="352097"/>
                    <a:pt x="1292773" y="176048"/>
                    <a:pt x="1576552" y="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58089197-61AE-4B41-B09E-8D1B40C37E23}"/>
                </a:ext>
              </a:extLst>
            </p:cNvPr>
            <p:cNvSpPr/>
            <p:nvPr/>
          </p:nvSpPr>
          <p:spPr>
            <a:xfrm>
              <a:off x="8975834" y="1492469"/>
              <a:ext cx="2175642" cy="1660634"/>
            </a:xfrm>
            <a:custGeom>
              <a:avLst/>
              <a:gdLst>
                <a:gd name="connsiteX0" fmla="*/ 0 w 2175642"/>
                <a:gd name="connsiteY0" fmla="*/ 1660634 h 1660634"/>
                <a:gd name="connsiteX1" fmla="*/ 966952 w 2175642"/>
                <a:gd name="connsiteY1" fmla="*/ 1051034 h 1660634"/>
                <a:gd name="connsiteX2" fmla="*/ 2175642 w 2175642"/>
                <a:gd name="connsiteY2" fmla="*/ 0 h 16606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75642" h="1660634">
                  <a:moveTo>
                    <a:pt x="0" y="1660634"/>
                  </a:moveTo>
                  <a:cubicBezTo>
                    <a:pt x="302172" y="1494220"/>
                    <a:pt x="604345" y="1327806"/>
                    <a:pt x="966952" y="1051034"/>
                  </a:cubicBezTo>
                  <a:cubicBezTo>
                    <a:pt x="1329559" y="774262"/>
                    <a:pt x="1752600" y="387131"/>
                    <a:pt x="2175642" y="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28147DB5-7FBD-9F45-98DE-EFB7971E10C5}"/>
                </a:ext>
              </a:extLst>
            </p:cNvPr>
            <p:cNvSpPr/>
            <p:nvPr/>
          </p:nvSpPr>
          <p:spPr>
            <a:xfrm>
              <a:off x="9091448" y="2270234"/>
              <a:ext cx="2081049" cy="1418897"/>
            </a:xfrm>
            <a:custGeom>
              <a:avLst/>
              <a:gdLst>
                <a:gd name="connsiteX0" fmla="*/ 0 w 2081049"/>
                <a:gd name="connsiteY0" fmla="*/ 1418897 h 1418897"/>
                <a:gd name="connsiteX1" fmla="*/ 1334814 w 2081049"/>
                <a:gd name="connsiteY1" fmla="*/ 588580 h 1418897"/>
                <a:gd name="connsiteX2" fmla="*/ 2081049 w 2081049"/>
                <a:gd name="connsiteY2" fmla="*/ 0 h 1418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81049" h="1418897">
                  <a:moveTo>
                    <a:pt x="0" y="1418897"/>
                  </a:moveTo>
                  <a:cubicBezTo>
                    <a:pt x="493986" y="1121980"/>
                    <a:pt x="987973" y="825063"/>
                    <a:pt x="1334814" y="588580"/>
                  </a:cubicBezTo>
                  <a:cubicBezTo>
                    <a:pt x="1681655" y="352097"/>
                    <a:pt x="1881352" y="176048"/>
                    <a:pt x="2081049" y="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3B462E79-421D-C54E-AD15-8E38320260E1}"/>
                </a:ext>
              </a:extLst>
            </p:cNvPr>
            <p:cNvSpPr/>
            <p:nvPr/>
          </p:nvSpPr>
          <p:spPr>
            <a:xfrm>
              <a:off x="9101959" y="3153103"/>
              <a:ext cx="2017986" cy="1240221"/>
            </a:xfrm>
            <a:custGeom>
              <a:avLst/>
              <a:gdLst>
                <a:gd name="connsiteX0" fmla="*/ 0 w 2017986"/>
                <a:gd name="connsiteY0" fmla="*/ 1240221 h 1240221"/>
                <a:gd name="connsiteX1" fmla="*/ 1145627 w 2017986"/>
                <a:gd name="connsiteY1" fmla="*/ 557049 h 1240221"/>
                <a:gd name="connsiteX2" fmla="*/ 2017986 w 2017986"/>
                <a:gd name="connsiteY2" fmla="*/ 0 h 1240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17986" h="1240221">
                  <a:moveTo>
                    <a:pt x="0" y="1240221"/>
                  </a:moveTo>
                  <a:lnTo>
                    <a:pt x="1145627" y="557049"/>
                  </a:lnTo>
                  <a:cubicBezTo>
                    <a:pt x="1481958" y="350346"/>
                    <a:pt x="1749972" y="175173"/>
                    <a:pt x="2017986" y="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892C3E03-DD5B-4F4C-886F-C3346D6368CA}"/>
                </a:ext>
              </a:extLst>
            </p:cNvPr>
            <p:cNvSpPr/>
            <p:nvPr/>
          </p:nvSpPr>
          <p:spPr>
            <a:xfrm>
              <a:off x="9175531" y="3699641"/>
              <a:ext cx="1923393" cy="1177159"/>
            </a:xfrm>
            <a:custGeom>
              <a:avLst/>
              <a:gdLst>
                <a:gd name="connsiteX0" fmla="*/ 0 w 1923393"/>
                <a:gd name="connsiteY0" fmla="*/ 1177159 h 1177159"/>
                <a:gd name="connsiteX1" fmla="*/ 1387366 w 1923393"/>
                <a:gd name="connsiteY1" fmla="*/ 441435 h 1177159"/>
                <a:gd name="connsiteX2" fmla="*/ 1923393 w 1923393"/>
                <a:gd name="connsiteY2" fmla="*/ 0 h 1177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23393" h="1177159">
                  <a:moveTo>
                    <a:pt x="0" y="1177159"/>
                  </a:moveTo>
                  <a:cubicBezTo>
                    <a:pt x="533400" y="907393"/>
                    <a:pt x="1066801" y="637628"/>
                    <a:pt x="1387366" y="441435"/>
                  </a:cubicBezTo>
                  <a:cubicBezTo>
                    <a:pt x="1707931" y="245242"/>
                    <a:pt x="1815662" y="122621"/>
                    <a:pt x="1923393" y="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CADF149C-AFEF-254E-8151-A4A156DE0627}"/>
                </a:ext>
              </a:extLst>
            </p:cNvPr>
            <p:cNvSpPr/>
            <p:nvPr/>
          </p:nvSpPr>
          <p:spPr>
            <a:xfrm>
              <a:off x="10174014" y="4383090"/>
              <a:ext cx="935420" cy="556772"/>
            </a:xfrm>
            <a:custGeom>
              <a:avLst/>
              <a:gdLst>
                <a:gd name="connsiteX0" fmla="*/ 0 w 935420"/>
                <a:gd name="connsiteY0" fmla="*/ 556772 h 556772"/>
                <a:gd name="connsiteX1" fmla="*/ 725214 w 935420"/>
                <a:gd name="connsiteY1" fmla="*/ 73296 h 556772"/>
                <a:gd name="connsiteX2" fmla="*/ 935420 w 935420"/>
                <a:gd name="connsiteY2" fmla="*/ 10234 h 5567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35420" h="556772">
                  <a:moveTo>
                    <a:pt x="0" y="556772"/>
                  </a:moveTo>
                  <a:cubicBezTo>
                    <a:pt x="284655" y="360579"/>
                    <a:pt x="569311" y="164386"/>
                    <a:pt x="725214" y="73296"/>
                  </a:cubicBezTo>
                  <a:cubicBezTo>
                    <a:pt x="881117" y="-17794"/>
                    <a:pt x="908268" y="-3780"/>
                    <a:pt x="935420" y="10234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9424B87-A872-8F41-A7C0-ED98E3B2A234}"/>
                </a:ext>
              </a:extLst>
            </p:cNvPr>
            <p:cNvSpPr txBox="1"/>
            <p:nvPr/>
          </p:nvSpPr>
          <p:spPr>
            <a:xfrm>
              <a:off x="8826717" y="5838398"/>
              <a:ext cx="6575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dirty="0">
                  <a:solidFill>
                    <a:schemeClr val="bg2">
                      <a:lumMod val="75000"/>
                    </a:schemeClr>
                  </a:solidFill>
                  <a:latin typeface="AhnbergHand" pitchFamily="2" charset="0"/>
                </a:rPr>
                <a:t>64x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482284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E2C83-BF5D-D449-8263-85AB9815E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Examples of Transformations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5075B-D225-F04D-84F0-6646759D8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AU" dirty="0">
                <a:latin typeface="+mj-lt"/>
              </a:rPr>
              <a:t>Circuits to Packets</a:t>
            </a:r>
          </a:p>
          <a:p>
            <a:pPr lvl="1"/>
            <a:r>
              <a:rPr lang="en-AU" dirty="0">
                <a:latin typeface="+mj-lt"/>
              </a:rPr>
              <a:t>100x unit cost reduction in network service</a:t>
            </a:r>
          </a:p>
          <a:p>
            <a:pPr lvl="1"/>
            <a:r>
              <a:rPr lang="en-AU" dirty="0">
                <a:latin typeface="+mj-lt"/>
              </a:rPr>
              <a:t>The change was large enough to destroy the existing telco market</a:t>
            </a:r>
          </a:p>
          <a:p>
            <a:pPr marL="0" indent="0">
              <a:buNone/>
            </a:pPr>
            <a:endParaRPr lang="en-AU" dirty="0">
              <a:latin typeface="+mj-lt"/>
            </a:endParaRPr>
          </a:p>
          <a:p>
            <a:pPr marL="0" indent="0">
              <a:buNone/>
            </a:pPr>
            <a:r>
              <a:rPr lang="en-AU" dirty="0">
                <a:latin typeface="+mj-lt"/>
              </a:rPr>
              <a:t>Hardware to </a:t>
            </a:r>
            <a:r>
              <a:rPr lang="en-AU" dirty="0" err="1">
                <a:latin typeface="+mj-lt"/>
              </a:rPr>
              <a:t>Cloudware</a:t>
            </a:r>
            <a:endParaRPr lang="en-AU" dirty="0">
              <a:latin typeface="+mj-lt"/>
            </a:endParaRPr>
          </a:p>
          <a:p>
            <a:pPr lvl="1"/>
            <a:r>
              <a:rPr lang="en-AU" dirty="0">
                <a:latin typeface="+mj-lt"/>
              </a:rPr>
              <a:t>2x – 4x unit cost reduction</a:t>
            </a:r>
          </a:p>
          <a:p>
            <a:pPr lvl="1"/>
            <a:r>
              <a:rPr lang="en-AU" dirty="0">
                <a:latin typeface="+mj-lt"/>
              </a:rPr>
              <a:t>Moderate pace of change that has allowed some incumbents to ride the change while others have had a harder time</a:t>
            </a:r>
          </a:p>
          <a:p>
            <a:pPr marL="0" indent="0">
              <a:buNone/>
            </a:pPr>
            <a:endParaRPr lang="en-AU" dirty="0">
              <a:latin typeface="+mj-lt"/>
            </a:endParaRPr>
          </a:p>
          <a:p>
            <a:pPr marL="0" indent="0">
              <a:buNone/>
            </a:pPr>
            <a:r>
              <a:rPr lang="en-AU" dirty="0">
                <a:latin typeface="+mj-lt"/>
              </a:rPr>
              <a:t>Domain Name Certificates</a:t>
            </a:r>
          </a:p>
          <a:p>
            <a:pPr lvl="1"/>
            <a:r>
              <a:rPr lang="en-AU" dirty="0">
                <a:latin typeface="+mj-lt"/>
              </a:rPr>
              <a:t>From luxury good to free commodity resulting in market destruction</a:t>
            </a:r>
          </a:p>
          <a:p>
            <a:pPr lvl="1"/>
            <a:endParaRPr lang="en-A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496643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A1474-8206-9A4E-86C3-798BDB773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Tougher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65A40-3DD3-544E-A7E6-4635DD7D4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>
                <a:latin typeface="+mj-lt"/>
              </a:rPr>
              <a:t>IPv6</a:t>
            </a:r>
          </a:p>
          <a:p>
            <a:pPr lvl="1"/>
            <a:r>
              <a:rPr lang="en-AU" dirty="0">
                <a:latin typeface="+mj-lt"/>
              </a:rPr>
              <a:t>No marginal unit cost improvement</a:t>
            </a:r>
          </a:p>
          <a:p>
            <a:pPr lvl="1"/>
            <a:r>
              <a:rPr lang="en-AU" dirty="0">
                <a:latin typeface="+mj-lt"/>
              </a:rPr>
              <a:t>Incumbents feel no major pressure to adopt</a:t>
            </a:r>
          </a:p>
          <a:p>
            <a:pPr lvl="1"/>
            <a:r>
              <a:rPr lang="en-AU" dirty="0">
                <a:latin typeface="+mj-lt"/>
              </a:rPr>
              <a:t>25 year transition with no end in sight</a:t>
            </a:r>
          </a:p>
          <a:p>
            <a:pPr marL="0" indent="0">
              <a:buNone/>
            </a:pPr>
            <a:endParaRPr lang="en-AU" dirty="0">
              <a:latin typeface="+mj-lt"/>
            </a:endParaRPr>
          </a:p>
          <a:p>
            <a:pPr marL="0" indent="0">
              <a:buNone/>
            </a:pPr>
            <a:r>
              <a:rPr lang="en-AU" dirty="0">
                <a:latin typeface="+mj-lt"/>
              </a:rPr>
              <a:t>DNSSEC</a:t>
            </a:r>
          </a:p>
          <a:p>
            <a:pPr lvl="1"/>
            <a:r>
              <a:rPr lang="en-AU" dirty="0">
                <a:latin typeface="+mj-lt"/>
              </a:rPr>
              <a:t>Increased unit cost without clear incremental benefits</a:t>
            </a:r>
          </a:p>
          <a:p>
            <a:pPr lvl="1"/>
            <a:r>
              <a:rPr lang="en-AU" dirty="0">
                <a:latin typeface="+mj-lt"/>
              </a:rPr>
              <a:t>Another protracted transition with no end in sight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817012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887A6-2CBF-F44C-B94B-A528BE0C2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What’s going 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C28F8-E019-7545-9F35-52DC9199D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>
                <a:latin typeface="+mj-lt"/>
              </a:rPr>
              <a:t>Why was IPv4 a runaway success while IPv6 has been a slow motion train wreck of prevarication and delay?</a:t>
            </a:r>
          </a:p>
          <a:p>
            <a:r>
              <a:rPr lang="en-AU" dirty="0">
                <a:latin typeface="+mj-lt"/>
              </a:rPr>
              <a:t>Why is security a market failure?</a:t>
            </a:r>
          </a:p>
          <a:p>
            <a:r>
              <a:rPr lang="en-AU" dirty="0">
                <a:latin typeface="+mj-lt"/>
              </a:rPr>
              <a:t>Is Google now so entrenched that it is beyond all but the most disruptive of competitive technology pressures?</a:t>
            </a:r>
          </a:p>
        </p:txBody>
      </p:sp>
    </p:spTree>
    <p:extLst>
      <p:ext uri="{BB962C8B-B14F-4D97-AF65-F5344CB8AC3E}">
        <p14:creationId xmlns:p14="http://schemas.microsoft.com/office/powerpoint/2010/main" val="3768739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17CBE-D5B8-DF47-B886-2CB4D2A1C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 have two stories today: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95D83A-7539-F44F-9347-EDA0A6B8B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>
                <a:latin typeface="AhnbergHand" pitchFamily="2" charset="0"/>
              </a:rPr>
              <a:t>A quick review of the NREN history</a:t>
            </a:r>
          </a:p>
          <a:p>
            <a:r>
              <a:rPr lang="en-AU" dirty="0">
                <a:latin typeface="AhnbergHand" pitchFamily="2" charset="0"/>
              </a:rPr>
              <a:t>Some thoughts about Internet technology and its evolution</a:t>
            </a:r>
          </a:p>
          <a:p>
            <a:r>
              <a:rPr lang="en-AU" dirty="0">
                <a:latin typeface="AhnbergHand" pitchFamily="2" charset="0"/>
              </a:rPr>
              <a:t>And then we’ll try to stitch them together!</a:t>
            </a:r>
          </a:p>
        </p:txBody>
      </p:sp>
    </p:spTree>
    <p:extLst>
      <p:ext uri="{BB962C8B-B14F-4D97-AF65-F5344CB8AC3E}">
        <p14:creationId xmlns:p14="http://schemas.microsoft.com/office/powerpoint/2010/main" val="24101063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99D4A-3674-CF4F-BB4F-2F587907F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What drives change?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B4EDA-AA22-484B-B77C-951CF54B95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>
                <a:latin typeface="+mj-lt"/>
              </a:rPr>
              <a:t>Fear and Greed!</a:t>
            </a:r>
          </a:p>
          <a:p>
            <a:pPr lvl="1"/>
            <a:r>
              <a:rPr lang="en-AU" dirty="0">
                <a:latin typeface="+mj-lt"/>
              </a:rPr>
              <a:t>Incumbency breeds risk aversion and increasing inertia</a:t>
            </a:r>
          </a:p>
          <a:p>
            <a:pPr lvl="1"/>
            <a:r>
              <a:rPr lang="en-AU" dirty="0">
                <a:latin typeface="+mj-lt"/>
              </a:rPr>
              <a:t>This breeds increasing barriers to market entry by competitive actors</a:t>
            </a:r>
          </a:p>
          <a:p>
            <a:pPr lvl="1"/>
            <a:r>
              <a:rPr lang="en-AU" dirty="0">
                <a:latin typeface="+mj-lt"/>
              </a:rPr>
              <a:t>This means that the cost of risk rises</a:t>
            </a:r>
          </a:p>
          <a:p>
            <a:pPr lvl="2"/>
            <a:r>
              <a:rPr lang="en-AU" dirty="0">
                <a:latin typeface="+mj-lt"/>
              </a:rPr>
              <a:t>Venture capital funds increasingly uninterested in small cap ventures – its either billions or nothing, because underfunded exercises in disruptive competition are increasingly likely to fail</a:t>
            </a:r>
          </a:p>
          <a:p>
            <a:pPr lvl="2"/>
            <a:endParaRPr lang="en-AU" dirty="0">
              <a:latin typeface="+mj-lt"/>
            </a:endParaRPr>
          </a:p>
          <a:p>
            <a:endParaRPr lang="en-AU" dirty="0">
              <a:latin typeface="+mj-lt"/>
            </a:endParaRPr>
          </a:p>
          <a:p>
            <a:endParaRPr lang="en-A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915657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06D2B-29F9-5843-98C0-E2CFD7EE3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III - Putting it back together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7E5080-FCE1-0845-8AD0-F7EABCE11A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661888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7CE86-1B16-BB42-948C-EE412C012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What do NRENS have to do with technology evolution?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0FA8E-9D40-5442-A5BC-375DA16E2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>
                <a:latin typeface="+mj-lt"/>
              </a:rPr>
              <a:t>If NRENs aspire only to be mini telco’s then the answer is “nothing!”</a:t>
            </a:r>
          </a:p>
          <a:p>
            <a:r>
              <a:rPr lang="en-AU" dirty="0">
                <a:latin typeface="+mj-lt"/>
              </a:rPr>
              <a:t>But if that’s all that the NREN is trying to achieve then maybe the NREN has failed already as a platform for applied research into advanced network technology</a:t>
            </a:r>
          </a:p>
          <a:p>
            <a:r>
              <a:rPr lang="en-AU" dirty="0">
                <a:latin typeface="+mj-lt"/>
              </a:rPr>
              <a:t>NRENs should be focussed at the leading edge of innovation and change in networking technologies </a:t>
            </a:r>
          </a:p>
          <a:p>
            <a:pPr marL="0" indent="0">
              <a:buNone/>
            </a:pPr>
            <a:endParaRPr lang="en-AU" dirty="0">
              <a:latin typeface="+mj-lt"/>
            </a:endParaRPr>
          </a:p>
          <a:p>
            <a:endParaRPr lang="en-A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50348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51ACE-3651-B947-A377-91843D740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What should NRENs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344AE-1AAE-DD47-A1AA-47E05CDBDA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>
                <a:latin typeface="+mj-lt"/>
              </a:rPr>
              <a:t>NRENs should be confident enough in themselves to operate with a much higher risk appetite for innovation</a:t>
            </a:r>
          </a:p>
          <a:p>
            <a:r>
              <a:rPr lang="en-AU" dirty="0">
                <a:latin typeface="+mj-lt"/>
              </a:rPr>
              <a:t>NRENs should be able crystallise what makes communications technologies both disruptive and transformative</a:t>
            </a:r>
          </a:p>
          <a:p>
            <a:r>
              <a:rPr lang="en-AU" dirty="0">
                <a:latin typeface="+mj-lt"/>
              </a:rPr>
              <a:t>NRENs should be focussed on research into networking, not merely a networking platform for researchers</a:t>
            </a:r>
          </a:p>
          <a:p>
            <a:endParaRPr lang="en-A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984524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51ACE-3651-B947-A377-91843D740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What should NRENs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344AE-1AAE-DD47-A1AA-47E05CDBDA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>
                <a:latin typeface="+mj-lt"/>
              </a:rPr>
              <a:t>NRENs should be confident enough in themselves to operate with a much higher risk appetite for innovation</a:t>
            </a:r>
          </a:p>
          <a:p>
            <a:r>
              <a:rPr lang="en-AU" dirty="0">
                <a:latin typeface="+mj-lt"/>
              </a:rPr>
              <a:t>NRENs should be able crystallise what makes communications technologies both disruptive and transformative</a:t>
            </a:r>
          </a:p>
          <a:p>
            <a:r>
              <a:rPr lang="en-AU" dirty="0">
                <a:latin typeface="+mj-lt"/>
              </a:rPr>
              <a:t>NRENs should be focussed on research into networking, not merely a networking platform for researchers</a:t>
            </a:r>
          </a:p>
          <a:p>
            <a:endParaRPr lang="en-AU" dirty="0"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56CB056-BF4E-E940-A861-A1629576A14E}"/>
              </a:ext>
            </a:extLst>
          </p:cNvPr>
          <p:cNvSpPr txBox="1"/>
          <p:nvPr/>
        </p:nvSpPr>
        <p:spPr>
          <a:xfrm rot="20826337">
            <a:off x="1734404" y="2291255"/>
            <a:ext cx="7188186" cy="1384995"/>
          </a:xfrm>
          <a:prstGeom prst="rect">
            <a:avLst/>
          </a:prstGeom>
          <a:solidFill>
            <a:srgbClr val="FFFFFF">
              <a:alpha val="65098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AU" sz="2800" b="1" dirty="0">
                <a:solidFill>
                  <a:srgbClr val="7F3929"/>
                </a:solidFill>
                <a:latin typeface="AhnbergHand" pitchFamily="2" charset="0"/>
              </a:rPr>
              <a:t>But the Internet is a solved problem</a:t>
            </a:r>
          </a:p>
          <a:p>
            <a:pPr algn="ctr"/>
            <a:endParaRPr lang="en-AU" sz="2800" b="1" dirty="0">
              <a:solidFill>
                <a:srgbClr val="7F3929"/>
              </a:solidFill>
              <a:latin typeface="AhnbergHand" pitchFamily="2" charset="0"/>
            </a:endParaRPr>
          </a:p>
          <a:p>
            <a:pPr algn="ctr"/>
            <a:r>
              <a:rPr lang="en-AU" sz="2800" b="1" dirty="0">
                <a:solidFill>
                  <a:srgbClr val="7F3929"/>
                </a:solidFill>
                <a:latin typeface="AhnbergHand" pitchFamily="2" charset="0"/>
              </a:rPr>
              <a:t>Isn’t it?</a:t>
            </a:r>
          </a:p>
        </p:txBody>
      </p:sp>
    </p:spTree>
    <p:extLst>
      <p:ext uri="{BB962C8B-B14F-4D97-AF65-F5344CB8AC3E}">
        <p14:creationId xmlns:p14="http://schemas.microsoft.com/office/powerpoint/2010/main" val="20917533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dirty="0">
                <a:latin typeface="Powderfinger Type"/>
                <a:cs typeface="Powderfinger Type"/>
              </a:rPr>
              <a:t>Drilling down…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8489" y="3062336"/>
            <a:ext cx="55370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4">
                    <a:lumMod val="50000"/>
                  </a:schemeClr>
                </a:solidFill>
                <a:latin typeface="AhnbergHand" pitchFamily="2" charset="0"/>
                <a:cs typeface="Max's Handwritin"/>
              </a:rPr>
              <a:t>So far this is all rather abstract</a:t>
            </a:r>
          </a:p>
        </p:txBody>
      </p:sp>
    </p:spTree>
    <p:extLst>
      <p:ext uri="{BB962C8B-B14F-4D97-AF65-F5344CB8AC3E}">
        <p14:creationId xmlns:p14="http://schemas.microsoft.com/office/powerpoint/2010/main" val="2834068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dirty="0">
                <a:latin typeface="Powderfinger Type"/>
                <a:cs typeface="Powderfinger Type"/>
              </a:rPr>
              <a:t>Drilling down…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8489" y="3062336"/>
            <a:ext cx="55370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4">
                    <a:lumMod val="50000"/>
                  </a:schemeClr>
                </a:solidFill>
                <a:latin typeface="AhnbergHand" pitchFamily="2" charset="0"/>
                <a:cs typeface="Max's Handwritin"/>
              </a:rPr>
              <a:t>So far this is all rather abstract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04828" y="3739588"/>
            <a:ext cx="52044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hnbergHand" pitchFamily="2" charset="0"/>
                <a:cs typeface="Max's Handwritin"/>
              </a:rPr>
              <a:t>Let’s take a more detailed look at some specific technologies</a:t>
            </a:r>
          </a:p>
        </p:txBody>
      </p:sp>
    </p:spTree>
    <p:extLst>
      <p:ext uri="{BB962C8B-B14F-4D97-AF65-F5344CB8AC3E}">
        <p14:creationId xmlns:p14="http://schemas.microsoft.com/office/powerpoint/2010/main" val="12996847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dirty="0">
                <a:latin typeface="Powderfinger Type"/>
                <a:cs typeface="Powderfinger Type"/>
              </a:rPr>
              <a:t>Drilling down…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8489" y="3062336"/>
            <a:ext cx="37753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Max's Handwritin"/>
                <a:cs typeface="Max's Handwritin"/>
              </a:rPr>
              <a:t>This is all rather abstract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04828" y="3739588"/>
            <a:ext cx="52044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>
                    <a:lumMod val="75000"/>
                  </a:schemeClr>
                </a:solidFill>
                <a:latin typeface="Max's Handwritin"/>
                <a:cs typeface="Max's Handwritin"/>
              </a:rPr>
              <a:t>Lets take a more detailed look at some specific technologies</a:t>
            </a:r>
          </a:p>
        </p:txBody>
      </p:sp>
      <p:sp>
        <p:nvSpPr>
          <p:cNvPr id="5" name="TextBox 4"/>
          <p:cNvSpPr txBox="1"/>
          <p:nvPr/>
        </p:nvSpPr>
        <p:spPr>
          <a:xfrm rot="20404687">
            <a:off x="2327584" y="3331848"/>
            <a:ext cx="768281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800000"/>
                </a:solidFill>
                <a:latin typeface="Powderfinger Type"/>
                <a:cs typeface="Powderfinger Type"/>
              </a:rPr>
              <a:t>And bear in mind that the shape of the future can often be found in the mistakes of the past!</a:t>
            </a:r>
          </a:p>
        </p:txBody>
      </p:sp>
    </p:spTree>
    <p:extLst>
      <p:ext uri="{BB962C8B-B14F-4D97-AF65-F5344CB8AC3E}">
        <p14:creationId xmlns:p14="http://schemas.microsoft.com/office/powerpoint/2010/main" val="34452310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Powderfinger Type"/>
                <a:cs typeface="Powderfinger Type"/>
              </a:rPr>
              <a:t>IP was just so simple…</a:t>
            </a:r>
          </a:p>
        </p:txBody>
      </p:sp>
      <p:grpSp>
        <p:nvGrpSpPr>
          <p:cNvPr id="17" name="Group 262"/>
          <p:cNvGrpSpPr>
            <a:grpSpLocks/>
          </p:cNvGrpSpPr>
          <p:nvPr/>
        </p:nvGrpSpPr>
        <p:grpSpPr bwMode="auto">
          <a:xfrm>
            <a:off x="3040063" y="2064737"/>
            <a:ext cx="5389562" cy="1943100"/>
            <a:chOff x="955" y="831"/>
            <a:chExt cx="3395" cy="1224"/>
          </a:xfrm>
        </p:grpSpPr>
        <p:sp>
          <p:nvSpPr>
            <p:cNvPr id="18" name="Rectangle 142"/>
            <p:cNvSpPr>
              <a:spLocks noChangeArrowheads="1"/>
            </p:cNvSpPr>
            <p:nvPr/>
          </p:nvSpPr>
          <p:spPr bwMode="auto">
            <a:xfrm>
              <a:off x="988" y="968"/>
              <a:ext cx="3327" cy="1080"/>
            </a:xfrm>
            <a:prstGeom prst="rect">
              <a:avLst/>
            </a:prstGeom>
            <a:solidFill>
              <a:srgbClr val="EBEBE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tx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endParaRPr lang="en-US" sz="1200"/>
            </a:p>
          </p:txBody>
        </p:sp>
        <p:sp>
          <p:nvSpPr>
            <p:cNvPr id="19" name="Line 144"/>
            <p:cNvSpPr>
              <a:spLocks noChangeShapeType="1"/>
            </p:cNvSpPr>
            <p:nvPr/>
          </p:nvSpPr>
          <p:spPr bwMode="auto">
            <a:xfrm>
              <a:off x="988" y="1328"/>
              <a:ext cx="33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/>
            </a:p>
          </p:txBody>
        </p:sp>
        <p:sp>
          <p:nvSpPr>
            <p:cNvPr id="20" name="Line 145"/>
            <p:cNvSpPr>
              <a:spLocks noChangeShapeType="1"/>
            </p:cNvSpPr>
            <p:nvPr/>
          </p:nvSpPr>
          <p:spPr bwMode="auto">
            <a:xfrm>
              <a:off x="988" y="1688"/>
              <a:ext cx="33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tx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/>
            </a:p>
          </p:txBody>
        </p:sp>
        <p:sp>
          <p:nvSpPr>
            <p:cNvPr id="21" name="Line 146"/>
            <p:cNvSpPr>
              <a:spLocks noChangeShapeType="1"/>
            </p:cNvSpPr>
            <p:nvPr/>
          </p:nvSpPr>
          <p:spPr bwMode="auto">
            <a:xfrm>
              <a:off x="2651" y="968"/>
              <a:ext cx="0" cy="5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/>
            </a:p>
          </p:txBody>
        </p:sp>
        <p:sp>
          <p:nvSpPr>
            <p:cNvPr id="22" name="Line 147"/>
            <p:cNvSpPr>
              <a:spLocks noChangeShapeType="1"/>
            </p:cNvSpPr>
            <p:nvPr/>
          </p:nvSpPr>
          <p:spPr bwMode="auto">
            <a:xfrm>
              <a:off x="3483" y="1868"/>
              <a:ext cx="0" cy="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/>
            </a:p>
          </p:txBody>
        </p:sp>
        <p:sp>
          <p:nvSpPr>
            <p:cNvPr id="23" name="Line 148"/>
            <p:cNvSpPr>
              <a:spLocks noChangeShapeType="1"/>
            </p:cNvSpPr>
            <p:nvPr/>
          </p:nvSpPr>
          <p:spPr bwMode="auto">
            <a:xfrm>
              <a:off x="2963" y="1152"/>
              <a:ext cx="0" cy="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/>
            </a:p>
          </p:txBody>
        </p:sp>
        <p:sp>
          <p:nvSpPr>
            <p:cNvPr id="24" name="Line 149"/>
            <p:cNvSpPr>
              <a:spLocks noChangeShapeType="1"/>
            </p:cNvSpPr>
            <p:nvPr/>
          </p:nvSpPr>
          <p:spPr bwMode="auto">
            <a:xfrm>
              <a:off x="1404" y="964"/>
              <a:ext cx="0" cy="1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/>
            </a:p>
          </p:txBody>
        </p:sp>
        <p:sp>
          <p:nvSpPr>
            <p:cNvPr id="25" name="Line 150"/>
            <p:cNvSpPr>
              <a:spLocks noChangeShapeType="1"/>
            </p:cNvSpPr>
            <p:nvPr/>
          </p:nvSpPr>
          <p:spPr bwMode="auto">
            <a:xfrm>
              <a:off x="1819" y="968"/>
              <a:ext cx="0" cy="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/>
            </a:p>
          </p:txBody>
        </p:sp>
        <p:sp>
          <p:nvSpPr>
            <p:cNvPr id="26" name="Text Box 151"/>
            <p:cNvSpPr txBox="1">
              <a:spLocks noChangeArrowheads="1"/>
            </p:cNvSpPr>
            <p:nvPr/>
          </p:nvSpPr>
          <p:spPr bwMode="auto">
            <a:xfrm>
              <a:off x="955" y="961"/>
              <a:ext cx="448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Arial" charset="0"/>
                </a:rPr>
                <a:t>Version</a:t>
              </a:r>
            </a:p>
          </p:txBody>
        </p:sp>
        <p:sp>
          <p:nvSpPr>
            <p:cNvPr id="27" name="Text Box 152"/>
            <p:cNvSpPr txBox="1">
              <a:spLocks noChangeArrowheads="1"/>
            </p:cNvSpPr>
            <p:nvPr/>
          </p:nvSpPr>
          <p:spPr bwMode="auto">
            <a:xfrm>
              <a:off x="1427" y="961"/>
              <a:ext cx="270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Arial" charset="0"/>
                </a:rPr>
                <a:t>IHL</a:t>
              </a:r>
            </a:p>
          </p:txBody>
        </p:sp>
        <p:sp>
          <p:nvSpPr>
            <p:cNvPr id="28" name="Text Box 154"/>
            <p:cNvSpPr txBox="1">
              <a:spLocks noChangeArrowheads="1"/>
            </p:cNvSpPr>
            <p:nvPr/>
          </p:nvSpPr>
          <p:spPr bwMode="auto">
            <a:xfrm>
              <a:off x="2805" y="961"/>
              <a:ext cx="645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Arial" charset="0"/>
                </a:rPr>
                <a:t>Total Length</a:t>
              </a:r>
            </a:p>
          </p:txBody>
        </p:sp>
        <p:sp>
          <p:nvSpPr>
            <p:cNvPr id="29" name="Text Box 155"/>
            <p:cNvSpPr txBox="1">
              <a:spLocks noChangeArrowheads="1"/>
            </p:cNvSpPr>
            <p:nvPr/>
          </p:nvSpPr>
          <p:spPr bwMode="auto">
            <a:xfrm>
              <a:off x="2623" y="1157"/>
              <a:ext cx="35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Arial" charset="0"/>
                </a:rPr>
                <a:t>Flags</a:t>
              </a:r>
            </a:p>
          </p:txBody>
        </p:sp>
        <p:sp>
          <p:nvSpPr>
            <p:cNvPr id="30" name="Text Box 156"/>
            <p:cNvSpPr txBox="1">
              <a:spLocks noChangeArrowheads="1"/>
            </p:cNvSpPr>
            <p:nvPr/>
          </p:nvSpPr>
          <p:spPr bwMode="auto">
            <a:xfrm>
              <a:off x="1497" y="1157"/>
              <a:ext cx="661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Arial" charset="0"/>
                </a:rPr>
                <a:t>Identification</a:t>
              </a:r>
            </a:p>
          </p:txBody>
        </p:sp>
        <p:sp>
          <p:nvSpPr>
            <p:cNvPr id="31" name="Text Box 157"/>
            <p:cNvSpPr txBox="1">
              <a:spLocks noChangeArrowheads="1"/>
            </p:cNvSpPr>
            <p:nvPr/>
          </p:nvSpPr>
          <p:spPr bwMode="auto">
            <a:xfrm>
              <a:off x="3156" y="1157"/>
              <a:ext cx="815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Arial" charset="0"/>
                </a:rPr>
                <a:t>Fragment Offset</a:t>
              </a:r>
            </a:p>
          </p:txBody>
        </p:sp>
        <p:sp>
          <p:nvSpPr>
            <p:cNvPr id="32" name="Text Box 158"/>
            <p:cNvSpPr txBox="1">
              <a:spLocks noChangeArrowheads="1"/>
            </p:cNvSpPr>
            <p:nvPr/>
          </p:nvSpPr>
          <p:spPr bwMode="auto">
            <a:xfrm>
              <a:off x="1042" y="1341"/>
              <a:ext cx="660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Arial" charset="0"/>
                </a:rPr>
                <a:t>Time To Live</a:t>
              </a:r>
            </a:p>
          </p:txBody>
        </p:sp>
        <p:sp>
          <p:nvSpPr>
            <p:cNvPr id="33" name="Text Box 159"/>
            <p:cNvSpPr txBox="1">
              <a:spLocks noChangeArrowheads="1"/>
            </p:cNvSpPr>
            <p:nvPr/>
          </p:nvSpPr>
          <p:spPr bwMode="auto">
            <a:xfrm>
              <a:off x="2324" y="1517"/>
              <a:ext cx="80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Arial" charset="0"/>
                </a:rPr>
                <a:t>Source Address</a:t>
              </a:r>
            </a:p>
          </p:txBody>
        </p:sp>
        <p:sp>
          <p:nvSpPr>
            <p:cNvPr id="34" name="Text Box 160"/>
            <p:cNvSpPr txBox="1">
              <a:spLocks noChangeArrowheads="1"/>
            </p:cNvSpPr>
            <p:nvPr/>
          </p:nvSpPr>
          <p:spPr bwMode="auto">
            <a:xfrm>
              <a:off x="2298" y="1689"/>
              <a:ext cx="981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Arial" charset="0"/>
                </a:rPr>
                <a:t>Destination Address</a:t>
              </a:r>
            </a:p>
          </p:txBody>
        </p:sp>
        <p:sp>
          <p:nvSpPr>
            <p:cNvPr id="35" name="Text Box 161"/>
            <p:cNvSpPr txBox="1">
              <a:spLocks noChangeArrowheads="1"/>
            </p:cNvSpPr>
            <p:nvPr/>
          </p:nvSpPr>
          <p:spPr bwMode="auto">
            <a:xfrm>
              <a:off x="1978" y="1881"/>
              <a:ext cx="450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Arial" charset="0"/>
                </a:rPr>
                <a:t>Options</a:t>
              </a:r>
            </a:p>
          </p:txBody>
        </p:sp>
        <p:sp>
          <p:nvSpPr>
            <p:cNvPr id="36" name="Text Box 162"/>
            <p:cNvSpPr txBox="1">
              <a:spLocks noChangeArrowheads="1"/>
            </p:cNvSpPr>
            <p:nvPr/>
          </p:nvSpPr>
          <p:spPr bwMode="auto">
            <a:xfrm>
              <a:off x="3563" y="1881"/>
              <a:ext cx="472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Arial" charset="0"/>
                </a:rPr>
                <a:t>Padding</a:t>
              </a:r>
            </a:p>
          </p:txBody>
        </p:sp>
        <p:sp>
          <p:nvSpPr>
            <p:cNvPr id="37" name="Line 163"/>
            <p:cNvSpPr>
              <a:spLocks noChangeShapeType="1"/>
            </p:cNvSpPr>
            <p:nvPr/>
          </p:nvSpPr>
          <p:spPr bwMode="auto">
            <a:xfrm>
              <a:off x="1819" y="1332"/>
              <a:ext cx="0" cy="1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/>
            </a:p>
          </p:txBody>
        </p:sp>
        <p:sp>
          <p:nvSpPr>
            <p:cNvPr id="38" name="Text Box 164"/>
            <p:cNvSpPr txBox="1">
              <a:spLocks noChangeArrowheads="1"/>
            </p:cNvSpPr>
            <p:nvPr/>
          </p:nvSpPr>
          <p:spPr bwMode="auto">
            <a:xfrm>
              <a:off x="1947" y="1341"/>
              <a:ext cx="472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Arial" charset="0"/>
                </a:rPr>
                <a:t>Protocol</a:t>
              </a:r>
            </a:p>
          </p:txBody>
        </p:sp>
        <p:sp>
          <p:nvSpPr>
            <p:cNvPr id="39" name="Text Box 165"/>
            <p:cNvSpPr txBox="1">
              <a:spLocks noChangeArrowheads="1"/>
            </p:cNvSpPr>
            <p:nvPr/>
          </p:nvSpPr>
          <p:spPr bwMode="auto">
            <a:xfrm>
              <a:off x="2853" y="1341"/>
              <a:ext cx="919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Arial" charset="0"/>
                </a:rPr>
                <a:t>Header Checksum</a:t>
              </a:r>
            </a:p>
          </p:txBody>
        </p:sp>
        <p:sp>
          <p:nvSpPr>
            <p:cNvPr id="40" name="Rectangle 203"/>
            <p:cNvSpPr>
              <a:spLocks noChangeArrowheads="1"/>
            </p:cNvSpPr>
            <p:nvPr/>
          </p:nvSpPr>
          <p:spPr bwMode="auto">
            <a:xfrm rot="2537342">
              <a:off x="4230" y="1899"/>
              <a:ext cx="92" cy="90"/>
            </a:xfrm>
            <a:prstGeom prst="rect">
              <a:avLst/>
            </a:prstGeom>
            <a:solidFill>
              <a:srgbClr val="EBEBE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/>
            </a:p>
          </p:txBody>
        </p:sp>
        <p:sp>
          <p:nvSpPr>
            <p:cNvPr id="41" name="Rectangle 204"/>
            <p:cNvSpPr>
              <a:spLocks noChangeArrowheads="1"/>
            </p:cNvSpPr>
            <p:nvPr/>
          </p:nvSpPr>
          <p:spPr bwMode="auto">
            <a:xfrm>
              <a:off x="4185" y="1878"/>
              <a:ext cx="126" cy="143"/>
            </a:xfrm>
            <a:prstGeom prst="rect">
              <a:avLst/>
            </a:prstGeom>
            <a:solidFill>
              <a:srgbClr val="EBEB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/>
            </a:p>
          </p:txBody>
        </p:sp>
        <p:sp>
          <p:nvSpPr>
            <p:cNvPr id="42" name="Rectangle 205"/>
            <p:cNvSpPr>
              <a:spLocks noChangeArrowheads="1"/>
            </p:cNvSpPr>
            <p:nvPr/>
          </p:nvSpPr>
          <p:spPr bwMode="auto">
            <a:xfrm rot="-2126182">
              <a:off x="4298" y="1961"/>
              <a:ext cx="52" cy="4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/>
            </a:p>
          </p:txBody>
        </p:sp>
        <p:sp>
          <p:nvSpPr>
            <p:cNvPr id="43" name="Line 206"/>
            <p:cNvSpPr>
              <a:spLocks noChangeShapeType="1"/>
            </p:cNvSpPr>
            <p:nvPr/>
          </p:nvSpPr>
          <p:spPr bwMode="auto">
            <a:xfrm flipH="1">
              <a:off x="4291" y="1944"/>
              <a:ext cx="52" cy="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/>
            </a:p>
          </p:txBody>
        </p:sp>
        <p:sp>
          <p:nvSpPr>
            <p:cNvPr id="44" name="Line 207"/>
            <p:cNvSpPr>
              <a:spLocks noChangeShapeType="1"/>
            </p:cNvSpPr>
            <p:nvPr/>
          </p:nvSpPr>
          <p:spPr bwMode="auto">
            <a:xfrm flipH="1" flipV="1">
              <a:off x="4293" y="1986"/>
              <a:ext cx="24" cy="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/>
            </a:p>
          </p:txBody>
        </p:sp>
        <p:sp>
          <p:nvSpPr>
            <p:cNvPr id="45" name="Rectangle 209"/>
            <p:cNvSpPr>
              <a:spLocks noChangeArrowheads="1"/>
            </p:cNvSpPr>
            <p:nvPr/>
          </p:nvSpPr>
          <p:spPr bwMode="auto">
            <a:xfrm rot="-2126182">
              <a:off x="971" y="1969"/>
              <a:ext cx="52" cy="47"/>
            </a:xfrm>
            <a:prstGeom prst="rect">
              <a:avLst/>
            </a:prstGeom>
            <a:solidFill>
              <a:srgbClr val="EBEB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/>
            </a:p>
          </p:txBody>
        </p:sp>
        <p:sp>
          <p:nvSpPr>
            <p:cNvPr id="46" name="Line 211"/>
            <p:cNvSpPr>
              <a:spLocks noChangeShapeType="1"/>
            </p:cNvSpPr>
            <p:nvPr/>
          </p:nvSpPr>
          <p:spPr bwMode="auto">
            <a:xfrm flipH="1" flipV="1">
              <a:off x="966" y="1994"/>
              <a:ext cx="24" cy="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/>
            </a:p>
          </p:txBody>
        </p:sp>
        <p:sp>
          <p:nvSpPr>
            <p:cNvPr id="47" name="Line 213"/>
            <p:cNvSpPr>
              <a:spLocks noChangeShapeType="1"/>
            </p:cNvSpPr>
            <p:nvPr/>
          </p:nvSpPr>
          <p:spPr bwMode="auto">
            <a:xfrm>
              <a:off x="988" y="1870"/>
              <a:ext cx="33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/>
            </a:p>
          </p:txBody>
        </p:sp>
        <p:sp>
          <p:nvSpPr>
            <p:cNvPr id="48" name="Line 214"/>
            <p:cNvSpPr>
              <a:spLocks noChangeShapeType="1"/>
            </p:cNvSpPr>
            <p:nvPr/>
          </p:nvSpPr>
          <p:spPr bwMode="auto">
            <a:xfrm>
              <a:off x="988" y="1501"/>
              <a:ext cx="33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/>
            </a:p>
          </p:txBody>
        </p:sp>
        <p:sp>
          <p:nvSpPr>
            <p:cNvPr id="49" name="Line 215"/>
            <p:cNvSpPr>
              <a:spLocks noChangeShapeType="1"/>
            </p:cNvSpPr>
            <p:nvPr/>
          </p:nvSpPr>
          <p:spPr bwMode="auto">
            <a:xfrm>
              <a:off x="988" y="1141"/>
              <a:ext cx="33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/>
            </a:p>
          </p:txBody>
        </p:sp>
        <p:grpSp>
          <p:nvGrpSpPr>
            <p:cNvPr id="50" name="Group 256"/>
            <p:cNvGrpSpPr>
              <a:grpSpLocks/>
            </p:cNvGrpSpPr>
            <p:nvPr/>
          </p:nvGrpSpPr>
          <p:grpSpPr bwMode="auto">
            <a:xfrm>
              <a:off x="980" y="831"/>
              <a:ext cx="3334" cy="113"/>
              <a:chOff x="980" y="639"/>
              <a:chExt cx="3334" cy="113"/>
            </a:xfrm>
          </p:grpSpPr>
          <p:sp>
            <p:nvSpPr>
              <p:cNvPr id="56" name="Line 218"/>
              <p:cNvSpPr>
                <a:spLocks noChangeShapeType="1"/>
              </p:cNvSpPr>
              <p:nvPr/>
            </p:nvSpPr>
            <p:spPr bwMode="auto">
              <a:xfrm>
                <a:off x="983" y="752"/>
                <a:ext cx="33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/>
              </a:p>
            </p:txBody>
          </p:sp>
          <p:sp>
            <p:nvSpPr>
              <p:cNvPr id="57" name="Line 219"/>
              <p:cNvSpPr>
                <a:spLocks noChangeShapeType="1"/>
              </p:cNvSpPr>
              <p:nvPr/>
            </p:nvSpPr>
            <p:spPr bwMode="auto">
              <a:xfrm flipV="1">
                <a:off x="980" y="639"/>
                <a:ext cx="0" cy="1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/>
              </a:p>
            </p:txBody>
          </p:sp>
          <p:sp>
            <p:nvSpPr>
              <p:cNvPr id="58" name="Line 220"/>
              <p:cNvSpPr>
                <a:spLocks noChangeShapeType="1"/>
              </p:cNvSpPr>
              <p:nvPr/>
            </p:nvSpPr>
            <p:spPr bwMode="auto">
              <a:xfrm flipV="1">
                <a:off x="1813" y="639"/>
                <a:ext cx="0" cy="1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/>
              </a:p>
            </p:txBody>
          </p:sp>
          <p:sp>
            <p:nvSpPr>
              <p:cNvPr id="59" name="Line 221"/>
              <p:cNvSpPr>
                <a:spLocks noChangeShapeType="1"/>
              </p:cNvSpPr>
              <p:nvPr/>
            </p:nvSpPr>
            <p:spPr bwMode="auto">
              <a:xfrm flipV="1">
                <a:off x="4314" y="639"/>
                <a:ext cx="0" cy="1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/>
              </a:p>
            </p:txBody>
          </p:sp>
          <p:sp>
            <p:nvSpPr>
              <p:cNvPr id="60" name="Line 222"/>
              <p:cNvSpPr>
                <a:spLocks noChangeShapeType="1"/>
              </p:cNvSpPr>
              <p:nvPr/>
            </p:nvSpPr>
            <p:spPr bwMode="auto">
              <a:xfrm flipV="1">
                <a:off x="2647" y="639"/>
                <a:ext cx="0" cy="1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/>
              </a:p>
            </p:txBody>
          </p:sp>
          <p:sp>
            <p:nvSpPr>
              <p:cNvPr id="61" name="Line 223"/>
              <p:cNvSpPr>
                <a:spLocks noChangeShapeType="1"/>
              </p:cNvSpPr>
              <p:nvPr/>
            </p:nvSpPr>
            <p:spPr bwMode="auto">
              <a:xfrm flipV="1">
                <a:off x="3480" y="639"/>
                <a:ext cx="0" cy="1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/>
              </a:p>
            </p:txBody>
          </p:sp>
          <p:grpSp>
            <p:nvGrpSpPr>
              <p:cNvPr id="62" name="Group 231"/>
              <p:cNvGrpSpPr>
                <a:grpSpLocks/>
              </p:cNvGrpSpPr>
              <p:nvPr/>
            </p:nvGrpSpPr>
            <p:grpSpPr bwMode="auto">
              <a:xfrm>
                <a:off x="1094" y="692"/>
                <a:ext cx="620" cy="60"/>
                <a:chOff x="1094" y="688"/>
                <a:chExt cx="620" cy="60"/>
              </a:xfrm>
            </p:grpSpPr>
            <p:sp>
              <p:nvSpPr>
                <p:cNvPr id="87" name="Line 224"/>
                <p:cNvSpPr>
                  <a:spLocks noChangeShapeType="1"/>
                </p:cNvSpPr>
                <p:nvPr/>
              </p:nvSpPr>
              <p:spPr bwMode="auto">
                <a:xfrm flipV="1">
                  <a:off x="1094" y="688"/>
                  <a:ext cx="0" cy="6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200"/>
                </a:p>
              </p:txBody>
            </p:sp>
            <p:sp>
              <p:nvSpPr>
                <p:cNvPr id="88" name="Line 225"/>
                <p:cNvSpPr>
                  <a:spLocks noChangeShapeType="1"/>
                </p:cNvSpPr>
                <p:nvPr/>
              </p:nvSpPr>
              <p:spPr bwMode="auto">
                <a:xfrm flipV="1">
                  <a:off x="1714" y="688"/>
                  <a:ext cx="0" cy="6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200"/>
                </a:p>
              </p:txBody>
            </p:sp>
            <p:sp>
              <p:nvSpPr>
                <p:cNvPr id="89" name="Line 226"/>
                <p:cNvSpPr>
                  <a:spLocks noChangeShapeType="1"/>
                </p:cNvSpPr>
                <p:nvPr/>
              </p:nvSpPr>
              <p:spPr bwMode="auto">
                <a:xfrm flipV="1">
                  <a:off x="1507" y="688"/>
                  <a:ext cx="0" cy="6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200"/>
                </a:p>
              </p:txBody>
            </p:sp>
            <p:sp>
              <p:nvSpPr>
                <p:cNvPr id="90" name="Line 227"/>
                <p:cNvSpPr>
                  <a:spLocks noChangeShapeType="1"/>
                </p:cNvSpPr>
                <p:nvPr/>
              </p:nvSpPr>
              <p:spPr bwMode="auto">
                <a:xfrm flipV="1">
                  <a:off x="1404" y="688"/>
                  <a:ext cx="0" cy="6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200"/>
                </a:p>
              </p:txBody>
            </p:sp>
            <p:sp>
              <p:nvSpPr>
                <p:cNvPr id="91" name="Line 228"/>
                <p:cNvSpPr>
                  <a:spLocks noChangeShapeType="1"/>
                </p:cNvSpPr>
                <p:nvPr/>
              </p:nvSpPr>
              <p:spPr bwMode="auto">
                <a:xfrm flipV="1">
                  <a:off x="1197" y="688"/>
                  <a:ext cx="0" cy="6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200"/>
                </a:p>
              </p:txBody>
            </p:sp>
            <p:sp>
              <p:nvSpPr>
                <p:cNvPr id="92" name="Line 229"/>
                <p:cNvSpPr>
                  <a:spLocks noChangeShapeType="1"/>
                </p:cNvSpPr>
                <p:nvPr/>
              </p:nvSpPr>
              <p:spPr bwMode="auto">
                <a:xfrm flipV="1">
                  <a:off x="1300" y="688"/>
                  <a:ext cx="0" cy="6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200"/>
                </a:p>
              </p:txBody>
            </p:sp>
            <p:sp>
              <p:nvSpPr>
                <p:cNvPr id="93" name="Line 230"/>
                <p:cNvSpPr>
                  <a:spLocks noChangeShapeType="1"/>
                </p:cNvSpPr>
                <p:nvPr/>
              </p:nvSpPr>
              <p:spPr bwMode="auto">
                <a:xfrm flipV="1">
                  <a:off x="1610" y="688"/>
                  <a:ext cx="0" cy="6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200"/>
                </a:p>
              </p:txBody>
            </p:sp>
          </p:grpSp>
          <p:grpSp>
            <p:nvGrpSpPr>
              <p:cNvPr id="63" name="Group 232"/>
              <p:cNvGrpSpPr>
                <a:grpSpLocks/>
              </p:cNvGrpSpPr>
              <p:nvPr/>
            </p:nvGrpSpPr>
            <p:grpSpPr bwMode="auto">
              <a:xfrm>
                <a:off x="3578" y="692"/>
                <a:ext cx="620" cy="60"/>
                <a:chOff x="1094" y="688"/>
                <a:chExt cx="620" cy="60"/>
              </a:xfrm>
            </p:grpSpPr>
            <p:sp>
              <p:nvSpPr>
                <p:cNvPr id="80" name="Line 233"/>
                <p:cNvSpPr>
                  <a:spLocks noChangeShapeType="1"/>
                </p:cNvSpPr>
                <p:nvPr/>
              </p:nvSpPr>
              <p:spPr bwMode="auto">
                <a:xfrm flipV="1">
                  <a:off x="1094" y="688"/>
                  <a:ext cx="0" cy="6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200"/>
                </a:p>
              </p:txBody>
            </p:sp>
            <p:sp>
              <p:nvSpPr>
                <p:cNvPr id="81" name="Line 234"/>
                <p:cNvSpPr>
                  <a:spLocks noChangeShapeType="1"/>
                </p:cNvSpPr>
                <p:nvPr/>
              </p:nvSpPr>
              <p:spPr bwMode="auto">
                <a:xfrm flipV="1">
                  <a:off x="1714" y="688"/>
                  <a:ext cx="0" cy="6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200"/>
                </a:p>
              </p:txBody>
            </p:sp>
            <p:sp>
              <p:nvSpPr>
                <p:cNvPr id="82" name="Line 235"/>
                <p:cNvSpPr>
                  <a:spLocks noChangeShapeType="1"/>
                </p:cNvSpPr>
                <p:nvPr/>
              </p:nvSpPr>
              <p:spPr bwMode="auto">
                <a:xfrm flipV="1">
                  <a:off x="1507" y="688"/>
                  <a:ext cx="0" cy="6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200"/>
                </a:p>
              </p:txBody>
            </p:sp>
            <p:sp>
              <p:nvSpPr>
                <p:cNvPr id="83" name="Line 236"/>
                <p:cNvSpPr>
                  <a:spLocks noChangeShapeType="1"/>
                </p:cNvSpPr>
                <p:nvPr/>
              </p:nvSpPr>
              <p:spPr bwMode="auto">
                <a:xfrm flipV="1">
                  <a:off x="1404" y="688"/>
                  <a:ext cx="0" cy="6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200"/>
                </a:p>
              </p:txBody>
            </p:sp>
            <p:sp>
              <p:nvSpPr>
                <p:cNvPr id="84" name="Line 237"/>
                <p:cNvSpPr>
                  <a:spLocks noChangeShapeType="1"/>
                </p:cNvSpPr>
                <p:nvPr/>
              </p:nvSpPr>
              <p:spPr bwMode="auto">
                <a:xfrm flipV="1">
                  <a:off x="1197" y="688"/>
                  <a:ext cx="0" cy="6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200"/>
                </a:p>
              </p:txBody>
            </p:sp>
            <p:sp>
              <p:nvSpPr>
                <p:cNvPr id="85" name="Line 238"/>
                <p:cNvSpPr>
                  <a:spLocks noChangeShapeType="1"/>
                </p:cNvSpPr>
                <p:nvPr/>
              </p:nvSpPr>
              <p:spPr bwMode="auto">
                <a:xfrm flipV="1">
                  <a:off x="1300" y="688"/>
                  <a:ext cx="0" cy="6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200"/>
                </a:p>
              </p:txBody>
            </p:sp>
            <p:sp>
              <p:nvSpPr>
                <p:cNvPr id="86" name="Line 239"/>
                <p:cNvSpPr>
                  <a:spLocks noChangeShapeType="1"/>
                </p:cNvSpPr>
                <p:nvPr/>
              </p:nvSpPr>
              <p:spPr bwMode="auto">
                <a:xfrm flipV="1">
                  <a:off x="1610" y="688"/>
                  <a:ext cx="0" cy="6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200"/>
                </a:p>
              </p:txBody>
            </p:sp>
          </p:grpSp>
          <p:grpSp>
            <p:nvGrpSpPr>
              <p:cNvPr id="64" name="Group 240"/>
              <p:cNvGrpSpPr>
                <a:grpSpLocks/>
              </p:cNvGrpSpPr>
              <p:nvPr/>
            </p:nvGrpSpPr>
            <p:grpSpPr bwMode="auto">
              <a:xfrm>
                <a:off x="2754" y="692"/>
                <a:ext cx="620" cy="60"/>
                <a:chOff x="1094" y="688"/>
                <a:chExt cx="620" cy="60"/>
              </a:xfrm>
            </p:grpSpPr>
            <p:sp>
              <p:nvSpPr>
                <p:cNvPr id="73" name="Line 241"/>
                <p:cNvSpPr>
                  <a:spLocks noChangeShapeType="1"/>
                </p:cNvSpPr>
                <p:nvPr/>
              </p:nvSpPr>
              <p:spPr bwMode="auto">
                <a:xfrm flipV="1">
                  <a:off x="1094" y="688"/>
                  <a:ext cx="0" cy="6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200"/>
                </a:p>
              </p:txBody>
            </p:sp>
            <p:sp>
              <p:nvSpPr>
                <p:cNvPr id="74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1714" y="688"/>
                  <a:ext cx="0" cy="6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200"/>
                </a:p>
              </p:txBody>
            </p:sp>
            <p:sp>
              <p:nvSpPr>
                <p:cNvPr id="75" name="Line 243"/>
                <p:cNvSpPr>
                  <a:spLocks noChangeShapeType="1"/>
                </p:cNvSpPr>
                <p:nvPr/>
              </p:nvSpPr>
              <p:spPr bwMode="auto">
                <a:xfrm flipV="1">
                  <a:off x="1507" y="688"/>
                  <a:ext cx="0" cy="6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200"/>
                </a:p>
              </p:txBody>
            </p:sp>
            <p:sp>
              <p:nvSpPr>
                <p:cNvPr id="76" name="Line 244"/>
                <p:cNvSpPr>
                  <a:spLocks noChangeShapeType="1"/>
                </p:cNvSpPr>
                <p:nvPr/>
              </p:nvSpPr>
              <p:spPr bwMode="auto">
                <a:xfrm flipV="1">
                  <a:off x="1404" y="688"/>
                  <a:ext cx="0" cy="6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200"/>
                </a:p>
              </p:txBody>
            </p:sp>
            <p:sp>
              <p:nvSpPr>
                <p:cNvPr id="77" name="Line 245"/>
                <p:cNvSpPr>
                  <a:spLocks noChangeShapeType="1"/>
                </p:cNvSpPr>
                <p:nvPr/>
              </p:nvSpPr>
              <p:spPr bwMode="auto">
                <a:xfrm flipV="1">
                  <a:off x="1197" y="688"/>
                  <a:ext cx="0" cy="6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200"/>
                </a:p>
              </p:txBody>
            </p:sp>
            <p:sp>
              <p:nvSpPr>
                <p:cNvPr id="78" name="Line 246"/>
                <p:cNvSpPr>
                  <a:spLocks noChangeShapeType="1"/>
                </p:cNvSpPr>
                <p:nvPr/>
              </p:nvSpPr>
              <p:spPr bwMode="auto">
                <a:xfrm flipV="1">
                  <a:off x="1300" y="688"/>
                  <a:ext cx="0" cy="6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200"/>
                </a:p>
              </p:txBody>
            </p:sp>
            <p:sp>
              <p:nvSpPr>
                <p:cNvPr id="79" name="Line 247"/>
                <p:cNvSpPr>
                  <a:spLocks noChangeShapeType="1"/>
                </p:cNvSpPr>
                <p:nvPr/>
              </p:nvSpPr>
              <p:spPr bwMode="auto">
                <a:xfrm flipV="1">
                  <a:off x="1610" y="688"/>
                  <a:ext cx="0" cy="6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200"/>
                </a:p>
              </p:txBody>
            </p:sp>
          </p:grpSp>
          <p:grpSp>
            <p:nvGrpSpPr>
              <p:cNvPr id="65" name="Group 248"/>
              <p:cNvGrpSpPr>
                <a:grpSpLocks/>
              </p:cNvGrpSpPr>
              <p:nvPr/>
            </p:nvGrpSpPr>
            <p:grpSpPr bwMode="auto">
              <a:xfrm>
                <a:off x="1925" y="692"/>
                <a:ext cx="620" cy="60"/>
                <a:chOff x="1094" y="688"/>
                <a:chExt cx="620" cy="60"/>
              </a:xfrm>
            </p:grpSpPr>
            <p:sp>
              <p:nvSpPr>
                <p:cNvPr id="66" name="Line 249"/>
                <p:cNvSpPr>
                  <a:spLocks noChangeShapeType="1"/>
                </p:cNvSpPr>
                <p:nvPr/>
              </p:nvSpPr>
              <p:spPr bwMode="auto">
                <a:xfrm flipV="1">
                  <a:off x="1094" y="688"/>
                  <a:ext cx="0" cy="6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200"/>
                </a:p>
              </p:txBody>
            </p:sp>
            <p:sp>
              <p:nvSpPr>
                <p:cNvPr id="67" name="Line 250"/>
                <p:cNvSpPr>
                  <a:spLocks noChangeShapeType="1"/>
                </p:cNvSpPr>
                <p:nvPr/>
              </p:nvSpPr>
              <p:spPr bwMode="auto">
                <a:xfrm flipV="1">
                  <a:off x="1714" y="688"/>
                  <a:ext cx="0" cy="6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200"/>
                </a:p>
              </p:txBody>
            </p:sp>
            <p:sp>
              <p:nvSpPr>
                <p:cNvPr id="68" name="Line 251"/>
                <p:cNvSpPr>
                  <a:spLocks noChangeShapeType="1"/>
                </p:cNvSpPr>
                <p:nvPr/>
              </p:nvSpPr>
              <p:spPr bwMode="auto">
                <a:xfrm flipV="1">
                  <a:off x="1507" y="688"/>
                  <a:ext cx="0" cy="6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200"/>
                </a:p>
              </p:txBody>
            </p:sp>
            <p:sp>
              <p:nvSpPr>
                <p:cNvPr id="69" name="Line 252"/>
                <p:cNvSpPr>
                  <a:spLocks noChangeShapeType="1"/>
                </p:cNvSpPr>
                <p:nvPr/>
              </p:nvSpPr>
              <p:spPr bwMode="auto">
                <a:xfrm flipV="1">
                  <a:off x="1404" y="688"/>
                  <a:ext cx="0" cy="6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200"/>
                </a:p>
              </p:txBody>
            </p:sp>
            <p:sp>
              <p:nvSpPr>
                <p:cNvPr id="70" name="Line 253"/>
                <p:cNvSpPr>
                  <a:spLocks noChangeShapeType="1"/>
                </p:cNvSpPr>
                <p:nvPr/>
              </p:nvSpPr>
              <p:spPr bwMode="auto">
                <a:xfrm flipV="1">
                  <a:off x="1197" y="688"/>
                  <a:ext cx="0" cy="6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200"/>
                </a:p>
              </p:txBody>
            </p:sp>
            <p:sp>
              <p:nvSpPr>
                <p:cNvPr id="71" name="Line 254"/>
                <p:cNvSpPr>
                  <a:spLocks noChangeShapeType="1"/>
                </p:cNvSpPr>
                <p:nvPr/>
              </p:nvSpPr>
              <p:spPr bwMode="auto">
                <a:xfrm flipV="1">
                  <a:off x="1300" y="688"/>
                  <a:ext cx="0" cy="6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200"/>
                </a:p>
              </p:txBody>
            </p:sp>
            <p:sp>
              <p:nvSpPr>
                <p:cNvPr id="72" name="Line 255"/>
                <p:cNvSpPr>
                  <a:spLocks noChangeShapeType="1"/>
                </p:cNvSpPr>
                <p:nvPr/>
              </p:nvSpPr>
              <p:spPr bwMode="auto">
                <a:xfrm flipV="1">
                  <a:off x="1610" y="688"/>
                  <a:ext cx="0" cy="6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200"/>
                </a:p>
              </p:txBody>
            </p:sp>
          </p:grpSp>
        </p:grpSp>
        <p:sp>
          <p:nvSpPr>
            <p:cNvPr id="51" name="AutoShape 260"/>
            <p:cNvSpPr>
              <a:spLocks noChangeArrowheads="1"/>
            </p:cNvSpPr>
            <p:nvPr/>
          </p:nvSpPr>
          <p:spPr bwMode="auto">
            <a:xfrm rot="13500000">
              <a:off x="969" y="1933"/>
              <a:ext cx="40" cy="4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/>
            </a:p>
          </p:txBody>
        </p:sp>
        <p:sp>
          <p:nvSpPr>
            <p:cNvPr id="52" name="Line 259"/>
            <p:cNvSpPr>
              <a:spLocks noChangeShapeType="1"/>
            </p:cNvSpPr>
            <p:nvPr/>
          </p:nvSpPr>
          <p:spPr bwMode="auto">
            <a:xfrm>
              <a:off x="989" y="1933"/>
              <a:ext cx="0" cy="39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/>
            </a:p>
          </p:txBody>
        </p:sp>
        <p:sp>
          <p:nvSpPr>
            <p:cNvPr id="53" name="Line 210"/>
            <p:cNvSpPr>
              <a:spLocks noChangeShapeType="1"/>
            </p:cNvSpPr>
            <p:nvPr/>
          </p:nvSpPr>
          <p:spPr bwMode="auto">
            <a:xfrm flipH="1">
              <a:off x="964" y="1954"/>
              <a:ext cx="52" cy="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/>
            </a:p>
          </p:txBody>
        </p:sp>
        <p:sp>
          <p:nvSpPr>
            <p:cNvPr id="54" name="Line 212"/>
            <p:cNvSpPr>
              <a:spLocks noChangeShapeType="1"/>
            </p:cNvSpPr>
            <p:nvPr/>
          </p:nvSpPr>
          <p:spPr bwMode="auto">
            <a:xfrm>
              <a:off x="988" y="1926"/>
              <a:ext cx="34" cy="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/>
            </a:p>
          </p:txBody>
        </p:sp>
        <p:sp>
          <p:nvSpPr>
            <p:cNvPr id="55" name="Text Box 153"/>
            <p:cNvSpPr txBox="1">
              <a:spLocks noChangeArrowheads="1"/>
            </p:cNvSpPr>
            <p:nvPr/>
          </p:nvSpPr>
          <p:spPr bwMode="auto">
            <a:xfrm>
              <a:off x="1860" y="968"/>
              <a:ext cx="784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Arial" charset="0"/>
                </a:rPr>
                <a:t>Type of Service</a:t>
              </a:r>
            </a:p>
          </p:txBody>
        </p:sp>
      </p:grpSp>
      <p:sp>
        <p:nvSpPr>
          <p:cNvPr id="94" name="TextBox 93"/>
          <p:cNvSpPr txBox="1"/>
          <p:nvPr/>
        </p:nvSpPr>
        <p:spPr>
          <a:xfrm>
            <a:off x="4441968" y="4573123"/>
            <a:ext cx="516038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Max's Handwritin"/>
                <a:cs typeface="Max's Handwritin"/>
              </a:rPr>
              <a:t>Hop-by-Hop stateless forwarding </a:t>
            </a:r>
          </a:p>
          <a:p>
            <a:r>
              <a:rPr lang="en-US" sz="2400" b="1" dirty="0">
                <a:latin typeface="Max's Handwritin"/>
                <a:cs typeface="Max's Handwritin"/>
              </a:rPr>
              <a:t>Datagram transmission</a:t>
            </a:r>
          </a:p>
          <a:p>
            <a:r>
              <a:rPr lang="en-US" sz="2400" b="1" dirty="0">
                <a:latin typeface="Max's Handwritin"/>
                <a:cs typeface="Max's Handwritin"/>
              </a:rPr>
              <a:t>End-To-End data integrity</a:t>
            </a:r>
          </a:p>
          <a:p>
            <a:r>
              <a:rPr lang="en-US" sz="2400" b="1" dirty="0">
                <a:latin typeface="Max's Handwritin"/>
                <a:cs typeface="Max's Handwritin"/>
              </a:rPr>
              <a:t>Decoupled resource management, topology management</a:t>
            </a:r>
          </a:p>
        </p:txBody>
      </p:sp>
    </p:spTree>
    <p:extLst>
      <p:ext uri="{BB962C8B-B14F-4D97-AF65-F5344CB8AC3E}">
        <p14:creationId xmlns:p14="http://schemas.microsoft.com/office/powerpoint/2010/main" val="1188651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52633" y="2734235"/>
            <a:ext cx="64597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Powderfinger Type"/>
                <a:cs typeface="Powderfinger Type"/>
              </a:rPr>
              <a:t>What could possibly go wrong?</a:t>
            </a:r>
          </a:p>
        </p:txBody>
      </p:sp>
    </p:spTree>
    <p:extLst>
      <p:ext uri="{BB962C8B-B14F-4D97-AF65-F5344CB8AC3E}">
        <p14:creationId xmlns:p14="http://schemas.microsoft.com/office/powerpoint/2010/main" val="1365597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D623D-F5B5-6746-A1D3-9B2399C65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My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15731A-09DA-2943-9CBA-22B027627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400" dirty="0">
                <a:latin typeface="+mj-lt"/>
              </a:rPr>
              <a:t>I took up a position in the Australian University sector at the start of 1989 to set up a national academic and research computer network</a:t>
            </a:r>
          </a:p>
          <a:p>
            <a:pPr marL="457200" lvl="1" indent="0">
              <a:buNone/>
            </a:pPr>
            <a:r>
              <a:rPr lang="en-AU" sz="2000" dirty="0">
                <a:latin typeface="+mj-lt"/>
              </a:rPr>
              <a:t>By “set up” I mean design, build, manage, cajole, sell, persuade and do whatever was necessary to get it done!</a:t>
            </a:r>
          </a:p>
          <a:p>
            <a:r>
              <a:rPr lang="en-AU" sz="2400" dirty="0">
                <a:latin typeface="+mj-lt"/>
              </a:rPr>
              <a:t>Some 5 ½ years later I was sold, along with the entire national network and its customers to the then dominant domestic telco, Telstra</a:t>
            </a:r>
          </a:p>
          <a:p>
            <a:r>
              <a:rPr lang="en-AU" sz="2400" dirty="0">
                <a:latin typeface="+mj-lt"/>
              </a:rPr>
              <a:t>I spent the next decade pushing within Telstra to set up a national consumer and enterprise internet services and re-position the Internet from an overlay application to a basic component of telco infrastructure</a:t>
            </a:r>
          </a:p>
          <a:p>
            <a:r>
              <a:rPr lang="en-AU" sz="2400" dirty="0">
                <a:latin typeface="+mj-lt"/>
              </a:rPr>
              <a:t>For the past 15 years I’ve been the Chief Scientist at APNIC, watching the </a:t>
            </a:r>
            <a:r>
              <a:rPr lang="en-AU" sz="2400" dirty="0" err="1">
                <a:latin typeface="+mj-lt"/>
              </a:rPr>
              <a:t>telcos</a:t>
            </a:r>
            <a:r>
              <a:rPr lang="en-AU" sz="2400" dirty="0">
                <a:latin typeface="+mj-lt"/>
              </a:rPr>
              <a:t> and NRENs evolve further</a:t>
            </a:r>
          </a:p>
          <a:p>
            <a:pPr marL="457200" lvl="1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379831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Powderfinger Type"/>
                <a:cs typeface="Powderfinger Type"/>
              </a:rPr>
              <a:t>What don’t we understand…</a:t>
            </a:r>
          </a:p>
        </p:txBody>
      </p:sp>
    </p:spTree>
    <p:extLst>
      <p:ext uri="{BB962C8B-B14F-4D97-AF65-F5344CB8AC3E}">
        <p14:creationId xmlns:p14="http://schemas.microsoft.com/office/powerpoint/2010/main" val="41393368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Powderfinger Type"/>
                <a:cs typeface="Powderfinger Type"/>
              </a:rPr>
              <a:t>What don’t we understand…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31935" y="1740922"/>
            <a:ext cx="240322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>
                <a:solidFill>
                  <a:srgbClr val="FF0000"/>
                </a:solidFill>
                <a:latin typeface="Max's Handwritin"/>
                <a:cs typeface="Max's Handwritin"/>
              </a:rPr>
              <a:t>Multicast</a:t>
            </a:r>
          </a:p>
        </p:txBody>
      </p:sp>
    </p:spTree>
    <p:extLst>
      <p:ext uri="{BB962C8B-B14F-4D97-AF65-F5344CB8AC3E}">
        <p14:creationId xmlns:p14="http://schemas.microsoft.com/office/powerpoint/2010/main" val="15052598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Powderfinger Type"/>
                <a:cs typeface="Powderfinger Type"/>
              </a:rPr>
              <a:t>What don’t we understand…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31935" y="1740922"/>
            <a:ext cx="15440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Multicast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47472" y="4609305"/>
            <a:ext cx="164660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>
                <a:solidFill>
                  <a:srgbClr val="FF0000"/>
                </a:solidFill>
                <a:latin typeface="Max's Handwritin"/>
                <a:cs typeface="Max's Handwritin"/>
              </a:rPr>
              <a:t>MPLS</a:t>
            </a:r>
          </a:p>
        </p:txBody>
      </p:sp>
    </p:spTree>
    <p:extLst>
      <p:ext uri="{BB962C8B-B14F-4D97-AF65-F5344CB8AC3E}">
        <p14:creationId xmlns:p14="http://schemas.microsoft.com/office/powerpoint/2010/main" val="18176451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Powderfinger Type"/>
                <a:cs typeface="Powderfinger Type"/>
              </a:rPr>
              <a:t>What don’t we understand…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31935" y="1740922"/>
            <a:ext cx="15440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Multicast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47471" y="4609305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MPLS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953219" y="5067459"/>
            <a:ext cx="487825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>
                <a:solidFill>
                  <a:srgbClr val="FF0000"/>
                </a:solidFill>
                <a:latin typeface="Max's Handwritin"/>
                <a:cs typeface="Max's Handwritin"/>
              </a:rPr>
              <a:t>Congestion Control</a:t>
            </a:r>
          </a:p>
        </p:txBody>
      </p:sp>
    </p:spTree>
    <p:extLst>
      <p:ext uri="{BB962C8B-B14F-4D97-AF65-F5344CB8AC3E}">
        <p14:creationId xmlns:p14="http://schemas.microsoft.com/office/powerpoint/2010/main" val="10663490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Powderfinger Type"/>
                <a:cs typeface="Powderfinger Type"/>
              </a:rPr>
              <a:t>What don’t we understand…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31935" y="1740922"/>
            <a:ext cx="15440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Multicast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47471" y="4609305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MPLS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21086" y="3749208"/>
            <a:ext cx="482752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rgbClr val="FF0000"/>
                </a:solidFill>
                <a:latin typeface="Max's Handwritin"/>
                <a:cs typeface="Max's Handwritin"/>
              </a:rPr>
              <a:t>Buffering and Queues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953219" y="5067459"/>
            <a:ext cx="30315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ax's Handwritin"/>
                <a:cs typeface="Max's Handwritin"/>
              </a:rPr>
              <a:t>Congestion Control</a:t>
            </a:r>
          </a:p>
        </p:txBody>
      </p:sp>
    </p:spTree>
    <p:extLst>
      <p:ext uri="{BB962C8B-B14F-4D97-AF65-F5344CB8AC3E}">
        <p14:creationId xmlns:p14="http://schemas.microsoft.com/office/powerpoint/2010/main" val="9397377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Powderfinger Type"/>
                <a:cs typeface="Powderfinger Type"/>
              </a:rPr>
              <a:t>What don’t we understand…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31935" y="1740922"/>
            <a:ext cx="15440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Multicast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47471" y="4609305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MPLS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964790" y="5302161"/>
            <a:ext cx="124906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 err="1">
                <a:solidFill>
                  <a:srgbClr val="FF0000"/>
                </a:solidFill>
                <a:latin typeface="Max's Handwritin"/>
                <a:cs typeface="Max's Handwritin"/>
              </a:rPr>
              <a:t>QoS</a:t>
            </a:r>
            <a:endParaRPr lang="en-US" sz="6600" b="1" dirty="0">
              <a:solidFill>
                <a:srgbClr val="FF0000"/>
              </a:solidFill>
              <a:latin typeface="Max's Handwritin"/>
              <a:cs typeface="Max's Handwritin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21086" y="3749207"/>
            <a:ext cx="32880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Buffering and Queues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953219" y="5067459"/>
            <a:ext cx="30315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ax's Handwritin"/>
                <a:cs typeface="Max's Handwritin"/>
              </a:rPr>
              <a:t>Congestion Control</a:t>
            </a:r>
          </a:p>
        </p:txBody>
      </p:sp>
    </p:spTree>
    <p:extLst>
      <p:ext uri="{BB962C8B-B14F-4D97-AF65-F5344CB8AC3E}">
        <p14:creationId xmlns:p14="http://schemas.microsoft.com/office/powerpoint/2010/main" val="172518061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Powderfinger Type"/>
                <a:cs typeface="Powderfinger Type"/>
              </a:rPr>
              <a:t>What don’t we understand…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31935" y="1740922"/>
            <a:ext cx="15440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Multicast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11256" y="5246938"/>
            <a:ext cx="39934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rgbClr val="FF0000"/>
                </a:solidFill>
                <a:latin typeface="Max's Handwritin"/>
                <a:cs typeface="Max's Handwritin"/>
              </a:rPr>
              <a:t>Consistent Speed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47471" y="4609305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MPLS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964791" y="5302161"/>
            <a:ext cx="8515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rgbClr val="80655E"/>
                </a:solidFill>
                <a:latin typeface="Max's Handwritin"/>
                <a:cs typeface="Max's Handwritin"/>
              </a:rPr>
              <a:t>QoS</a:t>
            </a:r>
            <a:endParaRPr lang="en-US" sz="4000" b="1" dirty="0">
              <a:solidFill>
                <a:srgbClr val="80655E"/>
              </a:solidFill>
              <a:latin typeface="Max's Handwritin"/>
              <a:cs typeface="Max's Handwritin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21086" y="3749207"/>
            <a:ext cx="32880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Buffering and Queues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953219" y="5067459"/>
            <a:ext cx="30315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ax's Handwritin"/>
                <a:cs typeface="Max's Handwritin"/>
              </a:rPr>
              <a:t>Congestion Control</a:t>
            </a:r>
          </a:p>
        </p:txBody>
      </p:sp>
    </p:spTree>
    <p:extLst>
      <p:ext uri="{BB962C8B-B14F-4D97-AF65-F5344CB8AC3E}">
        <p14:creationId xmlns:p14="http://schemas.microsoft.com/office/powerpoint/2010/main" val="8352286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Powderfinger Type"/>
                <a:cs typeface="Powderfinger Type"/>
              </a:rPr>
              <a:t>What don’t we understand…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31935" y="1740922"/>
            <a:ext cx="15440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Multicast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11256" y="5246937"/>
            <a:ext cx="27238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Consistent Speed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47471" y="4609305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MPLS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964791" y="5302161"/>
            <a:ext cx="8515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rgbClr val="80655E"/>
                </a:solidFill>
                <a:latin typeface="Max's Handwritin"/>
                <a:cs typeface="Max's Handwritin"/>
              </a:rPr>
              <a:t>QoS</a:t>
            </a:r>
            <a:endParaRPr lang="en-US" sz="4000" b="1" dirty="0">
              <a:solidFill>
                <a:srgbClr val="80655E"/>
              </a:solidFill>
              <a:latin typeface="Max's Handwritin"/>
              <a:cs typeface="Max's Handwritin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53219" y="5067459"/>
            <a:ext cx="30315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ax's Handwritin"/>
                <a:cs typeface="Max's Handwritin"/>
              </a:rPr>
              <a:t>Congestion Control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921086" y="3749207"/>
            <a:ext cx="32880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Buffering and Queues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25510" y="4391948"/>
            <a:ext cx="258275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rgbClr val="FF0000"/>
                </a:solidFill>
                <a:latin typeface="Max's Handwritin"/>
                <a:cs typeface="Max's Handwritin"/>
              </a:rPr>
              <a:t>High Speed</a:t>
            </a:r>
          </a:p>
        </p:txBody>
      </p:sp>
    </p:spTree>
    <p:extLst>
      <p:ext uri="{BB962C8B-B14F-4D97-AF65-F5344CB8AC3E}">
        <p14:creationId xmlns:p14="http://schemas.microsoft.com/office/powerpoint/2010/main" val="33591777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Powderfinger Type"/>
                <a:cs typeface="Powderfinger Type"/>
              </a:rPr>
              <a:t>What don’t we understand…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31935" y="1740922"/>
            <a:ext cx="15440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Multicast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21174" y="4093670"/>
            <a:ext cx="395492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rgbClr val="FF0000"/>
                </a:solidFill>
                <a:latin typeface="Max's Handwritin"/>
                <a:cs typeface="Max's Handwritin"/>
              </a:rPr>
              <a:t>Ultra High Speed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25511" y="4747540"/>
            <a:ext cx="17748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High Speed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11256" y="5246937"/>
            <a:ext cx="27238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Consistent Speed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47471" y="4609305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MPLS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964791" y="5302161"/>
            <a:ext cx="8515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rgbClr val="80655E"/>
                </a:solidFill>
                <a:latin typeface="Max's Handwritin"/>
                <a:cs typeface="Max's Handwritin"/>
              </a:rPr>
              <a:t>QoS</a:t>
            </a:r>
            <a:endParaRPr lang="en-US" sz="4000" b="1" dirty="0">
              <a:solidFill>
                <a:srgbClr val="80655E"/>
              </a:solidFill>
              <a:latin typeface="Max's Handwritin"/>
              <a:cs typeface="Max's Handwritin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21086" y="3749207"/>
            <a:ext cx="32880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Buffering and Queues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953219" y="5067459"/>
            <a:ext cx="30315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ax's Handwritin"/>
                <a:cs typeface="Max's Handwritin"/>
              </a:rPr>
              <a:t>Congestion Control</a:t>
            </a:r>
          </a:p>
        </p:txBody>
      </p:sp>
    </p:spTree>
    <p:extLst>
      <p:ext uri="{BB962C8B-B14F-4D97-AF65-F5344CB8AC3E}">
        <p14:creationId xmlns:p14="http://schemas.microsoft.com/office/powerpoint/2010/main" val="295827737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Powderfinger Type"/>
                <a:cs typeface="Powderfinger Type"/>
              </a:rPr>
              <a:t>What don’t we understand…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31935" y="1740922"/>
            <a:ext cx="15440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Multicast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21174" y="4313798"/>
            <a:ext cx="26981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54433E"/>
                </a:solidFill>
                <a:latin typeface="Max's Handwritin"/>
                <a:cs typeface="Max's Handwritin"/>
              </a:rPr>
              <a:t>Ultra High Speed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25511" y="4747540"/>
            <a:ext cx="17748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High Speed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11256" y="5246937"/>
            <a:ext cx="27238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Consistent Speed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47471" y="4609305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MPLS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21086" y="3749207"/>
            <a:ext cx="32880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Buffering and Queues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953219" y="5067459"/>
            <a:ext cx="30315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ax's Handwritin"/>
                <a:cs typeface="Max's Handwritin"/>
              </a:rPr>
              <a:t>Congestion Control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964791" y="5302161"/>
            <a:ext cx="8515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rgbClr val="80655E"/>
                </a:solidFill>
                <a:latin typeface="Max's Handwritin"/>
                <a:cs typeface="Max's Handwritin"/>
              </a:rPr>
              <a:t>QoS</a:t>
            </a:r>
            <a:endParaRPr lang="en-US" sz="4000" b="1" dirty="0">
              <a:solidFill>
                <a:srgbClr val="80655E"/>
              </a:solidFill>
              <a:latin typeface="Max's Handwritin"/>
              <a:cs typeface="Max's Handwritin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77933" y="2911197"/>
            <a:ext cx="136447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>
                <a:solidFill>
                  <a:srgbClr val="FF0000"/>
                </a:solidFill>
                <a:latin typeface="Max's Handwritin"/>
                <a:cs typeface="Max's Handwritin"/>
              </a:rPr>
              <a:t>Delay</a:t>
            </a:r>
          </a:p>
        </p:txBody>
      </p:sp>
    </p:spTree>
    <p:extLst>
      <p:ext uri="{BB962C8B-B14F-4D97-AF65-F5344CB8AC3E}">
        <p14:creationId xmlns:p14="http://schemas.microsoft.com/office/powerpoint/2010/main" val="2133203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4ED79-D0A2-994B-A218-99FC995E7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 - A quick history of NRENs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66D054-EA94-A445-87A1-F463161AB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0523230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Powderfinger Type"/>
                <a:cs typeface="Powderfinger Type"/>
              </a:rPr>
              <a:t>What don’t we understand…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31935" y="1740922"/>
            <a:ext cx="15440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Multicast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21174" y="4313798"/>
            <a:ext cx="26981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54433E"/>
                </a:solidFill>
                <a:latin typeface="Max's Handwritin"/>
                <a:cs typeface="Max's Handwritin"/>
              </a:rPr>
              <a:t>Ultra High Speed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25511" y="4747540"/>
            <a:ext cx="17748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High Speed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11256" y="5246937"/>
            <a:ext cx="27238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Consistent Speed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47471" y="4609305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MPLS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77757" y="5656105"/>
            <a:ext cx="417293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rgbClr val="FF0000"/>
                </a:solidFill>
                <a:latin typeface="Max's Handwritin"/>
                <a:cs typeface="Max's Handwritin"/>
              </a:rPr>
              <a:t>Load Management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21086" y="3749207"/>
            <a:ext cx="32880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Buffering and Queues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953219" y="5067459"/>
            <a:ext cx="30315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ax's Handwritin"/>
                <a:cs typeface="Max's Handwritin"/>
              </a:rPr>
              <a:t>Congestion Control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964791" y="5302161"/>
            <a:ext cx="8515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rgbClr val="80655E"/>
                </a:solidFill>
                <a:latin typeface="Max's Handwritin"/>
                <a:cs typeface="Max's Handwritin"/>
              </a:rPr>
              <a:t>QoS</a:t>
            </a:r>
            <a:endParaRPr lang="en-US" sz="4000" b="1" dirty="0">
              <a:solidFill>
                <a:srgbClr val="80655E"/>
              </a:solidFill>
              <a:latin typeface="Max's Handwritin"/>
              <a:cs typeface="Max's Handwritin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277933" y="2911198"/>
            <a:ext cx="10438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80655E"/>
                </a:solidFill>
                <a:latin typeface="Max's Handwritin"/>
                <a:cs typeface="Max's Handwritin"/>
              </a:rPr>
              <a:t>Delay</a:t>
            </a:r>
          </a:p>
        </p:txBody>
      </p:sp>
    </p:spTree>
    <p:extLst>
      <p:ext uri="{BB962C8B-B14F-4D97-AF65-F5344CB8AC3E}">
        <p14:creationId xmlns:p14="http://schemas.microsoft.com/office/powerpoint/2010/main" val="214108803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Powderfinger Type"/>
                <a:cs typeface="Powderfinger Type"/>
              </a:rPr>
              <a:t>What don’t we understand…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31935" y="1740922"/>
            <a:ext cx="15440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Multicast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21174" y="4313798"/>
            <a:ext cx="26981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54433E"/>
                </a:solidFill>
                <a:latin typeface="Max's Handwritin"/>
                <a:cs typeface="Max's Handwritin"/>
              </a:rPr>
              <a:t>Ultra High Speed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25511" y="4747540"/>
            <a:ext cx="17748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High Speed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11256" y="5246937"/>
            <a:ext cx="27238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Consistent Speed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47471" y="4609305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MPLS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287395" y="4695354"/>
            <a:ext cx="187743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rgbClr val="FF0000"/>
                </a:solidFill>
                <a:latin typeface="Max's Handwritin"/>
                <a:cs typeface="Max's Handwritin"/>
              </a:rPr>
              <a:t>Routing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964791" y="5302161"/>
            <a:ext cx="8515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rgbClr val="80655E"/>
                </a:solidFill>
                <a:latin typeface="Max's Handwritin"/>
                <a:cs typeface="Max's Handwritin"/>
              </a:rPr>
              <a:t>QoS</a:t>
            </a:r>
            <a:endParaRPr lang="en-US" sz="4000" b="1" dirty="0">
              <a:solidFill>
                <a:srgbClr val="80655E"/>
              </a:solidFill>
              <a:latin typeface="Max's Handwritin"/>
              <a:cs typeface="Max's Handwritin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77757" y="5656104"/>
            <a:ext cx="28520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atin typeface="Max's Handwritin"/>
                <a:cs typeface="Max's Handwritin"/>
              </a:rPr>
              <a:t>Load Management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21086" y="3749207"/>
            <a:ext cx="32880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Buffering and Queues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953219" y="5067459"/>
            <a:ext cx="30315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ax's Handwritin"/>
                <a:cs typeface="Max's Handwritin"/>
              </a:rPr>
              <a:t>Congestion Control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277933" y="2911198"/>
            <a:ext cx="10438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80655E"/>
                </a:solidFill>
                <a:latin typeface="Max's Handwritin"/>
                <a:cs typeface="Max's Handwritin"/>
              </a:rPr>
              <a:t>Delay</a:t>
            </a:r>
          </a:p>
        </p:txBody>
      </p:sp>
    </p:spTree>
    <p:extLst>
      <p:ext uri="{BB962C8B-B14F-4D97-AF65-F5344CB8AC3E}">
        <p14:creationId xmlns:p14="http://schemas.microsoft.com/office/powerpoint/2010/main" val="298037773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Powderfinger Type"/>
                <a:cs typeface="Powderfinger Type"/>
              </a:rPr>
              <a:t>What don’t we understand…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31935" y="1740922"/>
            <a:ext cx="15440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Multicast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21174" y="4313798"/>
            <a:ext cx="26981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54433E"/>
                </a:solidFill>
                <a:latin typeface="Max's Handwritin"/>
                <a:cs typeface="Max's Handwritin"/>
              </a:rPr>
              <a:t>Ultra High Speed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25511" y="4747540"/>
            <a:ext cx="17748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High Speed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11256" y="5246937"/>
            <a:ext cx="27238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Consistent Speed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47471" y="4609305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MPLS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287395" y="4695353"/>
            <a:ext cx="12731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Routing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964791" y="5302161"/>
            <a:ext cx="8515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rgbClr val="80655E"/>
                </a:solidFill>
                <a:latin typeface="Max's Handwritin"/>
                <a:cs typeface="Max's Handwritin"/>
              </a:rPr>
              <a:t>QoS</a:t>
            </a:r>
            <a:endParaRPr lang="en-US" sz="4000" b="1" dirty="0">
              <a:solidFill>
                <a:srgbClr val="80655E"/>
              </a:solidFill>
              <a:latin typeface="Max's Handwritin"/>
              <a:cs typeface="Max's Handwritin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77757" y="5656104"/>
            <a:ext cx="28520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atin typeface="Max's Handwritin"/>
                <a:cs typeface="Max's Handwritin"/>
              </a:rPr>
              <a:t>Load Management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21086" y="3749207"/>
            <a:ext cx="32880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Buffering and Queues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953219" y="5067459"/>
            <a:ext cx="30315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ax's Handwritin"/>
                <a:cs typeface="Max's Handwritin"/>
              </a:rPr>
              <a:t>Congestion Control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829759" y="2422140"/>
            <a:ext cx="763542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rgbClr val="FF0000"/>
                </a:solidFill>
                <a:latin typeface="Max's Handwritin"/>
                <a:cs typeface="Max's Handwritin"/>
              </a:rPr>
              <a:t>Identity and location overloading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77933" y="2911198"/>
            <a:ext cx="10438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80655E"/>
                </a:solidFill>
                <a:latin typeface="Max's Handwritin"/>
                <a:cs typeface="Max's Handwritin"/>
              </a:rPr>
              <a:t>Delay</a:t>
            </a:r>
          </a:p>
        </p:txBody>
      </p:sp>
    </p:spTree>
    <p:extLst>
      <p:ext uri="{BB962C8B-B14F-4D97-AF65-F5344CB8AC3E}">
        <p14:creationId xmlns:p14="http://schemas.microsoft.com/office/powerpoint/2010/main" val="309696508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Powderfinger Type"/>
                <a:cs typeface="Powderfinger Type"/>
              </a:rPr>
              <a:t>What don’t we understand…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31935" y="1740922"/>
            <a:ext cx="15440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Multicast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15858" y="2255528"/>
            <a:ext cx="71224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Max's Handwritin"/>
                <a:cs typeface="Max's Handwritin"/>
              </a:rPr>
              <a:t>Packet quantization and fragmentation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21174" y="4313798"/>
            <a:ext cx="26981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54433E"/>
                </a:solidFill>
                <a:latin typeface="Max's Handwritin"/>
                <a:cs typeface="Max's Handwritin"/>
              </a:rPr>
              <a:t>Ultra High Speed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25511" y="4747540"/>
            <a:ext cx="17748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High Speed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11256" y="5246937"/>
            <a:ext cx="27238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Consistent Speed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47471" y="4609305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MPLS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77933" y="2911198"/>
            <a:ext cx="10438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80655E"/>
                </a:solidFill>
                <a:latin typeface="Max's Handwritin"/>
                <a:cs typeface="Max's Handwritin"/>
              </a:rPr>
              <a:t>Delay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287395" y="4695353"/>
            <a:ext cx="12731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Routing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964791" y="5302161"/>
            <a:ext cx="8515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rgbClr val="80655E"/>
                </a:solidFill>
                <a:latin typeface="Max's Handwritin"/>
                <a:cs typeface="Max's Handwritin"/>
              </a:rPr>
              <a:t>QoS</a:t>
            </a:r>
            <a:endParaRPr lang="en-US" sz="4000" b="1" dirty="0">
              <a:solidFill>
                <a:srgbClr val="80655E"/>
              </a:solidFill>
              <a:latin typeface="Max's Handwritin"/>
              <a:cs typeface="Max's Handwritin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77757" y="5656104"/>
            <a:ext cx="28520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atin typeface="Max's Handwritin"/>
                <a:cs typeface="Max's Handwritin"/>
              </a:rPr>
              <a:t>Load Management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21086" y="3749207"/>
            <a:ext cx="32880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Buffering and Queues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953219" y="5067459"/>
            <a:ext cx="30315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ax's Handwritin"/>
                <a:cs typeface="Max's Handwritin"/>
              </a:rPr>
              <a:t>Congestion Control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277934" y="1571024"/>
            <a:ext cx="51603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4A452A"/>
                </a:solidFill>
                <a:latin typeface="Max's Handwritin"/>
                <a:cs typeface="Max's Handwritin"/>
              </a:rPr>
              <a:t>Identity and location overloading</a:t>
            </a:r>
          </a:p>
        </p:txBody>
      </p:sp>
    </p:spTree>
    <p:extLst>
      <p:ext uri="{BB962C8B-B14F-4D97-AF65-F5344CB8AC3E}">
        <p14:creationId xmlns:p14="http://schemas.microsoft.com/office/powerpoint/2010/main" val="83620251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Powderfinger Type"/>
                <a:cs typeface="Powderfinger Type"/>
              </a:rPr>
              <a:t>What don’t we understand…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31935" y="1740922"/>
            <a:ext cx="15440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Multicast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04255" y="2255527"/>
            <a:ext cx="59683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4A452A"/>
                </a:solidFill>
                <a:latin typeface="Max's Handwritin"/>
                <a:cs typeface="Max's Handwritin"/>
              </a:rPr>
              <a:t>Packet quantization and fragmentation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21174" y="4313798"/>
            <a:ext cx="26981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54433E"/>
                </a:solidFill>
                <a:latin typeface="Max's Handwritin"/>
                <a:cs typeface="Max's Handwritin"/>
              </a:rPr>
              <a:t>Ultra High Speed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25511" y="4747540"/>
            <a:ext cx="17748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High Speed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11256" y="5246937"/>
            <a:ext cx="27238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Consistent Speed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47471" y="4609305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MPLS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77933" y="2911198"/>
            <a:ext cx="10438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80655E"/>
                </a:solidFill>
                <a:latin typeface="Max's Handwritin"/>
                <a:cs typeface="Max's Handwritin"/>
              </a:rPr>
              <a:t>Delay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287395" y="4695353"/>
            <a:ext cx="12731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Routing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55558" y="3063021"/>
            <a:ext cx="130035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rgbClr val="FF0000"/>
                </a:solidFill>
                <a:latin typeface="Max's Handwritin"/>
                <a:cs typeface="Max's Handwritin"/>
              </a:rPr>
              <a:t>IPv6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964791" y="5302161"/>
            <a:ext cx="8515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rgbClr val="80655E"/>
                </a:solidFill>
                <a:latin typeface="Max's Handwritin"/>
                <a:cs typeface="Max's Handwritin"/>
              </a:rPr>
              <a:t>QoS</a:t>
            </a:r>
            <a:endParaRPr lang="en-US" sz="4000" b="1" dirty="0">
              <a:solidFill>
                <a:srgbClr val="80655E"/>
              </a:solidFill>
              <a:latin typeface="Max's Handwritin"/>
              <a:cs typeface="Max's Handwritin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77757" y="5656104"/>
            <a:ext cx="28520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atin typeface="Max's Handwritin"/>
                <a:cs typeface="Max's Handwritin"/>
              </a:rPr>
              <a:t>Load Management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21086" y="3749207"/>
            <a:ext cx="32880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Buffering and Queues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953219" y="5067459"/>
            <a:ext cx="30315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ax's Handwritin"/>
                <a:cs typeface="Max's Handwritin"/>
              </a:rPr>
              <a:t>Congestion Control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277934" y="1571024"/>
            <a:ext cx="51603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4A452A"/>
                </a:solidFill>
                <a:latin typeface="Max's Handwritin"/>
                <a:cs typeface="Max's Handwritin"/>
              </a:rPr>
              <a:t>Identity and location overloading</a:t>
            </a:r>
          </a:p>
        </p:txBody>
      </p:sp>
    </p:spTree>
    <p:extLst>
      <p:ext uri="{BB962C8B-B14F-4D97-AF65-F5344CB8AC3E}">
        <p14:creationId xmlns:p14="http://schemas.microsoft.com/office/powerpoint/2010/main" val="263739924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Powderfinger Type"/>
                <a:cs typeface="Powderfinger Type"/>
              </a:rPr>
              <a:t>What don’t we understand…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31935" y="1740922"/>
            <a:ext cx="15440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Multicast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04255" y="2255527"/>
            <a:ext cx="59683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4A452A"/>
                </a:solidFill>
                <a:latin typeface="Max's Handwritin"/>
                <a:cs typeface="Max's Handwritin"/>
              </a:rPr>
              <a:t>Packet quantization and fragmentation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21174" y="4313798"/>
            <a:ext cx="26981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54433E"/>
                </a:solidFill>
                <a:latin typeface="Max's Handwritin"/>
                <a:cs typeface="Max's Handwritin"/>
              </a:rPr>
              <a:t>Ultra High Speed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25511" y="4747540"/>
            <a:ext cx="17748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High Speed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11256" y="5246937"/>
            <a:ext cx="27238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Consistent Speed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47471" y="4609305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MPLS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77933" y="2911198"/>
            <a:ext cx="10438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80655E"/>
                </a:solidFill>
                <a:latin typeface="Max's Handwritin"/>
                <a:cs typeface="Max's Handwritin"/>
              </a:rPr>
              <a:t>Delay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287395" y="4695353"/>
            <a:ext cx="12731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Routing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55559" y="3063020"/>
            <a:ext cx="9217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atin typeface="Max's Handwritin"/>
                <a:cs typeface="Max's Handwritin"/>
              </a:rPr>
              <a:t>IPv6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964791" y="5302161"/>
            <a:ext cx="8515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rgbClr val="80655E"/>
                </a:solidFill>
                <a:latin typeface="Max's Handwritin"/>
                <a:cs typeface="Max's Handwritin"/>
              </a:rPr>
              <a:t>QoS</a:t>
            </a:r>
            <a:endParaRPr lang="en-US" sz="4000" b="1" dirty="0">
              <a:solidFill>
                <a:srgbClr val="80655E"/>
              </a:solidFill>
              <a:latin typeface="Max's Handwritin"/>
              <a:cs typeface="Max's Handwritin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77757" y="5656104"/>
            <a:ext cx="28520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atin typeface="Max's Handwritin"/>
                <a:cs typeface="Max's Handwritin"/>
              </a:rPr>
              <a:t>Load Management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21086" y="3749207"/>
            <a:ext cx="32880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Buffering and Queues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953219" y="5067459"/>
            <a:ext cx="30315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ax's Handwritin"/>
                <a:cs typeface="Max's Handwritin"/>
              </a:rPr>
              <a:t>Congestion Control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277934" y="1571024"/>
            <a:ext cx="51603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4A452A"/>
                </a:solidFill>
                <a:latin typeface="Max's Handwritin"/>
                <a:cs typeface="Max's Handwritin"/>
              </a:rPr>
              <a:t>Identity and location overloading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187925" y="3752813"/>
            <a:ext cx="158248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rgbClr val="FF0000"/>
                </a:solidFill>
                <a:latin typeface="Max's Handwritin"/>
                <a:cs typeface="Max's Handwritin"/>
              </a:rPr>
              <a:t>Tunnels</a:t>
            </a:r>
          </a:p>
        </p:txBody>
      </p:sp>
    </p:spTree>
    <p:extLst>
      <p:ext uri="{BB962C8B-B14F-4D97-AF65-F5344CB8AC3E}">
        <p14:creationId xmlns:p14="http://schemas.microsoft.com/office/powerpoint/2010/main" val="233581758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Powderfinger Type"/>
                <a:cs typeface="Powderfinger Type"/>
              </a:rPr>
              <a:t>What don’t we understand…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31935" y="1740922"/>
            <a:ext cx="15440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Multicast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04255" y="2255527"/>
            <a:ext cx="59683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4A452A"/>
                </a:solidFill>
                <a:latin typeface="Max's Handwritin"/>
                <a:cs typeface="Max's Handwritin"/>
              </a:rPr>
              <a:t>Packet quantization and fragmentation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21174" y="4313798"/>
            <a:ext cx="26981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54433E"/>
                </a:solidFill>
                <a:latin typeface="Max's Handwritin"/>
                <a:cs typeface="Max's Handwritin"/>
              </a:rPr>
              <a:t>Ultra High Speed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25511" y="4747540"/>
            <a:ext cx="17748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High Speed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11256" y="5246937"/>
            <a:ext cx="27238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Consistent Speed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87925" y="3752812"/>
            <a:ext cx="11208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latin typeface="Max's Handwritin"/>
                <a:cs typeface="Max's Handwritin"/>
              </a:rPr>
              <a:t>Tunnels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47471" y="4609305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MPLS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77933" y="2911198"/>
            <a:ext cx="10438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80655E"/>
                </a:solidFill>
                <a:latin typeface="Max's Handwritin"/>
                <a:cs typeface="Max's Handwritin"/>
              </a:rPr>
              <a:t>Delay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287395" y="4695353"/>
            <a:ext cx="12731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Routing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55559" y="3063020"/>
            <a:ext cx="9217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atin typeface="Max's Handwritin"/>
                <a:cs typeface="Max's Handwritin"/>
              </a:rPr>
              <a:t>IPv6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964791" y="5302161"/>
            <a:ext cx="8515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rgbClr val="80655E"/>
                </a:solidFill>
                <a:latin typeface="Max's Handwritin"/>
                <a:cs typeface="Max's Handwritin"/>
              </a:rPr>
              <a:t>QoS</a:t>
            </a:r>
            <a:endParaRPr lang="en-US" sz="4000" b="1" dirty="0">
              <a:solidFill>
                <a:srgbClr val="80655E"/>
              </a:solidFill>
              <a:latin typeface="Max's Handwritin"/>
              <a:cs typeface="Max's Handwritin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77757" y="5656104"/>
            <a:ext cx="28520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atin typeface="Max's Handwritin"/>
                <a:cs typeface="Max's Handwritin"/>
              </a:rPr>
              <a:t>Load Management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966195" y="3279273"/>
            <a:ext cx="190308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rgbClr val="FF0000"/>
                </a:solidFill>
                <a:latin typeface="Max's Handwritin"/>
                <a:cs typeface="Max's Handwritin"/>
              </a:rPr>
              <a:t>Mobility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21086" y="3749207"/>
            <a:ext cx="32880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Buffering and Queues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953219" y="5067459"/>
            <a:ext cx="30315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ax's Handwritin"/>
                <a:cs typeface="Max's Handwritin"/>
              </a:rPr>
              <a:t>Congestion Control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277934" y="1571024"/>
            <a:ext cx="51603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4A452A"/>
                </a:solidFill>
                <a:latin typeface="Max's Handwritin"/>
                <a:cs typeface="Max's Handwritin"/>
              </a:rPr>
              <a:t>Identity and location overloading</a:t>
            </a:r>
          </a:p>
        </p:txBody>
      </p:sp>
    </p:spTree>
    <p:extLst>
      <p:ext uri="{BB962C8B-B14F-4D97-AF65-F5344CB8AC3E}">
        <p14:creationId xmlns:p14="http://schemas.microsoft.com/office/powerpoint/2010/main" val="141911891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Powderfinger Type"/>
                <a:cs typeface="Powderfinger Type"/>
              </a:rPr>
              <a:t>What don’t we understand…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31935" y="1740922"/>
            <a:ext cx="15440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Multicast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04255" y="2255527"/>
            <a:ext cx="59683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4A452A"/>
                </a:solidFill>
                <a:latin typeface="Max's Handwritin"/>
                <a:cs typeface="Max's Handwritin"/>
              </a:rPr>
              <a:t>Packet quantization and fragmentation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20920" y="2958627"/>
            <a:ext cx="148951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rgbClr val="FF0000"/>
                </a:solidFill>
                <a:latin typeface="Max's Handwritin"/>
                <a:cs typeface="Max's Handwritin"/>
              </a:rPr>
              <a:t>Jitter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21174" y="4313798"/>
            <a:ext cx="26981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54433E"/>
                </a:solidFill>
                <a:latin typeface="Max's Handwritin"/>
                <a:cs typeface="Max's Handwritin"/>
              </a:rPr>
              <a:t>Ultra High Speed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25511" y="4747540"/>
            <a:ext cx="17748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High Speed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11256" y="5246937"/>
            <a:ext cx="27238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Consistent Speed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87925" y="3752812"/>
            <a:ext cx="11208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latin typeface="Max's Handwritin"/>
                <a:cs typeface="Max's Handwritin"/>
              </a:rPr>
              <a:t>Tunnels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47471" y="4609305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MPLS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77933" y="2911198"/>
            <a:ext cx="10438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80655E"/>
                </a:solidFill>
                <a:latin typeface="Max's Handwritin"/>
                <a:cs typeface="Max's Handwritin"/>
              </a:rPr>
              <a:t>Delay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287395" y="4695353"/>
            <a:ext cx="12731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Routing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55559" y="3063020"/>
            <a:ext cx="9217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atin typeface="Max's Handwritin"/>
                <a:cs typeface="Max's Handwritin"/>
              </a:rPr>
              <a:t>IPv6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964791" y="5302161"/>
            <a:ext cx="8515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rgbClr val="80655E"/>
                </a:solidFill>
                <a:latin typeface="Max's Handwritin"/>
                <a:cs typeface="Max's Handwritin"/>
              </a:rPr>
              <a:t>QoS</a:t>
            </a:r>
            <a:endParaRPr lang="en-US" sz="4000" b="1" dirty="0">
              <a:solidFill>
                <a:srgbClr val="80655E"/>
              </a:solidFill>
              <a:latin typeface="Max's Handwritin"/>
              <a:cs typeface="Max's Handwritin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77757" y="5656104"/>
            <a:ext cx="28520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atin typeface="Max's Handwritin"/>
                <a:cs typeface="Max's Handwritin"/>
              </a:rPr>
              <a:t>Load Management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423387" y="3431670"/>
            <a:ext cx="15616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latin typeface="Max's Handwritin"/>
                <a:cs typeface="Max's Handwritin"/>
              </a:rPr>
              <a:t>Mobility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21086" y="3749207"/>
            <a:ext cx="32880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Buffering and Queues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953219" y="5067459"/>
            <a:ext cx="30315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ax's Handwritin"/>
                <a:cs typeface="Max's Handwritin"/>
              </a:rPr>
              <a:t>Congestion Control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277934" y="1571024"/>
            <a:ext cx="51603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4A452A"/>
                </a:solidFill>
                <a:latin typeface="Max's Handwritin"/>
                <a:cs typeface="Max's Handwritin"/>
              </a:rPr>
              <a:t>Identity and location overloading</a:t>
            </a:r>
          </a:p>
        </p:txBody>
      </p:sp>
    </p:spTree>
    <p:extLst>
      <p:ext uri="{BB962C8B-B14F-4D97-AF65-F5344CB8AC3E}">
        <p14:creationId xmlns:p14="http://schemas.microsoft.com/office/powerpoint/2010/main" val="168769688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Powderfinger Type"/>
                <a:cs typeface="Powderfinger Type"/>
              </a:rPr>
              <a:t>What don’t we understand…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31935" y="1740922"/>
            <a:ext cx="15440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Multicast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04255" y="2255527"/>
            <a:ext cx="59683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4A452A"/>
                </a:solidFill>
                <a:latin typeface="Max's Handwritin"/>
                <a:cs typeface="Max's Handwritin"/>
              </a:rPr>
              <a:t>Packet quantization and fragmentation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08509" y="3415746"/>
            <a:ext cx="10550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Jitter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21174" y="4313798"/>
            <a:ext cx="26981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54433E"/>
                </a:solidFill>
                <a:latin typeface="Max's Handwritin"/>
                <a:cs typeface="Max's Handwritin"/>
              </a:rPr>
              <a:t>Ultra High Speed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25511" y="4747540"/>
            <a:ext cx="17748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High Speed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11256" y="5246937"/>
            <a:ext cx="27238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Consistent Speed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87925" y="3752812"/>
            <a:ext cx="11208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latin typeface="Max's Handwritin"/>
                <a:cs typeface="Max's Handwritin"/>
              </a:rPr>
              <a:t>Tunnels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47471" y="4609305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MPLS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77933" y="2911198"/>
            <a:ext cx="10438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80655E"/>
                </a:solidFill>
                <a:latin typeface="Max's Handwritin"/>
                <a:cs typeface="Max's Handwritin"/>
              </a:rPr>
              <a:t>Delay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287395" y="4695353"/>
            <a:ext cx="12731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Routing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35400" y="3837179"/>
            <a:ext cx="18158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rgbClr val="FF0000"/>
                </a:solidFill>
                <a:latin typeface="Max's Handwritin"/>
                <a:cs typeface="Max's Handwritin"/>
              </a:rPr>
              <a:t>Wireless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55559" y="3063020"/>
            <a:ext cx="9217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atin typeface="Max's Handwritin"/>
                <a:cs typeface="Max's Handwritin"/>
              </a:rPr>
              <a:t>IPv6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964791" y="5302161"/>
            <a:ext cx="8515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rgbClr val="80655E"/>
                </a:solidFill>
                <a:latin typeface="Max's Handwritin"/>
                <a:cs typeface="Max's Handwritin"/>
              </a:rPr>
              <a:t>QoS</a:t>
            </a:r>
            <a:endParaRPr lang="en-US" sz="4000" b="1" dirty="0">
              <a:solidFill>
                <a:srgbClr val="80655E"/>
              </a:solidFill>
              <a:latin typeface="Max's Handwritin"/>
              <a:cs typeface="Max's Handwritin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77757" y="5656104"/>
            <a:ext cx="28520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atin typeface="Max's Handwritin"/>
                <a:cs typeface="Max's Handwritin"/>
              </a:rPr>
              <a:t>Load Management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423387" y="3431670"/>
            <a:ext cx="15616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latin typeface="Max's Handwritin"/>
                <a:cs typeface="Max's Handwritin"/>
              </a:rPr>
              <a:t>Mobility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21086" y="3749207"/>
            <a:ext cx="32880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Buffering and Queues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953219" y="5067459"/>
            <a:ext cx="30315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ax's Handwritin"/>
                <a:cs typeface="Max's Handwritin"/>
              </a:rPr>
              <a:t>Congestion Control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277934" y="1571024"/>
            <a:ext cx="51603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4A452A"/>
                </a:solidFill>
                <a:latin typeface="Max's Handwritin"/>
                <a:cs typeface="Max's Handwritin"/>
              </a:rPr>
              <a:t>Identity and location overloading</a:t>
            </a:r>
          </a:p>
        </p:txBody>
      </p:sp>
    </p:spTree>
    <p:extLst>
      <p:ext uri="{BB962C8B-B14F-4D97-AF65-F5344CB8AC3E}">
        <p14:creationId xmlns:p14="http://schemas.microsoft.com/office/powerpoint/2010/main" val="235070367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Powderfinger Type"/>
                <a:cs typeface="Powderfinger Type"/>
              </a:rPr>
              <a:t>What don’t we understand…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31935" y="1740922"/>
            <a:ext cx="15440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Multicast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04255" y="2255527"/>
            <a:ext cx="59683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4A452A"/>
                </a:solidFill>
                <a:latin typeface="Max's Handwritin"/>
                <a:cs typeface="Max's Handwritin"/>
              </a:rPr>
              <a:t>Packet quantization and fragmentation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08509" y="3415746"/>
            <a:ext cx="10550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Jitter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21174" y="4313798"/>
            <a:ext cx="26981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54433E"/>
                </a:solidFill>
                <a:latin typeface="Max's Handwritin"/>
                <a:cs typeface="Max's Handwritin"/>
              </a:rPr>
              <a:t>Ultra High Speed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25511" y="4747540"/>
            <a:ext cx="17748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High Speed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11256" y="5246937"/>
            <a:ext cx="27238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Consistent Speed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87925" y="3752812"/>
            <a:ext cx="11208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latin typeface="Max's Handwritin"/>
                <a:cs typeface="Max's Handwritin"/>
              </a:rPr>
              <a:t>Tunnels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47471" y="4609305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MPLS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77933" y="2911198"/>
            <a:ext cx="10438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80655E"/>
                </a:solidFill>
                <a:latin typeface="Max's Handwritin"/>
                <a:cs typeface="Max's Handwritin"/>
              </a:rPr>
              <a:t>Delay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287395" y="4695353"/>
            <a:ext cx="12731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Routing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55559" y="3063020"/>
            <a:ext cx="9217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atin typeface="Max's Handwritin"/>
                <a:cs typeface="Max's Handwritin"/>
              </a:rPr>
              <a:t>IPv6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964791" y="5302161"/>
            <a:ext cx="8515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rgbClr val="80655E"/>
                </a:solidFill>
                <a:latin typeface="Max's Handwritin"/>
                <a:cs typeface="Max's Handwritin"/>
              </a:rPr>
              <a:t>QoS</a:t>
            </a:r>
            <a:endParaRPr lang="en-US" sz="4000" b="1" dirty="0">
              <a:solidFill>
                <a:srgbClr val="80655E"/>
              </a:solidFill>
              <a:latin typeface="Max's Handwritin"/>
              <a:cs typeface="Max's Handwritin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77757" y="5656104"/>
            <a:ext cx="28520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atin typeface="Max's Handwritin"/>
                <a:cs typeface="Max's Handwritin"/>
              </a:rPr>
              <a:t>Load Management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423387" y="3431670"/>
            <a:ext cx="15616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latin typeface="Max's Handwritin"/>
                <a:cs typeface="Max's Handwritin"/>
              </a:rPr>
              <a:t>Mobility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21086" y="3749207"/>
            <a:ext cx="32880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Buffering and Queues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953219" y="5067459"/>
            <a:ext cx="30315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ax's Handwritin"/>
                <a:cs typeface="Max's Handwritin"/>
              </a:rPr>
              <a:t>Congestion Control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277934" y="1571024"/>
            <a:ext cx="51603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4A452A"/>
                </a:solidFill>
                <a:latin typeface="Max's Handwritin"/>
                <a:cs typeface="Max's Handwritin"/>
              </a:rPr>
              <a:t>Identity and location overloading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180568" y="2779007"/>
            <a:ext cx="17540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solidFill>
                  <a:srgbClr val="FF0000"/>
                </a:solidFill>
                <a:latin typeface="Max's Handwritin"/>
                <a:cs typeface="Max's Handwritin"/>
              </a:rPr>
              <a:t>security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193544" y="4006509"/>
            <a:ext cx="14927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bg2">
                    <a:lumMod val="50000"/>
                  </a:schemeClr>
                </a:solidFill>
                <a:latin typeface="Max's Handwritin"/>
                <a:cs typeface="Max's Handwritin"/>
              </a:rPr>
              <a:t>Wireless</a:t>
            </a:r>
          </a:p>
        </p:txBody>
      </p:sp>
    </p:spTree>
    <p:extLst>
      <p:ext uri="{BB962C8B-B14F-4D97-AF65-F5344CB8AC3E}">
        <p14:creationId xmlns:p14="http://schemas.microsoft.com/office/powerpoint/2010/main" val="1041184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F0B7E-D574-5844-A691-67A37A25C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NSFNET (the NREN Poster Child)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EC6C5-744A-3146-81DF-059A02A28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400" dirty="0">
                <a:latin typeface="+mj-lt"/>
              </a:rPr>
              <a:t>The NSFNET was a runaway success</a:t>
            </a:r>
          </a:p>
          <a:p>
            <a:r>
              <a:rPr lang="en-AU" sz="2400" dirty="0">
                <a:latin typeface="+mj-lt"/>
              </a:rPr>
              <a:t>Originally intended as a feeder platform for the US supercomputer effort, it gathered its own momentum within a couple of years</a:t>
            </a:r>
          </a:p>
          <a:p>
            <a:r>
              <a:rPr lang="en-AU" sz="2400" dirty="0">
                <a:latin typeface="+mj-lt"/>
              </a:rPr>
              <a:t>It is extremely rare for just $40M of research funding over just 6 years to generate such a massive return of trillions of dollars of wealth to the US national economy in subsequent years!</a:t>
            </a:r>
          </a:p>
          <a:p>
            <a:r>
              <a:rPr lang="en-AU" sz="2400" dirty="0">
                <a:latin typeface="+mj-lt"/>
              </a:rPr>
              <a:t>Everyone wanted to emulate some small part of this outstanding success - NRENs appeared in many countries</a:t>
            </a:r>
          </a:p>
          <a:p>
            <a:r>
              <a:rPr lang="en-AU" sz="2400" dirty="0">
                <a:latin typeface="+mj-lt"/>
              </a:rPr>
              <a:t>Australia’s path in NRENs was pretty typical of the NREN evolution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0665222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Powderfinger Type"/>
                <a:cs typeface="Powderfinger Type"/>
              </a:rPr>
              <a:t>What don’t we understand…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31935" y="1740922"/>
            <a:ext cx="15440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Multicast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04255" y="2255527"/>
            <a:ext cx="59683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4A452A"/>
                </a:solidFill>
                <a:latin typeface="Max's Handwritin"/>
                <a:cs typeface="Max's Handwritin"/>
              </a:rPr>
              <a:t>Packet quantization and fragmentation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08509" y="3415746"/>
            <a:ext cx="10550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Jitter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21174" y="4313798"/>
            <a:ext cx="26981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54433E"/>
                </a:solidFill>
                <a:latin typeface="Max's Handwritin"/>
                <a:cs typeface="Max's Handwritin"/>
              </a:rPr>
              <a:t>Ultra High Speed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25511" y="4747540"/>
            <a:ext cx="17748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High Speed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11256" y="5246937"/>
            <a:ext cx="27238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Consistent Speed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87925" y="3752812"/>
            <a:ext cx="11208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latin typeface="Max's Handwritin"/>
                <a:cs typeface="Max's Handwritin"/>
              </a:rPr>
              <a:t>Tunnels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47471" y="4609305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MPLS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77933" y="2911198"/>
            <a:ext cx="10438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80655E"/>
                </a:solidFill>
                <a:latin typeface="Max's Handwritin"/>
                <a:cs typeface="Max's Handwritin"/>
              </a:rPr>
              <a:t>Delay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287395" y="4695353"/>
            <a:ext cx="12731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Routing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55559" y="3063020"/>
            <a:ext cx="9217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atin typeface="Max's Handwritin"/>
                <a:cs typeface="Max's Handwritin"/>
              </a:rPr>
              <a:t>IPv6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964791" y="5302161"/>
            <a:ext cx="8515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rgbClr val="80655E"/>
                </a:solidFill>
                <a:latin typeface="Max's Handwritin"/>
                <a:cs typeface="Max's Handwritin"/>
              </a:rPr>
              <a:t>QoS</a:t>
            </a:r>
            <a:endParaRPr lang="en-US" sz="4000" b="1" dirty="0">
              <a:solidFill>
                <a:srgbClr val="80655E"/>
              </a:solidFill>
              <a:latin typeface="Max's Handwritin"/>
              <a:cs typeface="Max's Handwritin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77757" y="5656104"/>
            <a:ext cx="28520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atin typeface="Max's Handwritin"/>
                <a:cs typeface="Max's Handwritin"/>
              </a:rPr>
              <a:t>Load Management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423387" y="3431670"/>
            <a:ext cx="15616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latin typeface="Max's Handwritin"/>
                <a:cs typeface="Max's Handwritin"/>
              </a:rPr>
              <a:t>Mobility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21086" y="3749207"/>
            <a:ext cx="32880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Buffering and Queues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953219" y="5067459"/>
            <a:ext cx="30315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ax's Handwritin"/>
                <a:cs typeface="Max's Handwritin"/>
              </a:rPr>
              <a:t>Congestion Control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277934" y="1571024"/>
            <a:ext cx="51603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4A452A"/>
                </a:solidFill>
                <a:latin typeface="Max's Handwritin"/>
                <a:cs typeface="Max's Handwritin"/>
              </a:rPr>
              <a:t>Identity and location overloading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010608" y="2779007"/>
            <a:ext cx="13468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2">
                    <a:lumMod val="75000"/>
                  </a:schemeClr>
                </a:solidFill>
                <a:latin typeface="Max's Handwritin"/>
                <a:cs typeface="Max's Handwritin"/>
              </a:rPr>
              <a:t>security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193544" y="4006509"/>
            <a:ext cx="14927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bg2">
                    <a:lumMod val="50000"/>
                  </a:schemeClr>
                </a:solidFill>
                <a:latin typeface="Max's Handwritin"/>
                <a:cs typeface="Max's Handwritin"/>
              </a:rPr>
              <a:t>Wireless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81200" y="974968"/>
            <a:ext cx="45833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solidFill>
                  <a:srgbClr val="FF0000"/>
                </a:solidFill>
                <a:latin typeface="Max's Handwritin"/>
                <a:cs typeface="Max's Handwritin"/>
              </a:rPr>
              <a:t>Network Management</a:t>
            </a:r>
          </a:p>
        </p:txBody>
      </p:sp>
    </p:spTree>
    <p:extLst>
      <p:ext uri="{BB962C8B-B14F-4D97-AF65-F5344CB8AC3E}">
        <p14:creationId xmlns:p14="http://schemas.microsoft.com/office/powerpoint/2010/main" val="297858342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563" y="365125"/>
            <a:ext cx="11763632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Powderfinger Type"/>
                <a:cs typeface="Powderfinger Type"/>
              </a:rPr>
              <a:t>What we really need to understand…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31935" y="1740922"/>
            <a:ext cx="15440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Multicast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10608" y="2779007"/>
            <a:ext cx="13468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2">
                    <a:lumMod val="75000"/>
                  </a:schemeClr>
                </a:solidFill>
                <a:latin typeface="Max's Handwritin"/>
                <a:cs typeface="Max's Handwritin"/>
              </a:rPr>
              <a:t>security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04255" y="2255527"/>
            <a:ext cx="59683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4A452A"/>
                </a:solidFill>
                <a:latin typeface="Max's Handwritin"/>
                <a:cs typeface="Max's Handwritin"/>
              </a:rPr>
              <a:t>Packet quantization and fragmentation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08509" y="3415746"/>
            <a:ext cx="10550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Jitter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21174" y="4313798"/>
            <a:ext cx="26981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54433E"/>
                </a:solidFill>
                <a:latin typeface="Max's Handwritin"/>
                <a:cs typeface="Max's Handwritin"/>
              </a:rPr>
              <a:t>Ultra High Speed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25511" y="4747540"/>
            <a:ext cx="17748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High Speed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11256" y="5246937"/>
            <a:ext cx="27238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Consistent Speed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87925" y="3752812"/>
            <a:ext cx="11208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latin typeface="Max's Handwritin"/>
                <a:cs typeface="Max's Handwritin"/>
              </a:rPr>
              <a:t>Tunnels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47471" y="4609305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MPLS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77933" y="2911198"/>
            <a:ext cx="10438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80655E"/>
                </a:solidFill>
                <a:latin typeface="Max's Handwritin"/>
                <a:cs typeface="Max's Handwritin"/>
              </a:rPr>
              <a:t>Delay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287395" y="4695353"/>
            <a:ext cx="12731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Routing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193544" y="4006509"/>
            <a:ext cx="14927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bg2">
                    <a:lumMod val="50000"/>
                  </a:schemeClr>
                </a:solidFill>
                <a:latin typeface="Max's Handwritin"/>
                <a:cs typeface="Max's Handwritin"/>
              </a:rPr>
              <a:t>Wireless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55559" y="3063020"/>
            <a:ext cx="9217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atin typeface="Max's Handwritin"/>
                <a:cs typeface="Max's Handwritin"/>
              </a:rPr>
              <a:t>IPv6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964791" y="5302161"/>
            <a:ext cx="8515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rgbClr val="80655E"/>
                </a:solidFill>
                <a:latin typeface="Max's Handwritin"/>
                <a:cs typeface="Max's Handwritin"/>
              </a:rPr>
              <a:t>QoS</a:t>
            </a:r>
            <a:endParaRPr lang="en-US" sz="4000" b="1" dirty="0">
              <a:solidFill>
                <a:srgbClr val="80655E"/>
              </a:solidFill>
              <a:latin typeface="Max's Handwritin"/>
              <a:cs typeface="Max's Handwritin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77757" y="5656104"/>
            <a:ext cx="28520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atin typeface="Max's Handwritin"/>
                <a:cs typeface="Max's Handwritin"/>
              </a:rPr>
              <a:t>Load Management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423387" y="3431670"/>
            <a:ext cx="15616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latin typeface="Max's Handwritin"/>
                <a:cs typeface="Max's Handwritin"/>
              </a:rPr>
              <a:t>Mobility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21086" y="3749207"/>
            <a:ext cx="32880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Buffering and Queues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953219" y="5067459"/>
            <a:ext cx="30315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ax's Handwritin"/>
                <a:cs typeface="Max's Handwritin"/>
              </a:rPr>
              <a:t>Congestion Control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324152" y="2488348"/>
            <a:ext cx="399285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b="1" dirty="0">
                <a:solidFill>
                  <a:srgbClr val="FF0000"/>
                </a:solidFill>
                <a:effectLst>
                  <a:outerShdw blurRad="50800" dist="38100" dir="2700000" sx="109000" sy="109000" algn="tl" rotWithShape="0">
                    <a:srgbClr val="000000">
                      <a:alpha val="43000"/>
                    </a:srgbClr>
                  </a:outerShdw>
                </a:effectLst>
                <a:latin typeface="Max's Handwritin"/>
                <a:cs typeface="Max's Handwritin"/>
              </a:rPr>
              <a:t>Scaling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81200" y="1178164"/>
            <a:ext cx="34676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655E"/>
                </a:solidFill>
                <a:latin typeface="Max's Handwritin"/>
                <a:cs typeface="Max's Handwritin"/>
              </a:rPr>
              <a:t>Network Management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77934" y="1571024"/>
            <a:ext cx="51603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4A452A"/>
                </a:solidFill>
                <a:latin typeface="Max's Handwritin"/>
                <a:cs typeface="Max's Handwritin"/>
              </a:rPr>
              <a:t>Identity and location overloading</a:t>
            </a:r>
          </a:p>
        </p:txBody>
      </p:sp>
    </p:spTree>
    <p:extLst>
      <p:ext uri="{BB962C8B-B14F-4D97-AF65-F5344CB8AC3E}">
        <p14:creationId xmlns:p14="http://schemas.microsoft.com/office/powerpoint/2010/main" val="394204837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939145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b="1" dirty="0">
                <a:latin typeface="Max's Handwritin"/>
                <a:cs typeface="Max's Handwritin"/>
              </a:rPr>
              <a:t>Where to from here?</a:t>
            </a:r>
          </a:p>
        </p:txBody>
      </p:sp>
    </p:spTree>
    <p:extLst>
      <p:ext uri="{BB962C8B-B14F-4D97-AF65-F5344CB8AC3E}">
        <p14:creationId xmlns:p14="http://schemas.microsoft.com/office/powerpoint/2010/main" val="200351322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939145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Max's Handwritin"/>
                <a:cs typeface="Max's Handwritin"/>
              </a:rPr>
              <a:t>Where to from here?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4792" y="5672599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Powderfinger Type"/>
                <a:cs typeface="Powderfinger Type"/>
              </a:rPr>
              <a:t>What ‘worked’ for the Internet was the shift of control from network to edge</a:t>
            </a:r>
          </a:p>
        </p:txBody>
      </p:sp>
    </p:spTree>
    <p:extLst>
      <p:ext uri="{BB962C8B-B14F-4D97-AF65-F5344CB8AC3E}">
        <p14:creationId xmlns:p14="http://schemas.microsoft.com/office/powerpoint/2010/main" val="359906525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939145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Max's Handwritin"/>
                <a:cs typeface="Max's Handwritin"/>
              </a:rPr>
              <a:t>Where to from here?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0" y="5875868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>
                    <a:lumMod val="75000"/>
                  </a:schemeClr>
                </a:solidFill>
                <a:latin typeface="Powderfinger Type"/>
                <a:cs typeface="Powderfinger Type"/>
              </a:rPr>
              <a:t>What ‘worked’ for the Internet was the shift of control from network to edge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38401" y="4044416"/>
            <a:ext cx="69426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Max's Handwritin"/>
                <a:cs typeface="Max's Handwritin"/>
              </a:rPr>
              <a:t>What’s giving us some grief  is the shift into large scale CDN platforms</a:t>
            </a:r>
          </a:p>
        </p:txBody>
      </p:sp>
    </p:spTree>
    <p:extLst>
      <p:ext uri="{BB962C8B-B14F-4D97-AF65-F5344CB8AC3E}">
        <p14:creationId xmlns:p14="http://schemas.microsoft.com/office/powerpoint/2010/main" val="239156230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939145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Max's Handwritin"/>
                <a:cs typeface="Max's Handwritin"/>
              </a:rPr>
              <a:t>Where to from here?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38400" y="5672668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>
                    <a:lumMod val="75000"/>
                  </a:schemeClr>
                </a:solidFill>
                <a:latin typeface="Powderfinger Type"/>
                <a:cs typeface="Powderfinger Type"/>
              </a:rPr>
              <a:t>What ‘worked’ for the Internet was the shift of control from network to edge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38401" y="4044416"/>
            <a:ext cx="69426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>
                    <a:lumMod val="65000"/>
                  </a:schemeClr>
                </a:solidFill>
                <a:latin typeface="Max's Handwritin"/>
                <a:cs typeface="Max's Handwritin"/>
              </a:rPr>
              <a:t>What’s giving us some grief  is the shift into large scale CDN platforms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46312" y="118533"/>
            <a:ext cx="7446889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latin typeface="Max's Handwritin"/>
                <a:cs typeface="Max's Handwritin"/>
              </a:rPr>
              <a:t>And if we want to scale further we need to understand flow dynamics and feedback control systems to pack the </a:t>
            </a:r>
            <a:r>
              <a:rPr lang="en-US" sz="4400" b="1" dirty="0">
                <a:solidFill>
                  <a:schemeClr val="accent2">
                    <a:lumMod val="50000"/>
                  </a:schemeClr>
                </a:solidFill>
                <a:latin typeface="Max's Handwritin"/>
                <a:cs typeface="Max's Handwritin"/>
              </a:rPr>
              <a:t>elephants</a:t>
            </a:r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latin typeface="Max's Handwritin"/>
                <a:cs typeface="Max's Handwritin"/>
              </a:rPr>
              <a:t> and mice into the same wavelengths or into the same spectrum frequency</a:t>
            </a:r>
          </a:p>
        </p:txBody>
      </p:sp>
    </p:spTree>
    <p:extLst>
      <p:ext uri="{BB962C8B-B14F-4D97-AF65-F5344CB8AC3E}">
        <p14:creationId xmlns:p14="http://schemas.microsoft.com/office/powerpoint/2010/main" val="212063015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967112" y="2963333"/>
            <a:ext cx="74468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latin typeface="Max's Handwritin"/>
                <a:cs typeface="Max's Handwritin"/>
              </a:rPr>
              <a:t>In thinking about a future Internet</a:t>
            </a:r>
          </a:p>
        </p:txBody>
      </p:sp>
    </p:spTree>
    <p:extLst>
      <p:ext uri="{BB962C8B-B14F-4D97-AF65-F5344CB8AC3E}">
        <p14:creationId xmlns:p14="http://schemas.microsoft.com/office/powerpoint/2010/main" val="92994473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21468" y="528136"/>
            <a:ext cx="48582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Max's Handwritin"/>
                <a:cs typeface="Max's Handwritin"/>
              </a:rPr>
              <a:t>There’s no need to clean the slate</a:t>
            </a:r>
          </a:p>
        </p:txBody>
      </p:sp>
    </p:spTree>
    <p:extLst>
      <p:ext uri="{BB962C8B-B14F-4D97-AF65-F5344CB8AC3E}">
        <p14:creationId xmlns:p14="http://schemas.microsoft.com/office/powerpoint/2010/main" val="128791376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21468" y="528136"/>
            <a:ext cx="48582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Max's Handwritin"/>
                <a:cs typeface="Max's Handwritin"/>
              </a:rPr>
              <a:t>There’s no need to clean the slate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54400" y="1450268"/>
            <a:ext cx="65013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Max's Handwritin"/>
                <a:cs typeface="Max's Handwritin"/>
              </a:rPr>
              <a:t>Nor to forget everything we’ve learned about packet networks so far</a:t>
            </a:r>
          </a:p>
        </p:txBody>
      </p:sp>
    </p:spTree>
    <p:extLst>
      <p:ext uri="{BB962C8B-B14F-4D97-AF65-F5344CB8AC3E}">
        <p14:creationId xmlns:p14="http://schemas.microsoft.com/office/powerpoint/2010/main" val="151612673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21468" y="528136"/>
            <a:ext cx="48582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Max's Handwritin"/>
                <a:cs typeface="Max's Handwritin"/>
              </a:rPr>
              <a:t>There’s no need to clean the slate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54400" y="1450268"/>
            <a:ext cx="65013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Max's Handwritin"/>
                <a:cs typeface="Max's Handwritin"/>
              </a:rPr>
              <a:t>Nor to forget everything we’ve learned about packet networks so far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86882" y="2948940"/>
            <a:ext cx="77689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D30202"/>
                </a:solidFill>
                <a:latin typeface="Max's Handwritin"/>
                <a:cs typeface="Max's Handwritin"/>
              </a:rPr>
              <a:t>But we </a:t>
            </a:r>
            <a:r>
              <a:rPr lang="en-US" sz="3600" b="1" dirty="0">
                <a:solidFill>
                  <a:srgbClr val="900101"/>
                </a:solidFill>
                <a:latin typeface="Max's Handwritin"/>
                <a:cs typeface="Max's Handwritin"/>
              </a:rPr>
              <a:t>need</a:t>
            </a:r>
            <a:r>
              <a:rPr lang="en-US" sz="3600" b="1" dirty="0">
                <a:solidFill>
                  <a:srgbClr val="D30202"/>
                </a:solidFill>
                <a:latin typeface="Max's Handwritin"/>
                <a:cs typeface="Max's Handwritin"/>
              </a:rPr>
              <a:t> to think about a future that is way beyond today’s Internet</a:t>
            </a:r>
          </a:p>
        </p:txBody>
      </p:sp>
    </p:spTree>
    <p:extLst>
      <p:ext uri="{BB962C8B-B14F-4D97-AF65-F5344CB8AC3E}">
        <p14:creationId xmlns:p14="http://schemas.microsoft.com/office/powerpoint/2010/main" val="4245622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11183-E03F-6241-9ECA-45AB25725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/>
              <a:t>AARNet</a:t>
            </a:r>
            <a:r>
              <a:rPr lang="en-AU" dirty="0"/>
              <a:t> in the early 90’s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AF8735-88DA-6F43-8716-A92BAA4E3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000" dirty="0">
                <a:latin typeface="+mj-lt"/>
              </a:rPr>
              <a:t>Australia started on the NREN path in 1989, initially prompted by US research funding agencies</a:t>
            </a:r>
          </a:p>
          <a:p>
            <a:r>
              <a:rPr lang="en-AU" sz="2000" dirty="0">
                <a:latin typeface="+mj-lt"/>
              </a:rPr>
              <a:t>Australian Universities and research institutions were unused to working in concert on a single project up until that time</a:t>
            </a:r>
            <a:endParaRPr lang="en-AU" sz="1200" dirty="0">
              <a:latin typeface="+mj-lt"/>
            </a:endParaRPr>
          </a:p>
          <a:p>
            <a:r>
              <a:rPr lang="en-AU" sz="2000" dirty="0">
                <a:latin typeface="+mj-lt"/>
              </a:rPr>
              <a:t>The network was constructed to provide the entire sector with communications services that were otherwise unobtainable at the time</a:t>
            </a:r>
          </a:p>
          <a:p>
            <a:pPr lvl="1"/>
            <a:r>
              <a:rPr lang="en-AU" sz="1800" dirty="0">
                <a:latin typeface="+mj-lt"/>
              </a:rPr>
              <a:t>If the sector wanted to use a national X.25 service network it could buy it from the telco</a:t>
            </a:r>
          </a:p>
          <a:p>
            <a:pPr lvl="1"/>
            <a:r>
              <a:rPr lang="en-AU" sz="1800" dirty="0">
                <a:latin typeface="+mj-lt"/>
              </a:rPr>
              <a:t>But if it wanted to use anything else it had to build its own</a:t>
            </a:r>
          </a:p>
          <a:p>
            <a:pPr lvl="1"/>
            <a:r>
              <a:rPr lang="en-AU" sz="1800" dirty="0">
                <a:latin typeface="+mj-lt"/>
              </a:rPr>
              <a:t>So it did</a:t>
            </a:r>
          </a:p>
          <a:p>
            <a:pPr lvl="1"/>
            <a:r>
              <a:rPr lang="en-AU" sz="1800" dirty="0">
                <a:latin typeface="+mj-lt"/>
              </a:rPr>
              <a:t>It started as a multi-protocol network, modelled on </a:t>
            </a:r>
            <a:r>
              <a:rPr lang="en-AU" sz="1800" dirty="0" err="1">
                <a:latin typeface="+mj-lt"/>
              </a:rPr>
              <a:t>Nordunet</a:t>
            </a:r>
            <a:r>
              <a:rPr lang="en-AU" sz="1800" dirty="0">
                <a:latin typeface="+mj-lt"/>
              </a:rPr>
              <a:t>, but quickly shifted to IP only</a:t>
            </a:r>
          </a:p>
          <a:p>
            <a:r>
              <a:rPr lang="en-AU" sz="2000" dirty="0">
                <a:latin typeface="+mj-lt"/>
              </a:rPr>
              <a:t>As it turned out the sector’s technology needs were not far removed from enterprise and public sector needs</a:t>
            </a:r>
          </a:p>
          <a:p>
            <a:pPr lvl="1"/>
            <a:r>
              <a:rPr lang="en-AU" sz="1800" dirty="0">
                <a:latin typeface="+mj-lt"/>
              </a:rPr>
              <a:t>The true value proposition of IP was to escape from vendor-based communications solutions</a:t>
            </a:r>
          </a:p>
          <a:p>
            <a:pPr lvl="1"/>
            <a:r>
              <a:rPr lang="en-AU" sz="1800" dirty="0">
                <a:latin typeface="+mj-lt"/>
              </a:rPr>
              <a:t>Demand for IP access blossomed from many other sectors</a:t>
            </a:r>
          </a:p>
        </p:txBody>
      </p:sp>
    </p:spTree>
    <p:extLst>
      <p:ext uri="{BB962C8B-B14F-4D97-AF65-F5344CB8AC3E}">
        <p14:creationId xmlns:p14="http://schemas.microsoft.com/office/powerpoint/2010/main" val="131556687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21468" y="528136"/>
            <a:ext cx="48582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Max's Handwritin"/>
                <a:cs typeface="Max's Handwritin"/>
              </a:rPr>
              <a:t>There’s no need to clean the slate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54400" y="1450268"/>
            <a:ext cx="65013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Max's Handwritin"/>
                <a:cs typeface="Max's Handwritin"/>
              </a:rPr>
              <a:t>Nor to forget everything we’ve learned about packet networks so far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86882" y="2948940"/>
            <a:ext cx="77689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2">
                    <a:lumMod val="25000"/>
                  </a:schemeClr>
                </a:solidFill>
                <a:latin typeface="Max's Handwritin"/>
                <a:cs typeface="Max's Handwritin"/>
              </a:rPr>
              <a:t>But we need to think about a future that is way beyond today’s Internet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FD77867-4FA3-664B-ADD6-8173E8320359}"/>
              </a:ext>
            </a:extLst>
          </p:cNvPr>
          <p:cNvSpPr txBox="1"/>
          <p:nvPr/>
        </p:nvSpPr>
        <p:spPr>
          <a:xfrm>
            <a:off x="1363098" y="4633578"/>
            <a:ext cx="77689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D30202"/>
                </a:solidFill>
                <a:latin typeface="Max's Handwritin"/>
                <a:cs typeface="Max's Handwritin"/>
              </a:rPr>
              <a:t>But there are only a few entities have the license to embrace this much risk and innovation all at once </a:t>
            </a:r>
          </a:p>
        </p:txBody>
      </p:sp>
    </p:spTree>
    <p:extLst>
      <p:ext uri="{BB962C8B-B14F-4D97-AF65-F5344CB8AC3E}">
        <p14:creationId xmlns:p14="http://schemas.microsoft.com/office/powerpoint/2010/main" val="86487532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21468" y="528136"/>
            <a:ext cx="48582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Max's Handwritin"/>
                <a:cs typeface="Max's Handwritin"/>
              </a:rPr>
              <a:t>There’s no need to clean the slate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54400" y="1450268"/>
            <a:ext cx="65013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Max's Handwritin"/>
                <a:cs typeface="Max's Handwritin"/>
              </a:rPr>
              <a:t>Nor to forget everything we’ve learned about packet networks so far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86882" y="2948940"/>
            <a:ext cx="77689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2">
                    <a:lumMod val="25000"/>
                  </a:schemeClr>
                </a:solidFill>
                <a:latin typeface="Max's Handwritin"/>
                <a:cs typeface="Max's Handwritin"/>
              </a:rPr>
              <a:t>But we need to think about a future that is way beyond today’s Internet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FD77867-4FA3-664B-ADD6-8173E8320359}"/>
              </a:ext>
            </a:extLst>
          </p:cNvPr>
          <p:cNvSpPr txBox="1"/>
          <p:nvPr/>
        </p:nvSpPr>
        <p:spPr>
          <a:xfrm>
            <a:off x="1363098" y="4633578"/>
            <a:ext cx="77689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2">
                    <a:lumMod val="25000"/>
                  </a:schemeClr>
                </a:solidFill>
                <a:latin typeface="Max's Handwritin"/>
                <a:cs typeface="Max's Handwritin"/>
              </a:rPr>
              <a:t>But few entities have the license to try and embrace this much risk and innovation all at once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DFC742-1C2F-7B46-831B-A55B9C5EF3A2}"/>
              </a:ext>
            </a:extLst>
          </p:cNvPr>
          <p:cNvSpPr txBox="1"/>
          <p:nvPr/>
        </p:nvSpPr>
        <p:spPr>
          <a:xfrm rot="21329856">
            <a:off x="2938920" y="2384920"/>
            <a:ext cx="5112297" cy="1015663"/>
          </a:xfrm>
          <a:prstGeom prst="rect">
            <a:avLst/>
          </a:prstGeom>
          <a:solidFill>
            <a:srgbClr val="FFFFFF">
              <a:alpha val="75000"/>
            </a:srgbClr>
          </a:solidFill>
        </p:spPr>
        <p:txBody>
          <a:bodyPr wrap="none" rtlCol="0">
            <a:spAutoFit/>
          </a:bodyPr>
          <a:lstStyle/>
          <a:p>
            <a:r>
              <a:rPr lang="en-AU" sz="6000" b="1" dirty="0">
                <a:solidFill>
                  <a:srgbClr val="FF0000"/>
                </a:solidFill>
                <a:latin typeface="AhnbergHand" pitchFamily="2" charset="0"/>
              </a:rPr>
              <a:t>But you do!</a:t>
            </a:r>
          </a:p>
        </p:txBody>
      </p:sp>
    </p:spTree>
    <p:extLst>
      <p:ext uri="{BB962C8B-B14F-4D97-AF65-F5344CB8AC3E}">
        <p14:creationId xmlns:p14="http://schemas.microsoft.com/office/powerpoint/2010/main" val="3870899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7E3FA-1764-264A-9915-DA3A13966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/>
              <a:t>AARNet</a:t>
            </a:r>
            <a:r>
              <a:rPr lang="en-AU" dirty="0"/>
              <a:t> in the mid 90’s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5EF96-520E-6541-A3E4-08A00CF83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>
                <a:latin typeface="+mj-lt"/>
              </a:rPr>
              <a:t>The Academic and Research Network was having trouble sticking to a limited A&amp;R mission and quickly become a massive service network</a:t>
            </a:r>
          </a:p>
          <a:p>
            <a:pPr lvl="1"/>
            <a:r>
              <a:rPr lang="en-AU" dirty="0">
                <a:latin typeface="+mj-lt"/>
              </a:rPr>
              <a:t>No other internet service was available</a:t>
            </a:r>
          </a:p>
          <a:p>
            <a:pPr lvl="1"/>
            <a:r>
              <a:rPr lang="en-AU" dirty="0">
                <a:latin typeface="+mj-lt"/>
              </a:rPr>
              <a:t>The research sector could use commercial services income to defray the costs of the network</a:t>
            </a:r>
          </a:p>
          <a:p>
            <a:pPr lvl="1"/>
            <a:r>
              <a:rPr lang="en-AU" dirty="0">
                <a:latin typeface="+mj-lt"/>
              </a:rPr>
              <a:t>A larger platform had access to higher capacity and lower unit costs of carriage services</a:t>
            </a:r>
          </a:p>
          <a:p>
            <a:pPr lvl="1"/>
            <a:r>
              <a:rPr lang="en-AU" dirty="0" err="1">
                <a:latin typeface="+mj-lt"/>
              </a:rPr>
              <a:t>AARNet</a:t>
            </a:r>
            <a:r>
              <a:rPr lang="en-AU" dirty="0">
                <a:latin typeface="+mj-lt"/>
              </a:rPr>
              <a:t> did everything: transit, access, wholesale, DNS, file stores, email relays </a:t>
            </a:r>
          </a:p>
          <a:p>
            <a:pPr lvl="1"/>
            <a:r>
              <a:rPr lang="en-AU" dirty="0">
                <a:latin typeface="+mj-lt"/>
              </a:rPr>
              <a:t>At its peak </a:t>
            </a:r>
            <a:r>
              <a:rPr lang="en-AU" dirty="0" err="1">
                <a:latin typeface="+mj-lt"/>
              </a:rPr>
              <a:t>AARNet</a:t>
            </a:r>
            <a:r>
              <a:rPr lang="en-AU" dirty="0">
                <a:latin typeface="+mj-lt"/>
              </a:rPr>
              <a:t> had 650 ISPs as retail customers of </a:t>
            </a:r>
            <a:r>
              <a:rPr lang="en-AU" dirty="0" err="1">
                <a:latin typeface="+mj-lt"/>
              </a:rPr>
              <a:t>AARNet’s</a:t>
            </a:r>
            <a:r>
              <a:rPr lang="en-AU" dirty="0">
                <a:latin typeface="+mj-lt"/>
              </a:rPr>
              <a:t> wholesale service</a:t>
            </a:r>
          </a:p>
          <a:p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3521598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C853F-DBC7-F54C-80D2-8CE24FFDC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/>
              <a:t>AARNet</a:t>
            </a:r>
            <a:r>
              <a:rPr lang="en-AU" dirty="0"/>
              <a:t> in the mid 90’s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1D24EA9-738B-7943-A04C-114598E063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>
                <a:latin typeface="+mj-lt"/>
              </a:rPr>
              <a:t>But </a:t>
            </a:r>
            <a:r>
              <a:rPr lang="en-AU" dirty="0" err="1">
                <a:latin typeface="+mj-lt"/>
              </a:rPr>
              <a:t>AARNet’s</a:t>
            </a:r>
            <a:r>
              <a:rPr lang="en-AU" dirty="0">
                <a:latin typeface="+mj-lt"/>
              </a:rPr>
              <a:t> rapid growth meant that:</a:t>
            </a:r>
          </a:p>
          <a:p>
            <a:pPr lvl="1"/>
            <a:r>
              <a:rPr lang="en-AU" dirty="0">
                <a:latin typeface="+mj-lt"/>
              </a:rPr>
              <a:t>it quickly became too big to be a customer of any carriage provider</a:t>
            </a:r>
          </a:p>
          <a:p>
            <a:pPr lvl="1"/>
            <a:r>
              <a:rPr lang="en-AU" dirty="0">
                <a:latin typeface="+mj-lt"/>
              </a:rPr>
              <a:t>The sector was unwilling to borrow capital to make large scale infrastructure investments, so the network continued to be a cash flow business without capital assets</a:t>
            </a:r>
          </a:p>
          <a:p>
            <a:pPr lvl="1"/>
            <a:r>
              <a:rPr lang="en-AU" dirty="0">
                <a:latin typeface="+mj-lt"/>
              </a:rPr>
              <a:t>The network was owned and managed by the academic sector, not drawn from the comms sector, so decision making was often slow and fraught with angst over uncertainties</a:t>
            </a:r>
          </a:p>
          <a:p>
            <a:pPr lvl="1"/>
            <a:r>
              <a:rPr lang="en-AU" dirty="0">
                <a:latin typeface="+mj-lt"/>
              </a:rPr>
              <a:t>It was big enough to stifle competitive offerings, so it was now in the way of conventional ISP enterprises</a:t>
            </a:r>
          </a:p>
          <a:p>
            <a:pPr lvl="1"/>
            <a:r>
              <a:rPr lang="en-AU" dirty="0">
                <a:latin typeface="+mj-lt"/>
              </a:rPr>
              <a:t>It had out-performed its original objectives and it was time to let it go!</a:t>
            </a:r>
          </a:p>
          <a:p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4079006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41379-8CCB-ED40-883F-C68D3C5D9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Commercial Internet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522E0-FE92-C042-AC90-D393A5F36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400" dirty="0">
                <a:latin typeface="+mj-lt"/>
              </a:rPr>
              <a:t>The sector sold </a:t>
            </a:r>
            <a:r>
              <a:rPr lang="en-AU" sz="2400" dirty="0" err="1">
                <a:latin typeface="+mj-lt"/>
              </a:rPr>
              <a:t>AARNet’s</a:t>
            </a:r>
            <a:r>
              <a:rPr lang="en-AU" sz="2400" dirty="0">
                <a:latin typeface="+mj-lt"/>
              </a:rPr>
              <a:t> customers to Telstra in 1995</a:t>
            </a:r>
          </a:p>
          <a:p>
            <a:pPr lvl="1"/>
            <a:r>
              <a:rPr lang="en-AU" sz="2000" dirty="0">
                <a:latin typeface="+mj-lt"/>
              </a:rPr>
              <a:t>In many ways it was a forced decision – </a:t>
            </a:r>
            <a:r>
              <a:rPr lang="en-AU" sz="2000" dirty="0" err="1">
                <a:latin typeface="+mj-lt"/>
              </a:rPr>
              <a:t>AARNet</a:t>
            </a:r>
            <a:r>
              <a:rPr lang="en-AU" sz="2000" dirty="0">
                <a:latin typeface="+mj-lt"/>
              </a:rPr>
              <a:t> was finding it hard to be a national ISP and an NREN at the same time, while the telco was finding it hard to enter the ISP market while </a:t>
            </a:r>
            <a:r>
              <a:rPr lang="en-AU" sz="2000" dirty="0" err="1">
                <a:latin typeface="+mj-lt"/>
              </a:rPr>
              <a:t>AARNet</a:t>
            </a:r>
            <a:r>
              <a:rPr lang="en-AU" sz="2000" dirty="0">
                <a:latin typeface="+mj-lt"/>
              </a:rPr>
              <a:t> existed</a:t>
            </a:r>
          </a:p>
          <a:p>
            <a:r>
              <a:rPr lang="en-AU" sz="2400" dirty="0">
                <a:latin typeface="+mj-lt"/>
              </a:rPr>
              <a:t>If </a:t>
            </a:r>
            <a:r>
              <a:rPr lang="en-AU" sz="2400" dirty="0" err="1">
                <a:latin typeface="+mj-lt"/>
              </a:rPr>
              <a:t>AARNet</a:t>
            </a:r>
            <a:r>
              <a:rPr lang="en-AU" sz="2400" dirty="0">
                <a:latin typeface="+mj-lt"/>
              </a:rPr>
              <a:t> was a collective effort to provide a service that was otherwise unavailable then the rationale for this disappeared with the sale</a:t>
            </a:r>
          </a:p>
          <a:p>
            <a:pPr lvl="1"/>
            <a:r>
              <a:rPr lang="en-AU" sz="2000" dirty="0">
                <a:latin typeface="+mj-lt"/>
              </a:rPr>
              <a:t>Internet access was now a commercial product</a:t>
            </a:r>
          </a:p>
          <a:p>
            <a:r>
              <a:rPr lang="en-AU" sz="2400" dirty="0">
                <a:latin typeface="+mj-lt"/>
              </a:rPr>
              <a:t>The universities regrouped to become a sector-wide purchasing cartel</a:t>
            </a:r>
          </a:p>
          <a:p>
            <a:endParaRPr lang="en-AU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17156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1537</TotalTime>
  <Words>2515</Words>
  <Application>Microsoft Macintosh PowerPoint</Application>
  <PresentationFormat>Widescreen</PresentationFormat>
  <Paragraphs>449</Paragraphs>
  <Slides>61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8" baseType="lpstr">
      <vt:lpstr>AhnbergHand</vt:lpstr>
      <vt:lpstr>Arial</vt:lpstr>
      <vt:lpstr>Calibri</vt:lpstr>
      <vt:lpstr>Calibri Light</vt:lpstr>
      <vt:lpstr>Max's Handwritin</vt:lpstr>
      <vt:lpstr>Powderfinger Type</vt:lpstr>
      <vt:lpstr>Office Theme</vt:lpstr>
      <vt:lpstr>The Role of NRENs in Today’s Internet</vt:lpstr>
      <vt:lpstr>I have two stories today:</vt:lpstr>
      <vt:lpstr>My Background</vt:lpstr>
      <vt:lpstr>I - A quick history of NRENs</vt:lpstr>
      <vt:lpstr>The NSFNET (the NREN Poster Child)</vt:lpstr>
      <vt:lpstr>AARNet in the early 90’s</vt:lpstr>
      <vt:lpstr>AARNet in the mid 90’s</vt:lpstr>
      <vt:lpstr>AARNet in the mid 90’s</vt:lpstr>
      <vt:lpstr>The Commercial Internet</vt:lpstr>
      <vt:lpstr>Early Naughties: Boom and Bust</vt:lpstr>
      <vt:lpstr>2010’s – Role Erosion</vt:lpstr>
      <vt:lpstr>2020 - Wither NRENs?</vt:lpstr>
      <vt:lpstr>2020 - Wither NRENs?</vt:lpstr>
      <vt:lpstr>II - Internet Technology Evolution</vt:lpstr>
      <vt:lpstr>The Pace of Consumer Technology Adoption</vt:lpstr>
      <vt:lpstr>Economics of Innovation</vt:lpstr>
      <vt:lpstr>Examples of Transformations</vt:lpstr>
      <vt:lpstr>Tougher Examples</vt:lpstr>
      <vt:lpstr>What’s going on?</vt:lpstr>
      <vt:lpstr>What drives change?</vt:lpstr>
      <vt:lpstr>III - Putting it back together</vt:lpstr>
      <vt:lpstr>What do NRENS have to do with technology evolution?</vt:lpstr>
      <vt:lpstr>What should NRENs do?</vt:lpstr>
      <vt:lpstr>What should NRENs do?</vt:lpstr>
      <vt:lpstr>Drilling down…</vt:lpstr>
      <vt:lpstr>Drilling down…</vt:lpstr>
      <vt:lpstr>Drilling down…</vt:lpstr>
      <vt:lpstr>IP was just so simple…</vt:lpstr>
      <vt:lpstr>PowerPoint Presentation</vt:lpstr>
      <vt:lpstr>What don’t we understand…</vt:lpstr>
      <vt:lpstr>What don’t we understand…</vt:lpstr>
      <vt:lpstr>What don’t we understand…</vt:lpstr>
      <vt:lpstr>What don’t we understand…</vt:lpstr>
      <vt:lpstr>What don’t we understand…</vt:lpstr>
      <vt:lpstr>What don’t we understand…</vt:lpstr>
      <vt:lpstr>What don’t we understand…</vt:lpstr>
      <vt:lpstr>What don’t we understand…</vt:lpstr>
      <vt:lpstr>What don’t we understand…</vt:lpstr>
      <vt:lpstr>What don’t we understand…</vt:lpstr>
      <vt:lpstr>What don’t we understand…</vt:lpstr>
      <vt:lpstr>What don’t we understand…</vt:lpstr>
      <vt:lpstr>What don’t we understand…</vt:lpstr>
      <vt:lpstr>What don’t we understand…</vt:lpstr>
      <vt:lpstr>What don’t we understand…</vt:lpstr>
      <vt:lpstr>What don’t we understand…</vt:lpstr>
      <vt:lpstr>What don’t we understand…</vt:lpstr>
      <vt:lpstr>What don’t we understand…</vt:lpstr>
      <vt:lpstr>What don’t we understand…</vt:lpstr>
      <vt:lpstr>What don’t we understand…</vt:lpstr>
      <vt:lpstr>What don’t we understand…</vt:lpstr>
      <vt:lpstr>What we really need to understand…</vt:lpstr>
      <vt:lpstr>Where to from here?</vt:lpstr>
      <vt:lpstr>Where to from here?</vt:lpstr>
      <vt:lpstr>Where to from here?</vt:lpstr>
      <vt:lpstr>Where to from here?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NRENs in today’s Internet</dc:title>
  <dc:creator>Geoff Huston</dc:creator>
  <cp:lastModifiedBy>Geoff Huston</cp:lastModifiedBy>
  <cp:revision>39</cp:revision>
  <dcterms:created xsi:type="dcterms:W3CDTF">2020-07-20T01:31:22Z</dcterms:created>
  <dcterms:modified xsi:type="dcterms:W3CDTF">2020-08-05T04:02:20Z</dcterms:modified>
</cp:coreProperties>
</file>