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51"/>
  </p:notesMasterIdLst>
  <p:sldIdLst>
    <p:sldId id="332" r:id="rId5"/>
    <p:sldId id="433" r:id="rId6"/>
    <p:sldId id="387" r:id="rId7"/>
    <p:sldId id="413" r:id="rId8"/>
    <p:sldId id="388" r:id="rId9"/>
    <p:sldId id="336" r:id="rId10"/>
    <p:sldId id="344" r:id="rId11"/>
    <p:sldId id="345" r:id="rId12"/>
    <p:sldId id="347" r:id="rId13"/>
    <p:sldId id="396" r:id="rId14"/>
    <p:sldId id="350" r:id="rId15"/>
    <p:sldId id="399" r:id="rId16"/>
    <p:sldId id="397" r:id="rId17"/>
    <p:sldId id="420" r:id="rId18"/>
    <p:sldId id="410" r:id="rId19"/>
    <p:sldId id="421" r:id="rId20"/>
    <p:sldId id="414" r:id="rId21"/>
    <p:sldId id="434" r:id="rId22"/>
    <p:sldId id="355" r:id="rId23"/>
    <p:sldId id="356" r:id="rId24"/>
    <p:sldId id="358" r:id="rId25"/>
    <p:sldId id="359" r:id="rId26"/>
    <p:sldId id="401" r:id="rId27"/>
    <p:sldId id="403" r:id="rId28"/>
    <p:sldId id="409" r:id="rId29"/>
    <p:sldId id="432" r:id="rId30"/>
    <p:sldId id="426" r:id="rId31"/>
    <p:sldId id="404" r:id="rId32"/>
    <p:sldId id="429" r:id="rId33"/>
    <p:sldId id="406" r:id="rId34"/>
    <p:sldId id="405" r:id="rId35"/>
    <p:sldId id="360" r:id="rId36"/>
    <p:sldId id="361" r:id="rId37"/>
    <p:sldId id="362" r:id="rId38"/>
    <p:sldId id="415" r:id="rId39"/>
    <p:sldId id="422" r:id="rId40"/>
    <p:sldId id="424" r:id="rId41"/>
    <p:sldId id="430" r:id="rId42"/>
    <p:sldId id="428" r:id="rId43"/>
    <p:sldId id="366" r:id="rId44"/>
    <p:sldId id="369" r:id="rId45"/>
    <p:sldId id="370" r:id="rId46"/>
    <p:sldId id="419" r:id="rId47"/>
    <p:sldId id="431" r:id="rId48"/>
    <p:sldId id="389" r:id="rId49"/>
    <p:sldId id="326" r:id="rId50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FE6"/>
          </a:solidFill>
        </a:fill>
      </a:tcStyle>
    </a:wholeTbl>
    <a:band2H>
      <a:tcTxStyle/>
      <a:tcStyle>
        <a:tcBdr/>
        <a:fill>
          <a:solidFill>
            <a:srgbClr val="E6E8F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CACE"/>
          </a:solidFill>
        </a:fill>
      </a:tcStyle>
    </a:wholeTbl>
    <a:band2H>
      <a:tcTxStyle/>
      <a:tcStyle>
        <a:tcBdr/>
        <a:fill>
          <a:solidFill>
            <a:srgbClr val="E9E6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DCA"/>
          </a:solidFill>
        </a:fill>
      </a:tcStyle>
    </a:wholeTbl>
    <a:band2H>
      <a:tcTxStyle/>
      <a:tcStyle>
        <a:tcBdr/>
        <a:fill>
          <a:solidFill>
            <a:srgbClr val="FFF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0"/>
    <p:restoredTop sz="94685"/>
  </p:normalViewPr>
  <p:slideViewPr>
    <p:cSldViewPr snapToGrid="0" snapToObjects="1">
      <p:cViewPr varScale="1">
        <p:scale>
          <a:sx n="227" d="100"/>
          <a:sy n="227" d="100"/>
        </p:scale>
        <p:origin x="9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2970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6659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1917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9471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1357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4472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7956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4488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7243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39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25028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40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9541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2830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6027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1140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7898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0513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1491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1127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9827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539550" y="497514"/>
            <a:ext cx="8208915" cy="162018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9550" y="2171700"/>
            <a:ext cx="8208915" cy="131445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0" indent="0">
              <a:buSzTx/>
              <a:buFontTx/>
              <a:buNone/>
            </a:lvl2pPr>
            <a:lvl3pPr marL="0" indent="0">
              <a:buSzTx/>
              <a:buFontTx/>
              <a:buNone/>
            </a:lvl3pPr>
            <a:lvl4pPr marL="0" indent="0">
              <a:buSzTx/>
              <a:buFontTx/>
              <a:buNone/>
            </a:lvl4pPr>
            <a:lvl5pPr marL="0" indent="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26199" y="4640263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0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95536" y="1200150"/>
            <a:ext cx="4104457" cy="342382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 marL="563032" indent="-296333">
              <a:defRPr sz="2000"/>
            </a:lvl2pPr>
            <a:lvl3pPr marL="882650" indent="-349250">
              <a:defRPr sz="2000"/>
            </a:lvl3pPr>
            <a:lvl4pPr marL="1625600" indent="-254000">
              <a:defRPr sz="2000"/>
            </a:lvl4pPr>
            <a:lvl5pPr marL="2082800" indent="-254000"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1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125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lour background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/>
          <p:nvPr/>
        </p:nvSpPr>
        <p:spPr>
          <a:xfrm>
            <a:off x="395535" y="205978"/>
            <a:ext cx="8352929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 fontScale="92500"/>
          </a:bodyPr>
          <a:lstStyle>
            <a:lvl1pPr>
              <a:defRPr sz="3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baseline="0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Click to edit Master title style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96237" y="5003866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539550" y="497514"/>
            <a:ext cx="8208915" cy="162018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9550" y="2171700"/>
            <a:ext cx="8208915" cy="131445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0" indent="0">
              <a:buSzTx/>
              <a:buFontTx/>
              <a:buNone/>
            </a:lvl2pPr>
            <a:lvl3pPr marL="0" indent="0">
              <a:buSzTx/>
              <a:buFontTx/>
              <a:buNone/>
            </a:lvl3pPr>
            <a:lvl4pPr marL="0" indent="0">
              <a:buSzTx/>
              <a:buFontTx/>
              <a:buNone/>
            </a:lvl4pPr>
            <a:lvl5pPr marL="0" indent="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26199" y="4640263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lour background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 txBox="1"/>
          <p:nvPr/>
        </p:nvSpPr>
        <p:spPr>
          <a:xfrm>
            <a:off x="395535" y="205978"/>
            <a:ext cx="8352929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3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9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9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96237" y="5003866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95536" y="205978"/>
            <a:ext cx="8352929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95536" y="1200150"/>
            <a:ext cx="8352929" cy="342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81503" y="4983032"/>
            <a:ext cx="127001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 algn="r">
              <a:defRPr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66700" marR="0" indent="-2667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586738" marR="0" indent="-320038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952500" marR="0" indent="-4191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645920" marR="0" indent="-274319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031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»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603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175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747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319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Darwin Reinvented:</a:t>
            </a:r>
            <a:b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</a:br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On the Evolution of Protocols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51870"/>
            <a:ext cx="8208912" cy="1314450"/>
          </a:xfrm>
        </p:spPr>
        <p:txBody>
          <a:bodyPr>
            <a:normAutofit/>
          </a:bodyPr>
          <a:lstStyle/>
          <a:p>
            <a:pPr algn="r"/>
            <a:r>
              <a:rPr lang="en-AU" sz="1200" dirty="0">
                <a:solidFill>
                  <a:schemeClr val="bg1">
                    <a:lumMod val="6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Geoff Huston</a:t>
            </a:r>
          </a:p>
          <a:p>
            <a:pPr algn="r"/>
            <a:r>
              <a:rPr lang="en-AU" sz="1200" dirty="0">
                <a:solidFill>
                  <a:schemeClr val="bg1">
                    <a:lumMod val="6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APNIC Labs</a:t>
            </a:r>
          </a:p>
        </p:txBody>
      </p:sp>
    </p:spTree>
    <p:extLst>
      <p:ext uri="{BB962C8B-B14F-4D97-AF65-F5344CB8AC3E}">
        <p14:creationId xmlns:p14="http://schemas.microsoft.com/office/powerpoint/2010/main" val="301649188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2858715"/>
          </a:xfrm>
        </p:spPr>
        <p:txBody>
          <a:bodyPr>
            <a:normAutofit/>
          </a:bodyPr>
          <a:lstStyle/>
          <a:p>
            <a:r>
              <a:rPr lang="en-AU" dirty="0"/>
              <a:t>Ideally TCP would send packets at a fair share of available network capacity. But the TCP sender has no idea what “available network capacity” means.</a:t>
            </a:r>
          </a:p>
          <a:p>
            <a:r>
              <a:rPr lang="en-AU" dirty="0"/>
              <a:t>So TCP uses ‘rate adaptation’ to probe into network, increasing the sending rate until it is ‘too fast’</a:t>
            </a:r>
          </a:p>
          <a:p>
            <a:r>
              <a:rPr lang="en-AU" dirty="0"/>
              <a:t>Packet drop is the conventional signal of ‘too fast”</a:t>
            </a:r>
          </a:p>
        </p:txBody>
      </p:sp>
    </p:spTree>
    <p:extLst>
      <p:ext uri="{BB962C8B-B14F-4D97-AF65-F5344CB8AC3E}">
        <p14:creationId xmlns:p14="http://schemas.microsoft.com/office/powerpoint/2010/main" val="293228607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“Classic TCP” </a:t>
            </a:r>
            <a:r>
              <a:rPr lang="mr-IN" dirty="0">
                <a:latin typeface="Powderfinger Type" charset="0"/>
                <a:ea typeface="Powderfinger Type" charset="0"/>
                <a:cs typeface="Powderfinger Type" charset="0"/>
              </a:rPr>
              <a:t>–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TCP Reno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AU" dirty="0"/>
              <a:t>Additive Increase Multiplicative Decrease (AIMD)</a:t>
            </a:r>
          </a:p>
          <a:p>
            <a:pPr lvl="1"/>
            <a:r>
              <a:rPr lang="en-AU" dirty="0"/>
              <a:t>While there is no packet loss, increase the sending rate by one segment (MSS) each RTT interval</a:t>
            </a:r>
          </a:p>
          <a:p>
            <a:pPr lvl="1"/>
            <a:r>
              <a:rPr lang="en-AU" dirty="0"/>
              <a:t>If there is packet loss decrease the sending rate by 50% over the next  RTT Interval, and halve the sender’s window</a:t>
            </a:r>
          </a:p>
          <a:p>
            <a:pPr lvl="1"/>
            <a:endParaRPr lang="en-AU" dirty="0"/>
          </a:p>
          <a:p>
            <a:r>
              <a:rPr lang="en-AU" dirty="0"/>
              <a:t>Start Up</a:t>
            </a:r>
          </a:p>
          <a:p>
            <a:pPr lvl="1"/>
            <a:r>
              <a:rPr lang="en-AU" dirty="0"/>
              <a:t>Each RTT interval, double the sending rate</a:t>
            </a:r>
          </a:p>
          <a:p>
            <a:pPr lvl="1"/>
            <a:r>
              <a:rPr lang="en-AU" dirty="0"/>
              <a:t>We call this “slow start” </a:t>
            </a:r>
            <a:r>
              <a:rPr lang="mr-IN" dirty="0"/>
              <a:t>–</a:t>
            </a:r>
            <a:r>
              <a:rPr lang="en-AU" dirty="0"/>
              <a:t> probably because its anything but slow!!!</a:t>
            </a:r>
          </a:p>
        </p:txBody>
      </p:sp>
    </p:spTree>
    <p:extLst>
      <p:ext uri="{BB962C8B-B14F-4D97-AF65-F5344CB8AC3E}">
        <p14:creationId xmlns:p14="http://schemas.microsoft.com/office/powerpoint/2010/main" val="202256842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06" y="205978"/>
            <a:ext cx="8406559" cy="857251"/>
          </a:xfrm>
        </p:spPr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The Classic TCP 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F4AF1C-9F9B-9948-A20D-C51D5D963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95" y="1063587"/>
            <a:ext cx="7100009" cy="385218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D671B8-5D55-744A-A024-676C57C86C1B}"/>
              </a:ext>
            </a:extLst>
          </p:cNvPr>
          <p:cNvCxnSpPr/>
          <p:nvPr/>
        </p:nvCxnSpPr>
        <p:spPr>
          <a:xfrm flipH="1">
            <a:off x="1691680" y="4011910"/>
            <a:ext cx="2520280" cy="432048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6FD33C-2470-1D47-A6A9-0626F23D1EC5}"/>
              </a:ext>
            </a:extLst>
          </p:cNvPr>
          <p:cNvCxnSpPr/>
          <p:nvPr/>
        </p:nvCxnSpPr>
        <p:spPr>
          <a:xfrm>
            <a:off x="4211960" y="4011910"/>
            <a:ext cx="241222" cy="50405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E8E1D6-D72F-6048-9873-83490F3CD37A}"/>
              </a:ext>
            </a:extLst>
          </p:cNvPr>
          <p:cNvCxnSpPr/>
          <p:nvPr/>
        </p:nvCxnSpPr>
        <p:spPr>
          <a:xfrm flipV="1">
            <a:off x="4453182" y="3939902"/>
            <a:ext cx="2783114" cy="523941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604CBE7-C5E8-7A43-9BFF-4F84A759AC26}"/>
              </a:ext>
            </a:extLst>
          </p:cNvPr>
          <p:cNvSpPr txBox="1"/>
          <p:nvPr/>
        </p:nvSpPr>
        <p:spPr>
          <a:xfrm>
            <a:off x="1972796" y="3924873"/>
            <a:ext cx="1529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rgbClr val="C01B1C"/>
                </a:solidFill>
                <a:latin typeface="AhnbergHand" pitchFamily="2" charset="0"/>
              </a:rPr>
              <a:t>Queue formation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96847D-5834-A948-97D3-85CC1EAAD122}"/>
              </a:ext>
            </a:extLst>
          </p:cNvPr>
          <p:cNvSpPr txBox="1"/>
          <p:nvPr/>
        </p:nvSpPr>
        <p:spPr>
          <a:xfrm>
            <a:off x="3160922" y="4166959"/>
            <a:ext cx="1151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rgbClr val="C01B1C"/>
                </a:solidFill>
                <a:latin typeface="AhnbergHand" pitchFamily="2" charset="0"/>
              </a:rPr>
              <a:t>Queue drain</a:t>
            </a:r>
          </a:p>
        </p:txBody>
      </p:sp>
    </p:spTree>
    <p:extLst>
      <p:ext uri="{BB962C8B-B14F-4D97-AF65-F5344CB8AC3E}">
        <p14:creationId xmlns:p14="http://schemas.microsoft.com/office/powerpoint/2010/main" val="75474393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and Buffers – the Theory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7C51FEA-A9BD-1A4E-9462-9D9594425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/>
              <a:t>When</a:t>
            </a:r>
            <a:r>
              <a:rPr lang="en-AU" baseline="0" dirty="0"/>
              <a:t> a sender receives </a:t>
            </a:r>
            <a:r>
              <a:rPr lang="en-AU" baseline="0"/>
              <a:t>a loss </a:t>
            </a:r>
            <a:r>
              <a:rPr lang="en-AU" baseline="0" dirty="0"/>
              <a:t>signal it repairs the loss and halves its sending window</a:t>
            </a:r>
          </a:p>
          <a:p>
            <a:r>
              <a:rPr lang="en-AU" dirty="0"/>
              <a:t>This will cause the sender to pause for the amount of time to drain halve the outstanding data in the network</a:t>
            </a:r>
          </a:p>
          <a:p>
            <a:r>
              <a:rPr lang="en-AU" baseline="0" dirty="0"/>
              <a:t>Ideally</a:t>
            </a:r>
            <a:r>
              <a:rPr lang="en-AU" dirty="0"/>
              <a:t> this exactly matches the amount of time taken for the queue to drain</a:t>
            </a:r>
          </a:p>
          <a:p>
            <a:r>
              <a:rPr lang="en-AU" baseline="0" dirty="0"/>
              <a:t>At the time the queue is drained the sender resumes its sending (at</a:t>
            </a:r>
            <a:r>
              <a:rPr lang="en-AU" dirty="0"/>
              <a:t> half the rate) and the buffer has fully drained</a:t>
            </a:r>
          </a:p>
          <a:p>
            <a:r>
              <a:rPr lang="en-AU" dirty="0"/>
              <a:t>For this to work, the queue size should equal the delay bandwidth product of the link it drives</a:t>
            </a:r>
          </a:p>
        </p:txBody>
      </p:sp>
    </p:spTree>
    <p:extLst>
      <p:ext uri="{BB962C8B-B14F-4D97-AF65-F5344CB8AC3E}">
        <p14:creationId xmlns:p14="http://schemas.microsoft.com/office/powerpoint/2010/main" val="116124393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and Buffers – the Theory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7C51FEA-A9BD-1A4E-9462-9D9594425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/>
              <a:t>When</a:t>
            </a:r>
            <a:r>
              <a:rPr lang="en-AU" baseline="0" dirty="0"/>
              <a:t> a sender receives a low signal it repairs the loss and halves its sending window</a:t>
            </a:r>
          </a:p>
          <a:p>
            <a:r>
              <a:rPr lang="en-AU" dirty="0"/>
              <a:t>This will cause the sender to pause for the amount of time to drain halve the outstanding data in the network</a:t>
            </a:r>
          </a:p>
          <a:p>
            <a:r>
              <a:rPr lang="en-AU" baseline="0" dirty="0"/>
              <a:t>Ideally</a:t>
            </a:r>
            <a:r>
              <a:rPr lang="en-AU" dirty="0"/>
              <a:t> this exactly matches the amount of time taken for the queue to drain</a:t>
            </a:r>
          </a:p>
          <a:p>
            <a:r>
              <a:rPr lang="en-AU" baseline="0" dirty="0"/>
              <a:t>At the time the queue is drained the sender resumes its sending (at</a:t>
            </a:r>
            <a:r>
              <a:rPr lang="en-AU" dirty="0"/>
              <a:t> half the rate) and the buffer has fully drained</a:t>
            </a:r>
          </a:p>
          <a:p>
            <a:r>
              <a:rPr lang="en-AU" dirty="0"/>
              <a:t>For this to work, the queue size should equal the delay bandwidth product of the link it drives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678C67-F969-7346-A352-D88200808498}"/>
              </a:ext>
            </a:extLst>
          </p:cNvPr>
          <p:cNvSpPr txBox="1"/>
          <p:nvPr/>
        </p:nvSpPr>
        <p:spPr>
          <a:xfrm rot="20900044">
            <a:off x="248223" y="2326166"/>
            <a:ext cx="8647556" cy="92332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endParaRPr lang="en-AU" b="1" dirty="0"/>
          </a:p>
          <a:p>
            <a:r>
              <a:rPr lang="en-AU" b="1" dirty="0">
                <a:solidFill>
                  <a:srgbClr val="FF0000"/>
                </a:solidFill>
                <a:latin typeface="AhnbergHand" pitchFamily="2" charset="0"/>
              </a:rPr>
              <a:t>All this works with an assumption of a single queue and a single flow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2557208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DDFE6-3811-4F42-A2C4-41E464321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TCP and Buffers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E5F4E-C98A-9249-A021-26762808C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 rule of thumb for buffer size is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b="1" dirty="0"/>
              <a:t>		Size</a:t>
            </a:r>
            <a:r>
              <a:rPr lang="en-AU" dirty="0"/>
              <a:t> = (</a:t>
            </a:r>
            <a:r>
              <a:rPr lang="en-AU" b="1" i="1" dirty="0"/>
              <a:t>BW</a:t>
            </a:r>
            <a:r>
              <a:rPr lang="en-AU" dirty="0"/>
              <a:t> ∙ </a:t>
            </a:r>
            <a:r>
              <a:rPr lang="en-AU" b="1" i="1" dirty="0"/>
              <a:t>RTT</a:t>
            </a:r>
            <a:r>
              <a:rPr lang="en-AU" dirty="0"/>
              <a:t>)</a:t>
            </a:r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2A5A7-6E13-A040-8824-63A2312B6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15</a:t>
            </a:fld>
            <a:endParaRPr lang="en-AU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21360D-BC6B-CB46-B721-B3C59C2A4BD6}"/>
              </a:ext>
            </a:extLst>
          </p:cNvPr>
          <p:cNvSpPr txBox="1"/>
          <p:nvPr/>
        </p:nvSpPr>
        <p:spPr>
          <a:xfrm>
            <a:off x="4317559" y="3140764"/>
            <a:ext cx="4079020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en-AU" dirty="0"/>
              <a:t>“High Performance TCP in ANSNET”</a:t>
            </a:r>
          </a:p>
          <a:p>
            <a:r>
              <a:rPr lang="en-AU" dirty="0"/>
              <a:t>Villamizar &amp;  Song, 1994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3159981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B48BD-0130-454D-AADD-953983315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TCP and Buffers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0237F-DB13-2947-A9E4-CB1CD2B9A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Too Big: The queue never drains, so the buffer adds delay to the connection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FA89250-80BB-D149-9A58-AD06ABC4147F}"/>
              </a:ext>
            </a:extLst>
          </p:cNvPr>
          <p:cNvSpPr/>
          <p:nvPr/>
        </p:nvSpPr>
        <p:spPr>
          <a:xfrm>
            <a:off x="1955326" y="4760900"/>
            <a:ext cx="4584454" cy="64341"/>
          </a:xfrm>
          <a:custGeom>
            <a:avLst/>
            <a:gdLst>
              <a:gd name="connsiteX0" fmla="*/ 0 w 6112605"/>
              <a:gd name="connsiteY0" fmla="*/ 26154 h 85788"/>
              <a:gd name="connsiteX1" fmla="*/ 2792896 w 6112605"/>
              <a:gd name="connsiteY1" fmla="*/ 65910 h 85788"/>
              <a:gd name="connsiteX2" fmla="*/ 4750905 w 6112605"/>
              <a:gd name="connsiteY2" fmla="*/ 46032 h 85788"/>
              <a:gd name="connsiteX3" fmla="*/ 6003235 w 6112605"/>
              <a:gd name="connsiteY3" fmla="*/ 16214 h 85788"/>
              <a:gd name="connsiteX4" fmla="*/ 5893905 w 6112605"/>
              <a:gd name="connsiteY4" fmla="*/ 6275 h 85788"/>
              <a:gd name="connsiteX5" fmla="*/ 6112566 w 6112605"/>
              <a:gd name="connsiteY5" fmla="*/ 6275 h 85788"/>
              <a:gd name="connsiteX6" fmla="*/ 5874027 w 6112605"/>
              <a:gd name="connsiteY6" fmla="*/ 85788 h 8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12605" h="85788">
                <a:moveTo>
                  <a:pt x="0" y="26154"/>
                </a:moveTo>
                <a:lnTo>
                  <a:pt x="2792896" y="65910"/>
                </a:lnTo>
                <a:lnTo>
                  <a:pt x="4750905" y="46032"/>
                </a:lnTo>
                <a:lnTo>
                  <a:pt x="6003235" y="16214"/>
                </a:lnTo>
                <a:cubicBezTo>
                  <a:pt x="6193735" y="9588"/>
                  <a:pt x="5875683" y="7932"/>
                  <a:pt x="5893905" y="6275"/>
                </a:cubicBezTo>
                <a:cubicBezTo>
                  <a:pt x="5912127" y="4618"/>
                  <a:pt x="6115879" y="-6977"/>
                  <a:pt x="6112566" y="6275"/>
                </a:cubicBezTo>
                <a:cubicBezTo>
                  <a:pt x="6109253" y="19527"/>
                  <a:pt x="5991640" y="52657"/>
                  <a:pt x="5874027" y="857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DC76428-F738-694A-821B-23DAF82ACDBB}"/>
              </a:ext>
            </a:extLst>
          </p:cNvPr>
          <p:cNvSpPr/>
          <p:nvPr/>
        </p:nvSpPr>
        <p:spPr>
          <a:xfrm>
            <a:off x="1888237" y="2521817"/>
            <a:ext cx="149087" cy="2399884"/>
          </a:xfrm>
          <a:custGeom>
            <a:avLst/>
            <a:gdLst>
              <a:gd name="connsiteX0" fmla="*/ 79513 w 198783"/>
              <a:gd name="connsiteY0" fmla="*/ 2991719 h 3199845"/>
              <a:gd name="connsiteX1" fmla="*/ 49696 w 198783"/>
              <a:gd name="connsiteY1" fmla="*/ 2942024 h 3199845"/>
              <a:gd name="connsiteX2" fmla="*/ 99392 w 198783"/>
              <a:gd name="connsiteY2" fmla="*/ 437363 h 3199845"/>
              <a:gd name="connsiteX3" fmla="*/ 109331 w 198783"/>
              <a:gd name="connsiteY3" fmla="*/ 39798 h 3199845"/>
              <a:gd name="connsiteX4" fmla="*/ 0 w 198783"/>
              <a:gd name="connsiteY4" fmla="*/ 198824 h 3199845"/>
              <a:gd name="connsiteX5" fmla="*/ 109331 w 198783"/>
              <a:gd name="connsiteY5" fmla="*/ 41 h 3199845"/>
              <a:gd name="connsiteX6" fmla="*/ 198783 w 198783"/>
              <a:gd name="connsiteY6" fmla="*/ 218702 h 3199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83" h="3199845">
                <a:moveTo>
                  <a:pt x="79513" y="2991719"/>
                </a:moveTo>
                <a:cubicBezTo>
                  <a:pt x="62948" y="3179734"/>
                  <a:pt x="46383" y="3367750"/>
                  <a:pt x="49696" y="2942024"/>
                </a:cubicBezTo>
                <a:cubicBezTo>
                  <a:pt x="53009" y="2516298"/>
                  <a:pt x="89453" y="921067"/>
                  <a:pt x="99392" y="437363"/>
                </a:cubicBezTo>
                <a:cubicBezTo>
                  <a:pt x="109331" y="-46341"/>
                  <a:pt x="125896" y="79554"/>
                  <a:pt x="109331" y="39798"/>
                </a:cubicBezTo>
                <a:cubicBezTo>
                  <a:pt x="92766" y="42"/>
                  <a:pt x="0" y="205450"/>
                  <a:pt x="0" y="198824"/>
                </a:cubicBezTo>
                <a:cubicBezTo>
                  <a:pt x="0" y="192198"/>
                  <a:pt x="76201" y="-3272"/>
                  <a:pt x="109331" y="41"/>
                </a:cubicBezTo>
                <a:cubicBezTo>
                  <a:pt x="142461" y="3354"/>
                  <a:pt x="170622" y="111028"/>
                  <a:pt x="198783" y="2187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2D861D4-E850-DA41-9910-3BFC4D1F5922}"/>
              </a:ext>
            </a:extLst>
          </p:cNvPr>
          <p:cNvSpPr/>
          <p:nvPr/>
        </p:nvSpPr>
        <p:spPr>
          <a:xfrm>
            <a:off x="3863639" y="2788860"/>
            <a:ext cx="201267" cy="1087719"/>
          </a:xfrm>
          <a:custGeom>
            <a:avLst/>
            <a:gdLst>
              <a:gd name="connsiteX0" fmla="*/ 0 w 268356"/>
              <a:gd name="connsiteY0" fmla="*/ 250271 h 1450292"/>
              <a:gd name="connsiteX1" fmla="*/ 69574 w 268356"/>
              <a:gd name="connsiteY1" fmla="*/ 81306 h 1450292"/>
              <a:gd name="connsiteX2" fmla="*/ 178904 w 268356"/>
              <a:gd name="connsiteY2" fmla="*/ 170758 h 1450292"/>
              <a:gd name="connsiteX3" fmla="*/ 69574 w 268356"/>
              <a:gd name="connsiteY3" fmla="*/ 71367 h 1450292"/>
              <a:gd name="connsiteX4" fmla="*/ 178904 w 268356"/>
              <a:gd name="connsiteY4" fmla="*/ 1403210 h 1450292"/>
              <a:gd name="connsiteX5" fmla="*/ 268356 w 268356"/>
              <a:gd name="connsiteY5" fmla="*/ 1174610 h 1450292"/>
              <a:gd name="connsiteX6" fmla="*/ 178904 w 268356"/>
              <a:gd name="connsiteY6" fmla="*/ 1413149 h 1450292"/>
              <a:gd name="connsiteX7" fmla="*/ 0 w 268356"/>
              <a:gd name="connsiteY7" fmla="*/ 1234245 h 145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56" h="1450292">
                <a:moveTo>
                  <a:pt x="0" y="250271"/>
                </a:moveTo>
                <a:cubicBezTo>
                  <a:pt x="19878" y="172414"/>
                  <a:pt x="39757" y="94558"/>
                  <a:pt x="69574" y="81306"/>
                </a:cubicBezTo>
                <a:cubicBezTo>
                  <a:pt x="99391" y="68054"/>
                  <a:pt x="178904" y="172414"/>
                  <a:pt x="178904" y="170758"/>
                </a:cubicBezTo>
                <a:cubicBezTo>
                  <a:pt x="178904" y="169102"/>
                  <a:pt x="69574" y="-134042"/>
                  <a:pt x="69574" y="71367"/>
                </a:cubicBezTo>
                <a:cubicBezTo>
                  <a:pt x="69574" y="276776"/>
                  <a:pt x="145774" y="1219336"/>
                  <a:pt x="178904" y="1403210"/>
                </a:cubicBezTo>
                <a:cubicBezTo>
                  <a:pt x="212034" y="1587084"/>
                  <a:pt x="268356" y="1172954"/>
                  <a:pt x="268356" y="1174610"/>
                </a:cubicBezTo>
                <a:cubicBezTo>
                  <a:pt x="268356" y="1176266"/>
                  <a:pt x="223630" y="1403210"/>
                  <a:pt x="178904" y="1413149"/>
                </a:cubicBezTo>
                <a:cubicBezTo>
                  <a:pt x="134178" y="1423088"/>
                  <a:pt x="67089" y="1328666"/>
                  <a:pt x="0" y="1234245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AA996A-3772-4243-9C79-A6F0AA34D019}"/>
              </a:ext>
            </a:extLst>
          </p:cNvPr>
          <p:cNvSpPr txBox="1"/>
          <p:nvPr/>
        </p:nvSpPr>
        <p:spPr>
          <a:xfrm>
            <a:off x="4015210" y="4269589"/>
            <a:ext cx="25875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Sender’s window recovery interval</a:t>
            </a:r>
          </a:p>
          <a:p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(1xRTT)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467D22-2ACD-2D4F-A7BA-44647286CAAE}"/>
              </a:ext>
            </a:extLst>
          </p:cNvPr>
          <p:cNvSpPr txBox="1"/>
          <p:nvPr/>
        </p:nvSpPr>
        <p:spPr>
          <a:xfrm>
            <a:off x="4985102" y="3332719"/>
            <a:ext cx="1085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Congestion Avoidance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959A3A-7BE1-DD4A-8A8B-1524BFCD61AC}"/>
              </a:ext>
            </a:extLst>
          </p:cNvPr>
          <p:cNvSpPr txBox="1"/>
          <p:nvPr/>
        </p:nvSpPr>
        <p:spPr>
          <a:xfrm>
            <a:off x="2483754" y="3445151"/>
            <a:ext cx="1085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Congestion Avoidance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3B0F5F-B62A-DB48-915C-96AFFB43C4D4}"/>
              </a:ext>
            </a:extLst>
          </p:cNvPr>
          <p:cNvCxnSpPr/>
          <p:nvPr/>
        </p:nvCxnSpPr>
        <p:spPr>
          <a:xfrm flipV="1">
            <a:off x="1954909" y="2788860"/>
            <a:ext cx="1903581" cy="1087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005EFF-AD42-EA4C-992A-2FFFAA40956C}"/>
              </a:ext>
            </a:extLst>
          </p:cNvPr>
          <p:cNvCxnSpPr/>
          <p:nvPr/>
        </p:nvCxnSpPr>
        <p:spPr>
          <a:xfrm flipV="1">
            <a:off x="4031802" y="2814727"/>
            <a:ext cx="1903581" cy="1087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5F58A8E-3C32-BF45-992A-837CDD82D4D1}"/>
              </a:ext>
            </a:extLst>
          </p:cNvPr>
          <p:cNvSpPr txBox="1"/>
          <p:nvPr/>
        </p:nvSpPr>
        <p:spPr>
          <a:xfrm>
            <a:off x="3363262" y="4909018"/>
            <a:ext cx="5469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97DA38-1787-524E-A8FB-A6E2471EF1B8}"/>
              </a:ext>
            </a:extLst>
          </p:cNvPr>
          <p:cNvSpPr txBox="1"/>
          <p:nvPr/>
        </p:nvSpPr>
        <p:spPr>
          <a:xfrm rot="16200000">
            <a:off x="314979" y="3529072"/>
            <a:ext cx="2751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AhnbergHand" pitchFamily="2" charset="0"/>
              </a:rPr>
              <a:t>Sending Rate / Sender Window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C36DF-D079-AF44-BCCA-6D0124E7E329}"/>
              </a:ext>
            </a:extLst>
          </p:cNvPr>
          <p:cNvSpPr txBox="1"/>
          <p:nvPr/>
        </p:nvSpPr>
        <p:spPr>
          <a:xfrm>
            <a:off x="2812477" y="2498715"/>
            <a:ext cx="12650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  <a:latin typeface="AhnbergHand" pitchFamily="2" charset="0"/>
              </a:rPr>
              <a:t>Packet Loss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D2443B0-77B3-4F40-A6D6-42A9BBDF7E18}"/>
              </a:ext>
            </a:extLst>
          </p:cNvPr>
          <p:cNvSpPr/>
          <p:nvPr/>
        </p:nvSpPr>
        <p:spPr>
          <a:xfrm>
            <a:off x="3841276" y="2268400"/>
            <a:ext cx="29818" cy="2534478"/>
          </a:xfrm>
          <a:custGeom>
            <a:avLst/>
            <a:gdLst>
              <a:gd name="connsiteX0" fmla="*/ 0 w 39757"/>
              <a:gd name="connsiteY0" fmla="*/ 3379304 h 3379304"/>
              <a:gd name="connsiteX1" fmla="*/ 39757 w 39757"/>
              <a:gd name="connsiteY1" fmla="*/ 0 h 337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757" h="3379304">
                <a:moveTo>
                  <a:pt x="0" y="3379304"/>
                </a:moveTo>
                <a:lnTo>
                  <a:pt x="39757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FA4B6DD3-9B14-224A-9C09-D77F887430B2}"/>
              </a:ext>
            </a:extLst>
          </p:cNvPr>
          <p:cNvSpPr/>
          <p:nvPr/>
        </p:nvSpPr>
        <p:spPr>
          <a:xfrm>
            <a:off x="4027635" y="2283309"/>
            <a:ext cx="24515" cy="2594281"/>
          </a:xfrm>
          <a:custGeom>
            <a:avLst/>
            <a:gdLst>
              <a:gd name="connsiteX0" fmla="*/ 29817 w 32686"/>
              <a:gd name="connsiteY0" fmla="*/ 3359426 h 3459041"/>
              <a:gd name="connsiteX1" fmla="*/ 0 w 32686"/>
              <a:gd name="connsiteY1" fmla="*/ 3309730 h 3459041"/>
              <a:gd name="connsiteX2" fmla="*/ 29817 w 32686"/>
              <a:gd name="connsiteY2" fmla="*/ 1938130 h 3459041"/>
              <a:gd name="connsiteX3" fmla="*/ 29817 w 32686"/>
              <a:gd name="connsiteY3" fmla="*/ 0 h 345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86" h="3459041">
                <a:moveTo>
                  <a:pt x="29817" y="3359426"/>
                </a:moveTo>
                <a:cubicBezTo>
                  <a:pt x="14908" y="3453019"/>
                  <a:pt x="0" y="3546613"/>
                  <a:pt x="0" y="3309730"/>
                </a:cubicBezTo>
                <a:cubicBezTo>
                  <a:pt x="0" y="3072847"/>
                  <a:pt x="24847" y="2489752"/>
                  <a:pt x="29817" y="1938130"/>
                </a:cubicBezTo>
                <a:cubicBezTo>
                  <a:pt x="34787" y="1386508"/>
                  <a:pt x="32302" y="693254"/>
                  <a:pt x="2981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8AF5DA-42D9-9042-94A8-A4E86F962BDB}"/>
              </a:ext>
            </a:extLst>
          </p:cNvPr>
          <p:cNvSpPr txBox="1"/>
          <p:nvPr/>
        </p:nvSpPr>
        <p:spPr>
          <a:xfrm>
            <a:off x="4297216" y="1976118"/>
            <a:ext cx="14462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latin typeface="AhnbergHand" pitchFamily="2" charset="0"/>
              </a:rPr>
              <a:t>Queue too big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D0275C-17B4-D24D-BBE3-18BE6FAE7F50}"/>
              </a:ext>
            </a:extLst>
          </p:cNvPr>
          <p:cNvSpPr txBox="1"/>
          <p:nvPr/>
        </p:nvSpPr>
        <p:spPr>
          <a:xfrm>
            <a:off x="6969566" y="4055538"/>
            <a:ext cx="14382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latin typeface="AhnbergHand" pitchFamily="2" charset="0"/>
              </a:rPr>
              <a:t>Link Capacity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9DAD27-A611-554B-AD7E-31F4D0BD044E}"/>
              </a:ext>
            </a:extLst>
          </p:cNvPr>
          <p:cNvSpPr txBox="1"/>
          <p:nvPr/>
        </p:nvSpPr>
        <p:spPr>
          <a:xfrm>
            <a:off x="4254208" y="2740296"/>
            <a:ext cx="9328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  <a:latin typeface="AhnbergHand" pitchFamily="2" charset="0"/>
              </a:rPr>
              <a:t>Added delay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57177E55-3A9C-EE49-BFA9-8807F2D33F10}"/>
              </a:ext>
            </a:extLst>
          </p:cNvPr>
          <p:cNvSpPr/>
          <p:nvPr/>
        </p:nvSpPr>
        <p:spPr>
          <a:xfrm>
            <a:off x="4176720" y="3211892"/>
            <a:ext cx="346065" cy="638568"/>
          </a:xfrm>
          <a:custGeom>
            <a:avLst/>
            <a:gdLst>
              <a:gd name="connsiteX0" fmla="*/ 437322 w 461420"/>
              <a:gd name="connsiteY0" fmla="*/ 24157 h 1177990"/>
              <a:gd name="connsiteX1" fmla="*/ 427382 w 461420"/>
              <a:gd name="connsiteY1" fmla="*/ 143427 h 1177990"/>
              <a:gd name="connsiteX2" fmla="*/ 109330 w 461420"/>
              <a:gd name="connsiteY2" fmla="*/ 1117461 h 1177990"/>
              <a:gd name="connsiteX3" fmla="*/ 337930 w 461420"/>
              <a:gd name="connsiteY3" fmla="*/ 978314 h 1177990"/>
              <a:gd name="connsiteX4" fmla="*/ 119269 w 461420"/>
              <a:gd name="connsiteY4" fmla="*/ 1177096 h 1177990"/>
              <a:gd name="connsiteX5" fmla="*/ 0 w 461420"/>
              <a:gd name="connsiteY5" fmla="*/ 1037948 h 11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420" h="1177990">
                <a:moveTo>
                  <a:pt x="437322" y="24157"/>
                </a:moveTo>
                <a:cubicBezTo>
                  <a:pt x="459684" y="-7317"/>
                  <a:pt x="482047" y="-38790"/>
                  <a:pt x="427382" y="143427"/>
                </a:cubicBezTo>
                <a:cubicBezTo>
                  <a:pt x="372717" y="325644"/>
                  <a:pt x="124239" y="978313"/>
                  <a:pt x="109330" y="1117461"/>
                </a:cubicBezTo>
                <a:cubicBezTo>
                  <a:pt x="94421" y="1256609"/>
                  <a:pt x="336274" y="968375"/>
                  <a:pt x="337930" y="978314"/>
                </a:cubicBezTo>
                <a:cubicBezTo>
                  <a:pt x="339586" y="988253"/>
                  <a:pt x="175591" y="1167157"/>
                  <a:pt x="119269" y="1177096"/>
                </a:cubicBezTo>
                <a:cubicBezTo>
                  <a:pt x="62947" y="1187035"/>
                  <a:pt x="31473" y="1112491"/>
                  <a:pt x="0" y="103794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DBBD7D12-117E-A841-A054-CD13FE3F2AFB}"/>
              </a:ext>
            </a:extLst>
          </p:cNvPr>
          <p:cNvSpPr/>
          <p:nvPr/>
        </p:nvSpPr>
        <p:spPr>
          <a:xfrm>
            <a:off x="1883751" y="3781633"/>
            <a:ext cx="5662336" cy="149087"/>
          </a:xfrm>
          <a:custGeom>
            <a:avLst/>
            <a:gdLst>
              <a:gd name="connsiteX0" fmla="*/ 45738 w 7549781"/>
              <a:gd name="connsiteY0" fmla="*/ 198783 h 198783"/>
              <a:gd name="connsiteX1" fmla="*/ 115312 w 7549781"/>
              <a:gd name="connsiteY1" fmla="*/ 188844 h 198783"/>
              <a:gd name="connsiteX2" fmla="*/ 2073320 w 7549781"/>
              <a:gd name="connsiteY2" fmla="*/ 149087 h 198783"/>
              <a:gd name="connsiteX3" fmla="*/ 6466416 w 7549781"/>
              <a:gd name="connsiteY3" fmla="*/ 39757 h 198783"/>
              <a:gd name="connsiteX4" fmla="*/ 7549781 w 7549781"/>
              <a:gd name="connsiteY4" fmla="*/ 0 h 19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49781" h="198783">
                <a:moveTo>
                  <a:pt x="45738" y="198783"/>
                </a:moveTo>
                <a:cubicBezTo>
                  <a:pt x="-88440" y="197955"/>
                  <a:pt x="115312" y="188844"/>
                  <a:pt x="115312" y="188844"/>
                </a:cubicBezTo>
                <a:lnTo>
                  <a:pt x="2073320" y="149087"/>
                </a:lnTo>
                <a:lnTo>
                  <a:pt x="6466416" y="39757"/>
                </a:lnTo>
                <a:lnTo>
                  <a:pt x="7549781" y="0"/>
                </a:lnTo>
              </a:path>
            </a:pathLst>
          </a:cu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92705ECA-33C0-C142-8201-989611F7488A}"/>
              </a:ext>
            </a:extLst>
          </p:cNvPr>
          <p:cNvSpPr/>
          <p:nvPr/>
        </p:nvSpPr>
        <p:spPr>
          <a:xfrm>
            <a:off x="2101966" y="3885924"/>
            <a:ext cx="4012886" cy="469696"/>
          </a:xfrm>
          <a:custGeom>
            <a:avLst/>
            <a:gdLst>
              <a:gd name="connsiteX0" fmla="*/ 3262 w 5350514"/>
              <a:gd name="connsiteY0" fmla="*/ 427476 h 626261"/>
              <a:gd name="connsiteX1" fmla="*/ 92714 w 5350514"/>
              <a:gd name="connsiteY1" fmla="*/ 407597 h 626261"/>
              <a:gd name="connsiteX2" fmla="*/ 619488 w 5350514"/>
              <a:gd name="connsiteY2" fmla="*/ 188936 h 626261"/>
              <a:gd name="connsiteX3" fmla="*/ 500219 w 5350514"/>
              <a:gd name="connsiteY3" fmla="*/ 616319 h 626261"/>
              <a:gd name="connsiteX4" fmla="*/ 1444436 w 5350514"/>
              <a:gd name="connsiteY4" fmla="*/ 29910 h 626261"/>
              <a:gd name="connsiteX5" fmla="*/ 1384801 w 5350514"/>
              <a:gd name="connsiteY5" fmla="*/ 626258 h 626261"/>
              <a:gd name="connsiteX6" fmla="*/ 2269384 w 5350514"/>
              <a:gd name="connsiteY6" fmla="*/ 39849 h 626261"/>
              <a:gd name="connsiteX7" fmla="*/ 2110358 w 5350514"/>
              <a:gd name="connsiteY7" fmla="*/ 586502 h 626261"/>
              <a:gd name="connsiteX8" fmla="*/ 2855792 w 5350514"/>
              <a:gd name="connsiteY8" fmla="*/ 39849 h 626261"/>
              <a:gd name="connsiteX9" fmla="*/ 2686827 w 5350514"/>
              <a:gd name="connsiteY9" fmla="*/ 566623 h 626261"/>
              <a:gd name="connsiteX10" fmla="*/ 3283175 w 5350514"/>
              <a:gd name="connsiteY10" fmla="*/ 93 h 626261"/>
              <a:gd name="connsiteX11" fmla="*/ 3094332 w 5350514"/>
              <a:gd name="connsiteY11" fmla="*/ 536806 h 626261"/>
              <a:gd name="connsiteX12" fmla="*/ 3780132 w 5350514"/>
              <a:gd name="connsiteY12" fmla="*/ 93 h 626261"/>
              <a:gd name="connsiteX13" fmla="*/ 3541592 w 5350514"/>
              <a:gd name="connsiteY13" fmla="*/ 586502 h 626261"/>
              <a:gd name="connsiteX14" fmla="*/ 4157819 w 5350514"/>
              <a:gd name="connsiteY14" fmla="*/ 39849 h 626261"/>
              <a:gd name="connsiteX15" fmla="*/ 4078306 w 5350514"/>
              <a:gd name="connsiteY15" fmla="*/ 516928 h 626261"/>
              <a:gd name="connsiteX16" fmla="*/ 4465932 w 5350514"/>
              <a:gd name="connsiteY16" fmla="*/ 19971 h 626261"/>
              <a:gd name="connsiteX17" fmla="*/ 4247271 w 5350514"/>
              <a:gd name="connsiteY17" fmla="*/ 497049 h 626261"/>
              <a:gd name="connsiteX18" fmla="*/ 4803862 w 5350514"/>
              <a:gd name="connsiteY18" fmla="*/ 39849 h 626261"/>
              <a:gd name="connsiteX19" fmla="*/ 4843619 w 5350514"/>
              <a:gd name="connsiteY19" fmla="*/ 447354 h 626261"/>
              <a:gd name="connsiteX20" fmla="*/ 5350514 w 5350514"/>
              <a:gd name="connsiteY20" fmla="*/ 59728 h 626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50514" h="626261">
                <a:moveTo>
                  <a:pt x="3262" y="427476"/>
                </a:moveTo>
                <a:cubicBezTo>
                  <a:pt x="-3364" y="437415"/>
                  <a:pt x="-9990" y="447354"/>
                  <a:pt x="92714" y="407597"/>
                </a:cubicBezTo>
                <a:cubicBezTo>
                  <a:pt x="195418" y="367840"/>
                  <a:pt x="551571" y="154149"/>
                  <a:pt x="619488" y="188936"/>
                </a:cubicBezTo>
                <a:cubicBezTo>
                  <a:pt x="687405" y="223723"/>
                  <a:pt x="362728" y="642823"/>
                  <a:pt x="500219" y="616319"/>
                </a:cubicBezTo>
                <a:cubicBezTo>
                  <a:pt x="637710" y="589815"/>
                  <a:pt x="1297006" y="28253"/>
                  <a:pt x="1444436" y="29910"/>
                </a:cubicBezTo>
                <a:cubicBezTo>
                  <a:pt x="1591866" y="31567"/>
                  <a:pt x="1247310" y="624601"/>
                  <a:pt x="1384801" y="626258"/>
                </a:cubicBezTo>
                <a:cubicBezTo>
                  <a:pt x="1522292" y="627915"/>
                  <a:pt x="2148458" y="46475"/>
                  <a:pt x="2269384" y="39849"/>
                </a:cubicBezTo>
                <a:cubicBezTo>
                  <a:pt x="2390310" y="33223"/>
                  <a:pt x="2012623" y="586502"/>
                  <a:pt x="2110358" y="586502"/>
                </a:cubicBezTo>
                <a:cubicBezTo>
                  <a:pt x="2208093" y="586502"/>
                  <a:pt x="2759714" y="43162"/>
                  <a:pt x="2855792" y="39849"/>
                </a:cubicBezTo>
                <a:cubicBezTo>
                  <a:pt x="2951870" y="36536"/>
                  <a:pt x="2615597" y="573249"/>
                  <a:pt x="2686827" y="566623"/>
                </a:cubicBezTo>
                <a:cubicBezTo>
                  <a:pt x="2758057" y="559997"/>
                  <a:pt x="3215258" y="5062"/>
                  <a:pt x="3283175" y="93"/>
                </a:cubicBezTo>
                <a:cubicBezTo>
                  <a:pt x="3351093" y="-4877"/>
                  <a:pt x="3011506" y="536806"/>
                  <a:pt x="3094332" y="536806"/>
                </a:cubicBezTo>
                <a:cubicBezTo>
                  <a:pt x="3177158" y="536806"/>
                  <a:pt x="3705589" y="-8190"/>
                  <a:pt x="3780132" y="93"/>
                </a:cubicBezTo>
                <a:cubicBezTo>
                  <a:pt x="3854675" y="8376"/>
                  <a:pt x="3478644" y="579876"/>
                  <a:pt x="3541592" y="586502"/>
                </a:cubicBezTo>
                <a:cubicBezTo>
                  <a:pt x="3604540" y="593128"/>
                  <a:pt x="4068367" y="51445"/>
                  <a:pt x="4157819" y="39849"/>
                </a:cubicBezTo>
                <a:cubicBezTo>
                  <a:pt x="4247271" y="28253"/>
                  <a:pt x="4026954" y="520241"/>
                  <a:pt x="4078306" y="516928"/>
                </a:cubicBezTo>
                <a:cubicBezTo>
                  <a:pt x="4129658" y="513615"/>
                  <a:pt x="4437771" y="23284"/>
                  <a:pt x="4465932" y="19971"/>
                </a:cubicBezTo>
                <a:cubicBezTo>
                  <a:pt x="4494093" y="16658"/>
                  <a:pt x="4190949" y="493736"/>
                  <a:pt x="4247271" y="497049"/>
                </a:cubicBezTo>
                <a:cubicBezTo>
                  <a:pt x="4303593" y="500362"/>
                  <a:pt x="4704471" y="48131"/>
                  <a:pt x="4803862" y="39849"/>
                </a:cubicBezTo>
                <a:cubicBezTo>
                  <a:pt x="4903253" y="31567"/>
                  <a:pt x="4752510" y="444041"/>
                  <a:pt x="4843619" y="447354"/>
                </a:cubicBezTo>
                <a:cubicBezTo>
                  <a:pt x="4934728" y="450667"/>
                  <a:pt x="5142621" y="255197"/>
                  <a:pt x="5350514" y="5972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ACB240F2-ACCD-3245-A490-27C68C975452}"/>
              </a:ext>
            </a:extLst>
          </p:cNvPr>
          <p:cNvSpPr/>
          <p:nvPr/>
        </p:nvSpPr>
        <p:spPr>
          <a:xfrm>
            <a:off x="1963436" y="4285899"/>
            <a:ext cx="5452741" cy="123416"/>
          </a:xfrm>
          <a:custGeom>
            <a:avLst/>
            <a:gdLst>
              <a:gd name="connsiteX0" fmla="*/ 0 w 5452741"/>
              <a:gd name="connsiteY0" fmla="*/ 123416 h 123416"/>
              <a:gd name="connsiteX1" fmla="*/ 2855396 w 5452741"/>
              <a:gd name="connsiteY1" fmla="*/ 67318 h 123416"/>
              <a:gd name="connsiteX2" fmla="*/ 4235411 w 5452741"/>
              <a:gd name="connsiteY2" fmla="*/ 33659 h 123416"/>
              <a:gd name="connsiteX3" fmla="*/ 5452741 w 5452741"/>
              <a:gd name="connsiteY3" fmla="*/ 0 h 12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2741" h="123416">
                <a:moveTo>
                  <a:pt x="0" y="123416"/>
                </a:moveTo>
                <a:lnTo>
                  <a:pt x="2855396" y="67318"/>
                </a:lnTo>
                <a:lnTo>
                  <a:pt x="4235411" y="33659"/>
                </a:lnTo>
                <a:lnTo>
                  <a:pt x="5452741" y="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8659671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B48BD-0130-454D-AADD-953983315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TCP and Buffers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0237F-DB13-2947-A9E4-CB1CD2B9A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Too Small: The queue drains and the sender operates below bottleneck speed – so the link is under-used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6261EC19-3D19-B742-BF6B-D2AC4CD41B70}"/>
              </a:ext>
            </a:extLst>
          </p:cNvPr>
          <p:cNvSpPr/>
          <p:nvPr/>
        </p:nvSpPr>
        <p:spPr>
          <a:xfrm>
            <a:off x="1489712" y="4688328"/>
            <a:ext cx="4584454" cy="64341"/>
          </a:xfrm>
          <a:custGeom>
            <a:avLst/>
            <a:gdLst>
              <a:gd name="connsiteX0" fmla="*/ 0 w 6112605"/>
              <a:gd name="connsiteY0" fmla="*/ 26154 h 85788"/>
              <a:gd name="connsiteX1" fmla="*/ 2792896 w 6112605"/>
              <a:gd name="connsiteY1" fmla="*/ 65910 h 85788"/>
              <a:gd name="connsiteX2" fmla="*/ 4750905 w 6112605"/>
              <a:gd name="connsiteY2" fmla="*/ 46032 h 85788"/>
              <a:gd name="connsiteX3" fmla="*/ 6003235 w 6112605"/>
              <a:gd name="connsiteY3" fmla="*/ 16214 h 85788"/>
              <a:gd name="connsiteX4" fmla="*/ 5893905 w 6112605"/>
              <a:gd name="connsiteY4" fmla="*/ 6275 h 85788"/>
              <a:gd name="connsiteX5" fmla="*/ 6112566 w 6112605"/>
              <a:gd name="connsiteY5" fmla="*/ 6275 h 85788"/>
              <a:gd name="connsiteX6" fmla="*/ 5874027 w 6112605"/>
              <a:gd name="connsiteY6" fmla="*/ 85788 h 8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12605" h="85788">
                <a:moveTo>
                  <a:pt x="0" y="26154"/>
                </a:moveTo>
                <a:lnTo>
                  <a:pt x="2792896" y="65910"/>
                </a:lnTo>
                <a:lnTo>
                  <a:pt x="4750905" y="46032"/>
                </a:lnTo>
                <a:lnTo>
                  <a:pt x="6003235" y="16214"/>
                </a:lnTo>
                <a:cubicBezTo>
                  <a:pt x="6193735" y="9588"/>
                  <a:pt x="5875683" y="7932"/>
                  <a:pt x="5893905" y="6275"/>
                </a:cubicBezTo>
                <a:cubicBezTo>
                  <a:pt x="5912127" y="4618"/>
                  <a:pt x="6115879" y="-6977"/>
                  <a:pt x="6112566" y="6275"/>
                </a:cubicBezTo>
                <a:cubicBezTo>
                  <a:pt x="6109253" y="19527"/>
                  <a:pt x="5991640" y="52657"/>
                  <a:pt x="5874027" y="857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71E24CAA-FE22-564F-9A3C-CF01E2F90FA4}"/>
              </a:ext>
            </a:extLst>
          </p:cNvPr>
          <p:cNvSpPr/>
          <p:nvPr/>
        </p:nvSpPr>
        <p:spPr>
          <a:xfrm>
            <a:off x="1422623" y="2449245"/>
            <a:ext cx="149087" cy="2399884"/>
          </a:xfrm>
          <a:custGeom>
            <a:avLst/>
            <a:gdLst>
              <a:gd name="connsiteX0" fmla="*/ 79513 w 198783"/>
              <a:gd name="connsiteY0" fmla="*/ 2991719 h 3199845"/>
              <a:gd name="connsiteX1" fmla="*/ 49696 w 198783"/>
              <a:gd name="connsiteY1" fmla="*/ 2942024 h 3199845"/>
              <a:gd name="connsiteX2" fmla="*/ 99392 w 198783"/>
              <a:gd name="connsiteY2" fmla="*/ 437363 h 3199845"/>
              <a:gd name="connsiteX3" fmla="*/ 109331 w 198783"/>
              <a:gd name="connsiteY3" fmla="*/ 39798 h 3199845"/>
              <a:gd name="connsiteX4" fmla="*/ 0 w 198783"/>
              <a:gd name="connsiteY4" fmla="*/ 198824 h 3199845"/>
              <a:gd name="connsiteX5" fmla="*/ 109331 w 198783"/>
              <a:gd name="connsiteY5" fmla="*/ 41 h 3199845"/>
              <a:gd name="connsiteX6" fmla="*/ 198783 w 198783"/>
              <a:gd name="connsiteY6" fmla="*/ 218702 h 3199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83" h="3199845">
                <a:moveTo>
                  <a:pt x="79513" y="2991719"/>
                </a:moveTo>
                <a:cubicBezTo>
                  <a:pt x="62948" y="3179734"/>
                  <a:pt x="46383" y="3367750"/>
                  <a:pt x="49696" y="2942024"/>
                </a:cubicBezTo>
                <a:cubicBezTo>
                  <a:pt x="53009" y="2516298"/>
                  <a:pt x="89453" y="921067"/>
                  <a:pt x="99392" y="437363"/>
                </a:cubicBezTo>
                <a:cubicBezTo>
                  <a:pt x="109331" y="-46341"/>
                  <a:pt x="125896" y="79554"/>
                  <a:pt x="109331" y="39798"/>
                </a:cubicBezTo>
                <a:cubicBezTo>
                  <a:pt x="92766" y="42"/>
                  <a:pt x="0" y="205450"/>
                  <a:pt x="0" y="198824"/>
                </a:cubicBezTo>
                <a:cubicBezTo>
                  <a:pt x="0" y="192198"/>
                  <a:pt x="76201" y="-3272"/>
                  <a:pt x="109331" y="41"/>
                </a:cubicBezTo>
                <a:cubicBezTo>
                  <a:pt x="142461" y="3354"/>
                  <a:pt x="170622" y="111028"/>
                  <a:pt x="198783" y="2187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D822CBF4-CF53-5343-927A-B941B3C2F179}"/>
              </a:ext>
            </a:extLst>
          </p:cNvPr>
          <p:cNvSpPr/>
          <p:nvPr/>
        </p:nvSpPr>
        <p:spPr>
          <a:xfrm>
            <a:off x="3398025" y="2716288"/>
            <a:ext cx="201267" cy="1087719"/>
          </a:xfrm>
          <a:custGeom>
            <a:avLst/>
            <a:gdLst>
              <a:gd name="connsiteX0" fmla="*/ 0 w 268356"/>
              <a:gd name="connsiteY0" fmla="*/ 250271 h 1450292"/>
              <a:gd name="connsiteX1" fmla="*/ 69574 w 268356"/>
              <a:gd name="connsiteY1" fmla="*/ 81306 h 1450292"/>
              <a:gd name="connsiteX2" fmla="*/ 178904 w 268356"/>
              <a:gd name="connsiteY2" fmla="*/ 170758 h 1450292"/>
              <a:gd name="connsiteX3" fmla="*/ 69574 w 268356"/>
              <a:gd name="connsiteY3" fmla="*/ 71367 h 1450292"/>
              <a:gd name="connsiteX4" fmla="*/ 178904 w 268356"/>
              <a:gd name="connsiteY4" fmla="*/ 1403210 h 1450292"/>
              <a:gd name="connsiteX5" fmla="*/ 268356 w 268356"/>
              <a:gd name="connsiteY5" fmla="*/ 1174610 h 1450292"/>
              <a:gd name="connsiteX6" fmla="*/ 178904 w 268356"/>
              <a:gd name="connsiteY6" fmla="*/ 1413149 h 1450292"/>
              <a:gd name="connsiteX7" fmla="*/ 0 w 268356"/>
              <a:gd name="connsiteY7" fmla="*/ 1234245 h 145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56" h="1450292">
                <a:moveTo>
                  <a:pt x="0" y="250271"/>
                </a:moveTo>
                <a:cubicBezTo>
                  <a:pt x="19878" y="172414"/>
                  <a:pt x="39757" y="94558"/>
                  <a:pt x="69574" y="81306"/>
                </a:cubicBezTo>
                <a:cubicBezTo>
                  <a:pt x="99391" y="68054"/>
                  <a:pt x="178904" y="172414"/>
                  <a:pt x="178904" y="170758"/>
                </a:cubicBezTo>
                <a:cubicBezTo>
                  <a:pt x="178904" y="169102"/>
                  <a:pt x="69574" y="-134042"/>
                  <a:pt x="69574" y="71367"/>
                </a:cubicBezTo>
                <a:cubicBezTo>
                  <a:pt x="69574" y="276776"/>
                  <a:pt x="145774" y="1219336"/>
                  <a:pt x="178904" y="1403210"/>
                </a:cubicBezTo>
                <a:cubicBezTo>
                  <a:pt x="212034" y="1587084"/>
                  <a:pt x="268356" y="1172954"/>
                  <a:pt x="268356" y="1174610"/>
                </a:cubicBezTo>
                <a:cubicBezTo>
                  <a:pt x="268356" y="1176266"/>
                  <a:pt x="223630" y="1403210"/>
                  <a:pt x="178904" y="1413149"/>
                </a:cubicBezTo>
                <a:cubicBezTo>
                  <a:pt x="134178" y="1423088"/>
                  <a:pt x="67089" y="1328666"/>
                  <a:pt x="0" y="1234245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848D8A-4EF2-6843-8291-A4571894440C}"/>
              </a:ext>
            </a:extLst>
          </p:cNvPr>
          <p:cNvSpPr txBox="1"/>
          <p:nvPr/>
        </p:nvSpPr>
        <p:spPr>
          <a:xfrm>
            <a:off x="3549596" y="4197017"/>
            <a:ext cx="25875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Sender’s window recovery interval</a:t>
            </a:r>
          </a:p>
          <a:p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(1xRTT)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63644C-54D7-D04A-A34D-5AD27B1D5E0F}"/>
              </a:ext>
            </a:extLst>
          </p:cNvPr>
          <p:cNvSpPr txBox="1"/>
          <p:nvPr/>
        </p:nvSpPr>
        <p:spPr>
          <a:xfrm>
            <a:off x="4519488" y="3260147"/>
            <a:ext cx="1085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Congestion Avoidance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173E13-168D-C741-AF88-1FCAD59206DB}"/>
              </a:ext>
            </a:extLst>
          </p:cNvPr>
          <p:cNvSpPr txBox="1"/>
          <p:nvPr/>
        </p:nvSpPr>
        <p:spPr>
          <a:xfrm>
            <a:off x="2018140" y="3372579"/>
            <a:ext cx="1085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Congestion Avoidance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29AA938-9819-6A47-A9CE-7C87D6E8996E}"/>
              </a:ext>
            </a:extLst>
          </p:cNvPr>
          <p:cNvCxnSpPr/>
          <p:nvPr/>
        </p:nvCxnSpPr>
        <p:spPr>
          <a:xfrm flipV="1">
            <a:off x="1489295" y="2716288"/>
            <a:ext cx="1903581" cy="1087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4021E60-7D28-CF40-8B79-D5EFBE8D7E62}"/>
              </a:ext>
            </a:extLst>
          </p:cNvPr>
          <p:cNvCxnSpPr/>
          <p:nvPr/>
        </p:nvCxnSpPr>
        <p:spPr>
          <a:xfrm flipV="1">
            <a:off x="3566188" y="2742155"/>
            <a:ext cx="1903581" cy="1087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D3E16F8-BFAB-CD42-AFC5-BA7E77C3A51B}"/>
              </a:ext>
            </a:extLst>
          </p:cNvPr>
          <p:cNvSpPr txBox="1"/>
          <p:nvPr/>
        </p:nvSpPr>
        <p:spPr>
          <a:xfrm>
            <a:off x="2897648" y="4836446"/>
            <a:ext cx="5469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Time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74C1920-CCE4-514C-8C80-67AF7C213067}"/>
              </a:ext>
            </a:extLst>
          </p:cNvPr>
          <p:cNvSpPr txBox="1"/>
          <p:nvPr/>
        </p:nvSpPr>
        <p:spPr>
          <a:xfrm rot="16200000">
            <a:off x="-150635" y="3456500"/>
            <a:ext cx="2751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AhnbergHand" pitchFamily="2" charset="0"/>
              </a:rPr>
              <a:t>Sending Rate / Sender Window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EC99A9-43A0-3343-AF40-8670DAD91B0C}"/>
              </a:ext>
            </a:extLst>
          </p:cNvPr>
          <p:cNvSpPr txBox="1"/>
          <p:nvPr/>
        </p:nvSpPr>
        <p:spPr>
          <a:xfrm>
            <a:off x="2346863" y="2426143"/>
            <a:ext cx="12650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  <a:latin typeface="AhnbergHand" pitchFamily="2" charset="0"/>
              </a:rPr>
              <a:t>Packet Loss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03F25B73-6304-704D-99C0-EE449398B224}"/>
              </a:ext>
            </a:extLst>
          </p:cNvPr>
          <p:cNvSpPr/>
          <p:nvPr/>
        </p:nvSpPr>
        <p:spPr>
          <a:xfrm>
            <a:off x="3375662" y="2195828"/>
            <a:ext cx="29818" cy="2534478"/>
          </a:xfrm>
          <a:custGeom>
            <a:avLst/>
            <a:gdLst>
              <a:gd name="connsiteX0" fmla="*/ 0 w 39757"/>
              <a:gd name="connsiteY0" fmla="*/ 3379304 h 3379304"/>
              <a:gd name="connsiteX1" fmla="*/ 39757 w 39757"/>
              <a:gd name="connsiteY1" fmla="*/ 0 h 337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757" h="3379304">
                <a:moveTo>
                  <a:pt x="0" y="3379304"/>
                </a:moveTo>
                <a:lnTo>
                  <a:pt x="39757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F6A983CD-32D9-CC4D-9630-E1DFEDB97558}"/>
              </a:ext>
            </a:extLst>
          </p:cNvPr>
          <p:cNvSpPr/>
          <p:nvPr/>
        </p:nvSpPr>
        <p:spPr>
          <a:xfrm>
            <a:off x="3562021" y="2210737"/>
            <a:ext cx="24515" cy="2594281"/>
          </a:xfrm>
          <a:custGeom>
            <a:avLst/>
            <a:gdLst>
              <a:gd name="connsiteX0" fmla="*/ 29817 w 32686"/>
              <a:gd name="connsiteY0" fmla="*/ 3359426 h 3459041"/>
              <a:gd name="connsiteX1" fmla="*/ 0 w 32686"/>
              <a:gd name="connsiteY1" fmla="*/ 3309730 h 3459041"/>
              <a:gd name="connsiteX2" fmla="*/ 29817 w 32686"/>
              <a:gd name="connsiteY2" fmla="*/ 1938130 h 3459041"/>
              <a:gd name="connsiteX3" fmla="*/ 29817 w 32686"/>
              <a:gd name="connsiteY3" fmla="*/ 0 h 345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86" h="3459041">
                <a:moveTo>
                  <a:pt x="29817" y="3359426"/>
                </a:moveTo>
                <a:cubicBezTo>
                  <a:pt x="14908" y="3453019"/>
                  <a:pt x="0" y="3546613"/>
                  <a:pt x="0" y="3309730"/>
                </a:cubicBezTo>
                <a:cubicBezTo>
                  <a:pt x="0" y="3072847"/>
                  <a:pt x="24847" y="2489752"/>
                  <a:pt x="29817" y="1938130"/>
                </a:cubicBezTo>
                <a:cubicBezTo>
                  <a:pt x="34787" y="1386508"/>
                  <a:pt x="32302" y="693254"/>
                  <a:pt x="2981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54F486-A409-384B-ABE4-529428362E77}"/>
              </a:ext>
            </a:extLst>
          </p:cNvPr>
          <p:cNvSpPr txBox="1"/>
          <p:nvPr/>
        </p:nvSpPr>
        <p:spPr>
          <a:xfrm>
            <a:off x="3884449" y="2136522"/>
            <a:ext cx="16401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latin typeface="AhnbergHand" pitchFamily="2" charset="0"/>
              </a:rPr>
              <a:t>Queue too small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9B7A5785-67B5-3A4D-B1E8-18E730770855}"/>
              </a:ext>
            </a:extLst>
          </p:cNvPr>
          <p:cNvSpPr/>
          <p:nvPr/>
        </p:nvSpPr>
        <p:spPr>
          <a:xfrm>
            <a:off x="1470714" y="3149984"/>
            <a:ext cx="6347739" cy="234837"/>
          </a:xfrm>
          <a:custGeom>
            <a:avLst/>
            <a:gdLst>
              <a:gd name="connsiteX0" fmla="*/ 55148 w 8463652"/>
              <a:gd name="connsiteY0" fmla="*/ 298174 h 313116"/>
              <a:gd name="connsiteX1" fmla="*/ 164478 w 8463652"/>
              <a:gd name="connsiteY1" fmla="*/ 308113 h 313116"/>
              <a:gd name="connsiteX2" fmla="*/ 1436687 w 8463652"/>
              <a:gd name="connsiteY2" fmla="*/ 228600 h 313116"/>
              <a:gd name="connsiteX3" fmla="*/ 4150070 w 8463652"/>
              <a:gd name="connsiteY3" fmla="*/ 119270 h 313116"/>
              <a:gd name="connsiteX4" fmla="*/ 8463652 w 8463652"/>
              <a:gd name="connsiteY4" fmla="*/ 0 h 31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3652" h="313116">
                <a:moveTo>
                  <a:pt x="55148" y="298174"/>
                </a:moveTo>
                <a:cubicBezTo>
                  <a:pt x="-5316" y="308941"/>
                  <a:pt x="-65779" y="319709"/>
                  <a:pt x="164478" y="308113"/>
                </a:cubicBezTo>
                <a:cubicBezTo>
                  <a:pt x="394735" y="296517"/>
                  <a:pt x="1436687" y="228600"/>
                  <a:pt x="1436687" y="228600"/>
                </a:cubicBezTo>
                <a:lnTo>
                  <a:pt x="4150070" y="119270"/>
                </a:lnTo>
                <a:lnTo>
                  <a:pt x="8463652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DF6B71-2147-BC44-BFA7-009D2397D730}"/>
              </a:ext>
            </a:extLst>
          </p:cNvPr>
          <p:cNvSpPr txBox="1"/>
          <p:nvPr/>
        </p:nvSpPr>
        <p:spPr>
          <a:xfrm>
            <a:off x="6427207" y="2897767"/>
            <a:ext cx="14382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latin typeface="AhnbergHand" pitchFamily="2" charset="0"/>
              </a:rPr>
              <a:t>Link Capacity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D27868C7-27B8-FE4A-81F2-A5DF43452341}"/>
              </a:ext>
            </a:extLst>
          </p:cNvPr>
          <p:cNvSpPr/>
          <p:nvPr/>
        </p:nvSpPr>
        <p:spPr>
          <a:xfrm>
            <a:off x="3566668" y="3280991"/>
            <a:ext cx="710970" cy="390798"/>
          </a:xfrm>
          <a:custGeom>
            <a:avLst/>
            <a:gdLst>
              <a:gd name="connsiteX0" fmla="*/ 23621 w 947960"/>
              <a:gd name="connsiteY0" fmla="*/ 73804 h 521064"/>
              <a:gd name="connsiteX1" fmla="*/ 152830 w 947960"/>
              <a:gd name="connsiteY1" fmla="*/ 4230 h 521064"/>
              <a:gd name="connsiteX2" fmla="*/ 3743 w 947960"/>
              <a:gd name="connsiteY2" fmla="*/ 183134 h 521064"/>
              <a:gd name="connsiteX3" fmla="*/ 341673 w 947960"/>
              <a:gd name="connsiteY3" fmla="*/ 14169 h 521064"/>
              <a:gd name="connsiteX4" fmla="*/ 53438 w 947960"/>
              <a:gd name="connsiteY4" fmla="*/ 362038 h 521064"/>
              <a:gd name="connsiteX5" fmla="*/ 729299 w 947960"/>
              <a:gd name="connsiteY5" fmla="*/ 4230 h 521064"/>
              <a:gd name="connsiteX6" fmla="*/ 83256 w 947960"/>
              <a:gd name="connsiteY6" fmla="*/ 521064 h 521064"/>
              <a:gd name="connsiteX7" fmla="*/ 947960 w 947960"/>
              <a:gd name="connsiteY7" fmla="*/ 4230 h 52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960" h="521064">
                <a:moveTo>
                  <a:pt x="23621" y="73804"/>
                </a:moveTo>
                <a:cubicBezTo>
                  <a:pt x="89882" y="29906"/>
                  <a:pt x="156143" y="-13992"/>
                  <a:pt x="152830" y="4230"/>
                </a:cubicBezTo>
                <a:cubicBezTo>
                  <a:pt x="149517" y="22452"/>
                  <a:pt x="-27731" y="181478"/>
                  <a:pt x="3743" y="183134"/>
                </a:cubicBezTo>
                <a:cubicBezTo>
                  <a:pt x="35217" y="184790"/>
                  <a:pt x="333391" y="-15648"/>
                  <a:pt x="341673" y="14169"/>
                </a:cubicBezTo>
                <a:cubicBezTo>
                  <a:pt x="349955" y="43986"/>
                  <a:pt x="-11166" y="363694"/>
                  <a:pt x="53438" y="362038"/>
                </a:cubicBezTo>
                <a:cubicBezTo>
                  <a:pt x="118042" y="360382"/>
                  <a:pt x="724329" y="-22274"/>
                  <a:pt x="729299" y="4230"/>
                </a:cubicBezTo>
                <a:cubicBezTo>
                  <a:pt x="734269" y="30734"/>
                  <a:pt x="46813" y="521064"/>
                  <a:pt x="83256" y="521064"/>
                </a:cubicBezTo>
                <a:cubicBezTo>
                  <a:pt x="119699" y="521064"/>
                  <a:pt x="533829" y="262647"/>
                  <a:pt x="947960" y="423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4EB154-4F85-6046-9268-449FD44D1750}"/>
              </a:ext>
            </a:extLst>
          </p:cNvPr>
          <p:cNvSpPr txBox="1"/>
          <p:nvPr/>
        </p:nvSpPr>
        <p:spPr>
          <a:xfrm>
            <a:off x="3646963" y="2473914"/>
            <a:ext cx="9328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  <a:latin typeface="AhnbergHand" pitchFamily="2" charset="0"/>
              </a:rPr>
              <a:t>Idle capacity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C02E70BE-E5F1-5145-A86B-DC0ACFD3D464}"/>
              </a:ext>
            </a:extLst>
          </p:cNvPr>
          <p:cNvSpPr/>
          <p:nvPr/>
        </p:nvSpPr>
        <p:spPr>
          <a:xfrm>
            <a:off x="3918988" y="2948718"/>
            <a:ext cx="231926" cy="294412"/>
          </a:xfrm>
          <a:custGeom>
            <a:avLst/>
            <a:gdLst>
              <a:gd name="connsiteX0" fmla="*/ 299296 w 309235"/>
              <a:gd name="connsiteY0" fmla="*/ 0 h 392549"/>
              <a:gd name="connsiteX1" fmla="*/ 40878 w 309235"/>
              <a:gd name="connsiteY1" fmla="*/ 387626 h 392549"/>
              <a:gd name="connsiteX2" fmla="*/ 1122 w 309235"/>
              <a:gd name="connsiteY2" fmla="*/ 228600 h 392549"/>
              <a:gd name="connsiteX3" fmla="*/ 40878 w 309235"/>
              <a:gd name="connsiteY3" fmla="*/ 377687 h 392549"/>
              <a:gd name="connsiteX4" fmla="*/ 309235 w 309235"/>
              <a:gd name="connsiteY4" fmla="*/ 268356 h 39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235" h="392549">
                <a:moveTo>
                  <a:pt x="299296" y="0"/>
                </a:moveTo>
                <a:cubicBezTo>
                  <a:pt x="194935" y="174763"/>
                  <a:pt x="90574" y="349526"/>
                  <a:pt x="40878" y="387626"/>
                </a:cubicBezTo>
                <a:cubicBezTo>
                  <a:pt x="-8818" y="425726"/>
                  <a:pt x="1122" y="230256"/>
                  <a:pt x="1122" y="228600"/>
                </a:cubicBezTo>
                <a:cubicBezTo>
                  <a:pt x="1122" y="226944"/>
                  <a:pt x="-10474" y="371061"/>
                  <a:pt x="40878" y="377687"/>
                </a:cubicBezTo>
                <a:cubicBezTo>
                  <a:pt x="92230" y="384313"/>
                  <a:pt x="200732" y="326334"/>
                  <a:pt x="309235" y="26835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F37233E-414E-6E41-9C1C-7E78C6A75A4B}"/>
              </a:ext>
            </a:extLst>
          </p:cNvPr>
          <p:cNvSpPr/>
          <p:nvPr/>
        </p:nvSpPr>
        <p:spPr>
          <a:xfrm>
            <a:off x="1497166" y="3715186"/>
            <a:ext cx="5480790" cy="151465"/>
          </a:xfrm>
          <a:custGeom>
            <a:avLst/>
            <a:gdLst>
              <a:gd name="connsiteX0" fmla="*/ 0 w 5480790"/>
              <a:gd name="connsiteY0" fmla="*/ 151465 h 151465"/>
              <a:gd name="connsiteX1" fmla="*/ 1682945 w 5480790"/>
              <a:gd name="connsiteY1" fmla="*/ 123416 h 151465"/>
              <a:gd name="connsiteX2" fmla="*/ 2760029 w 5480790"/>
              <a:gd name="connsiteY2" fmla="*/ 67317 h 151465"/>
              <a:gd name="connsiteX3" fmla="*/ 5480790 w 5480790"/>
              <a:gd name="connsiteY3" fmla="*/ 0 h 15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0790" h="151465">
                <a:moveTo>
                  <a:pt x="0" y="151465"/>
                </a:moveTo>
                <a:lnTo>
                  <a:pt x="1682945" y="123416"/>
                </a:lnTo>
                <a:cubicBezTo>
                  <a:pt x="2142950" y="109391"/>
                  <a:pt x="2760029" y="67317"/>
                  <a:pt x="2760029" y="67317"/>
                </a:cubicBezTo>
                <a:lnTo>
                  <a:pt x="5480790" y="0"/>
                </a:lnTo>
              </a:path>
            </a:pathLst>
          </a:custGeom>
          <a:noFill/>
          <a:ln w="635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0634548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BEB8C-FF1F-1845-9DED-562F06731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Enter Darwinism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6FB73-5353-AB4E-A535-AF05A2B70A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 TCP packet format is invariant</a:t>
            </a:r>
          </a:p>
          <a:p>
            <a:r>
              <a:rPr lang="en-AU" dirty="0"/>
              <a:t>But the control algorithm can vary</a:t>
            </a:r>
          </a:p>
          <a:p>
            <a:r>
              <a:rPr lang="en-AU" dirty="0"/>
              <a:t>What defines a “fitter” control algorithm?</a:t>
            </a:r>
          </a:p>
          <a:p>
            <a:pPr lvl="1"/>
            <a:r>
              <a:rPr lang="en-AU" dirty="0"/>
              <a:t>Be no less ‘aggressive’ than everyone else</a:t>
            </a:r>
          </a:p>
          <a:p>
            <a:pPr lvl="1"/>
            <a:r>
              <a:rPr lang="en-AU" dirty="0"/>
              <a:t>And try to exploit what others are not </a:t>
            </a:r>
          </a:p>
          <a:p>
            <a:pPr lvl="1"/>
            <a:r>
              <a:rPr lang="en-AU" dirty="0"/>
              <a:t>But don’t destroy the environment (network) </a:t>
            </a:r>
          </a:p>
        </p:txBody>
      </p:sp>
    </p:spTree>
    <p:extLst>
      <p:ext uri="{BB962C8B-B14F-4D97-AF65-F5344CB8AC3E}">
        <p14:creationId xmlns:p14="http://schemas.microsoft.com/office/powerpoint/2010/main" val="3085850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AU" dirty="0"/>
              <a:t>There have been many efforts to alter RENO’s flow control algorithm</a:t>
            </a:r>
          </a:p>
          <a:p>
            <a:r>
              <a:rPr lang="en-AU" dirty="0"/>
              <a:t>In a loss-based AIMD control system the essential parameters are the manner of rate increase and the manner of loss-based decrease</a:t>
            </a:r>
          </a:p>
          <a:p>
            <a:pPr lvl="1"/>
            <a:r>
              <a:rPr lang="en-AU" dirty="0"/>
              <a:t>For example: </a:t>
            </a:r>
          </a:p>
          <a:p>
            <a:pPr marL="685800" lvl="2" indent="0">
              <a:buNone/>
            </a:pPr>
            <a:r>
              <a:rPr lang="en-AU" dirty="0" err="1"/>
              <a:t>MulTCP</a:t>
            </a:r>
            <a:r>
              <a:rPr lang="en-AU" dirty="0"/>
              <a:t> behaves as it it were N simultaneous TCP sessions: i.e. increase by N segments each RTT and rate drop by 1/N upon packet loss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What about varying the manner of rate increase away from AI?</a:t>
            </a:r>
          </a:p>
        </p:txBody>
      </p:sp>
    </p:spTree>
    <p:extLst>
      <p:ext uri="{BB962C8B-B14F-4D97-AF65-F5344CB8AC3E}">
        <p14:creationId xmlns:p14="http://schemas.microsoft.com/office/powerpoint/2010/main" val="225225506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61501-71BA-2440-8B37-158FC73B0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November 1859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3567CC-C261-D149-867F-899EAC720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865" y="670514"/>
            <a:ext cx="2794000" cy="44831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331E2-658E-174E-893A-64267E0DA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536" y="1200150"/>
            <a:ext cx="4737445" cy="3461607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AU" sz="1800" dirty="0"/>
              <a:t>Charles Darwin published a monumental work that described a theory of the origins of the diversity of life through a process of natural selection, a finding initially jointly authored in a paper by Alfred Wallace and Charles Darwin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AU" sz="1800" dirty="0"/>
              <a:t>It described a natural process that is commonly corrupted as “survival of the fittest”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AU" sz="1800" dirty="0"/>
              <a:t>It’s not just the living world where we observe these evolutionary pressures </a:t>
            </a:r>
          </a:p>
          <a:p>
            <a:pPr marL="0" indent="0">
              <a:buNone/>
            </a:pPr>
            <a:endParaRPr lang="en-AU" sz="1800" dirty="0"/>
          </a:p>
          <a:p>
            <a:pPr marL="0" indent="0">
              <a:buNone/>
            </a:pPr>
            <a:endParaRPr lang="en-AU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66EC63-4818-1C42-BABA-31F7A2557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388" y="3813874"/>
            <a:ext cx="633477" cy="1207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C2D94D-192B-6B43-841B-C51BA2E76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4838" y="3792086"/>
            <a:ext cx="957251" cy="135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9745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Enter CUBIC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1489"/>
            <a:ext cx="7886700" cy="1349812"/>
          </a:xfrm>
        </p:spPr>
        <p:txBody>
          <a:bodyPr>
            <a:normAutofit fontScale="77500" lnSpcReduction="20000"/>
          </a:bodyPr>
          <a:lstStyle/>
          <a:p>
            <a:r>
              <a:rPr lang="en-AU" dirty="0"/>
              <a:t>CUBIC is designed to be useful for high speed sessions while still being ‘fair’ to other sessions and also efficient even at lower speeds</a:t>
            </a:r>
          </a:p>
          <a:p>
            <a:r>
              <a:rPr lang="en-AU" dirty="0"/>
              <a:t>Rather than probe in a linear manner for the sending rate that triggers packet loss, CUBIC uses a non-linear (cubic) search algorithm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1FD370-0D63-6D4D-AE69-8B4C99B7C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719683"/>
            <a:ext cx="3158739" cy="221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4530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and Queue formation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6" y="1094566"/>
            <a:ext cx="5126401" cy="3599388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A9020E-F676-954F-807F-45D46F5E4ABC}"/>
              </a:ext>
            </a:extLst>
          </p:cNvPr>
          <p:cNvCxnSpPr/>
          <p:nvPr/>
        </p:nvCxnSpPr>
        <p:spPr>
          <a:xfrm>
            <a:off x="1816987" y="2735584"/>
            <a:ext cx="443933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07073C9-6164-CA48-9463-D1245C174436}"/>
              </a:ext>
            </a:extLst>
          </p:cNvPr>
          <p:cNvSpPr txBox="1"/>
          <p:nvPr/>
        </p:nvSpPr>
        <p:spPr>
          <a:xfrm>
            <a:off x="172783" y="2574001"/>
            <a:ext cx="126028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Total Queue Capacity</a:t>
            </a:r>
          </a:p>
          <a:p>
            <a:r>
              <a:rPr lang="en-AU" sz="825" dirty="0"/>
              <a:t>(Onset of Packet Loss)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FA930A-0ABE-4443-8ED3-C8DEF0D3CCB7}"/>
              </a:ext>
            </a:extLst>
          </p:cNvPr>
          <p:cNvCxnSpPr/>
          <p:nvPr/>
        </p:nvCxnSpPr>
        <p:spPr>
          <a:xfrm>
            <a:off x="1816987" y="3107059"/>
            <a:ext cx="443933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47973A-1623-A443-B0FC-C74393954463}"/>
              </a:ext>
            </a:extLst>
          </p:cNvPr>
          <p:cNvSpPr txBox="1"/>
          <p:nvPr/>
        </p:nvSpPr>
        <p:spPr>
          <a:xfrm>
            <a:off x="172782" y="3006342"/>
            <a:ext cx="126509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Link Capacity Capacity</a:t>
            </a:r>
          </a:p>
          <a:p>
            <a:r>
              <a:rPr lang="en-AU" sz="825" dirty="0"/>
              <a:t>(Onset of Queuing)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310D1ACC-687D-0545-A376-BEB016E03368}"/>
              </a:ext>
            </a:extLst>
          </p:cNvPr>
          <p:cNvSpPr/>
          <p:nvPr/>
        </p:nvSpPr>
        <p:spPr>
          <a:xfrm flipV="1">
            <a:off x="6302943" y="3178894"/>
            <a:ext cx="831851" cy="1003301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ADA5CEC5-30BE-C449-B05F-0803FEA822F1}"/>
              </a:ext>
            </a:extLst>
          </p:cNvPr>
          <p:cNvSpPr/>
          <p:nvPr/>
        </p:nvSpPr>
        <p:spPr>
          <a:xfrm>
            <a:off x="6302944" y="2211710"/>
            <a:ext cx="787401" cy="89534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0F0635-5D94-5A4A-A2D9-EE54A557B0F2}"/>
              </a:ext>
            </a:extLst>
          </p:cNvPr>
          <p:cNvSpPr txBox="1"/>
          <p:nvPr/>
        </p:nvSpPr>
        <p:spPr>
          <a:xfrm>
            <a:off x="7220519" y="2528917"/>
            <a:ext cx="203200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Network Buffers Fill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99A4F4-990B-F744-8DC4-A9CD90196B76}"/>
              </a:ext>
            </a:extLst>
          </p:cNvPr>
          <p:cNvSpPr txBox="1"/>
          <p:nvPr/>
        </p:nvSpPr>
        <p:spPr>
          <a:xfrm>
            <a:off x="7220519" y="3329508"/>
            <a:ext cx="203200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Network Buffers Drain</a:t>
            </a:r>
          </a:p>
        </p:txBody>
      </p:sp>
    </p:spTree>
    <p:extLst>
      <p:ext uri="{BB962C8B-B14F-4D97-AF65-F5344CB8AC3E}">
        <p14:creationId xmlns:p14="http://schemas.microsoft.com/office/powerpoint/2010/main" val="272137388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Can react quickly to available capacity in the network</a:t>
            </a:r>
          </a:p>
          <a:p>
            <a:r>
              <a:rPr lang="en-AU" dirty="0"/>
              <a:t>Tends to sit for extended periods in the phase of queue formation</a:t>
            </a:r>
          </a:p>
          <a:p>
            <a:r>
              <a:rPr lang="en-AU" dirty="0"/>
              <a:t>Can react efficiently to long fat pipes and rapidly scale up the sending rate</a:t>
            </a:r>
          </a:p>
          <a:p>
            <a:r>
              <a:rPr lang="en-AU" dirty="0"/>
              <a:t>Operates in a manner that tends to exacerbate ‘buffer bloat’ conditions</a:t>
            </a:r>
          </a:p>
        </p:txBody>
      </p:sp>
    </p:spTree>
    <p:extLst>
      <p:ext uri="{BB962C8B-B14F-4D97-AF65-F5344CB8AC3E}">
        <p14:creationId xmlns:p14="http://schemas.microsoft.com/office/powerpoint/2010/main" val="244820595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321BF-A097-0647-AB40-6BAC0CBA6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panose="02020709070000000403" pitchFamily="49" charset="77"/>
              </a:rPr>
              <a:t>From 1 to N – Scaling Switching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AAA16-E2F2-1248-B600-483A3ED2F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23</a:t>
            </a:fld>
            <a:endParaRPr lang="en-AU" kern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5833D-4B9F-FD4E-8B8F-B5D6C80A3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This finding of buffer size relates to a single flow through a single bottleneck resource</a:t>
            </a:r>
          </a:p>
          <a:p>
            <a:r>
              <a:rPr lang="en-AU" dirty="0"/>
              <a:t>What happens to buffers with more flows and faster transmission system?</a:t>
            </a:r>
          </a:p>
        </p:txBody>
      </p:sp>
    </p:spTree>
    <p:extLst>
      <p:ext uri="{BB962C8B-B14F-4D97-AF65-F5344CB8AC3E}">
        <p14:creationId xmlns:p14="http://schemas.microsoft.com/office/powerpoint/2010/main" val="125393173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0D9FF-718D-0B48-B420-1A615E331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Flow Mixing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D986-315B-1140-8DFA-5CBD0FD7A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If 2 flows use a single buffer and they resonate precisely then the buffer still needs to be delay-bandwidth size</a:t>
            </a:r>
          </a:p>
          <a:p>
            <a:r>
              <a:rPr lang="en-AU" dirty="0"/>
              <a:t>If they are precisely out of phase the common buffer requirement is halved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47955-A422-384C-B024-3EDC39553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24</a:t>
            </a:fld>
            <a:endParaRPr lang="en-AU" kern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090EF5F-2A43-2B4E-BA48-DA749E56C91F}"/>
              </a:ext>
            </a:extLst>
          </p:cNvPr>
          <p:cNvGrpSpPr/>
          <p:nvPr/>
        </p:nvGrpSpPr>
        <p:grpSpPr>
          <a:xfrm>
            <a:off x="1259632" y="3578240"/>
            <a:ext cx="2430071" cy="1191361"/>
            <a:chOff x="1118367" y="3782660"/>
            <a:chExt cx="2430071" cy="119136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ED788EB-96E1-7247-BC07-828C9DCF40C3}"/>
                </a:ext>
              </a:extLst>
            </p:cNvPr>
            <p:cNvSpPr/>
            <p:nvPr/>
          </p:nvSpPr>
          <p:spPr>
            <a:xfrm>
              <a:off x="1143000" y="4847871"/>
              <a:ext cx="2405438" cy="126150"/>
            </a:xfrm>
            <a:custGeom>
              <a:avLst/>
              <a:gdLst>
                <a:gd name="connsiteX0" fmla="*/ 0 w 2405438"/>
                <a:gd name="connsiteY0" fmla="*/ 47322 h 126150"/>
                <a:gd name="connsiteX1" fmla="*/ 2254469 w 2405438"/>
                <a:gd name="connsiteY1" fmla="*/ 55205 h 126150"/>
                <a:gd name="connsiteX2" fmla="*/ 2144110 w 2405438"/>
                <a:gd name="connsiteY2" fmla="*/ 26 h 126150"/>
                <a:gd name="connsiteX3" fmla="*/ 2404241 w 2405438"/>
                <a:gd name="connsiteY3" fmla="*/ 63088 h 126150"/>
                <a:gd name="connsiteX4" fmla="*/ 2222938 w 2405438"/>
                <a:gd name="connsiteY4" fmla="*/ 126150 h 12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5438" h="126150">
                  <a:moveTo>
                    <a:pt x="0" y="47322"/>
                  </a:moveTo>
                  <a:lnTo>
                    <a:pt x="2254469" y="55205"/>
                  </a:lnTo>
                  <a:cubicBezTo>
                    <a:pt x="2611821" y="47322"/>
                    <a:pt x="2119148" y="-1288"/>
                    <a:pt x="2144110" y="26"/>
                  </a:cubicBezTo>
                  <a:cubicBezTo>
                    <a:pt x="2169072" y="1340"/>
                    <a:pt x="2391103" y="42067"/>
                    <a:pt x="2404241" y="63088"/>
                  </a:cubicBezTo>
                  <a:cubicBezTo>
                    <a:pt x="2417379" y="84109"/>
                    <a:pt x="2320158" y="105129"/>
                    <a:pt x="2222938" y="12615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CBD4999-07B2-F748-A720-DA881DB75E76}"/>
                </a:ext>
              </a:extLst>
            </p:cNvPr>
            <p:cNvSpPr/>
            <p:nvPr/>
          </p:nvSpPr>
          <p:spPr>
            <a:xfrm>
              <a:off x="1118367" y="3782660"/>
              <a:ext cx="119226" cy="1104650"/>
            </a:xfrm>
            <a:custGeom>
              <a:avLst/>
              <a:gdLst>
                <a:gd name="connsiteX0" fmla="*/ 48281 w 119226"/>
                <a:gd name="connsiteY0" fmla="*/ 1104650 h 1104650"/>
                <a:gd name="connsiteX1" fmla="*/ 48281 w 119226"/>
                <a:gd name="connsiteY1" fmla="*/ 119306 h 1104650"/>
                <a:gd name="connsiteX2" fmla="*/ 985 w 119226"/>
                <a:gd name="connsiteY2" fmla="*/ 237547 h 1104650"/>
                <a:gd name="connsiteX3" fmla="*/ 24633 w 119226"/>
                <a:gd name="connsiteY3" fmla="*/ 1064 h 1104650"/>
                <a:gd name="connsiteX4" fmla="*/ 119226 w 119226"/>
                <a:gd name="connsiteY4" fmla="*/ 166602 h 110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226" h="1104650">
                  <a:moveTo>
                    <a:pt x="48281" y="1104650"/>
                  </a:moveTo>
                  <a:cubicBezTo>
                    <a:pt x="52222" y="684236"/>
                    <a:pt x="56164" y="263823"/>
                    <a:pt x="48281" y="119306"/>
                  </a:cubicBezTo>
                  <a:cubicBezTo>
                    <a:pt x="40398" y="-25211"/>
                    <a:pt x="4926" y="257254"/>
                    <a:pt x="985" y="237547"/>
                  </a:cubicBezTo>
                  <a:cubicBezTo>
                    <a:pt x="-2956" y="217840"/>
                    <a:pt x="4926" y="12888"/>
                    <a:pt x="24633" y="1064"/>
                  </a:cubicBezTo>
                  <a:cubicBezTo>
                    <a:pt x="44340" y="-10760"/>
                    <a:pt x="81783" y="77921"/>
                    <a:pt x="119226" y="16660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6CC5EEB-86D2-8740-BF72-6A0843D85870}"/>
              </a:ext>
            </a:extLst>
          </p:cNvPr>
          <p:cNvGrpSpPr/>
          <p:nvPr/>
        </p:nvGrpSpPr>
        <p:grpSpPr>
          <a:xfrm>
            <a:off x="5148064" y="3569539"/>
            <a:ext cx="2430071" cy="1191361"/>
            <a:chOff x="1118367" y="3782660"/>
            <a:chExt cx="2430071" cy="119136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E73FE0C-5CC3-2942-B82A-B7CE11808EAC}"/>
                </a:ext>
              </a:extLst>
            </p:cNvPr>
            <p:cNvSpPr/>
            <p:nvPr/>
          </p:nvSpPr>
          <p:spPr>
            <a:xfrm>
              <a:off x="1143000" y="4847871"/>
              <a:ext cx="2405438" cy="126150"/>
            </a:xfrm>
            <a:custGeom>
              <a:avLst/>
              <a:gdLst>
                <a:gd name="connsiteX0" fmla="*/ 0 w 2405438"/>
                <a:gd name="connsiteY0" fmla="*/ 47322 h 126150"/>
                <a:gd name="connsiteX1" fmla="*/ 2254469 w 2405438"/>
                <a:gd name="connsiteY1" fmla="*/ 55205 h 126150"/>
                <a:gd name="connsiteX2" fmla="*/ 2144110 w 2405438"/>
                <a:gd name="connsiteY2" fmla="*/ 26 h 126150"/>
                <a:gd name="connsiteX3" fmla="*/ 2404241 w 2405438"/>
                <a:gd name="connsiteY3" fmla="*/ 63088 h 126150"/>
                <a:gd name="connsiteX4" fmla="*/ 2222938 w 2405438"/>
                <a:gd name="connsiteY4" fmla="*/ 126150 h 12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5438" h="126150">
                  <a:moveTo>
                    <a:pt x="0" y="47322"/>
                  </a:moveTo>
                  <a:lnTo>
                    <a:pt x="2254469" y="55205"/>
                  </a:lnTo>
                  <a:cubicBezTo>
                    <a:pt x="2611821" y="47322"/>
                    <a:pt x="2119148" y="-1288"/>
                    <a:pt x="2144110" y="26"/>
                  </a:cubicBezTo>
                  <a:cubicBezTo>
                    <a:pt x="2169072" y="1340"/>
                    <a:pt x="2391103" y="42067"/>
                    <a:pt x="2404241" y="63088"/>
                  </a:cubicBezTo>
                  <a:cubicBezTo>
                    <a:pt x="2417379" y="84109"/>
                    <a:pt x="2320158" y="105129"/>
                    <a:pt x="2222938" y="12615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96B5A32-162F-4A47-BF5B-E21A20BD481B}"/>
                </a:ext>
              </a:extLst>
            </p:cNvPr>
            <p:cNvSpPr/>
            <p:nvPr/>
          </p:nvSpPr>
          <p:spPr>
            <a:xfrm>
              <a:off x="1118367" y="3782660"/>
              <a:ext cx="119226" cy="1104650"/>
            </a:xfrm>
            <a:custGeom>
              <a:avLst/>
              <a:gdLst>
                <a:gd name="connsiteX0" fmla="*/ 48281 w 119226"/>
                <a:gd name="connsiteY0" fmla="*/ 1104650 h 1104650"/>
                <a:gd name="connsiteX1" fmla="*/ 48281 w 119226"/>
                <a:gd name="connsiteY1" fmla="*/ 119306 h 1104650"/>
                <a:gd name="connsiteX2" fmla="*/ 985 w 119226"/>
                <a:gd name="connsiteY2" fmla="*/ 237547 h 1104650"/>
                <a:gd name="connsiteX3" fmla="*/ 24633 w 119226"/>
                <a:gd name="connsiteY3" fmla="*/ 1064 h 1104650"/>
                <a:gd name="connsiteX4" fmla="*/ 119226 w 119226"/>
                <a:gd name="connsiteY4" fmla="*/ 166602 h 110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226" h="1104650">
                  <a:moveTo>
                    <a:pt x="48281" y="1104650"/>
                  </a:moveTo>
                  <a:cubicBezTo>
                    <a:pt x="52222" y="684236"/>
                    <a:pt x="56164" y="263823"/>
                    <a:pt x="48281" y="119306"/>
                  </a:cubicBezTo>
                  <a:cubicBezTo>
                    <a:pt x="40398" y="-25211"/>
                    <a:pt x="4926" y="257254"/>
                    <a:pt x="985" y="237547"/>
                  </a:cubicBezTo>
                  <a:cubicBezTo>
                    <a:pt x="-2956" y="217840"/>
                    <a:pt x="4926" y="12888"/>
                    <a:pt x="24633" y="1064"/>
                  </a:cubicBezTo>
                  <a:cubicBezTo>
                    <a:pt x="44340" y="-10760"/>
                    <a:pt x="81783" y="77921"/>
                    <a:pt x="119226" y="16660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1" name="Freeform 10">
            <a:extLst>
              <a:ext uri="{FF2B5EF4-FFF2-40B4-BE49-F238E27FC236}">
                <a16:creationId xmlns:a16="http://schemas.microsoft.com/office/drawing/2014/main" id="{F01B01CE-E54E-B745-B6AE-112287F29A92}"/>
              </a:ext>
            </a:extLst>
          </p:cNvPr>
          <p:cNvSpPr/>
          <p:nvPr/>
        </p:nvSpPr>
        <p:spPr>
          <a:xfrm>
            <a:off x="1334313" y="3667437"/>
            <a:ext cx="961696" cy="620485"/>
          </a:xfrm>
          <a:custGeom>
            <a:avLst/>
            <a:gdLst>
              <a:gd name="connsiteX0" fmla="*/ 0 w 961696"/>
              <a:gd name="connsiteY0" fmla="*/ 620485 h 620485"/>
              <a:gd name="connsiteX1" fmla="*/ 819806 w 961696"/>
              <a:gd name="connsiteY1" fmla="*/ 92340 h 620485"/>
              <a:gd name="connsiteX2" fmla="*/ 906517 w 961696"/>
              <a:gd name="connsiteY2" fmla="*/ 45043 h 620485"/>
              <a:gd name="connsiteX3" fmla="*/ 961696 w 961696"/>
              <a:gd name="connsiteY3" fmla="*/ 565305 h 620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1696" h="620485">
                <a:moveTo>
                  <a:pt x="0" y="620485"/>
                </a:moveTo>
                <a:lnTo>
                  <a:pt x="819806" y="92340"/>
                </a:lnTo>
                <a:cubicBezTo>
                  <a:pt x="970892" y="-3567"/>
                  <a:pt x="882869" y="-33784"/>
                  <a:pt x="906517" y="45043"/>
                </a:cubicBezTo>
                <a:cubicBezTo>
                  <a:pt x="930165" y="123870"/>
                  <a:pt x="945930" y="344587"/>
                  <a:pt x="961696" y="56530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FD9CD2A-049A-8446-AE81-DDB6DD345823}"/>
              </a:ext>
            </a:extLst>
          </p:cNvPr>
          <p:cNvSpPr/>
          <p:nvPr/>
        </p:nvSpPr>
        <p:spPr>
          <a:xfrm>
            <a:off x="2351188" y="3728246"/>
            <a:ext cx="733097" cy="559676"/>
          </a:xfrm>
          <a:custGeom>
            <a:avLst/>
            <a:gdLst>
              <a:gd name="connsiteX0" fmla="*/ 0 w 733097"/>
              <a:gd name="connsiteY0" fmla="*/ 559676 h 559676"/>
              <a:gd name="connsiteX1" fmla="*/ 701566 w 733097"/>
              <a:gd name="connsiteY1" fmla="*/ 0 h 559676"/>
              <a:gd name="connsiteX2" fmla="*/ 701566 w 733097"/>
              <a:gd name="connsiteY2" fmla="*/ 0 h 559676"/>
              <a:gd name="connsiteX3" fmla="*/ 733097 w 733097"/>
              <a:gd name="connsiteY3" fmla="*/ 559676 h 55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097" h="559676">
                <a:moveTo>
                  <a:pt x="0" y="559676"/>
                </a:moveTo>
                <a:lnTo>
                  <a:pt x="701566" y="0"/>
                </a:lnTo>
                <a:lnTo>
                  <a:pt x="701566" y="0"/>
                </a:lnTo>
                <a:lnTo>
                  <a:pt x="733097" y="559676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F0913DC-0394-494A-B7AA-43B7F4E752A6}"/>
              </a:ext>
            </a:extLst>
          </p:cNvPr>
          <p:cNvSpPr/>
          <p:nvPr/>
        </p:nvSpPr>
        <p:spPr>
          <a:xfrm>
            <a:off x="1316421" y="3035681"/>
            <a:ext cx="922282" cy="1237593"/>
          </a:xfrm>
          <a:custGeom>
            <a:avLst/>
            <a:gdLst>
              <a:gd name="connsiteX0" fmla="*/ 0 w 922282"/>
              <a:gd name="connsiteY0" fmla="*/ 1237593 h 1237593"/>
              <a:gd name="connsiteX1" fmla="*/ 701565 w 922282"/>
              <a:gd name="connsiteY1" fmla="*/ 354724 h 1237593"/>
              <a:gd name="connsiteX2" fmla="*/ 922282 w 922282"/>
              <a:gd name="connsiteY2" fmla="*/ 0 h 1237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2282" h="1237593">
                <a:moveTo>
                  <a:pt x="0" y="1237593"/>
                </a:moveTo>
                <a:cubicBezTo>
                  <a:pt x="273925" y="899291"/>
                  <a:pt x="547851" y="560989"/>
                  <a:pt x="701565" y="354724"/>
                </a:cubicBezTo>
                <a:cubicBezTo>
                  <a:pt x="855279" y="148458"/>
                  <a:pt x="888780" y="74229"/>
                  <a:pt x="922282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386AA0A5-62AC-254B-85A1-04B67B318D50}"/>
              </a:ext>
            </a:extLst>
          </p:cNvPr>
          <p:cNvSpPr/>
          <p:nvPr/>
        </p:nvSpPr>
        <p:spPr>
          <a:xfrm>
            <a:off x="5204796" y="3915258"/>
            <a:ext cx="961696" cy="620485"/>
          </a:xfrm>
          <a:custGeom>
            <a:avLst/>
            <a:gdLst>
              <a:gd name="connsiteX0" fmla="*/ 0 w 961696"/>
              <a:gd name="connsiteY0" fmla="*/ 620485 h 620485"/>
              <a:gd name="connsiteX1" fmla="*/ 819806 w 961696"/>
              <a:gd name="connsiteY1" fmla="*/ 92340 h 620485"/>
              <a:gd name="connsiteX2" fmla="*/ 906517 w 961696"/>
              <a:gd name="connsiteY2" fmla="*/ 45043 h 620485"/>
              <a:gd name="connsiteX3" fmla="*/ 961696 w 961696"/>
              <a:gd name="connsiteY3" fmla="*/ 565305 h 620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1696" h="620485">
                <a:moveTo>
                  <a:pt x="0" y="620485"/>
                </a:moveTo>
                <a:lnTo>
                  <a:pt x="819806" y="92340"/>
                </a:lnTo>
                <a:cubicBezTo>
                  <a:pt x="970892" y="-3567"/>
                  <a:pt x="882869" y="-33784"/>
                  <a:pt x="906517" y="45043"/>
                </a:cubicBezTo>
                <a:cubicBezTo>
                  <a:pt x="930165" y="123870"/>
                  <a:pt x="945930" y="344587"/>
                  <a:pt x="961696" y="56530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D2453A8-A9CA-DD4B-9C8D-E6F2170C6132}"/>
              </a:ext>
            </a:extLst>
          </p:cNvPr>
          <p:cNvSpPr/>
          <p:nvPr/>
        </p:nvSpPr>
        <p:spPr>
          <a:xfrm>
            <a:off x="6221671" y="3976067"/>
            <a:ext cx="733097" cy="559676"/>
          </a:xfrm>
          <a:custGeom>
            <a:avLst/>
            <a:gdLst>
              <a:gd name="connsiteX0" fmla="*/ 0 w 733097"/>
              <a:gd name="connsiteY0" fmla="*/ 559676 h 559676"/>
              <a:gd name="connsiteX1" fmla="*/ 701566 w 733097"/>
              <a:gd name="connsiteY1" fmla="*/ 0 h 559676"/>
              <a:gd name="connsiteX2" fmla="*/ 701566 w 733097"/>
              <a:gd name="connsiteY2" fmla="*/ 0 h 559676"/>
              <a:gd name="connsiteX3" fmla="*/ 733097 w 733097"/>
              <a:gd name="connsiteY3" fmla="*/ 559676 h 55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097" h="559676">
                <a:moveTo>
                  <a:pt x="0" y="559676"/>
                </a:moveTo>
                <a:lnTo>
                  <a:pt x="701566" y="0"/>
                </a:lnTo>
                <a:lnTo>
                  <a:pt x="701566" y="0"/>
                </a:lnTo>
                <a:lnTo>
                  <a:pt x="733097" y="559676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8D4C5E4C-61AB-254C-8A8D-D8774035AB14}"/>
              </a:ext>
            </a:extLst>
          </p:cNvPr>
          <p:cNvSpPr/>
          <p:nvPr/>
        </p:nvSpPr>
        <p:spPr>
          <a:xfrm>
            <a:off x="2262352" y="3067212"/>
            <a:ext cx="31531" cy="953814"/>
          </a:xfrm>
          <a:custGeom>
            <a:avLst/>
            <a:gdLst>
              <a:gd name="connsiteX0" fmla="*/ 0 w 31531"/>
              <a:gd name="connsiteY0" fmla="*/ 0 h 953814"/>
              <a:gd name="connsiteX1" fmla="*/ 31531 w 31531"/>
              <a:gd name="connsiteY1" fmla="*/ 953814 h 95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531" h="953814">
                <a:moveTo>
                  <a:pt x="0" y="0"/>
                </a:moveTo>
                <a:lnTo>
                  <a:pt x="31531" y="953814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916A636-F026-CB4E-BB7E-82FDB0AEA8A4}"/>
              </a:ext>
            </a:extLst>
          </p:cNvPr>
          <p:cNvSpPr/>
          <p:nvPr/>
        </p:nvSpPr>
        <p:spPr>
          <a:xfrm>
            <a:off x="2301766" y="2991648"/>
            <a:ext cx="741395" cy="1021495"/>
          </a:xfrm>
          <a:custGeom>
            <a:avLst/>
            <a:gdLst>
              <a:gd name="connsiteX0" fmla="*/ 0 w 741395"/>
              <a:gd name="connsiteY0" fmla="*/ 1021495 h 1021495"/>
              <a:gd name="connsiteX1" fmla="*/ 646386 w 741395"/>
              <a:gd name="connsiteY1" fmla="*/ 154392 h 1021495"/>
              <a:gd name="connsiteX2" fmla="*/ 725213 w 741395"/>
              <a:gd name="connsiteY2" fmla="*/ 4619 h 1021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1395" h="1021495">
                <a:moveTo>
                  <a:pt x="0" y="1021495"/>
                </a:moveTo>
                <a:cubicBezTo>
                  <a:pt x="262758" y="672683"/>
                  <a:pt x="525517" y="323871"/>
                  <a:pt x="646386" y="154392"/>
                </a:cubicBezTo>
                <a:cubicBezTo>
                  <a:pt x="767255" y="-15087"/>
                  <a:pt x="746234" y="-5234"/>
                  <a:pt x="725213" y="4619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745255D9-EE8A-5D41-BE87-4AA0197DC349}"/>
              </a:ext>
            </a:extLst>
          </p:cNvPr>
          <p:cNvSpPr/>
          <p:nvPr/>
        </p:nvSpPr>
        <p:spPr>
          <a:xfrm>
            <a:off x="3074049" y="2948971"/>
            <a:ext cx="15992" cy="938048"/>
          </a:xfrm>
          <a:custGeom>
            <a:avLst/>
            <a:gdLst>
              <a:gd name="connsiteX0" fmla="*/ 8110 w 15992"/>
              <a:gd name="connsiteY0" fmla="*/ 0 h 938048"/>
              <a:gd name="connsiteX1" fmla="*/ 227 w 15992"/>
              <a:gd name="connsiteY1" fmla="*/ 622738 h 938048"/>
              <a:gd name="connsiteX2" fmla="*/ 15992 w 15992"/>
              <a:gd name="connsiteY2" fmla="*/ 938048 h 93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92" h="938048">
                <a:moveTo>
                  <a:pt x="8110" y="0"/>
                </a:moveTo>
                <a:cubicBezTo>
                  <a:pt x="3511" y="233198"/>
                  <a:pt x="-1087" y="466397"/>
                  <a:pt x="227" y="622738"/>
                </a:cubicBezTo>
                <a:cubicBezTo>
                  <a:pt x="1541" y="779079"/>
                  <a:pt x="8766" y="858563"/>
                  <a:pt x="15992" y="938048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B71688A7-9E56-5244-87D7-7A34FE4E9429}"/>
              </a:ext>
            </a:extLst>
          </p:cNvPr>
          <p:cNvSpPr/>
          <p:nvPr/>
        </p:nvSpPr>
        <p:spPr>
          <a:xfrm>
            <a:off x="5204796" y="4156959"/>
            <a:ext cx="62494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C13E29C-AED0-A24B-A23A-50C9FFE03C43}"/>
              </a:ext>
            </a:extLst>
          </p:cNvPr>
          <p:cNvSpPr/>
          <p:nvPr/>
        </p:nvSpPr>
        <p:spPr>
          <a:xfrm>
            <a:off x="5210503" y="3904711"/>
            <a:ext cx="331076" cy="244365"/>
          </a:xfrm>
          <a:custGeom>
            <a:avLst/>
            <a:gdLst>
              <a:gd name="connsiteX0" fmla="*/ 0 w 331076"/>
              <a:gd name="connsiteY0" fmla="*/ 244365 h 244365"/>
              <a:gd name="connsiteX1" fmla="*/ 331076 w 331076"/>
              <a:gd name="connsiteY1" fmla="*/ 0 h 24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1076" h="244365">
                <a:moveTo>
                  <a:pt x="0" y="244365"/>
                </a:moveTo>
                <a:lnTo>
                  <a:pt x="331076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FF9BB8D-28CD-2F42-BF1A-452593FD13C1}"/>
              </a:ext>
            </a:extLst>
          </p:cNvPr>
          <p:cNvSpPr/>
          <p:nvPr/>
        </p:nvSpPr>
        <p:spPr>
          <a:xfrm>
            <a:off x="5532181" y="3867894"/>
            <a:ext cx="17281" cy="738382"/>
          </a:xfrm>
          <a:custGeom>
            <a:avLst/>
            <a:gdLst>
              <a:gd name="connsiteX0" fmla="*/ 1516 w 17281"/>
              <a:gd name="connsiteY0" fmla="*/ 28934 h 738382"/>
              <a:gd name="connsiteX1" fmla="*/ 1516 w 17281"/>
              <a:gd name="connsiteY1" fmla="*/ 84113 h 738382"/>
              <a:gd name="connsiteX2" fmla="*/ 17281 w 17281"/>
              <a:gd name="connsiteY2" fmla="*/ 738382 h 73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81" h="738382">
                <a:moveTo>
                  <a:pt x="1516" y="28934"/>
                </a:moveTo>
                <a:cubicBezTo>
                  <a:pt x="202" y="-2597"/>
                  <a:pt x="-1111" y="-34128"/>
                  <a:pt x="1516" y="84113"/>
                </a:cubicBezTo>
                <a:cubicBezTo>
                  <a:pt x="4143" y="202354"/>
                  <a:pt x="10712" y="470368"/>
                  <a:pt x="17281" y="738382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44B7D48-7EAA-8A40-A9A7-F860E4A504B1}"/>
              </a:ext>
            </a:extLst>
          </p:cNvPr>
          <p:cNvSpPr/>
          <p:nvPr/>
        </p:nvSpPr>
        <p:spPr>
          <a:xfrm>
            <a:off x="5549462" y="3896828"/>
            <a:ext cx="922283" cy="717331"/>
          </a:xfrm>
          <a:custGeom>
            <a:avLst/>
            <a:gdLst>
              <a:gd name="connsiteX0" fmla="*/ 0 w 922283"/>
              <a:gd name="connsiteY0" fmla="*/ 717331 h 717331"/>
              <a:gd name="connsiteX1" fmla="*/ 701566 w 922283"/>
              <a:gd name="connsiteY1" fmla="*/ 181303 h 717331"/>
              <a:gd name="connsiteX2" fmla="*/ 922283 w 922283"/>
              <a:gd name="connsiteY2" fmla="*/ 0 h 71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2283" h="717331">
                <a:moveTo>
                  <a:pt x="0" y="717331"/>
                </a:moveTo>
                <a:lnTo>
                  <a:pt x="701566" y="181303"/>
                </a:lnTo>
                <a:cubicBezTo>
                  <a:pt x="855280" y="61748"/>
                  <a:pt x="888781" y="30874"/>
                  <a:pt x="922283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15455F9-24CD-964A-9A21-9E74C263EC9A}"/>
              </a:ext>
            </a:extLst>
          </p:cNvPr>
          <p:cNvSpPr/>
          <p:nvPr/>
        </p:nvSpPr>
        <p:spPr>
          <a:xfrm>
            <a:off x="6463862" y="3881062"/>
            <a:ext cx="709448" cy="729388"/>
          </a:xfrm>
          <a:custGeom>
            <a:avLst/>
            <a:gdLst>
              <a:gd name="connsiteX0" fmla="*/ 15766 w 709448"/>
              <a:gd name="connsiteY0" fmla="*/ 0 h 729388"/>
              <a:gd name="connsiteX1" fmla="*/ 0 w 709448"/>
              <a:gd name="connsiteY1" fmla="*/ 685800 h 729388"/>
              <a:gd name="connsiteX2" fmla="*/ 39414 w 709448"/>
              <a:gd name="connsiteY2" fmla="*/ 662152 h 729388"/>
              <a:gd name="connsiteX3" fmla="*/ 709448 w 709448"/>
              <a:gd name="connsiteY3" fmla="*/ 197069 h 72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448" h="729388">
                <a:moveTo>
                  <a:pt x="15766" y="0"/>
                </a:moveTo>
                <a:lnTo>
                  <a:pt x="0" y="685800"/>
                </a:lnTo>
                <a:cubicBezTo>
                  <a:pt x="3941" y="796159"/>
                  <a:pt x="39414" y="662152"/>
                  <a:pt x="39414" y="662152"/>
                </a:cubicBezTo>
                <a:lnTo>
                  <a:pt x="709448" y="197069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471060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0D9FF-718D-0B48-B420-1A615E331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Smaller Buffers?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D986-315B-1140-8DFA-5CBD0FD7A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AU" dirty="0"/>
              <a:t>If 2 flows use a single buffer and they resonate precisely then the buffer still needs to be delay-bandwidth size</a:t>
            </a:r>
          </a:p>
          <a:p>
            <a:r>
              <a:rPr lang="en-AU" dirty="0"/>
              <a:t>If they are precisely out of phase the common buffer requirement is halved</a:t>
            </a:r>
          </a:p>
          <a:p>
            <a:r>
              <a:rPr lang="en-AU" dirty="0"/>
              <a:t>What about the case of N de-synchronised flows?</a:t>
            </a:r>
          </a:p>
          <a:p>
            <a:endParaRPr lang="en-AU" dirty="0"/>
          </a:p>
          <a:p>
            <a:pPr marL="266700" lvl="1" indent="0">
              <a:buNone/>
            </a:pPr>
            <a:r>
              <a:rPr lang="en-AU" b="1" dirty="0"/>
              <a:t>	</a:t>
            </a:r>
            <a:r>
              <a:rPr lang="en-AU" sz="3400" b="1" dirty="0"/>
              <a:t>Size</a:t>
            </a:r>
            <a:r>
              <a:rPr lang="en-AU" sz="3400" dirty="0"/>
              <a:t> = (</a:t>
            </a:r>
            <a:r>
              <a:rPr lang="en-AU" sz="3400" b="1" i="1" dirty="0"/>
              <a:t>BW</a:t>
            </a:r>
            <a:r>
              <a:rPr lang="en-AU" sz="3400" dirty="0"/>
              <a:t> ∙ </a:t>
            </a:r>
            <a:r>
              <a:rPr lang="en-AU" sz="3400" b="1" i="1" dirty="0"/>
              <a:t>RTT</a:t>
            </a:r>
            <a:r>
              <a:rPr lang="en-AU" sz="3400" dirty="0"/>
              <a:t>) / √</a:t>
            </a:r>
            <a:r>
              <a:rPr lang="en-AU" sz="3400" b="1" i="1" dirty="0"/>
              <a:t>N</a:t>
            </a:r>
          </a:p>
          <a:p>
            <a:pPr marL="266700" lvl="1" indent="0">
              <a:buNone/>
            </a:pPr>
            <a:endParaRPr lang="en-AU" b="1" i="1" dirty="0"/>
          </a:p>
          <a:p>
            <a:pPr marL="266700" lvl="1" indent="0">
              <a:buNone/>
            </a:pPr>
            <a:r>
              <a:rPr lang="en-AU" i="1" dirty="0"/>
              <a:t>Assuming that the component flows manage to achieve a fair outcome of obtaining 1/N of the resource in a non-synchronised manner, then the peak buffer resource is inversely proportionate to the square root of 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47955-A422-384C-B024-3EDC39553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25</a:t>
            </a:fld>
            <a:endParaRPr lang="en-AU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629CD-A93C-0B4A-A150-CE2C498E8CDB}"/>
              </a:ext>
            </a:extLst>
          </p:cNvPr>
          <p:cNvSpPr txBox="1"/>
          <p:nvPr/>
        </p:nvSpPr>
        <p:spPr>
          <a:xfrm>
            <a:off x="3126997" y="4760900"/>
            <a:ext cx="5837491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en-AU" sz="1400" dirty="0"/>
              <a:t>(“Sizing Router Buffers”, Appenzeller, McKeown, </a:t>
            </a:r>
            <a:r>
              <a:rPr lang="en-AU" sz="1400" dirty="0" err="1"/>
              <a:t>Keslassy</a:t>
            </a:r>
            <a:r>
              <a:rPr lang="en-AU" sz="1400" dirty="0"/>
              <a:t>, SIGCOM’04</a:t>
            </a:r>
            <a:r>
              <a:rPr lang="en-AU" sz="1400" dirty="0">
                <a:sym typeface="Wingdings" pitchFamily="2" charset="2"/>
              </a:rPr>
              <a:t>)</a:t>
            </a:r>
            <a:endParaRPr kumimoji="0" lang="en-A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1353128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176D-BDF4-0244-BEF2-5F5D56845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Role of Buffers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BB7FD-03C2-5E4E-8E3B-E4A499D64F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Buffers in a network serve two essential roles:</a:t>
            </a:r>
          </a:p>
          <a:p>
            <a:pPr lvl="1"/>
            <a:r>
              <a:rPr lang="en-AU" dirty="0"/>
              <a:t>smooth sender burstiness</a:t>
            </a:r>
          </a:p>
          <a:p>
            <a:pPr lvl="1"/>
            <a:r>
              <a:rPr lang="en-AU" dirty="0"/>
              <a:t>Multiplexing N inputs to 1 output</a:t>
            </a:r>
          </a:p>
          <a:p>
            <a:endParaRPr lang="en-AU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12379D-D6F9-2249-BB60-A171AC08DDE3}"/>
              </a:ext>
            </a:extLst>
          </p:cNvPr>
          <p:cNvSpPr/>
          <p:nvPr/>
        </p:nvSpPr>
        <p:spPr>
          <a:xfrm>
            <a:off x="942449" y="2058528"/>
            <a:ext cx="3708349" cy="61982"/>
          </a:xfrm>
          <a:custGeom>
            <a:avLst/>
            <a:gdLst>
              <a:gd name="connsiteX0" fmla="*/ 0 w 3708349"/>
              <a:gd name="connsiteY0" fmla="*/ 33933 h 61982"/>
              <a:gd name="connsiteX1" fmla="*/ 762935 w 3708349"/>
              <a:gd name="connsiteY1" fmla="*/ 274 h 61982"/>
              <a:gd name="connsiteX2" fmla="*/ 1447333 w 3708349"/>
              <a:gd name="connsiteY2" fmla="*/ 17104 h 61982"/>
              <a:gd name="connsiteX3" fmla="*/ 3685649 w 3708349"/>
              <a:gd name="connsiteY3" fmla="*/ 11494 h 61982"/>
              <a:gd name="connsiteX4" fmla="*/ 2664663 w 3708349"/>
              <a:gd name="connsiteY4" fmla="*/ 61982 h 61982"/>
              <a:gd name="connsiteX5" fmla="*/ 920010 w 3708349"/>
              <a:gd name="connsiteY5" fmla="*/ 50763 h 6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08349" h="61982">
                <a:moveTo>
                  <a:pt x="0" y="33933"/>
                </a:moveTo>
                <a:cubicBezTo>
                  <a:pt x="260856" y="18506"/>
                  <a:pt x="521713" y="3079"/>
                  <a:pt x="762935" y="274"/>
                </a:cubicBezTo>
                <a:cubicBezTo>
                  <a:pt x="1004157" y="-2531"/>
                  <a:pt x="1447333" y="17104"/>
                  <a:pt x="1447333" y="17104"/>
                </a:cubicBezTo>
                <a:lnTo>
                  <a:pt x="3685649" y="11494"/>
                </a:lnTo>
                <a:cubicBezTo>
                  <a:pt x="3888537" y="18974"/>
                  <a:pt x="2664663" y="61982"/>
                  <a:pt x="2664663" y="61982"/>
                </a:cubicBezTo>
                <a:lnTo>
                  <a:pt x="920010" y="50763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9076731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F6962-CB45-7B45-BBC1-07AF4F63A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Sender Pacing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D365D-BE09-5546-8E80-6562766992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Distribute </a:t>
            </a:r>
            <a:r>
              <a:rPr lang="en-AU" dirty="0" err="1"/>
              <a:t>cwnd</a:t>
            </a:r>
            <a:r>
              <a:rPr lang="en-AU" dirty="0"/>
              <a:t> data across the entire RTT interval</a:t>
            </a:r>
          </a:p>
          <a:p>
            <a:r>
              <a:rPr lang="en-AU" dirty="0"/>
              <a:t>Removes burst adaptation pressure on network buffers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8008670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32596-4164-1246-9FDB-23FA3D920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Tiny Buffers?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73763-CE7D-D045-B471-3F1DE09B8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If all senders ‘paced’ their sending to avoid bursting, and were sensitive to the formation of standing queues then we would likely have a residual multiplexing requirement for buffers where:</a:t>
            </a:r>
          </a:p>
          <a:p>
            <a:pPr marL="266700" lvl="1" indent="0">
              <a:buNone/>
            </a:pPr>
            <a:r>
              <a:rPr lang="en-AU" dirty="0"/>
              <a:t>	</a:t>
            </a:r>
            <a:r>
              <a:rPr lang="en-AU" sz="2900" b="1" dirty="0"/>
              <a:t>B &gt;= O(log W)</a:t>
            </a:r>
          </a:p>
          <a:p>
            <a:pPr marL="266700" lvl="1" indent="0">
              <a:buNone/>
            </a:pPr>
            <a:r>
              <a:rPr lang="en-AU" dirty="0"/>
              <a:t>	where W is the average flow window size</a:t>
            </a:r>
          </a:p>
          <a:p>
            <a:pPr marL="266700" lvl="1" indent="0">
              <a:buNone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767F5-D0C0-5F4B-86C5-94D42F194C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28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79232216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D8E52-6C4E-6B45-81E0-82B3C59EB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is this important?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3B4CC-2E26-8A47-A770-426B6E0D51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Because memory speed is not scaling at the same rate as transmission or switching</a:t>
            </a:r>
          </a:p>
          <a:p>
            <a:r>
              <a:rPr lang="en-AU" dirty="0"/>
              <a:t>Further capacity and speed improvements in the network mandate reduced memory demands within the switch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645A3D-FC43-BE4F-BB0B-06F332DFF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588" y="2919995"/>
            <a:ext cx="3637966" cy="214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8118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84E8-22E3-654A-91F3-1A3F36383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The Evolution of Speed</a:t>
            </a:r>
            <a:endParaRPr lang="en-A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0139-7C07-594D-823F-587996E9A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AU" dirty="0"/>
              <a:t>1980’s</a:t>
            </a:r>
          </a:p>
          <a:p>
            <a:pPr lvl="1"/>
            <a:r>
              <a:rPr lang="en-AU" sz="2400" dirty="0"/>
              <a:t>TCP rates of Kilobits per second</a:t>
            </a:r>
          </a:p>
          <a:p>
            <a:pPr marL="0" indent="0">
              <a:buNone/>
            </a:pPr>
            <a:r>
              <a:rPr lang="en-AU" dirty="0"/>
              <a:t>1990’s</a:t>
            </a:r>
          </a:p>
          <a:p>
            <a:pPr lvl="1"/>
            <a:r>
              <a:rPr lang="en-AU" sz="2400" dirty="0"/>
              <a:t>TCP rates of Megabits per second</a:t>
            </a:r>
          </a:p>
          <a:p>
            <a:pPr marL="0" indent="0">
              <a:buNone/>
            </a:pPr>
            <a:r>
              <a:rPr lang="en-AU" dirty="0"/>
              <a:t>2000’s</a:t>
            </a:r>
          </a:p>
          <a:p>
            <a:pPr lvl="1"/>
            <a:r>
              <a:rPr lang="en-AU" sz="2400" dirty="0"/>
              <a:t>TCP rates of Gigabits per second</a:t>
            </a:r>
          </a:p>
          <a:p>
            <a:pPr marL="0" indent="0">
              <a:buNone/>
            </a:pPr>
            <a:r>
              <a:rPr lang="en-AU" dirty="0"/>
              <a:t>2010’s</a:t>
            </a:r>
          </a:p>
          <a:p>
            <a:pPr lvl="1"/>
            <a:r>
              <a:rPr lang="en-AU" sz="2400" dirty="0"/>
              <a:t>TCP rates of Gigabits per second</a:t>
            </a: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5077D-8546-3E4E-A82A-5FE6F5467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3</a:t>
            </a:fld>
            <a:endParaRPr lang="en-AU" kern="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A1FC39E-333A-9546-B546-E6AC9B255894}"/>
              </a:ext>
            </a:extLst>
          </p:cNvPr>
          <p:cNvSpPr/>
          <p:nvPr/>
        </p:nvSpPr>
        <p:spPr>
          <a:xfrm>
            <a:off x="6023898" y="2571750"/>
            <a:ext cx="160659" cy="1827255"/>
          </a:xfrm>
          <a:custGeom>
            <a:avLst/>
            <a:gdLst>
              <a:gd name="connsiteX0" fmla="*/ 160659 w 160659"/>
              <a:gd name="connsiteY0" fmla="*/ 2552297 h 2552297"/>
              <a:gd name="connsiteX1" fmla="*/ 98875 w 160659"/>
              <a:gd name="connsiteY1" fmla="*/ 1217768 h 2552297"/>
              <a:gd name="connsiteX2" fmla="*/ 67983 w 160659"/>
              <a:gd name="connsiteY2" fmla="*/ 80946 h 2552297"/>
              <a:gd name="connsiteX3" fmla="*/ 21 w 160659"/>
              <a:gd name="connsiteY3" fmla="*/ 148908 h 2552297"/>
              <a:gd name="connsiteX4" fmla="*/ 61805 w 160659"/>
              <a:gd name="connsiteY4" fmla="*/ 627 h 2552297"/>
              <a:gd name="connsiteX5" fmla="*/ 160659 w 160659"/>
              <a:gd name="connsiteY5" fmla="*/ 105660 h 255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659" h="2552297">
                <a:moveTo>
                  <a:pt x="160659" y="2552297"/>
                </a:moveTo>
                <a:cubicBezTo>
                  <a:pt x="137490" y="2090978"/>
                  <a:pt x="114321" y="1629660"/>
                  <a:pt x="98875" y="1217768"/>
                </a:cubicBezTo>
                <a:cubicBezTo>
                  <a:pt x="83429" y="805876"/>
                  <a:pt x="84459" y="259089"/>
                  <a:pt x="67983" y="80946"/>
                </a:cubicBezTo>
                <a:cubicBezTo>
                  <a:pt x="51507" y="-97197"/>
                  <a:pt x="1051" y="162294"/>
                  <a:pt x="21" y="148908"/>
                </a:cubicBezTo>
                <a:cubicBezTo>
                  <a:pt x="-1009" y="135521"/>
                  <a:pt x="35032" y="7835"/>
                  <a:pt x="61805" y="627"/>
                </a:cubicBezTo>
                <a:cubicBezTo>
                  <a:pt x="88578" y="-6581"/>
                  <a:pt x="124618" y="49539"/>
                  <a:pt x="160659" y="1056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1025B0A-2D87-3B46-8381-39DFCEE01E4D}"/>
              </a:ext>
            </a:extLst>
          </p:cNvPr>
          <p:cNvSpPr/>
          <p:nvPr/>
        </p:nvSpPr>
        <p:spPr>
          <a:xfrm>
            <a:off x="6221627" y="4287271"/>
            <a:ext cx="2581529" cy="124091"/>
          </a:xfrm>
          <a:custGeom>
            <a:avLst/>
            <a:gdLst>
              <a:gd name="connsiteX0" fmla="*/ 0 w 2581529"/>
              <a:gd name="connsiteY0" fmla="*/ 93199 h 124091"/>
              <a:gd name="connsiteX1" fmla="*/ 685800 w 2581529"/>
              <a:gd name="connsiteY1" fmla="*/ 80843 h 124091"/>
              <a:gd name="connsiteX2" fmla="*/ 2483708 w 2581529"/>
              <a:gd name="connsiteY2" fmla="*/ 80843 h 124091"/>
              <a:gd name="connsiteX3" fmla="*/ 2366319 w 2581529"/>
              <a:gd name="connsiteY3" fmla="*/ 524 h 124091"/>
              <a:gd name="connsiteX4" fmla="*/ 2570205 w 2581529"/>
              <a:gd name="connsiteY4" fmla="*/ 49951 h 124091"/>
              <a:gd name="connsiteX5" fmla="*/ 2458995 w 2581529"/>
              <a:gd name="connsiteY5" fmla="*/ 124091 h 12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1529" h="124091">
                <a:moveTo>
                  <a:pt x="0" y="93199"/>
                </a:moveTo>
                <a:lnTo>
                  <a:pt x="685800" y="80843"/>
                </a:lnTo>
                <a:lnTo>
                  <a:pt x="2483708" y="80843"/>
                </a:lnTo>
                <a:cubicBezTo>
                  <a:pt x="2763794" y="67457"/>
                  <a:pt x="2351903" y="5673"/>
                  <a:pt x="2366319" y="524"/>
                </a:cubicBezTo>
                <a:cubicBezTo>
                  <a:pt x="2380735" y="-4625"/>
                  <a:pt x="2554759" y="29356"/>
                  <a:pt x="2570205" y="49951"/>
                </a:cubicBezTo>
                <a:cubicBezTo>
                  <a:pt x="2585651" y="70546"/>
                  <a:pt x="2522323" y="97318"/>
                  <a:pt x="2458995" y="1240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3E1186C-F1B8-584F-9818-CAA0757B017D}"/>
              </a:ext>
            </a:extLst>
          </p:cNvPr>
          <p:cNvSpPr/>
          <p:nvPr/>
        </p:nvSpPr>
        <p:spPr>
          <a:xfrm>
            <a:off x="6295630" y="4133269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5335EDA-CF17-224A-9EBF-AE5DCDD39F68}"/>
              </a:ext>
            </a:extLst>
          </p:cNvPr>
          <p:cNvSpPr/>
          <p:nvPr/>
        </p:nvSpPr>
        <p:spPr>
          <a:xfrm>
            <a:off x="7023536" y="3591608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1A1BDFF-5455-4A4A-826A-5D9D8E778524}"/>
              </a:ext>
            </a:extLst>
          </p:cNvPr>
          <p:cNvSpPr/>
          <p:nvPr/>
        </p:nvSpPr>
        <p:spPr>
          <a:xfrm>
            <a:off x="7692485" y="3147814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9870C99-B3A1-FA48-97CF-79E4FB0DA999}"/>
              </a:ext>
            </a:extLst>
          </p:cNvPr>
          <p:cNvSpPr/>
          <p:nvPr/>
        </p:nvSpPr>
        <p:spPr>
          <a:xfrm>
            <a:off x="8388424" y="2929353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71FBDE-E0B4-934B-B928-BB27D0423D64}"/>
              </a:ext>
            </a:extLst>
          </p:cNvPr>
          <p:cNvSpPr txBox="1"/>
          <p:nvPr/>
        </p:nvSpPr>
        <p:spPr>
          <a:xfrm>
            <a:off x="6184557" y="4446276"/>
            <a:ext cx="4812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80’s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1EEF94-E851-2D42-A3C0-B0F11110C2D6}"/>
              </a:ext>
            </a:extLst>
          </p:cNvPr>
          <p:cNvSpPr txBox="1"/>
          <p:nvPr/>
        </p:nvSpPr>
        <p:spPr>
          <a:xfrm>
            <a:off x="6864598" y="4453024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90’s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43A15B-055E-554B-9B63-E636548EBDC9}"/>
              </a:ext>
            </a:extLst>
          </p:cNvPr>
          <p:cNvSpPr txBox="1"/>
          <p:nvPr/>
        </p:nvSpPr>
        <p:spPr>
          <a:xfrm>
            <a:off x="7549447" y="4453024"/>
            <a:ext cx="482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00’s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6F2E87-2714-CE40-85DE-7A0707BF3B77}"/>
              </a:ext>
            </a:extLst>
          </p:cNvPr>
          <p:cNvSpPr txBox="1"/>
          <p:nvPr/>
        </p:nvSpPr>
        <p:spPr>
          <a:xfrm>
            <a:off x="8231089" y="4431163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10’s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B0B1EC-9CBD-B54A-8257-C94027B7343D}"/>
              </a:ext>
            </a:extLst>
          </p:cNvPr>
          <p:cNvSpPr txBox="1"/>
          <p:nvPr/>
        </p:nvSpPr>
        <p:spPr>
          <a:xfrm>
            <a:off x="5845704" y="4071087"/>
            <a:ext cx="319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CFFD0E-B0AF-8449-B53C-EF9A6156A13C}"/>
              </a:ext>
            </a:extLst>
          </p:cNvPr>
          <p:cNvSpPr txBox="1"/>
          <p:nvPr/>
        </p:nvSpPr>
        <p:spPr>
          <a:xfrm>
            <a:off x="5827169" y="3486199"/>
            <a:ext cx="296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9B3263-2D64-C444-9F1E-911C1BFBAD6C}"/>
              </a:ext>
            </a:extLst>
          </p:cNvPr>
          <p:cNvSpPr txBox="1"/>
          <p:nvPr/>
        </p:nvSpPr>
        <p:spPr>
          <a:xfrm>
            <a:off x="5809547" y="2953959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G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C124CF95-0D2A-F045-AED2-FCFB2BAEEC16}"/>
              </a:ext>
            </a:extLst>
          </p:cNvPr>
          <p:cNvSpPr/>
          <p:nvPr/>
        </p:nvSpPr>
        <p:spPr>
          <a:xfrm>
            <a:off x="6172200" y="2952549"/>
            <a:ext cx="2656703" cy="1347602"/>
          </a:xfrm>
          <a:custGeom>
            <a:avLst/>
            <a:gdLst>
              <a:gd name="connsiteX0" fmla="*/ 0 w 2656703"/>
              <a:gd name="connsiteY0" fmla="*/ 1347602 h 1347602"/>
              <a:gd name="connsiteX1" fmla="*/ 413951 w 2656703"/>
              <a:gd name="connsiteY1" fmla="*/ 1069575 h 1347602"/>
              <a:gd name="connsiteX2" fmla="*/ 1248032 w 2656703"/>
              <a:gd name="connsiteY2" fmla="*/ 420846 h 1347602"/>
              <a:gd name="connsiteX3" fmla="*/ 1841157 w 2656703"/>
              <a:gd name="connsiteY3" fmla="*/ 56321 h 1347602"/>
              <a:gd name="connsiteX4" fmla="*/ 2656703 w 2656703"/>
              <a:gd name="connsiteY4" fmla="*/ 6894 h 134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3" h="1347602">
                <a:moveTo>
                  <a:pt x="0" y="1347602"/>
                </a:moveTo>
                <a:cubicBezTo>
                  <a:pt x="102973" y="1285818"/>
                  <a:pt x="205946" y="1224034"/>
                  <a:pt x="413951" y="1069575"/>
                </a:cubicBezTo>
                <a:cubicBezTo>
                  <a:pt x="621956" y="915116"/>
                  <a:pt x="1010164" y="589722"/>
                  <a:pt x="1248032" y="420846"/>
                </a:cubicBezTo>
                <a:cubicBezTo>
                  <a:pt x="1485900" y="251970"/>
                  <a:pt x="1606379" y="125313"/>
                  <a:pt x="1841157" y="56321"/>
                </a:cubicBezTo>
                <a:cubicBezTo>
                  <a:pt x="2075935" y="-12671"/>
                  <a:pt x="2366319" y="-2889"/>
                  <a:pt x="2656703" y="6894"/>
                </a:cubicBezTo>
              </a:path>
            </a:pathLst>
          </a:cu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059918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BD0E9-D005-5E42-9E18-65AAE67C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panose="02020709070000000403" pitchFamily="49" charset="77"/>
              </a:rPr>
              <a:t>Switching Chip Design </a:t>
            </a:r>
            <a:r>
              <a:rPr lang="en-AU" dirty="0" err="1">
                <a:latin typeface="Powderfinger Type" panose="02020709070000000403" pitchFamily="49" charset="77"/>
              </a:rPr>
              <a:t>TradeOffs</a:t>
            </a:r>
            <a:endParaRPr lang="en-AU" dirty="0">
              <a:latin typeface="Powderfinger Type" panose="02020709070000000403" pitchFamily="49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0B78F-1A49-5A4C-B92A-4F042764C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On-Chip memory is faster, but limited to between ~16M to ~64M</a:t>
            </a:r>
          </a:p>
          <a:p>
            <a:r>
              <a:rPr lang="en-AU" dirty="0"/>
              <a:t>A chip design can include an interface to external memory banks but the memory interface/controller also takes up chip space and the external memory is slower</a:t>
            </a:r>
          </a:p>
          <a:p>
            <a:endParaRPr lang="en-AU" dirty="0"/>
          </a:p>
          <a:p>
            <a:r>
              <a:rPr lang="en-AU" dirty="0"/>
              <a:t>Between 20% to 60% of switch chip real estate is devoted to memory / memory control</a:t>
            </a:r>
          </a:p>
          <a:p>
            <a:r>
              <a:rPr lang="en-AU" dirty="0"/>
              <a:t>Small memory buffers in switch design allows for larger switch fabric implementations on the chip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0479F-CB9F-C84D-AB11-D3A68FAB5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30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63537965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F20A-0372-5649-B94A-AFD8B53A7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Switch Design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3DC2DC-032E-9B47-A9F3-37027AEAB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94" y="1033531"/>
            <a:ext cx="6722012" cy="34242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95914F-450B-DA40-8DCB-EC5DB0007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31</a:t>
            </a:fld>
            <a:endParaRPr lang="en-AU" kern="0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DA80240-F838-174F-8D47-B442FC8509F5}"/>
              </a:ext>
            </a:extLst>
          </p:cNvPr>
          <p:cNvSpPr/>
          <p:nvPr/>
        </p:nvSpPr>
        <p:spPr>
          <a:xfrm>
            <a:off x="1973050" y="2855222"/>
            <a:ext cx="728516" cy="352158"/>
          </a:xfrm>
          <a:custGeom>
            <a:avLst/>
            <a:gdLst>
              <a:gd name="connsiteX0" fmla="*/ 312950 w 728516"/>
              <a:gd name="connsiteY0" fmla="*/ 329412 h 352158"/>
              <a:gd name="connsiteX1" fmla="*/ 722853 w 728516"/>
              <a:gd name="connsiteY1" fmla="*/ 124461 h 352158"/>
              <a:gd name="connsiteX2" fmla="*/ 44936 w 728516"/>
              <a:gd name="connsiteY2" fmla="*/ 6219 h 352158"/>
              <a:gd name="connsiteX3" fmla="*/ 76467 w 728516"/>
              <a:gd name="connsiteY3" fmla="*/ 313647 h 352158"/>
              <a:gd name="connsiteX4" fmla="*/ 178943 w 728516"/>
              <a:gd name="connsiteY4" fmla="*/ 337295 h 352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516" h="352158">
                <a:moveTo>
                  <a:pt x="312950" y="329412"/>
                </a:moveTo>
                <a:cubicBezTo>
                  <a:pt x="540236" y="253869"/>
                  <a:pt x="767522" y="178326"/>
                  <a:pt x="722853" y="124461"/>
                </a:cubicBezTo>
                <a:cubicBezTo>
                  <a:pt x="678184" y="70596"/>
                  <a:pt x="152667" y="-25312"/>
                  <a:pt x="44936" y="6219"/>
                </a:cubicBezTo>
                <a:cubicBezTo>
                  <a:pt x="-62795" y="37750"/>
                  <a:pt x="54133" y="258468"/>
                  <a:pt x="76467" y="313647"/>
                </a:cubicBezTo>
                <a:cubicBezTo>
                  <a:pt x="98801" y="368826"/>
                  <a:pt x="138872" y="353060"/>
                  <a:pt x="178943" y="33729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511268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Optimising Flow State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AU" dirty="0"/>
              <a:t>There are three ‘states’ of flow management:</a:t>
            </a:r>
          </a:p>
          <a:p>
            <a:pPr lvl="1"/>
            <a:r>
              <a:rPr lang="en-AU" b="1" dirty="0"/>
              <a:t>Under-Utilised </a:t>
            </a:r>
            <a:r>
              <a:rPr lang="mr-IN" dirty="0"/>
              <a:t>–</a:t>
            </a:r>
            <a:r>
              <a:rPr lang="en-AU" dirty="0"/>
              <a:t> where the flow rate is below the link capacity and no queues form</a:t>
            </a:r>
          </a:p>
          <a:p>
            <a:pPr lvl="1"/>
            <a:r>
              <a:rPr lang="en-AU" b="1" dirty="0"/>
              <a:t>Over-Utilised</a:t>
            </a:r>
            <a:r>
              <a:rPr lang="en-AU" dirty="0"/>
              <a:t> </a:t>
            </a:r>
            <a:r>
              <a:rPr lang="mr-IN" dirty="0"/>
              <a:t>–</a:t>
            </a:r>
            <a:r>
              <a:rPr lang="en-AU" dirty="0"/>
              <a:t> where the flow rate is greater that the link capacity and queues form </a:t>
            </a:r>
          </a:p>
          <a:p>
            <a:pPr lvl="1"/>
            <a:r>
              <a:rPr lang="en-AU" b="1" dirty="0"/>
              <a:t>Saturated </a:t>
            </a:r>
            <a:r>
              <a:rPr lang="mr-IN" dirty="0"/>
              <a:t>–</a:t>
            </a:r>
            <a:r>
              <a:rPr lang="en-AU" dirty="0"/>
              <a:t> where the queue is filled and packet loss occurs</a:t>
            </a:r>
          </a:p>
          <a:p>
            <a:pPr lvl="1"/>
            <a:endParaRPr lang="en-AU" dirty="0"/>
          </a:p>
          <a:p>
            <a:r>
              <a:rPr lang="en-AU" dirty="0"/>
              <a:t>Loss-based control systems probe upward to the Saturated point, and back off quickly to what they guess is the Under-Utilised state in order to the let the queues drain</a:t>
            </a:r>
          </a:p>
          <a:p>
            <a:r>
              <a:rPr lang="en-AU" dirty="0"/>
              <a:t>But the optimal operational point for any flow is at the point of state change from Under to Over-utilised, not at the Saturated point</a:t>
            </a:r>
          </a:p>
        </p:txBody>
      </p:sp>
    </p:spTree>
    <p:extLst>
      <p:ext uri="{BB962C8B-B14F-4D97-AF65-F5344CB8AC3E}">
        <p14:creationId xmlns:p14="http://schemas.microsoft.com/office/powerpoint/2010/main" val="286217567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RTT and Delivery Rate with Queuing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712" y="788711"/>
            <a:ext cx="5184576" cy="4121630"/>
          </a:xfrm>
        </p:spPr>
      </p:pic>
      <p:sp>
        <p:nvSpPr>
          <p:cNvPr id="3" name="TextBox 2"/>
          <p:cNvSpPr txBox="1"/>
          <p:nvPr/>
        </p:nvSpPr>
        <p:spPr>
          <a:xfrm>
            <a:off x="2339752" y="4868601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Under-Utilised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23928" y="4905509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Over-Utilised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6136" y="4924209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Saturated</a:t>
            </a:r>
          </a:p>
        </p:txBody>
      </p:sp>
    </p:spTree>
    <p:extLst>
      <p:ext uri="{BB962C8B-B14F-4D97-AF65-F5344CB8AC3E}">
        <p14:creationId xmlns:p14="http://schemas.microsoft.com/office/powerpoint/2010/main" val="239587717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How to detect the </a:t>
            </a:r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onset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of queuing?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635646"/>
            <a:ext cx="7704856" cy="3423827"/>
          </a:xfrm>
        </p:spPr>
        <p:txBody>
          <a:bodyPr/>
          <a:lstStyle/>
          <a:p>
            <a:r>
              <a:rPr lang="en-AU" dirty="0"/>
              <a:t>By getting the network say when queues are forming?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4608921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5723-B4CA-934C-A135-D1EBEA265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Explicit Congestion Notification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16971-A498-2742-A720-089D32B563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25D617-540C-E247-956E-EEF210587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149"/>
            <a:ext cx="9144000" cy="2757201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7ECF8BD8-FAEA-9147-807C-39533D097461}"/>
              </a:ext>
            </a:extLst>
          </p:cNvPr>
          <p:cNvSpPr/>
          <p:nvPr/>
        </p:nvSpPr>
        <p:spPr>
          <a:xfrm>
            <a:off x="1296063" y="2790908"/>
            <a:ext cx="6830177" cy="182880"/>
          </a:xfrm>
          <a:custGeom>
            <a:avLst/>
            <a:gdLst>
              <a:gd name="connsiteX0" fmla="*/ 0 w 6830177"/>
              <a:gd name="connsiteY0" fmla="*/ 182880 h 182880"/>
              <a:gd name="connsiteX1" fmla="*/ 747422 w 6830177"/>
              <a:gd name="connsiteY1" fmla="*/ 95415 h 182880"/>
              <a:gd name="connsiteX2" fmla="*/ 3434963 w 6830177"/>
              <a:gd name="connsiteY2" fmla="*/ 0 h 182880"/>
              <a:gd name="connsiteX3" fmla="*/ 5939624 w 6830177"/>
              <a:gd name="connsiteY3" fmla="*/ 23854 h 182880"/>
              <a:gd name="connsiteX4" fmla="*/ 6774511 w 6830177"/>
              <a:gd name="connsiteY4" fmla="*/ 103367 h 182880"/>
              <a:gd name="connsiteX5" fmla="*/ 6647290 w 6830177"/>
              <a:gd name="connsiteY5" fmla="*/ 31805 h 182880"/>
              <a:gd name="connsiteX6" fmla="*/ 6830170 w 6830177"/>
              <a:gd name="connsiteY6" fmla="*/ 135172 h 182880"/>
              <a:gd name="connsiteX7" fmla="*/ 6639339 w 6830177"/>
              <a:gd name="connsiteY7" fmla="*/ 18288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30177" h="182880">
                <a:moveTo>
                  <a:pt x="0" y="182880"/>
                </a:moveTo>
                <a:cubicBezTo>
                  <a:pt x="87464" y="154387"/>
                  <a:pt x="174928" y="125895"/>
                  <a:pt x="747422" y="95415"/>
                </a:cubicBezTo>
                <a:cubicBezTo>
                  <a:pt x="1319916" y="64935"/>
                  <a:pt x="3434963" y="0"/>
                  <a:pt x="3434963" y="0"/>
                </a:cubicBezTo>
                <a:lnTo>
                  <a:pt x="5939624" y="23854"/>
                </a:lnTo>
                <a:cubicBezTo>
                  <a:pt x="6496215" y="41082"/>
                  <a:pt x="6656567" y="102042"/>
                  <a:pt x="6774511" y="103367"/>
                </a:cubicBezTo>
                <a:cubicBezTo>
                  <a:pt x="6892455" y="104692"/>
                  <a:pt x="6647290" y="31805"/>
                  <a:pt x="6647290" y="31805"/>
                </a:cubicBezTo>
                <a:cubicBezTo>
                  <a:pt x="6656567" y="37106"/>
                  <a:pt x="6831495" y="109993"/>
                  <a:pt x="6830170" y="135172"/>
                </a:cubicBezTo>
                <a:cubicBezTo>
                  <a:pt x="6828845" y="160351"/>
                  <a:pt x="6734092" y="171615"/>
                  <a:pt x="6639339" y="182880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64DD64F-9B6F-CB4D-B8E9-46E5489E800B}"/>
              </a:ext>
            </a:extLst>
          </p:cNvPr>
          <p:cNvSpPr/>
          <p:nvPr/>
        </p:nvSpPr>
        <p:spPr>
          <a:xfrm>
            <a:off x="1367209" y="3005593"/>
            <a:ext cx="6401215" cy="313828"/>
          </a:xfrm>
          <a:custGeom>
            <a:avLst/>
            <a:gdLst>
              <a:gd name="connsiteX0" fmla="*/ 6401215 w 6401215"/>
              <a:gd name="connsiteY0" fmla="*/ 0 h 313828"/>
              <a:gd name="connsiteX1" fmla="*/ 5105153 w 6401215"/>
              <a:gd name="connsiteY1" fmla="*/ 262393 h 313828"/>
              <a:gd name="connsiteX2" fmla="*/ 3061668 w 6401215"/>
              <a:gd name="connsiteY2" fmla="*/ 310101 h 313828"/>
              <a:gd name="connsiteX3" fmla="*/ 549055 w 6401215"/>
              <a:gd name="connsiteY3" fmla="*/ 206734 h 313828"/>
              <a:gd name="connsiteX4" fmla="*/ 24269 w 6401215"/>
              <a:gd name="connsiteY4" fmla="*/ 135172 h 313828"/>
              <a:gd name="connsiteX5" fmla="*/ 119685 w 6401215"/>
              <a:gd name="connsiteY5" fmla="*/ 79513 h 313828"/>
              <a:gd name="connsiteX6" fmla="*/ 415 w 6401215"/>
              <a:gd name="connsiteY6" fmla="*/ 119270 h 313828"/>
              <a:gd name="connsiteX7" fmla="*/ 87880 w 6401215"/>
              <a:gd name="connsiteY7" fmla="*/ 230588 h 31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1215" h="313828">
                <a:moveTo>
                  <a:pt x="6401215" y="0"/>
                </a:moveTo>
                <a:cubicBezTo>
                  <a:pt x="6031479" y="105355"/>
                  <a:pt x="5661744" y="210710"/>
                  <a:pt x="5105153" y="262393"/>
                </a:cubicBezTo>
                <a:cubicBezTo>
                  <a:pt x="4548562" y="314077"/>
                  <a:pt x="3821018" y="319378"/>
                  <a:pt x="3061668" y="310101"/>
                </a:cubicBezTo>
                <a:cubicBezTo>
                  <a:pt x="2302318" y="300825"/>
                  <a:pt x="1055288" y="235889"/>
                  <a:pt x="549055" y="206734"/>
                </a:cubicBezTo>
                <a:cubicBezTo>
                  <a:pt x="42822" y="177579"/>
                  <a:pt x="95831" y="156375"/>
                  <a:pt x="24269" y="135172"/>
                </a:cubicBezTo>
                <a:cubicBezTo>
                  <a:pt x="-47293" y="113969"/>
                  <a:pt x="123661" y="82163"/>
                  <a:pt x="119685" y="79513"/>
                </a:cubicBezTo>
                <a:cubicBezTo>
                  <a:pt x="115709" y="76863"/>
                  <a:pt x="5716" y="94091"/>
                  <a:pt x="415" y="119270"/>
                </a:cubicBezTo>
                <a:cubicBezTo>
                  <a:pt x="-4886" y="144449"/>
                  <a:pt x="41497" y="187518"/>
                  <a:pt x="87880" y="230588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7422484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501A6-10B6-AA4D-9CA3-26B60C8D8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Explicit Congestion Notification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046B1-E585-CF4D-9702-D21919285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Sparse signal (single bit)</a:t>
            </a:r>
          </a:p>
          <a:p>
            <a:r>
              <a:rPr lang="en-AU" dirty="0"/>
              <a:t>Both hosts and routers need to be ECN aware</a:t>
            </a:r>
          </a:p>
          <a:p>
            <a:r>
              <a:rPr lang="en-AU" dirty="0"/>
              <a:t>IP level marking requires end host protocol surgery at both ends:</a:t>
            </a:r>
          </a:p>
          <a:p>
            <a:pPr lvl="2"/>
            <a:r>
              <a:rPr lang="en-AU" dirty="0"/>
              <a:t>Receivers need to reflect ECN bits</a:t>
            </a:r>
          </a:p>
          <a:p>
            <a:pPr lvl="2"/>
            <a:r>
              <a:rPr lang="en-AU" dirty="0"/>
              <a:t>Senders need to pass IP ECN up to the TCP session</a:t>
            </a:r>
          </a:p>
        </p:txBody>
      </p:sp>
    </p:spTree>
    <p:extLst>
      <p:ext uri="{BB962C8B-B14F-4D97-AF65-F5344CB8AC3E}">
        <p14:creationId xmlns:p14="http://schemas.microsoft.com/office/powerpoint/2010/main" val="133928451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45103-FD58-1E49-8183-E9306578E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ECN Issues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0FDFD-D366-2944-A8B5-DD4E135449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It would be good if everyone did it!</a:t>
            </a:r>
          </a:p>
          <a:p>
            <a:pPr lvl="1"/>
            <a:endParaRPr lang="en-AU" dirty="0"/>
          </a:p>
          <a:p>
            <a:r>
              <a:rPr lang="en-AU" dirty="0"/>
              <a:t>But they don’t all do it, which means that hosts cannot rely on ECN as the only means of congestion control</a:t>
            </a:r>
          </a:p>
          <a:p>
            <a:r>
              <a:rPr lang="en-AU" dirty="0"/>
              <a:t>What’s the value of partial adoption of ECN?</a:t>
            </a:r>
          </a:p>
        </p:txBody>
      </p:sp>
    </p:spTree>
    <p:extLst>
      <p:ext uri="{BB962C8B-B14F-4D97-AF65-F5344CB8AC3E}">
        <p14:creationId xmlns:p14="http://schemas.microsoft.com/office/powerpoint/2010/main" val="3515870052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How to detect the </a:t>
            </a:r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onset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of queuing?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635646"/>
            <a:ext cx="7704856" cy="3423827"/>
          </a:xfrm>
        </p:spPr>
        <p:txBody>
          <a:bodyPr/>
          <a:lstStyle/>
          <a:p>
            <a:r>
              <a:rPr lang="en-AU" dirty="0"/>
              <a:t>By getting the network say when queues are forming</a:t>
            </a:r>
          </a:p>
          <a:p>
            <a:pPr marL="0" indent="0">
              <a:buNone/>
            </a:pPr>
            <a:r>
              <a:rPr lang="en-AU" dirty="0"/>
              <a:t>OR</a:t>
            </a:r>
          </a:p>
          <a:p>
            <a:r>
              <a:rPr lang="en-AU" dirty="0"/>
              <a:t>By detecting the onset of queue-based delays in the measured RTT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4302D1B-A4E7-6349-ABB3-39B0420BBB56}"/>
              </a:ext>
            </a:extLst>
          </p:cNvPr>
          <p:cNvSpPr/>
          <p:nvPr/>
        </p:nvSpPr>
        <p:spPr>
          <a:xfrm>
            <a:off x="1088304" y="1585766"/>
            <a:ext cx="6900074" cy="411836"/>
          </a:xfrm>
          <a:custGeom>
            <a:avLst/>
            <a:gdLst>
              <a:gd name="connsiteX0" fmla="*/ 0 w 6900074"/>
              <a:gd name="connsiteY0" fmla="*/ 366450 h 411836"/>
              <a:gd name="connsiteX1" fmla="*/ 145856 w 6900074"/>
              <a:gd name="connsiteY1" fmla="*/ 265473 h 411836"/>
              <a:gd name="connsiteX2" fmla="*/ 847083 w 6900074"/>
              <a:gd name="connsiteY2" fmla="*/ 1812 h 411836"/>
              <a:gd name="connsiteX3" fmla="*/ 1026597 w 6900074"/>
              <a:gd name="connsiteY3" fmla="*/ 411328 h 411836"/>
              <a:gd name="connsiteX4" fmla="*/ 2698322 w 6900074"/>
              <a:gd name="connsiteY4" fmla="*/ 91569 h 411836"/>
              <a:gd name="connsiteX5" fmla="*/ 3584673 w 6900074"/>
              <a:gd name="connsiteY5" fmla="*/ 321571 h 411836"/>
              <a:gd name="connsiteX6" fmla="*/ 4527122 w 6900074"/>
              <a:gd name="connsiteY6" fmla="*/ 214985 h 411836"/>
              <a:gd name="connsiteX7" fmla="*/ 5374204 w 6900074"/>
              <a:gd name="connsiteY7" fmla="*/ 108398 h 411836"/>
              <a:gd name="connsiteX8" fmla="*/ 4925419 w 6900074"/>
              <a:gd name="connsiteY8" fmla="*/ 299132 h 411836"/>
              <a:gd name="connsiteX9" fmla="*/ 6900074 w 6900074"/>
              <a:gd name="connsiteY9" fmla="*/ 220595 h 41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00074" h="411836">
                <a:moveTo>
                  <a:pt x="0" y="366450"/>
                </a:moveTo>
                <a:cubicBezTo>
                  <a:pt x="2338" y="346348"/>
                  <a:pt x="4676" y="326246"/>
                  <a:pt x="145856" y="265473"/>
                </a:cubicBezTo>
                <a:cubicBezTo>
                  <a:pt x="287036" y="204700"/>
                  <a:pt x="700293" y="-22497"/>
                  <a:pt x="847083" y="1812"/>
                </a:cubicBezTo>
                <a:cubicBezTo>
                  <a:pt x="993873" y="26121"/>
                  <a:pt x="718057" y="396369"/>
                  <a:pt x="1026597" y="411328"/>
                </a:cubicBezTo>
                <a:cubicBezTo>
                  <a:pt x="1335137" y="426288"/>
                  <a:pt x="2271976" y="106528"/>
                  <a:pt x="2698322" y="91569"/>
                </a:cubicBezTo>
                <a:cubicBezTo>
                  <a:pt x="3124668" y="76610"/>
                  <a:pt x="3279873" y="301002"/>
                  <a:pt x="3584673" y="321571"/>
                </a:cubicBezTo>
                <a:cubicBezTo>
                  <a:pt x="3889473" y="342140"/>
                  <a:pt x="4527122" y="214985"/>
                  <a:pt x="4527122" y="214985"/>
                </a:cubicBezTo>
                <a:cubicBezTo>
                  <a:pt x="4825377" y="179456"/>
                  <a:pt x="5307821" y="94373"/>
                  <a:pt x="5374204" y="108398"/>
                </a:cubicBezTo>
                <a:cubicBezTo>
                  <a:pt x="5440587" y="122422"/>
                  <a:pt x="4671107" y="280432"/>
                  <a:pt x="4925419" y="299132"/>
                </a:cubicBezTo>
                <a:cubicBezTo>
                  <a:pt x="5179731" y="317831"/>
                  <a:pt x="6039902" y="269213"/>
                  <a:pt x="6900074" y="220595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6614625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32596-4164-1246-9FDB-23FA3D920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Flow Control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73763-CE7D-D045-B471-3F1DE09B8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AU" dirty="0"/>
              <a:t>Current flow control systems make small continual adjustments every RTT interval and a massive adjustment at irregular intervals</a:t>
            </a:r>
          </a:p>
          <a:p>
            <a:pPr lvl="1"/>
            <a:r>
              <a:rPr lang="en-AU" dirty="0"/>
              <a:t>As the flow rate increases the CA adjustments of 1 segment per RTT become too small</a:t>
            </a:r>
          </a:p>
          <a:p>
            <a:pPr lvl="1"/>
            <a:r>
              <a:rPr lang="en-AU" dirty="0"/>
              <a:t>Rate halving is a massive response</a:t>
            </a:r>
          </a:p>
          <a:p>
            <a:pPr marL="0" indent="0">
              <a:buNone/>
            </a:pPr>
            <a:r>
              <a:rPr lang="en-AU" b="1" dirty="0"/>
              <a:t>OR</a:t>
            </a:r>
          </a:p>
          <a:p>
            <a:r>
              <a:rPr lang="en-AU" dirty="0"/>
              <a:t>We could use a system that only made periodic adjustments every </a:t>
            </a:r>
            <a:r>
              <a:rPr lang="en-AU" i="1" dirty="0"/>
              <a:t>n</a:t>
            </a:r>
            <a:r>
              <a:rPr lang="en-AU" dirty="0"/>
              <a:t> RTT intervals based on delay probing</a:t>
            </a:r>
          </a:p>
          <a:p>
            <a:pPr lvl="1"/>
            <a:r>
              <a:rPr lang="en-AU" dirty="0"/>
              <a:t>And set the adjustment to be proportionate to the current flow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767F5-D0C0-5F4B-86C5-94D42F194C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39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36216447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84E8-22E3-654A-91F3-1A3F36383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The Evolution of Speed</a:t>
            </a:r>
            <a:endParaRPr lang="en-A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0139-7C07-594D-823F-587996E9A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AU" dirty="0"/>
              <a:t>1980’s</a:t>
            </a:r>
          </a:p>
          <a:p>
            <a:pPr lvl="1"/>
            <a:r>
              <a:rPr lang="en-AU" sz="2400" dirty="0"/>
              <a:t>TCP rates of Kilobits per second</a:t>
            </a:r>
          </a:p>
          <a:p>
            <a:pPr marL="0" indent="0">
              <a:buNone/>
            </a:pPr>
            <a:r>
              <a:rPr lang="en-AU" dirty="0"/>
              <a:t>1990’s</a:t>
            </a:r>
          </a:p>
          <a:p>
            <a:pPr lvl="1"/>
            <a:r>
              <a:rPr lang="en-AU" sz="2400" dirty="0"/>
              <a:t>TCP rates of Megabits per second</a:t>
            </a:r>
          </a:p>
          <a:p>
            <a:pPr marL="0" indent="0">
              <a:buNone/>
            </a:pPr>
            <a:r>
              <a:rPr lang="en-AU" dirty="0"/>
              <a:t>2000’s</a:t>
            </a:r>
          </a:p>
          <a:p>
            <a:pPr lvl="1"/>
            <a:r>
              <a:rPr lang="en-AU" sz="2400" dirty="0"/>
              <a:t>TCP rates of Gigabits per second</a:t>
            </a:r>
          </a:p>
          <a:p>
            <a:pPr marL="0" indent="0">
              <a:buNone/>
            </a:pPr>
            <a:r>
              <a:rPr lang="en-AU" dirty="0"/>
              <a:t>2010’s</a:t>
            </a:r>
          </a:p>
          <a:p>
            <a:pPr lvl="1"/>
            <a:r>
              <a:rPr lang="en-AU" sz="2400" dirty="0"/>
              <a:t>TCP rates of Gigabits per second</a:t>
            </a: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5077D-8546-3E4E-A82A-5FE6F5467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4</a:t>
            </a:fld>
            <a:endParaRPr lang="en-AU" kern="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A1FC39E-333A-9546-B546-E6AC9B255894}"/>
              </a:ext>
            </a:extLst>
          </p:cNvPr>
          <p:cNvSpPr/>
          <p:nvPr/>
        </p:nvSpPr>
        <p:spPr>
          <a:xfrm>
            <a:off x="6023898" y="2571750"/>
            <a:ext cx="160659" cy="1827255"/>
          </a:xfrm>
          <a:custGeom>
            <a:avLst/>
            <a:gdLst>
              <a:gd name="connsiteX0" fmla="*/ 160659 w 160659"/>
              <a:gd name="connsiteY0" fmla="*/ 2552297 h 2552297"/>
              <a:gd name="connsiteX1" fmla="*/ 98875 w 160659"/>
              <a:gd name="connsiteY1" fmla="*/ 1217768 h 2552297"/>
              <a:gd name="connsiteX2" fmla="*/ 67983 w 160659"/>
              <a:gd name="connsiteY2" fmla="*/ 80946 h 2552297"/>
              <a:gd name="connsiteX3" fmla="*/ 21 w 160659"/>
              <a:gd name="connsiteY3" fmla="*/ 148908 h 2552297"/>
              <a:gd name="connsiteX4" fmla="*/ 61805 w 160659"/>
              <a:gd name="connsiteY4" fmla="*/ 627 h 2552297"/>
              <a:gd name="connsiteX5" fmla="*/ 160659 w 160659"/>
              <a:gd name="connsiteY5" fmla="*/ 105660 h 255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659" h="2552297">
                <a:moveTo>
                  <a:pt x="160659" y="2552297"/>
                </a:moveTo>
                <a:cubicBezTo>
                  <a:pt x="137490" y="2090978"/>
                  <a:pt x="114321" y="1629660"/>
                  <a:pt x="98875" y="1217768"/>
                </a:cubicBezTo>
                <a:cubicBezTo>
                  <a:pt x="83429" y="805876"/>
                  <a:pt x="84459" y="259089"/>
                  <a:pt x="67983" y="80946"/>
                </a:cubicBezTo>
                <a:cubicBezTo>
                  <a:pt x="51507" y="-97197"/>
                  <a:pt x="1051" y="162294"/>
                  <a:pt x="21" y="148908"/>
                </a:cubicBezTo>
                <a:cubicBezTo>
                  <a:pt x="-1009" y="135521"/>
                  <a:pt x="35032" y="7835"/>
                  <a:pt x="61805" y="627"/>
                </a:cubicBezTo>
                <a:cubicBezTo>
                  <a:pt x="88578" y="-6581"/>
                  <a:pt x="124618" y="49539"/>
                  <a:pt x="160659" y="1056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1025B0A-2D87-3B46-8381-39DFCEE01E4D}"/>
              </a:ext>
            </a:extLst>
          </p:cNvPr>
          <p:cNvSpPr/>
          <p:nvPr/>
        </p:nvSpPr>
        <p:spPr>
          <a:xfrm>
            <a:off x="6221627" y="4287271"/>
            <a:ext cx="2581529" cy="124091"/>
          </a:xfrm>
          <a:custGeom>
            <a:avLst/>
            <a:gdLst>
              <a:gd name="connsiteX0" fmla="*/ 0 w 2581529"/>
              <a:gd name="connsiteY0" fmla="*/ 93199 h 124091"/>
              <a:gd name="connsiteX1" fmla="*/ 685800 w 2581529"/>
              <a:gd name="connsiteY1" fmla="*/ 80843 h 124091"/>
              <a:gd name="connsiteX2" fmla="*/ 2483708 w 2581529"/>
              <a:gd name="connsiteY2" fmla="*/ 80843 h 124091"/>
              <a:gd name="connsiteX3" fmla="*/ 2366319 w 2581529"/>
              <a:gd name="connsiteY3" fmla="*/ 524 h 124091"/>
              <a:gd name="connsiteX4" fmla="*/ 2570205 w 2581529"/>
              <a:gd name="connsiteY4" fmla="*/ 49951 h 124091"/>
              <a:gd name="connsiteX5" fmla="*/ 2458995 w 2581529"/>
              <a:gd name="connsiteY5" fmla="*/ 124091 h 12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1529" h="124091">
                <a:moveTo>
                  <a:pt x="0" y="93199"/>
                </a:moveTo>
                <a:lnTo>
                  <a:pt x="685800" y="80843"/>
                </a:lnTo>
                <a:lnTo>
                  <a:pt x="2483708" y="80843"/>
                </a:lnTo>
                <a:cubicBezTo>
                  <a:pt x="2763794" y="67457"/>
                  <a:pt x="2351903" y="5673"/>
                  <a:pt x="2366319" y="524"/>
                </a:cubicBezTo>
                <a:cubicBezTo>
                  <a:pt x="2380735" y="-4625"/>
                  <a:pt x="2554759" y="29356"/>
                  <a:pt x="2570205" y="49951"/>
                </a:cubicBezTo>
                <a:cubicBezTo>
                  <a:pt x="2585651" y="70546"/>
                  <a:pt x="2522323" y="97318"/>
                  <a:pt x="2458995" y="1240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3E1186C-F1B8-584F-9818-CAA0757B017D}"/>
              </a:ext>
            </a:extLst>
          </p:cNvPr>
          <p:cNvSpPr/>
          <p:nvPr/>
        </p:nvSpPr>
        <p:spPr>
          <a:xfrm>
            <a:off x="6295630" y="4133269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5335EDA-CF17-224A-9EBF-AE5DCDD39F68}"/>
              </a:ext>
            </a:extLst>
          </p:cNvPr>
          <p:cNvSpPr/>
          <p:nvPr/>
        </p:nvSpPr>
        <p:spPr>
          <a:xfrm>
            <a:off x="7023536" y="3591608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1A1BDFF-5455-4A4A-826A-5D9D8E778524}"/>
              </a:ext>
            </a:extLst>
          </p:cNvPr>
          <p:cNvSpPr/>
          <p:nvPr/>
        </p:nvSpPr>
        <p:spPr>
          <a:xfrm>
            <a:off x="7692485" y="3147814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9870C99-B3A1-FA48-97CF-79E4FB0DA999}"/>
              </a:ext>
            </a:extLst>
          </p:cNvPr>
          <p:cNvSpPr/>
          <p:nvPr/>
        </p:nvSpPr>
        <p:spPr>
          <a:xfrm>
            <a:off x="8388424" y="2929353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71FBDE-E0B4-934B-B928-BB27D0423D64}"/>
              </a:ext>
            </a:extLst>
          </p:cNvPr>
          <p:cNvSpPr txBox="1"/>
          <p:nvPr/>
        </p:nvSpPr>
        <p:spPr>
          <a:xfrm>
            <a:off x="6184557" y="4446276"/>
            <a:ext cx="4812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80’s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1EEF94-E851-2D42-A3C0-B0F11110C2D6}"/>
              </a:ext>
            </a:extLst>
          </p:cNvPr>
          <p:cNvSpPr txBox="1"/>
          <p:nvPr/>
        </p:nvSpPr>
        <p:spPr>
          <a:xfrm>
            <a:off x="6864598" y="4453024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90’s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43A15B-055E-554B-9B63-E636548EBDC9}"/>
              </a:ext>
            </a:extLst>
          </p:cNvPr>
          <p:cNvSpPr txBox="1"/>
          <p:nvPr/>
        </p:nvSpPr>
        <p:spPr>
          <a:xfrm>
            <a:off x="7549447" y="4453024"/>
            <a:ext cx="482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00’s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6F2E87-2714-CE40-85DE-7A0707BF3B77}"/>
              </a:ext>
            </a:extLst>
          </p:cNvPr>
          <p:cNvSpPr txBox="1"/>
          <p:nvPr/>
        </p:nvSpPr>
        <p:spPr>
          <a:xfrm>
            <a:off x="8231089" y="4431163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10’s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B0B1EC-9CBD-B54A-8257-C94027B7343D}"/>
              </a:ext>
            </a:extLst>
          </p:cNvPr>
          <p:cNvSpPr txBox="1"/>
          <p:nvPr/>
        </p:nvSpPr>
        <p:spPr>
          <a:xfrm>
            <a:off x="5845704" y="4071087"/>
            <a:ext cx="319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CFFD0E-B0AF-8449-B53C-EF9A6156A13C}"/>
              </a:ext>
            </a:extLst>
          </p:cNvPr>
          <p:cNvSpPr txBox="1"/>
          <p:nvPr/>
        </p:nvSpPr>
        <p:spPr>
          <a:xfrm>
            <a:off x="5827169" y="3486199"/>
            <a:ext cx="296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9B3263-2D64-C444-9F1E-911C1BFBAD6C}"/>
              </a:ext>
            </a:extLst>
          </p:cNvPr>
          <p:cNvSpPr txBox="1"/>
          <p:nvPr/>
        </p:nvSpPr>
        <p:spPr>
          <a:xfrm>
            <a:off x="5809547" y="2953959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G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C124CF95-0D2A-F045-AED2-FCFB2BAEEC16}"/>
              </a:ext>
            </a:extLst>
          </p:cNvPr>
          <p:cNvSpPr/>
          <p:nvPr/>
        </p:nvSpPr>
        <p:spPr>
          <a:xfrm>
            <a:off x="6172200" y="2952549"/>
            <a:ext cx="2656703" cy="1347602"/>
          </a:xfrm>
          <a:custGeom>
            <a:avLst/>
            <a:gdLst>
              <a:gd name="connsiteX0" fmla="*/ 0 w 2656703"/>
              <a:gd name="connsiteY0" fmla="*/ 1347602 h 1347602"/>
              <a:gd name="connsiteX1" fmla="*/ 413951 w 2656703"/>
              <a:gd name="connsiteY1" fmla="*/ 1069575 h 1347602"/>
              <a:gd name="connsiteX2" fmla="*/ 1248032 w 2656703"/>
              <a:gd name="connsiteY2" fmla="*/ 420846 h 1347602"/>
              <a:gd name="connsiteX3" fmla="*/ 1841157 w 2656703"/>
              <a:gd name="connsiteY3" fmla="*/ 56321 h 1347602"/>
              <a:gd name="connsiteX4" fmla="*/ 2656703 w 2656703"/>
              <a:gd name="connsiteY4" fmla="*/ 6894 h 134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3" h="1347602">
                <a:moveTo>
                  <a:pt x="0" y="1347602"/>
                </a:moveTo>
                <a:cubicBezTo>
                  <a:pt x="102973" y="1285818"/>
                  <a:pt x="205946" y="1224034"/>
                  <a:pt x="413951" y="1069575"/>
                </a:cubicBezTo>
                <a:cubicBezTo>
                  <a:pt x="621956" y="915116"/>
                  <a:pt x="1010164" y="589722"/>
                  <a:pt x="1248032" y="420846"/>
                </a:cubicBezTo>
                <a:cubicBezTo>
                  <a:pt x="1485900" y="251970"/>
                  <a:pt x="1606379" y="125313"/>
                  <a:pt x="1841157" y="56321"/>
                </a:cubicBezTo>
                <a:cubicBezTo>
                  <a:pt x="2075935" y="-12671"/>
                  <a:pt x="2366319" y="-2889"/>
                  <a:pt x="2656703" y="6894"/>
                </a:cubicBezTo>
              </a:path>
            </a:pathLst>
          </a:cu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551B0B65-11A1-6B49-922B-58BEE65059FA}"/>
              </a:ext>
            </a:extLst>
          </p:cNvPr>
          <p:cNvSpPr/>
          <p:nvPr/>
        </p:nvSpPr>
        <p:spPr>
          <a:xfrm>
            <a:off x="2615979" y="4444779"/>
            <a:ext cx="1017767" cy="34865"/>
          </a:xfrm>
          <a:custGeom>
            <a:avLst/>
            <a:gdLst>
              <a:gd name="connsiteX0" fmla="*/ 0 w 1017767"/>
              <a:gd name="connsiteY0" fmla="*/ 31805 h 34865"/>
              <a:gd name="connsiteX1" fmla="*/ 516835 w 1017767"/>
              <a:gd name="connsiteY1" fmla="*/ 31805 h 34865"/>
              <a:gd name="connsiteX2" fmla="*/ 1017767 w 1017767"/>
              <a:gd name="connsiteY2" fmla="*/ 0 h 3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7767" h="34865">
                <a:moveTo>
                  <a:pt x="0" y="31805"/>
                </a:moveTo>
                <a:cubicBezTo>
                  <a:pt x="173603" y="34455"/>
                  <a:pt x="347207" y="37106"/>
                  <a:pt x="516835" y="31805"/>
                </a:cubicBezTo>
                <a:cubicBezTo>
                  <a:pt x="686463" y="26504"/>
                  <a:pt x="852115" y="13252"/>
                  <a:pt x="1017767" y="0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68E4B223-419D-DD45-A445-FE735CC786C6}"/>
              </a:ext>
            </a:extLst>
          </p:cNvPr>
          <p:cNvSpPr/>
          <p:nvPr/>
        </p:nvSpPr>
        <p:spPr>
          <a:xfrm>
            <a:off x="2602469" y="3591608"/>
            <a:ext cx="1017767" cy="34865"/>
          </a:xfrm>
          <a:custGeom>
            <a:avLst/>
            <a:gdLst>
              <a:gd name="connsiteX0" fmla="*/ 0 w 1017767"/>
              <a:gd name="connsiteY0" fmla="*/ 31805 h 34865"/>
              <a:gd name="connsiteX1" fmla="*/ 516835 w 1017767"/>
              <a:gd name="connsiteY1" fmla="*/ 31805 h 34865"/>
              <a:gd name="connsiteX2" fmla="*/ 1017767 w 1017767"/>
              <a:gd name="connsiteY2" fmla="*/ 0 h 3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7767" h="34865">
                <a:moveTo>
                  <a:pt x="0" y="31805"/>
                </a:moveTo>
                <a:cubicBezTo>
                  <a:pt x="173603" y="34455"/>
                  <a:pt x="347207" y="37106"/>
                  <a:pt x="516835" y="31805"/>
                </a:cubicBezTo>
                <a:cubicBezTo>
                  <a:pt x="686463" y="26504"/>
                  <a:pt x="852115" y="13252"/>
                  <a:pt x="1017767" y="0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6C3938-4B9D-3D42-B454-FFC186154824}"/>
              </a:ext>
            </a:extLst>
          </p:cNvPr>
          <p:cNvSpPr txBox="1"/>
          <p:nvPr/>
        </p:nvSpPr>
        <p:spPr>
          <a:xfrm>
            <a:off x="2997107" y="3701759"/>
            <a:ext cx="31674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hnbergHand" pitchFamily="2" charset="0"/>
                <a:sym typeface="Helvetica"/>
              </a:rPr>
              <a:t>? 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14E280BA-F158-6F46-A8A5-59678879200B}"/>
              </a:ext>
            </a:extLst>
          </p:cNvPr>
          <p:cNvSpPr/>
          <p:nvPr/>
        </p:nvSpPr>
        <p:spPr>
          <a:xfrm>
            <a:off x="2775005" y="3633746"/>
            <a:ext cx="206797" cy="457444"/>
          </a:xfrm>
          <a:custGeom>
            <a:avLst/>
            <a:gdLst>
              <a:gd name="connsiteX0" fmla="*/ 103367 w 206797"/>
              <a:gd name="connsiteY0" fmla="*/ 0 h 457444"/>
              <a:gd name="connsiteX1" fmla="*/ 111318 w 206797"/>
              <a:gd name="connsiteY1" fmla="*/ 445273 h 457444"/>
              <a:gd name="connsiteX2" fmla="*/ 206734 w 206797"/>
              <a:gd name="connsiteY2" fmla="*/ 341906 h 457444"/>
              <a:gd name="connsiteX3" fmla="*/ 95416 w 206797"/>
              <a:gd name="connsiteY3" fmla="*/ 453224 h 457444"/>
              <a:gd name="connsiteX4" fmla="*/ 0 w 206797"/>
              <a:gd name="connsiteY4" fmla="*/ 326004 h 45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797" h="457444">
                <a:moveTo>
                  <a:pt x="103367" y="0"/>
                </a:moveTo>
                <a:cubicBezTo>
                  <a:pt x="98728" y="194144"/>
                  <a:pt x="94090" y="388289"/>
                  <a:pt x="111318" y="445273"/>
                </a:cubicBezTo>
                <a:cubicBezTo>
                  <a:pt x="128546" y="502257"/>
                  <a:pt x="209384" y="340581"/>
                  <a:pt x="206734" y="341906"/>
                </a:cubicBezTo>
                <a:cubicBezTo>
                  <a:pt x="204084" y="343231"/>
                  <a:pt x="129872" y="455874"/>
                  <a:pt x="95416" y="453224"/>
                </a:cubicBezTo>
                <a:cubicBezTo>
                  <a:pt x="60960" y="450574"/>
                  <a:pt x="30480" y="388289"/>
                  <a:pt x="0" y="326004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30591935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Design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940" y="1369219"/>
            <a:ext cx="7886700" cy="3263504"/>
          </a:xfrm>
        </p:spPr>
        <p:txBody>
          <a:bodyPr>
            <a:normAutofit fontScale="85000" lnSpcReduction="20000"/>
          </a:bodyPr>
          <a:lstStyle/>
          <a:p>
            <a:r>
              <a:rPr lang="en-AU" dirty="0"/>
              <a:t>Pace the sending packets to avoid the need for network buffer rate adaptation</a:t>
            </a:r>
          </a:p>
          <a:p>
            <a:r>
              <a:rPr lang="en-AU" dirty="0"/>
              <a:t>Probe the path capacity only intermittently (every </a:t>
            </a:r>
            <a:r>
              <a:rPr lang="en-AU" i="1" dirty="0"/>
              <a:t>8</a:t>
            </a:r>
            <a:r>
              <a:rPr lang="en-AU" i="1" baseline="30000" dirty="0"/>
              <a:t>th</a:t>
            </a:r>
            <a:r>
              <a:rPr lang="en-AU" i="1" dirty="0"/>
              <a:t> </a:t>
            </a:r>
            <a:r>
              <a:rPr lang="en-AU" dirty="0"/>
              <a:t>RTT)</a:t>
            </a:r>
          </a:p>
          <a:p>
            <a:r>
              <a:rPr lang="en-AU" dirty="0"/>
              <a:t>Probe the path capacity by increasing the sending rate by </a:t>
            </a:r>
            <a:r>
              <a:rPr lang="en-AU" i="1" dirty="0"/>
              <a:t>25</a:t>
            </a:r>
            <a:r>
              <a:rPr lang="en-AU" dirty="0"/>
              <a:t>% for an RTT interval and then drop the rate to drain the queue:</a:t>
            </a:r>
          </a:p>
          <a:p>
            <a:pPr lvl="1"/>
            <a:r>
              <a:rPr lang="en-AU" dirty="0"/>
              <a:t>If the RTT of the probe interval equals the RTT of the previous state then there is available path bandwidth that could be utilised</a:t>
            </a:r>
          </a:p>
          <a:p>
            <a:pPr lvl="1"/>
            <a:r>
              <a:rPr lang="en-AU" dirty="0"/>
              <a:t>If the RTT of the probe rises then the path is likely to be at the onset of queuing and no further path bandwidth is available</a:t>
            </a:r>
          </a:p>
          <a:p>
            <a:r>
              <a:rPr lang="en-AU" dirty="0"/>
              <a:t>Do not alter the path bandwidth estimate in response to packet loss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46567305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Idealised BBR profile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69219"/>
            <a:ext cx="4648020" cy="326350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9AA58E-82F2-344B-BE5A-563FAA869CF7}"/>
              </a:ext>
            </a:extLst>
          </p:cNvPr>
          <p:cNvSpPr txBox="1"/>
          <p:nvPr/>
        </p:nvSpPr>
        <p:spPr>
          <a:xfrm>
            <a:off x="6051628" y="2631639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sending 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A9472-4643-F349-B6B7-C3D49AB4F43A}"/>
              </a:ext>
            </a:extLst>
          </p:cNvPr>
          <p:cNvSpPr txBox="1"/>
          <p:nvPr/>
        </p:nvSpPr>
        <p:spPr>
          <a:xfrm>
            <a:off x="6051627" y="4078725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network queues</a:t>
            </a:r>
          </a:p>
        </p:txBody>
      </p:sp>
    </p:spTree>
    <p:extLst>
      <p:ext uri="{BB962C8B-B14F-4D97-AF65-F5344CB8AC3E}">
        <p14:creationId xmlns:p14="http://schemas.microsoft.com/office/powerpoint/2010/main" val="367904095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371825-625E-9C47-86A5-5F48B1AFE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320" y="1388599"/>
            <a:ext cx="4060680" cy="2709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Politeness?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7" y="1200150"/>
            <a:ext cx="4787934" cy="3423829"/>
          </a:xfrm>
        </p:spPr>
        <p:txBody>
          <a:bodyPr>
            <a:normAutofit lnSpcReduction="10000"/>
          </a:bodyPr>
          <a:lstStyle/>
          <a:p>
            <a:r>
              <a:rPr lang="en-AU" dirty="0"/>
              <a:t>BBR will probably not constantly pull back when simultaneous loss-based protocols exert pressure on the path’s queues</a:t>
            </a:r>
          </a:p>
          <a:p>
            <a:r>
              <a:rPr lang="en-AU" dirty="0"/>
              <a:t>BBR tries to make minimal demands on the queue size, and does not rely on a large dynamic range of queue occupancy during a flow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1944498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F5DAC-48B6-F24F-B4C9-16C9F7F27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Our Environment…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8D6AD-3CC4-634B-9F5D-6793C20ED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lvl="1">
              <a:spcBef>
                <a:spcPts val="600"/>
              </a:spcBef>
            </a:pPr>
            <a:r>
              <a:rPr lang="en-AU" dirty="0"/>
              <a:t>A diverse mix of e-2-e TCP control protocols</a:t>
            </a:r>
          </a:p>
          <a:p>
            <a:pPr marL="533400" lvl="2" indent="0">
              <a:spcBef>
                <a:spcPts val="600"/>
              </a:spcBef>
              <a:buNone/>
            </a:pPr>
            <a:r>
              <a:rPr lang="en-AU" dirty="0"/>
              <a:t>    CUBIC, </a:t>
            </a:r>
            <a:r>
              <a:rPr lang="en-AU" dirty="0" err="1"/>
              <a:t>NewRENO</a:t>
            </a:r>
            <a:r>
              <a:rPr lang="en-AU" dirty="0"/>
              <a:t>, LEDBAT, Fast, BBR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A mix of traffic models</a:t>
            </a:r>
          </a:p>
          <a:p>
            <a:pPr marL="533400" lvl="2" indent="0">
              <a:spcBef>
                <a:spcPts val="600"/>
              </a:spcBef>
              <a:buNone/>
            </a:pPr>
            <a:r>
              <a:rPr lang="en-AU" dirty="0"/>
              <a:t>    Buffer-filling streamers, flash bursts, bulk data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A mix of active queue disciplines</a:t>
            </a:r>
          </a:p>
          <a:p>
            <a:pPr marL="533400" lvl="2" indent="0">
              <a:spcBef>
                <a:spcPts val="600"/>
              </a:spcBef>
              <a:buNone/>
            </a:pPr>
            <a:r>
              <a:rPr lang="en-AU" dirty="0"/>
              <a:t>    RED, WRED, CODEL, FQ, none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A mix of media</a:t>
            </a:r>
          </a:p>
          <a:p>
            <a:pPr marL="533400" lvl="2" indent="0">
              <a:spcBef>
                <a:spcPts val="600"/>
              </a:spcBef>
              <a:buNone/>
            </a:pPr>
            <a:r>
              <a:rPr lang="en-AU" dirty="0"/>
              <a:t>    Wire line, mobile, WiFi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A mix of buffer size deployments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Sporadic ECN marking </a:t>
            </a:r>
          </a:p>
          <a:p>
            <a:pPr lvl="2"/>
            <a:endParaRPr lang="en-AU" dirty="0"/>
          </a:p>
          <a:p>
            <a:pPr lvl="2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2760511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DEFE2-1036-174E-9A0F-CEF3755B0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Protocol Darwinism?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42AF5-CA9B-2749-83FF-9473F3523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536" y="1200150"/>
            <a:ext cx="6330633" cy="3423829"/>
          </a:xfrm>
        </p:spPr>
        <p:txBody>
          <a:bodyPr/>
          <a:lstStyle/>
          <a:p>
            <a:pPr marL="0" indent="0">
              <a:buNone/>
            </a:pPr>
            <a:r>
              <a:rPr lang="en-AU" sz="2000" dirty="0"/>
              <a:t>What “wins” in this diverse environment?</a:t>
            </a:r>
          </a:p>
          <a:p>
            <a:pPr lvl="1"/>
            <a:r>
              <a:rPr lang="en-AU" sz="2000" b="1" i="1" dirty="0"/>
              <a:t>Efficiency</a:t>
            </a:r>
            <a:r>
              <a:rPr lang="en-AU" sz="2000" dirty="0"/>
              <a:t> is perhaps more critical than </a:t>
            </a:r>
            <a:r>
              <a:rPr lang="en-AU" sz="2000" b="1" i="1" dirty="0"/>
              <a:t>fairness</a:t>
            </a:r>
            <a:r>
              <a:rPr lang="en-AU" sz="2000" dirty="0"/>
              <a:t>  as a “survival fitness” strategy</a:t>
            </a:r>
          </a:p>
          <a:p>
            <a:pPr lvl="1"/>
            <a:r>
              <a:rPr lang="en-AU" sz="2000" dirty="0"/>
              <a:t>I suspect that protocols that make minimal assumptions about the network will be more robust than those that require certain network characteristics to operate efficiently</a:t>
            </a:r>
          </a:p>
          <a:p>
            <a:pPr lvl="1"/>
            <a:r>
              <a:rPr lang="en-AU" sz="2000" dirty="0"/>
              <a:t>Protocols that operate with regular feedback mechanisms appear to be more robust than irregular “shock” treatment protocols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CCF41-BE70-C547-871B-2500B1C49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561" y="291710"/>
            <a:ext cx="1607731" cy="216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7496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0669-7E1B-4C4D-844C-8682EFC92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What is all this telling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727FC-9A7B-BB48-9B35-263391074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AU" dirty="0"/>
              <a:t>We actually don’t know all that much about fine-grained behaviour of large scale high capacity switching systems.</a:t>
            </a:r>
          </a:p>
          <a:p>
            <a:r>
              <a:rPr lang="en-AU" dirty="0"/>
              <a:t>Some of our cherished assumptions about network design may be mistaken</a:t>
            </a:r>
          </a:p>
          <a:p>
            <a:r>
              <a:rPr lang="en-AU" dirty="0"/>
              <a:t>Moving large data sets over very high speed networks requires an entirely different approach to what we are doing today</a:t>
            </a:r>
          </a:p>
          <a:p>
            <a:endParaRPr lang="en-AU" dirty="0"/>
          </a:p>
          <a:p>
            <a:r>
              <a:rPr lang="en-AU" dirty="0"/>
              <a:t>The Internet still contains a large set of important unsolved problems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AA70C-08C6-CF46-BCA7-88E0EB644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45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614249013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637" y="520241"/>
            <a:ext cx="4339390" cy="857250"/>
          </a:xfrm>
        </p:spPr>
        <p:txBody>
          <a:bodyPr>
            <a:normAutofit/>
          </a:bodyPr>
          <a:lstStyle/>
          <a:p>
            <a:r>
              <a:rPr lang="en-US" sz="4950" dirty="0">
                <a:latin typeface="Vadim's Writing"/>
                <a:cs typeface="Vadim's Writing"/>
              </a:rPr>
              <a:t>That’s it!</a:t>
            </a: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 rot="397884">
            <a:off x="3169064" y="2377160"/>
            <a:ext cx="2408481" cy="885312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9013959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D0004-4311-3247-A4F0-3708B6C6A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AD28C-B941-EF48-8F0B-02249A0D7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7" y="1200150"/>
            <a:ext cx="4907398" cy="3423829"/>
          </a:xfrm>
        </p:spPr>
        <p:txBody>
          <a:bodyPr/>
          <a:lstStyle/>
          <a:p>
            <a:r>
              <a:rPr lang="en-AU" dirty="0"/>
              <a:t>Optical transmission speeds are now edging into Terabit capacity</a:t>
            </a:r>
          </a:p>
          <a:p>
            <a:r>
              <a:rPr lang="en-AU" dirty="0"/>
              <a:t>But peak TCP session speeds across the network are not keeping up</a:t>
            </a:r>
          </a:p>
          <a:p>
            <a:r>
              <a:rPr lang="en-AU" dirty="0"/>
              <a:t>Why not?</a:t>
            </a:r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4D725-E0F4-3B44-A148-3642C8067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344458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5</a:t>
            </a:fld>
            <a:endParaRPr lang="en-AU" kern="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44CE289-84FC-9C4A-9ECC-C0F95D601FB0}"/>
              </a:ext>
            </a:extLst>
          </p:cNvPr>
          <p:cNvSpPr/>
          <p:nvPr/>
        </p:nvSpPr>
        <p:spPr>
          <a:xfrm>
            <a:off x="5488306" y="1524472"/>
            <a:ext cx="160659" cy="1827255"/>
          </a:xfrm>
          <a:custGeom>
            <a:avLst/>
            <a:gdLst>
              <a:gd name="connsiteX0" fmla="*/ 160659 w 160659"/>
              <a:gd name="connsiteY0" fmla="*/ 2552297 h 2552297"/>
              <a:gd name="connsiteX1" fmla="*/ 98875 w 160659"/>
              <a:gd name="connsiteY1" fmla="*/ 1217768 h 2552297"/>
              <a:gd name="connsiteX2" fmla="*/ 67983 w 160659"/>
              <a:gd name="connsiteY2" fmla="*/ 80946 h 2552297"/>
              <a:gd name="connsiteX3" fmla="*/ 21 w 160659"/>
              <a:gd name="connsiteY3" fmla="*/ 148908 h 2552297"/>
              <a:gd name="connsiteX4" fmla="*/ 61805 w 160659"/>
              <a:gd name="connsiteY4" fmla="*/ 627 h 2552297"/>
              <a:gd name="connsiteX5" fmla="*/ 160659 w 160659"/>
              <a:gd name="connsiteY5" fmla="*/ 105660 h 255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659" h="2552297">
                <a:moveTo>
                  <a:pt x="160659" y="2552297"/>
                </a:moveTo>
                <a:cubicBezTo>
                  <a:pt x="137490" y="2090978"/>
                  <a:pt x="114321" y="1629660"/>
                  <a:pt x="98875" y="1217768"/>
                </a:cubicBezTo>
                <a:cubicBezTo>
                  <a:pt x="83429" y="805876"/>
                  <a:pt x="84459" y="259089"/>
                  <a:pt x="67983" y="80946"/>
                </a:cubicBezTo>
                <a:cubicBezTo>
                  <a:pt x="51507" y="-97197"/>
                  <a:pt x="1051" y="162294"/>
                  <a:pt x="21" y="148908"/>
                </a:cubicBezTo>
                <a:cubicBezTo>
                  <a:pt x="-1009" y="135521"/>
                  <a:pt x="35032" y="7835"/>
                  <a:pt x="61805" y="627"/>
                </a:cubicBezTo>
                <a:cubicBezTo>
                  <a:pt x="88578" y="-6581"/>
                  <a:pt x="124618" y="49539"/>
                  <a:pt x="160659" y="1056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3A46D6C-EF35-B042-89E4-93BA79E8B665}"/>
              </a:ext>
            </a:extLst>
          </p:cNvPr>
          <p:cNvSpPr/>
          <p:nvPr/>
        </p:nvSpPr>
        <p:spPr>
          <a:xfrm>
            <a:off x="5686035" y="3239993"/>
            <a:ext cx="2581529" cy="124091"/>
          </a:xfrm>
          <a:custGeom>
            <a:avLst/>
            <a:gdLst>
              <a:gd name="connsiteX0" fmla="*/ 0 w 2581529"/>
              <a:gd name="connsiteY0" fmla="*/ 93199 h 124091"/>
              <a:gd name="connsiteX1" fmla="*/ 685800 w 2581529"/>
              <a:gd name="connsiteY1" fmla="*/ 80843 h 124091"/>
              <a:gd name="connsiteX2" fmla="*/ 2483708 w 2581529"/>
              <a:gd name="connsiteY2" fmla="*/ 80843 h 124091"/>
              <a:gd name="connsiteX3" fmla="*/ 2366319 w 2581529"/>
              <a:gd name="connsiteY3" fmla="*/ 524 h 124091"/>
              <a:gd name="connsiteX4" fmla="*/ 2570205 w 2581529"/>
              <a:gd name="connsiteY4" fmla="*/ 49951 h 124091"/>
              <a:gd name="connsiteX5" fmla="*/ 2458995 w 2581529"/>
              <a:gd name="connsiteY5" fmla="*/ 124091 h 12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1529" h="124091">
                <a:moveTo>
                  <a:pt x="0" y="93199"/>
                </a:moveTo>
                <a:lnTo>
                  <a:pt x="685800" y="80843"/>
                </a:lnTo>
                <a:lnTo>
                  <a:pt x="2483708" y="80843"/>
                </a:lnTo>
                <a:cubicBezTo>
                  <a:pt x="2763794" y="67457"/>
                  <a:pt x="2351903" y="5673"/>
                  <a:pt x="2366319" y="524"/>
                </a:cubicBezTo>
                <a:cubicBezTo>
                  <a:pt x="2380735" y="-4625"/>
                  <a:pt x="2554759" y="29356"/>
                  <a:pt x="2570205" y="49951"/>
                </a:cubicBezTo>
                <a:cubicBezTo>
                  <a:pt x="2585651" y="70546"/>
                  <a:pt x="2522323" y="97318"/>
                  <a:pt x="2458995" y="1240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9BC63E8-F3A9-D94D-8B47-8E565D253929}"/>
              </a:ext>
            </a:extLst>
          </p:cNvPr>
          <p:cNvSpPr/>
          <p:nvPr/>
        </p:nvSpPr>
        <p:spPr>
          <a:xfrm>
            <a:off x="5760038" y="3085991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C023B66-CB86-E443-9746-D022EA9871A1}"/>
              </a:ext>
            </a:extLst>
          </p:cNvPr>
          <p:cNvSpPr/>
          <p:nvPr/>
        </p:nvSpPr>
        <p:spPr>
          <a:xfrm>
            <a:off x="6487944" y="2544330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745C6A4-8683-DE49-82E2-243F1AC2BC34}"/>
              </a:ext>
            </a:extLst>
          </p:cNvPr>
          <p:cNvSpPr/>
          <p:nvPr/>
        </p:nvSpPr>
        <p:spPr>
          <a:xfrm>
            <a:off x="7156893" y="2100536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C542421-D681-DA44-9314-89EDC94B0185}"/>
              </a:ext>
            </a:extLst>
          </p:cNvPr>
          <p:cNvSpPr/>
          <p:nvPr/>
        </p:nvSpPr>
        <p:spPr>
          <a:xfrm>
            <a:off x="7852832" y="1882075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C15841-6D2A-7A46-B7C2-2182A2738281}"/>
              </a:ext>
            </a:extLst>
          </p:cNvPr>
          <p:cNvSpPr txBox="1"/>
          <p:nvPr/>
        </p:nvSpPr>
        <p:spPr>
          <a:xfrm>
            <a:off x="5648965" y="3398998"/>
            <a:ext cx="4812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80’s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528597-D6F5-684C-A887-AF24AE61DF49}"/>
              </a:ext>
            </a:extLst>
          </p:cNvPr>
          <p:cNvSpPr txBox="1"/>
          <p:nvPr/>
        </p:nvSpPr>
        <p:spPr>
          <a:xfrm>
            <a:off x="6329006" y="3405746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90’s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F7EDD8-75C9-AB46-B759-3334AF201BE3}"/>
              </a:ext>
            </a:extLst>
          </p:cNvPr>
          <p:cNvSpPr txBox="1"/>
          <p:nvPr/>
        </p:nvSpPr>
        <p:spPr>
          <a:xfrm>
            <a:off x="7013855" y="3405746"/>
            <a:ext cx="482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00’s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3F34CC-51D9-7D4B-BC36-3F5A7E000636}"/>
              </a:ext>
            </a:extLst>
          </p:cNvPr>
          <p:cNvSpPr txBox="1"/>
          <p:nvPr/>
        </p:nvSpPr>
        <p:spPr>
          <a:xfrm>
            <a:off x="7695497" y="3383885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10’s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791E5A-8F2E-F042-9E86-F862F5C53FA9}"/>
              </a:ext>
            </a:extLst>
          </p:cNvPr>
          <p:cNvSpPr txBox="1"/>
          <p:nvPr/>
        </p:nvSpPr>
        <p:spPr>
          <a:xfrm>
            <a:off x="5310112" y="3023809"/>
            <a:ext cx="319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853543-90DC-3840-886E-2A8D4500330D}"/>
              </a:ext>
            </a:extLst>
          </p:cNvPr>
          <p:cNvSpPr txBox="1"/>
          <p:nvPr/>
        </p:nvSpPr>
        <p:spPr>
          <a:xfrm>
            <a:off x="5291577" y="2438921"/>
            <a:ext cx="296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62ECE4-F731-BA48-A07F-63E734AAE645}"/>
              </a:ext>
            </a:extLst>
          </p:cNvPr>
          <p:cNvSpPr txBox="1"/>
          <p:nvPr/>
        </p:nvSpPr>
        <p:spPr>
          <a:xfrm>
            <a:off x="5273955" y="1906681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G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77764C4-EFC6-4941-8CC7-033D9ED0E6BF}"/>
              </a:ext>
            </a:extLst>
          </p:cNvPr>
          <p:cNvSpPr/>
          <p:nvPr/>
        </p:nvSpPr>
        <p:spPr>
          <a:xfrm>
            <a:off x="5636608" y="1905271"/>
            <a:ext cx="2656703" cy="1347602"/>
          </a:xfrm>
          <a:custGeom>
            <a:avLst/>
            <a:gdLst>
              <a:gd name="connsiteX0" fmla="*/ 0 w 2656703"/>
              <a:gd name="connsiteY0" fmla="*/ 1347602 h 1347602"/>
              <a:gd name="connsiteX1" fmla="*/ 413951 w 2656703"/>
              <a:gd name="connsiteY1" fmla="*/ 1069575 h 1347602"/>
              <a:gd name="connsiteX2" fmla="*/ 1248032 w 2656703"/>
              <a:gd name="connsiteY2" fmla="*/ 420846 h 1347602"/>
              <a:gd name="connsiteX3" fmla="*/ 1841157 w 2656703"/>
              <a:gd name="connsiteY3" fmla="*/ 56321 h 1347602"/>
              <a:gd name="connsiteX4" fmla="*/ 2656703 w 2656703"/>
              <a:gd name="connsiteY4" fmla="*/ 6894 h 134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3" h="1347602">
                <a:moveTo>
                  <a:pt x="0" y="1347602"/>
                </a:moveTo>
                <a:cubicBezTo>
                  <a:pt x="102973" y="1285818"/>
                  <a:pt x="205946" y="1224034"/>
                  <a:pt x="413951" y="1069575"/>
                </a:cubicBezTo>
                <a:cubicBezTo>
                  <a:pt x="621956" y="915116"/>
                  <a:pt x="1010164" y="589722"/>
                  <a:pt x="1248032" y="420846"/>
                </a:cubicBezTo>
                <a:cubicBezTo>
                  <a:pt x="1485900" y="251970"/>
                  <a:pt x="1606379" y="125313"/>
                  <a:pt x="1841157" y="56321"/>
                </a:cubicBezTo>
                <a:cubicBezTo>
                  <a:pt x="2075935" y="-12671"/>
                  <a:pt x="2366319" y="-2889"/>
                  <a:pt x="2656703" y="6894"/>
                </a:cubicBezTo>
              </a:path>
            </a:pathLst>
          </a:cu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192E03-C488-AF4E-9EB8-0C865EED9571}"/>
              </a:ext>
            </a:extLst>
          </p:cNvPr>
          <p:cNvSpPr txBox="1"/>
          <p:nvPr/>
        </p:nvSpPr>
        <p:spPr>
          <a:xfrm>
            <a:off x="5220072" y="1465027"/>
            <a:ext cx="3113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T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EEF60B-A174-704A-8411-C075E6CDAF1A}"/>
              </a:ext>
            </a:extLst>
          </p:cNvPr>
          <p:cNvSpPr/>
          <p:nvPr/>
        </p:nvSpPr>
        <p:spPr>
          <a:xfrm>
            <a:off x="5633220" y="1440415"/>
            <a:ext cx="2355592" cy="1779156"/>
          </a:xfrm>
          <a:custGeom>
            <a:avLst/>
            <a:gdLst>
              <a:gd name="connsiteX0" fmla="*/ 0 w 2355592"/>
              <a:gd name="connsiteY0" fmla="*/ 1779156 h 1779156"/>
              <a:gd name="connsiteX1" fmla="*/ 296562 w 2355592"/>
              <a:gd name="connsiteY1" fmla="*/ 1587626 h 1779156"/>
              <a:gd name="connsiteX2" fmla="*/ 1050324 w 2355592"/>
              <a:gd name="connsiteY2" fmla="*/ 1000680 h 1779156"/>
              <a:gd name="connsiteX3" fmla="*/ 1748481 w 2355592"/>
              <a:gd name="connsiteY3" fmla="*/ 487875 h 1779156"/>
              <a:gd name="connsiteX4" fmla="*/ 2261286 w 2355592"/>
              <a:gd name="connsiteY4" fmla="*/ 67745 h 1779156"/>
              <a:gd name="connsiteX5" fmla="*/ 2353962 w 2355592"/>
              <a:gd name="connsiteY5" fmla="*/ 5961 h 1779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5592" h="1779156">
                <a:moveTo>
                  <a:pt x="0" y="1779156"/>
                </a:moveTo>
                <a:cubicBezTo>
                  <a:pt x="60754" y="1748264"/>
                  <a:pt x="121508" y="1717372"/>
                  <a:pt x="296562" y="1587626"/>
                </a:cubicBezTo>
                <a:cubicBezTo>
                  <a:pt x="471616" y="1457880"/>
                  <a:pt x="808338" y="1183972"/>
                  <a:pt x="1050324" y="1000680"/>
                </a:cubicBezTo>
                <a:cubicBezTo>
                  <a:pt x="1292310" y="817388"/>
                  <a:pt x="1546654" y="643364"/>
                  <a:pt x="1748481" y="487875"/>
                </a:cubicBezTo>
                <a:cubicBezTo>
                  <a:pt x="1950308" y="332386"/>
                  <a:pt x="2160373" y="148064"/>
                  <a:pt x="2261286" y="67745"/>
                </a:cubicBezTo>
                <a:cubicBezTo>
                  <a:pt x="2362199" y="-12574"/>
                  <a:pt x="2358080" y="-3307"/>
                  <a:pt x="2353962" y="5961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1C3704-8761-CE4C-8996-2189419F99C8}"/>
              </a:ext>
            </a:extLst>
          </p:cNvPr>
          <p:cNvSpPr txBox="1"/>
          <p:nvPr/>
        </p:nvSpPr>
        <p:spPr>
          <a:xfrm>
            <a:off x="8106223" y="1195754"/>
            <a:ext cx="913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solidFill>
                  <a:srgbClr val="0070C0"/>
                </a:solidFill>
                <a:latin typeface="AhnbergHand" pitchFamily="2" charset="0"/>
              </a:rPr>
              <a:t>optical transport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F263B4-4ADA-2B46-9EAC-6B0A2B80A913}"/>
              </a:ext>
            </a:extLst>
          </p:cNvPr>
          <p:cNvSpPr txBox="1"/>
          <p:nvPr/>
        </p:nvSpPr>
        <p:spPr>
          <a:xfrm>
            <a:off x="8357833" y="1712798"/>
            <a:ext cx="9133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solidFill>
                  <a:srgbClr val="0070C0"/>
                </a:solidFill>
                <a:latin typeface="AhnbergHand" pitchFamily="2" charset="0"/>
              </a:rPr>
              <a:t>TCP speed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8C0784FB-3E55-0341-B364-54E371292C37}"/>
              </a:ext>
            </a:extLst>
          </p:cNvPr>
          <p:cNvSpPr/>
          <p:nvPr/>
        </p:nvSpPr>
        <p:spPr>
          <a:xfrm>
            <a:off x="7926670" y="1444008"/>
            <a:ext cx="151465" cy="448678"/>
          </a:xfrm>
          <a:custGeom>
            <a:avLst/>
            <a:gdLst>
              <a:gd name="connsiteX0" fmla="*/ 5610 w 151465"/>
              <a:gd name="connsiteY0" fmla="*/ 126741 h 448678"/>
              <a:gd name="connsiteX1" fmla="*/ 44878 w 151465"/>
              <a:gd name="connsiteY1" fmla="*/ 20155 h 448678"/>
              <a:gd name="connsiteX2" fmla="*/ 151465 w 151465"/>
              <a:gd name="connsiteY2" fmla="*/ 87472 h 448678"/>
              <a:gd name="connsiteX3" fmla="*/ 44878 w 151465"/>
              <a:gd name="connsiteY3" fmla="*/ 14545 h 448678"/>
              <a:gd name="connsiteX4" fmla="*/ 67318 w 151465"/>
              <a:gd name="connsiteY4" fmla="*/ 429671 h 448678"/>
              <a:gd name="connsiteX5" fmla="*/ 95367 w 151465"/>
              <a:gd name="connsiteY5" fmla="*/ 384793 h 448678"/>
              <a:gd name="connsiteX6" fmla="*/ 50488 w 151465"/>
              <a:gd name="connsiteY6" fmla="*/ 440891 h 448678"/>
              <a:gd name="connsiteX7" fmla="*/ 0 w 151465"/>
              <a:gd name="connsiteY7" fmla="*/ 362353 h 448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465" h="448678">
                <a:moveTo>
                  <a:pt x="5610" y="126741"/>
                </a:moveTo>
                <a:cubicBezTo>
                  <a:pt x="13089" y="76720"/>
                  <a:pt x="20569" y="26700"/>
                  <a:pt x="44878" y="20155"/>
                </a:cubicBezTo>
                <a:cubicBezTo>
                  <a:pt x="69187" y="13610"/>
                  <a:pt x="151465" y="88407"/>
                  <a:pt x="151465" y="87472"/>
                </a:cubicBezTo>
                <a:cubicBezTo>
                  <a:pt x="151465" y="86537"/>
                  <a:pt x="58903" y="-42488"/>
                  <a:pt x="44878" y="14545"/>
                </a:cubicBezTo>
                <a:cubicBezTo>
                  <a:pt x="30853" y="71578"/>
                  <a:pt x="58903" y="367963"/>
                  <a:pt x="67318" y="429671"/>
                </a:cubicBezTo>
                <a:cubicBezTo>
                  <a:pt x="75733" y="491379"/>
                  <a:pt x="98172" y="382923"/>
                  <a:pt x="95367" y="384793"/>
                </a:cubicBezTo>
                <a:cubicBezTo>
                  <a:pt x="92562" y="386663"/>
                  <a:pt x="66382" y="444631"/>
                  <a:pt x="50488" y="440891"/>
                </a:cubicBezTo>
                <a:cubicBezTo>
                  <a:pt x="34594" y="437151"/>
                  <a:pt x="17297" y="399752"/>
                  <a:pt x="0" y="362353"/>
                </a:cubicBezTo>
              </a:path>
            </a:pathLst>
          </a:custGeom>
          <a:noFill/>
          <a:ln w="25400" cap="flat">
            <a:solidFill>
              <a:srgbClr val="FFC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0505932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is the Internet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2858715"/>
          </a:xfrm>
        </p:spPr>
        <p:txBody>
          <a:bodyPr>
            <a:normAutofit/>
          </a:bodyPr>
          <a:lstStyle/>
          <a:p>
            <a:r>
              <a:rPr lang="en-AU" dirty="0"/>
              <a:t>The Transmission Control Protocol is an end-to-end protocol that creates a reliable stream protocol from the underlying IP datagram device</a:t>
            </a:r>
          </a:p>
          <a:p>
            <a:r>
              <a:rPr lang="en-AU" dirty="0"/>
              <a:t>This single protocol is the “beating heart” at the core of the Internet</a:t>
            </a:r>
          </a:p>
          <a:p>
            <a:r>
              <a:rPr lang="en-AU" dirty="0"/>
              <a:t>TCP operates as an adaptive rate control protocol that attempts to operate </a:t>
            </a:r>
            <a:r>
              <a:rPr lang="en-AU" b="1" dirty="0"/>
              <a:t>efficiently </a:t>
            </a:r>
            <a:r>
              <a:rPr lang="en-AU" dirty="0"/>
              <a:t>and </a:t>
            </a:r>
            <a:r>
              <a:rPr lang="en-AU" b="1" dirty="0"/>
              <a:t>fairly</a:t>
            </a:r>
          </a:p>
        </p:txBody>
      </p:sp>
    </p:spTree>
    <p:extLst>
      <p:ext uri="{BB962C8B-B14F-4D97-AF65-F5344CB8AC3E}">
        <p14:creationId xmlns:p14="http://schemas.microsoft.com/office/powerpoint/2010/main" val="126213404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Design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AU" dirty="0"/>
              <a:t>To maintain an average flow which is </a:t>
            </a:r>
            <a:r>
              <a:rPr lang="en-AU" b="1" dirty="0"/>
              <a:t>Efficient</a:t>
            </a:r>
            <a:r>
              <a:rPr lang="en-AU" dirty="0"/>
              <a:t> and </a:t>
            </a:r>
            <a:r>
              <a:rPr lang="en-AU" b="1" dirty="0"/>
              <a:t>Fair</a:t>
            </a:r>
          </a:p>
          <a:p>
            <a:pPr marL="0" indent="0">
              <a:buNone/>
            </a:pPr>
            <a:r>
              <a:rPr lang="en-AU" b="1" dirty="0"/>
              <a:t>Efficient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Minimise packet loss</a:t>
            </a:r>
          </a:p>
          <a:p>
            <a:pPr lvl="1"/>
            <a:r>
              <a:rPr lang="en-AU" dirty="0"/>
              <a:t>Minimise packet re-ordering</a:t>
            </a:r>
          </a:p>
          <a:p>
            <a:pPr lvl="1"/>
            <a:r>
              <a:rPr lang="en-AU" dirty="0"/>
              <a:t>Do not leave unused path bandwidth on the table!</a:t>
            </a:r>
          </a:p>
          <a:p>
            <a:pPr marL="0" indent="0">
              <a:buNone/>
            </a:pPr>
            <a:r>
              <a:rPr lang="en-AU" b="1" dirty="0"/>
              <a:t>Fair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Do not crowd out other TCP sessions</a:t>
            </a:r>
          </a:p>
          <a:p>
            <a:pPr lvl="1"/>
            <a:r>
              <a:rPr lang="en-AU" dirty="0"/>
              <a:t>Over time, take an average 1/N of the path capacity when there are N other TCP sessions sharing the same path</a:t>
            </a:r>
          </a:p>
        </p:txBody>
      </p:sp>
    </p:spTree>
    <p:extLst>
      <p:ext uri="{BB962C8B-B14F-4D97-AF65-F5344CB8AC3E}">
        <p14:creationId xmlns:p14="http://schemas.microsoft.com/office/powerpoint/2010/main" val="381913600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It</a:t>
            </a:r>
            <a:r>
              <a:rPr lang="mr-IN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’</a:t>
            </a:r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s a Flow Control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369219"/>
            <a:ext cx="3003331" cy="3263504"/>
          </a:xfrm>
        </p:spPr>
        <p:txBody>
          <a:bodyPr>
            <a:normAutofit fontScale="85000" lnSpcReduction="10000"/>
          </a:bodyPr>
          <a:lstStyle/>
          <a:p>
            <a:r>
              <a:rPr lang="en-AU" dirty="0"/>
              <a:t>Think of this as a multi-flow fluid dynamics problem</a:t>
            </a:r>
          </a:p>
          <a:p>
            <a:r>
              <a:rPr lang="en-AU" dirty="0"/>
              <a:t>Each flow has to gently exert pressure on the other flows to signal them to provide a fair share of the network, and be responsive to the pressure from all other flows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234"/>
          <a:stretch/>
        </p:blipFill>
        <p:spPr>
          <a:xfrm>
            <a:off x="3583305" y="1643302"/>
            <a:ext cx="5492115" cy="29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0672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5" y="203199"/>
            <a:ext cx="8352929" cy="857251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643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TCP is an </a:t>
            </a:r>
            <a:r>
              <a:rPr lang="en-AU" b="1" i="1" dirty="0"/>
              <a:t>ACK Pacing</a:t>
            </a:r>
            <a:r>
              <a:rPr lang="en-AU" b="1" dirty="0"/>
              <a:t> </a:t>
            </a:r>
            <a:r>
              <a:rPr lang="en-AU" dirty="0"/>
              <a:t>protocol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25625"/>
            <a:ext cx="7781925" cy="268605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976340" y="2575556"/>
            <a:ext cx="787477" cy="1744484"/>
          </a:xfrm>
          <a:custGeom>
            <a:avLst/>
            <a:gdLst>
              <a:gd name="connsiteX0" fmla="*/ 1290 w 1049969"/>
              <a:gd name="connsiteY0" fmla="*/ 2325979 h 2325979"/>
              <a:gd name="connsiteX1" fmla="*/ 128104 w 1049969"/>
              <a:gd name="connsiteY1" fmla="*/ 2152443 h 2325979"/>
              <a:gd name="connsiteX2" fmla="*/ 94732 w 1049969"/>
              <a:gd name="connsiteY2" fmla="*/ 1444951 h 2325979"/>
              <a:gd name="connsiteX3" fmla="*/ 27988 w 1049969"/>
              <a:gd name="connsiteY3" fmla="*/ 964390 h 2325979"/>
              <a:gd name="connsiteX4" fmla="*/ 94732 w 1049969"/>
              <a:gd name="connsiteY4" fmla="*/ 383713 h 2325979"/>
              <a:gd name="connsiteX5" fmla="*/ 1002458 w 1049969"/>
              <a:gd name="connsiteY5" fmla="*/ 43316 h 2325979"/>
              <a:gd name="connsiteX6" fmla="*/ 822247 w 1049969"/>
              <a:gd name="connsiteY6" fmla="*/ 3269 h 2325979"/>
              <a:gd name="connsiteX7" fmla="*/ 1049179 w 1049969"/>
              <a:gd name="connsiteY7" fmla="*/ 29967 h 2325979"/>
              <a:gd name="connsiteX8" fmla="*/ 902341 w 1049969"/>
              <a:gd name="connsiteY8" fmla="*/ 163456 h 232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9969" h="2325979">
                <a:moveTo>
                  <a:pt x="1290" y="2325979"/>
                </a:moveTo>
                <a:cubicBezTo>
                  <a:pt x="56910" y="2312630"/>
                  <a:pt x="112530" y="2299281"/>
                  <a:pt x="128104" y="2152443"/>
                </a:cubicBezTo>
                <a:cubicBezTo>
                  <a:pt x="143678" y="2005605"/>
                  <a:pt x="111418" y="1642960"/>
                  <a:pt x="94732" y="1444951"/>
                </a:cubicBezTo>
                <a:cubicBezTo>
                  <a:pt x="78046" y="1246942"/>
                  <a:pt x="27988" y="1141263"/>
                  <a:pt x="27988" y="964390"/>
                </a:cubicBezTo>
                <a:cubicBezTo>
                  <a:pt x="27988" y="787517"/>
                  <a:pt x="-67680" y="537225"/>
                  <a:pt x="94732" y="383713"/>
                </a:cubicBezTo>
                <a:cubicBezTo>
                  <a:pt x="257144" y="230201"/>
                  <a:pt x="881206" y="106723"/>
                  <a:pt x="1002458" y="43316"/>
                </a:cubicBezTo>
                <a:cubicBezTo>
                  <a:pt x="1123711" y="-20091"/>
                  <a:pt x="814460" y="5494"/>
                  <a:pt x="822247" y="3269"/>
                </a:cubicBezTo>
                <a:cubicBezTo>
                  <a:pt x="830034" y="1044"/>
                  <a:pt x="1035830" y="3269"/>
                  <a:pt x="1049179" y="29967"/>
                </a:cubicBezTo>
                <a:cubicBezTo>
                  <a:pt x="1062528" y="56665"/>
                  <a:pt x="902341" y="163456"/>
                  <a:pt x="902341" y="1634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7" name="TextBox 6"/>
          <p:cNvSpPr txBox="1"/>
          <p:nvPr/>
        </p:nvSpPr>
        <p:spPr>
          <a:xfrm>
            <a:off x="1015219" y="4320040"/>
            <a:ext cx="3319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AhnbergHand" charset="0"/>
                <a:ea typeface="AhnbergHand" charset="0"/>
                <a:cs typeface="AhnbergHand" charset="0"/>
              </a:rPr>
              <a:t>Data sending rate is matched to the ACK arrival rate 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467CF5D-CF85-D643-8976-A5B2BC99A87D}"/>
              </a:ext>
            </a:extLst>
          </p:cNvPr>
          <p:cNvSpPr/>
          <p:nvPr/>
        </p:nvSpPr>
        <p:spPr>
          <a:xfrm>
            <a:off x="6715897" y="2452816"/>
            <a:ext cx="580793" cy="463379"/>
          </a:xfrm>
          <a:custGeom>
            <a:avLst/>
            <a:gdLst>
              <a:gd name="connsiteX0" fmla="*/ 0 w 580793"/>
              <a:gd name="connsiteY0" fmla="*/ 0 h 463379"/>
              <a:gd name="connsiteX1" fmla="*/ 488092 w 580793"/>
              <a:gd name="connsiteY1" fmla="*/ 358346 h 463379"/>
              <a:gd name="connsiteX2" fmla="*/ 580768 w 580793"/>
              <a:gd name="connsiteY2" fmla="*/ 457200 h 463379"/>
              <a:gd name="connsiteX3" fmla="*/ 488092 w 580793"/>
              <a:gd name="connsiteY3" fmla="*/ 234779 h 463379"/>
              <a:gd name="connsiteX4" fmla="*/ 451022 w 580793"/>
              <a:gd name="connsiteY4" fmla="*/ 395416 h 463379"/>
              <a:gd name="connsiteX5" fmla="*/ 401595 w 580793"/>
              <a:gd name="connsiteY5" fmla="*/ 383060 h 463379"/>
              <a:gd name="connsiteX6" fmla="*/ 549876 w 580793"/>
              <a:gd name="connsiteY6" fmla="*/ 463379 h 46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793" h="463379">
                <a:moveTo>
                  <a:pt x="0" y="0"/>
                </a:moveTo>
                <a:cubicBezTo>
                  <a:pt x="195648" y="141073"/>
                  <a:pt x="391297" y="282146"/>
                  <a:pt x="488092" y="358346"/>
                </a:cubicBezTo>
                <a:cubicBezTo>
                  <a:pt x="584887" y="434546"/>
                  <a:pt x="580768" y="477794"/>
                  <a:pt x="580768" y="457200"/>
                </a:cubicBezTo>
                <a:cubicBezTo>
                  <a:pt x="580768" y="436606"/>
                  <a:pt x="509716" y="245076"/>
                  <a:pt x="488092" y="234779"/>
                </a:cubicBezTo>
                <a:cubicBezTo>
                  <a:pt x="466468" y="224482"/>
                  <a:pt x="465438" y="370703"/>
                  <a:pt x="451022" y="395416"/>
                </a:cubicBezTo>
                <a:cubicBezTo>
                  <a:pt x="436606" y="420130"/>
                  <a:pt x="385119" y="371733"/>
                  <a:pt x="401595" y="383060"/>
                </a:cubicBezTo>
                <a:cubicBezTo>
                  <a:pt x="418071" y="394387"/>
                  <a:pt x="483973" y="428883"/>
                  <a:pt x="549876" y="46337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5C6846F-34D0-ED49-BB1C-A724A753C9D5}"/>
              </a:ext>
            </a:extLst>
          </p:cNvPr>
          <p:cNvSpPr/>
          <p:nvPr/>
        </p:nvSpPr>
        <p:spPr>
          <a:xfrm>
            <a:off x="6218612" y="3923270"/>
            <a:ext cx="818561" cy="334898"/>
          </a:xfrm>
          <a:custGeom>
            <a:avLst/>
            <a:gdLst>
              <a:gd name="connsiteX0" fmla="*/ 818561 w 818561"/>
              <a:gd name="connsiteY0" fmla="*/ 0 h 334898"/>
              <a:gd name="connsiteX1" fmla="*/ 373718 w 818561"/>
              <a:gd name="connsiteY1" fmla="*/ 179173 h 334898"/>
              <a:gd name="connsiteX2" fmla="*/ 3015 w 818561"/>
              <a:gd name="connsiteY2" fmla="*/ 265671 h 334898"/>
              <a:gd name="connsiteX3" fmla="*/ 200723 w 818561"/>
              <a:gd name="connsiteY3" fmla="*/ 129746 h 334898"/>
              <a:gd name="connsiteX4" fmla="*/ 243972 w 818561"/>
              <a:gd name="connsiteY4" fmla="*/ 302741 h 334898"/>
              <a:gd name="connsiteX5" fmla="*/ 231615 w 818561"/>
              <a:gd name="connsiteY5" fmla="*/ 333633 h 334898"/>
              <a:gd name="connsiteX6" fmla="*/ 40085 w 818561"/>
              <a:gd name="connsiteY6" fmla="*/ 284206 h 334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561" h="334898">
                <a:moveTo>
                  <a:pt x="818561" y="0"/>
                </a:moveTo>
                <a:cubicBezTo>
                  <a:pt x="664101" y="67447"/>
                  <a:pt x="509642" y="134895"/>
                  <a:pt x="373718" y="179173"/>
                </a:cubicBezTo>
                <a:cubicBezTo>
                  <a:pt x="237794" y="223452"/>
                  <a:pt x="31847" y="273909"/>
                  <a:pt x="3015" y="265671"/>
                </a:cubicBezTo>
                <a:cubicBezTo>
                  <a:pt x="-25817" y="257433"/>
                  <a:pt x="160564" y="123568"/>
                  <a:pt x="200723" y="129746"/>
                </a:cubicBezTo>
                <a:cubicBezTo>
                  <a:pt x="240882" y="135924"/>
                  <a:pt x="238823" y="268760"/>
                  <a:pt x="243972" y="302741"/>
                </a:cubicBezTo>
                <a:cubicBezTo>
                  <a:pt x="249121" y="336722"/>
                  <a:pt x="265596" y="336722"/>
                  <a:pt x="231615" y="333633"/>
                </a:cubicBezTo>
                <a:cubicBezTo>
                  <a:pt x="197634" y="330544"/>
                  <a:pt x="118859" y="307375"/>
                  <a:pt x="40085" y="28420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390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APNIC33PowerPointTemplateFinal">
  <a:themeElements>
    <a:clrScheme name="APNIC33PowerPointTemplateFin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0000FF"/>
      </a:hlink>
      <a:folHlink>
        <a:srgbClr val="FF00FF"/>
      </a:folHlink>
    </a:clrScheme>
    <a:fontScheme name="APNIC33PowerPointTemplateFina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APNIC33PowerPointTemplateFin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APNIC33PowerPointTemplateFinal">
  <a:themeElements>
    <a:clrScheme name="APNIC33PowerPointTemplateFin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0000FF"/>
      </a:hlink>
      <a:folHlink>
        <a:srgbClr val="FF00FF"/>
      </a:folHlink>
    </a:clrScheme>
    <a:fontScheme name="APNIC33PowerPointTemplateFina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APNIC33PowerPointTemplateFin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DD99DB75E8AD468526128D747955F7" ma:contentTypeVersion="10" ma:contentTypeDescription="Create a new document." ma:contentTypeScope="" ma:versionID="25ceb78b78c9c74fe27a3e5cb2aa1acb">
  <xsd:schema xmlns:xsd="http://www.w3.org/2001/XMLSchema" xmlns:xs="http://www.w3.org/2001/XMLSchema" xmlns:p="http://schemas.microsoft.com/office/2006/metadata/properties" xmlns:ns2="990b3987-f040-43db-b1b5-2d85fe73dd3e" xmlns:ns3="9ba754fa-f922-42e2-9add-e758af90bab1" targetNamespace="http://schemas.microsoft.com/office/2006/metadata/properties" ma:root="true" ma:fieldsID="737d8e8e979239a89670e62bf4be49dd" ns2:_="" ns3:_="">
    <xsd:import namespace="990b3987-f040-43db-b1b5-2d85fe73dd3e"/>
    <xsd:import namespace="9ba754fa-f922-42e2-9add-e758af90ba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0b3987-f040-43db-b1b5-2d85fe73dd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a754fa-f922-42e2-9add-e758af90bab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698B0C-667B-4E56-8447-98549628889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BE76C97-97A7-4A26-918B-FC58431047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0b3987-f040-43db-b1b5-2d85fe73dd3e"/>
    <ds:schemaRef ds:uri="9ba754fa-f922-42e2-9add-e758af90ba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1920D4-D4FB-4F14-8AEE-21C2B1A251F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2261</Words>
  <Application>Microsoft Macintosh PowerPoint</Application>
  <PresentationFormat>On-screen Show (16:9)</PresentationFormat>
  <Paragraphs>302</Paragraphs>
  <Slides>46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AhnbergHand</vt:lpstr>
      <vt:lpstr>Arial</vt:lpstr>
      <vt:lpstr>Calibri</vt:lpstr>
      <vt:lpstr>Helvetica</vt:lpstr>
      <vt:lpstr>Powderfinger Type</vt:lpstr>
      <vt:lpstr>Vadim's Writing</vt:lpstr>
      <vt:lpstr>APNIC33PowerPointTemplateFinal</vt:lpstr>
      <vt:lpstr>Darwin Reinvented: On the Evolution of Protocols</vt:lpstr>
      <vt:lpstr>November 1859</vt:lpstr>
      <vt:lpstr>The Evolution of Speed</vt:lpstr>
      <vt:lpstr>The Evolution of Speed</vt:lpstr>
      <vt:lpstr>Today</vt:lpstr>
      <vt:lpstr>TCP is the Internet</vt:lpstr>
      <vt:lpstr>TCP Design Objectives</vt:lpstr>
      <vt:lpstr>It’s a Flow Control process</vt:lpstr>
      <vt:lpstr>TCP Control</vt:lpstr>
      <vt:lpstr>TCP Control</vt:lpstr>
      <vt:lpstr>“Classic TCP” – TCP Reno</vt:lpstr>
      <vt:lpstr>The Classic TCP Picture</vt:lpstr>
      <vt:lpstr>TCP and Buffers – the Theory</vt:lpstr>
      <vt:lpstr>TCP and Buffers – the Theory</vt:lpstr>
      <vt:lpstr>TCP and Buffers</vt:lpstr>
      <vt:lpstr>TCP and Buffers</vt:lpstr>
      <vt:lpstr>TCP and Buffers</vt:lpstr>
      <vt:lpstr>Enter Darwinism</vt:lpstr>
      <vt:lpstr>Evolution</vt:lpstr>
      <vt:lpstr>Enter CUBIC</vt:lpstr>
      <vt:lpstr>CUBIC and Queue formation</vt:lpstr>
      <vt:lpstr>CUBIC assessment</vt:lpstr>
      <vt:lpstr>From 1 to N – Scaling Switching</vt:lpstr>
      <vt:lpstr>Flow Mixing</vt:lpstr>
      <vt:lpstr>Smaller Buffers?</vt:lpstr>
      <vt:lpstr>The Role of Buffers</vt:lpstr>
      <vt:lpstr>Sender Pacing</vt:lpstr>
      <vt:lpstr>Tiny Buffers?</vt:lpstr>
      <vt:lpstr>Why is this important?</vt:lpstr>
      <vt:lpstr>Switching Chip Design TradeOffs</vt:lpstr>
      <vt:lpstr>Switch Design</vt:lpstr>
      <vt:lpstr>Optimising Flow State</vt:lpstr>
      <vt:lpstr>RTT and Delivery Rate with Queuing</vt:lpstr>
      <vt:lpstr>How to detect the onset of queuing?</vt:lpstr>
      <vt:lpstr>Explicit Congestion Notification</vt:lpstr>
      <vt:lpstr>Explicit Congestion Notification</vt:lpstr>
      <vt:lpstr>ECN Issues</vt:lpstr>
      <vt:lpstr>How to detect the onset of queuing?</vt:lpstr>
      <vt:lpstr>Flow Control Evolution</vt:lpstr>
      <vt:lpstr>BBR Design Principles</vt:lpstr>
      <vt:lpstr>Idealised BBR profile</vt:lpstr>
      <vt:lpstr>BBR Politeness?</vt:lpstr>
      <vt:lpstr>Our Environment…</vt:lpstr>
      <vt:lpstr>Protocol Darwinism?</vt:lpstr>
      <vt:lpstr>What is all this telling us?</vt:lpstr>
      <vt:lpstr>That’s 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for using this template</dc:title>
  <cp:lastModifiedBy>Geoff Huston</cp:lastModifiedBy>
  <cp:revision>35</cp:revision>
  <dcterms:modified xsi:type="dcterms:W3CDTF">2020-07-14T22:13:28Z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0x01010010DD99DB75E8AD468526128D747955F7</vt:lpwstr>
  </property>
</Properties>
</file>