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335" r:id="rId3"/>
    <p:sldId id="258" r:id="rId4"/>
    <p:sldId id="312" r:id="rId5"/>
    <p:sldId id="271" r:id="rId6"/>
    <p:sldId id="323" r:id="rId7"/>
    <p:sldId id="355" r:id="rId8"/>
    <p:sldId id="313" r:id="rId9"/>
    <p:sldId id="286" r:id="rId10"/>
    <p:sldId id="322" r:id="rId11"/>
    <p:sldId id="354" r:id="rId12"/>
    <p:sldId id="358" r:id="rId13"/>
    <p:sldId id="359" r:id="rId14"/>
    <p:sldId id="329" r:id="rId15"/>
    <p:sldId id="356" r:id="rId16"/>
    <p:sldId id="362" r:id="rId17"/>
    <p:sldId id="357" r:id="rId18"/>
    <p:sldId id="361" r:id="rId19"/>
    <p:sldId id="363" r:id="rId20"/>
    <p:sldId id="364" r:id="rId21"/>
    <p:sldId id="347" r:id="rId22"/>
    <p:sldId id="311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84807"/>
    <a:srgbClr val="7F5F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66"/>
    <p:restoredTop sz="96271"/>
  </p:normalViewPr>
  <p:slideViewPr>
    <p:cSldViewPr snapToGrid="0" snapToObjects="1">
      <p:cViewPr varScale="1">
        <p:scale>
          <a:sx n="150" d="100"/>
          <a:sy n="150" d="100"/>
        </p:scale>
        <p:origin x="1560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57AE9-214A-3640-80D7-843B52DAF4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DA9511E-CBD0-E34C-B972-EDC4C74987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1CA90-960B-FE4F-8E82-72D6778A1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7/6/20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F3941F-26E9-2C42-A708-0DF541AA27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1063CA-40EB-1648-A631-AD25F5DAC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3872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6AA7F-3C8E-684C-911B-21ABAEE36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5600F5-E72D-F048-A3D0-5421910899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E5DF03-53AB-D84F-8A0A-25B7137ED3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7/6/20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8D07E-47F7-854B-8BE0-C2C461269F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A5193E-8D57-E94D-A5B3-2FAD619EB3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637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B04190-B17A-174D-B172-91508933B1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3346838-4A2C-AA46-8AA4-AA77081244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AB13F5-461A-2840-841F-994380576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7/6/20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754A93-4E6D-5847-8AD5-FCA06E7EB5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9FEF2-8B48-1649-A54C-A6A74410E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644311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203D5-D2F7-2648-A6C7-4D0738D86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 baseline="0">
                <a:latin typeface="Powderfinger Type" panose="02020709070000000403" pitchFamily="49" charset="77"/>
              </a:defRPr>
            </a:lvl1pPr>
          </a:lstStyle>
          <a:p>
            <a:r>
              <a:rPr lang="en-GB" dirty="0"/>
              <a:t>Click to edit Master title style</a:t>
            </a:r>
            <a:endParaRPr lang="en-A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AD101-C488-7C4B-97CE-0EE5670A9C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A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C11DEA-39FA-7B48-8F8D-8FEE3002E4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7/6/20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22D8E-CE1D-854E-81E3-5ABF0C084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E5D72F-3B3F-6C47-AF2E-CF5D3C73A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8048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86F09-EA70-2F4A-AB9B-43AE0A3FC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326270-82B6-6A4C-891D-04AD12626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6E7D1-3F80-8B46-A96A-04DC35AF58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7/6/20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D3091-A2CB-DD40-9C0C-2CABDB9FE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66FD97-193B-8B43-A438-F0FF4CD4BE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53106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3DC6D-7357-CA4A-8110-2FDA03D57C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B0E6-6DC1-BA42-BABF-6F77FA70F1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0D931-5F34-2D46-8216-C709ABCB95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41222A-F587-EA42-AF0E-0579CBA7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7/6/20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3A3A2-A038-3E46-8E7C-A23E98692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EF6393-F7B6-5547-A227-E1837598E3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9950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F9B03D-73BB-7E4C-8BF7-21184717F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6BD843-EF77-3743-91A2-C121AAFC21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2EEFF4-1658-9F45-83EC-79CFC201E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1FB80F-2200-0840-BFF9-0C46E3E472F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9822C6C-A9E7-2D44-B883-077C8FB74DF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5B5B232-155E-864E-90F3-2F295C6C3C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7/6/20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5FD1A7-C268-5D43-A524-9041177A0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047534-4AB1-624B-A913-E1BE7AD52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39921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9B1E92-26EA-BF44-8FC7-B436AE42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995614-F663-C741-970C-51005AEF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7/6/20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043160-16C4-B34B-B93E-F42E3741D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D0751F-86FE-874D-B366-63D5D65957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0965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86EBAE-9713-0B4A-967D-E48FB39D6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7/6/20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FAF89C-B941-FC4B-A2E6-9412EBB9C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658316-3A44-EA4C-B018-31CE24568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34011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4243F-E4B5-9849-A06F-B4C075D59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F35F3C-BCE9-E841-B48D-64EA0F7996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C33FE2-D1BB-EE41-837C-A064DD38EA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784E45-38AA-AC4B-8C2E-0E99E4AA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7/6/20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1EAA2-2F97-CB47-AF34-4CD81BE99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77108-983C-404E-A6DD-79EC84E1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903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1F4A7-2CB9-4B4A-BC74-EE6CE1245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1989039-F455-7E4C-B0B8-2F7AA55272D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467D79-9E40-2C44-899D-A9517939A8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9FFEF6-0866-294F-9F64-D1427E8B9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212149-D0F8-3A4F-8985-F14110DE90DA}" type="datetimeFigureOut">
              <a:rPr lang="en-AU" smtClean="0"/>
              <a:t>7/6/20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EF5063-16DB-0941-93EF-94AA8A4B1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F3B2B4-F792-884C-961E-A32DF3D1B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1271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B27020-8B4B-3D4A-A8E2-9F477BE93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C76B21-913F-8D45-A9CB-D3CFEC825F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DE944-D57B-6844-BC41-0DFCA2D59F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212149-D0F8-3A4F-8985-F14110DE90DA}" type="datetimeFigureOut">
              <a:rPr lang="en-AU" smtClean="0"/>
              <a:t>7/6/20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672790-9BAB-3248-B266-F3E80571BA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83FB38-2420-8549-90A6-220B844045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381D3-CA8C-394A-BF82-8291FBD5629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26895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E5433C-73BD-A642-8CBC-4C2E425B60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48691" y="1041400"/>
            <a:ext cx="8797636" cy="2387600"/>
          </a:xfrm>
        </p:spPr>
        <p:txBody>
          <a:bodyPr>
            <a:normAutofit/>
          </a:bodyPr>
          <a:lstStyle/>
          <a:p>
            <a:r>
              <a:rPr lang="en-AU" dirty="0">
                <a:latin typeface="Powderfinger Type" panose="02020709070000000403" pitchFamily="49" charset="77"/>
              </a:rPr>
              <a:t>DNS Zombie Queries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3E38C45-B1A8-1147-AE83-17D3E576A1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48795" y="4030022"/>
            <a:ext cx="9144000" cy="1143000"/>
          </a:xfrm>
        </p:spPr>
        <p:txBody>
          <a:bodyPr>
            <a:normAutofit/>
          </a:bodyPr>
          <a:lstStyle/>
          <a:p>
            <a:pPr algn="r"/>
            <a:r>
              <a:rPr lang="en-AU" sz="1800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Geoff Huston &amp; Joao Damas</a:t>
            </a:r>
          </a:p>
          <a:p>
            <a:pPr algn="r"/>
            <a:r>
              <a:rPr lang="en-AU" sz="1800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APNIC Labs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B29AD31-B0FB-3942-9C75-67E059A5C5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9675" y="4959815"/>
            <a:ext cx="933120" cy="980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60197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DDB87BF-3B5F-4C4E-BAB7-E51F30302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702" y="2544399"/>
            <a:ext cx="7764482" cy="431360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EBB3685-A93F-2249-A9B0-D230BD17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DNS Stalking by Query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6EAC-7C51-6644-A7BC-9A498A0DA1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DNS stalking uses both really recent data and more than year-old data!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AEB8DCD9-79C7-8747-A6A8-85701988EDA4}"/>
              </a:ext>
            </a:extLst>
          </p:cNvPr>
          <p:cNvSpPr/>
          <p:nvPr/>
        </p:nvSpPr>
        <p:spPr>
          <a:xfrm>
            <a:off x="4381182" y="5252762"/>
            <a:ext cx="3335800" cy="411047"/>
          </a:xfrm>
          <a:custGeom>
            <a:avLst/>
            <a:gdLst>
              <a:gd name="connsiteX0" fmla="*/ 0 w 2557221"/>
              <a:gd name="connsiteY0" fmla="*/ 411046 h 411046"/>
              <a:gd name="connsiteX1" fmla="*/ 170482 w 2557221"/>
              <a:gd name="connsiteY1" fmla="*/ 225067 h 411046"/>
              <a:gd name="connsiteX2" fmla="*/ 929899 w 2557221"/>
              <a:gd name="connsiteY2" fmla="*/ 194070 h 411046"/>
              <a:gd name="connsiteX3" fmla="*/ 891153 w 2557221"/>
              <a:gd name="connsiteY3" fmla="*/ 341 h 411046"/>
              <a:gd name="connsiteX4" fmla="*/ 984143 w 2557221"/>
              <a:gd name="connsiteY4" fmla="*/ 147575 h 411046"/>
              <a:gd name="connsiteX5" fmla="*/ 1139126 w 2557221"/>
              <a:gd name="connsiteY5" fmla="*/ 170823 h 411046"/>
              <a:gd name="connsiteX6" fmla="*/ 1604075 w 2557221"/>
              <a:gd name="connsiteY6" fmla="*/ 155324 h 411046"/>
              <a:gd name="connsiteX7" fmla="*/ 2154265 w 2557221"/>
              <a:gd name="connsiteY7" fmla="*/ 93331 h 411046"/>
              <a:gd name="connsiteX8" fmla="*/ 2557221 w 2557221"/>
              <a:gd name="connsiteY8" fmla="*/ 194070 h 4110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57221" h="411046">
                <a:moveTo>
                  <a:pt x="0" y="411046"/>
                </a:moveTo>
                <a:cubicBezTo>
                  <a:pt x="7749" y="336138"/>
                  <a:pt x="15499" y="261230"/>
                  <a:pt x="170482" y="225067"/>
                </a:cubicBezTo>
                <a:cubicBezTo>
                  <a:pt x="325465" y="188904"/>
                  <a:pt x="809787" y="231524"/>
                  <a:pt x="929899" y="194070"/>
                </a:cubicBezTo>
                <a:cubicBezTo>
                  <a:pt x="1050011" y="156616"/>
                  <a:pt x="882112" y="8090"/>
                  <a:pt x="891153" y="341"/>
                </a:cubicBezTo>
                <a:cubicBezTo>
                  <a:pt x="900194" y="-7408"/>
                  <a:pt x="942814" y="119161"/>
                  <a:pt x="984143" y="147575"/>
                </a:cubicBezTo>
                <a:cubicBezTo>
                  <a:pt x="1025472" y="175989"/>
                  <a:pt x="1035804" y="169531"/>
                  <a:pt x="1139126" y="170823"/>
                </a:cubicBezTo>
                <a:cubicBezTo>
                  <a:pt x="1242448" y="172114"/>
                  <a:pt x="1434885" y="168239"/>
                  <a:pt x="1604075" y="155324"/>
                </a:cubicBezTo>
                <a:cubicBezTo>
                  <a:pt x="1773265" y="142409"/>
                  <a:pt x="1995407" y="86873"/>
                  <a:pt x="2154265" y="93331"/>
                </a:cubicBezTo>
                <a:cubicBezTo>
                  <a:pt x="2313123" y="99789"/>
                  <a:pt x="2435172" y="146929"/>
                  <a:pt x="2557221" y="19407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01B42105-E648-D544-8407-BB1ADDF6D788}"/>
              </a:ext>
            </a:extLst>
          </p:cNvPr>
          <p:cNvSpPr/>
          <p:nvPr/>
        </p:nvSpPr>
        <p:spPr>
          <a:xfrm>
            <a:off x="2168111" y="2589729"/>
            <a:ext cx="989711" cy="1139268"/>
          </a:xfrm>
          <a:custGeom>
            <a:avLst/>
            <a:gdLst>
              <a:gd name="connsiteX0" fmla="*/ 1937972 w 1937972"/>
              <a:gd name="connsiteY0" fmla="*/ 0 h 1828800"/>
              <a:gd name="connsiteX1" fmla="*/ 1101063 w 1937972"/>
              <a:gd name="connsiteY1" fmla="*/ 1022889 h 1828800"/>
              <a:gd name="connsiteX2" fmla="*/ 93674 w 1937972"/>
              <a:gd name="connsiteY2" fmla="*/ 1751309 h 1828800"/>
              <a:gd name="connsiteX3" fmla="*/ 209911 w 1937972"/>
              <a:gd name="connsiteY3" fmla="*/ 1588577 h 1828800"/>
              <a:gd name="connsiteX4" fmla="*/ 684 w 1937972"/>
              <a:gd name="connsiteY4" fmla="*/ 1774556 h 1828800"/>
              <a:gd name="connsiteX5" fmla="*/ 155667 w 1937972"/>
              <a:gd name="connsiteY5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37972" h="1828800">
                <a:moveTo>
                  <a:pt x="1937972" y="0"/>
                </a:moveTo>
                <a:cubicBezTo>
                  <a:pt x="1673209" y="365502"/>
                  <a:pt x="1408446" y="731004"/>
                  <a:pt x="1101063" y="1022889"/>
                </a:cubicBezTo>
                <a:cubicBezTo>
                  <a:pt x="793680" y="1314774"/>
                  <a:pt x="242199" y="1657028"/>
                  <a:pt x="93674" y="1751309"/>
                </a:cubicBezTo>
                <a:cubicBezTo>
                  <a:pt x="-54851" y="1845590"/>
                  <a:pt x="225409" y="1584702"/>
                  <a:pt x="209911" y="1588577"/>
                </a:cubicBezTo>
                <a:cubicBezTo>
                  <a:pt x="194413" y="1592452"/>
                  <a:pt x="9725" y="1734519"/>
                  <a:pt x="684" y="1774556"/>
                </a:cubicBezTo>
                <a:cubicBezTo>
                  <a:pt x="-8357" y="1814593"/>
                  <a:pt x="73655" y="1821696"/>
                  <a:pt x="155667" y="182880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88722E4-F951-C047-9EA0-996467C169CB}"/>
              </a:ext>
            </a:extLst>
          </p:cNvPr>
          <p:cNvSpPr txBox="1"/>
          <p:nvPr/>
        </p:nvSpPr>
        <p:spPr>
          <a:xfrm>
            <a:off x="1676434" y="2206446"/>
            <a:ext cx="325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Near real time stalking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D7901C-A80D-5A47-907F-53997FEAAA0C}"/>
              </a:ext>
            </a:extLst>
          </p:cNvPr>
          <p:cNvSpPr txBox="1"/>
          <p:nvPr/>
        </p:nvSpPr>
        <p:spPr>
          <a:xfrm>
            <a:off x="8145483" y="2220397"/>
            <a:ext cx="32560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Log replay stalking</a:t>
            </a: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C6AD18DE-F8D8-A84D-A5B1-1CC6B75CD36D}"/>
              </a:ext>
            </a:extLst>
          </p:cNvPr>
          <p:cNvSpPr/>
          <p:nvPr/>
        </p:nvSpPr>
        <p:spPr>
          <a:xfrm>
            <a:off x="5277042" y="2597727"/>
            <a:ext cx="2772449" cy="2646218"/>
          </a:xfrm>
          <a:custGeom>
            <a:avLst/>
            <a:gdLst>
              <a:gd name="connsiteX0" fmla="*/ 257849 w 2772449"/>
              <a:gd name="connsiteY0" fmla="*/ 2646218 h 2646218"/>
              <a:gd name="connsiteX1" fmla="*/ 15394 w 2772449"/>
              <a:gd name="connsiteY1" fmla="*/ 2376055 h 2646218"/>
              <a:gd name="connsiteX2" fmla="*/ 84667 w 2772449"/>
              <a:gd name="connsiteY2" fmla="*/ 1704109 h 2646218"/>
              <a:gd name="connsiteX3" fmla="*/ 569576 w 2772449"/>
              <a:gd name="connsiteY3" fmla="*/ 1136073 h 2646218"/>
              <a:gd name="connsiteX4" fmla="*/ 2772449 w 2772449"/>
              <a:gd name="connsiteY4" fmla="*/ 0 h 2646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72449" h="2646218">
                <a:moveTo>
                  <a:pt x="257849" y="2646218"/>
                </a:moveTo>
                <a:cubicBezTo>
                  <a:pt x="151053" y="2589645"/>
                  <a:pt x="44258" y="2533073"/>
                  <a:pt x="15394" y="2376055"/>
                </a:cubicBezTo>
                <a:cubicBezTo>
                  <a:pt x="-13470" y="2219037"/>
                  <a:pt x="-7697" y="1910773"/>
                  <a:pt x="84667" y="1704109"/>
                </a:cubicBezTo>
                <a:cubicBezTo>
                  <a:pt x="177031" y="1497445"/>
                  <a:pt x="121612" y="1420091"/>
                  <a:pt x="569576" y="1136073"/>
                </a:cubicBezTo>
                <a:cubicBezTo>
                  <a:pt x="1017540" y="852055"/>
                  <a:pt x="1894994" y="426027"/>
                  <a:pt x="2772449" y="0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3BB76EAF-79B1-CB4D-AE5F-D2CAC07D6619}"/>
              </a:ext>
            </a:extLst>
          </p:cNvPr>
          <p:cNvSpPr/>
          <p:nvPr/>
        </p:nvSpPr>
        <p:spPr>
          <a:xfrm>
            <a:off x="2452255" y="5631823"/>
            <a:ext cx="1311186" cy="1105778"/>
          </a:xfrm>
          <a:custGeom>
            <a:avLst/>
            <a:gdLst>
              <a:gd name="connsiteX0" fmla="*/ 145472 w 1311186"/>
              <a:gd name="connsiteY0" fmla="*/ 893668 h 1105778"/>
              <a:gd name="connsiteX1" fmla="*/ 955963 w 1311186"/>
              <a:gd name="connsiteY1" fmla="*/ 1087632 h 1105778"/>
              <a:gd name="connsiteX2" fmla="*/ 1288472 w 1311186"/>
              <a:gd name="connsiteY2" fmla="*/ 491886 h 1105778"/>
              <a:gd name="connsiteX3" fmla="*/ 367145 w 1311186"/>
              <a:gd name="connsiteY3" fmla="*/ 13904 h 1105778"/>
              <a:gd name="connsiteX4" fmla="*/ 0 w 1311186"/>
              <a:gd name="connsiteY4" fmla="*/ 1046068 h 1105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11186" h="1105778">
                <a:moveTo>
                  <a:pt x="145472" y="893668"/>
                </a:moveTo>
                <a:cubicBezTo>
                  <a:pt x="455467" y="1024132"/>
                  <a:pt x="765463" y="1154596"/>
                  <a:pt x="955963" y="1087632"/>
                </a:cubicBezTo>
                <a:cubicBezTo>
                  <a:pt x="1146463" y="1020668"/>
                  <a:pt x="1386608" y="670841"/>
                  <a:pt x="1288472" y="491886"/>
                </a:cubicBezTo>
                <a:cubicBezTo>
                  <a:pt x="1190336" y="312931"/>
                  <a:pt x="581890" y="-78460"/>
                  <a:pt x="367145" y="13904"/>
                </a:cubicBezTo>
                <a:cubicBezTo>
                  <a:pt x="152400" y="106268"/>
                  <a:pt x="76200" y="576168"/>
                  <a:pt x="0" y="1046068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B6B07E-B23F-C240-9BA0-DC050574FB8C}"/>
              </a:ext>
            </a:extLst>
          </p:cNvPr>
          <p:cNvSpPr txBox="1"/>
          <p:nvPr/>
        </p:nvSpPr>
        <p:spPr>
          <a:xfrm>
            <a:off x="5336243" y="2308052"/>
            <a:ext cx="30705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solidFill>
                  <a:srgbClr val="FF0000"/>
                </a:solidFill>
                <a:latin typeface="AhnbergHand" pitchFamily="2" charset="0"/>
              </a:rPr>
              <a:t>?</a:t>
            </a:r>
          </a:p>
        </p:txBody>
      </p:sp>
      <p:sp>
        <p:nvSpPr>
          <p:cNvPr id="16" name="Freeform 15">
            <a:extLst>
              <a:ext uri="{FF2B5EF4-FFF2-40B4-BE49-F238E27FC236}">
                <a16:creationId xmlns:a16="http://schemas.microsoft.com/office/drawing/2014/main" id="{A781A5CB-E83A-CA4E-99EF-4D821107C802}"/>
              </a:ext>
            </a:extLst>
          </p:cNvPr>
          <p:cNvSpPr/>
          <p:nvPr/>
        </p:nvSpPr>
        <p:spPr>
          <a:xfrm>
            <a:off x="2826327" y="2464809"/>
            <a:ext cx="2509917" cy="3112916"/>
          </a:xfrm>
          <a:custGeom>
            <a:avLst/>
            <a:gdLst>
              <a:gd name="connsiteX0" fmla="*/ 2362200 w 2509917"/>
              <a:gd name="connsiteY0" fmla="*/ 119064 h 3112916"/>
              <a:gd name="connsiteX1" fmla="*/ 2327564 w 2509917"/>
              <a:gd name="connsiteY1" fmla="*/ 188336 h 3112916"/>
              <a:gd name="connsiteX2" fmla="*/ 554182 w 2509917"/>
              <a:gd name="connsiteY2" fmla="*/ 1892446 h 3112916"/>
              <a:gd name="connsiteX3" fmla="*/ 69273 w 2509917"/>
              <a:gd name="connsiteY3" fmla="*/ 3042373 h 3112916"/>
              <a:gd name="connsiteX4" fmla="*/ 152400 w 2509917"/>
              <a:gd name="connsiteY4" fmla="*/ 2980027 h 3112916"/>
              <a:gd name="connsiteX5" fmla="*/ 48491 w 2509917"/>
              <a:gd name="connsiteY5" fmla="*/ 3111646 h 3112916"/>
              <a:gd name="connsiteX6" fmla="*/ 0 w 2509917"/>
              <a:gd name="connsiteY6" fmla="*/ 3035446 h 3112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09917" h="3112916">
                <a:moveTo>
                  <a:pt x="2362200" y="119064"/>
                </a:moveTo>
                <a:cubicBezTo>
                  <a:pt x="2495550" y="5918"/>
                  <a:pt x="2628900" y="-107228"/>
                  <a:pt x="2327564" y="188336"/>
                </a:cubicBezTo>
                <a:cubicBezTo>
                  <a:pt x="2026228" y="483900"/>
                  <a:pt x="930564" y="1416773"/>
                  <a:pt x="554182" y="1892446"/>
                </a:cubicBezTo>
                <a:cubicBezTo>
                  <a:pt x="177800" y="2368119"/>
                  <a:pt x="136237" y="2861109"/>
                  <a:pt x="69273" y="3042373"/>
                </a:cubicBezTo>
                <a:cubicBezTo>
                  <a:pt x="2309" y="3223637"/>
                  <a:pt x="155864" y="2968482"/>
                  <a:pt x="152400" y="2980027"/>
                </a:cubicBezTo>
                <a:cubicBezTo>
                  <a:pt x="148936" y="2991572"/>
                  <a:pt x="73891" y="3102410"/>
                  <a:pt x="48491" y="3111646"/>
                </a:cubicBezTo>
                <a:cubicBezTo>
                  <a:pt x="23091" y="3120882"/>
                  <a:pt x="11545" y="3078164"/>
                  <a:pt x="0" y="3035446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0462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BB3685-A93F-2249-A9B0-D230BD178A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DNS Stalking by Query 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136EAC-7C51-6644-A7BC-9A498A0DA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0100" y="1553328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What about the first 24 hours?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E2F47E3-E8BA-6E48-AD96-25F6D3D3E1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726" y="2625436"/>
            <a:ext cx="6774873" cy="376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355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61D0-1E0B-254C-B80A-1E8C2E38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984807"/>
                </a:solidFill>
              </a:rPr>
              <a:t>Do Zombie experiments repeat?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ABC48D25-8F78-1A44-AFDE-F68EE30410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754188"/>
            <a:ext cx="6197360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4388BF-67A2-2B4A-B0A8-1E6900A113DC}"/>
              </a:ext>
            </a:extLst>
          </p:cNvPr>
          <p:cNvSpPr txBox="1"/>
          <p:nvPr/>
        </p:nvSpPr>
        <p:spPr>
          <a:xfrm>
            <a:off x="7732968" y="1367522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Data gathered across January – May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E8F7E-B70A-BA43-8F0E-0497966120B7}"/>
              </a:ext>
            </a:extLst>
          </p:cNvPr>
          <p:cNvSpPr txBox="1"/>
          <p:nvPr/>
        </p:nvSpPr>
        <p:spPr>
          <a:xfrm>
            <a:off x="7629525" y="2207419"/>
            <a:ext cx="384333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Most zombies have a similar repeat distribution to the original query set for low volume repeats.</a:t>
            </a:r>
          </a:p>
          <a:p>
            <a:endParaRPr lang="en-AU" dirty="0"/>
          </a:p>
          <a:p>
            <a:r>
              <a:rPr lang="en-AU" dirty="0"/>
              <a:t>80% of experiments generated 4 or fewer queries in the first 30 seconds, while 78% of zombie experiment queries were repeated 4 or fewer times.</a:t>
            </a:r>
          </a:p>
          <a:p>
            <a:endParaRPr lang="en-AU" dirty="0"/>
          </a:p>
          <a:p>
            <a:r>
              <a:rPr lang="en-AU" dirty="0"/>
              <a:t>The outliers are one name that was queried 117K times in 30 seconds and one zombie name that was queried 2,171,541 times over 150 days</a:t>
            </a:r>
          </a:p>
        </p:txBody>
      </p:sp>
    </p:spTree>
    <p:extLst>
      <p:ext uri="{BB962C8B-B14F-4D97-AF65-F5344CB8AC3E}">
        <p14:creationId xmlns:p14="http://schemas.microsoft.com/office/powerpoint/2010/main" val="15502232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A61D0-1E0B-254C-B80A-1E8C2E38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984807"/>
                </a:solidFill>
              </a:rPr>
              <a:t>Do Zombie queries repeat?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4388BF-67A2-2B4A-B0A8-1E6900A113DC}"/>
              </a:ext>
            </a:extLst>
          </p:cNvPr>
          <p:cNvSpPr txBox="1"/>
          <p:nvPr/>
        </p:nvSpPr>
        <p:spPr>
          <a:xfrm>
            <a:off x="7732968" y="1367522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Data gathered across January – May 2020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4E8F7E-B70A-BA43-8F0E-0497966120B7}"/>
              </a:ext>
            </a:extLst>
          </p:cNvPr>
          <p:cNvSpPr txBox="1"/>
          <p:nvPr/>
        </p:nvSpPr>
        <p:spPr>
          <a:xfrm>
            <a:off x="7629525" y="2207419"/>
            <a:ext cx="384333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shows the distribution of repeated queries. </a:t>
            </a:r>
          </a:p>
          <a:p>
            <a:endParaRPr lang="en-AU" dirty="0"/>
          </a:p>
          <a:p>
            <a:r>
              <a:rPr lang="en-AU" dirty="0"/>
              <a:t>There is a long tail of high repeat count zombie queries. </a:t>
            </a:r>
          </a:p>
          <a:p>
            <a:endParaRPr lang="en-AU" dirty="0"/>
          </a:p>
          <a:p>
            <a:r>
              <a:rPr lang="en-AU" dirty="0"/>
              <a:t>1/3 of all zombie queries are part of a repeat sequence of between 10K to  2M repeats  over this 150 day interval</a:t>
            </a:r>
          </a:p>
          <a:p>
            <a:endParaRPr lang="en-AU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3F1DF48-BD9B-1E44-8427-8D9DE0E60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840" y="1879566"/>
            <a:ext cx="6764914" cy="4749833"/>
          </a:xfrm>
          <a:prstGeom prst="rect">
            <a:avLst/>
          </a:pr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7677DE4C-AEA7-DF40-B8AE-420243D3F353}"/>
              </a:ext>
            </a:extLst>
          </p:cNvPr>
          <p:cNvSpPr/>
          <p:nvPr/>
        </p:nvSpPr>
        <p:spPr>
          <a:xfrm>
            <a:off x="1550194" y="1983209"/>
            <a:ext cx="200025" cy="1274174"/>
          </a:xfrm>
          <a:custGeom>
            <a:avLst/>
            <a:gdLst>
              <a:gd name="connsiteX0" fmla="*/ 0 w 200025"/>
              <a:gd name="connsiteY0" fmla="*/ 1138610 h 1274174"/>
              <a:gd name="connsiteX1" fmla="*/ 128587 w 200025"/>
              <a:gd name="connsiteY1" fmla="*/ 1210047 h 1274174"/>
              <a:gd name="connsiteX2" fmla="*/ 185737 w 200025"/>
              <a:gd name="connsiteY2" fmla="*/ 1131466 h 1274174"/>
              <a:gd name="connsiteX3" fmla="*/ 100012 w 200025"/>
              <a:gd name="connsiteY3" fmla="*/ 1210047 h 1274174"/>
              <a:gd name="connsiteX4" fmla="*/ 121444 w 200025"/>
              <a:gd name="connsiteY4" fmla="*/ 45616 h 1274174"/>
              <a:gd name="connsiteX5" fmla="*/ 35719 w 200025"/>
              <a:gd name="connsiteY5" fmla="*/ 217066 h 1274174"/>
              <a:gd name="connsiteX6" fmla="*/ 114300 w 200025"/>
              <a:gd name="connsiteY6" fmla="*/ 38472 h 1274174"/>
              <a:gd name="connsiteX7" fmla="*/ 200025 w 200025"/>
              <a:gd name="connsiteY7" fmla="*/ 124197 h 1274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0025" h="1274174">
                <a:moveTo>
                  <a:pt x="0" y="1138610"/>
                </a:moveTo>
                <a:cubicBezTo>
                  <a:pt x="48815" y="1174924"/>
                  <a:pt x="97631" y="1211238"/>
                  <a:pt x="128587" y="1210047"/>
                </a:cubicBezTo>
                <a:cubicBezTo>
                  <a:pt x="159543" y="1208856"/>
                  <a:pt x="190499" y="1131466"/>
                  <a:pt x="185737" y="1131466"/>
                </a:cubicBezTo>
                <a:cubicBezTo>
                  <a:pt x="180975" y="1131466"/>
                  <a:pt x="110727" y="1391022"/>
                  <a:pt x="100012" y="1210047"/>
                </a:cubicBezTo>
                <a:cubicBezTo>
                  <a:pt x="89297" y="1029072"/>
                  <a:pt x="132159" y="211113"/>
                  <a:pt x="121444" y="45616"/>
                </a:cubicBezTo>
                <a:cubicBezTo>
                  <a:pt x="110729" y="-119881"/>
                  <a:pt x="36910" y="218257"/>
                  <a:pt x="35719" y="217066"/>
                </a:cubicBezTo>
                <a:cubicBezTo>
                  <a:pt x="34528" y="215875"/>
                  <a:pt x="86916" y="53950"/>
                  <a:pt x="114300" y="38472"/>
                </a:cubicBezTo>
                <a:cubicBezTo>
                  <a:pt x="141684" y="22994"/>
                  <a:pt x="170854" y="73595"/>
                  <a:pt x="200025" y="124197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198593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000" y="9038"/>
            <a:ext cx="93828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984807"/>
                </a:solidFill>
                <a:latin typeface="Powderfinger Type"/>
                <a:cs typeface="Powderfinger Type"/>
              </a:rPr>
              <a:t>Top Stalkers by Resolver Origin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3C609-6B38-A642-8932-5D9B6CFC2DCD}"/>
              </a:ext>
            </a:extLst>
          </p:cNvPr>
          <p:cNvSpPr txBox="1"/>
          <p:nvPr/>
        </p:nvSpPr>
        <p:spPr>
          <a:xfrm>
            <a:off x="8904543" y="1235873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Data gathered across January – May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5F6E05-8C3F-AF45-8F02-C674EDB7BA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4470" y="944220"/>
            <a:ext cx="4317908" cy="543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2992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8800" y="9038"/>
            <a:ext cx="9820800" cy="1143000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rgbClr val="984807"/>
                </a:solidFill>
                <a:latin typeface="Powderfinger Type"/>
                <a:cs typeface="Powderfinger Type"/>
              </a:rPr>
              <a:t>Top Stalkers by Resolver Origin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43C609-6B38-A642-8932-5D9B6CFC2DCD}"/>
              </a:ext>
            </a:extLst>
          </p:cNvPr>
          <p:cNvSpPr txBox="1"/>
          <p:nvPr/>
        </p:nvSpPr>
        <p:spPr>
          <a:xfrm>
            <a:off x="8904543" y="1235873"/>
            <a:ext cx="317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Data gathered across January – May 2020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30982FB-B351-4A4D-AA32-82DD04862943}"/>
              </a:ext>
            </a:extLst>
          </p:cNvPr>
          <p:cNvSpPr txBox="1"/>
          <p:nvPr/>
        </p:nvSpPr>
        <p:spPr>
          <a:xfrm>
            <a:off x="7225145" y="2770909"/>
            <a:ext cx="461204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I’ve added an average delay value (hours) - the time between the original name and the replay query</a:t>
            </a:r>
          </a:p>
          <a:p>
            <a:endParaRPr lang="en-AU" dirty="0"/>
          </a:p>
          <a:p>
            <a:r>
              <a:rPr lang="en-AU" dirty="0"/>
              <a:t>Some resolvers are re-querying very old names, while others  are performing re-query soon after the original query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A911016-FF04-9A44-895E-A70D6F6C2D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110" y="1003440"/>
            <a:ext cx="5082706" cy="556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0212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1DD0C-471B-F24B-9880-1D18EC991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984807"/>
                </a:solidFill>
              </a:rPr>
              <a:t>Same Day Stalking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DFF28-5B50-6B43-87FD-A5D43ADF80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Now lets look at just one day of DNS query data</a:t>
            </a:r>
          </a:p>
          <a:p>
            <a:r>
              <a:rPr lang="en-AU" dirty="0"/>
              <a:t>And also limit the zombie filter to only look at re-queries that are between 30 and 86,400 seconds (i.e. 1 day zombies)</a:t>
            </a:r>
          </a:p>
          <a:p>
            <a:r>
              <a:rPr lang="en-AU" dirty="0"/>
              <a:t>While this data may include a component of log replay activity, its more likely to reflect near real time DNS query capture and replay</a:t>
            </a:r>
          </a:p>
        </p:txBody>
      </p:sp>
    </p:spTree>
    <p:extLst>
      <p:ext uri="{BB962C8B-B14F-4D97-AF65-F5344CB8AC3E}">
        <p14:creationId xmlns:p14="http://schemas.microsoft.com/office/powerpoint/2010/main" val="31430447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08FD-4F64-7C47-8583-867FF617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33" y="24619"/>
            <a:ext cx="10507133" cy="1325563"/>
          </a:xfrm>
        </p:spPr>
        <p:txBody>
          <a:bodyPr>
            <a:normAutofit fontScale="90000"/>
          </a:bodyPr>
          <a:lstStyle/>
          <a:p>
            <a:r>
              <a:rPr lang="en-AU" dirty="0">
                <a:solidFill>
                  <a:srgbClr val="984807"/>
                </a:solidFill>
              </a:rPr>
              <a:t>Same Day Stalking:</a:t>
            </a:r>
            <a:br>
              <a:rPr lang="en-AU" dirty="0">
                <a:solidFill>
                  <a:srgbClr val="984807"/>
                </a:solidFill>
              </a:rPr>
            </a:br>
            <a:r>
              <a:rPr lang="en-AU" dirty="0">
                <a:solidFill>
                  <a:srgbClr val="984807"/>
                </a:solidFill>
              </a:rPr>
              <a:t>Whose customers are being watched?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800D4-D8DA-B542-A61B-A93F5D0B9462}"/>
              </a:ext>
            </a:extLst>
          </p:cNvPr>
          <p:cNvSpPr txBox="1"/>
          <p:nvPr/>
        </p:nvSpPr>
        <p:spPr>
          <a:xfrm>
            <a:off x="8111067" y="1727200"/>
            <a:ext cx="345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data was gathered for a single day, looking at the counts of ‘normal’ and ‘zombie’ queries, where the zombie query reflect a DNS name created in the previous 24 hours that was re-queried more than 30 seconds after the original query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991738-EC6F-FC45-BA78-595015A3A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325563"/>
            <a:ext cx="5582582" cy="536786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B009962-9513-5D47-937F-819B9D1DC70C}"/>
              </a:ext>
            </a:extLst>
          </p:cNvPr>
          <p:cNvSpPr/>
          <p:nvPr/>
        </p:nvSpPr>
        <p:spPr>
          <a:xfrm>
            <a:off x="7934345" y="1157049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AhnbergHand" pitchFamily="2" charset="0"/>
              </a:rPr>
              <a:t>Data gathered 3 June 2020</a:t>
            </a:r>
          </a:p>
        </p:txBody>
      </p:sp>
    </p:spTree>
    <p:extLst>
      <p:ext uri="{BB962C8B-B14F-4D97-AF65-F5344CB8AC3E}">
        <p14:creationId xmlns:p14="http://schemas.microsoft.com/office/powerpoint/2010/main" val="17405324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08FD-4F64-7C47-8583-867FF617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33" y="0"/>
            <a:ext cx="10507133" cy="1325563"/>
          </a:xfrm>
        </p:spPr>
        <p:txBody>
          <a:bodyPr/>
          <a:lstStyle/>
          <a:p>
            <a:r>
              <a:rPr lang="en-AU" dirty="0">
                <a:solidFill>
                  <a:srgbClr val="984807"/>
                </a:solidFill>
              </a:rPr>
              <a:t>Same Day Stalking:</a:t>
            </a:r>
            <a:br>
              <a:rPr lang="en-AU" dirty="0">
                <a:solidFill>
                  <a:srgbClr val="984807"/>
                </a:solidFill>
              </a:rPr>
            </a:br>
            <a:r>
              <a:rPr lang="en-AU" dirty="0">
                <a:solidFill>
                  <a:srgbClr val="984807"/>
                </a:solidFill>
              </a:rPr>
              <a:t>Where are these stalked users?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800D4-D8DA-B542-A61B-A93F5D0B9462}"/>
              </a:ext>
            </a:extLst>
          </p:cNvPr>
          <p:cNvSpPr txBox="1"/>
          <p:nvPr/>
        </p:nvSpPr>
        <p:spPr>
          <a:xfrm>
            <a:off x="8111067" y="1727200"/>
            <a:ext cx="345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data was gathered for a single day, looking at the counts of ‘normal’ and ‘zombie’ queries, where the zombie query reflect a DNS name created in the previous 24 hours that was re-queried more than </a:t>
            </a:r>
            <a:r>
              <a:rPr lang="en-AU"/>
              <a:t>30 seconds after </a:t>
            </a:r>
            <a:r>
              <a:rPr lang="en-AU" dirty="0"/>
              <a:t>the original query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E7388B-24A3-0345-8935-651DD1C30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26024" y="1325563"/>
            <a:ext cx="5676525" cy="535728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B476D888-157C-6C47-88B7-2D18E3D549B2}"/>
              </a:ext>
            </a:extLst>
          </p:cNvPr>
          <p:cNvSpPr/>
          <p:nvPr/>
        </p:nvSpPr>
        <p:spPr>
          <a:xfrm>
            <a:off x="7934345" y="1157049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AhnbergHand" pitchFamily="2" charset="0"/>
              </a:rPr>
              <a:t>Data gathered 3 June 2020</a:t>
            </a:r>
          </a:p>
        </p:txBody>
      </p:sp>
    </p:spTree>
    <p:extLst>
      <p:ext uri="{BB962C8B-B14F-4D97-AF65-F5344CB8AC3E}">
        <p14:creationId xmlns:p14="http://schemas.microsoft.com/office/powerpoint/2010/main" val="2588807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08FD-4F64-7C47-8583-867FF617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33" y="0"/>
            <a:ext cx="10507133" cy="1325563"/>
          </a:xfrm>
        </p:spPr>
        <p:txBody>
          <a:bodyPr/>
          <a:lstStyle/>
          <a:p>
            <a:r>
              <a:rPr lang="en-AU" dirty="0">
                <a:solidFill>
                  <a:srgbClr val="984807"/>
                </a:solidFill>
              </a:rPr>
              <a:t>Same Day Stalking:</a:t>
            </a:r>
            <a:br>
              <a:rPr lang="en-AU" dirty="0">
                <a:solidFill>
                  <a:srgbClr val="984807"/>
                </a:solidFill>
              </a:rPr>
            </a:br>
            <a:r>
              <a:rPr lang="en-AU" dirty="0">
                <a:solidFill>
                  <a:srgbClr val="984807"/>
                </a:solidFill>
              </a:rPr>
              <a:t>Who’s Asking?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800D4-D8DA-B542-A61B-A93F5D0B9462}"/>
              </a:ext>
            </a:extLst>
          </p:cNvPr>
          <p:cNvSpPr txBox="1"/>
          <p:nvPr/>
        </p:nvSpPr>
        <p:spPr>
          <a:xfrm>
            <a:off x="8111067" y="1727200"/>
            <a:ext cx="345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data was gathered for a single day, looking at the counts of ‘normal’ and ‘zombie’ queries, where the zombie query reflect a DNS name created in the previous 24 hours that was re-queried more than </a:t>
            </a:r>
            <a:r>
              <a:rPr lang="en-AU"/>
              <a:t>30 seconds after </a:t>
            </a:r>
            <a:r>
              <a:rPr lang="en-AU" dirty="0"/>
              <a:t>the original query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76D888-157C-6C47-88B7-2D18E3D549B2}"/>
              </a:ext>
            </a:extLst>
          </p:cNvPr>
          <p:cNvSpPr/>
          <p:nvPr/>
        </p:nvSpPr>
        <p:spPr>
          <a:xfrm>
            <a:off x="7934345" y="1157049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AhnbergHand" pitchFamily="2" charset="0"/>
              </a:rPr>
              <a:t>Data gathered 3 June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00E0242-16AF-8B4B-8916-2B6B581372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39" y="1157049"/>
            <a:ext cx="6870700" cy="524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nksy-street_004236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7440"/>
            <a:ext cx="9144000" cy="5715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453318" y="5970830"/>
            <a:ext cx="121468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Street Art: </a:t>
            </a:r>
            <a:r>
              <a:rPr lang="en-US" sz="1100" dirty="0" err="1">
                <a:solidFill>
                  <a:schemeClr val="bg1"/>
                </a:solidFill>
              </a:rPr>
              <a:t>Banksy</a:t>
            </a:r>
            <a:endParaRPr lang="en-US" sz="11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88989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708FD-4F64-7C47-8583-867FF6178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2433" y="0"/>
            <a:ext cx="10507133" cy="1325563"/>
          </a:xfrm>
        </p:spPr>
        <p:txBody>
          <a:bodyPr/>
          <a:lstStyle/>
          <a:p>
            <a:r>
              <a:rPr lang="en-AU" dirty="0">
                <a:solidFill>
                  <a:srgbClr val="984807"/>
                </a:solidFill>
              </a:rPr>
              <a:t>Same Day Stalking:</a:t>
            </a:r>
            <a:br>
              <a:rPr lang="en-AU" dirty="0">
                <a:solidFill>
                  <a:srgbClr val="984807"/>
                </a:solidFill>
              </a:rPr>
            </a:br>
            <a:r>
              <a:rPr lang="en-AU" dirty="0">
                <a:solidFill>
                  <a:srgbClr val="984807"/>
                </a:solidFill>
              </a:rPr>
              <a:t>Who’s Asking Again?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C0800D4-D8DA-B542-A61B-A93F5D0B9462}"/>
              </a:ext>
            </a:extLst>
          </p:cNvPr>
          <p:cNvSpPr txBox="1"/>
          <p:nvPr/>
        </p:nvSpPr>
        <p:spPr>
          <a:xfrm>
            <a:off x="7704667" y="1602584"/>
            <a:ext cx="432646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This data was gathered for a single day, looking at the counts of ‘normal’ and ‘zombie’ queries, where the zombie query reflect a DNS name created in the previous 24 hours that was re-queried more than 30 seconds after the original query.</a:t>
            </a:r>
          </a:p>
          <a:p>
            <a:endParaRPr lang="en-AU" dirty="0"/>
          </a:p>
          <a:p>
            <a:r>
              <a:rPr lang="en-AU" dirty="0"/>
              <a:t>This shows the distribution of repeated zombie queries in the 24 hour period</a:t>
            </a:r>
          </a:p>
          <a:p>
            <a:endParaRPr lang="en-AU" dirty="0"/>
          </a:p>
          <a:p>
            <a:r>
              <a:rPr lang="en-AU" dirty="0"/>
              <a:t>90% of experiments attracted repeated zombie queries</a:t>
            </a:r>
          </a:p>
          <a:p>
            <a:endParaRPr lang="en-AU" dirty="0"/>
          </a:p>
          <a:p>
            <a:r>
              <a:rPr lang="en-AU" dirty="0"/>
              <a:t>50% of experiments attracted 10 or more repeated zombie queries</a:t>
            </a:r>
          </a:p>
          <a:p>
            <a:endParaRPr lang="en-AU" dirty="0"/>
          </a:p>
          <a:p>
            <a:r>
              <a:rPr lang="en-AU" dirty="0"/>
              <a:t>Max of 82,061 queries</a:t>
            </a:r>
          </a:p>
          <a:p>
            <a:endParaRPr lang="en-AU" dirty="0"/>
          </a:p>
          <a:p>
            <a:endParaRPr lang="en-AU" dirty="0"/>
          </a:p>
          <a:p>
            <a:endParaRPr lang="en-AU" dirty="0"/>
          </a:p>
          <a:p>
            <a:endParaRPr lang="en-AU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76D888-157C-6C47-88B7-2D18E3D549B2}"/>
              </a:ext>
            </a:extLst>
          </p:cNvPr>
          <p:cNvSpPr/>
          <p:nvPr/>
        </p:nvSpPr>
        <p:spPr>
          <a:xfrm>
            <a:off x="7934345" y="1157049"/>
            <a:ext cx="36311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dirty="0">
                <a:latin typeface="AhnbergHand" pitchFamily="2" charset="0"/>
              </a:rPr>
              <a:t>Data gathered 3 June 2020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8A37732-4062-9E4D-A053-C8CF8E31D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1" y="1341715"/>
            <a:ext cx="6780260" cy="476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2978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7249" y="2740265"/>
            <a:ext cx="7437217" cy="1143000"/>
          </a:xfrm>
        </p:spPr>
        <p:txBody>
          <a:bodyPr>
            <a:noAutofit/>
          </a:bodyPr>
          <a:lstStyle/>
          <a:p>
            <a:pPr algn="l"/>
            <a:r>
              <a:rPr lang="en-US" sz="2400" dirty="0"/>
              <a:t>This data set is just a small glimpse into the larger picture of DNS log capture and replay activity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60747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0E0EA5C-11B2-FD48-A1BE-9B7A6CCD8603}"/>
              </a:ext>
            </a:extLst>
          </p:cNvPr>
          <p:cNvSpPr txBox="1"/>
          <p:nvPr/>
        </p:nvSpPr>
        <p:spPr>
          <a:xfrm>
            <a:off x="3122908" y="2193011"/>
            <a:ext cx="26548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4800" dirty="0">
                <a:solidFill>
                  <a:schemeClr val="bg1">
                    <a:lumMod val="75000"/>
                  </a:schemeClr>
                </a:solidFill>
                <a:latin typeface="AhnbergHand" pitchFamily="2" charset="0"/>
              </a:rPr>
              <a:t>Thanks!</a:t>
            </a:r>
            <a:endParaRPr lang="en-AU" dirty="0">
              <a:solidFill>
                <a:schemeClr val="bg1">
                  <a:lumMod val="75000"/>
                </a:schemeClr>
              </a:solidFill>
              <a:latin typeface="AhnbergHand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18478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7845D77-66C2-9D4C-9F6F-3C5EFA49E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104" y="231040"/>
            <a:ext cx="4774131" cy="657260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C32410-D57E-1D41-8380-072D1B9C6507}"/>
              </a:ext>
            </a:extLst>
          </p:cNvPr>
          <p:cNvSpPr/>
          <p:nvPr/>
        </p:nvSpPr>
        <p:spPr>
          <a:xfrm>
            <a:off x="8441020" y="6266667"/>
            <a:ext cx="168546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1200" dirty="0"/>
              <a:t>https://</a:t>
            </a:r>
            <a:r>
              <a:rPr lang="en-AU" sz="1200" dirty="0" err="1"/>
              <a:t>xkcd.com</a:t>
            </a:r>
            <a:r>
              <a:rPr lang="en-AU" sz="1200" dirty="0"/>
              <a:t>/1361/</a:t>
            </a:r>
          </a:p>
        </p:txBody>
      </p:sp>
    </p:spTree>
    <p:extLst>
      <p:ext uri="{BB962C8B-B14F-4D97-AF65-F5344CB8AC3E}">
        <p14:creationId xmlns:p14="http://schemas.microsoft.com/office/powerpoint/2010/main" val="170038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9A4FB-8ED4-5E46-9228-E9DD7E032F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Why is the DNS so interesting?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A0B033-DB24-A34E-9D00-6EA88A84B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en-AU" dirty="0"/>
              <a:t>Because everything you do on the net starts with a call to the DNS</a:t>
            </a:r>
          </a:p>
          <a:p>
            <a:pPr lvl="1"/>
            <a:r>
              <a:rPr lang="en-AU" dirty="0"/>
              <a:t>If someone could see your stream of DNS queries then they could probably assemble a detailed profile of you and interests and activities</a:t>
            </a:r>
          </a:p>
          <a:p>
            <a:r>
              <a:rPr lang="en-AU" dirty="0"/>
              <a:t>Do we have any evidence of DNS data mining?</a:t>
            </a:r>
          </a:p>
          <a:p>
            <a:pPr lvl="1"/>
            <a:r>
              <a:rPr lang="en-AU" dirty="0"/>
              <a:t>Data miners don’t disclose their sources as a rule</a:t>
            </a:r>
          </a:p>
          <a:p>
            <a:r>
              <a:rPr lang="en-AU" dirty="0"/>
              <a:t>How about something related:</a:t>
            </a:r>
          </a:p>
          <a:p>
            <a:pPr lvl="1"/>
            <a:r>
              <a:rPr lang="en-AU" dirty="0"/>
              <a:t>Do we have any evidence of DNS stalking?</a:t>
            </a:r>
          </a:p>
        </p:txBody>
      </p:sp>
    </p:spTree>
    <p:extLst>
      <p:ext uri="{BB962C8B-B14F-4D97-AF65-F5344CB8AC3E}">
        <p14:creationId xmlns:p14="http://schemas.microsoft.com/office/powerpoint/2010/main" val="1265631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A3D98-E0B4-784D-97D5-B82E4D183C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What if…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57AF9-B2A1-094D-86AC-F094C023B8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/>
              <a:t>I gave you an absolutely unique DNS name to resolve:</a:t>
            </a:r>
          </a:p>
          <a:p>
            <a:pPr lvl="1"/>
            <a:r>
              <a:rPr lang="en-AU" dirty="0"/>
              <a:t>The name never existed before now</a:t>
            </a:r>
          </a:p>
          <a:p>
            <a:pPr lvl="1"/>
            <a:r>
              <a:rPr lang="en-AU" dirty="0"/>
              <a:t>The name will never be used again</a:t>
            </a:r>
          </a:p>
          <a:p>
            <a:pPr lvl="1"/>
            <a:r>
              <a:rPr lang="en-AU" dirty="0"/>
              <a:t>The name includes the time when the name was created </a:t>
            </a:r>
          </a:p>
          <a:p>
            <a:r>
              <a:rPr lang="en-AU" dirty="0"/>
              <a:t>If I am the authoritative server for the name’s zone then I should see your efforts to resolve the name</a:t>
            </a:r>
          </a:p>
          <a:p>
            <a:r>
              <a:rPr lang="en-AU" dirty="0"/>
              <a:t>Then I should never see the name as a resolution query ever again</a:t>
            </a:r>
          </a:p>
          <a:p>
            <a:pPr marL="457189" lvl="1" indent="0">
              <a:buNone/>
            </a:pPr>
            <a:r>
              <a:rPr lang="en-AU" dirty="0"/>
              <a:t>Unless you have attracted a digital stalker who performs re-queries of your DNS names!</a:t>
            </a:r>
          </a:p>
        </p:txBody>
      </p:sp>
    </p:spTree>
    <p:extLst>
      <p:ext uri="{BB962C8B-B14F-4D97-AF65-F5344CB8AC3E}">
        <p14:creationId xmlns:p14="http://schemas.microsoft.com/office/powerpoint/2010/main" val="281547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75C1-01D2-774C-99BA-BE774F89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What if DNS query labels contained usable information?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7737F-A9D5-7542-BF8D-2138A497B476}"/>
              </a:ext>
            </a:extLst>
          </p:cNvPr>
          <p:cNvSpPr txBox="1"/>
          <p:nvPr/>
        </p:nvSpPr>
        <p:spPr>
          <a:xfrm>
            <a:off x="1620078" y="2415209"/>
            <a:ext cx="715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06s-0640-uedb11641-c13-s1565985257-i0a000001-0.ap.dotnxdomain.net</a:t>
            </a:r>
          </a:p>
        </p:txBody>
      </p:sp>
    </p:spTree>
    <p:extLst>
      <p:ext uri="{BB962C8B-B14F-4D97-AF65-F5344CB8AC3E}">
        <p14:creationId xmlns:p14="http://schemas.microsoft.com/office/powerpoint/2010/main" val="16841792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E75C1-01D2-774C-99BA-BE774F8910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What if DNS query labels contained usable information?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7737F-A9D5-7542-BF8D-2138A497B476}"/>
              </a:ext>
            </a:extLst>
          </p:cNvPr>
          <p:cNvSpPr txBox="1"/>
          <p:nvPr/>
        </p:nvSpPr>
        <p:spPr>
          <a:xfrm>
            <a:off x="1620078" y="2415209"/>
            <a:ext cx="71558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06s-0640-uedb11641-c13-s1565985257-i0a000001-0.ap.dotnxdomain.net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89367-1B3C-3E4E-81BE-B38186AB5985}"/>
              </a:ext>
            </a:extLst>
          </p:cNvPr>
          <p:cNvSpPr txBox="1"/>
          <p:nvPr/>
        </p:nvSpPr>
        <p:spPr>
          <a:xfrm>
            <a:off x="4353201" y="3900751"/>
            <a:ext cx="4246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Querier is geolocated to Australia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8EAFA41-D058-0F4C-A76D-C656C6718603}"/>
              </a:ext>
            </a:extLst>
          </p:cNvPr>
          <p:cNvSpPr txBox="1"/>
          <p:nvPr/>
        </p:nvSpPr>
        <p:spPr>
          <a:xfrm>
            <a:off x="5049791" y="3397457"/>
            <a:ext cx="58336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The DNS label creation time is 1565985257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7A6349-D6A0-114A-A78E-4DCE6DC3491A}"/>
              </a:ext>
            </a:extLst>
          </p:cNvPr>
          <p:cNvSpPr txBox="1"/>
          <p:nvPr/>
        </p:nvSpPr>
        <p:spPr>
          <a:xfrm>
            <a:off x="6096000" y="2894163"/>
            <a:ext cx="32383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AhnbergHand" pitchFamily="2" charset="0"/>
              </a:rPr>
              <a:t>The querier is at 10.0.0.1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EAFF6ECB-44A8-7642-9BD4-D1A5E5BD879C}"/>
              </a:ext>
            </a:extLst>
          </p:cNvPr>
          <p:cNvSpPr/>
          <p:nvPr/>
        </p:nvSpPr>
        <p:spPr>
          <a:xfrm>
            <a:off x="5585476" y="2772978"/>
            <a:ext cx="596829" cy="333147"/>
          </a:xfrm>
          <a:custGeom>
            <a:avLst/>
            <a:gdLst>
              <a:gd name="connsiteX0" fmla="*/ 596663 w 596829"/>
              <a:gd name="connsiteY0" fmla="*/ 308152 h 333147"/>
              <a:gd name="connsiteX1" fmla="*/ 517150 w 596829"/>
              <a:gd name="connsiteY1" fmla="*/ 318092 h 333147"/>
              <a:gd name="connsiteX2" fmla="*/ 109646 w 596829"/>
              <a:gd name="connsiteY2" fmla="*/ 308152 h 333147"/>
              <a:gd name="connsiteX3" fmla="*/ 69889 w 596829"/>
              <a:gd name="connsiteY3" fmla="*/ 19918 h 333147"/>
              <a:gd name="connsiteX4" fmla="*/ 315 w 596829"/>
              <a:gd name="connsiteY4" fmla="*/ 109370 h 333147"/>
              <a:gd name="connsiteX5" fmla="*/ 50011 w 596829"/>
              <a:gd name="connsiteY5" fmla="*/ 39 h 333147"/>
              <a:gd name="connsiteX6" fmla="*/ 179220 w 596829"/>
              <a:gd name="connsiteY6" fmla="*/ 99431 h 333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96829" h="333147">
                <a:moveTo>
                  <a:pt x="596663" y="308152"/>
                </a:moveTo>
                <a:cubicBezTo>
                  <a:pt x="597491" y="313122"/>
                  <a:pt x="598319" y="318092"/>
                  <a:pt x="517150" y="318092"/>
                </a:cubicBezTo>
                <a:cubicBezTo>
                  <a:pt x="435981" y="318092"/>
                  <a:pt x="184189" y="357848"/>
                  <a:pt x="109646" y="308152"/>
                </a:cubicBezTo>
                <a:cubicBezTo>
                  <a:pt x="35103" y="258456"/>
                  <a:pt x="88111" y="53048"/>
                  <a:pt x="69889" y="19918"/>
                </a:cubicBezTo>
                <a:cubicBezTo>
                  <a:pt x="51667" y="-13212"/>
                  <a:pt x="3628" y="112683"/>
                  <a:pt x="315" y="109370"/>
                </a:cubicBezTo>
                <a:cubicBezTo>
                  <a:pt x="-2998" y="106057"/>
                  <a:pt x="20194" y="1695"/>
                  <a:pt x="50011" y="39"/>
                </a:cubicBezTo>
                <a:cubicBezTo>
                  <a:pt x="79828" y="-1617"/>
                  <a:pt x="129524" y="48907"/>
                  <a:pt x="179220" y="9943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106AC060-BD6C-F348-A70E-6E1CE4DD87B3}"/>
              </a:ext>
            </a:extLst>
          </p:cNvPr>
          <p:cNvSpPr/>
          <p:nvPr/>
        </p:nvSpPr>
        <p:spPr>
          <a:xfrm>
            <a:off x="4581899" y="2802475"/>
            <a:ext cx="526814" cy="824116"/>
          </a:xfrm>
          <a:custGeom>
            <a:avLst/>
            <a:gdLst>
              <a:gd name="connsiteX0" fmla="*/ 526814 w 526814"/>
              <a:gd name="connsiteY0" fmla="*/ 765673 h 824116"/>
              <a:gd name="connsiteX1" fmla="*/ 119310 w 526814"/>
              <a:gd name="connsiteY1" fmla="*/ 775612 h 824116"/>
              <a:gd name="connsiteX2" fmla="*/ 69614 w 526814"/>
              <a:gd name="connsiteY2" fmla="*/ 238899 h 824116"/>
              <a:gd name="connsiteX3" fmla="*/ 59675 w 526814"/>
              <a:gd name="connsiteY3" fmla="*/ 20238 h 824116"/>
              <a:gd name="connsiteX4" fmla="*/ 40 w 526814"/>
              <a:gd name="connsiteY4" fmla="*/ 119629 h 824116"/>
              <a:gd name="connsiteX5" fmla="*/ 69614 w 526814"/>
              <a:gd name="connsiteY5" fmla="*/ 360 h 824116"/>
              <a:gd name="connsiteX6" fmla="*/ 188884 w 526814"/>
              <a:gd name="connsiteY6" fmla="*/ 89812 h 824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26814" h="824116">
                <a:moveTo>
                  <a:pt x="526814" y="765673"/>
                </a:moveTo>
                <a:cubicBezTo>
                  <a:pt x="361162" y="814540"/>
                  <a:pt x="195510" y="863408"/>
                  <a:pt x="119310" y="775612"/>
                </a:cubicBezTo>
                <a:cubicBezTo>
                  <a:pt x="43110" y="687816"/>
                  <a:pt x="79553" y="364795"/>
                  <a:pt x="69614" y="238899"/>
                </a:cubicBezTo>
                <a:cubicBezTo>
                  <a:pt x="59675" y="113003"/>
                  <a:pt x="71271" y="40116"/>
                  <a:pt x="59675" y="20238"/>
                </a:cubicBezTo>
                <a:cubicBezTo>
                  <a:pt x="48079" y="360"/>
                  <a:pt x="-1616" y="122942"/>
                  <a:pt x="40" y="119629"/>
                </a:cubicBezTo>
                <a:cubicBezTo>
                  <a:pt x="1696" y="116316"/>
                  <a:pt x="38140" y="5329"/>
                  <a:pt x="69614" y="360"/>
                </a:cubicBezTo>
                <a:cubicBezTo>
                  <a:pt x="101088" y="-4609"/>
                  <a:pt x="144986" y="42601"/>
                  <a:pt x="188884" y="8981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42255CE5-4132-BB40-8E55-9A553B11EB42}"/>
              </a:ext>
            </a:extLst>
          </p:cNvPr>
          <p:cNvSpPr/>
          <p:nvPr/>
        </p:nvSpPr>
        <p:spPr>
          <a:xfrm>
            <a:off x="3796531" y="2832524"/>
            <a:ext cx="507112" cy="1330790"/>
          </a:xfrm>
          <a:custGeom>
            <a:avLst/>
            <a:gdLst>
              <a:gd name="connsiteX0" fmla="*/ 507112 w 507112"/>
              <a:gd name="connsiteY0" fmla="*/ 1242519 h 1330790"/>
              <a:gd name="connsiteX1" fmla="*/ 159243 w 507112"/>
              <a:gd name="connsiteY1" fmla="*/ 1262398 h 1330790"/>
              <a:gd name="connsiteX2" fmla="*/ 159243 w 507112"/>
              <a:gd name="connsiteY2" fmla="*/ 487146 h 1330790"/>
              <a:gd name="connsiteX3" fmla="*/ 159243 w 507112"/>
              <a:gd name="connsiteY3" fmla="*/ 29946 h 1330790"/>
              <a:gd name="connsiteX4" fmla="*/ 217 w 507112"/>
              <a:gd name="connsiteY4" fmla="*/ 139276 h 1330790"/>
              <a:gd name="connsiteX5" fmla="*/ 129426 w 507112"/>
              <a:gd name="connsiteY5" fmla="*/ 128 h 1330790"/>
              <a:gd name="connsiteX6" fmla="*/ 318269 w 507112"/>
              <a:gd name="connsiteY6" fmla="*/ 119398 h 1330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07112" h="1330790">
                <a:moveTo>
                  <a:pt x="507112" y="1242519"/>
                </a:moveTo>
                <a:cubicBezTo>
                  <a:pt x="362166" y="1315406"/>
                  <a:pt x="217221" y="1388294"/>
                  <a:pt x="159243" y="1262398"/>
                </a:cubicBezTo>
                <a:cubicBezTo>
                  <a:pt x="101265" y="1136502"/>
                  <a:pt x="159243" y="487146"/>
                  <a:pt x="159243" y="487146"/>
                </a:cubicBezTo>
                <a:cubicBezTo>
                  <a:pt x="159243" y="281737"/>
                  <a:pt x="185747" y="87924"/>
                  <a:pt x="159243" y="29946"/>
                </a:cubicBezTo>
                <a:cubicBezTo>
                  <a:pt x="132739" y="-28032"/>
                  <a:pt x="5186" y="144246"/>
                  <a:pt x="217" y="139276"/>
                </a:cubicBezTo>
                <a:cubicBezTo>
                  <a:pt x="-4752" y="134306"/>
                  <a:pt x="76417" y="3441"/>
                  <a:pt x="129426" y="128"/>
                </a:cubicBezTo>
                <a:cubicBezTo>
                  <a:pt x="182435" y="-3185"/>
                  <a:pt x="250352" y="58106"/>
                  <a:pt x="318269" y="119398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F89B06-12CF-B74D-BC7A-223BB3CCEDE7}"/>
              </a:ext>
            </a:extLst>
          </p:cNvPr>
          <p:cNvSpPr txBox="1"/>
          <p:nvPr/>
        </p:nvSpPr>
        <p:spPr>
          <a:xfrm>
            <a:off x="1159239" y="5223752"/>
            <a:ext cx="102896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Then we could distinguish between the initial query and various re-query events!</a:t>
            </a:r>
          </a:p>
          <a:p>
            <a:endParaRPr lang="en-AU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86EB2E7-B76A-B148-8CA5-A7F044EFC4AB}"/>
              </a:ext>
            </a:extLst>
          </p:cNvPr>
          <p:cNvSpPr txBox="1"/>
          <p:nvPr/>
        </p:nvSpPr>
        <p:spPr>
          <a:xfrm>
            <a:off x="3146797" y="2138210"/>
            <a:ext cx="10823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AhnbergHand" pitchFamily="2" charset="0"/>
              </a:rPr>
              <a:t>Geolocation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8C5DDC-5940-EE44-A44B-9AB00531091D}"/>
              </a:ext>
            </a:extLst>
          </p:cNvPr>
          <p:cNvSpPr txBox="1"/>
          <p:nvPr/>
        </p:nvSpPr>
        <p:spPr>
          <a:xfrm>
            <a:off x="4229145" y="2133757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AhnbergHand" pitchFamily="2" charset="0"/>
              </a:rPr>
              <a:t>Time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4E4A3BE-B60C-5843-8EEF-ACC6E5341B5E}"/>
              </a:ext>
            </a:extLst>
          </p:cNvPr>
          <p:cNvSpPr txBox="1"/>
          <p:nvPr/>
        </p:nvSpPr>
        <p:spPr>
          <a:xfrm>
            <a:off x="5221885" y="2123397"/>
            <a:ext cx="13756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AhnbergHand" pitchFamily="2" charset="0"/>
              </a:rPr>
              <a:t>(IPv4) identity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9F1CC723-39B5-594A-81D0-36CDFC4D1949}"/>
              </a:ext>
            </a:extLst>
          </p:cNvPr>
          <p:cNvSpPr/>
          <p:nvPr/>
        </p:nvSpPr>
        <p:spPr>
          <a:xfrm>
            <a:off x="3758499" y="2339603"/>
            <a:ext cx="88390" cy="198846"/>
          </a:xfrm>
          <a:custGeom>
            <a:avLst/>
            <a:gdLst>
              <a:gd name="connsiteX0" fmla="*/ 6307 w 88390"/>
              <a:gd name="connsiteY0" fmla="*/ 0 h 198846"/>
              <a:gd name="connsiteX1" fmla="*/ 75675 w 88390"/>
              <a:gd name="connsiteY1" fmla="*/ 176574 h 198846"/>
              <a:gd name="connsiteX2" fmla="*/ 88287 w 88390"/>
              <a:gd name="connsiteY2" fmla="*/ 81980 h 198846"/>
              <a:gd name="connsiteX3" fmla="*/ 75675 w 88390"/>
              <a:gd name="connsiteY3" fmla="*/ 195492 h 198846"/>
              <a:gd name="connsiteX4" fmla="*/ 0 w 88390"/>
              <a:gd name="connsiteY4" fmla="*/ 157655 h 1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0" h="198846">
                <a:moveTo>
                  <a:pt x="6307" y="0"/>
                </a:moveTo>
                <a:cubicBezTo>
                  <a:pt x="34159" y="81455"/>
                  <a:pt x="62012" y="162911"/>
                  <a:pt x="75675" y="176574"/>
                </a:cubicBezTo>
                <a:cubicBezTo>
                  <a:pt x="89338" y="190237"/>
                  <a:pt x="88287" y="78827"/>
                  <a:pt x="88287" y="81980"/>
                </a:cubicBezTo>
                <a:cubicBezTo>
                  <a:pt x="88287" y="85133"/>
                  <a:pt x="90389" y="182880"/>
                  <a:pt x="75675" y="195492"/>
                </a:cubicBezTo>
                <a:cubicBezTo>
                  <a:pt x="60961" y="208104"/>
                  <a:pt x="30480" y="182879"/>
                  <a:pt x="0" y="1576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C8F6020B-9FC2-E548-9558-BAE2190F0307}"/>
              </a:ext>
            </a:extLst>
          </p:cNvPr>
          <p:cNvSpPr/>
          <p:nvPr/>
        </p:nvSpPr>
        <p:spPr>
          <a:xfrm>
            <a:off x="4562841" y="2313560"/>
            <a:ext cx="88390" cy="198846"/>
          </a:xfrm>
          <a:custGeom>
            <a:avLst/>
            <a:gdLst>
              <a:gd name="connsiteX0" fmla="*/ 6307 w 88390"/>
              <a:gd name="connsiteY0" fmla="*/ 0 h 198846"/>
              <a:gd name="connsiteX1" fmla="*/ 75675 w 88390"/>
              <a:gd name="connsiteY1" fmla="*/ 176574 h 198846"/>
              <a:gd name="connsiteX2" fmla="*/ 88287 w 88390"/>
              <a:gd name="connsiteY2" fmla="*/ 81980 h 198846"/>
              <a:gd name="connsiteX3" fmla="*/ 75675 w 88390"/>
              <a:gd name="connsiteY3" fmla="*/ 195492 h 198846"/>
              <a:gd name="connsiteX4" fmla="*/ 0 w 88390"/>
              <a:gd name="connsiteY4" fmla="*/ 157655 h 1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0" h="198846">
                <a:moveTo>
                  <a:pt x="6307" y="0"/>
                </a:moveTo>
                <a:cubicBezTo>
                  <a:pt x="34159" y="81455"/>
                  <a:pt x="62012" y="162911"/>
                  <a:pt x="75675" y="176574"/>
                </a:cubicBezTo>
                <a:cubicBezTo>
                  <a:pt x="89338" y="190237"/>
                  <a:pt x="88287" y="78827"/>
                  <a:pt x="88287" y="81980"/>
                </a:cubicBezTo>
                <a:cubicBezTo>
                  <a:pt x="88287" y="85133"/>
                  <a:pt x="90389" y="182880"/>
                  <a:pt x="75675" y="195492"/>
                </a:cubicBezTo>
                <a:cubicBezTo>
                  <a:pt x="60961" y="208104"/>
                  <a:pt x="30480" y="182879"/>
                  <a:pt x="0" y="1576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3E2CA33A-AF6C-A945-BA4F-99062A803365}"/>
              </a:ext>
            </a:extLst>
          </p:cNvPr>
          <p:cNvSpPr/>
          <p:nvPr/>
        </p:nvSpPr>
        <p:spPr>
          <a:xfrm>
            <a:off x="5839695" y="2335353"/>
            <a:ext cx="88390" cy="198846"/>
          </a:xfrm>
          <a:custGeom>
            <a:avLst/>
            <a:gdLst>
              <a:gd name="connsiteX0" fmla="*/ 6307 w 88390"/>
              <a:gd name="connsiteY0" fmla="*/ 0 h 198846"/>
              <a:gd name="connsiteX1" fmla="*/ 75675 w 88390"/>
              <a:gd name="connsiteY1" fmla="*/ 176574 h 198846"/>
              <a:gd name="connsiteX2" fmla="*/ 88287 w 88390"/>
              <a:gd name="connsiteY2" fmla="*/ 81980 h 198846"/>
              <a:gd name="connsiteX3" fmla="*/ 75675 w 88390"/>
              <a:gd name="connsiteY3" fmla="*/ 195492 h 198846"/>
              <a:gd name="connsiteX4" fmla="*/ 0 w 88390"/>
              <a:gd name="connsiteY4" fmla="*/ 157655 h 1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0" h="198846">
                <a:moveTo>
                  <a:pt x="6307" y="0"/>
                </a:moveTo>
                <a:cubicBezTo>
                  <a:pt x="34159" y="81455"/>
                  <a:pt x="62012" y="162911"/>
                  <a:pt x="75675" y="176574"/>
                </a:cubicBezTo>
                <a:cubicBezTo>
                  <a:pt x="89338" y="190237"/>
                  <a:pt x="88287" y="78827"/>
                  <a:pt x="88287" y="81980"/>
                </a:cubicBezTo>
                <a:cubicBezTo>
                  <a:pt x="88287" y="85133"/>
                  <a:pt x="90389" y="182880"/>
                  <a:pt x="75675" y="195492"/>
                </a:cubicBezTo>
                <a:cubicBezTo>
                  <a:pt x="60961" y="208104"/>
                  <a:pt x="30480" y="182879"/>
                  <a:pt x="0" y="1576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BB73BA-BB02-F449-B37A-B6418A413856}"/>
              </a:ext>
            </a:extLst>
          </p:cNvPr>
          <p:cNvSpPr txBox="1"/>
          <p:nvPr/>
        </p:nvSpPr>
        <p:spPr>
          <a:xfrm>
            <a:off x="2274124" y="2120276"/>
            <a:ext cx="7665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200" dirty="0">
                <a:latin typeface="AhnbergHand" pitchFamily="2" charset="0"/>
              </a:rPr>
              <a:t>Id field</a:t>
            </a:r>
          </a:p>
        </p:txBody>
      </p:sp>
      <p:sp>
        <p:nvSpPr>
          <p:cNvPr id="20" name="Freeform 19">
            <a:extLst>
              <a:ext uri="{FF2B5EF4-FFF2-40B4-BE49-F238E27FC236}">
                <a16:creationId xmlns:a16="http://schemas.microsoft.com/office/drawing/2014/main" id="{614F2DFB-B682-5D47-8009-2421D7CDC7E0}"/>
              </a:ext>
            </a:extLst>
          </p:cNvPr>
          <p:cNvSpPr/>
          <p:nvPr/>
        </p:nvSpPr>
        <p:spPr>
          <a:xfrm>
            <a:off x="2751425" y="2335353"/>
            <a:ext cx="88390" cy="198846"/>
          </a:xfrm>
          <a:custGeom>
            <a:avLst/>
            <a:gdLst>
              <a:gd name="connsiteX0" fmla="*/ 6307 w 88390"/>
              <a:gd name="connsiteY0" fmla="*/ 0 h 198846"/>
              <a:gd name="connsiteX1" fmla="*/ 75675 w 88390"/>
              <a:gd name="connsiteY1" fmla="*/ 176574 h 198846"/>
              <a:gd name="connsiteX2" fmla="*/ 88287 w 88390"/>
              <a:gd name="connsiteY2" fmla="*/ 81980 h 198846"/>
              <a:gd name="connsiteX3" fmla="*/ 75675 w 88390"/>
              <a:gd name="connsiteY3" fmla="*/ 195492 h 198846"/>
              <a:gd name="connsiteX4" fmla="*/ 0 w 88390"/>
              <a:gd name="connsiteY4" fmla="*/ 157655 h 1988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390" h="198846">
                <a:moveTo>
                  <a:pt x="6307" y="0"/>
                </a:moveTo>
                <a:cubicBezTo>
                  <a:pt x="34159" y="81455"/>
                  <a:pt x="62012" y="162911"/>
                  <a:pt x="75675" y="176574"/>
                </a:cubicBezTo>
                <a:cubicBezTo>
                  <a:pt x="89338" y="190237"/>
                  <a:pt x="88287" y="78827"/>
                  <a:pt x="88287" y="81980"/>
                </a:cubicBezTo>
                <a:cubicBezTo>
                  <a:pt x="88287" y="85133"/>
                  <a:pt x="90389" y="182880"/>
                  <a:pt x="75675" y="195492"/>
                </a:cubicBezTo>
                <a:cubicBezTo>
                  <a:pt x="60961" y="208104"/>
                  <a:pt x="30480" y="182879"/>
                  <a:pt x="0" y="15765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057981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1B52EA-25F5-2045-A18E-536A498F9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0696" y="274640"/>
            <a:ext cx="10515600" cy="1325563"/>
          </a:xfrm>
        </p:spPr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DNS Re-query Rate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8FC5C-86A3-2C44-8380-639DC5D9BD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382" y="1600203"/>
            <a:ext cx="11137237" cy="2401093"/>
          </a:xfrm>
        </p:spPr>
        <p:txBody>
          <a:bodyPr>
            <a:normAutofit/>
          </a:bodyPr>
          <a:lstStyle/>
          <a:p>
            <a:r>
              <a:rPr lang="en-AU" dirty="0"/>
              <a:t>Over the past 12 months, a minimum of 6% - 8% of daily query totals are zombie queries, asking the same query more than 30 seconds after the initial query – and some days its as high as 70%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4A57A3-72E1-5E4E-8551-72CB2CE92F7B}"/>
              </a:ext>
            </a:extLst>
          </p:cNvPr>
          <p:cNvSpPr txBox="1"/>
          <p:nvPr/>
        </p:nvSpPr>
        <p:spPr>
          <a:xfrm>
            <a:off x="2734453" y="3056023"/>
            <a:ext cx="2038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Daily Query Counts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A4BC8-75A1-7D42-BFC2-BB095735E62B}"/>
              </a:ext>
            </a:extLst>
          </p:cNvPr>
          <p:cNvSpPr txBox="1"/>
          <p:nvPr/>
        </p:nvSpPr>
        <p:spPr>
          <a:xfrm>
            <a:off x="8122291" y="3056023"/>
            <a:ext cx="29097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Daily Query to Zombie Ratios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FFF037-FE3A-424B-B3FE-EE04F19A7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821" y="3432646"/>
            <a:ext cx="4827063" cy="33892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97882F-905B-3640-8A3A-AC6603215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1323" y="3468786"/>
            <a:ext cx="4827063" cy="3389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766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B2EEC01-3176-4E4B-B4AA-2055E757B2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4224" y="3053596"/>
            <a:ext cx="5418394" cy="38044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DE7FE01-8D94-2341-98DD-FE85C78D76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7F5F00"/>
                </a:solidFill>
              </a:rPr>
              <a:t>DNS Zombies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BD996-B9FF-1B4F-AB3F-BA3F380C71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There are two kinds of DNS zombie behaviours</a:t>
            </a:r>
          </a:p>
          <a:p>
            <a:pPr lvl="1"/>
            <a:r>
              <a:rPr lang="en-AU" dirty="0"/>
              <a:t>Rapid tracking zombies that appear to track users in real time</a:t>
            </a:r>
          </a:p>
          <a:p>
            <a:pPr lvl="1"/>
            <a:r>
              <a:rPr lang="en-AU" dirty="0"/>
              <a:t>Bulk replay zombies that replay DNS queries at a very high rate in bursts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3F26668-2D37-2444-83E3-1538630ED4BC}"/>
              </a:ext>
            </a:extLst>
          </p:cNvPr>
          <p:cNvSpPr/>
          <p:nvPr/>
        </p:nvSpPr>
        <p:spPr>
          <a:xfrm>
            <a:off x="6888617" y="3429000"/>
            <a:ext cx="556089" cy="756175"/>
          </a:xfrm>
          <a:custGeom>
            <a:avLst/>
            <a:gdLst>
              <a:gd name="connsiteX0" fmla="*/ 455350 w 556089"/>
              <a:gd name="connsiteY0" fmla="*/ 239194 h 756175"/>
              <a:gd name="connsiteX1" fmla="*/ 67893 w 556089"/>
              <a:gd name="connsiteY1" fmla="*/ 6719 h 756175"/>
              <a:gd name="connsiteX2" fmla="*/ 5899 w 556089"/>
              <a:gd name="connsiteY2" fmla="*/ 471668 h 756175"/>
              <a:gd name="connsiteX3" fmla="*/ 137635 w 556089"/>
              <a:gd name="connsiteY3" fmla="*/ 750638 h 756175"/>
              <a:gd name="connsiteX4" fmla="*/ 470849 w 556089"/>
              <a:gd name="connsiteY4" fmla="*/ 626651 h 756175"/>
              <a:gd name="connsiteX5" fmla="*/ 556089 w 556089"/>
              <a:gd name="connsiteY5" fmla="*/ 262441 h 756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6089" h="756175">
                <a:moveTo>
                  <a:pt x="455350" y="239194"/>
                </a:moveTo>
                <a:cubicBezTo>
                  <a:pt x="299075" y="103583"/>
                  <a:pt x="142801" y="-32027"/>
                  <a:pt x="67893" y="6719"/>
                </a:cubicBezTo>
                <a:cubicBezTo>
                  <a:pt x="-7016" y="45465"/>
                  <a:pt x="-5725" y="347682"/>
                  <a:pt x="5899" y="471668"/>
                </a:cubicBezTo>
                <a:cubicBezTo>
                  <a:pt x="17523" y="595654"/>
                  <a:pt x="60143" y="724808"/>
                  <a:pt x="137635" y="750638"/>
                </a:cubicBezTo>
                <a:cubicBezTo>
                  <a:pt x="215127" y="776468"/>
                  <a:pt x="401107" y="708017"/>
                  <a:pt x="470849" y="626651"/>
                </a:cubicBezTo>
                <a:cubicBezTo>
                  <a:pt x="540591" y="545285"/>
                  <a:pt x="548340" y="403863"/>
                  <a:pt x="556089" y="262441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8C20215-2B43-0142-A315-7CE2BD2D9AE7}"/>
              </a:ext>
            </a:extLst>
          </p:cNvPr>
          <p:cNvSpPr/>
          <p:nvPr/>
        </p:nvSpPr>
        <p:spPr>
          <a:xfrm>
            <a:off x="7488580" y="2995047"/>
            <a:ext cx="2108079" cy="867905"/>
          </a:xfrm>
          <a:custGeom>
            <a:avLst/>
            <a:gdLst>
              <a:gd name="connsiteX0" fmla="*/ 2079825 w 2108078"/>
              <a:gd name="connsiteY0" fmla="*/ 0 h 867905"/>
              <a:gd name="connsiteX1" fmla="*/ 1940341 w 2108078"/>
              <a:gd name="connsiteY1" fmla="*/ 317715 h 867905"/>
              <a:gd name="connsiteX2" fmla="*/ 801215 w 2108078"/>
              <a:gd name="connsiteY2" fmla="*/ 658678 h 867905"/>
              <a:gd name="connsiteX3" fmla="*/ 18551 w 2108078"/>
              <a:gd name="connsiteY3" fmla="*/ 821410 h 867905"/>
              <a:gd name="connsiteX4" fmla="*/ 227778 w 2108078"/>
              <a:gd name="connsiteY4" fmla="*/ 619932 h 867905"/>
              <a:gd name="connsiteX5" fmla="*/ 18551 w 2108078"/>
              <a:gd name="connsiteY5" fmla="*/ 805912 h 867905"/>
              <a:gd name="connsiteX6" fmla="*/ 297520 w 2108078"/>
              <a:gd name="connsiteY6" fmla="*/ 867905 h 8679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08078" h="867905">
                <a:moveTo>
                  <a:pt x="2079825" y="0"/>
                </a:moveTo>
                <a:cubicBezTo>
                  <a:pt x="2116634" y="103967"/>
                  <a:pt x="2153443" y="207935"/>
                  <a:pt x="1940341" y="317715"/>
                </a:cubicBezTo>
                <a:cubicBezTo>
                  <a:pt x="1727239" y="427495"/>
                  <a:pt x="1121513" y="574729"/>
                  <a:pt x="801215" y="658678"/>
                </a:cubicBezTo>
                <a:cubicBezTo>
                  <a:pt x="480917" y="742627"/>
                  <a:pt x="114124" y="827868"/>
                  <a:pt x="18551" y="821410"/>
                </a:cubicBezTo>
                <a:cubicBezTo>
                  <a:pt x="-77022" y="814952"/>
                  <a:pt x="227778" y="622515"/>
                  <a:pt x="227778" y="619932"/>
                </a:cubicBezTo>
                <a:cubicBezTo>
                  <a:pt x="227778" y="617349"/>
                  <a:pt x="6927" y="764583"/>
                  <a:pt x="18551" y="805912"/>
                </a:cubicBezTo>
                <a:cubicBezTo>
                  <a:pt x="30175" y="847241"/>
                  <a:pt x="163847" y="857573"/>
                  <a:pt x="297520" y="86790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854DF401-739F-ED4F-9B03-32FA15D866B1}"/>
              </a:ext>
            </a:extLst>
          </p:cNvPr>
          <p:cNvSpPr/>
          <p:nvPr/>
        </p:nvSpPr>
        <p:spPr>
          <a:xfrm>
            <a:off x="7865032" y="2474736"/>
            <a:ext cx="3241924" cy="2975058"/>
          </a:xfrm>
          <a:custGeom>
            <a:avLst/>
            <a:gdLst>
              <a:gd name="connsiteX0" fmla="*/ 1432928 w 3241924"/>
              <a:gd name="connsiteY0" fmla="*/ 0 h 2975058"/>
              <a:gd name="connsiteX1" fmla="*/ 3206310 w 3241924"/>
              <a:gd name="connsiteY1" fmla="*/ 387927 h 2975058"/>
              <a:gd name="connsiteX2" fmla="*/ 2423528 w 3241924"/>
              <a:gd name="connsiteY2" fmla="*/ 1392382 h 2975058"/>
              <a:gd name="connsiteX3" fmla="*/ 123673 w 3241924"/>
              <a:gd name="connsiteY3" fmla="*/ 2916382 h 2975058"/>
              <a:gd name="connsiteX4" fmla="*/ 283001 w 3241924"/>
              <a:gd name="connsiteY4" fmla="*/ 2673927 h 2975058"/>
              <a:gd name="connsiteX5" fmla="*/ 40546 w 3241924"/>
              <a:gd name="connsiteY5" fmla="*/ 2944091 h 2975058"/>
              <a:gd name="connsiteX6" fmla="*/ 345346 w 3241924"/>
              <a:gd name="connsiteY6" fmla="*/ 2957945 h 29750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41924" h="2975058">
                <a:moveTo>
                  <a:pt x="1432928" y="0"/>
                </a:moveTo>
                <a:cubicBezTo>
                  <a:pt x="2237069" y="77931"/>
                  <a:pt x="3041210" y="155863"/>
                  <a:pt x="3206310" y="387927"/>
                </a:cubicBezTo>
                <a:cubicBezTo>
                  <a:pt x="3371410" y="619991"/>
                  <a:pt x="2937301" y="970973"/>
                  <a:pt x="2423528" y="1392382"/>
                </a:cubicBezTo>
                <a:cubicBezTo>
                  <a:pt x="1909755" y="1813791"/>
                  <a:pt x="480427" y="2702791"/>
                  <a:pt x="123673" y="2916382"/>
                </a:cubicBezTo>
                <a:cubicBezTo>
                  <a:pt x="-233081" y="3129973"/>
                  <a:pt x="296855" y="2669309"/>
                  <a:pt x="283001" y="2673927"/>
                </a:cubicBezTo>
                <a:cubicBezTo>
                  <a:pt x="269147" y="2678545"/>
                  <a:pt x="30155" y="2896755"/>
                  <a:pt x="40546" y="2944091"/>
                </a:cubicBezTo>
                <a:cubicBezTo>
                  <a:pt x="50937" y="2991427"/>
                  <a:pt x="198141" y="2974686"/>
                  <a:pt x="345346" y="295794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765352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9795</TotalTime>
  <Words>959</Words>
  <Application>Microsoft Macintosh PowerPoint</Application>
  <PresentationFormat>Widescreen</PresentationFormat>
  <Paragraphs>96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AhnbergHand</vt:lpstr>
      <vt:lpstr>Arial</vt:lpstr>
      <vt:lpstr>Calibri</vt:lpstr>
      <vt:lpstr>Calibri Light</vt:lpstr>
      <vt:lpstr>Powderfinger Type</vt:lpstr>
      <vt:lpstr>Office Theme</vt:lpstr>
      <vt:lpstr>DNS Zombie Queries</vt:lpstr>
      <vt:lpstr>PowerPoint Presentation</vt:lpstr>
      <vt:lpstr>PowerPoint Presentation</vt:lpstr>
      <vt:lpstr>Why is the DNS so interesting?</vt:lpstr>
      <vt:lpstr>What if…</vt:lpstr>
      <vt:lpstr>What if DNS query labels contained usable information?</vt:lpstr>
      <vt:lpstr>What if DNS query labels contained usable information?</vt:lpstr>
      <vt:lpstr>DNS Re-query Rate</vt:lpstr>
      <vt:lpstr>DNS Zombies</vt:lpstr>
      <vt:lpstr>DNS Stalking by Query Age</vt:lpstr>
      <vt:lpstr>DNS Stalking by Query Age</vt:lpstr>
      <vt:lpstr>Do Zombie experiments repeat?</vt:lpstr>
      <vt:lpstr>Do Zombie queries repeat?</vt:lpstr>
      <vt:lpstr>Top Stalkers by Resolver Origin</vt:lpstr>
      <vt:lpstr>Top Stalkers by Resolver Origin</vt:lpstr>
      <vt:lpstr>Same Day Stalking</vt:lpstr>
      <vt:lpstr>Same Day Stalking: Whose customers are being watched?</vt:lpstr>
      <vt:lpstr>Same Day Stalking: Where are these stalked users?</vt:lpstr>
      <vt:lpstr>Same Day Stalking: Who’s Asking?</vt:lpstr>
      <vt:lpstr>Same Day Stalking: Who’s Asking Again?</vt:lpstr>
      <vt:lpstr>This data set is just a small glimpse into the larger picture of DNS log capture and replay activity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DNS Privacy (or not!)</dc:title>
  <dc:creator>Geoff Huston</dc:creator>
  <cp:lastModifiedBy>Geoff Huston</cp:lastModifiedBy>
  <cp:revision>67</cp:revision>
  <cp:lastPrinted>2019-09-15T21:50:28Z</cp:lastPrinted>
  <dcterms:created xsi:type="dcterms:W3CDTF">2019-08-16T19:47:51Z</dcterms:created>
  <dcterms:modified xsi:type="dcterms:W3CDTF">2020-06-06T20:14:59Z</dcterms:modified>
</cp:coreProperties>
</file>