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2"/>
  </p:notesMasterIdLst>
  <p:sldIdLst>
    <p:sldId id="256" r:id="rId2"/>
    <p:sldId id="346" r:id="rId3"/>
    <p:sldId id="367" r:id="rId4"/>
    <p:sldId id="384" r:id="rId5"/>
    <p:sldId id="385" r:id="rId6"/>
    <p:sldId id="368" r:id="rId7"/>
    <p:sldId id="386" r:id="rId8"/>
    <p:sldId id="381" r:id="rId9"/>
    <p:sldId id="382" r:id="rId10"/>
    <p:sldId id="387" r:id="rId11"/>
    <p:sldId id="376" r:id="rId12"/>
    <p:sldId id="377" r:id="rId13"/>
    <p:sldId id="372" r:id="rId14"/>
    <p:sldId id="373" r:id="rId15"/>
    <p:sldId id="378" r:id="rId16"/>
    <p:sldId id="388" r:id="rId17"/>
    <p:sldId id="379" r:id="rId18"/>
    <p:sldId id="383" r:id="rId19"/>
    <p:sldId id="365" r:id="rId20"/>
    <p:sldId id="347" r:id="rId21"/>
    <p:sldId id="356" r:id="rId22"/>
    <p:sldId id="390" r:id="rId23"/>
    <p:sldId id="391" r:id="rId24"/>
    <p:sldId id="392" r:id="rId25"/>
    <p:sldId id="393" r:id="rId26"/>
    <p:sldId id="259" r:id="rId27"/>
    <p:sldId id="283" r:id="rId28"/>
    <p:sldId id="326" r:id="rId29"/>
    <p:sldId id="348" r:id="rId30"/>
    <p:sldId id="262" r:id="rId31"/>
    <p:sldId id="323" r:id="rId32"/>
    <p:sldId id="296" r:id="rId33"/>
    <p:sldId id="314" r:id="rId34"/>
    <p:sldId id="358" r:id="rId35"/>
    <p:sldId id="361" r:id="rId36"/>
    <p:sldId id="360" r:id="rId37"/>
    <p:sldId id="362" r:id="rId38"/>
    <p:sldId id="339" r:id="rId39"/>
    <p:sldId id="331" r:id="rId40"/>
    <p:sldId id="332" r:id="rId41"/>
    <p:sldId id="333" r:id="rId42"/>
    <p:sldId id="309" r:id="rId43"/>
    <p:sldId id="312" r:id="rId44"/>
    <p:sldId id="338" r:id="rId45"/>
    <p:sldId id="315" r:id="rId46"/>
    <p:sldId id="407" r:id="rId47"/>
    <p:sldId id="409" r:id="rId48"/>
    <p:sldId id="304" r:id="rId49"/>
    <p:sldId id="305" r:id="rId50"/>
    <p:sldId id="396" r:id="rId51"/>
    <p:sldId id="397" r:id="rId52"/>
    <p:sldId id="406" r:id="rId53"/>
    <p:sldId id="398" r:id="rId54"/>
    <p:sldId id="399" r:id="rId55"/>
    <p:sldId id="400" r:id="rId56"/>
    <p:sldId id="401" r:id="rId57"/>
    <p:sldId id="402" r:id="rId58"/>
    <p:sldId id="404" r:id="rId59"/>
    <p:sldId id="403" r:id="rId60"/>
    <p:sldId id="405"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391"/>
    <a:srgbClr val="FFFFFF"/>
    <a:srgbClr val="EF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p:restoredTop sz="94694"/>
  </p:normalViewPr>
  <p:slideViewPr>
    <p:cSldViewPr snapToGrid="0" snapToObjects="1">
      <p:cViewPr varScale="1">
        <p:scale>
          <a:sx n="161" d="100"/>
          <a:sy n="161" d="100"/>
        </p:scale>
        <p:origin x="1200" y="20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BF02F-ECE0-844B-A8E3-283C6B2898B2}" type="datetimeFigureOut">
              <a:rPr lang="en-US" smtClean="0"/>
              <a:t>7/6/20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ECF43-F320-D64B-BC53-4C8D7F6235CB}" type="slidenum">
              <a:rPr lang="en-US" smtClean="0"/>
              <a:t>‹#›</a:t>
            </a:fld>
            <a:endParaRPr lang="en-US"/>
          </a:p>
        </p:txBody>
      </p:sp>
    </p:spTree>
    <p:extLst>
      <p:ext uri="{BB962C8B-B14F-4D97-AF65-F5344CB8AC3E}">
        <p14:creationId xmlns:p14="http://schemas.microsoft.com/office/powerpoint/2010/main" val="1554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49</a:t>
            </a:fld>
            <a:endParaRPr lang="en-US"/>
          </a:p>
        </p:txBody>
      </p:sp>
    </p:spTree>
    <p:extLst>
      <p:ext uri="{BB962C8B-B14F-4D97-AF65-F5344CB8AC3E}">
        <p14:creationId xmlns:p14="http://schemas.microsoft.com/office/powerpoint/2010/main" val="228341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58</a:t>
            </a:fld>
            <a:endParaRPr lang="en-US"/>
          </a:p>
        </p:txBody>
      </p:sp>
    </p:spTree>
    <p:extLst>
      <p:ext uri="{BB962C8B-B14F-4D97-AF65-F5344CB8AC3E}">
        <p14:creationId xmlns:p14="http://schemas.microsoft.com/office/powerpoint/2010/main" val="308808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59</a:t>
            </a:fld>
            <a:endParaRPr lang="en-US"/>
          </a:p>
        </p:txBody>
      </p:sp>
    </p:spTree>
    <p:extLst>
      <p:ext uri="{BB962C8B-B14F-4D97-AF65-F5344CB8AC3E}">
        <p14:creationId xmlns:p14="http://schemas.microsoft.com/office/powerpoint/2010/main" val="419219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60</a:t>
            </a:fld>
            <a:endParaRPr lang="en-US"/>
          </a:p>
        </p:txBody>
      </p:sp>
    </p:spTree>
    <p:extLst>
      <p:ext uri="{BB962C8B-B14F-4D97-AF65-F5344CB8AC3E}">
        <p14:creationId xmlns:p14="http://schemas.microsoft.com/office/powerpoint/2010/main" val="389088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50</a:t>
            </a:fld>
            <a:endParaRPr lang="en-US"/>
          </a:p>
        </p:txBody>
      </p:sp>
    </p:spTree>
    <p:extLst>
      <p:ext uri="{BB962C8B-B14F-4D97-AF65-F5344CB8AC3E}">
        <p14:creationId xmlns:p14="http://schemas.microsoft.com/office/powerpoint/2010/main" val="52987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51</a:t>
            </a:fld>
            <a:endParaRPr lang="en-US"/>
          </a:p>
        </p:txBody>
      </p:sp>
    </p:spTree>
    <p:extLst>
      <p:ext uri="{BB962C8B-B14F-4D97-AF65-F5344CB8AC3E}">
        <p14:creationId xmlns:p14="http://schemas.microsoft.com/office/powerpoint/2010/main" val="49699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52</a:t>
            </a:fld>
            <a:endParaRPr lang="en-US"/>
          </a:p>
        </p:txBody>
      </p:sp>
    </p:spTree>
    <p:extLst>
      <p:ext uri="{BB962C8B-B14F-4D97-AF65-F5344CB8AC3E}">
        <p14:creationId xmlns:p14="http://schemas.microsoft.com/office/powerpoint/2010/main" val="76877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53</a:t>
            </a:fld>
            <a:endParaRPr lang="en-US"/>
          </a:p>
        </p:txBody>
      </p:sp>
    </p:spTree>
    <p:extLst>
      <p:ext uri="{BB962C8B-B14F-4D97-AF65-F5344CB8AC3E}">
        <p14:creationId xmlns:p14="http://schemas.microsoft.com/office/powerpoint/2010/main" val="155493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54</a:t>
            </a:fld>
            <a:endParaRPr lang="en-US"/>
          </a:p>
        </p:txBody>
      </p:sp>
    </p:spTree>
    <p:extLst>
      <p:ext uri="{BB962C8B-B14F-4D97-AF65-F5344CB8AC3E}">
        <p14:creationId xmlns:p14="http://schemas.microsoft.com/office/powerpoint/2010/main" val="85148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55</a:t>
            </a:fld>
            <a:endParaRPr lang="en-US"/>
          </a:p>
        </p:txBody>
      </p:sp>
    </p:spTree>
    <p:extLst>
      <p:ext uri="{BB962C8B-B14F-4D97-AF65-F5344CB8AC3E}">
        <p14:creationId xmlns:p14="http://schemas.microsoft.com/office/powerpoint/2010/main" val="259276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56</a:t>
            </a:fld>
            <a:endParaRPr lang="en-US"/>
          </a:p>
        </p:txBody>
      </p:sp>
    </p:spTree>
    <p:extLst>
      <p:ext uri="{BB962C8B-B14F-4D97-AF65-F5344CB8AC3E}">
        <p14:creationId xmlns:p14="http://schemas.microsoft.com/office/powerpoint/2010/main" val="1358422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a:t>
            </a:r>
            <a:r>
              <a:rPr lang="en-AU" dirty="0" err="1"/>
              <a:t>rvrs.pl</a:t>
            </a:r>
            <a:r>
              <a:rPr lang="en-AU" dirty="0"/>
              <a:t> | </a:t>
            </a:r>
            <a:r>
              <a:rPr lang="en-AU" dirty="0" err="1"/>
              <a:t>originas</a:t>
            </a:r>
            <a:r>
              <a:rPr lang="en-AU" dirty="0"/>
              <a:t> -d ' ' -f 1 |  </a:t>
            </a:r>
            <a:r>
              <a:rPr lang="en-AU" dirty="0" err="1"/>
              <a:t>originas</a:t>
            </a:r>
            <a:r>
              <a:rPr lang="en-AU" dirty="0"/>
              <a:t> -d ' ' -f 1 -n  | more</a:t>
            </a:r>
          </a:p>
        </p:txBody>
      </p:sp>
      <p:sp>
        <p:nvSpPr>
          <p:cNvPr id="4" name="Slide Number Placeholder 3"/>
          <p:cNvSpPr>
            <a:spLocks noGrp="1"/>
          </p:cNvSpPr>
          <p:nvPr>
            <p:ph type="sldNum" sz="quarter" idx="5"/>
          </p:nvPr>
        </p:nvSpPr>
        <p:spPr/>
        <p:txBody>
          <a:bodyPr/>
          <a:lstStyle/>
          <a:p>
            <a:fld id="{902ECF43-F320-D64B-BC53-4C8D7F6235CB}" type="slidenum">
              <a:rPr lang="en-US" smtClean="0"/>
              <a:t>57</a:t>
            </a:fld>
            <a:endParaRPr lang="en-US"/>
          </a:p>
        </p:txBody>
      </p:sp>
    </p:spTree>
    <p:extLst>
      <p:ext uri="{BB962C8B-B14F-4D97-AF65-F5344CB8AC3E}">
        <p14:creationId xmlns:p14="http://schemas.microsoft.com/office/powerpoint/2010/main" val="2334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7/6/20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7/6/20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7/6/20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7/6/20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DB719-A3FE-C346-918C-DC729AA2F117}" type="datetimeFigureOut">
              <a:rPr lang="en-US" smtClean="0"/>
              <a:t>7/6/20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DB719-A3FE-C346-918C-DC729AA2F117}" type="datetimeFigureOut">
              <a:rPr lang="en-US" smtClean="0"/>
              <a:t>7/6/20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DB719-A3FE-C346-918C-DC729AA2F117}" type="datetimeFigureOut">
              <a:rPr lang="en-US" smtClean="0"/>
              <a:t>7/6/20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DB719-A3FE-C346-918C-DC729AA2F117}" type="datetimeFigureOut">
              <a:rPr lang="en-US" smtClean="0"/>
              <a:t>7/6/20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DB719-A3FE-C346-918C-DC729AA2F117}" type="datetimeFigureOut">
              <a:rPr lang="en-US" smtClean="0"/>
              <a:t>7/6/20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7/6/20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7/6/20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ADB719-A3FE-C346-918C-DC729AA2F117}" type="datetimeFigureOut">
              <a:rPr lang="en-US" smtClean="0"/>
              <a:t>7/6/20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EA01A6-39FE-EF47-AE66-71EA3C7A7664}" type="slidenum">
              <a:rPr lang="en-US" smtClean="0"/>
              <a:t>‹#›</a:t>
            </a:fld>
            <a:endParaRPr lang="en-US"/>
          </a:p>
        </p:txBody>
      </p:sp>
    </p:spTree>
    <p:extLst>
      <p:ext uri="{BB962C8B-B14F-4D97-AF65-F5344CB8AC3E}">
        <p14:creationId xmlns:p14="http://schemas.microsoft.com/office/powerpoint/2010/main" val="1172518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48" y="841772"/>
            <a:ext cx="7863840" cy="1790700"/>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DNS and IPv6</a:t>
            </a:r>
          </a:p>
        </p:txBody>
      </p:sp>
      <p:sp>
        <p:nvSpPr>
          <p:cNvPr id="3" name="Subtitle 2"/>
          <p:cNvSpPr>
            <a:spLocks noGrp="1"/>
          </p:cNvSpPr>
          <p:nvPr>
            <p:ph type="subTitle" idx="1"/>
          </p:nvPr>
        </p:nvSpPr>
        <p:spPr>
          <a:xfrm>
            <a:off x="3240654" y="3097105"/>
            <a:ext cx="5143500" cy="1241822"/>
          </a:xfrm>
        </p:spPr>
        <p:txBody>
          <a:bodyPr>
            <a:normAutofit lnSpcReduction="10000"/>
          </a:bodyPr>
          <a:lstStyle/>
          <a:p>
            <a:pPr algn="r"/>
            <a:r>
              <a:rPr lang="en-US" sz="1200" dirty="0">
                <a:solidFill>
                  <a:schemeClr val="bg1">
                    <a:lumMod val="65000"/>
                  </a:schemeClr>
                </a:solidFill>
                <a:latin typeface="AhnbergHand" charset="0"/>
                <a:ea typeface="AhnbergHand" charset="0"/>
                <a:cs typeface="AhnbergHand" charset="0"/>
              </a:rPr>
              <a:t>May 2020</a:t>
            </a:r>
          </a:p>
          <a:p>
            <a:pPr algn="r"/>
            <a:endParaRPr lang="en-US" sz="1200" dirty="0">
              <a:solidFill>
                <a:schemeClr val="bg1">
                  <a:lumMod val="65000"/>
                </a:schemeClr>
              </a:solidFill>
              <a:latin typeface="AhnbergHand" charset="0"/>
              <a:ea typeface="AhnbergHand" charset="0"/>
              <a:cs typeface="AhnbergHand" charset="0"/>
            </a:endParaRPr>
          </a:p>
          <a:p>
            <a:pPr algn="r"/>
            <a:r>
              <a:rPr lang="en-US" sz="1200" dirty="0">
                <a:solidFill>
                  <a:schemeClr val="bg1">
                    <a:lumMod val="65000"/>
                  </a:schemeClr>
                </a:solidFill>
                <a:latin typeface="AhnbergHand" charset="0"/>
                <a:ea typeface="AhnbergHand" charset="0"/>
                <a:cs typeface="AhnbergHand" charset="0"/>
              </a:rPr>
              <a:t>Geoff Huston</a:t>
            </a:r>
          </a:p>
          <a:p>
            <a:pPr algn="r"/>
            <a:r>
              <a:rPr lang="en-US" sz="1200" dirty="0">
                <a:solidFill>
                  <a:schemeClr val="bg1">
                    <a:lumMod val="65000"/>
                  </a:schemeClr>
                </a:solidFill>
                <a:latin typeface="AhnbergHand" charset="0"/>
                <a:ea typeface="AhnbergHand" charset="0"/>
                <a:cs typeface="AhnbergHand" charset="0"/>
              </a:rPr>
              <a:t>Joao Damas</a:t>
            </a:r>
          </a:p>
          <a:p>
            <a:pPr algn="r"/>
            <a:r>
              <a:rPr lang="en-US" sz="1200" dirty="0">
                <a:solidFill>
                  <a:schemeClr val="bg1">
                    <a:lumMod val="65000"/>
                  </a:schemeClr>
                </a:solidFill>
                <a:latin typeface="AhnbergHand" charset="0"/>
                <a:ea typeface="AhnbergHand" charset="0"/>
                <a:cs typeface="AhnbergHand" charset="0"/>
              </a:rPr>
              <a:t>APNIC Labs</a:t>
            </a:r>
          </a:p>
          <a:p>
            <a:pPr algn="r"/>
            <a:endParaRPr lang="en-US" sz="1600" dirty="0">
              <a:solidFill>
                <a:schemeClr val="bg1">
                  <a:lumMod val="65000"/>
                </a:schemeClr>
              </a:solidFill>
            </a:endParaRPr>
          </a:p>
        </p:txBody>
      </p:sp>
      <p:sp>
        <p:nvSpPr>
          <p:cNvPr id="4" name="Rectangle 3">
            <a:extLst>
              <a:ext uri="{FF2B5EF4-FFF2-40B4-BE49-F238E27FC236}">
                <a16:creationId xmlns:a16="http://schemas.microsoft.com/office/drawing/2014/main" id="{D743F98C-D4D2-E146-8EBF-12880D6057D5}"/>
              </a:ext>
            </a:extLst>
          </p:cNvPr>
          <p:cNvSpPr/>
          <p:nvPr/>
        </p:nvSpPr>
        <p:spPr>
          <a:xfrm>
            <a:off x="2916747" y="4557790"/>
            <a:ext cx="2372252" cy="369332"/>
          </a:xfrm>
          <a:prstGeom prst="rect">
            <a:avLst/>
          </a:prstGeom>
        </p:spPr>
        <p:txBody>
          <a:bodyPr wrap="none">
            <a:spAutoFit/>
          </a:bodyPr>
          <a:lstStyle/>
          <a:p>
            <a:r>
              <a:rPr lang="en-AU" dirty="0"/>
              <a:t>https://</a:t>
            </a:r>
            <a:r>
              <a:rPr lang="en-AU" dirty="0" err="1"/>
              <a:t>bit.ly</a:t>
            </a:r>
            <a:r>
              <a:rPr lang="en-AU" dirty="0"/>
              <a:t>/2zqmBBN</a:t>
            </a:r>
          </a:p>
        </p:txBody>
      </p:sp>
    </p:spTree>
    <p:extLst>
      <p:ext uri="{BB962C8B-B14F-4D97-AF65-F5344CB8AC3E}">
        <p14:creationId xmlns:p14="http://schemas.microsoft.com/office/powerpoint/2010/main" val="64560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185852" y="1423380"/>
            <a:ext cx="5196469" cy="4247317"/>
          </a:xfrm>
          <a:prstGeom prst="rect">
            <a:avLst/>
          </a:prstGeom>
          <a:noFill/>
        </p:spPr>
        <p:txBody>
          <a:bodyPr wrap="square" rtlCol="0">
            <a:spAutoFit/>
          </a:bodyPr>
          <a:lstStyle/>
          <a:p>
            <a:pPr marL="342900" indent="-342900">
              <a:buFont typeface="Arial" panose="020B0604020202020204" pitchFamily="34" charset="0"/>
              <a:buChar char="•"/>
            </a:pPr>
            <a:r>
              <a:rPr lang="en-AU" dirty="0"/>
              <a:t>This data is a record of “user capability” by looking at the received queries for each experiment</a:t>
            </a:r>
          </a:p>
          <a:p>
            <a:pPr marL="342900" indent="-342900">
              <a:buFont typeface="Arial" panose="020B0604020202020204" pitchFamily="34" charset="0"/>
              <a:buChar char="•"/>
            </a:pPr>
            <a:r>
              <a:rPr lang="en-AU" dirty="0"/>
              <a:t>Over the last week of April 2020 15% of users were observed to pass their queries to recursive resolvers that only use IPv6 to query a dual stack authoritative server There may have been more than one query, but all queries use IPv6 as the transport IP protocol</a:t>
            </a:r>
          </a:p>
          <a:p>
            <a:pPr marL="342900" indent="-342900">
              <a:buFont typeface="Arial" panose="020B0604020202020204" pitchFamily="34" charset="0"/>
              <a:buChar char="•"/>
            </a:pPr>
            <a:r>
              <a:rPr lang="en-AU" dirty="0"/>
              <a:t>67% use only IPv4</a:t>
            </a:r>
          </a:p>
          <a:p>
            <a:pPr marL="342900" indent="-342900">
              <a:buFont typeface="Arial" panose="020B0604020202020204" pitchFamily="34" charset="0"/>
              <a:buChar char="•"/>
            </a:pPr>
            <a:r>
              <a:rPr lang="en-AU" dirty="0"/>
              <a:t>18% have multiple queries and these multiple queries are spread across both IPv4 and IPv6</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pic>
        <p:nvPicPr>
          <p:cNvPr id="6" name="Picture 5">
            <a:extLst>
              <a:ext uri="{FF2B5EF4-FFF2-40B4-BE49-F238E27FC236}">
                <a16:creationId xmlns:a16="http://schemas.microsoft.com/office/drawing/2014/main" id="{B3651F3C-B9C0-4840-A968-0328EC4EAFA6}"/>
              </a:ext>
            </a:extLst>
          </p:cNvPr>
          <p:cNvPicPr>
            <a:picLocks noChangeAspect="1"/>
          </p:cNvPicPr>
          <p:nvPr/>
        </p:nvPicPr>
        <p:blipFill>
          <a:blip r:embed="rId2"/>
          <a:stretch>
            <a:fillRect/>
          </a:stretch>
        </p:blipFill>
        <p:spPr>
          <a:xfrm>
            <a:off x="4792861" y="1019341"/>
            <a:ext cx="3989952" cy="3500554"/>
          </a:xfrm>
          <a:prstGeom prst="rect">
            <a:avLst/>
          </a:prstGeom>
        </p:spPr>
      </p:pic>
      <p:sp>
        <p:nvSpPr>
          <p:cNvPr id="7" name="TextBox 6">
            <a:extLst>
              <a:ext uri="{FF2B5EF4-FFF2-40B4-BE49-F238E27FC236}">
                <a16:creationId xmlns:a16="http://schemas.microsoft.com/office/drawing/2014/main" id="{88B12B7E-66B6-FF45-848A-3554722D9513}"/>
              </a:ext>
            </a:extLst>
          </p:cNvPr>
          <p:cNvSpPr txBox="1"/>
          <p:nvPr/>
        </p:nvSpPr>
        <p:spPr>
          <a:xfrm>
            <a:off x="5728811" y="3072679"/>
            <a:ext cx="2295821" cy="369332"/>
          </a:xfrm>
          <a:prstGeom prst="rect">
            <a:avLst/>
          </a:prstGeom>
          <a:noFill/>
        </p:spPr>
        <p:txBody>
          <a:bodyPr wrap="none" rtlCol="0">
            <a:spAutoFit/>
          </a:bodyPr>
          <a:lstStyle/>
          <a:p>
            <a:r>
              <a:rPr lang="en-AU" dirty="0">
                <a:latin typeface="AhnbergHand" pitchFamily="2" charset="0"/>
              </a:rPr>
              <a:t>IPv4 Only – 67</a:t>
            </a:r>
            <a:r>
              <a:rPr lang="en-AU" dirty="0">
                <a:latin typeface="Gh Hand" panose="02000503000000000000" pitchFamily="2" charset="0"/>
              </a:rPr>
              <a:t>%</a:t>
            </a:r>
          </a:p>
        </p:txBody>
      </p:sp>
      <p:sp>
        <p:nvSpPr>
          <p:cNvPr id="9" name="TextBox 8">
            <a:extLst>
              <a:ext uri="{FF2B5EF4-FFF2-40B4-BE49-F238E27FC236}">
                <a16:creationId xmlns:a16="http://schemas.microsoft.com/office/drawing/2014/main" id="{B4610493-0227-744F-A413-30DBFA7EB4CD}"/>
              </a:ext>
            </a:extLst>
          </p:cNvPr>
          <p:cNvSpPr txBox="1"/>
          <p:nvPr/>
        </p:nvSpPr>
        <p:spPr>
          <a:xfrm>
            <a:off x="5905327" y="1507694"/>
            <a:ext cx="731290" cy="646331"/>
          </a:xfrm>
          <a:prstGeom prst="rect">
            <a:avLst/>
          </a:prstGeom>
          <a:noFill/>
        </p:spPr>
        <p:txBody>
          <a:bodyPr wrap="none" rtlCol="0">
            <a:spAutoFit/>
          </a:bodyPr>
          <a:lstStyle/>
          <a:p>
            <a:r>
              <a:rPr lang="en-AU" dirty="0">
                <a:latin typeface="AhnbergHand" pitchFamily="2" charset="0"/>
              </a:rPr>
              <a:t>IPv6</a:t>
            </a:r>
          </a:p>
          <a:p>
            <a:r>
              <a:rPr lang="en-AU" dirty="0">
                <a:latin typeface="AhnbergHand" pitchFamily="2" charset="0"/>
              </a:rPr>
              <a:t>15</a:t>
            </a:r>
            <a:r>
              <a:rPr lang="en-AU" dirty="0">
                <a:latin typeface="Gh Hand" panose="02000503000000000000" pitchFamily="2" charset="0"/>
              </a:rPr>
              <a:t>%</a:t>
            </a:r>
          </a:p>
        </p:txBody>
      </p:sp>
      <p:sp>
        <p:nvSpPr>
          <p:cNvPr id="10" name="TextBox 9">
            <a:extLst>
              <a:ext uri="{FF2B5EF4-FFF2-40B4-BE49-F238E27FC236}">
                <a16:creationId xmlns:a16="http://schemas.microsoft.com/office/drawing/2014/main" id="{1B4E1063-B49A-E246-B144-79BA6EE4778A}"/>
              </a:ext>
            </a:extLst>
          </p:cNvPr>
          <p:cNvSpPr txBox="1"/>
          <p:nvPr/>
        </p:nvSpPr>
        <p:spPr>
          <a:xfrm>
            <a:off x="6787837" y="1520028"/>
            <a:ext cx="811441" cy="923330"/>
          </a:xfrm>
          <a:prstGeom prst="rect">
            <a:avLst/>
          </a:prstGeom>
          <a:noFill/>
        </p:spPr>
        <p:txBody>
          <a:bodyPr wrap="none" rtlCol="0">
            <a:spAutoFit/>
          </a:bodyPr>
          <a:lstStyle/>
          <a:p>
            <a:r>
              <a:rPr lang="en-AU" dirty="0">
                <a:latin typeface="AhnbergHand" pitchFamily="2" charset="0"/>
              </a:rPr>
              <a:t>IPv4+</a:t>
            </a:r>
          </a:p>
          <a:p>
            <a:r>
              <a:rPr lang="en-AU" dirty="0">
                <a:latin typeface="AhnbergHand" pitchFamily="2" charset="0"/>
              </a:rPr>
              <a:t>IPv6</a:t>
            </a:r>
          </a:p>
          <a:p>
            <a:r>
              <a:rPr lang="en-AU" dirty="0">
                <a:latin typeface="AhnbergHand" pitchFamily="2" charset="0"/>
              </a:rPr>
              <a:t>18</a:t>
            </a:r>
            <a:r>
              <a:rPr lang="en-AU" dirty="0">
                <a:latin typeface="Gh Hand" panose="02000503000000000000" pitchFamily="2" charset="0"/>
              </a:rPr>
              <a:t>%</a:t>
            </a:r>
          </a:p>
        </p:txBody>
      </p:sp>
    </p:spTree>
    <p:extLst>
      <p:ext uri="{BB962C8B-B14F-4D97-AF65-F5344CB8AC3E}">
        <p14:creationId xmlns:p14="http://schemas.microsoft.com/office/powerpoint/2010/main" val="150100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A7853-3941-D14F-BDC1-1B98F5DCF3B8}"/>
              </a:ext>
            </a:extLst>
          </p:cNvPr>
          <p:cNvPicPr>
            <a:picLocks noChangeAspect="1"/>
          </p:cNvPicPr>
          <p:nvPr/>
        </p:nvPicPr>
        <p:blipFill>
          <a:blip r:embed="rId2"/>
          <a:stretch>
            <a:fillRect/>
          </a:stretch>
        </p:blipFill>
        <p:spPr>
          <a:xfrm>
            <a:off x="382335" y="1259365"/>
            <a:ext cx="5919073" cy="3738362"/>
          </a:xfrm>
          <a:prstGeom prst="rect">
            <a:avLst/>
          </a:prstGeom>
        </p:spPr>
      </p:pic>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7" name="TextBox 6">
            <a:extLst>
              <a:ext uri="{FF2B5EF4-FFF2-40B4-BE49-F238E27FC236}">
                <a16:creationId xmlns:a16="http://schemas.microsoft.com/office/drawing/2014/main" id="{340EEB78-E28D-594E-BCA5-87EAA883B8FD}"/>
              </a:ext>
            </a:extLst>
          </p:cNvPr>
          <p:cNvSpPr txBox="1"/>
          <p:nvPr/>
        </p:nvSpPr>
        <p:spPr>
          <a:xfrm>
            <a:off x="6156051" y="4094084"/>
            <a:ext cx="2890535" cy="369332"/>
          </a:xfrm>
          <a:prstGeom prst="rect">
            <a:avLst/>
          </a:prstGeom>
          <a:noFill/>
        </p:spPr>
        <p:txBody>
          <a:bodyPr wrap="none" rtlCol="0">
            <a:spAutoFit/>
          </a:bodyPr>
          <a:lstStyle/>
          <a:p>
            <a:r>
              <a:rPr lang="en-AU" dirty="0">
                <a:latin typeface="AhnbergHand" pitchFamily="2" charset="0"/>
              </a:rPr>
              <a:t>What’s going on here?</a:t>
            </a:r>
          </a:p>
        </p:txBody>
      </p:sp>
      <p:sp>
        <p:nvSpPr>
          <p:cNvPr id="19" name="Freeform 18">
            <a:extLst>
              <a:ext uri="{FF2B5EF4-FFF2-40B4-BE49-F238E27FC236}">
                <a16:creationId xmlns:a16="http://schemas.microsoft.com/office/drawing/2014/main" id="{6102C211-DAF4-6947-A8BB-AAC5B83E5026}"/>
              </a:ext>
            </a:extLst>
          </p:cNvPr>
          <p:cNvSpPr/>
          <p:nvPr/>
        </p:nvSpPr>
        <p:spPr>
          <a:xfrm>
            <a:off x="5893392" y="4200293"/>
            <a:ext cx="314120" cy="200722"/>
          </a:xfrm>
          <a:custGeom>
            <a:avLst/>
            <a:gdLst>
              <a:gd name="connsiteX0" fmla="*/ 314120 w 314120"/>
              <a:gd name="connsiteY0" fmla="*/ 111512 h 200722"/>
              <a:gd name="connsiteX1" fmla="*/ 31623 w 314120"/>
              <a:gd name="connsiteY1" fmla="*/ 59473 h 200722"/>
              <a:gd name="connsiteX2" fmla="*/ 195174 w 314120"/>
              <a:gd name="connsiteY2" fmla="*/ 0 h 200722"/>
              <a:gd name="connsiteX3" fmla="*/ 1886 w 314120"/>
              <a:gd name="connsiteY3" fmla="*/ 59473 h 200722"/>
              <a:gd name="connsiteX4" fmla="*/ 113398 w 314120"/>
              <a:gd name="connsiteY4" fmla="*/ 200722 h 200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20" h="200722">
                <a:moveTo>
                  <a:pt x="314120" y="111512"/>
                </a:moveTo>
                <a:cubicBezTo>
                  <a:pt x="182783" y="94785"/>
                  <a:pt x="51447" y="78058"/>
                  <a:pt x="31623" y="59473"/>
                </a:cubicBezTo>
                <a:cubicBezTo>
                  <a:pt x="11799" y="40888"/>
                  <a:pt x="200130" y="0"/>
                  <a:pt x="195174" y="0"/>
                </a:cubicBezTo>
                <a:cubicBezTo>
                  <a:pt x="190218" y="0"/>
                  <a:pt x="15515" y="26019"/>
                  <a:pt x="1886" y="59473"/>
                </a:cubicBezTo>
                <a:cubicBezTo>
                  <a:pt x="-11743" y="92927"/>
                  <a:pt x="50827" y="146824"/>
                  <a:pt x="113398" y="200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95DD1137-E462-DA4D-AAD6-7DC6C0B900DC}"/>
              </a:ext>
            </a:extLst>
          </p:cNvPr>
          <p:cNvSpPr txBox="1"/>
          <p:nvPr/>
        </p:nvSpPr>
        <p:spPr>
          <a:xfrm>
            <a:off x="5216932" y="560887"/>
            <a:ext cx="3298418" cy="646331"/>
          </a:xfrm>
          <a:prstGeom prst="rect">
            <a:avLst/>
          </a:prstGeom>
          <a:noFill/>
        </p:spPr>
        <p:txBody>
          <a:bodyPr wrap="square" rtlCol="0">
            <a:spAutoFit/>
          </a:bodyPr>
          <a:lstStyle/>
          <a:p>
            <a:r>
              <a:rPr lang="en-AU" dirty="0">
                <a:latin typeface="AhnbergHand" pitchFamily="2" charset="0"/>
              </a:rPr>
              <a:t>Time series of V4 / V6 query rates</a:t>
            </a:r>
          </a:p>
        </p:txBody>
      </p:sp>
    </p:spTree>
    <p:extLst>
      <p:ext uri="{BB962C8B-B14F-4D97-AF65-F5344CB8AC3E}">
        <p14:creationId xmlns:p14="http://schemas.microsoft.com/office/powerpoint/2010/main" val="396338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98A96F-4F87-F84E-A915-4B9443901DA7}"/>
              </a:ext>
            </a:extLst>
          </p:cNvPr>
          <p:cNvPicPr>
            <a:picLocks noChangeAspect="1"/>
          </p:cNvPicPr>
          <p:nvPr/>
        </p:nvPicPr>
        <p:blipFill>
          <a:blip r:embed="rId2"/>
          <a:stretch>
            <a:fillRect/>
          </a:stretch>
        </p:blipFill>
        <p:spPr>
          <a:xfrm>
            <a:off x="207510" y="1207218"/>
            <a:ext cx="6073015" cy="3835588"/>
          </a:xfrm>
          <a:prstGeom prst="rect">
            <a:avLst/>
          </a:prstGeom>
        </p:spPr>
      </p:pic>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29" name="TextBox 28">
            <a:extLst>
              <a:ext uri="{FF2B5EF4-FFF2-40B4-BE49-F238E27FC236}">
                <a16:creationId xmlns:a16="http://schemas.microsoft.com/office/drawing/2014/main" id="{95DD1137-E462-DA4D-AAD6-7DC6C0B900DC}"/>
              </a:ext>
            </a:extLst>
          </p:cNvPr>
          <p:cNvSpPr txBox="1"/>
          <p:nvPr/>
        </p:nvSpPr>
        <p:spPr>
          <a:xfrm>
            <a:off x="5216932" y="560887"/>
            <a:ext cx="3298418" cy="646331"/>
          </a:xfrm>
          <a:prstGeom prst="rect">
            <a:avLst/>
          </a:prstGeom>
          <a:noFill/>
        </p:spPr>
        <p:txBody>
          <a:bodyPr wrap="square" rtlCol="0">
            <a:spAutoFit/>
          </a:bodyPr>
          <a:lstStyle/>
          <a:p>
            <a:r>
              <a:rPr lang="en-AU" dirty="0">
                <a:solidFill>
                  <a:schemeClr val="accent4">
                    <a:lumMod val="50000"/>
                  </a:schemeClr>
                </a:solidFill>
                <a:latin typeface="AhnbergHand" pitchFamily="2" charset="0"/>
              </a:rPr>
              <a:t>Time series of V4 / V6 query rates</a:t>
            </a:r>
          </a:p>
        </p:txBody>
      </p:sp>
      <p:sp>
        <p:nvSpPr>
          <p:cNvPr id="8" name="TextBox 7">
            <a:extLst>
              <a:ext uri="{FF2B5EF4-FFF2-40B4-BE49-F238E27FC236}">
                <a16:creationId xmlns:a16="http://schemas.microsoft.com/office/drawing/2014/main" id="{D63214F8-18AD-0F42-8A75-B869E7DB683A}"/>
              </a:ext>
            </a:extLst>
          </p:cNvPr>
          <p:cNvSpPr txBox="1"/>
          <p:nvPr/>
        </p:nvSpPr>
        <p:spPr>
          <a:xfrm>
            <a:off x="6116064" y="1806498"/>
            <a:ext cx="2886687" cy="2031325"/>
          </a:xfrm>
          <a:prstGeom prst="rect">
            <a:avLst/>
          </a:prstGeom>
          <a:noFill/>
        </p:spPr>
        <p:txBody>
          <a:bodyPr wrap="square" rtlCol="0">
            <a:spAutoFit/>
          </a:bodyPr>
          <a:lstStyle/>
          <a:p>
            <a:r>
              <a:rPr lang="en-AU" dirty="0">
                <a:latin typeface="AhnbergHand" pitchFamily="2" charset="0"/>
              </a:rPr>
              <a:t>Where we see both IPv4 and IPv6 used to query the authoritative server, there is a small bias to prefer to use IPv4 for the first query</a:t>
            </a:r>
          </a:p>
        </p:txBody>
      </p:sp>
    </p:spTree>
    <p:extLst>
      <p:ext uri="{BB962C8B-B14F-4D97-AF65-F5344CB8AC3E}">
        <p14:creationId xmlns:p14="http://schemas.microsoft.com/office/powerpoint/2010/main" val="48903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457200" indent="-457200">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457200" indent="-457200">
              <a:buFont typeface="+mj-lt"/>
              <a:buAutoNum type="arabicPeriod"/>
            </a:pPr>
            <a:r>
              <a:rPr lang="en-US" dirty="0">
                <a:solidFill>
                  <a:schemeClr val="bg1">
                    <a:lumMod val="65000"/>
                  </a:schemeClr>
                </a:solidFill>
              </a:rPr>
              <a:t>If you placed authoritative servers on an IPv6-only service how many users would be able to reach you?</a:t>
            </a:r>
          </a:p>
          <a:p>
            <a:pPr marL="457200" indent="-457200">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6824546" y="2088995"/>
            <a:ext cx="580608" cy="369332"/>
          </a:xfrm>
          <a:prstGeom prst="rect">
            <a:avLst/>
          </a:prstGeom>
          <a:noFill/>
        </p:spPr>
        <p:txBody>
          <a:bodyPr wrap="none" rtlCol="0">
            <a:spAutoFit/>
          </a:bodyPr>
          <a:lstStyle/>
          <a:p>
            <a:r>
              <a:rPr lang="en-AU" dirty="0">
                <a:solidFill>
                  <a:srgbClr val="FF0000"/>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4969727" y="2387084"/>
            <a:ext cx="3052439" cy="369332"/>
          </a:xfrm>
          <a:prstGeom prst="rect">
            <a:avLst/>
          </a:prstGeom>
          <a:noFill/>
        </p:spPr>
        <p:txBody>
          <a:bodyPr wrap="none" rtlCol="0">
            <a:spAutoFit/>
          </a:bodyPr>
          <a:lstStyle/>
          <a:p>
            <a:r>
              <a:rPr lang="en-AU" dirty="0">
                <a:solidFill>
                  <a:srgbClr val="FF0000"/>
                </a:solidFill>
                <a:latin typeface="AhnbergHand" pitchFamily="2" charset="0"/>
              </a:rPr>
              <a:t>Yes, but its quite small!</a:t>
            </a:r>
          </a:p>
        </p:txBody>
      </p:sp>
    </p:spTree>
    <p:extLst>
      <p:ext uri="{BB962C8B-B14F-4D97-AF65-F5344CB8AC3E}">
        <p14:creationId xmlns:p14="http://schemas.microsoft.com/office/powerpoint/2010/main" val="228383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457200" indent="-457200">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457200" indent="-457200">
              <a:buFont typeface="+mj-lt"/>
              <a:buAutoNum type="arabicPeriod"/>
            </a:pPr>
            <a:r>
              <a:rPr lang="en-US" dirty="0"/>
              <a:t>If you placed authoritative servers on an IPv6-only service how many users would be able to reach you?</a:t>
            </a:r>
          </a:p>
          <a:p>
            <a:pPr marL="457200" indent="-457200">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6824546" y="2088995"/>
            <a:ext cx="580608" cy="369332"/>
          </a:xfrm>
          <a:prstGeom prst="rect">
            <a:avLst/>
          </a:prstGeom>
          <a:noFill/>
        </p:spPr>
        <p:txBody>
          <a:bodyPr wrap="none" rtlCol="0">
            <a:spAutoFit/>
          </a:bodyPr>
          <a:lstStyle/>
          <a:p>
            <a:r>
              <a:rPr lang="en-AU"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4969727" y="2387084"/>
            <a:ext cx="633507" cy="369332"/>
          </a:xfrm>
          <a:prstGeom prst="rect">
            <a:avLst/>
          </a:prstGeom>
          <a:noFill/>
        </p:spPr>
        <p:txBody>
          <a:bodyPr wrap="none" rtlCol="0">
            <a:spAutoFit/>
          </a:bodyPr>
          <a:lstStyle/>
          <a:p>
            <a:r>
              <a:rPr lang="en-AU" dirty="0">
                <a:solidFill>
                  <a:srgbClr val="D09391"/>
                </a:solidFill>
                <a:latin typeface="AhnbergHand" pitchFamily="2" charset="0"/>
              </a:rPr>
              <a:t>Yes!</a:t>
            </a:r>
          </a:p>
        </p:txBody>
      </p:sp>
    </p:spTree>
    <p:extLst>
      <p:ext uri="{BB962C8B-B14F-4D97-AF65-F5344CB8AC3E}">
        <p14:creationId xmlns:p14="http://schemas.microsoft.com/office/powerpoint/2010/main" val="98825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pic>
        <p:nvPicPr>
          <p:cNvPr id="14" name="Picture 13">
            <a:extLst>
              <a:ext uri="{FF2B5EF4-FFF2-40B4-BE49-F238E27FC236}">
                <a16:creationId xmlns:a16="http://schemas.microsoft.com/office/drawing/2014/main" id="{D37CD95F-D62C-BA45-B49B-7B7B883235E2}"/>
              </a:ext>
            </a:extLst>
          </p:cNvPr>
          <p:cNvPicPr>
            <a:picLocks noChangeAspect="1"/>
          </p:cNvPicPr>
          <p:nvPr/>
        </p:nvPicPr>
        <p:blipFill>
          <a:blip r:embed="rId2"/>
          <a:stretch>
            <a:fillRect/>
          </a:stretch>
        </p:blipFill>
        <p:spPr>
          <a:xfrm>
            <a:off x="62524" y="1424761"/>
            <a:ext cx="3989952" cy="3500554"/>
          </a:xfrm>
          <a:prstGeom prst="rect">
            <a:avLst/>
          </a:prstGeom>
        </p:spPr>
      </p:pic>
      <p:sp>
        <p:nvSpPr>
          <p:cNvPr id="15" name="TextBox 14">
            <a:extLst>
              <a:ext uri="{FF2B5EF4-FFF2-40B4-BE49-F238E27FC236}">
                <a16:creationId xmlns:a16="http://schemas.microsoft.com/office/drawing/2014/main" id="{2DEA0329-A1C0-ED49-8812-791C07844449}"/>
              </a:ext>
            </a:extLst>
          </p:cNvPr>
          <p:cNvSpPr txBox="1"/>
          <p:nvPr/>
        </p:nvSpPr>
        <p:spPr>
          <a:xfrm>
            <a:off x="1104772" y="3536886"/>
            <a:ext cx="2295821" cy="369332"/>
          </a:xfrm>
          <a:prstGeom prst="rect">
            <a:avLst/>
          </a:prstGeom>
          <a:noFill/>
        </p:spPr>
        <p:txBody>
          <a:bodyPr wrap="none" rtlCol="0">
            <a:spAutoFit/>
          </a:bodyPr>
          <a:lstStyle/>
          <a:p>
            <a:r>
              <a:rPr lang="en-AU" dirty="0">
                <a:latin typeface="AhnbergHand" pitchFamily="2" charset="0"/>
              </a:rPr>
              <a:t>IPv4 Only – 67</a:t>
            </a:r>
            <a:r>
              <a:rPr lang="en-AU" dirty="0">
                <a:latin typeface="Gh Hand" panose="02000503000000000000" pitchFamily="2" charset="0"/>
              </a:rPr>
              <a:t>%</a:t>
            </a:r>
          </a:p>
        </p:txBody>
      </p:sp>
      <p:sp>
        <p:nvSpPr>
          <p:cNvPr id="16" name="TextBox 15">
            <a:extLst>
              <a:ext uri="{FF2B5EF4-FFF2-40B4-BE49-F238E27FC236}">
                <a16:creationId xmlns:a16="http://schemas.microsoft.com/office/drawing/2014/main" id="{8DE89E73-CA0B-D247-B498-86C48DAFE7D6}"/>
              </a:ext>
            </a:extLst>
          </p:cNvPr>
          <p:cNvSpPr txBox="1"/>
          <p:nvPr/>
        </p:nvSpPr>
        <p:spPr>
          <a:xfrm>
            <a:off x="1281288" y="1971901"/>
            <a:ext cx="731290" cy="646331"/>
          </a:xfrm>
          <a:prstGeom prst="rect">
            <a:avLst/>
          </a:prstGeom>
          <a:noFill/>
        </p:spPr>
        <p:txBody>
          <a:bodyPr wrap="none" rtlCol="0">
            <a:spAutoFit/>
          </a:bodyPr>
          <a:lstStyle/>
          <a:p>
            <a:r>
              <a:rPr lang="en-AU" dirty="0">
                <a:latin typeface="AhnbergHand" pitchFamily="2" charset="0"/>
              </a:rPr>
              <a:t>IPv6</a:t>
            </a:r>
          </a:p>
          <a:p>
            <a:r>
              <a:rPr lang="en-AU" dirty="0">
                <a:latin typeface="AhnbergHand" pitchFamily="2" charset="0"/>
              </a:rPr>
              <a:t>15</a:t>
            </a:r>
            <a:r>
              <a:rPr lang="en-AU" dirty="0">
                <a:latin typeface="Gh Hand" panose="02000503000000000000" pitchFamily="2" charset="0"/>
              </a:rPr>
              <a:t>%</a:t>
            </a:r>
          </a:p>
        </p:txBody>
      </p:sp>
      <p:sp>
        <p:nvSpPr>
          <p:cNvPr id="17" name="TextBox 16">
            <a:extLst>
              <a:ext uri="{FF2B5EF4-FFF2-40B4-BE49-F238E27FC236}">
                <a16:creationId xmlns:a16="http://schemas.microsoft.com/office/drawing/2014/main" id="{D3AAE3E1-F21B-3B44-A1E1-6BC1F1E4593B}"/>
              </a:ext>
            </a:extLst>
          </p:cNvPr>
          <p:cNvSpPr txBox="1"/>
          <p:nvPr/>
        </p:nvSpPr>
        <p:spPr>
          <a:xfrm>
            <a:off x="2163798" y="1984235"/>
            <a:ext cx="811441" cy="923330"/>
          </a:xfrm>
          <a:prstGeom prst="rect">
            <a:avLst/>
          </a:prstGeom>
          <a:noFill/>
        </p:spPr>
        <p:txBody>
          <a:bodyPr wrap="none" rtlCol="0">
            <a:spAutoFit/>
          </a:bodyPr>
          <a:lstStyle/>
          <a:p>
            <a:r>
              <a:rPr lang="en-AU" dirty="0">
                <a:latin typeface="AhnbergHand" pitchFamily="2" charset="0"/>
              </a:rPr>
              <a:t>IPv4+</a:t>
            </a:r>
          </a:p>
          <a:p>
            <a:r>
              <a:rPr lang="en-AU" dirty="0">
                <a:latin typeface="AhnbergHand" pitchFamily="2" charset="0"/>
              </a:rPr>
              <a:t>IPv6</a:t>
            </a:r>
          </a:p>
          <a:p>
            <a:r>
              <a:rPr lang="en-AU" dirty="0">
                <a:latin typeface="AhnbergHand" pitchFamily="2" charset="0"/>
              </a:rPr>
              <a:t>18</a:t>
            </a:r>
            <a:r>
              <a:rPr lang="en-AU" dirty="0">
                <a:latin typeface="Gh Hand" panose="02000503000000000000" pitchFamily="2" charset="0"/>
              </a:rPr>
              <a:t>%</a:t>
            </a:r>
          </a:p>
        </p:txBody>
      </p:sp>
      <p:pic>
        <p:nvPicPr>
          <p:cNvPr id="4" name="Picture 3">
            <a:extLst>
              <a:ext uri="{FF2B5EF4-FFF2-40B4-BE49-F238E27FC236}">
                <a16:creationId xmlns:a16="http://schemas.microsoft.com/office/drawing/2014/main" id="{900E3651-C3D8-8642-8A29-A7C7B4E83E03}"/>
              </a:ext>
            </a:extLst>
          </p:cNvPr>
          <p:cNvPicPr>
            <a:picLocks noChangeAspect="1"/>
          </p:cNvPicPr>
          <p:nvPr/>
        </p:nvPicPr>
        <p:blipFill>
          <a:blip r:embed="rId3"/>
          <a:stretch>
            <a:fillRect/>
          </a:stretch>
        </p:blipFill>
        <p:spPr>
          <a:xfrm>
            <a:off x="4762792" y="1566691"/>
            <a:ext cx="3347862" cy="3134302"/>
          </a:xfrm>
          <a:prstGeom prst="rect">
            <a:avLst/>
          </a:prstGeom>
        </p:spPr>
      </p:pic>
      <p:sp>
        <p:nvSpPr>
          <p:cNvPr id="18" name="TextBox 17">
            <a:extLst>
              <a:ext uri="{FF2B5EF4-FFF2-40B4-BE49-F238E27FC236}">
                <a16:creationId xmlns:a16="http://schemas.microsoft.com/office/drawing/2014/main" id="{9B5795CB-B273-AE4A-B6E5-EB2BB6DABC1B}"/>
              </a:ext>
            </a:extLst>
          </p:cNvPr>
          <p:cNvSpPr txBox="1"/>
          <p:nvPr/>
        </p:nvSpPr>
        <p:spPr>
          <a:xfrm>
            <a:off x="5583845" y="3600077"/>
            <a:ext cx="1617751" cy="369332"/>
          </a:xfrm>
          <a:prstGeom prst="rect">
            <a:avLst/>
          </a:prstGeom>
          <a:noFill/>
        </p:spPr>
        <p:txBody>
          <a:bodyPr wrap="none" rtlCol="0">
            <a:spAutoFit/>
          </a:bodyPr>
          <a:lstStyle/>
          <a:p>
            <a:r>
              <a:rPr lang="en-AU" dirty="0">
                <a:latin typeface="AhnbergHand" pitchFamily="2" charset="0"/>
              </a:rPr>
              <a:t>IPv4 – 45</a:t>
            </a:r>
            <a:r>
              <a:rPr lang="en-AU" dirty="0">
                <a:latin typeface="Gh Hand" panose="02000503000000000000" pitchFamily="2" charset="0"/>
              </a:rPr>
              <a:t>%</a:t>
            </a:r>
          </a:p>
        </p:txBody>
      </p:sp>
      <p:sp>
        <p:nvSpPr>
          <p:cNvPr id="19" name="TextBox 18">
            <a:extLst>
              <a:ext uri="{FF2B5EF4-FFF2-40B4-BE49-F238E27FC236}">
                <a16:creationId xmlns:a16="http://schemas.microsoft.com/office/drawing/2014/main" id="{04F4FF6D-E329-7949-AB72-DA0BF54AFBD3}"/>
              </a:ext>
            </a:extLst>
          </p:cNvPr>
          <p:cNvSpPr txBox="1"/>
          <p:nvPr/>
        </p:nvSpPr>
        <p:spPr>
          <a:xfrm>
            <a:off x="5583845" y="2433566"/>
            <a:ext cx="1654620" cy="369332"/>
          </a:xfrm>
          <a:prstGeom prst="rect">
            <a:avLst/>
          </a:prstGeom>
          <a:noFill/>
        </p:spPr>
        <p:txBody>
          <a:bodyPr wrap="none" rtlCol="0">
            <a:spAutoFit/>
          </a:bodyPr>
          <a:lstStyle/>
          <a:p>
            <a:r>
              <a:rPr lang="en-AU" dirty="0">
                <a:latin typeface="AhnbergHand" pitchFamily="2" charset="0"/>
              </a:rPr>
              <a:t>IPv6 – 55</a:t>
            </a:r>
            <a:r>
              <a:rPr lang="en-AU" dirty="0">
                <a:latin typeface="Gh Hand" panose="02000503000000000000" pitchFamily="2" charset="0"/>
              </a:rPr>
              <a:t>%</a:t>
            </a:r>
          </a:p>
        </p:txBody>
      </p:sp>
      <p:sp>
        <p:nvSpPr>
          <p:cNvPr id="5" name="TextBox 4">
            <a:extLst>
              <a:ext uri="{FF2B5EF4-FFF2-40B4-BE49-F238E27FC236}">
                <a16:creationId xmlns:a16="http://schemas.microsoft.com/office/drawing/2014/main" id="{A1009D78-C92E-BE44-878F-32AD095010A1}"/>
              </a:ext>
            </a:extLst>
          </p:cNvPr>
          <p:cNvSpPr txBox="1"/>
          <p:nvPr/>
        </p:nvSpPr>
        <p:spPr>
          <a:xfrm>
            <a:off x="5878030" y="1240095"/>
            <a:ext cx="1402948" cy="369332"/>
          </a:xfrm>
          <a:prstGeom prst="rect">
            <a:avLst/>
          </a:prstGeom>
          <a:noFill/>
        </p:spPr>
        <p:txBody>
          <a:bodyPr wrap="none" rtlCol="0">
            <a:spAutoFit/>
          </a:bodyPr>
          <a:lstStyle/>
          <a:p>
            <a:r>
              <a:rPr lang="en-AU" dirty="0">
                <a:latin typeface="AhnbergHand" pitchFamily="2" charset="0"/>
              </a:rPr>
              <a:t>IPv6 Only</a:t>
            </a:r>
          </a:p>
        </p:txBody>
      </p:sp>
      <p:sp>
        <p:nvSpPr>
          <p:cNvPr id="21" name="TextBox 20">
            <a:extLst>
              <a:ext uri="{FF2B5EF4-FFF2-40B4-BE49-F238E27FC236}">
                <a16:creationId xmlns:a16="http://schemas.microsoft.com/office/drawing/2014/main" id="{6BEECB49-5000-7642-93D1-78EA9CC6C230}"/>
              </a:ext>
            </a:extLst>
          </p:cNvPr>
          <p:cNvSpPr txBox="1"/>
          <p:nvPr/>
        </p:nvSpPr>
        <p:spPr>
          <a:xfrm>
            <a:off x="1356026" y="1300243"/>
            <a:ext cx="1491114" cy="369332"/>
          </a:xfrm>
          <a:prstGeom prst="rect">
            <a:avLst/>
          </a:prstGeom>
          <a:noFill/>
        </p:spPr>
        <p:txBody>
          <a:bodyPr wrap="none" rtlCol="0">
            <a:spAutoFit/>
          </a:bodyPr>
          <a:lstStyle/>
          <a:p>
            <a:r>
              <a:rPr lang="en-AU" dirty="0">
                <a:latin typeface="AhnbergHand" pitchFamily="2" charset="0"/>
              </a:rPr>
              <a:t>Dual Stack</a:t>
            </a:r>
          </a:p>
        </p:txBody>
      </p:sp>
    </p:spTree>
    <p:extLst>
      <p:ext uri="{BB962C8B-B14F-4D97-AF65-F5344CB8AC3E}">
        <p14:creationId xmlns:p14="http://schemas.microsoft.com/office/powerpoint/2010/main" val="415944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pic>
        <p:nvPicPr>
          <p:cNvPr id="4" name="Picture 3">
            <a:extLst>
              <a:ext uri="{FF2B5EF4-FFF2-40B4-BE49-F238E27FC236}">
                <a16:creationId xmlns:a16="http://schemas.microsoft.com/office/drawing/2014/main" id="{900E3651-C3D8-8642-8A29-A7C7B4E83E03}"/>
              </a:ext>
            </a:extLst>
          </p:cNvPr>
          <p:cNvPicPr>
            <a:picLocks noChangeAspect="1"/>
          </p:cNvPicPr>
          <p:nvPr/>
        </p:nvPicPr>
        <p:blipFill>
          <a:blip r:embed="rId2"/>
          <a:stretch>
            <a:fillRect/>
          </a:stretch>
        </p:blipFill>
        <p:spPr>
          <a:xfrm>
            <a:off x="4762792" y="1566691"/>
            <a:ext cx="3347862" cy="3134302"/>
          </a:xfrm>
          <a:prstGeom prst="rect">
            <a:avLst/>
          </a:prstGeom>
        </p:spPr>
      </p:pic>
      <p:sp>
        <p:nvSpPr>
          <p:cNvPr id="18" name="TextBox 17">
            <a:extLst>
              <a:ext uri="{FF2B5EF4-FFF2-40B4-BE49-F238E27FC236}">
                <a16:creationId xmlns:a16="http://schemas.microsoft.com/office/drawing/2014/main" id="{9B5795CB-B273-AE4A-B6E5-EB2BB6DABC1B}"/>
              </a:ext>
            </a:extLst>
          </p:cNvPr>
          <p:cNvSpPr txBox="1"/>
          <p:nvPr/>
        </p:nvSpPr>
        <p:spPr>
          <a:xfrm>
            <a:off x="5583845" y="3600077"/>
            <a:ext cx="1617751" cy="369332"/>
          </a:xfrm>
          <a:prstGeom prst="rect">
            <a:avLst/>
          </a:prstGeom>
          <a:noFill/>
        </p:spPr>
        <p:txBody>
          <a:bodyPr wrap="none" rtlCol="0">
            <a:spAutoFit/>
          </a:bodyPr>
          <a:lstStyle/>
          <a:p>
            <a:r>
              <a:rPr lang="en-AU" dirty="0">
                <a:latin typeface="AhnbergHand" pitchFamily="2" charset="0"/>
              </a:rPr>
              <a:t>IPv4 – 45</a:t>
            </a:r>
            <a:r>
              <a:rPr lang="en-AU" dirty="0">
                <a:latin typeface="Gh Hand" panose="02000503000000000000" pitchFamily="2" charset="0"/>
              </a:rPr>
              <a:t>%</a:t>
            </a:r>
          </a:p>
        </p:txBody>
      </p:sp>
      <p:sp>
        <p:nvSpPr>
          <p:cNvPr id="19" name="TextBox 18">
            <a:extLst>
              <a:ext uri="{FF2B5EF4-FFF2-40B4-BE49-F238E27FC236}">
                <a16:creationId xmlns:a16="http://schemas.microsoft.com/office/drawing/2014/main" id="{04F4FF6D-E329-7949-AB72-DA0BF54AFBD3}"/>
              </a:ext>
            </a:extLst>
          </p:cNvPr>
          <p:cNvSpPr txBox="1"/>
          <p:nvPr/>
        </p:nvSpPr>
        <p:spPr>
          <a:xfrm>
            <a:off x="5583845" y="2433566"/>
            <a:ext cx="1654620" cy="369332"/>
          </a:xfrm>
          <a:prstGeom prst="rect">
            <a:avLst/>
          </a:prstGeom>
          <a:noFill/>
        </p:spPr>
        <p:txBody>
          <a:bodyPr wrap="none" rtlCol="0">
            <a:spAutoFit/>
          </a:bodyPr>
          <a:lstStyle/>
          <a:p>
            <a:r>
              <a:rPr lang="en-AU" dirty="0">
                <a:latin typeface="AhnbergHand" pitchFamily="2" charset="0"/>
              </a:rPr>
              <a:t>IPv6 – 55</a:t>
            </a:r>
            <a:r>
              <a:rPr lang="en-AU" dirty="0">
                <a:latin typeface="Gh Hand" panose="02000503000000000000" pitchFamily="2" charset="0"/>
              </a:rPr>
              <a:t>%</a:t>
            </a:r>
          </a:p>
        </p:txBody>
      </p:sp>
      <p:sp>
        <p:nvSpPr>
          <p:cNvPr id="5" name="TextBox 4">
            <a:extLst>
              <a:ext uri="{FF2B5EF4-FFF2-40B4-BE49-F238E27FC236}">
                <a16:creationId xmlns:a16="http://schemas.microsoft.com/office/drawing/2014/main" id="{A1009D78-C92E-BE44-878F-32AD095010A1}"/>
              </a:ext>
            </a:extLst>
          </p:cNvPr>
          <p:cNvSpPr txBox="1"/>
          <p:nvPr/>
        </p:nvSpPr>
        <p:spPr>
          <a:xfrm>
            <a:off x="5647572" y="1252778"/>
            <a:ext cx="2092239" cy="369332"/>
          </a:xfrm>
          <a:prstGeom prst="rect">
            <a:avLst/>
          </a:prstGeom>
          <a:noFill/>
        </p:spPr>
        <p:txBody>
          <a:bodyPr wrap="none" rtlCol="0">
            <a:spAutoFit/>
          </a:bodyPr>
          <a:lstStyle/>
          <a:p>
            <a:r>
              <a:rPr lang="en-AU" dirty="0">
                <a:latin typeface="AhnbergHand" pitchFamily="2" charset="0"/>
              </a:rPr>
              <a:t>IPv6 Only Test</a:t>
            </a:r>
          </a:p>
        </p:txBody>
      </p:sp>
      <p:sp>
        <p:nvSpPr>
          <p:cNvPr id="3" name="TextBox 2">
            <a:extLst>
              <a:ext uri="{FF2B5EF4-FFF2-40B4-BE49-F238E27FC236}">
                <a16:creationId xmlns:a16="http://schemas.microsoft.com/office/drawing/2014/main" id="{0D8D9C82-74DA-D54A-8B1D-D6A1E05F9DB8}"/>
              </a:ext>
            </a:extLst>
          </p:cNvPr>
          <p:cNvSpPr txBox="1"/>
          <p:nvPr/>
        </p:nvSpPr>
        <p:spPr>
          <a:xfrm>
            <a:off x="438616" y="1776761"/>
            <a:ext cx="4505092" cy="2031325"/>
          </a:xfrm>
          <a:prstGeom prst="rect">
            <a:avLst/>
          </a:prstGeom>
          <a:noFill/>
        </p:spPr>
        <p:txBody>
          <a:bodyPr wrap="square" rtlCol="0">
            <a:spAutoFit/>
          </a:bodyPr>
          <a:lstStyle/>
          <a:p>
            <a:r>
              <a:rPr lang="en-AU" dirty="0"/>
              <a:t>In this case the authoritative name server only has an IPv6 address</a:t>
            </a:r>
          </a:p>
          <a:p>
            <a:endParaRPr lang="en-AU" dirty="0"/>
          </a:p>
          <a:p>
            <a:r>
              <a:rPr lang="en-AU" dirty="0"/>
              <a:t>Of all the clients that are presented with an experiment (41M over 5 days) 55% of names are seen asking for the experiment name over IPv6</a:t>
            </a:r>
          </a:p>
        </p:txBody>
      </p:sp>
    </p:spTree>
    <p:extLst>
      <p:ext uri="{BB962C8B-B14F-4D97-AF65-F5344CB8AC3E}">
        <p14:creationId xmlns:p14="http://schemas.microsoft.com/office/powerpoint/2010/main" val="196832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457200" indent="-457200">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457200" indent="-457200">
              <a:buFont typeface="+mj-lt"/>
              <a:buAutoNum type="arabicPeriod"/>
            </a:pPr>
            <a:r>
              <a:rPr lang="en-US" dirty="0"/>
              <a:t>If you placed authoritative servers on an IPv6-only service how many users would be able to reach you?</a:t>
            </a:r>
          </a:p>
          <a:p>
            <a:pPr marL="457200" indent="-457200">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6824546" y="2088995"/>
            <a:ext cx="580608" cy="369332"/>
          </a:xfrm>
          <a:prstGeom prst="rect">
            <a:avLst/>
          </a:prstGeom>
          <a:noFill/>
        </p:spPr>
        <p:txBody>
          <a:bodyPr wrap="none" rtlCol="0">
            <a:spAutoFit/>
          </a:bodyPr>
          <a:lstStyle/>
          <a:p>
            <a:r>
              <a:rPr lang="en-AU"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4969727" y="2387084"/>
            <a:ext cx="633507" cy="369332"/>
          </a:xfrm>
          <a:prstGeom prst="rect">
            <a:avLst/>
          </a:prstGeom>
          <a:noFill/>
        </p:spPr>
        <p:txBody>
          <a:bodyPr wrap="none" rtlCol="0">
            <a:spAutoFit/>
          </a:bodyPr>
          <a:lstStyle/>
          <a:p>
            <a:r>
              <a:rPr lang="en-AU" dirty="0">
                <a:solidFill>
                  <a:srgbClr val="D09391"/>
                </a:solidFill>
                <a:latin typeface="AhnbergHand" pitchFamily="2" charset="0"/>
              </a:rPr>
              <a:t>Yes!</a:t>
            </a:r>
          </a:p>
        </p:txBody>
      </p:sp>
      <p:sp>
        <p:nvSpPr>
          <p:cNvPr id="6" name="Rectangle 5">
            <a:extLst>
              <a:ext uri="{FF2B5EF4-FFF2-40B4-BE49-F238E27FC236}">
                <a16:creationId xmlns:a16="http://schemas.microsoft.com/office/drawing/2014/main" id="{C9891B74-2BE2-6643-A390-FD434B13483E}"/>
              </a:ext>
            </a:extLst>
          </p:cNvPr>
          <p:cNvSpPr/>
          <p:nvPr/>
        </p:nvSpPr>
        <p:spPr>
          <a:xfrm>
            <a:off x="5603234" y="3056157"/>
            <a:ext cx="755335" cy="369332"/>
          </a:xfrm>
          <a:prstGeom prst="rect">
            <a:avLst/>
          </a:prstGeom>
        </p:spPr>
        <p:txBody>
          <a:bodyPr wrap="none">
            <a:spAutoFit/>
          </a:bodyPr>
          <a:lstStyle/>
          <a:p>
            <a:r>
              <a:rPr lang="en-AU" b="1" dirty="0">
                <a:solidFill>
                  <a:srgbClr val="FF0000"/>
                </a:solidFill>
                <a:latin typeface="AhnbergHand" pitchFamily="2" charset="0"/>
              </a:rPr>
              <a:t>55</a:t>
            </a:r>
            <a:r>
              <a:rPr lang="en-AU" b="1" dirty="0">
                <a:solidFill>
                  <a:srgbClr val="FF0000"/>
                </a:solidFill>
                <a:latin typeface="Gh Hand" panose="02000503000000000000" pitchFamily="2" charset="0"/>
              </a:rPr>
              <a:t>%</a:t>
            </a:r>
            <a:endParaRPr lang="en-AU" b="1" dirty="0">
              <a:solidFill>
                <a:srgbClr val="FF0000"/>
              </a:solidFill>
            </a:endParaRPr>
          </a:p>
        </p:txBody>
      </p:sp>
    </p:spTree>
    <p:extLst>
      <p:ext uri="{BB962C8B-B14F-4D97-AF65-F5344CB8AC3E}">
        <p14:creationId xmlns:p14="http://schemas.microsoft.com/office/powerpoint/2010/main" val="125832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457200" indent="-457200">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457200" indent="-457200">
              <a:buFont typeface="+mj-lt"/>
              <a:buAutoNum type="arabicPeriod"/>
            </a:pPr>
            <a:r>
              <a:rPr lang="en-US" dirty="0">
                <a:solidFill>
                  <a:schemeClr val="bg1">
                    <a:lumMod val="65000"/>
                  </a:schemeClr>
                </a:solidFill>
              </a:rPr>
              <a:t>If you placed authoritative servers on an IPv6-only service how many users would be able to reach you?</a:t>
            </a:r>
          </a:p>
          <a:p>
            <a:pPr marL="457200" indent="-457200">
              <a:buFont typeface="+mj-lt"/>
              <a:buAutoNum type="arabicPeriod"/>
            </a:pPr>
            <a:r>
              <a:rPr lang="en-US" dirty="0"/>
              <a:t>And what about DNSSEC?</a:t>
            </a:r>
          </a:p>
          <a:p>
            <a:pPr lvl="1"/>
            <a:r>
              <a:rPr lang="en-US" dirty="0"/>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6824546" y="2088995"/>
            <a:ext cx="580608" cy="369332"/>
          </a:xfrm>
          <a:prstGeom prst="rect">
            <a:avLst/>
          </a:prstGeom>
          <a:noFill/>
        </p:spPr>
        <p:txBody>
          <a:bodyPr wrap="none" rtlCol="0">
            <a:spAutoFit/>
          </a:bodyPr>
          <a:lstStyle/>
          <a:p>
            <a:r>
              <a:rPr lang="en-AU"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4969727" y="2387084"/>
            <a:ext cx="633507" cy="369332"/>
          </a:xfrm>
          <a:prstGeom prst="rect">
            <a:avLst/>
          </a:prstGeom>
          <a:noFill/>
        </p:spPr>
        <p:txBody>
          <a:bodyPr wrap="none" rtlCol="0">
            <a:spAutoFit/>
          </a:bodyPr>
          <a:lstStyle/>
          <a:p>
            <a:r>
              <a:rPr lang="en-AU" dirty="0">
                <a:solidFill>
                  <a:srgbClr val="D09391"/>
                </a:solidFill>
                <a:latin typeface="AhnbergHand" pitchFamily="2" charset="0"/>
              </a:rPr>
              <a:t>Yes!</a:t>
            </a:r>
          </a:p>
        </p:txBody>
      </p:sp>
      <p:sp>
        <p:nvSpPr>
          <p:cNvPr id="6" name="Rectangle 5">
            <a:extLst>
              <a:ext uri="{FF2B5EF4-FFF2-40B4-BE49-F238E27FC236}">
                <a16:creationId xmlns:a16="http://schemas.microsoft.com/office/drawing/2014/main" id="{C9891B74-2BE2-6643-A390-FD434B13483E}"/>
              </a:ext>
            </a:extLst>
          </p:cNvPr>
          <p:cNvSpPr/>
          <p:nvPr/>
        </p:nvSpPr>
        <p:spPr>
          <a:xfrm>
            <a:off x="5603234" y="3056157"/>
            <a:ext cx="755335" cy="369332"/>
          </a:xfrm>
          <a:prstGeom prst="rect">
            <a:avLst/>
          </a:prstGeom>
        </p:spPr>
        <p:txBody>
          <a:bodyPr wrap="none">
            <a:spAutoFit/>
          </a:bodyPr>
          <a:lstStyle/>
          <a:p>
            <a:r>
              <a:rPr lang="en-AU" b="1" dirty="0">
                <a:solidFill>
                  <a:srgbClr val="D09391"/>
                </a:solidFill>
                <a:latin typeface="AhnbergHand" pitchFamily="2" charset="0"/>
              </a:rPr>
              <a:t>55</a:t>
            </a:r>
            <a:r>
              <a:rPr lang="en-AU" b="1" dirty="0">
                <a:solidFill>
                  <a:srgbClr val="D09391"/>
                </a:solidFill>
                <a:latin typeface="Gh Hand" panose="02000503000000000000" pitchFamily="2" charset="0"/>
              </a:rPr>
              <a:t>%</a:t>
            </a:r>
            <a:endParaRPr lang="en-AU" b="1" dirty="0">
              <a:solidFill>
                <a:srgbClr val="D09391"/>
              </a:solidFill>
            </a:endParaRPr>
          </a:p>
        </p:txBody>
      </p:sp>
    </p:spTree>
    <p:extLst>
      <p:ext uri="{BB962C8B-B14F-4D97-AF65-F5344CB8AC3E}">
        <p14:creationId xmlns:p14="http://schemas.microsoft.com/office/powerpoint/2010/main" val="318538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IPv6 and Packet Fragmentation</a:t>
            </a:r>
          </a:p>
        </p:txBody>
      </p:sp>
      <p:sp>
        <p:nvSpPr>
          <p:cNvPr id="3" name="Content Placeholder 2"/>
          <p:cNvSpPr>
            <a:spLocks noGrp="1"/>
          </p:cNvSpPr>
          <p:nvPr>
            <p:ph idx="1"/>
          </p:nvPr>
        </p:nvSpPr>
        <p:spPr/>
        <p:txBody>
          <a:bodyPr/>
          <a:lstStyle/>
          <a:p>
            <a:pPr marL="0" indent="0">
              <a:buNone/>
            </a:pPr>
            <a:r>
              <a:rPr lang="en-US" dirty="0"/>
              <a:t>IPv6 made two major changes to IP’s handling of packet fragmentation:</a:t>
            </a:r>
          </a:p>
          <a:p>
            <a:r>
              <a:rPr lang="en-US" dirty="0"/>
              <a:t>The fragmentation control header has been moved out of the IP header to become an </a:t>
            </a:r>
            <a:r>
              <a:rPr lang="en-US" b="1" dirty="0"/>
              <a:t>extension header</a:t>
            </a:r>
            <a:endParaRPr lang="en-US" dirty="0"/>
          </a:p>
          <a:p>
            <a:pPr lvl="1"/>
            <a:r>
              <a:rPr lang="en-US" dirty="0"/>
              <a:t>In other words the UDP / TCP protocol header is pushed further into the packet and to find it you need to follow the header chain</a:t>
            </a:r>
          </a:p>
          <a:p>
            <a:r>
              <a:rPr lang="en-US" dirty="0"/>
              <a:t>The IPv4 ‘Don’t Fragment’ bit is jammed </a:t>
            </a:r>
            <a:r>
              <a:rPr lang="en-US" b="1" dirty="0"/>
              <a:t>on</a:t>
            </a:r>
            <a:r>
              <a:rPr lang="en-US" dirty="0"/>
              <a:t> </a:t>
            </a:r>
          </a:p>
          <a:p>
            <a:pPr lvl="1"/>
            <a:r>
              <a:rPr lang="en-US" dirty="0"/>
              <a:t>In the case of path MTU issues IPv6 routers should not perform fragmentation on the fly, but are required to pass an ICMPv6 PTB message back to the packet’s sender</a:t>
            </a:r>
          </a:p>
        </p:txBody>
      </p:sp>
    </p:spTree>
    <p:extLst>
      <p:ext uri="{BB962C8B-B14F-4D97-AF65-F5344CB8AC3E}">
        <p14:creationId xmlns:p14="http://schemas.microsoft.com/office/powerpoint/2010/main" val="352417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This is not a talk about </a:t>
            </a:r>
            <a:r>
              <a:rPr lang="en-US" dirty="0" err="1">
                <a:solidFill>
                  <a:schemeClr val="accent4">
                    <a:lumMod val="50000"/>
                  </a:schemeClr>
                </a:solidFill>
                <a:latin typeface="Powderfinger Type" charset="0"/>
                <a:ea typeface="Powderfinger Type" charset="0"/>
                <a:cs typeface="Powderfinger Type" charset="0"/>
              </a:rPr>
              <a:t>DoH</a:t>
            </a:r>
            <a:r>
              <a:rPr lang="en-US" dirty="0">
                <a:solidFill>
                  <a:schemeClr val="accent4">
                    <a:lumMod val="50000"/>
                  </a:schemeClr>
                </a:solidFill>
                <a:latin typeface="Powderfinger Type" charset="0"/>
                <a:ea typeface="Powderfinger Type" charset="0"/>
                <a:cs typeface="Powderfinger Type" charset="0"/>
              </a:rPr>
              <a:t> and DoT</a:t>
            </a:r>
          </a:p>
        </p:txBody>
      </p:sp>
      <p:sp>
        <p:nvSpPr>
          <p:cNvPr id="3" name="Content Placeholder 2"/>
          <p:cNvSpPr>
            <a:spLocks noGrp="1"/>
          </p:cNvSpPr>
          <p:nvPr>
            <p:ph idx="1"/>
          </p:nvPr>
        </p:nvSpPr>
        <p:spPr/>
        <p:txBody>
          <a:bodyPr/>
          <a:lstStyle/>
          <a:p>
            <a:pPr marL="0" indent="0">
              <a:buNone/>
            </a:pPr>
            <a:r>
              <a:rPr lang="en-US" dirty="0"/>
              <a:t>For over a year </a:t>
            </a:r>
            <a:r>
              <a:rPr lang="en-US" dirty="0" err="1"/>
              <a:t>DoH</a:t>
            </a:r>
            <a:r>
              <a:rPr lang="en-US" dirty="0"/>
              <a:t> is still the current hot topic in the DNS</a:t>
            </a:r>
          </a:p>
          <a:p>
            <a:pPr marL="342900" lvl="1" indent="0">
              <a:buNone/>
            </a:pPr>
            <a:r>
              <a:rPr lang="en-US" dirty="0"/>
              <a:t>and there is much that can be said about </a:t>
            </a:r>
            <a:r>
              <a:rPr lang="en-US" dirty="0" err="1"/>
              <a:t>DoH</a:t>
            </a:r>
            <a:r>
              <a:rPr lang="en-US" dirty="0"/>
              <a:t> and DoT</a:t>
            </a:r>
          </a:p>
          <a:p>
            <a:pPr marL="0" indent="0">
              <a:buNone/>
            </a:pPr>
            <a:r>
              <a:rPr lang="en-US" dirty="0"/>
              <a:t>But let’s talk about something different but familiar at the same time</a:t>
            </a:r>
          </a:p>
          <a:p>
            <a:pPr marL="0" indent="0">
              <a:buNone/>
            </a:pPr>
            <a:r>
              <a:rPr lang="en-US" dirty="0"/>
              <a:t>I want to get back to a much older but still not well understood issue in the DNS …</a:t>
            </a:r>
          </a:p>
          <a:p>
            <a:pPr marL="0" indent="0">
              <a:buNone/>
            </a:pPr>
            <a:endParaRPr lang="en-US" dirty="0"/>
          </a:p>
        </p:txBody>
      </p:sp>
      <p:sp>
        <p:nvSpPr>
          <p:cNvPr id="4" name="Freeform 3">
            <a:extLst>
              <a:ext uri="{FF2B5EF4-FFF2-40B4-BE49-F238E27FC236}">
                <a16:creationId xmlns:a16="http://schemas.microsoft.com/office/drawing/2014/main" id="{30822A91-6328-8C47-BBE1-FC5634EE30A1}"/>
              </a:ext>
            </a:extLst>
          </p:cNvPr>
          <p:cNvSpPr/>
          <p:nvPr/>
        </p:nvSpPr>
        <p:spPr>
          <a:xfrm>
            <a:off x="2525486" y="653143"/>
            <a:ext cx="680357" cy="50304"/>
          </a:xfrm>
          <a:custGeom>
            <a:avLst/>
            <a:gdLst>
              <a:gd name="connsiteX0" fmla="*/ 0 w 680357"/>
              <a:gd name="connsiteY0" fmla="*/ 0 h 50304"/>
              <a:gd name="connsiteX1" fmla="*/ 59871 w 680357"/>
              <a:gd name="connsiteY1" fmla="*/ 5443 h 50304"/>
              <a:gd name="connsiteX2" fmla="*/ 604157 w 680357"/>
              <a:gd name="connsiteY2" fmla="*/ 16328 h 50304"/>
              <a:gd name="connsiteX3" fmla="*/ 65314 w 680357"/>
              <a:gd name="connsiteY3" fmla="*/ 21771 h 50304"/>
              <a:gd name="connsiteX4" fmla="*/ 462643 w 680357"/>
              <a:gd name="connsiteY4" fmla="*/ 48986 h 50304"/>
              <a:gd name="connsiteX5" fmla="*/ 680357 w 680357"/>
              <a:gd name="connsiteY5" fmla="*/ 43543 h 5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57" h="50304">
                <a:moveTo>
                  <a:pt x="0" y="0"/>
                </a:moveTo>
                <a:lnTo>
                  <a:pt x="59871" y="5443"/>
                </a:lnTo>
                <a:lnTo>
                  <a:pt x="604157" y="16328"/>
                </a:lnTo>
                <a:cubicBezTo>
                  <a:pt x="605064" y="19049"/>
                  <a:pt x="88900" y="16328"/>
                  <a:pt x="65314" y="21771"/>
                </a:cubicBezTo>
                <a:cubicBezTo>
                  <a:pt x="41728" y="27214"/>
                  <a:pt x="360136" y="45357"/>
                  <a:pt x="462643" y="48986"/>
                </a:cubicBezTo>
                <a:cubicBezTo>
                  <a:pt x="565150" y="52615"/>
                  <a:pt x="622753" y="48079"/>
                  <a:pt x="680357" y="435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9894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Who uses Fragmentation anyway?</a:t>
            </a:r>
          </a:p>
        </p:txBody>
      </p:sp>
      <p:sp>
        <p:nvSpPr>
          <p:cNvPr id="3" name="Content Placeholder 2"/>
          <p:cNvSpPr>
            <a:spLocks noGrp="1"/>
          </p:cNvSpPr>
          <p:nvPr>
            <p:ph idx="1"/>
          </p:nvPr>
        </p:nvSpPr>
        <p:spPr/>
        <p:txBody>
          <a:bodyPr/>
          <a:lstStyle/>
          <a:p>
            <a:r>
              <a:rPr lang="en-US" dirty="0"/>
              <a:t>Well, the DNS is a good place to start looking!</a:t>
            </a:r>
          </a:p>
        </p:txBody>
      </p:sp>
    </p:spTree>
    <p:extLst>
      <p:ext uri="{BB962C8B-B14F-4D97-AF65-F5344CB8AC3E}">
        <p14:creationId xmlns:p14="http://schemas.microsoft.com/office/powerpoint/2010/main" val="122350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73844"/>
            <a:ext cx="8111313"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3" name="Content Placeholder 2"/>
          <p:cNvSpPr>
            <a:spLocks noGrp="1"/>
          </p:cNvSpPr>
          <p:nvPr>
            <p:ph idx="1"/>
          </p:nvPr>
        </p:nvSpPr>
        <p:spPr/>
        <p:txBody>
          <a:bodyPr/>
          <a:lstStyle/>
          <a:p>
            <a:r>
              <a:rPr lang="en-US" dirty="0"/>
              <a:t>Well, the DNS is a good place to start looking!</a:t>
            </a:r>
          </a:p>
        </p:txBody>
      </p:sp>
      <p:sp>
        <p:nvSpPr>
          <p:cNvPr id="4" name="Content Placeholder 2"/>
          <p:cNvSpPr txBox="1">
            <a:spLocks/>
          </p:cNvSpPr>
          <p:nvPr/>
        </p:nvSpPr>
        <p:spPr>
          <a:xfrm>
            <a:off x="1614488" y="1369219"/>
            <a:ext cx="6279170" cy="3263504"/>
          </a:xfrm>
          <a:prstGeom prst="rect">
            <a:avLst/>
          </a:prstGeom>
          <a:solidFill>
            <a:schemeClr val="bg1"/>
          </a:solidFill>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a:t>
            </a:r>
            <a:r>
              <a:rPr lang="en-US" sz="2625" b="1">
                <a:latin typeface="Monaco" charset="0"/>
                <a:ea typeface="Monaco" charset="0"/>
                <a:cs typeface="Monaco" charset="0"/>
              </a:rPr>
              <a:t>dig +dnssec DNSKEY org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&lt;&lt;&gt;&gt; DiG 9.8.3-P1 &lt;&lt;&gt;&gt; +dnssec DNSKEY org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global options: +cmd</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Got answer:</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-&gt;&gt;HEADER&lt;&lt;- opcode: QUERY, status: NOERROR, id: 21353</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flags: qr rd ra ad; QUERY: 1, ANSWER: 7, AUTHORITY: 0, ADDITIONAL: 1</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OPT PSEUDOSECTION: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EDNS: version: 0, flags: do; udp: 512;</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QUESTION 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IN	DNSKEY</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ANSWER 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256 3 7 AwEAAXxsMmN/JgpEE9Y4uFNRJm7Q9GBwmEYUCsCxuKlg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256 3 7 AwEAAayiVbuM+ehlsKsuAL1CI3mA+5JM7ti3VeY8ysmo</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257 3 7 AwEAAZTjbIO5kIpxWUtyXc8avsKyHIIZ+LjC2Dv8naO+</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257 3 7 AwEAAcMnWBKLuvG/LwnPVykcmpvnntwxfshHlHRhlY0F</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20170725142632 3947</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20170725142632 9795</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a:t>
            </a:r>
            <a:r>
              <a:rPr lang="is-IS">
                <a:latin typeface="Monaco" charset="0"/>
                <a:ea typeface="Monaco" charset="0"/>
                <a:cs typeface="Monaco" charset="0"/>
              </a:rPr>
              <a:t>20170725142632 17883</a:t>
            </a: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Query time: 134 msec</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SERVER: 8.8.8.8#53(8.8.8.8)</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WHEN: Mon Jul 31 12:07:16 2017</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MSG SIZE  rcvd: 1625</a:t>
            </a:r>
          </a:p>
        </p:txBody>
      </p:sp>
      <p:sp>
        <p:nvSpPr>
          <p:cNvPr id="5" name="Freeform 4"/>
          <p:cNvSpPr/>
          <p:nvPr/>
        </p:nvSpPr>
        <p:spPr>
          <a:xfrm>
            <a:off x="2464905" y="3767404"/>
            <a:ext cx="1139766" cy="471848"/>
          </a:xfrm>
          <a:custGeom>
            <a:avLst/>
            <a:gdLst>
              <a:gd name="connsiteX0" fmla="*/ 215312 w 1650186"/>
              <a:gd name="connsiteY0" fmla="*/ 669929 h 1027831"/>
              <a:gd name="connsiteX1" fmla="*/ 390241 w 1650186"/>
              <a:gd name="connsiteY1" fmla="*/ 677880 h 1027831"/>
              <a:gd name="connsiteX2" fmla="*/ 1646547 w 1650186"/>
              <a:gd name="connsiteY2" fmla="*/ 304169 h 1027831"/>
              <a:gd name="connsiteX3" fmla="*/ 748049 w 1650186"/>
              <a:gd name="connsiteY3" fmla="*/ 2019 h 1027831"/>
              <a:gd name="connsiteX4" fmla="*/ 32432 w 1650186"/>
              <a:gd name="connsiteY4" fmla="*/ 216705 h 1027831"/>
              <a:gd name="connsiteX5" fmla="*/ 199409 w 1650186"/>
              <a:gd name="connsiteY5" fmla="*/ 995932 h 1027831"/>
              <a:gd name="connsiteX6" fmla="*/ 883222 w 1650186"/>
              <a:gd name="connsiteY6" fmla="*/ 876663 h 102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186" h="1027831">
                <a:moveTo>
                  <a:pt x="215312" y="669929"/>
                </a:moveTo>
                <a:cubicBezTo>
                  <a:pt x="183507" y="704384"/>
                  <a:pt x="151702" y="738840"/>
                  <a:pt x="390241" y="677880"/>
                </a:cubicBezTo>
                <a:cubicBezTo>
                  <a:pt x="628780" y="616920"/>
                  <a:pt x="1586912" y="416812"/>
                  <a:pt x="1646547" y="304169"/>
                </a:cubicBezTo>
                <a:cubicBezTo>
                  <a:pt x="1706182" y="191526"/>
                  <a:pt x="1017068" y="16596"/>
                  <a:pt x="748049" y="2019"/>
                </a:cubicBezTo>
                <a:cubicBezTo>
                  <a:pt x="479030" y="-12558"/>
                  <a:pt x="123872" y="51053"/>
                  <a:pt x="32432" y="216705"/>
                </a:cubicBezTo>
                <a:cubicBezTo>
                  <a:pt x="-59008" y="382357"/>
                  <a:pt x="57611" y="885939"/>
                  <a:pt x="199409" y="995932"/>
                </a:cubicBezTo>
                <a:cubicBezTo>
                  <a:pt x="341207" y="1105925"/>
                  <a:pt x="767928" y="897866"/>
                  <a:pt x="883222" y="876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3298916" y="4239252"/>
            <a:ext cx="4594742" cy="507831"/>
          </a:xfrm>
          <a:prstGeom prst="rect">
            <a:avLst/>
          </a:prstGeom>
          <a:solidFill>
            <a:schemeClr val="bg1"/>
          </a:solidFill>
        </p:spPr>
        <p:txBody>
          <a:bodyPr wrap="square" rtlCol="0">
            <a:spAutoFit/>
          </a:bodyPr>
          <a:lstStyle/>
          <a:p>
            <a:r>
              <a:rPr lang="en-US" sz="1350" dirty="0">
                <a:latin typeface="AhnbergHand" charset="0"/>
                <a:ea typeface="AhnbergHand" charset="0"/>
                <a:cs typeface="AhnbergHand" charset="0"/>
              </a:rPr>
              <a:t>The response to a DNSKEY query for .org used a response of 1,625 octets!</a:t>
            </a:r>
          </a:p>
        </p:txBody>
      </p:sp>
    </p:spTree>
    <p:extLst>
      <p:ext uri="{BB962C8B-B14F-4D97-AF65-F5344CB8AC3E}">
        <p14:creationId xmlns:p14="http://schemas.microsoft.com/office/powerpoint/2010/main" val="77003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73844"/>
            <a:ext cx="8317123"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3" name="Content Placeholder 2"/>
          <p:cNvSpPr>
            <a:spLocks noGrp="1"/>
          </p:cNvSpPr>
          <p:nvPr>
            <p:ph idx="1"/>
          </p:nvPr>
        </p:nvSpPr>
        <p:spPr/>
        <p:txBody>
          <a:bodyPr/>
          <a:lstStyle/>
          <a:p>
            <a:r>
              <a:rPr lang="en-US" dirty="0"/>
              <a:t>Well, the DNS is a good place to start looking!</a:t>
            </a:r>
          </a:p>
        </p:txBody>
      </p:sp>
      <p:sp>
        <p:nvSpPr>
          <p:cNvPr id="4" name="Content Placeholder 2"/>
          <p:cNvSpPr txBox="1">
            <a:spLocks/>
          </p:cNvSpPr>
          <p:nvPr/>
        </p:nvSpPr>
        <p:spPr>
          <a:xfrm>
            <a:off x="1614488" y="1369219"/>
            <a:ext cx="6279170" cy="3263504"/>
          </a:xfrm>
          <a:prstGeom prst="rect">
            <a:avLst/>
          </a:prstGeom>
          <a:solidFill>
            <a:schemeClr val="bg1"/>
          </a:solidFill>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a:t>
            </a:r>
            <a:r>
              <a:rPr lang="en-US" sz="2625" b="1">
                <a:latin typeface="Monaco" charset="0"/>
                <a:ea typeface="Monaco" charset="0"/>
                <a:cs typeface="Monaco" charset="0"/>
              </a:rPr>
              <a:t>dig +dnssec DNSKEY org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&lt;&lt;&gt;&gt; DiG 9.8.3-P1 &lt;&lt;&gt;&gt; +dnssec DNSKEY org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global options: +cmd</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Got answer:</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-&gt;&gt;HEADER&lt;&lt;- opcode: QUERY, status: NOERROR, id: 21353</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flags: qr rd ra ad; QUERY: 1, ANSWER: 7, AUTHORITY: 0, ADDITIONAL: 1</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OPT PSEUDOSECTION: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EDNS: version: 0, flags: do; udp: 512;</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QUESTION 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IN	DNSKEY</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ANSWER 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256 3 7 AwEAAXxsMmN/JgpEE9Y4uFNRJm7Q9GBwmEYUCsCxuKlg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256 3 7 AwEAAayiVbuM+ehlsKsuAL1CI3mA+5JM7ti3VeY8ysmo</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257 3 7 AwEAAZTjbIO5kIpxWUtyXc8avsKyHIIZ+LjC2Dv8naO+</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257 3 7 AwEAAcMnWBKLuvG/LwnPVykcmpvnntwxfshHlHRhlY0F</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20170725142632 3947</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20170725142632 9795</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a:t>
            </a:r>
            <a:r>
              <a:rPr lang="is-IS">
                <a:latin typeface="Monaco" charset="0"/>
                <a:ea typeface="Monaco" charset="0"/>
                <a:cs typeface="Monaco" charset="0"/>
              </a:rPr>
              <a:t>20170725142632 17883</a:t>
            </a: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Query time: 134 msec</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SERVER: 8.8.8.8#53(8.8.8.8)</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WHEN: Mon Jul 31 12:07:16 2017</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MSG SIZE  rcvd: 1625</a:t>
            </a:r>
          </a:p>
        </p:txBody>
      </p:sp>
      <p:sp>
        <p:nvSpPr>
          <p:cNvPr id="5" name="Freeform 4"/>
          <p:cNvSpPr/>
          <p:nvPr/>
        </p:nvSpPr>
        <p:spPr>
          <a:xfrm>
            <a:off x="2464905" y="3767404"/>
            <a:ext cx="1139766" cy="471848"/>
          </a:xfrm>
          <a:custGeom>
            <a:avLst/>
            <a:gdLst>
              <a:gd name="connsiteX0" fmla="*/ 215312 w 1650186"/>
              <a:gd name="connsiteY0" fmla="*/ 669929 h 1027831"/>
              <a:gd name="connsiteX1" fmla="*/ 390241 w 1650186"/>
              <a:gd name="connsiteY1" fmla="*/ 677880 h 1027831"/>
              <a:gd name="connsiteX2" fmla="*/ 1646547 w 1650186"/>
              <a:gd name="connsiteY2" fmla="*/ 304169 h 1027831"/>
              <a:gd name="connsiteX3" fmla="*/ 748049 w 1650186"/>
              <a:gd name="connsiteY3" fmla="*/ 2019 h 1027831"/>
              <a:gd name="connsiteX4" fmla="*/ 32432 w 1650186"/>
              <a:gd name="connsiteY4" fmla="*/ 216705 h 1027831"/>
              <a:gd name="connsiteX5" fmla="*/ 199409 w 1650186"/>
              <a:gd name="connsiteY5" fmla="*/ 995932 h 1027831"/>
              <a:gd name="connsiteX6" fmla="*/ 883222 w 1650186"/>
              <a:gd name="connsiteY6" fmla="*/ 876663 h 102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186" h="1027831">
                <a:moveTo>
                  <a:pt x="215312" y="669929"/>
                </a:moveTo>
                <a:cubicBezTo>
                  <a:pt x="183507" y="704384"/>
                  <a:pt x="151702" y="738840"/>
                  <a:pt x="390241" y="677880"/>
                </a:cubicBezTo>
                <a:cubicBezTo>
                  <a:pt x="628780" y="616920"/>
                  <a:pt x="1586912" y="416812"/>
                  <a:pt x="1646547" y="304169"/>
                </a:cubicBezTo>
                <a:cubicBezTo>
                  <a:pt x="1706182" y="191526"/>
                  <a:pt x="1017068" y="16596"/>
                  <a:pt x="748049" y="2019"/>
                </a:cubicBezTo>
                <a:cubicBezTo>
                  <a:pt x="479030" y="-12558"/>
                  <a:pt x="123872" y="51053"/>
                  <a:pt x="32432" y="216705"/>
                </a:cubicBezTo>
                <a:cubicBezTo>
                  <a:pt x="-59008" y="382357"/>
                  <a:pt x="57611" y="885939"/>
                  <a:pt x="199409" y="995932"/>
                </a:cubicBezTo>
                <a:cubicBezTo>
                  <a:pt x="341207" y="1105925"/>
                  <a:pt x="767928" y="897866"/>
                  <a:pt x="883222" y="876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3298916" y="4239252"/>
            <a:ext cx="4594742" cy="507831"/>
          </a:xfrm>
          <a:prstGeom prst="rect">
            <a:avLst/>
          </a:prstGeom>
          <a:solidFill>
            <a:schemeClr val="bg1"/>
          </a:solidFill>
        </p:spPr>
        <p:txBody>
          <a:bodyPr wrap="square" rtlCol="0">
            <a:spAutoFit/>
          </a:bodyPr>
          <a:lstStyle/>
          <a:p>
            <a:r>
              <a:rPr lang="en-US" sz="1350" dirty="0">
                <a:latin typeface="AhnbergHand" charset="0"/>
                <a:ea typeface="AhnbergHand" charset="0"/>
                <a:cs typeface="AhnbergHand" charset="0"/>
              </a:rPr>
              <a:t>The response to a DNSKEY query for .org used a response of 1,625 octets!</a:t>
            </a:r>
          </a:p>
        </p:txBody>
      </p:sp>
      <p:sp>
        <p:nvSpPr>
          <p:cNvPr id="7" name="TextBox 6">
            <a:extLst>
              <a:ext uri="{FF2B5EF4-FFF2-40B4-BE49-F238E27FC236}">
                <a16:creationId xmlns:a16="http://schemas.microsoft.com/office/drawing/2014/main" id="{A7A6D1B9-745E-7B49-95F2-D68395FA9BEF}"/>
              </a:ext>
            </a:extLst>
          </p:cNvPr>
          <p:cNvSpPr txBox="1"/>
          <p:nvPr/>
        </p:nvSpPr>
        <p:spPr>
          <a:xfrm rot="20880161">
            <a:off x="909406" y="739701"/>
            <a:ext cx="5527475" cy="2585323"/>
          </a:xfrm>
          <a:prstGeom prst="rect">
            <a:avLst/>
          </a:prstGeom>
          <a:solidFill>
            <a:schemeClr val="bg2">
              <a:lumMod val="90000"/>
            </a:schemeClr>
          </a:solidFill>
        </p:spPr>
        <p:txBody>
          <a:bodyPr wrap="none" rtlCol="0">
            <a:spAutoFit/>
          </a:bodyPr>
          <a:lstStyle/>
          <a:p>
            <a:r>
              <a:rPr lang="en-AU" dirty="0">
                <a:latin typeface="AhnbergHand" pitchFamily="2" charset="0"/>
              </a:rPr>
              <a:t>That was back in 2017 – what about today?</a:t>
            </a:r>
          </a:p>
          <a:p>
            <a:endParaRPr lang="en-AU" dirty="0">
              <a:latin typeface="AhnbergHand" pitchFamily="2" charset="0"/>
            </a:endParaRPr>
          </a:p>
          <a:p>
            <a:endParaRPr lang="en-AU" sz="900" dirty="0">
              <a:latin typeface="Courier" pitchFamily="2" charset="0"/>
            </a:endParaRPr>
          </a:p>
          <a:p>
            <a:endParaRPr lang="en-AU" sz="900" dirty="0">
              <a:latin typeface="Courier" pitchFamily="2" charset="0"/>
            </a:endParaRPr>
          </a:p>
          <a:p>
            <a:r>
              <a:rPr lang="en-AU" sz="900" dirty="0">
                <a:latin typeface="Courier" pitchFamily="2" charset="0"/>
              </a:rPr>
              <a:t>$ dig +</a:t>
            </a:r>
            <a:r>
              <a:rPr lang="en-AU" sz="900" dirty="0" err="1">
                <a:latin typeface="Courier" pitchFamily="2" charset="0"/>
              </a:rPr>
              <a:t>dnssec</a:t>
            </a:r>
            <a:r>
              <a:rPr lang="en-AU" sz="900" dirty="0">
                <a:latin typeface="Courier" pitchFamily="2" charset="0"/>
              </a:rPr>
              <a:t> DNSKEY org</a:t>
            </a:r>
          </a:p>
          <a:p>
            <a:endParaRPr lang="en-AU" sz="900" dirty="0">
              <a:latin typeface="Courier" pitchFamily="2" charset="0"/>
            </a:endParaRPr>
          </a:p>
          <a:p>
            <a:r>
              <a:rPr lang="en-AU" sz="900" dirty="0">
                <a:latin typeface="Courier" pitchFamily="2" charset="0"/>
              </a:rPr>
              <a:t>; </a:t>
            </a:r>
            <a:r>
              <a:rPr lang="en-AU" sz="800" dirty="0">
                <a:latin typeface="Courier" pitchFamily="2" charset="0"/>
              </a:rPr>
              <a:t>&lt;&lt;&gt;&gt;</a:t>
            </a:r>
            <a:r>
              <a:rPr lang="en-AU" sz="900" dirty="0">
                <a:latin typeface="Courier" pitchFamily="2" charset="0"/>
              </a:rPr>
              <a:t> </a:t>
            </a:r>
            <a:r>
              <a:rPr lang="en-AU" sz="900" dirty="0" err="1">
                <a:latin typeface="Courier" pitchFamily="2" charset="0"/>
              </a:rPr>
              <a:t>DiG</a:t>
            </a:r>
            <a:r>
              <a:rPr lang="en-AU" sz="900" dirty="0">
                <a:latin typeface="Courier" pitchFamily="2" charset="0"/>
              </a:rPr>
              <a:t> 9.16.2 &lt;&lt;&gt;&gt; +</a:t>
            </a:r>
            <a:r>
              <a:rPr lang="en-AU" sz="900" dirty="0" err="1">
                <a:latin typeface="Courier" pitchFamily="2" charset="0"/>
              </a:rPr>
              <a:t>dnssec</a:t>
            </a:r>
            <a:r>
              <a:rPr lang="en-AU" sz="900" dirty="0">
                <a:latin typeface="Courier" pitchFamily="2" charset="0"/>
              </a:rPr>
              <a:t> DNSKEY org</a:t>
            </a:r>
          </a:p>
          <a:p>
            <a:r>
              <a:rPr lang="en-AU" sz="900" dirty="0">
                <a:latin typeface="Courier" pitchFamily="2" charset="0"/>
              </a:rPr>
              <a:t>;; global options: +</a:t>
            </a:r>
            <a:r>
              <a:rPr lang="en-AU" sz="900" dirty="0" err="1">
                <a:latin typeface="Courier" pitchFamily="2" charset="0"/>
              </a:rPr>
              <a:t>cmd</a:t>
            </a:r>
            <a:endParaRPr lang="en-AU" sz="900" dirty="0">
              <a:latin typeface="Courier" pitchFamily="2" charset="0"/>
            </a:endParaRPr>
          </a:p>
          <a:p>
            <a:r>
              <a:rPr lang="en-AU" sz="900" dirty="0">
                <a:latin typeface="Courier" pitchFamily="2" charset="0"/>
              </a:rPr>
              <a:t>;; Got answer:</a:t>
            </a:r>
          </a:p>
          <a:p>
            <a:endParaRPr lang="en-AU" sz="900" dirty="0">
              <a:latin typeface="Courier" pitchFamily="2" charset="0"/>
            </a:endParaRPr>
          </a:p>
          <a:p>
            <a:r>
              <a:rPr lang="en-AU" sz="900" dirty="0">
                <a:latin typeface="Courier" pitchFamily="2" charset="0"/>
              </a:rPr>
              <a:t>…</a:t>
            </a:r>
          </a:p>
          <a:p>
            <a:endParaRPr lang="en-AU" sz="900" dirty="0">
              <a:latin typeface="Courier" pitchFamily="2" charset="0"/>
            </a:endParaRPr>
          </a:p>
          <a:p>
            <a:r>
              <a:rPr lang="en-AU" sz="900" dirty="0">
                <a:latin typeface="Courier" pitchFamily="2" charset="0"/>
              </a:rPr>
              <a:t>;; WHEN: Sat May 02 13:22:02 AEST 2020</a:t>
            </a:r>
          </a:p>
          <a:p>
            <a:r>
              <a:rPr lang="en-AU" sz="900" dirty="0">
                <a:latin typeface="Courier" pitchFamily="2" charset="0"/>
              </a:rPr>
              <a:t>;; MSG SIZE  rcvd: 1058</a:t>
            </a:r>
          </a:p>
          <a:p>
            <a:endParaRPr lang="en-AU" dirty="0">
              <a:latin typeface="AhnbergHand" pitchFamily="2" charset="0"/>
            </a:endParaRPr>
          </a:p>
        </p:txBody>
      </p:sp>
      <p:sp>
        <p:nvSpPr>
          <p:cNvPr id="8" name="Freeform 7">
            <a:extLst>
              <a:ext uri="{FF2B5EF4-FFF2-40B4-BE49-F238E27FC236}">
                <a16:creationId xmlns:a16="http://schemas.microsoft.com/office/drawing/2014/main" id="{F521D6AC-9E2C-954D-BB7B-3814706F9571}"/>
              </a:ext>
            </a:extLst>
          </p:cNvPr>
          <p:cNvSpPr/>
          <p:nvPr/>
        </p:nvSpPr>
        <p:spPr>
          <a:xfrm>
            <a:off x="2289502" y="3000971"/>
            <a:ext cx="1139766" cy="471848"/>
          </a:xfrm>
          <a:custGeom>
            <a:avLst/>
            <a:gdLst>
              <a:gd name="connsiteX0" fmla="*/ 215312 w 1650186"/>
              <a:gd name="connsiteY0" fmla="*/ 669929 h 1027831"/>
              <a:gd name="connsiteX1" fmla="*/ 390241 w 1650186"/>
              <a:gd name="connsiteY1" fmla="*/ 677880 h 1027831"/>
              <a:gd name="connsiteX2" fmla="*/ 1646547 w 1650186"/>
              <a:gd name="connsiteY2" fmla="*/ 304169 h 1027831"/>
              <a:gd name="connsiteX3" fmla="*/ 748049 w 1650186"/>
              <a:gd name="connsiteY3" fmla="*/ 2019 h 1027831"/>
              <a:gd name="connsiteX4" fmla="*/ 32432 w 1650186"/>
              <a:gd name="connsiteY4" fmla="*/ 216705 h 1027831"/>
              <a:gd name="connsiteX5" fmla="*/ 199409 w 1650186"/>
              <a:gd name="connsiteY5" fmla="*/ 995932 h 1027831"/>
              <a:gd name="connsiteX6" fmla="*/ 883222 w 1650186"/>
              <a:gd name="connsiteY6" fmla="*/ 876663 h 102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186" h="1027831">
                <a:moveTo>
                  <a:pt x="215312" y="669929"/>
                </a:moveTo>
                <a:cubicBezTo>
                  <a:pt x="183507" y="704384"/>
                  <a:pt x="151702" y="738840"/>
                  <a:pt x="390241" y="677880"/>
                </a:cubicBezTo>
                <a:cubicBezTo>
                  <a:pt x="628780" y="616920"/>
                  <a:pt x="1586912" y="416812"/>
                  <a:pt x="1646547" y="304169"/>
                </a:cubicBezTo>
                <a:cubicBezTo>
                  <a:pt x="1706182" y="191526"/>
                  <a:pt x="1017068" y="16596"/>
                  <a:pt x="748049" y="2019"/>
                </a:cubicBezTo>
                <a:cubicBezTo>
                  <a:pt x="479030" y="-12558"/>
                  <a:pt x="123872" y="51053"/>
                  <a:pt x="32432" y="216705"/>
                </a:cubicBezTo>
                <a:cubicBezTo>
                  <a:pt x="-59008" y="382357"/>
                  <a:pt x="57611" y="885939"/>
                  <a:pt x="199409" y="995932"/>
                </a:cubicBezTo>
                <a:cubicBezTo>
                  <a:pt x="341207" y="1105925"/>
                  <a:pt x="767928" y="897866"/>
                  <a:pt x="883222" y="876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1438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202024"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3" name="Content Placeholder 2"/>
          <p:cNvSpPr>
            <a:spLocks noGrp="1"/>
          </p:cNvSpPr>
          <p:nvPr>
            <p:ph idx="1"/>
          </p:nvPr>
        </p:nvSpPr>
        <p:spPr/>
        <p:txBody>
          <a:bodyPr/>
          <a:lstStyle/>
          <a:p>
            <a:r>
              <a:rPr lang="en-US" dirty="0"/>
              <a:t>Well, the DNS is a good place to start looking!</a:t>
            </a:r>
          </a:p>
        </p:txBody>
      </p:sp>
      <p:sp>
        <p:nvSpPr>
          <p:cNvPr id="4" name="Content Placeholder 2"/>
          <p:cNvSpPr txBox="1">
            <a:spLocks/>
          </p:cNvSpPr>
          <p:nvPr/>
        </p:nvSpPr>
        <p:spPr>
          <a:xfrm>
            <a:off x="1614488" y="1369219"/>
            <a:ext cx="6279170" cy="3263504"/>
          </a:xfrm>
          <a:prstGeom prst="rect">
            <a:avLst/>
          </a:prstGeom>
          <a:solidFill>
            <a:schemeClr val="bg1"/>
          </a:solidFill>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a:t>
            </a:r>
            <a:r>
              <a:rPr lang="en-US" sz="2625" b="1">
                <a:latin typeface="Monaco" charset="0"/>
                <a:ea typeface="Monaco" charset="0"/>
                <a:cs typeface="Monaco" charset="0"/>
              </a:rPr>
              <a:t>dig +dnssec DNSKEY org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&lt;&lt;&gt;&gt; DiG 9.8.3-P1 &lt;&lt;&gt;&gt; +dnssec DNSKEY org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global options: +cmd</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Got answer:</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-&gt;&gt;HEADER&lt;&lt;- opcode: QUERY, status: NOERROR, id: 21353</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flags: qr rd ra ad; QUERY: 1, ANSWER: 7, AUTHORITY: 0, ADDITIONAL: 1</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OPT PSEUDOSECTION: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EDNS: version: 0, flags: do; udp: 512;</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QUESTION 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IN	DNSKEY</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ANSWER SECTION:</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256 3 7 AwEAAXxsMmN/JgpEE9Y4uFNRJm7Q9GBwmEYUCsCxuKlg</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256 3 7 AwEAAayiVbuM+ehlsKsuAL1CI3mA+5JM7ti3VeY8ysmo</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257 3 7 AwEAAZTjbIO5kIpxWUtyXc8avsKyHIIZ+LjC2Dv8naO+</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DNSKEY	257 3 7 AwEAAcMnWBKLuvG/LwnPVykcmpvnntwxfshHlHRhlY0F</a:t>
            </a: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20170725142632 3947</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20170725142632 9795</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org.	861	IN	RRSIG	DNSKEY 7 1 900 20170815152632 </a:t>
            </a:r>
            <a:r>
              <a:rPr lang="is-IS">
                <a:latin typeface="Monaco" charset="0"/>
                <a:ea typeface="Monaco" charset="0"/>
                <a:cs typeface="Monaco" charset="0"/>
              </a:rPr>
              <a:t>20170725142632 17883</a:t>
            </a: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endParaRPr lang="en-US">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Query time: 134 msec</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SERVER: 8.8.8.8#53(8.8.8.8)</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WHEN: Mon Jul 31 12:07:16 2017</a:t>
            </a:r>
          </a:p>
          <a:p>
            <a:pPr marL="0" indent="0">
              <a:lnSpc>
                <a:spcPct val="100000"/>
              </a:lnSpc>
              <a:spcBef>
                <a:spcPts val="0"/>
              </a:spcBef>
              <a:buFont typeface="Arial" panose="020B0604020202020204" pitchFamily="34" charset="0"/>
              <a:buNone/>
            </a:pPr>
            <a:r>
              <a:rPr lang="en-US">
                <a:latin typeface="Monaco" charset="0"/>
                <a:ea typeface="Monaco" charset="0"/>
                <a:cs typeface="Monaco" charset="0"/>
              </a:rPr>
              <a:t>;; MSG SIZE  rcvd: 1625</a:t>
            </a:r>
          </a:p>
        </p:txBody>
      </p:sp>
      <p:sp>
        <p:nvSpPr>
          <p:cNvPr id="5" name="Freeform 4"/>
          <p:cNvSpPr/>
          <p:nvPr/>
        </p:nvSpPr>
        <p:spPr>
          <a:xfrm>
            <a:off x="2464905" y="3767404"/>
            <a:ext cx="1139766" cy="471848"/>
          </a:xfrm>
          <a:custGeom>
            <a:avLst/>
            <a:gdLst>
              <a:gd name="connsiteX0" fmla="*/ 215312 w 1650186"/>
              <a:gd name="connsiteY0" fmla="*/ 669929 h 1027831"/>
              <a:gd name="connsiteX1" fmla="*/ 390241 w 1650186"/>
              <a:gd name="connsiteY1" fmla="*/ 677880 h 1027831"/>
              <a:gd name="connsiteX2" fmla="*/ 1646547 w 1650186"/>
              <a:gd name="connsiteY2" fmla="*/ 304169 h 1027831"/>
              <a:gd name="connsiteX3" fmla="*/ 748049 w 1650186"/>
              <a:gd name="connsiteY3" fmla="*/ 2019 h 1027831"/>
              <a:gd name="connsiteX4" fmla="*/ 32432 w 1650186"/>
              <a:gd name="connsiteY4" fmla="*/ 216705 h 1027831"/>
              <a:gd name="connsiteX5" fmla="*/ 199409 w 1650186"/>
              <a:gd name="connsiteY5" fmla="*/ 995932 h 1027831"/>
              <a:gd name="connsiteX6" fmla="*/ 883222 w 1650186"/>
              <a:gd name="connsiteY6" fmla="*/ 876663 h 102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186" h="1027831">
                <a:moveTo>
                  <a:pt x="215312" y="669929"/>
                </a:moveTo>
                <a:cubicBezTo>
                  <a:pt x="183507" y="704384"/>
                  <a:pt x="151702" y="738840"/>
                  <a:pt x="390241" y="677880"/>
                </a:cubicBezTo>
                <a:cubicBezTo>
                  <a:pt x="628780" y="616920"/>
                  <a:pt x="1586912" y="416812"/>
                  <a:pt x="1646547" y="304169"/>
                </a:cubicBezTo>
                <a:cubicBezTo>
                  <a:pt x="1706182" y="191526"/>
                  <a:pt x="1017068" y="16596"/>
                  <a:pt x="748049" y="2019"/>
                </a:cubicBezTo>
                <a:cubicBezTo>
                  <a:pt x="479030" y="-12558"/>
                  <a:pt x="123872" y="51053"/>
                  <a:pt x="32432" y="216705"/>
                </a:cubicBezTo>
                <a:cubicBezTo>
                  <a:pt x="-59008" y="382357"/>
                  <a:pt x="57611" y="885939"/>
                  <a:pt x="199409" y="995932"/>
                </a:cubicBezTo>
                <a:cubicBezTo>
                  <a:pt x="341207" y="1105925"/>
                  <a:pt x="767928" y="897866"/>
                  <a:pt x="883222" y="876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3298916" y="4239252"/>
            <a:ext cx="4594742" cy="507831"/>
          </a:xfrm>
          <a:prstGeom prst="rect">
            <a:avLst/>
          </a:prstGeom>
          <a:solidFill>
            <a:schemeClr val="bg1"/>
          </a:solidFill>
        </p:spPr>
        <p:txBody>
          <a:bodyPr wrap="square" rtlCol="0">
            <a:spAutoFit/>
          </a:bodyPr>
          <a:lstStyle/>
          <a:p>
            <a:r>
              <a:rPr lang="en-US" sz="1350" dirty="0">
                <a:latin typeface="AhnbergHand" charset="0"/>
                <a:ea typeface="AhnbergHand" charset="0"/>
                <a:cs typeface="AhnbergHand" charset="0"/>
              </a:rPr>
              <a:t>The response to a DNSKEY query for .org used a response of 1,625 octets!</a:t>
            </a:r>
          </a:p>
        </p:txBody>
      </p:sp>
      <p:sp>
        <p:nvSpPr>
          <p:cNvPr id="7" name="TextBox 6">
            <a:extLst>
              <a:ext uri="{FF2B5EF4-FFF2-40B4-BE49-F238E27FC236}">
                <a16:creationId xmlns:a16="http://schemas.microsoft.com/office/drawing/2014/main" id="{A7A6D1B9-745E-7B49-95F2-D68395FA9BEF}"/>
              </a:ext>
            </a:extLst>
          </p:cNvPr>
          <p:cNvSpPr txBox="1"/>
          <p:nvPr/>
        </p:nvSpPr>
        <p:spPr>
          <a:xfrm rot="20880161">
            <a:off x="909406" y="739701"/>
            <a:ext cx="5527475" cy="2585323"/>
          </a:xfrm>
          <a:prstGeom prst="rect">
            <a:avLst/>
          </a:prstGeom>
          <a:solidFill>
            <a:schemeClr val="bg2">
              <a:lumMod val="90000"/>
            </a:schemeClr>
          </a:solidFill>
        </p:spPr>
        <p:txBody>
          <a:bodyPr wrap="none" rtlCol="0">
            <a:spAutoFit/>
          </a:bodyPr>
          <a:lstStyle/>
          <a:p>
            <a:r>
              <a:rPr lang="en-AU" dirty="0">
                <a:latin typeface="AhnbergHand" pitchFamily="2" charset="0"/>
              </a:rPr>
              <a:t>That was back in 2017 – what about today?</a:t>
            </a:r>
          </a:p>
          <a:p>
            <a:endParaRPr lang="en-AU" dirty="0">
              <a:latin typeface="AhnbergHand" pitchFamily="2" charset="0"/>
            </a:endParaRPr>
          </a:p>
          <a:p>
            <a:endParaRPr lang="en-AU" sz="900" dirty="0">
              <a:latin typeface="Courier" pitchFamily="2" charset="0"/>
            </a:endParaRPr>
          </a:p>
          <a:p>
            <a:endParaRPr lang="en-AU" sz="900" dirty="0">
              <a:latin typeface="Courier" pitchFamily="2" charset="0"/>
            </a:endParaRPr>
          </a:p>
          <a:p>
            <a:r>
              <a:rPr lang="en-AU" sz="900" dirty="0">
                <a:latin typeface="Courier" pitchFamily="2" charset="0"/>
              </a:rPr>
              <a:t>$ dig +</a:t>
            </a:r>
            <a:r>
              <a:rPr lang="en-AU" sz="900" dirty="0" err="1">
                <a:latin typeface="Courier" pitchFamily="2" charset="0"/>
              </a:rPr>
              <a:t>dnssec</a:t>
            </a:r>
            <a:r>
              <a:rPr lang="en-AU" sz="900" dirty="0">
                <a:latin typeface="Courier" pitchFamily="2" charset="0"/>
              </a:rPr>
              <a:t> DNSKEY org</a:t>
            </a:r>
          </a:p>
          <a:p>
            <a:endParaRPr lang="en-AU" sz="900" dirty="0">
              <a:latin typeface="Courier" pitchFamily="2" charset="0"/>
            </a:endParaRPr>
          </a:p>
          <a:p>
            <a:r>
              <a:rPr lang="en-AU" sz="900" dirty="0">
                <a:latin typeface="Courier" pitchFamily="2" charset="0"/>
              </a:rPr>
              <a:t>; </a:t>
            </a:r>
            <a:r>
              <a:rPr lang="en-AU" sz="800" dirty="0">
                <a:latin typeface="Courier" pitchFamily="2" charset="0"/>
              </a:rPr>
              <a:t>&lt;&lt;&gt;&gt;</a:t>
            </a:r>
            <a:r>
              <a:rPr lang="en-AU" sz="900" dirty="0">
                <a:latin typeface="Courier" pitchFamily="2" charset="0"/>
              </a:rPr>
              <a:t> </a:t>
            </a:r>
            <a:r>
              <a:rPr lang="en-AU" sz="900" dirty="0" err="1">
                <a:latin typeface="Courier" pitchFamily="2" charset="0"/>
              </a:rPr>
              <a:t>DiG</a:t>
            </a:r>
            <a:r>
              <a:rPr lang="en-AU" sz="900" dirty="0">
                <a:latin typeface="Courier" pitchFamily="2" charset="0"/>
              </a:rPr>
              <a:t> 9.16.2 &lt;&lt;&gt;&gt; +</a:t>
            </a:r>
            <a:r>
              <a:rPr lang="en-AU" sz="900" dirty="0" err="1">
                <a:latin typeface="Courier" pitchFamily="2" charset="0"/>
              </a:rPr>
              <a:t>dnssec</a:t>
            </a:r>
            <a:r>
              <a:rPr lang="en-AU" sz="900" dirty="0">
                <a:latin typeface="Courier" pitchFamily="2" charset="0"/>
              </a:rPr>
              <a:t> DNSKEY org</a:t>
            </a:r>
          </a:p>
          <a:p>
            <a:r>
              <a:rPr lang="en-AU" sz="900" dirty="0">
                <a:latin typeface="Courier" pitchFamily="2" charset="0"/>
              </a:rPr>
              <a:t>;; global options: +</a:t>
            </a:r>
            <a:r>
              <a:rPr lang="en-AU" sz="900" dirty="0" err="1">
                <a:latin typeface="Courier" pitchFamily="2" charset="0"/>
              </a:rPr>
              <a:t>cmd</a:t>
            </a:r>
            <a:endParaRPr lang="en-AU" sz="900" dirty="0">
              <a:latin typeface="Courier" pitchFamily="2" charset="0"/>
            </a:endParaRPr>
          </a:p>
          <a:p>
            <a:r>
              <a:rPr lang="en-AU" sz="900" dirty="0">
                <a:latin typeface="Courier" pitchFamily="2" charset="0"/>
              </a:rPr>
              <a:t>;; Got answer:</a:t>
            </a:r>
          </a:p>
          <a:p>
            <a:endParaRPr lang="en-AU" sz="900" dirty="0">
              <a:latin typeface="Courier" pitchFamily="2" charset="0"/>
            </a:endParaRPr>
          </a:p>
          <a:p>
            <a:r>
              <a:rPr lang="en-AU" sz="900" dirty="0">
                <a:latin typeface="Courier" pitchFamily="2" charset="0"/>
              </a:rPr>
              <a:t>…</a:t>
            </a:r>
          </a:p>
          <a:p>
            <a:endParaRPr lang="en-AU" sz="900" dirty="0">
              <a:latin typeface="Courier" pitchFamily="2" charset="0"/>
            </a:endParaRPr>
          </a:p>
          <a:p>
            <a:r>
              <a:rPr lang="en-AU" sz="900" dirty="0">
                <a:latin typeface="Courier" pitchFamily="2" charset="0"/>
              </a:rPr>
              <a:t>;; WHEN: Sat May 02 13:22:02 AEST 2020</a:t>
            </a:r>
          </a:p>
          <a:p>
            <a:r>
              <a:rPr lang="en-AU" sz="900" dirty="0">
                <a:latin typeface="Courier" pitchFamily="2" charset="0"/>
              </a:rPr>
              <a:t>;; MSG SIZE  rcvd: 1058</a:t>
            </a:r>
          </a:p>
          <a:p>
            <a:endParaRPr lang="en-AU" dirty="0">
              <a:latin typeface="AhnbergHand" pitchFamily="2" charset="0"/>
            </a:endParaRPr>
          </a:p>
        </p:txBody>
      </p:sp>
      <p:sp>
        <p:nvSpPr>
          <p:cNvPr id="8" name="Freeform 7">
            <a:extLst>
              <a:ext uri="{FF2B5EF4-FFF2-40B4-BE49-F238E27FC236}">
                <a16:creationId xmlns:a16="http://schemas.microsoft.com/office/drawing/2014/main" id="{F521D6AC-9E2C-954D-BB7B-3814706F9571}"/>
              </a:ext>
            </a:extLst>
          </p:cNvPr>
          <p:cNvSpPr/>
          <p:nvPr/>
        </p:nvSpPr>
        <p:spPr>
          <a:xfrm>
            <a:off x="2289502" y="3000971"/>
            <a:ext cx="1139766" cy="471848"/>
          </a:xfrm>
          <a:custGeom>
            <a:avLst/>
            <a:gdLst>
              <a:gd name="connsiteX0" fmla="*/ 215312 w 1650186"/>
              <a:gd name="connsiteY0" fmla="*/ 669929 h 1027831"/>
              <a:gd name="connsiteX1" fmla="*/ 390241 w 1650186"/>
              <a:gd name="connsiteY1" fmla="*/ 677880 h 1027831"/>
              <a:gd name="connsiteX2" fmla="*/ 1646547 w 1650186"/>
              <a:gd name="connsiteY2" fmla="*/ 304169 h 1027831"/>
              <a:gd name="connsiteX3" fmla="*/ 748049 w 1650186"/>
              <a:gd name="connsiteY3" fmla="*/ 2019 h 1027831"/>
              <a:gd name="connsiteX4" fmla="*/ 32432 w 1650186"/>
              <a:gd name="connsiteY4" fmla="*/ 216705 h 1027831"/>
              <a:gd name="connsiteX5" fmla="*/ 199409 w 1650186"/>
              <a:gd name="connsiteY5" fmla="*/ 995932 h 1027831"/>
              <a:gd name="connsiteX6" fmla="*/ 883222 w 1650186"/>
              <a:gd name="connsiteY6" fmla="*/ 876663 h 102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186" h="1027831">
                <a:moveTo>
                  <a:pt x="215312" y="669929"/>
                </a:moveTo>
                <a:cubicBezTo>
                  <a:pt x="183507" y="704384"/>
                  <a:pt x="151702" y="738840"/>
                  <a:pt x="390241" y="677880"/>
                </a:cubicBezTo>
                <a:cubicBezTo>
                  <a:pt x="628780" y="616920"/>
                  <a:pt x="1586912" y="416812"/>
                  <a:pt x="1646547" y="304169"/>
                </a:cubicBezTo>
                <a:cubicBezTo>
                  <a:pt x="1706182" y="191526"/>
                  <a:pt x="1017068" y="16596"/>
                  <a:pt x="748049" y="2019"/>
                </a:cubicBezTo>
                <a:cubicBezTo>
                  <a:pt x="479030" y="-12558"/>
                  <a:pt x="123872" y="51053"/>
                  <a:pt x="32432" y="216705"/>
                </a:cubicBezTo>
                <a:cubicBezTo>
                  <a:pt x="-59008" y="382357"/>
                  <a:pt x="57611" y="885939"/>
                  <a:pt x="199409" y="995932"/>
                </a:cubicBezTo>
                <a:cubicBezTo>
                  <a:pt x="341207" y="1105925"/>
                  <a:pt x="767928" y="897866"/>
                  <a:pt x="883222" y="876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05CB049-269A-4B41-930A-9275DAECA674}"/>
              </a:ext>
            </a:extLst>
          </p:cNvPr>
          <p:cNvSpPr txBox="1"/>
          <p:nvPr/>
        </p:nvSpPr>
        <p:spPr>
          <a:xfrm>
            <a:off x="560717" y="1837426"/>
            <a:ext cx="7717177" cy="923330"/>
          </a:xfrm>
          <a:prstGeom prst="rect">
            <a:avLst/>
          </a:prstGeom>
          <a:solidFill>
            <a:schemeClr val="bg1"/>
          </a:solidFill>
        </p:spPr>
        <p:txBody>
          <a:bodyPr wrap="none" rtlCol="0">
            <a:spAutoFit/>
          </a:bodyPr>
          <a:lstStyle/>
          <a:p>
            <a:r>
              <a:rPr lang="en-AU" dirty="0">
                <a:solidFill>
                  <a:srgbClr val="0070C0"/>
                </a:solidFill>
                <a:latin typeface="AhnbergHand" pitchFamily="2" charset="0"/>
              </a:rPr>
              <a:t>.org may have dropped its response size for DNSKEY queries</a:t>
            </a:r>
          </a:p>
          <a:p>
            <a:endParaRPr lang="en-AU" dirty="0">
              <a:solidFill>
                <a:srgbClr val="0070C0"/>
              </a:solidFill>
              <a:latin typeface="AhnbergHand" pitchFamily="2" charset="0"/>
            </a:endParaRPr>
          </a:p>
          <a:p>
            <a:r>
              <a:rPr lang="en-AU" dirty="0">
                <a:solidFill>
                  <a:srgbClr val="0070C0"/>
                </a:solidFill>
                <a:latin typeface="AhnbergHand" pitchFamily="2" charset="0"/>
              </a:rPr>
              <a:t>but there are still very large entries for other TLDs</a:t>
            </a:r>
          </a:p>
        </p:txBody>
      </p:sp>
    </p:spTree>
    <p:extLst>
      <p:ext uri="{BB962C8B-B14F-4D97-AF65-F5344CB8AC3E}">
        <p14:creationId xmlns:p14="http://schemas.microsoft.com/office/powerpoint/2010/main" val="363085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291546"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12" name="TextBox 11">
            <a:extLst>
              <a:ext uri="{FF2B5EF4-FFF2-40B4-BE49-F238E27FC236}">
                <a16:creationId xmlns:a16="http://schemas.microsoft.com/office/drawing/2014/main" id="{D9BB1AD6-24E5-D64B-A9E1-DA591861DD89}"/>
              </a:ext>
            </a:extLst>
          </p:cNvPr>
          <p:cNvSpPr txBox="1"/>
          <p:nvPr/>
        </p:nvSpPr>
        <p:spPr>
          <a:xfrm>
            <a:off x="4449725" y="988516"/>
            <a:ext cx="1968809" cy="4154984"/>
          </a:xfrm>
          <a:prstGeom prst="rect">
            <a:avLst/>
          </a:prstGeom>
          <a:noFill/>
        </p:spPr>
        <p:txBody>
          <a:bodyPr wrap="none" rtlCol="0">
            <a:spAutoFit/>
          </a:bodyPr>
          <a:lstStyle/>
          <a:p>
            <a:r>
              <a:rPr lang="en-AU" sz="1100" dirty="0">
                <a:latin typeface="Courier" pitchFamily="2" charset="0"/>
              </a:rPr>
              <a:t>.booking 2932</a:t>
            </a:r>
          </a:p>
          <a:p>
            <a:r>
              <a:rPr lang="en-AU" sz="1100" dirty="0">
                <a:latin typeface="Courier" pitchFamily="2" charset="0"/>
              </a:rPr>
              <a:t>.winners 2932</a:t>
            </a:r>
          </a:p>
          <a:p>
            <a:r>
              <a:rPr lang="en-AU" sz="1100" dirty="0">
                <a:latin typeface="Courier" pitchFamily="2" charset="0"/>
              </a:rPr>
              <a:t>.watches 2932</a:t>
            </a:r>
          </a:p>
          <a:p>
            <a:r>
              <a:rPr lang="en-AU" sz="1100" dirty="0">
                <a:latin typeface="Courier" pitchFamily="2" charset="0"/>
              </a:rPr>
              <a:t>.</a:t>
            </a:r>
            <a:r>
              <a:rPr lang="en-AU" sz="1100" dirty="0" err="1">
                <a:latin typeface="Courier" pitchFamily="2" charset="0"/>
              </a:rPr>
              <a:t>ferrero</a:t>
            </a:r>
            <a:r>
              <a:rPr lang="en-AU" sz="1100" dirty="0">
                <a:latin typeface="Courier" pitchFamily="2" charset="0"/>
              </a:rPr>
              <a:t> 2932</a:t>
            </a:r>
          </a:p>
          <a:p>
            <a:r>
              <a:rPr lang="en-AU" sz="1100" dirty="0">
                <a:latin typeface="Courier" pitchFamily="2" charset="0"/>
              </a:rPr>
              <a:t>.</a:t>
            </a:r>
            <a:r>
              <a:rPr lang="en-AU" sz="1100" dirty="0" err="1">
                <a:latin typeface="Courier" pitchFamily="2" charset="0"/>
              </a:rPr>
              <a:t>lincoln</a:t>
            </a:r>
            <a:r>
              <a:rPr lang="en-AU" sz="1100" dirty="0">
                <a:latin typeface="Courier" pitchFamily="2" charset="0"/>
              </a:rPr>
              <a:t> 2932</a:t>
            </a:r>
          </a:p>
          <a:p>
            <a:r>
              <a:rPr lang="en-AU" sz="1100" dirty="0">
                <a:latin typeface="Courier" pitchFamily="2" charset="0"/>
              </a:rPr>
              <a:t>.</a:t>
            </a:r>
            <a:r>
              <a:rPr lang="en-AU" sz="1100" dirty="0" err="1">
                <a:latin typeface="Courier" pitchFamily="2" charset="0"/>
              </a:rPr>
              <a:t>chintai</a:t>
            </a:r>
            <a:r>
              <a:rPr lang="en-AU" sz="1100" dirty="0">
                <a:latin typeface="Courier" pitchFamily="2" charset="0"/>
              </a:rPr>
              <a:t> 2932</a:t>
            </a:r>
          </a:p>
          <a:p>
            <a:r>
              <a:rPr lang="en-AU" sz="1100" dirty="0">
                <a:latin typeface="Courier" pitchFamily="2" charset="0"/>
              </a:rPr>
              <a:t>.citadel 2932</a:t>
            </a:r>
          </a:p>
          <a:p>
            <a:r>
              <a:rPr lang="en-AU" sz="1100" dirty="0">
                <a:latin typeface="Courier" pitchFamily="2" charset="0"/>
              </a:rPr>
              <a:t>.</a:t>
            </a:r>
            <a:r>
              <a:rPr lang="en-AU" sz="1100" dirty="0" err="1">
                <a:latin typeface="Courier" pitchFamily="2" charset="0"/>
              </a:rPr>
              <a:t>oldnavy</a:t>
            </a:r>
            <a:r>
              <a:rPr lang="en-AU" sz="1100" dirty="0">
                <a:latin typeface="Courier" pitchFamily="2" charset="0"/>
              </a:rPr>
              <a:t> 2932</a:t>
            </a:r>
          </a:p>
          <a:p>
            <a:r>
              <a:rPr lang="en-AU" sz="1100" dirty="0">
                <a:latin typeface="Courier" pitchFamily="2" charset="0"/>
              </a:rPr>
              <a:t>.</a:t>
            </a:r>
            <a:r>
              <a:rPr lang="en-AU" sz="1100" dirty="0" err="1">
                <a:latin typeface="Courier" pitchFamily="2" charset="0"/>
              </a:rPr>
              <a:t>banamex</a:t>
            </a:r>
            <a:r>
              <a:rPr lang="en-AU" sz="1100" dirty="0">
                <a:latin typeface="Courier" pitchFamily="2" charset="0"/>
              </a:rPr>
              <a:t> 2932</a:t>
            </a:r>
          </a:p>
          <a:p>
            <a:r>
              <a:rPr lang="en-AU" sz="1100" dirty="0">
                <a:latin typeface="Courier" pitchFamily="2" charset="0"/>
              </a:rPr>
              <a:t>.farmers 2932</a:t>
            </a:r>
          </a:p>
          <a:p>
            <a:r>
              <a:rPr lang="en-AU" sz="1100" dirty="0">
                <a:latin typeface="Courier" pitchFamily="2" charset="0"/>
              </a:rPr>
              <a:t>.</a:t>
            </a:r>
            <a:r>
              <a:rPr lang="en-AU" sz="1100" dirty="0" err="1">
                <a:latin typeface="Courier" pitchFamily="2" charset="0"/>
              </a:rPr>
              <a:t>athleta</a:t>
            </a:r>
            <a:r>
              <a:rPr lang="en-AU" sz="1100" dirty="0">
                <a:latin typeface="Courier" pitchFamily="2" charset="0"/>
              </a:rPr>
              <a:t> 2932</a:t>
            </a:r>
          </a:p>
          <a:p>
            <a:r>
              <a:rPr lang="en-AU" sz="1100" dirty="0">
                <a:latin typeface="Courier" pitchFamily="2" charset="0"/>
              </a:rPr>
              <a:t>.</a:t>
            </a:r>
            <a:r>
              <a:rPr lang="en-AU" sz="1100" dirty="0" err="1">
                <a:latin typeface="Courier" pitchFamily="2" charset="0"/>
              </a:rPr>
              <a:t>jpmorgan</a:t>
            </a:r>
            <a:r>
              <a:rPr lang="en-AU" sz="1100" dirty="0">
                <a:latin typeface="Courier" pitchFamily="2" charset="0"/>
              </a:rPr>
              <a:t> 2937</a:t>
            </a:r>
          </a:p>
          <a:p>
            <a:r>
              <a:rPr lang="en-AU" sz="1100" dirty="0">
                <a:latin typeface="Courier" pitchFamily="2" charset="0"/>
              </a:rPr>
              <a:t>.discover 2937</a:t>
            </a:r>
          </a:p>
          <a:p>
            <a:r>
              <a:rPr lang="en-AU" sz="1100" dirty="0">
                <a:latin typeface="Courier" pitchFamily="2" charset="0"/>
              </a:rPr>
              <a:t>.</a:t>
            </a:r>
            <a:r>
              <a:rPr lang="en-AU" sz="1100" dirty="0" err="1">
                <a:latin typeface="Courier" pitchFamily="2" charset="0"/>
              </a:rPr>
              <a:t>homegoods</a:t>
            </a:r>
            <a:r>
              <a:rPr lang="en-AU" sz="1100" dirty="0">
                <a:latin typeface="Courier" pitchFamily="2" charset="0"/>
              </a:rPr>
              <a:t> 2942</a:t>
            </a:r>
          </a:p>
          <a:p>
            <a:r>
              <a:rPr lang="en-AU" sz="1100" dirty="0">
                <a:latin typeface="Courier" pitchFamily="2" charset="0"/>
              </a:rPr>
              <a:t>.</a:t>
            </a:r>
            <a:r>
              <a:rPr lang="en-AU" sz="1100" dirty="0" err="1">
                <a:latin typeface="Courier" pitchFamily="2" charset="0"/>
              </a:rPr>
              <a:t>marshalls</a:t>
            </a:r>
            <a:r>
              <a:rPr lang="en-AU" sz="1100" dirty="0">
                <a:latin typeface="Courier" pitchFamily="2" charset="0"/>
              </a:rPr>
              <a:t> 2942</a:t>
            </a:r>
          </a:p>
          <a:p>
            <a:r>
              <a:rPr lang="en-AU" sz="1100" dirty="0">
                <a:latin typeface="Courier" pitchFamily="2" charset="0"/>
              </a:rPr>
              <a:t>.analytics 2942</a:t>
            </a:r>
          </a:p>
          <a:p>
            <a:r>
              <a:rPr lang="en-AU" sz="1100" dirty="0">
                <a:latin typeface="Courier" pitchFamily="2" charset="0"/>
              </a:rPr>
              <a:t>.</a:t>
            </a:r>
            <a:r>
              <a:rPr lang="en-AU" sz="1100" dirty="0" err="1">
                <a:latin typeface="Courier" pitchFamily="2" charset="0"/>
              </a:rPr>
              <a:t>homesense</a:t>
            </a:r>
            <a:r>
              <a:rPr lang="en-AU" sz="1100" dirty="0">
                <a:latin typeface="Courier" pitchFamily="2" charset="0"/>
              </a:rPr>
              <a:t> 2942</a:t>
            </a:r>
          </a:p>
          <a:p>
            <a:r>
              <a:rPr lang="en-AU" sz="1100" dirty="0">
                <a:latin typeface="Courier" pitchFamily="2" charset="0"/>
              </a:rPr>
              <a:t>.</a:t>
            </a:r>
            <a:r>
              <a:rPr lang="en-AU" sz="1100" dirty="0" err="1">
                <a:latin typeface="Courier" pitchFamily="2" charset="0"/>
              </a:rPr>
              <a:t>statefarm</a:t>
            </a:r>
            <a:r>
              <a:rPr lang="en-AU" sz="1100" dirty="0">
                <a:latin typeface="Courier" pitchFamily="2" charset="0"/>
              </a:rPr>
              <a:t> 2942</a:t>
            </a:r>
          </a:p>
          <a:p>
            <a:r>
              <a:rPr lang="en-AU" sz="1100" dirty="0">
                <a:latin typeface="Courier" pitchFamily="2" charset="0"/>
              </a:rPr>
              <a:t>.swiftcover 2947</a:t>
            </a:r>
          </a:p>
          <a:p>
            <a:r>
              <a:rPr lang="en-AU" sz="1100" dirty="0">
                <a:latin typeface="Courier" pitchFamily="2" charset="0"/>
              </a:rPr>
              <a:t>.</a:t>
            </a:r>
            <a:r>
              <a:rPr lang="en-AU" sz="1100" dirty="0" err="1">
                <a:latin typeface="Courier" pitchFamily="2" charset="0"/>
              </a:rPr>
              <a:t>xn</a:t>
            </a:r>
            <a:r>
              <a:rPr lang="en-AU" sz="1100" dirty="0">
                <a:latin typeface="Courier" pitchFamily="2" charset="0"/>
              </a:rPr>
              <a:t>--kpu716f 2952</a:t>
            </a:r>
          </a:p>
          <a:p>
            <a:r>
              <a:rPr lang="en-AU" sz="1100" dirty="0">
                <a:latin typeface="Courier" pitchFamily="2" charset="0"/>
              </a:rPr>
              <a:t>.</a:t>
            </a:r>
            <a:r>
              <a:rPr lang="en-AU" sz="1100" dirty="0" err="1">
                <a:latin typeface="Courier" pitchFamily="2" charset="0"/>
              </a:rPr>
              <a:t>weatherchannel</a:t>
            </a:r>
            <a:r>
              <a:rPr lang="en-AU" sz="1100" dirty="0">
                <a:latin typeface="Courier" pitchFamily="2" charset="0"/>
              </a:rPr>
              <a:t> 2967</a:t>
            </a:r>
          </a:p>
          <a:p>
            <a:r>
              <a:rPr lang="en-AU" sz="1100" dirty="0">
                <a:latin typeface="Courier" pitchFamily="2" charset="0"/>
              </a:rPr>
              <a:t>.</a:t>
            </a:r>
            <a:r>
              <a:rPr lang="en-AU" sz="1100" dirty="0" err="1">
                <a:latin typeface="Courier" pitchFamily="2" charset="0"/>
              </a:rPr>
              <a:t>bananarepublic</a:t>
            </a:r>
            <a:r>
              <a:rPr lang="en-AU" sz="1100" dirty="0">
                <a:latin typeface="Courier" pitchFamily="2" charset="0"/>
              </a:rPr>
              <a:t> 2967</a:t>
            </a:r>
          </a:p>
          <a:p>
            <a:r>
              <a:rPr lang="en-AU" sz="1100" dirty="0">
                <a:latin typeface="Courier" pitchFamily="2" charset="0"/>
              </a:rPr>
              <a:t>.</a:t>
            </a:r>
            <a:r>
              <a:rPr lang="en-AU" sz="1100" dirty="0" err="1">
                <a:latin typeface="Courier" pitchFamily="2" charset="0"/>
              </a:rPr>
              <a:t>americanexpress</a:t>
            </a:r>
            <a:r>
              <a:rPr lang="en-AU" sz="1100" dirty="0">
                <a:latin typeface="Courier" pitchFamily="2" charset="0"/>
              </a:rPr>
              <a:t> 2972</a:t>
            </a:r>
          </a:p>
          <a:p>
            <a:r>
              <a:rPr lang="en-AU" sz="1100" dirty="0">
                <a:latin typeface="Courier" pitchFamily="2" charset="0"/>
              </a:rPr>
              <a:t>.</a:t>
            </a:r>
            <a:r>
              <a:rPr lang="en-AU" sz="1100" dirty="0" err="1">
                <a:latin typeface="Courier" pitchFamily="2" charset="0"/>
              </a:rPr>
              <a:t>gdn</a:t>
            </a:r>
            <a:r>
              <a:rPr lang="en-AU" sz="1100" dirty="0">
                <a:latin typeface="Courier" pitchFamily="2" charset="0"/>
              </a:rPr>
              <a:t> 3033</a:t>
            </a:r>
          </a:p>
        </p:txBody>
      </p:sp>
      <p:sp>
        <p:nvSpPr>
          <p:cNvPr id="13" name="TextBox 12">
            <a:extLst>
              <a:ext uri="{FF2B5EF4-FFF2-40B4-BE49-F238E27FC236}">
                <a16:creationId xmlns:a16="http://schemas.microsoft.com/office/drawing/2014/main" id="{676F30E0-CADB-6D4D-A55F-EDACB6841FDB}"/>
              </a:ext>
            </a:extLst>
          </p:cNvPr>
          <p:cNvSpPr txBox="1"/>
          <p:nvPr/>
        </p:nvSpPr>
        <p:spPr>
          <a:xfrm>
            <a:off x="887819" y="2296633"/>
            <a:ext cx="3327990" cy="923330"/>
          </a:xfrm>
          <a:prstGeom prst="rect">
            <a:avLst/>
          </a:prstGeom>
          <a:noFill/>
        </p:spPr>
        <p:txBody>
          <a:bodyPr wrap="square" rtlCol="0">
            <a:spAutoFit/>
          </a:bodyPr>
          <a:lstStyle/>
          <a:p>
            <a:r>
              <a:rPr lang="en-AU" dirty="0">
                <a:latin typeface="AhnbergHand" pitchFamily="2" charset="0"/>
              </a:rPr>
              <a:t>Size of </a:t>
            </a:r>
            <a:r>
              <a:rPr lang="en-AU" dirty="0" err="1">
                <a:latin typeface="AhnbergHand" pitchFamily="2" charset="0"/>
              </a:rPr>
              <a:t>dnssec</a:t>
            </a:r>
            <a:r>
              <a:rPr lang="en-AU" dirty="0">
                <a:latin typeface="AhnbergHand" pitchFamily="2" charset="0"/>
              </a:rPr>
              <a:t>-signed DNSKEY response for some </a:t>
            </a:r>
            <a:r>
              <a:rPr lang="en-AU" dirty="0" err="1">
                <a:latin typeface="AhnbergHand" pitchFamily="2" charset="0"/>
              </a:rPr>
              <a:t>gtlds</a:t>
            </a:r>
            <a:endParaRPr lang="en-AU" dirty="0">
              <a:latin typeface="AhnbergHand" pitchFamily="2" charset="0"/>
            </a:endParaRPr>
          </a:p>
        </p:txBody>
      </p:sp>
    </p:spTree>
    <p:extLst>
      <p:ext uri="{BB962C8B-B14F-4D97-AF65-F5344CB8AC3E}">
        <p14:creationId xmlns:p14="http://schemas.microsoft.com/office/powerpoint/2010/main" val="164983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73844"/>
            <a:ext cx="8208419"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pic>
        <p:nvPicPr>
          <p:cNvPr id="4" name="Picture 3">
            <a:extLst>
              <a:ext uri="{FF2B5EF4-FFF2-40B4-BE49-F238E27FC236}">
                <a16:creationId xmlns:a16="http://schemas.microsoft.com/office/drawing/2014/main" id="{CE705848-3D14-DA45-BB00-A7FA3A466094}"/>
              </a:ext>
            </a:extLst>
          </p:cNvPr>
          <p:cNvPicPr>
            <a:picLocks noChangeAspect="1"/>
          </p:cNvPicPr>
          <p:nvPr/>
        </p:nvPicPr>
        <p:blipFill>
          <a:blip r:embed="rId2"/>
          <a:stretch>
            <a:fillRect/>
          </a:stretch>
        </p:blipFill>
        <p:spPr>
          <a:xfrm>
            <a:off x="1345018" y="1010460"/>
            <a:ext cx="5613869" cy="3941653"/>
          </a:xfrm>
          <a:prstGeom prst="rect">
            <a:avLst/>
          </a:prstGeom>
        </p:spPr>
      </p:pic>
    </p:spTree>
    <p:extLst>
      <p:ext uri="{BB962C8B-B14F-4D97-AF65-F5344CB8AC3E}">
        <p14:creationId xmlns:p14="http://schemas.microsoft.com/office/powerpoint/2010/main" val="3337215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However</a:t>
            </a:r>
            <a:r>
              <a:rPr lang="mr-IN" dirty="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a:t>UDP Fragmentation has its problems</a:t>
            </a:r>
          </a:p>
          <a:p>
            <a:pPr lvl="1"/>
            <a:r>
              <a:rPr lang="en-US"/>
              <a:t>UDP trailing fragments in IPv4 and IPv6 may encounter fragment filtering rules on firewalls in front of resolvers</a:t>
            </a:r>
          </a:p>
        </p:txBody>
      </p:sp>
    </p:spTree>
    <p:extLst>
      <p:ext uri="{BB962C8B-B14F-4D97-AF65-F5344CB8AC3E}">
        <p14:creationId xmlns:p14="http://schemas.microsoft.com/office/powerpoint/2010/main" val="1603778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However</a:t>
            </a:r>
            <a:r>
              <a:rPr lang="mr-IN" dirty="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a:t>UDP Fragmentation has its problems</a:t>
            </a:r>
          </a:p>
          <a:p>
            <a:pPr lvl="1"/>
            <a:r>
              <a:rPr lang="en-US" sz="1500" dirty="0">
                <a:solidFill>
                  <a:schemeClr val="bg1">
                    <a:lumMod val="65000"/>
                  </a:schemeClr>
                </a:solidFill>
              </a:rPr>
              <a:t>UDP trailing fragments in IPv4 and IPv6 may encounter fragment filtering rules on firewalls in front of resolvers</a:t>
            </a:r>
          </a:p>
          <a:p>
            <a:pPr lvl="1"/>
            <a:endParaRPr lang="en-US" sz="825" dirty="0">
              <a:solidFill>
                <a:schemeClr val="bg1">
                  <a:lumMod val="65000"/>
                </a:schemeClr>
              </a:solidFill>
            </a:endParaRPr>
          </a:p>
          <a:p>
            <a:pPr lvl="1"/>
            <a:r>
              <a:rPr lang="en-US" dirty="0"/>
              <a:t>Large UDP packets in IPv6 may encounter path MTU mismatch problems, and the ICMP6 Packet Too Big diagnostic message may be filtered.</a:t>
            </a:r>
          </a:p>
          <a:p>
            <a:pPr lvl="1"/>
            <a:r>
              <a:rPr lang="en-US" dirty="0"/>
              <a:t>Even if it is delivered, the host may not process the message due to the lack of verification of the authenticity of the ICMP6 message. </a:t>
            </a:r>
          </a:p>
          <a:p>
            <a:pPr lvl="1"/>
            <a:r>
              <a:rPr lang="en-US" dirty="0"/>
              <a:t>Because the protocol is UDP, receipt of an ICMP6 message will not cause retransmission of a re-framed packet. </a:t>
            </a:r>
          </a:p>
        </p:txBody>
      </p:sp>
    </p:spTree>
    <p:extLst>
      <p:ext uri="{BB962C8B-B14F-4D97-AF65-F5344CB8AC3E}">
        <p14:creationId xmlns:p14="http://schemas.microsoft.com/office/powerpoint/2010/main" val="874573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However</a:t>
            </a:r>
            <a:r>
              <a:rPr lang="mr-IN" dirty="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UDP Fragmentation has its problems</a:t>
            </a:r>
          </a:p>
          <a:p>
            <a:pPr lvl="1"/>
            <a:r>
              <a:rPr lang="en-US" sz="1950" dirty="0">
                <a:solidFill>
                  <a:schemeClr val="bg1">
                    <a:lumMod val="65000"/>
                  </a:schemeClr>
                </a:solidFill>
              </a:rPr>
              <a:t>UDP trailing fragments in IPv4 and IPv6 may encounter fragment filtering rules on firewalls in front of resolvers</a:t>
            </a:r>
          </a:p>
          <a:p>
            <a:pPr lvl="1"/>
            <a:endParaRPr lang="en-US" sz="1950" dirty="0">
              <a:solidFill>
                <a:schemeClr val="bg1">
                  <a:lumMod val="65000"/>
                </a:schemeClr>
              </a:solidFill>
            </a:endParaRPr>
          </a:p>
          <a:p>
            <a:pPr lvl="1"/>
            <a:r>
              <a:rPr lang="en-US" sz="1950" dirty="0">
                <a:solidFill>
                  <a:schemeClr val="bg1">
                    <a:lumMod val="65000"/>
                  </a:schemeClr>
                </a:solidFill>
              </a:rPr>
              <a:t>Large UDP packets in IPv6 may encounter path MTU mismatch problems, and the ICMP6 Packet Too Big diagnostic message may be filtered. </a:t>
            </a:r>
          </a:p>
          <a:p>
            <a:pPr lvl="1">
              <a:buClr>
                <a:schemeClr val="bg1"/>
              </a:buClr>
            </a:pPr>
            <a:r>
              <a:rPr lang="en-US" sz="1950" dirty="0">
                <a:solidFill>
                  <a:schemeClr val="bg1">
                    <a:lumMod val="65000"/>
                  </a:schemeClr>
                </a:solidFill>
              </a:rPr>
              <a:t>Even if it is delivered, the host may not process the message due to the lack of verification of the authenticity of the ICMP6 message. Because the protocol is UDP, receipt of an ICMP6 message will not cause retransmission of a re-framed packet.</a:t>
            </a:r>
          </a:p>
          <a:p>
            <a:pPr lvl="1">
              <a:buClr>
                <a:schemeClr val="bg1"/>
              </a:buClr>
            </a:pPr>
            <a:endParaRPr lang="en-US" dirty="0">
              <a:solidFill>
                <a:schemeClr val="bg1">
                  <a:lumMod val="65000"/>
                </a:schemeClr>
              </a:solidFill>
            </a:endParaRPr>
          </a:p>
          <a:p>
            <a:pPr lvl="1">
              <a:buClr>
                <a:schemeClr val="tx1"/>
              </a:buClr>
            </a:pPr>
            <a:r>
              <a:rPr lang="en-US" dirty="0"/>
              <a:t>UDP fragments in IPv6 are implemented by Extension Headers. There is some evidence of deployment of IPv6 switching equipment that unilaterally discards IPv6 packets with extension headers</a:t>
            </a:r>
          </a:p>
          <a:p>
            <a:pPr lvl="1">
              <a:buClr>
                <a:schemeClr val="bg1"/>
              </a:buClr>
            </a:pPr>
            <a:endParaRPr lang="en-US" dirty="0"/>
          </a:p>
        </p:txBody>
      </p:sp>
    </p:spTree>
    <p:extLst>
      <p:ext uri="{BB962C8B-B14F-4D97-AF65-F5344CB8AC3E}">
        <p14:creationId xmlns:p14="http://schemas.microsoft.com/office/powerpoint/2010/main" val="147752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accent4">
                    <a:lumMod val="50000"/>
                  </a:schemeClr>
                </a:solidFill>
                <a:latin typeface="Powderfinger Type" charset="0"/>
                <a:ea typeface="Powderfinger Type" charset="0"/>
                <a:cs typeface="Powderfinger Type" charset="0"/>
              </a:rPr>
              <a:t>Is this a problem for today’s IPv6 Internet?</a:t>
            </a:r>
          </a:p>
        </p:txBody>
      </p:sp>
      <p:sp>
        <p:nvSpPr>
          <p:cNvPr id="3" name="Content Placeholder 2"/>
          <p:cNvSpPr>
            <a:spLocks noGrp="1"/>
          </p:cNvSpPr>
          <p:nvPr>
            <p:ph idx="1"/>
          </p:nvPr>
        </p:nvSpPr>
        <p:spPr/>
        <p:txBody>
          <a:bodyPr>
            <a:normAutofit/>
          </a:bodyPr>
          <a:lstStyle/>
          <a:p>
            <a:r>
              <a:rPr lang="en-US"/>
              <a:t>Can we measure the extent to which users might be affected with this scenario of large DNS responses, DNS resolvers and IPv6?</a:t>
            </a:r>
          </a:p>
        </p:txBody>
      </p:sp>
    </p:spTree>
    <p:extLst>
      <p:ext uri="{BB962C8B-B14F-4D97-AF65-F5344CB8AC3E}">
        <p14:creationId xmlns:p14="http://schemas.microsoft.com/office/powerpoint/2010/main" val="81916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457200" indent="-457200">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457200" indent="-457200">
              <a:buFont typeface="+mj-lt"/>
              <a:buAutoNum type="arabicPeriod"/>
            </a:pPr>
            <a:r>
              <a:rPr lang="en-US" dirty="0"/>
              <a:t>If you placed authoritative servers on an IPv6-only service how many users would be able to reach you?</a:t>
            </a:r>
          </a:p>
          <a:p>
            <a:pPr marL="457200" indent="-457200">
              <a:buFont typeface="+mj-lt"/>
              <a:buAutoNum type="arabicPeriod"/>
            </a:pPr>
            <a:r>
              <a:rPr lang="en-US" dirty="0"/>
              <a:t>And what about DNSSEC?</a:t>
            </a:r>
          </a:p>
          <a:p>
            <a:pPr lvl="1"/>
            <a:r>
              <a:rPr lang="en-US" dirty="0"/>
              <a:t>How well does IPv6 support large UDP packets?</a:t>
            </a:r>
          </a:p>
          <a:p>
            <a:endParaRPr lang="en-US" dirty="0"/>
          </a:p>
          <a:p>
            <a:pPr marL="0" indent="0">
              <a:buNone/>
            </a:pPr>
            <a:endParaRPr lang="en-US" dirty="0"/>
          </a:p>
        </p:txBody>
      </p:sp>
    </p:spTree>
    <p:extLst>
      <p:ext uri="{BB962C8B-B14F-4D97-AF65-F5344CB8AC3E}">
        <p14:creationId xmlns:p14="http://schemas.microsoft.com/office/powerpoint/2010/main" val="2059117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Our Measurement Approach</a:t>
            </a:r>
          </a:p>
        </p:txBody>
      </p:sp>
      <p:sp>
        <p:nvSpPr>
          <p:cNvPr id="3" name="Content Placeholder 2"/>
          <p:cNvSpPr>
            <a:spLocks noGrp="1"/>
          </p:cNvSpPr>
          <p:nvPr>
            <p:ph idx="1"/>
          </p:nvPr>
        </p:nvSpPr>
        <p:spPr/>
        <p:txBody>
          <a:bodyPr>
            <a:normAutofit/>
          </a:bodyPr>
          <a:lstStyle/>
          <a:p>
            <a:pPr marL="0" indent="0">
              <a:buNone/>
            </a:pPr>
            <a:r>
              <a:rPr lang="en-US"/>
              <a:t>We use an Online Ad platform to enroll endpoints to attempt to resolve a set of DNS names:</a:t>
            </a:r>
          </a:p>
          <a:p>
            <a:pPr lvl="1"/>
            <a:r>
              <a:rPr lang="en-US"/>
              <a:t>Each endpoint is provided with a unique name string (to eliminate the effects of DNS caching)</a:t>
            </a:r>
          </a:p>
          <a:p>
            <a:pPr lvl="1"/>
            <a:r>
              <a:rPr lang="en-US"/>
              <a:t>The DNS name is served from our authoritative servers</a:t>
            </a:r>
          </a:p>
          <a:p>
            <a:pPr lvl="1"/>
            <a:r>
              <a:rPr lang="en-US"/>
              <a:t>Resolving the DNS name requires the user’s DNS resolvers to receive a fragmented IPv6 packet</a:t>
            </a:r>
          </a:p>
        </p:txBody>
      </p:sp>
    </p:spTree>
    <p:extLst>
      <p:ext uri="{BB962C8B-B14F-4D97-AF65-F5344CB8AC3E}">
        <p14:creationId xmlns:p14="http://schemas.microsoft.com/office/powerpoint/2010/main" val="126740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3845"/>
            <a:ext cx="8213697" cy="994172"/>
          </a:xfrm>
        </p:spPr>
        <p:txBody>
          <a:bodyPr>
            <a:noAutofit/>
          </a:bodyPr>
          <a:lstStyle/>
          <a:p>
            <a:r>
              <a:rPr lang="en-US" sz="2700" dirty="0">
                <a:solidFill>
                  <a:schemeClr val="accent4">
                    <a:lumMod val="50000"/>
                  </a:schemeClr>
                </a:solidFill>
                <a:latin typeface="Powderfinger Type" charset="0"/>
                <a:ea typeface="Powderfinger Type" charset="0"/>
                <a:cs typeface="Powderfinger Type" charset="0"/>
              </a:rPr>
              <a:t>“</a:t>
            </a:r>
            <a:r>
              <a:rPr lang="en-US" sz="2700" dirty="0" err="1">
                <a:solidFill>
                  <a:schemeClr val="accent4">
                    <a:lumMod val="50000"/>
                  </a:schemeClr>
                </a:solidFill>
                <a:latin typeface="Powderfinger Type" charset="0"/>
                <a:ea typeface="Powderfinger Type" charset="0"/>
                <a:cs typeface="Powderfinger Type" charset="0"/>
              </a:rPr>
              <a:t>Glueless</a:t>
            </a:r>
            <a:r>
              <a:rPr lang="en-US" sz="2700" dirty="0">
                <a:solidFill>
                  <a:schemeClr val="accent4">
                    <a:lumMod val="50000"/>
                  </a:schemeClr>
                </a:solidFill>
                <a:latin typeface="Powderfinger Type" charset="0"/>
                <a:ea typeface="Powderfinger Type" charset="0"/>
                <a:cs typeface="Powderfinger Type" charset="0"/>
              </a:rPr>
              <a:t>” Delegation to detect IPv6 Fragmentation Handling</a:t>
            </a:r>
          </a:p>
        </p:txBody>
      </p:sp>
      <p:sp>
        <p:nvSpPr>
          <p:cNvPr id="4" name="Freeform 3"/>
          <p:cNvSpPr/>
          <p:nvPr/>
        </p:nvSpPr>
        <p:spPr>
          <a:xfrm>
            <a:off x="1940419" y="1903774"/>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5406194" y="2536897"/>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940419" y="3467200"/>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198536" y="1971980"/>
            <a:ext cx="1476686" cy="230832"/>
          </a:xfrm>
          <a:prstGeom prst="rect">
            <a:avLst/>
          </a:prstGeom>
          <a:noFill/>
        </p:spPr>
        <p:txBody>
          <a:bodyPr wrap="none" rtlCol="0">
            <a:spAutoFit/>
          </a:bodyPr>
          <a:lstStyle/>
          <a:p>
            <a:r>
              <a:rPr lang="en-US" sz="900">
                <a:latin typeface="AhnbergHand" charset="0"/>
                <a:ea typeface="AhnbergHand" charset="0"/>
                <a:cs typeface="AhnbergHand" charset="0"/>
              </a:rPr>
              <a:t>“Parent” name server</a:t>
            </a:r>
          </a:p>
        </p:txBody>
      </p:sp>
      <p:sp>
        <p:nvSpPr>
          <p:cNvPr id="8" name="TextBox 7"/>
          <p:cNvSpPr txBox="1"/>
          <p:nvPr/>
        </p:nvSpPr>
        <p:spPr>
          <a:xfrm>
            <a:off x="5515223" y="2605103"/>
            <a:ext cx="1478290" cy="230832"/>
          </a:xfrm>
          <a:prstGeom prst="rect">
            <a:avLst/>
          </a:prstGeom>
          <a:noFill/>
        </p:spPr>
        <p:txBody>
          <a:bodyPr wrap="none" rtlCol="0">
            <a:spAutoFit/>
          </a:bodyPr>
          <a:lstStyle/>
          <a:p>
            <a:r>
              <a:rPr lang="en-US" sz="900">
                <a:latin typeface="AhnbergHand" charset="0"/>
                <a:ea typeface="AhnbergHand" charset="0"/>
                <a:cs typeface="AhnbergHand" charset="0"/>
              </a:rPr>
              <a:t>“Sibling” name server</a:t>
            </a:r>
          </a:p>
        </p:txBody>
      </p:sp>
      <p:sp>
        <p:nvSpPr>
          <p:cNvPr id="9" name="TextBox 8"/>
          <p:cNvSpPr txBox="1"/>
          <p:nvPr/>
        </p:nvSpPr>
        <p:spPr>
          <a:xfrm>
            <a:off x="2093181" y="3535406"/>
            <a:ext cx="1398140" cy="230832"/>
          </a:xfrm>
          <a:prstGeom prst="rect">
            <a:avLst/>
          </a:prstGeom>
          <a:noFill/>
        </p:spPr>
        <p:txBody>
          <a:bodyPr wrap="none" rtlCol="0">
            <a:spAutoFit/>
          </a:bodyPr>
          <a:lstStyle/>
          <a:p>
            <a:r>
              <a:rPr lang="en-US" sz="900">
                <a:latin typeface="AhnbergHand" charset="0"/>
                <a:ea typeface="AhnbergHand" charset="0"/>
                <a:cs typeface="AhnbergHand" charset="0"/>
              </a:rPr>
              <a:t>“Child” name server</a:t>
            </a:r>
          </a:p>
        </p:txBody>
      </p:sp>
      <p:sp>
        <p:nvSpPr>
          <p:cNvPr id="15" name="TextBox 14"/>
          <p:cNvSpPr txBox="1"/>
          <p:nvPr/>
        </p:nvSpPr>
        <p:spPr>
          <a:xfrm flipH="1">
            <a:off x="1940419" y="4121892"/>
            <a:ext cx="2422664" cy="738664"/>
          </a:xfrm>
          <a:prstGeom prst="rect">
            <a:avLst/>
          </a:prstGeom>
          <a:noFill/>
        </p:spPr>
        <p:txBody>
          <a:bodyPr wrap="square" rtlCol="0">
            <a:spAutoFit/>
          </a:bodyPr>
          <a:lstStyle/>
          <a:p>
            <a:r>
              <a:rPr lang="en-US" sz="1050">
                <a:latin typeface="AhnbergHand" charset="0"/>
                <a:ea typeface="AhnbergHand" charset="0"/>
                <a:cs typeface="AhnbergHand" charset="0"/>
              </a:rPr>
              <a:t>The “child” name server will only be queried if the resolver could receive the response from the sibling name server</a:t>
            </a:r>
          </a:p>
        </p:txBody>
      </p:sp>
      <p:sp>
        <p:nvSpPr>
          <p:cNvPr id="16" name="TextBox 15"/>
          <p:cNvSpPr txBox="1"/>
          <p:nvPr/>
        </p:nvSpPr>
        <p:spPr>
          <a:xfrm>
            <a:off x="1829493" y="2425304"/>
            <a:ext cx="2164547" cy="369332"/>
          </a:xfrm>
          <a:prstGeom prst="rect">
            <a:avLst/>
          </a:prstGeom>
          <a:noFill/>
        </p:spPr>
        <p:txBody>
          <a:bodyPr wrap="square" rtlCol="0">
            <a:spAutoFit/>
          </a:bodyPr>
          <a:lstStyle/>
          <a:p>
            <a:r>
              <a:rPr lang="en-US" sz="900"/>
              <a:t>Reply with the DNS names of the name servers, but not their IP addresses</a:t>
            </a:r>
          </a:p>
        </p:txBody>
      </p:sp>
      <p:sp>
        <p:nvSpPr>
          <p:cNvPr id="17" name="TextBox 16"/>
          <p:cNvSpPr txBox="1"/>
          <p:nvPr/>
        </p:nvSpPr>
        <p:spPr>
          <a:xfrm>
            <a:off x="5515224" y="2136160"/>
            <a:ext cx="2164547" cy="369332"/>
          </a:xfrm>
          <a:prstGeom prst="rect">
            <a:avLst/>
          </a:prstGeom>
          <a:noFill/>
        </p:spPr>
        <p:txBody>
          <a:bodyPr wrap="square" rtlCol="0">
            <a:spAutoFit/>
          </a:bodyPr>
          <a:lstStyle/>
          <a:p>
            <a:r>
              <a:rPr lang="en-US" sz="900"/>
              <a:t>Secondary objective: resolve these</a:t>
            </a:r>
          </a:p>
          <a:p>
            <a:r>
              <a:rPr lang="en-US" sz="900"/>
              <a:t>name server names to their IP addresses</a:t>
            </a:r>
          </a:p>
        </p:txBody>
      </p:sp>
      <p:sp>
        <p:nvSpPr>
          <p:cNvPr id="18" name="TextBox 17"/>
          <p:cNvSpPr txBox="1"/>
          <p:nvPr/>
        </p:nvSpPr>
        <p:spPr>
          <a:xfrm>
            <a:off x="2770170" y="3208061"/>
            <a:ext cx="2164547" cy="230832"/>
          </a:xfrm>
          <a:prstGeom prst="rect">
            <a:avLst/>
          </a:prstGeom>
          <a:noFill/>
        </p:spPr>
        <p:txBody>
          <a:bodyPr wrap="square" rtlCol="0">
            <a:spAutoFit/>
          </a:bodyPr>
          <a:lstStyle/>
          <a:p>
            <a:r>
              <a:rPr lang="en-US" sz="900"/>
              <a:t>Resume the original name resolution task</a:t>
            </a:r>
          </a:p>
        </p:txBody>
      </p:sp>
      <p:sp>
        <p:nvSpPr>
          <p:cNvPr id="3" name="Freeform 2"/>
          <p:cNvSpPr/>
          <p:nvPr/>
        </p:nvSpPr>
        <p:spPr>
          <a:xfrm>
            <a:off x="2818738" y="1371600"/>
            <a:ext cx="172985" cy="543695"/>
          </a:xfrm>
          <a:custGeom>
            <a:avLst/>
            <a:gdLst>
              <a:gd name="connsiteX0" fmla="*/ 103366 w 230647"/>
              <a:gd name="connsiteY0" fmla="*/ 0 h 724926"/>
              <a:gd name="connsiteX1" fmla="*/ 127220 w 230647"/>
              <a:gd name="connsiteY1" fmla="*/ 675861 h 724926"/>
              <a:gd name="connsiteX2" fmla="*/ 230587 w 230647"/>
              <a:gd name="connsiteY2" fmla="*/ 485030 h 724926"/>
              <a:gd name="connsiteX3" fmla="*/ 111318 w 230647"/>
              <a:gd name="connsiteY3" fmla="*/ 723569 h 724926"/>
              <a:gd name="connsiteX4" fmla="*/ 0 w 230647"/>
              <a:gd name="connsiteY4" fmla="*/ 588397 h 72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47" h="724926">
                <a:moveTo>
                  <a:pt x="103366" y="0"/>
                </a:moveTo>
                <a:cubicBezTo>
                  <a:pt x="104691" y="297511"/>
                  <a:pt x="106016" y="595023"/>
                  <a:pt x="127220" y="675861"/>
                </a:cubicBezTo>
                <a:cubicBezTo>
                  <a:pt x="148424" y="756699"/>
                  <a:pt x="233237" y="477079"/>
                  <a:pt x="230587" y="485030"/>
                </a:cubicBezTo>
                <a:cubicBezTo>
                  <a:pt x="227937" y="492981"/>
                  <a:pt x="149749" y="706341"/>
                  <a:pt x="111318" y="723569"/>
                </a:cubicBezTo>
                <a:cubicBezTo>
                  <a:pt x="72887" y="740797"/>
                  <a:pt x="0" y="588397"/>
                  <a:pt x="0" y="58839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Freeform 9"/>
          <p:cNvSpPr/>
          <p:nvPr/>
        </p:nvSpPr>
        <p:spPr>
          <a:xfrm>
            <a:off x="2904747" y="1529525"/>
            <a:ext cx="3319180" cy="1242484"/>
          </a:xfrm>
          <a:custGeom>
            <a:avLst/>
            <a:gdLst>
              <a:gd name="connsiteX0" fmla="*/ 4590 w 4425573"/>
              <a:gd name="connsiteY0" fmla="*/ 1061643 h 1656645"/>
              <a:gd name="connsiteX1" fmla="*/ 4590 w 4425573"/>
              <a:gd name="connsiteY1" fmla="*/ 1459208 h 1656645"/>
              <a:gd name="connsiteX2" fmla="*/ 52298 w 4425573"/>
              <a:gd name="connsiteY2" fmla="*/ 1626185 h 1656645"/>
              <a:gd name="connsiteX3" fmla="*/ 251081 w 4425573"/>
              <a:gd name="connsiteY3" fmla="*/ 1626185 h 1656645"/>
              <a:gd name="connsiteX4" fmla="*/ 1229091 w 4425573"/>
              <a:gd name="connsiteY4" fmla="*/ 1316084 h 1656645"/>
              <a:gd name="connsiteX5" fmla="*/ 2469494 w 4425573"/>
              <a:gd name="connsiteY5" fmla="*/ 616370 h 1656645"/>
              <a:gd name="connsiteX6" fmla="*/ 3670141 w 4425573"/>
              <a:gd name="connsiteY6" fmla="*/ 67730 h 1656645"/>
              <a:gd name="connsiteX7" fmla="*/ 4218781 w 4425573"/>
              <a:gd name="connsiteY7" fmla="*/ 20022 h 1656645"/>
              <a:gd name="connsiteX8" fmla="*/ 4322148 w 4425573"/>
              <a:gd name="connsiteY8" fmla="*/ 171097 h 1656645"/>
              <a:gd name="connsiteX9" fmla="*/ 4322148 w 4425573"/>
              <a:gd name="connsiteY9" fmla="*/ 775396 h 1656645"/>
              <a:gd name="connsiteX10" fmla="*/ 4425515 w 4425573"/>
              <a:gd name="connsiteY10" fmla="*/ 552759 h 1656645"/>
              <a:gd name="connsiteX11" fmla="*/ 4306246 w 4425573"/>
              <a:gd name="connsiteY11" fmla="*/ 791298 h 1656645"/>
              <a:gd name="connsiteX12" fmla="*/ 4147220 w 4425573"/>
              <a:gd name="connsiteY12" fmla="*/ 632272 h 16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573" h="1656645">
                <a:moveTo>
                  <a:pt x="4590" y="1061643"/>
                </a:moveTo>
                <a:cubicBezTo>
                  <a:pt x="614" y="1213380"/>
                  <a:pt x="-3361" y="1365118"/>
                  <a:pt x="4590" y="1459208"/>
                </a:cubicBezTo>
                <a:cubicBezTo>
                  <a:pt x="12541" y="1553298"/>
                  <a:pt x="11216" y="1598355"/>
                  <a:pt x="52298" y="1626185"/>
                </a:cubicBezTo>
                <a:cubicBezTo>
                  <a:pt x="93380" y="1654015"/>
                  <a:pt x="54949" y="1677868"/>
                  <a:pt x="251081" y="1626185"/>
                </a:cubicBezTo>
                <a:cubicBezTo>
                  <a:pt x="447213" y="1574502"/>
                  <a:pt x="859356" y="1484387"/>
                  <a:pt x="1229091" y="1316084"/>
                </a:cubicBezTo>
                <a:cubicBezTo>
                  <a:pt x="1598827" y="1147782"/>
                  <a:pt x="2062652" y="824429"/>
                  <a:pt x="2469494" y="616370"/>
                </a:cubicBezTo>
                <a:cubicBezTo>
                  <a:pt x="2876336" y="408311"/>
                  <a:pt x="3378593" y="167121"/>
                  <a:pt x="3670141" y="67730"/>
                </a:cubicBezTo>
                <a:cubicBezTo>
                  <a:pt x="3961689" y="-31661"/>
                  <a:pt x="4110113" y="2794"/>
                  <a:pt x="4218781" y="20022"/>
                </a:cubicBezTo>
                <a:cubicBezTo>
                  <a:pt x="4327449" y="37250"/>
                  <a:pt x="4304920" y="45201"/>
                  <a:pt x="4322148" y="171097"/>
                </a:cubicBezTo>
                <a:cubicBezTo>
                  <a:pt x="4339376" y="296993"/>
                  <a:pt x="4304920" y="711786"/>
                  <a:pt x="4322148" y="775396"/>
                </a:cubicBezTo>
                <a:cubicBezTo>
                  <a:pt x="4339376" y="839006"/>
                  <a:pt x="4428165" y="550109"/>
                  <a:pt x="4425515" y="552759"/>
                </a:cubicBezTo>
                <a:cubicBezTo>
                  <a:pt x="4422865" y="555409"/>
                  <a:pt x="4352628" y="778046"/>
                  <a:pt x="4306246" y="791298"/>
                </a:cubicBezTo>
                <a:cubicBezTo>
                  <a:pt x="4259864" y="804550"/>
                  <a:pt x="4147220" y="632272"/>
                  <a:pt x="4147220" y="6322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Freeform 10"/>
          <p:cNvSpPr/>
          <p:nvPr/>
        </p:nvSpPr>
        <p:spPr>
          <a:xfrm>
            <a:off x="2878373" y="2922105"/>
            <a:ext cx="3341269" cy="333962"/>
          </a:xfrm>
          <a:custGeom>
            <a:avLst/>
            <a:gdLst>
              <a:gd name="connsiteX0" fmla="*/ 4452730 w 4455025"/>
              <a:gd name="connsiteY0" fmla="*/ 0 h 445283"/>
              <a:gd name="connsiteX1" fmla="*/ 4452730 w 4455025"/>
              <a:gd name="connsiteY1" fmla="*/ 238539 h 445283"/>
              <a:gd name="connsiteX2" fmla="*/ 4428876 w 4455025"/>
              <a:gd name="connsiteY2" fmla="*/ 357809 h 445283"/>
              <a:gd name="connsiteX3" fmla="*/ 4285753 w 4455025"/>
              <a:gd name="connsiteY3" fmla="*/ 333955 h 445283"/>
              <a:gd name="connsiteX4" fmla="*/ 3983603 w 4455025"/>
              <a:gd name="connsiteY4" fmla="*/ 254442 h 445283"/>
              <a:gd name="connsiteX5" fmla="*/ 2910177 w 4455025"/>
              <a:gd name="connsiteY5" fmla="*/ 79513 h 445283"/>
              <a:gd name="connsiteX6" fmla="*/ 1375575 w 4455025"/>
              <a:gd name="connsiteY6" fmla="*/ 119270 h 445283"/>
              <a:gd name="connsiteX7" fmla="*/ 326003 w 4455025"/>
              <a:gd name="connsiteY7" fmla="*/ 214685 h 445283"/>
              <a:gd name="connsiteX8" fmla="*/ 159026 w 4455025"/>
              <a:gd name="connsiteY8" fmla="*/ 310101 h 445283"/>
              <a:gd name="connsiteX9" fmla="*/ 151074 w 4455025"/>
              <a:gd name="connsiteY9" fmla="*/ 429371 h 445283"/>
              <a:gd name="connsiteX10" fmla="*/ 246490 w 4455025"/>
              <a:gd name="connsiteY10" fmla="*/ 318052 h 445283"/>
              <a:gd name="connsiteX11" fmla="*/ 111318 w 4455025"/>
              <a:gd name="connsiteY11" fmla="*/ 445273 h 445283"/>
              <a:gd name="connsiteX12" fmla="*/ 0 w 4455025"/>
              <a:gd name="connsiteY12" fmla="*/ 326004 h 44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5025" h="445283">
                <a:moveTo>
                  <a:pt x="4452730" y="0"/>
                </a:moveTo>
                <a:cubicBezTo>
                  <a:pt x="4454718" y="89452"/>
                  <a:pt x="4456706" y="178904"/>
                  <a:pt x="4452730" y="238539"/>
                </a:cubicBezTo>
                <a:cubicBezTo>
                  <a:pt x="4448754" y="298174"/>
                  <a:pt x="4456705" y="341906"/>
                  <a:pt x="4428876" y="357809"/>
                </a:cubicBezTo>
                <a:cubicBezTo>
                  <a:pt x="4401047" y="373712"/>
                  <a:pt x="4359965" y="351183"/>
                  <a:pt x="4285753" y="333955"/>
                </a:cubicBezTo>
                <a:cubicBezTo>
                  <a:pt x="4211541" y="316727"/>
                  <a:pt x="4212866" y="296849"/>
                  <a:pt x="3983603" y="254442"/>
                </a:cubicBezTo>
                <a:cubicBezTo>
                  <a:pt x="3754340" y="212035"/>
                  <a:pt x="3344848" y="102042"/>
                  <a:pt x="2910177" y="79513"/>
                </a:cubicBezTo>
                <a:cubicBezTo>
                  <a:pt x="2475506" y="56984"/>
                  <a:pt x="1806271" y="96741"/>
                  <a:pt x="1375575" y="119270"/>
                </a:cubicBezTo>
                <a:cubicBezTo>
                  <a:pt x="944879" y="141799"/>
                  <a:pt x="528761" y="182880"/>
                  <a:pt x="326003" y="214685"/>
                </a:cubicBezTo>
                <a:cubicBezTo>
                  <a:pt x="123245" y="246490"/>
                  <a:pt x="188181" y="274320"/>
                  <a:pt x="159026" y="310101"/>
                </a:cubicBezTo>
                <a:cubicBezTo>
                  <a:pt x="129871" y="345882"/>
                  <a:pt x="136497" y="428046"/>
                  <a:pt x="151074" y="429371"/>
                </a:cubicBezTo>
                <a:cubicBezTo>
                  <a:pt x="165651" y="430696"/>
                  <a:pt x="253116" y="315402"/>
                  <a:pt x="246490" y="318052"/>
                </a:cubicBezTo>
                <a:cubicBezTo>
                  <a:pt x="239864" y="320702"/>
                  <a:pt x="152400" y="443948"/>
                  <a:pt x="111318" y="445273"/>
                </a:cubicBezTo>
                <a:cubicBezTo>
                  <a:pt x="70236" y="446598"/>
                  <a:pt x="0" y="326004"/>
                  <a:pt x="0" y="3260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9" name="TextBox 18"/>
          <p:cNvSpPr txBox="1"/>
          <p:nvPr/>
        </p:nvSpPr>
        <p:spPr>
          <a:xfrm>
            <a:off x="4895520" y="3535406"/>
            <a:ext cx="2808799" cy="646331"/>
          </a:xfrm>
          <a:prstGeom prst="rect">
            <a:avLst/>
          </a:prstGeom>
          <a:noFill/>
        </p:spPr>
        <p:txBody>
          <a:bodyPr wrap="square" rtlCol="0">
            <a:spAutoFit/>
          </a:bodyPr>
          <a:lstStyle/>
          <a:p>
            <a:r>
              <a:rPr lang="en-US" sz="1200" dirty="0">
                <a:latin typeface="AhnbergHand" charset="0"/>
                <a:ea typeface="AhnbergHand" charset="0"/>
                <a:cs typeface="AhnbergHand" charset="0"/>
              </a:rPr>
              <a:t>Use a modified DNS server that inflates and fragments all DNS responses</a:t>
            </a:r>
          </a:p>
        </p:txBody>
      </p:sp>
      <p:sp>
        <p:nvSpPr>
          <p:cNvPr id="12" name="Freeform 11"/>
          <p:cNvSpPr/>
          <p:nvPr/>
        </p:nvSpPr>
        <p:spPr>
          <a:xfrm>
            <a:off x="6550146" y="2868983"/>
            <a:ext cx="282012" cy="770729"/>
          </a:xfrm>
          <a:custGeom>
            <a:avLst/>
            <a:gdLst>
              <a:gd name="connsiteX0" fmla="*/ 320357 w 376016"/>
              <a:gd name="connsiteY0" fmla="*/ 1027639 h 1027639"/>
              <a:gd name="connsiteX1" fmla="*/ 232893 w 376016"/>
              <a:gd name="connsiteY1" fmla="*/ 407437 h 1027639"/>
              <a:gd name="connsiteX2" fmla="*/ 89769 w 376016"/>
              <a:gd name="connsiteY2" fmla="*/ 41677 h 1027639"/>
              <a:gd name="connsiteX3" fmla="*/ 2305 w 376016"/>
              <a:gd name="connsiteY3" fmla="*/ 216606 h 1027639"/>
              <a:gd name="connsiteX4" fmla="*/ 57964 w 376016"/>
              <a:gd name="connsiteY4" fmla="*/ 1921 h 1027639"/>
              <a:gd name="connsiteX5" fmla="*/ 376016 w 376016"/>
              <a:gd name="connsiteY5" fmla="*/ 129142 h 102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016" h="1027639">
                <a:moveTo>
                  <a:pt x="320357" y="1027639"/>
                </a:moveTo>
                <a:cubicBezTo>
                  <a:pt x="295840" y="799701"/>
                  <a:pt x="271324" y="571764"/>
                  <a:pt x="232893" y="407437"/>
                </a:cubicBezTo>
                <a:cubicBezTo>
                  <a:pt x="194462" y="243110"/>
                  <a:pt x="128200" y="73482"/>
                  <a:pt x="89769" y="41677"/>
                </a:cubicBezTo>
                <a:cubicBezTo>
                  <a:pt x="51338" y="9872"/>
                  <a:pt x="7606" y="223232"/>
                  <a:pt x="2305" y="216606"/>
                </a:cubicBezTo>
                <a:cubicBezTo>
                  <a:pt x="-2996" y="209980"/>
                  <a:pt x="-4321" y="16498"/>
                  <a:pt x="57964" y="1921"/>
                </a:cubicBezTo>
                <a:cubicBezTo>
                  <a:pt x="120249" y="-12656"/>
                  <a:pt x="248132" y="58243"/>
                  <a:pt x="376016" y="129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1580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55" y="273845"/>
            <a:ext cx="7565666" cy="994172"/>
          </a:xfrm>
        </p:spPr>
        <p:txBody>
          <a:bodyPr>
            <a:normAutofit fontScale="90000"/>
          </a:bodyPr>
          <a:lstStyle/>
          <a:p>
            <a:r>
              <a:rPr lang="en-US">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549137" y="1268017"/>
            <a:ext cx="7886700" cy="3263504"/>
          </a:xfrm>
        </p:spPr>
        <p:txBody>
          <a:bodyPr/>
          <a:lstStyle/>
          <a:p>
            <a:pPr marL="0" indent="0">
              <a:buNone/>
            </a:pPr>
            <a:r>
              <a:rPr lang="en-US" dirty="0"/>
              <a:t>Total number of tests (DNS over UDP over IPv6):  27,619,047</a:t>
            </a:r>
          </a:p>
          <a:p>
            <a:pPr marL="0" indent="0">
              <a:buNone/>
            </a:pPr>
            <a:r>
              <a:rPr lang="en-US" dirty="0"/>
              <a:t>Failure Rate in receiving a large response: 11,232,833</a:t>
            </a:r>
          </a:p>
          <a:p>
            <a:pPr marL="0" indent="0">
              <a:buNone/>
            </a:pPr>
            <a:endParaRPr lang="en-US" dirty="0"/>
          </a:p>
          <a:p>
            <a:pPr marL="0" indent="0">
              <a:buNone/>
            </a:pPr>
            <a:r>
              <a:rPr lang="en-US" dirty="0"/>
              <a:t>IPv6 Fragmentation Failure Rate: </a:t>
            </a:r>
            <a:r>
              <a:rPr lang="en-US" b="1" dirty="0"/>
              <a:t>41%</a:t>
            </a:r>
          </a:p>
        </p:txBody>
      </p:sp>
      <p:sp>
        <p:nvSpPr>
          <p:cNvPr id="4" name="Freeform 3"/>
          <p:cNvSpPr/>
          <p:nvPr/>
        </p:nvSpPr>
        <p:spPr>
          <a:xfrm>
            <a:off x="3826639" y="2262189"/>
            <a:ext cx="1331696" cy="798638"/>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73C36EF5-2B50-4346-A175-25203A04CC45}"/>
              </a:ext>
            </a:extLst>
          </p:cNvPr>
          <p:cNvSpPr txBox="1"/>
          <p:nvPr/>
        </p:nvSpPr>
        <p:spPr>
          <a:xfrm>
            <a:off x="6507125" y="4731155"/>
            <a:ext cx="2470869" cy="276999"/>
          </a:xfrm>
          <a:prstGeom prst="rect">
            <a:avLst/>
          </a:prstGeom>
          <a:noFill/>
        </p:spPr>
        <p:txBody>
          <a:bodyPr wrap="none" rtlCol="0">
            <a:spAutoFit/>
          </a:bodyPr>
          <a:lstStyle/>
          <a:p>
            <a:r>
              <a:rPr lang="en-AU" sz="1200" dirty="0"/>
              <a:t>Data gathered 26 April – 1 May 2020</a:t>
            </a:r>
          </a:p>
        </p:txBody>
      </p:sp>
    </p:spTree>
    <p:extLst>
      <p:ext uri="{BB962C8B-B14F-4D97-AF65-F5344CB8AC3E}">
        <p14:creationId xmlns:p14="http://schemas.microsoft.com/office/powerpoint/2010/main" val="1760110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What to do?</a:t>
            </a:r>
          </a:p>
        </p:txBody>
      </p:sp>
      <p:sp>
        <p:nvSpPr>
          <p:cNvPr id="3" name="Content Placeholder 2"/>
          <p:cNvSpPr>
            <a:spLocks noGrp="1"/>
          </p:cNvSpPr>
          <p:nvPr>
            <p:ph idx="1"/>
          </p:nvPr>
        </p:nvSpPr>
        <p:spPr/>
        <p:txBody>
          <a:bodyPr/>
          <a:lstStyle/>
          <a:p>
            <a:pPr marL="0" indent="0">
              <a:buNone/>
            </a:pPr>
            <a:r>
              <a:rPr lang="en-US"/>
              <a:t>Accepting a future IPv6-only Internet means we are going to have to take the problem of IPv6 Fragmentation seriously</a:t>
            </a:r>
          </a:p>
          <a:p>
            <a:pPr lvl="1"/>
            <a:r>
              <a:rPr lang="en-US"/>
              <a:t>Because relying on IPv4 as a backup is a hack with an indeterminate future!</a:t>
            </a:r>
          </a:p>
          <a:p>
            <a:endParaRPr lang="en-US"/>
          </a:p>
          <a:p>
            <a:pPr marL="0" indent="0">
              <a:buNone/>
            </a:pPr>
            <a:r>
              <a:rPr lang="en-US"/>
              <a:t>Which means that we need to figure out how to change the appalling drop rate for fragmented IPv6 packets both in the DNS and in end-to-end paths in the net</a:t>
            </a:r>
          </a:p>
          <a:p>
            <a:pPr marL="0" indent="0">
              <a:buNone/>
            </a:pPr>
            <a:endParaRPr lang="en-US"/>
          </a:p>
          <a:p>
            <a:pPr marL="0" lvl="1" indent="0">
              <a:spcBef>
                <a:spcPts val="750"/>
              </a:spcBef>
              <a:buNone/>
            </a:pPr>
            <a:r>
              <a:rPr lang="en-US" sz="2100"/>
              <a:t>Should we try and fix the network problem or try to work around it?</a:t>
            </a:r>
          </a:p>
          <a:p>
            <a:pPr marL="0" indent="0">
              <a:buNone/>
            </a:pPr>
            <a:endParaRPr lang="en-US"/>
          </a:p>
          <a:p>
            <a:endParaRPr lang="en-US"/>
          </a:p>
        </p:txBody>
      </p:sp>
    </p:spTree>
    <p:extLst>
      <p:ext uri="{BB962C8B-B14F-4D97-AF65-F5344CB8AC3E}">
        <p14:creationId xmlns:p14="http://schemas.microsoft.com/office/powerpoint/2010/main" val="36217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spTree>
    <p:extLst>
      <p:ext uri="{BB962C8B-B14F-4D97-AF65-F5344CB8AC3E}">
        <p14:creationId xmlns:p14="http://schemas.microsoft.com/office/powerpoint/2010/main" val="1690361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Tree>
    <p:extLst>
      <p:ext uri="{BB962C8B-B14F-4D97-AF65-F5344CB8AC3E}">
        <p14:creationId xmlns:p14="http://schemas.microsoft.com/office/powerpoint/2010/main" val="1998147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44" y="1584086"/>
            <a:ext cx="7297088" cy="2828776"/>
          </a:xfrm>
          <a:prstGeom prst="rect">
            <a:avLst/>
          </a:prstGeom>
        </p:spPr>
      </p:pic>
      <p:sp>
        <p:nvSpPr>
          <p:cNvPr id="5" name="Rectangle 4"/>
          <p:cNvSpPr/>
          <p:nvPr/>
        </p:nvSpPr>
        <p:spPr>
          <a:xfrm>
            <a:off x="524786" y="1041621"/>
            <a:ext cx="8386418" cy="3388028"/>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677724" y="2613690"/>
            <a:ext cx="7233479" cy="1433524"/>
          </a:xfrm>
          <a:prstGeom prst="rect">
            <a:avLst/>
          </a:prstGeom>
        </p:spPr>
      </p:pic>
    </p:spTree>
    <p:extLst>
      <p:ext uri="{BB962C8B-B14F-4D97-AF65-F5344CB8AC3E}">
        <p14:creationId xmlns:p14="http://schemas.microsoft.com/office/powerpoint/2010/main" val="122578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44" y="1584086"/>
            <a:ext cx="7297088" cy="2828776"/>
          </a:xfrm>
          <a:prstGeom prst="rect">
            <a:avLst/>
          </a:prstGeom>
        </p:spPr>
      </p:pic>
      <p:sp>
        <p:nvSpPr>
          <p:cNvPr id="5" name="Rectangle 4"/>
          <p:cNvSpPr/>
          <p:nvPr/>
        </p:nvSpPr>
        <p:spPr>
          <a:xfrm>
            <a:off x="524786" y="1041621"/>
            <a:ext cx="8386418" cy="3388028"/>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088004" y="2496820"/>
            <a:ext cx="7823200" cy="1550394"/>
          </a:xfrm>
          <a:prstGeom prst="rect">
            <a:avLst/>
          </a:prstGeom>
        </p:spPr>
      </p:pic>
      <p:sp>
        <p:nvSpPr>
          <p:cNvPr id="8" name="TextBox 7"/>
          <p:cNvSpPr txBox="1"/>
          <p:nvPr/>
        </p:nvSpPr>
        <p:spPr>
          <a:xfrm rot="21015604">
            <a:off x="1637970" y="2427700"/>
            <a:ext cx="6591631" cy="1754326"/>
          </a:xfrm>
          <a:prstGeom prst="rect">
            <a:avLst/>
          </a:prstGeom>
          <a:solidFill>
            <a:srgbClr val="FFFFFF"/>
          </a:solidFill>
        </p:spPr>
        <p:txBody>
          <a:bodyPr wrap="square" rtlCol="0">
            <a:spAutoFit/>
          </a:bodyPr>
          <a:lstStyle/>
          <a:p>
            <a:r>
              <a:rPr lang="en-AU" dirty="0">
                <a:latin typeface="AhnbergHand" charset="0"/>
                <a:ea typeface="AhnbergHand" charset="0"/>
                <a:cs typeface="AhnbergHand" charset="0"/>
              </a:rPr>
              <a:t>This BCP is saying that using EDNS(0) in the DNS to signal the capability of accepting large fragmented DNS responses was unwise, and if a host/application does know the path MTU, it should truncate at UDP at 1280 octets (and IPv4 should truncate at 512 octets!)</a:t>
            </a:r>
          </a:p>
        </p:txBody>
      </p:sp>
    </p:spTree>
    <p:extLst>
      <p:ext uri="{BB962C8B-B14F-4D97-AF65-F5344CB8AC3E}">
        <p14:creationId xmlns:p14="http://schemas.microsoft.com/office/powerpoint/2010/main" val="446081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What’s the problem?</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a:bodyPr>
          <a:lstStyle/>
          <a:p>
            <a:pPr defTabSz="914400">
              <a:lnSpc>
                <a:spcPct val="100000"/>
              </a:lnSpc>
              <a:spcBef>
                <a:spcPts val="0"/>
              </a:spcBef>
            </a:pPr>
            <a:r>
              <a:rPr lang="en-US" dirty="0"/>
              <a:t>Is the root cause problem with the way our IPv6 networks handle Fragmented IPv6 packets?</a:t>
            </a:r>
          </a:p>
          <a:p>
            <a:pPr defTabSz="914400">
              <a:lnSpc>
                <a:spcPct val="100000"/>
              </a:lnSpc>
              <a:spcBef>
                <a:spcPts val="0"/>
              </a:spcBef>
            </a:pPr>
            <a:r>
              <a:rPr lang="en-US" dirty="0"/>
              <a:t>Or with the way our IPv6 networks handle IPv6 packets with Extension Headers?</a:t>
            </a:r>
          </a:p>
          <a:p>
            <a:pPr defTabSz="914400">
              <a:lnSpc>
                <a:spcPct val="100000"/>
              </a:lnSpc>
              <a:spcBef>
                <a:spcPts val="0"/>
              </a:spcBef>
            </a:pPr>
            <a:endParaRPr lang="en-US" dirty="0"/>
          </a:p>
          <a:p>
            <a:pPr defTabSz="914400">
              <a:lnSpc>
                <a:spcPct val="100000"/>
              </a:lnSpc>
              <a:spcBef>
                <a:spcPts val="0"/>
              </a:spcBef>
            </a:pPr>
            <a:r>
              <a:rPr lang="en-US" dirty="0"/>
              <a:t>The data presented here suggests that EH drop could be the more significant issue here</a:t>
            </a:r>
          </a:p>
          <a:p>
            <a:pPr defTabSz="914400">
              <a:lnSpc>
                <a:spcPct val="100000"/>
              </a:lnSpc>
              <a:spcBef>
                <a:spcPts val="0"/>
              </a:spcBef>
            </a:pPr>
            <a:r>
              <a:rPr lang="en-US" dirty="0"/>
              <a:t>Perhaps we might want to think about advice to host stacks and applications to avoid EH altogether!</a:t>
            </a:r>
          </a:p>
          <a:p>
            <a:pPr defTabSz="914400">
              <a:lnSpc>
                <a:spcPct val="100000"/>
              </a:lnSpc>
              <a:spcBef>
                <a:spcPts val="0"/>
              </a:spcBef>
            </a:pPr>
            <a:endParaRPr lang="en-US" dirty="0"/>
          </a:p>
        </p:txBody>
      </p:sp>
    </p:spTree>
    <p:extLst>
      <p:ext uri="{BB962C8B-B14F-4D97-AF65-F5344CB8AC3E}">
        <p14:creationId xmlns:p14="http://schemas.microsoft.com/office/powerpoint/2010/main" val="1535634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177325"/>
            <a:ext cx="6217920" cy="994172"/>
          </a:xfrm>
        </p:spPr>
        <p:txBody>
          <a:bodyPr>
            <a:normAutofit/>
          </a:bodyPr>
          <a:lstStyle/>
          <a:p>
            <a:r>
              <a:rPr lang="en-US" sz="3200">
                <a:solidFill>
                  <a:schemeClr val="accent4">
                    <a:lumMod val="50000"/>
                  </a:schemeClr>
                </a:solidFill>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1614488" y="1381145"/>
            <a:ext cx="5915025" cy="3263504"/>
          </a:xfrm>
        </p:spPr>
        <p:txBody>
          <a:bodyPr>
            <a:normAutofit/>
          </a:bodyPr>
          <a:lstStyle/>
          <a:p>
            <a:pPr marL="0" indent="0">
              <a:buNone/>
            </a:pPr>
            <a:r>
              <a:rPr lang="en-US" sz="2400" b="1"/>
              <a:t>Fix it! </a:t>
            </a:r>
          </a:p>
        </p:txBody>
      </p:sp>
      <p:sp>
        <p:nvSpPr>
          <p:cNvPr id="5" name="TextBox 4"/>
          <p:cNvSpPr txBox="1"/>
          <p:nvPr/>
        </p:nvSpPr>
        <p:spPr>
          <a:xfrm>
            <a:off x="2091192" y="1956021"/>
            <a:ext cx="6186115" cy="1200329"/>
          </a:xfrm>
          <a:prstGeom prst="rect">
            <a:avLst/>
          </a:prstGeom>
          <a:noFill/>
        </p:spPr>
        <p:txBody>
          <a:bodyPr wrap="square" rtlCol="0">
            <a:spAutoFit/>
          </a:bodyPr>
          <a:lstStyle/>
          <a:p>
            <a:r>
              <a:rPr lang="en-US"/>
              <a:t>Get all the deployed routers, switches and firewalls and related network middleware to accept packets with IPv6 Fragmentation Headers</a:t>
            </a:r>
          </a:p>
          <a:p>
            <a:endParaRPr lang="en-US"/>
          </a:p>
        </p:txBody>
      </p:sp>
      <p:pic>
        <p:nvPicPr>
          <p:cNvPr id="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015" y="3012897"/>
            <a:ext cx="2127969" cy="16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42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3BD1-06CE-0640-A1C9-33A067545991}"/>
              </a:ext>
            </a:extLst>
          </p:cNvPr>
          <p:cNvSpPr>
            <a:spLocks noGrp="1"/>
          </p:cNvSpPr>
          <p:nvPr>
            <p:ph type="title"/>
          </p:nvPr>
        </p:nvSpPr>
        <p:spPr/>
        <p:txBody>
          <a:bodyPr>
            <a:normAutofit fontScale="90000"/>
          </a:bodyPr>
          <a:lstStyle/>
          <a:p>
            <a:r>
              <a:rPr lang="en-AU" dirty="0">
                <a:solidFill>
                  <a:schemeClr val="accent4">
                    <a:lumMod val="50000"/>
                  </a:schemeClr>
                </a:solidFill>
                <a:latin typeface="Powderfinger Type" panose="02020709070000000403" pitchFamily="49" charset="77"/>
              </a:rPr>
              <a:t>A word or two about “how” to talk about the DNS</a:t>
            </a:r>
          </a:p>
        </p:txBody>
      </p:sp>
      <p:sp>
        <p:nvSpPr>
          <p:cNvPr id="3" name="Content Placeholder 2">
            <a:extLst>
              <a:ext uri="{FF2B5EF4-FFF2-40B4-BE49-F238E27FC236}">
                <a16:creationId xmlns:a16="http://schemas.microsoft.com/office/drawing/2014/main" id="{606387C0-D6CD-8E4F-A88A-6D403B15F62C}"/>
              </a:ext>
            </a:extLst>
          </p:cNvPr>
          <p:cNvSpPr>
            <a:spLocks noGrp="1"/>
          </p:cNvSpPr>
          <p:nvPr>
            <p:ph idx="1"/>
          </p:nvPr>
        </p:nvSpPr>
        <p:spPr/>
        <p:txBody>
          <a:bodyPr>
            <a:normAutofit/>
          </a:bodyPr>
          <a:lstStyle/>
          <a:p>
            <a:pPr marL="0" indent="0">
              <a:buNone/>
            </a:pPr>
            <a:r>
              <a:rPr lang="en-AU" dirty="0"/>
              <a:t>We really don’t understand what a “resolver” is!</a:t>
            </a:r>
          </a:p>
          <a:p>
            <a:pPr marL="342900" lvl="1" indent="0">
              <a:buNone/>
            </a:pPr>
            <a:r>
              <a:rPr lang="en-AU" dirty="0"/>
              <a:t>It could be a single platform running an instance of DNS resolver code</a:t>
            </a:r>
          </a:p>
          <a:p>
            <a:pPr marL="342900" lvl="1" indent="0">
              <a:buNone/>
            </a:pPr>
            <a:r>
              <a:rPr lang="en-AU" dirty="0"/>
              <a:t>It could be a collection of independent back-end systems with a load distributor front end facing clients</a:t>
            </a:r>
          </a:p>
          <a:p>
            <a:pPr marL="342900" lvl="1" indent="0">
              <a:buNone/>
            </a:pPr>
            <a:r>
              <a:rPr lang="en-AU" dirty="0"/>
              <a:t>It could be a hybrid collection where the back ends synchronise each other to emulate a common cache</a:t>
            </a:r>
          </a:p>
          <a:p>
            <a:pPr marL="342900" lvl="1" indent="0">
              <a:buNone/>
            </a:pPr>
            <a:r>
              <a:rPr lang="en-AU" dirty="0"/>
              <a:t>It is a stub, recursive, or forwarding resolver</a:t>
            </a:r>
          </a:p>
          <a:p>
            <a:pPr marL="342900" lvl="1" indent="0">
              <a:buNone/>
            </a:pPr>
            <a:r>
              <a:rPr lang="en-AU" dirty="0"/>
              <a:t>A resolver may have 1 client or millions of clients or anything in between</a:t>
            </a:r>
          </a:p>
          <a:p>
            <a:pPr marL="0" indent="0">
              <a:buNone/>
            </a:pPr>
            <a:r>
              <a:rPr lang="en-AU" dirty="0"/>
              <a:t>When we talk about “resolvers” its challenging to understand exactly what we are talking about!</a:t>
            </a:r>
          </a:p>
        </p:txBody>
      </p:sp>
    </p:spTree>
    <p:extLst>
      <p:ext uri="{BB962C8B-B14F-4D97-AF65-F5344CB8AC3E}">
        <p14:creationId xmlns:p14="http://schemas.microsoft.com/office/powerpoint/2010/main" val="108003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59" y="293787"/>
            <a:ext cx="6303397" cy="994172"/>
          </a:xfrm>
        </p:spPr>
        <p:txBody>
          <a:bodyPr/>
          <a:lstStyle/>
          <a:p>
            <a:r>
              <a:rPr lang="en-US">
                <a:solidFill>
                  <a:schemeClr val="accent4">
                    <a:lumMod val="50000"/>
                  </a:schemeClr>
                </a:solidFill>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1614488" y="1381145"/>
            <a:ext cx="5915025" cy="3263504"/>
          </a:xfrm>
        </p:spPr>
        <p:txBody>
          <a:bodyPr>
            <a:norm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lang="en-US" sz="2400" b="1"/>
              <a:t>Change it!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3371146" y="2645271"/>
            <a:ext cx="2711602" cy="2273924"/>
          </a:xfrm>
          <a:prstGeom prst="rect">
            <a:avLst/>
          </a:prstGeom>
        </p:spPr>
      </p:pic>
      <p:sp>
        <p:nvSpPr>
          <p:cNvPr id="4" name="Rectangle 3"/>
          <p:cNvSpPr/>
          <p:nvPr/>
        </p:nvSpPr>
        <p:spPr>
          <a:xfrm>
            <a:off x="1904336" y="1812568"/>
            <a:ext cx="6372971" cy="646331"/>
          </a:xfrm>
          <a:prstGeom prst="rect">
            <a:avLst/>
          </a:prstGeom>
        </p:spPr>
        <p:txBody>
          <a:bodyPr wrap="square">
            <a:spAutoFit/>
          </a:bodyPr>
          <a:lstStyle/>
          <a:p>
            <a:r>
              <a:rPr lang="en-US"/>
              <a:t>Change the way in which IPv6 manages IP fragmentation and the use of Extension Headers as Fragmentation Control fields</a:t>
            </a:r>
          </a:p>
        </p:txBody>
      </p:sp>
    </p:spTree>
    <p:extLst>
      <p:ext uri="{BB962C8B-B14F-4D97-AF65-F5344CB8AC3E}">
        <p14:creationId xmlns:p14="http://schemas.microsoft.com/office/powerpoint/2010/main" val="208099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169275"/>
            <a:ext cx="6380922" cy="994172"/>
          </a:xfrm>
        </p:spPr>
        <p:txBody>
          <a:bodyPr/>
          <a:lstStyle/>
          <a:p>
            <a:r>
              <a:rPr lang="en-US">
                <a:solidFill>
                  <a:schemeClr val="accent4">
                    <a:lumMod val="50000"/>
                  </a:schemeClr>
                </a:solidFill>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1558456" y="1369219"/>
            <a:ext cx="6956894" cy="3263504"/>
          </a:xfrm>
        </p:spPr>
        <p:txBody>
          <a:bodyPr>
            <a:normAutofit/>
          </a:bodyPr>
          <a:lstStyle/>
          <a:p>
            <a:pPr marL="0" indent="0">
              <a:buNone/>
            </a:pPr>
            <a:r>
              <a:rPr lang="en-US" sz="2400" b="1"/>
              <a:t>Avoid it!</a:t>
            </a:r>
          </a:p>
        </p:txBody>
      </p:sp>
      <p:pic>
        <p:nvPicPr>
          <p:cNvPr id="4" name="Picture 3"/>
          <p:cNvPicPr>
            <a:picLocks noChangeAspect="1"/>
          </p:cNvPicPr>
          <p:nvPr/>
        </p:nvPicPr>
        <p:blipFill>
          <a:blip r:embed="rId2"/>
          <a:stretch>
            <a:fillRect/>
          </a:stretch>
        </p:blipFill>
        <p:spPr>
          <a:xfrm>
            <a:off x="3066967" y="2343647"/>
            <a:ext cx="1648157" cy="1930842"/>
          </a:xfrm>
          <a:prstGeom prst="rect">
            <a:avLst/>
          </a:prstGeom>
        </p:spPr>
      </p:pic>
      <p:sp>
        <p:nvSpPr>
          <p:cNvPr id="5" name="Rectangle 4"/>
          <p:cNvSpPr/>
          <p:nvPr/>
        </p:nvSpPr>
        <p:spPr>
          <a:xfrm>
            <a:off x="1850417" y="1780763"/>
            <a:ext cx="6372971" cy="646331"/>
          </a:xfrm>
          <a:prstGeom prst="rect">
            <a:avLst/>
          </a:prstGeom>
        </p:spPr>
        <p:txBody>
          <a:bodyPr wrap="square">
            <a:spAutoFit/>
          </a:bodyPr>
          <a:lstStyle/>
          <a:p>
            <a:r>
              <a:rPr lang="en-US" dirty="0"/>
              <a:t>Change application </a:t>
            </a:r>
            <a:r>
              <a:rPr lang="en-US" dirty="0" err="1"/>
              <a:t>behaviour</a:t>
            </a:r>
            <a:r>
              <a:rPr lang="en-US" dirty="0"/>
              <a:t>  to avoid the use of packet fragmentation completely</a:t>
            </a:r>
          </a:p>
        </p:txBody>
      </p:sp>
    </p:spTree>
    <p:extLst>
      <p:ext uri="{BB962C8B-B14F-4D97-AF65-F5344CB8AC3E}">
        <p14:creationId xmlns:p14="http://schemas.microsoft.com/office/powerpoint/2010/main" val="1660978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Which?</a:t>
            </a:r>
          </a:p>
        </p:txBody>
      </p:sp>
      <p:sp>
        <p:nvSpPr>
          <p:cNvPr id="3" name="Content Placeholder 2"/>
          <p:cNvSpPr>
            <a:spLocks noGrp="1"/>
          </p:cNvSpPr>
          <p:nvPr>
            <p:ph idx="1"/>
          </p:nvPr>
        </p:nvSpPr>
        <p:spPr/>
        <p:txBody>
          <a:bodyPr>
            <a:normAutofit/>
          </a:bodyPr>
          <a:lstStyle/>
          <a:p>
            <a:pPr marL="0" indent="0">
              <a:lnSpc>
                <a:spcPct val="100000"/>
              </a:lnSpc>
              <a:spcBef>
                <a:spcPts val="0"/>
              </a:spcBef>
              <a:buNone/>
              <a:defRPr/>
            </a:pPr>
            <a:r>
              <a:rPr lang="en-US"/>
              <a:t>All of these options have a certain level of pain, cost and potential inconvenience</a:t>
            </a:r>
          </a:p>
          <a:p>
            <a:pPr marL="0" indent="0">
              <a:lnSpc>
                <a:spcPct val="100000"/>
              </a:lnSpc>
              <a:spcBef>
                <a:spcPts val="0"/>
              </a:spcBef>
              <a:buNone/>
              <a:defRPr/>
            </a:pPr>
            <a:endParaRPr lang="en-US"/>
          </a:p>
          <a:p>
            <a:pPr marL="0" indent="0">
              <a:lnSpc>
                <a:spcPct val="100000"/>
              </a:lnSpc>
              <a:spcBef>
                <a:spcPts val="0"/>
              </a:spcBef>
              <a:buNone/>
              <a:defRPr/>
            </a:pPr>
            <a:r>
              <a:rPr lang="en-US"/>
              <a:t>Its hard to work out what is the best course of action, but it seems like a lot of extra effort if we take on all three at once!</a:t>
            </a:r>
          </a:p>
          <a:p>
            <a:pPr marL="0" indent="0">
              <a:lnSpc>
                <a:spcPct val="100000"/>
              </a:lnSpc>
              <a:spcBef>
                <a:spcPts val="0"/>
              </a:spcBef>
              <a:buNone/>
              <a:defRPr/>
            </a:pPr>
            <a:endParaRPr lang="en-US"/>
          </a:p>
          <a:p>
            <a:pPr marL="0" indent="0">
              <a:lnSpc>
                <a:spcPct val="100000"/>
              </a:lnSpc>
              <a:spcBef>
                <a:spcPts val="0"/>
              </a:spcBef>
              <a:buNone/>
              <a:defRPr/>
            </a:pPr>
            <a:endParaRPr lang="en-US"/>
          </a:p>
          <a:p>
            <a:pPr marL="0" indent="0">
              <a:lnSpc>
                <a:spcPct val="100000"/>
              </a:lnSpc>
              <a:spcBef>
                <a:spcPts val="0"/>
              </a:spcBef>
              <a:buNone/>
              <a:defRPr/>
            </a:pPr>
            <a:endParaRPr lang="en-US"/>
          </a:p>
          <a:p>
            <a:pPr marL="0" indent="0">
              <a:lnSpc>
                <a:spcPct val="100000"/>
              </a:lnSpc>
              <a:spcBef>
                <a:spcPts val="0"/>
              </a:spcBef>
              <a:buNone/>
              <a:defRPr/>
            </a:pPr>
            <a:endParaRPr lang="en-US"/>
          </a:p>
          <a:p>
            <a:pPr marL="0" indent="0">
              <a:lnSpc>
                <a:spcPct val="100000"/>
              </a:lnSpc>
              <a:spcBef>
                <a:spcPts val="0"/>
              </a:spcBef>
              <a:buNone/>
              <a:defRPr/>
            </a:pPr>
            <a:endParaRPr lang="en-US"/>
          </a:p>
        </p:txBody>
      </p:sp>
    </p:spTree>
    <p:extLst>
      <p:ext uri="{BB962C8B-B14F-4D97-AF65-F5344CB8AC3E}">
        <p14:creationId xmlns:p14="http://schemas.microsoft.com/office/powerpoint/2010/main" val="181104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4">
                    <a:lumMod val="50000"/>
                  </a:schemeClr>
                </a:solidFill>
                <a:latin typeface="Powderfinger Type" charset="0"/>
                <a:ea typeface="Powderfinger Type" charset="0"/>
                <a:cs typeface="Powderfinger Type" charset="0"/>
              </a:rPr>
              <a:t>Large DNS Responses and IPv6</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Change the protocol </a:t>
            </a:r>
            <a:r>
              <a:rPr lang="en-US" dirty="0" err="1"/>
              <a:t>behaviour</a:t>
            </a:r>
            <a:r>
              <a:rPr lang="en-US" dirty="0"/>
              <a:t>?</a:t>
            </a:r>
          </a:p>
          <a:p>
            <a:pPr lvl="1"/>
            <a:r>
              <a:rPr lang="en-US" dirty="0"/>
              <a:t>Shift Additional Records into additional explicit UDP query/response transactions rather than bloating the original DNS response</a:t>
            </a:r>
          </a:p>
          <a:p>
            <a:pPr lvl="1"/>
            <a:r>
              <a:rPr lang="en-US" dirty="0"/>
              <a:t>Perform UDP MTU discovery using EDNS(0) UDP Buffer Size variations as a probe</a:t>
            </a:r>
          </a:p>
          <a:p>
            <a:pPr lvl="1"/>
            <a:r>
              <a:rPr lang="en-US" dirty="0"/>
              <a:t>Add a truncated minimal UDP response to trail a fragmented response (ATR)</a:t>
            </a:r>
          </a:p>
          <a:p>
            <a:endParaRPr lang="en-US" dirty="0"/>
          </a:p>
          <a:p>
            <a:pPr marL="0" indent="0">
              <a:buNone/>
            </a:pPr>
            <a:r>
              <a:rPr lang="en-US" dirty="0"/>
              <a:t>Change the transport?</a:t>
            </a:r>
          </a:p>
          <a:p>
            <a:pPr lvl="1"/>
            <a:r>
              <a:rPr lang="en-US" dirty="0"/>
              <a:t>DNS over TCP by default</a:t>
            </a:r>
          </a:p>
          <a:p>
            <a:pPr lvl="1"/>
            <a:r>
              <a:rPr lang="en-US" dirty="0"/>
              <a:t>DNS over TLS over TCP by default</a:t>
            </a:r>
          </a:p>
          <a:p>
            <a:pPr lvl="1"/>
            <a:r>
              <a:rPr lang="en-US" dirty="0"/>
              <a:t>DNS over HTTP over TLS over TCP</a:t>
            </a:r>
          </a:p>
          <a:p>
            <a:pPr lvl="1"/>
            <a:r>
              <a:rPr lang="en-US" dirty="0"/>
              <a:t>DNS over QUIC</a:t>
            </a:r>
          </a:p>
          <a:p>
            <a:pPr lvl="1"/>
            <a:r>
              <a:rPr lang="en-US" dirty="0"/>
              <a:t>Devise some new DNS framing protocol that uses multiple packets instead of fragmentation</a:t>
            </a:r>
          </a:p>
          <a:p>
            <a:endParaRPr lang="en-US" dirty="0"/>
          </a:p>
        </p:txBody>
      </p:sp>
    </p:spTree>
    <p:extLst>
      <p:ext uri="{BB962C8B-B14F-4D97-AF65-F5344CB8AC3E}">
        <p14:creationId xmlns:p14="http://schemas.microsoft.com/office/powerpoint/2010/main" val="943701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893"/>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Where now?</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defTabSz="914400">
              <a:lnSpc>
                <a:spcPct val="100000"/>
              </a:lnSpc>
              <a:spcBef>
                <a:spcPts val="0"/>
              </a:spcBef>
            </a:pPr>
            <a:r>
              <a:rPr lang="en-US" dirty="0"/>
              <a:t>We have a decent idea of the problem space we need to resolve</a:t>
            </a:r>
          </a:p>
          <a:p>
            <a:pPr defTabSz="914400">
              <a:lnSpc>
                <a:spcPct val="100000"/>
              </a:lnSpc>
              <a:spcBef>
                <a:spcPts val="0"/>
              </a:spcBef>
            </a:pPr>
            <a:r>
              <a:rPr lang="en-US" dirty="0"/>
              <a:t>We’d prefer a plan that allows each of us to work independently rather than a large scale orchestrated common change</a:t>
            </a:r>
          </a:p>
          <a:p>
            <a:pPr defTabSz="914400">
              <a:lnSpc>
                <a:spcPct val="100000"/>
              </a:lnSpc>
              <a:spcBef>
                <a:spcPts val="0"/>
              </a:spcBef>
            </a:pPr>
            <a:r>
              <a:rPr lang="en-US" dirty="0"/>
              <a:t>We’re not sure we can clean up all the ICMPv6 filters and EH packet droppers in the IPv6 network</a:t>
            </a:r>
          </a:p>
          <a:p>
            <a:pPr defTabSz="914400">
              <a:lnSpc>
                <a:spcPct val="100000"/>
              </a:lnSpc>
              <a:spcBef>
                <a:spcPts val="0"/>
              </a:spcBef>
            </a:pPr>
            <a:r>
              <a:rPr lang="en-US" dirty="0"/>
              <a:t>And it sure seems a bit late in the day to contemplate IPv6 protocol changes</a:t>
            </a:r>
          </a:p>
          <a:p>
            <a:pPr defTabSz="914400">
              <a:lnSpc>
                <a:spcPct val="100000"/>
              </a:lnSpc>
              <a:spcBef>
                <a:spcPts val="0"/>
              </a:spcBef>
            </a:pPr>
            <a:r>
              <a:rPr lang="en-US" dirty="0"/>
              <a:t>Which means that we are probably looking at working around the problem by changing the </a:t>
            </a:r>
            <a:r>
              <a:rPr lang="en-US" dirty="0" err="1"/>
              <a:t>behaviour</a:t>
            </a:r>
            <a:r>
              <a:rPr lang="en-US" dirty="0"/>
              <a:t> of DNS</a:t>
            </a:r>
          </a:p>
        </p:txBody>
      </p:sp>
    </p:spTree>
    <p:extLst>
      <p:ext uri="{BB962C8B-B14F-4D97-AF65-F5344CB8AC3E}">
        <p14:creationId xmlns:p14="http://schemas.microsoft.com/office/powerpoint/2010/main" val="1423623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798" y="2051437"/>
            <a:ext cx="1422184" cy="461665"/>
          </a:xfrm>
          <a:prstGeom prst="rect">
            <a:avLst/>
          </a:prstGeom>
          <a:noFill/>
        </p:spPr>
        <p:txBody>
          <a:bodyPr wrap="none" rtlCol="0">
            <a:spAutoFit/>
          </a:bodyPr>
          <a:lstStyle/>
          <a:p>
            <a:r>
              <a:rPr lang="en-US" sz="2400">
                <a:solidFill>
                  <a:schemeClr val="accent1">
                    <a:lumMod val="75000"/>
                  </a:schemeClr>
                </a:solidFill>
                <a:latin typeface="AhnbergHand" charset="0"/>
                <a:ea typeface="AhnbergHand" charset="0"/>
                <a:cs typeface="AhnbergHand" charset="0"/>
              </a:rPr>
              <a:t>Thanks!</a:t>
            </a:r>
          </a:p>
        </p:txBody>
      </p:sp>
      <p:sp>
        <p:nvSpPr>
          <p:cNvPr id="2" name="TextBox 1">
            <a:extLst>
              <a:ext uri="{FF2B5EF4-FFF2-40B4-BE49-F238E27FC236}">
                <a16:creationId xmlns:a16="http://schemas.microsoft.com/office/drawing/2014/main" id="{974356C2-019C-934A-A36D-269FF97FA76D}"/>
              </a:ext>
            </a:extLst>
          </p:cNvPr>
          <p:cNvSpPr txBox="1"/>
          <p:nvPr/>
        </p:nvSpPr>
        <p:spPr>
          <a:xfrm>
            <a:off x="2353586" y="4309607"/>
            <a:ext cx="184731" cy="369332"/>
          </a:xfrm>
          <a:prstGeom prst="rect">
            <a:avLst/>
          </a:prstGeom>
          <a:noFill/>
        </p:spPr>
        <p:txBody>
          <a:bodyPr wrap="none" rtlCol="0">
            <a:spAutoFit/>
          </a:bodyPr>
          <a:lstStyle/>
          <a:p>
            <a:endParaRPr lang="en-AU"/>
          </a:p>
        </p:txBody>
      </p:sp>
      <p:sp>
        <p:nvSpPr>
          <p:cNvPr id="3" name="Rectangle 2">
            <a:extLst>
              <a:ext uri="{FF2B5EF4-FFF2-40B4-BE49-F238E27FC236}">
                <a16:creationId xmlns:a16="http://schemas.microsoft.com/office/drawing/2014/main" id="{FE46CB4F-A6B1-4F4D-B536-A2CC2994DE56}"/>
              </a:ext>
            </a:extLst>
          </p:cNvPr>
          <p:cNvSpPr/>
          <p:nvPr/>
        </p:nvSpPr>
        <p:spPr>
          <a:xfrm>
            <a:off x="3266604" y="3940275"/>
            <a:ext cx="2372252" cy="369332"/>
          </a:xfrm>
          <a:prstGeom prst="rect">
            <a:avLst/>
          </a:prstGeom>
        </p:spPr>
        <p:txBody>
          <a:bodyPr wrap="none">
            <a:spAutoFit/>
          </a:bodyPr>
          <a:lstStyle/>
          <a:p>
            <a:r>
              <a:rPr lang="en-AU" dirty="0"/>
              <a:t>https://</a:t>
            </a:r>
            <a:r>
              <a:rPr lang="en-AU" dirty="0" err="1"/>
              <a:t>bit.ly</a:t>
            </a:r>
            <a:r>
              <a:rPr lang="en-AU" dirty="0"/>
              <a:t>/2zqmBBN</a:t>
            </a:r>
          </a:p>
        </p:txBody>
      </p:sp>
    </p:spTree>
    <p:extLst>
      <p:ext uri="{BB962C8B-B14F-4D97-AF65-F5344CB8AC3E}">
        <p14:creationId xmlns:p14="http://schemas.microsoft.com/office/powerpoint/2010/main" val="1250678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A0D5-0650-C64F-AE6E-259CACAB71AD}"/>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Additional Material</a:t>
            </a:r>
          </a:p>
        </p:txBody>
      </p:sp>
      <p:sp>
        <p:nvSpPr>
          <p:cNvPr id="3" name="Content Placeholder 2">
            <a:extLst>
              <a:ext uri="{FF2B5EF4-FFF2-40B4-BE49-F238E27FC236}">
                <a16:creationId xmlns:a16="http://schemas.microsoft.com/office/drawing/2014/main" id="{FD1243C9-4C4A-5942-A39E-43EF6EF9C043}"/>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3814785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64BB-DA93-454C-B263-B14BC225183E}"/>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Top 20 Tables</a:t>
            </a:r>
            <a:endParaRPr lang="en-AU" dirty="0">
              <a:solidFill>
                <a:schemeClr val="accent4">
                  <a:lumMod val="50000"/>
                </a:schemeClr>
              </a:solidFill>
            </a:endParaRPr>
          </a:p>
        </p:txBody>
      </p:sp>
      <p:sp>
        <p:nvSpPr>
          <p:cNvPr id="3" name="Content Placeholder 2">
            <a:extLst>
              <a:ext uri="{FF2B5EF4-FFF2-40B4-BE49-F238E27FC236}">
                <a16:creationId xmlns:a16="http://schemas.microsoft.com/office/drawing/2014/main" id="{D4F5A682-181B-0F46-975A-6758C9D97A2D}"/>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827585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Which Resolvers?</a:t>
            </a:r>
          </a:p>
        </p:txBody>
      </p:sp>
      <p:sp>
        <p:nvSpPr>
          <p:cNvPr id="3" name="Content Placeholder 2"/>
          <p:cNvSpPr>
            <a:spLocks noGrp="1"/>
          </p:cNvSpPr>
          <p:nvPr>
            <p:ph idx="1"/>
          </p:nvPr>
        </p:nvSpPr>
        <p:spPr>
          <a:xfrm>
            <a:off x="1280160" y="1369219"/>
            <a:ext cx="7235190" cy="3263504"/>
          </a:xfrm>
        </p:spPr>
        <p:txBody>
          <a:bodyPr/>
          <a:lstStyle/>
          <a:p>
            <a:r>
              <a:rPr lang="en-US" dirty="0"/>
              <a:t>73,354 IPv6 resolver /48 subnets seen</a:t>
            </a:r>
          </a:p>
          <a:p>
            <a:r>
              <a:rPr lang="en-US" dirty="0"/>
              <a:t>12,287 resolvers were consistently unable to resolve the target name (likely due to failure to receive the fragmented response)</a:t>
            </a:r>
          </a:p>
          <a:p>
            <a:r>
              <a:rPr lang="en-US" dirty="0"/>
              <a:t>Which is too large a list to display here</a:t>
            </a:r>
          </a:p>
          <a:p>
            <a:r>
              <a:rPr lang="en-US" dirty="0"/>
              <a:t>But we can show the top 20</a:t>
            </a:r>
            <a:r>
              <a:rPr lang="mr-IN" dirty="0"/>
              <a:t>…</a:t>
            </a:r>
            <a:endParaRPr lang="en-US" dirty="0"/>
          </a:p>
          <a:p>
            <a:endParaRPr lang="en-US" dirty="0"/>
          </a:p>
        </p:txBody>
      </p:sp>
    </p:spTree>
    <p:extLst>
      <p:ext uri="{BB962C8B-B14F-4D97-AF65-F5344CB8AC3E}">
        <p14:creationId xmlns:p14="http://schemas.microsoft.com/office/powerpoint/2010/main" val="666472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Which Resolvers can’t</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771728" y="4388348"/>
            <a:ext cx="11013774" cy="507831"/>
          </a:xfrm>
          <a:prstGeom prst="rect">
            <a:avLst/>
          </a:prstGeom>
          <a:noFill/>
        </p:spPr>
        <p:txBody>
          <a:bodyPr wrap="square" rtlCol="0">
            <a:spAutoFit/>
          </a:bodyPr>
          <a:lstStyle/>
          <a:p>
            <a:r>
              <a:rPr lang="en-US" sz="1350" dirty="0"/>
              <a:t>All these resolvers appear to be unable to receive fragmented UDP</a:t>
            </a:r>
          </a:p>
          <a:p>
            <a:r>
              <a:rPr lang="en-US" sz="1350" dirty="0"/>
              <a:t>This is the top 20, as measured by the number of tests that used this resolver subnet</a:t>
            </a:r>
          </a:p>
        </p:txBody>
      </p:sp>
      <p:pic>
        <p:nvPicPr>
          <p:cNvPr id="10" name="Picture 9">
            <a:extLst>
              <a:ext uri="{FF2B5EF4-FFF2-40B4-BE49-F238E27FC236}">
                <a16:creationId xmlns:a16="http://schemas.microsoft.com/office/drawing/2014/main" id="{AD11159D-20C1-3748-A2D2-C5226375E4B7}"/>
              </a:ext>
            </a:extLst>
          </p:cNvPr>
          <p:cNvPicPr>
            <a:picLocks noChangeAspect="1"/>
          </p:cNvPicPr>
          <p:nvPr/>
        </p:nvPicPr>
        <p:blipFill>
          <a:blip r:embed="rId3"/>
          <a:stretch>
            <a:fillRect/>
          </a:stretch>
        </p:blipFill>
        <p:spPr>
          <a:xfrm>
            <a:off x="1429620" y="808320"/>
            <a:ext cx="6251643" cy="3457805"/>
          </a:xfrm>
          <a:prstGeom prst="rect">
            <a:avLst/>
          </a:prstGeom>
        </p:spPr>
      </p:pic>
    </p:spTree>
    <p:extLst>
      <p:ext uri="{BB962C8B-B14F-4D97-AF65-F5344CB8AC3E}">
        <p14:creationId xmlns:p14="http://schemas.microsoft.com/office/powerpoint/2010/main" val="129586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3BD1-06CE-0640-A1C9-33A067545991}"/>
              </a:ext>
            </a:extLst>
          </p:cNvPr>
          <p:cNvSpPr>
            <a:spLocks noGrp="1"/>
          </p:cNvSpPr>
          <p:nvPr>
            <p:ph type="title"/>
          </p:nvPr>
        </p:nvSpPr>
        <p:spPr/>
        <p:txBody>
          <a:bodyPr>
            <a:normAutofit fontScale="90000"/>
          </a:bodyPr>
          <a:lstStyle/>
          <a:p>
            <a:r>
              <a:rPr lang="en-AU" dirty="0">
                <a:solidFill>
                  <a:schemeClr val="accent4">
                    <a:lumMod val="50000"/>
                  </a:schemeClr>
                </a:solidFill>
                <a:latin typeface="Powderfinger Type" panose="02020709070000000403" pitchFamily="49" charset="77"/>
              </a:rPr>
              <a:t>A word about “how” to talk about DNS queries</a:t>
            </a:r>
          </a:p>
        </p:txBody>
      </p:sp>
      <p:sp>
        <p:nvSpPr>
          <p:cNvPr id="3" name="Content Placeholder 2">
            <a:extLst>
              <a:ext uri="{FF2B5EF4-FFF2-40B4-BE49-F238E27FC236}">
                <a16:creationId xmlns:a16="http://schemas.microsoft.com/office/drawing/2014/main" id="{606387C0-D6CD-8E4F-A88A-6D403B15F62C}"/>
              </a:ext>
            </a:extLst>
          </p:cNvPr>
          <p:cNvSpPr>
            <a:spLocks noGrp="1"/>
          </p:cNvSpPr>
          <p:nvPr>
            <p:ph idx="1"/>
          </p:nvPr>
        </p:nvSpPr>
        <p:spPr/>
        <p:txBody>
          <a:bodyPr>
            <a:normAutofit/>
          </a:bodyPr>
          <a:lstStyle/>
          <a:p>
            <a:pPr marL="0" indent="0">
              <a:buNone/>
            </a:pPr>
            <a:r>
              <a:rPr lang="en-AU" dirty="0"/>
              <a:t>We don’t understand what a query is!</a:t>
            </a:r>
          </a:p>
          <a:p>
            <a:pPr marL="342900" lvl="1" indent="0">
              <a:buNone/>
            </a:pPr>
            <a:r>
              <a:rPr lang="en-AU" dirty="0"/>
              <a:t>Which sounds silly, but the distributed resolution process causes a ‘fan out’ of queries as part of the resolution process when a single query may cause a number of ‘discovery’ queries to establish the identify of the authoritative server(s) for the name</a:t>
            </a:r>
          </a:p>
          <a:p>
            <a:pPr marL="342900" lvl="1" indent="0">
              <a:buNone/>
            </a:pPr>
            <a:r>
              <a:rPr lang="en-AU" dirty="0"/>
              <a:t>Resolvers all use their own timers for retransmission</a:t>
            </a:r>
          </a:p>
          <a:p>
            <a:pPr marL="342900" lvl="1" indent="0">
              <a:buNone/>
            </a:pPr>
            <a:r>
              <a:rPr lang="en-AU" dirty="0"/>
              <a:t>Queries have no “hop count” or “resolver path” attached</a:t>
            </a:r>
          </a:p>
          <a:p>
            <a:pPr marL="342900" lvl="1" indent="0">
              <a:buNone/>
            </a:pPr>
            <a:r>
              <a:rPr lang="en-AU" dirty="0"/>
              <a:t>	there is no context to understand the reason for a query!</a:t>
            </a:r>
          </a:p>
          <a:p>
            <a:pPr marL="342900" lvl="1" indent="0">
              <a:buNone/>
            </a:pPr>
            <a:r>
              <a:rPr lang="en-AU" dirty="0"/>
              <a:t>Queries have a life of their own</a:t>
            </a:r>
          </a:p>
          <a:p>
            <a:pPr marL="0" indent="0">
              <a:buNone/>
            </a:pPr>
            <a:r>
              <a:rPr lang="en-AU" dirty="0"/>
              <a:t>	</a:t>
            </a:r>
          </a:p>
        </p:txBody>
      </p:sp>
    </p:spTree>
    <p:extLst>
      <p:ext uri="{BB962C8B-B14F-4D97-AF65-F5344CB8AC3E}">
        <p14:creationId xmlns:p14="http://schemas.microsoft.com/office/powerpoint/2010/main" val="3030589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Which Network’s Resolvers can’t</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771728" y="4388348"/>
            <a:ext cx="11013774" cy="507831"/>
          </a:xfrm>
          <a:prstGeom prst="rect">
            <a:avLst/>
          </a:prstGeom>
          <a:noFill/>
        </p:spPr>
        <p:txBody>
          <a:bodyPr wrap="square" rtlCol="0">
            <a:spAutoFit/>
          </a:bodyPr>
          <a:lstStyle/>
          <a:p>
            <a:r>
              <a:rPr lang="en-US" sz="1350" dirty="0"/>
              <a:t>All these networks host resolvers that appear to be unable to receive fragmented UDP</a:t>
            </a:r>
          </a:p>
          <a:p>
            <a:r>
              <a:rPr lang="en-US" sz="1350" dirty="0"/>
              <a:t>This is the Top 20, as measured by the query count per origin AS of the resolver address</a:t>
            </a:r>
          </a:p>
        </p:txBody>
      </p:sp>
      <p:pic>
        <p:nvPicPr>
          <p:cNvPr id="6" name="Picture 5">
            <a:extLst>
              <a:ext uri="{FF2B5EF4-FFF2-40B4-BE49-F238E27FC236}">
                <a16:creationId xmlns:a16="http://schemas.microsoft.com/office/drawing/2014/main" id="{FD834DB9-EBD0-274B-9116-D92703A72057}"/>
              </a:ext>
            </a:extLst>
          </p:cNvPr>
          <p:cNvPicPr>
            <a:picLocks noChangeAspect="1"/>
          </p:cNvPicPr>
          <p:nvPr/>
        </p:nvPicPr>
        <p:blipFill>
          <a:blip r:embed="rId3"/>
          <a:stretch>
            <a:fillRect/>
          </a:stretch>
        </p:blipFill>
        <p:spPr>
          <a:xfrm>
            <a:off x="1429620" y="962768"/>
            <a:ext cx="5363066" cy="3349828"/>
          </a:xfrm>
          <a:prstGeom prst="rect">
            <a:avLst/>
          </a:prstGeom>
        </p:spPr>
      </p:pic>
    </p:spTree>
    <p:extLst>
      <p:ext uri="{BB962C8B-B14F-4D97-AF65-F5344CB8AC3E}">
        <p14:creationId xmlns:p14="http://schemas.microsoft.com/office/powerpoint/2010/main" val="2964080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Its not quite so simple as “can’t”</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940341" y="1103871"/>
            <a:ext cx="11013774" cy="1131079"/>
          </a:xfrm>
          <a:prstGeom prst="rect">
            <a:avLst/>
          </a:prstGeom>
          <a:noFill/>
        </p:spPr>
        <p:txBody>
          <a:bodyPr wrap="square" rtlCol="0">
            <a:spAutoFit/>
          </a:bodyPr>
          <a:lstStyle/>
          <a:p>
            <a:r>
              <a:rPr lang="en-US" sz="1350" dirty="0"/>
              <a:t>When a resolver fails to receive a UDP response it _may_ re-query with a smaller UDP buffer size</a:t>
            </a:r>
          </a:p>
          <a:p>
            <a:r>
              <a:rPr lang="en-US" sz="1350" dirty="0"/>
              <a:t>parameter</a:t>
            </a:r>
          </a:p>
          <a:p>
            <a:r>
              <a:rPr lang="en-US" sz="1350" dirty="0"/>
              <a:t>This will cause our server to respond with a truncated DNS response over UDP</a:t>
            </a:r>
          </a:p>
          <a:p>
            <a:r>
              <a:rPr lang="en-US" sz="1350" dirty="0"/>
              <a:t>This _should_ cause the resolver to re-query using TCP</a:t>
            </a:r>
          </a:p>
          <a:p>
            <a:endParaRPr lang="en-US" sz="1350" dirty="0"/>
          </a:p>
        </p:txBody>
      </p:sp>
      <p:sp>
        <p:nvSpPr>
          <p:cNvPr id="5" name="Freeform 4">
            <a:extLst>
              <a:ext uri="{FF2B5EF4-FFF2-40B4-BE49-F238E27FC236}">
                <a16:creationId xmlns:a16="http://schemas.microsoft.com/office/drawing/2014/main" id="{A5B333A8-6B23-854D-B33B-82AC8315E365}"/>
              </a:ext>
            </a:extLst>
          </p:cNvPr>
          <p:cNvSpPr/>
          <p:nvPr/>
        </p:nvSpPr>
        <p:spPr>
          <a:xfrm>
            <a:off x="1709732" y="2571750"/>
            <a:ext cx="808396" cy="529117"/>
          </a:xfrm>
          <a:custGeom>
            <a:avLst/>
            <a:gdLst>
              <a:gd name="connsiteX0" fmla="*/ 6425 w 808396"/>
              <a:gd name="connsiteY0" fmla="*/ 29261 h 529117"/>
              <a:gd name="connsiteX1" fmla="*/ 13051 w 808396"/>
              <a:gd name="connsiteY1" fmla="*/ 473209 h 529117"/>
              <a:gd name="connsiteX2" fmla="*/ 72686 w 808396"/>
              <a:gd name="connsiteY2" fmla="*/ 526218 h 529117"/>
              <a:gd name="connsiteX3" fmla="*/ 761799 w 808396"/>
              <a:gd name="connsiteY3" fmla="*/ 506339 h 529117"/>
              <a:gd name="connsiteX4" fmla="*/ 741921 w 808396"/>
              <a:gd name="connsiteY4" fmla="*/ 473209 h 529117"/>
              <a:gd name="connsiteX5" fmla="*/ 708790 w 808396"/>
              <a:gd name="connsiteY5" fmla="*/ 194913 h 529117"/>
              <a:gd name="connsiteX6" fmla="*/ 695538 w 808396"/>
              <a:gd name="connsiteY6" fmla="*/ 16009 h 529117"/>
              <a:gd name="connsiteX7" fmla="*/ 616025 w 808396"/>
              <a:gd name="connsiteY7" fmla="*/ 9383 h 529117"/>
              <a:gd name="connsiteX8" fmla="*/ 72686 w 808396"/>
              <a:gd name="connsiteY8" fmla="*/ 22635 h 5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396" h="529117">
                <a:moveTo>
                  <a:pt x="6425" y="29261"/>
                </a:moveTo>
                <a:cubicBezTo>
                  <a:pt x="4216" y="209822"/>
                  <a:pt x="2008" y="390383"/>
                  <a:pt x="13051" y="473209"/>
                </a:cubicBezTo>
                <a:cubicBezTo>
                  <a:pt x="24094" y="556035"/>
                  <a:pt x="-52105" y="520696"/>
                  <a:pt x="72686" y="526218"/>
                </a:cubicBezTo>
                <a:cubicBezTo>
                  <a:pt x="197477" y="531740"/>
                  <a:pt x="650260" y="515174"/>
                  <a:pt x="761799" y="506339"/>
                </a:cubicBezTo>
                <a:cubicBezTo>
                  <a:pt x="873338" y="497504"/>
                  <a:pt x="750756" y="525113"/>
                  <a:pt x="741921" y="473209"/>
                </a:cubicBezTo>
                <a:cubicBezTo>
                  <a:pt x="733086" y="421305"/>
                  <a:pt x="716520" y="271113"/>
                  <a:pt x="708790" y="194913"/>
                </a:cubicBezTo>
                <a:cubicBezTo>
                  <a:pt x="701060" y="118713"/>
                  <a:pt x="710999" y="46931"/>
                  <a:pt x="695538" y="16009"/>
                </a:cubicBezTo>
                <a:cubicBezTo>
                  <a:pt x="680077" y="-14913"/>
                  <a:pt x="719834" y="8279"/>
                  <a:pt x="616025" y="9383"/>
                </a:cubicBezTo>
                <a:cubicBezTo>
                  <a:pt x="512216" y="10487"/>
                  <a:pt x="292451" y="16561"/>
                  <a:pt x="72686" y="226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7B786F00-E841-2945-AEAD-FD16A220516E}"/>
              </a:ext>
            </a:extLst>
          </p:cNvPr>
          <p:cNvSpPr/>
          <p:nvPr/>
        </p:nvSpPr>
        <p:spPr>
          <a:xfrm>
            <a:off x="5208306" y="2571750"/>
            <a:ext cx="808396" cy="529117"/>
          </a:xfrm>
          <a:custGeom>
            <a:avLst/>
            <a:gdLst>
              <a:gd name="connsiteX0" fmla="*/ 6425 w 808396"/>
              <a:gd name="connsiteY0" fmla="*/ 29261 h 529117"/>
              <a:gd name="connsiteX1" fmla="*/ 13051 w 808396"/>
              <a:gd name="connsiteY1" fmla="*/ 473209 h 529117"/>
              <a:gd name="connsiteX2" fmla="*/ 72686 w 808396"/>
              <a:gd name="connsiteY2" fmla="*/ 526218 h 529117"/>
              <a:gd name="connsiteX3" fmla="*/ 761799 w 808396"/>
              <a:gd name="connsiteY3" fmla="*/ 506339 h 529117"/>
              <a:gd name="connsiteX4" fmla="*/ 741921 w 808396"/>
              <a:gd name="connsiteY4" fmla="*/ 473209 h 529117"/>
              <a:gd name="connsiteX5" fmla="*/ 708790 w 808396"/>
              <a:gd name="connsiteY5" fmla="*/ 194913 h 529117"/>
              <a:gd name="connsiteX6" fmla="*/ 695538 w 808396"/>
              <a:gd name="connsiteY6" fmla="*/ 16009 h 529117"/>
              <a:gd name="connsiteX7" fmla="*/ 616025 w 808396"/>
              <a:gd name="connsiteY7" fmla="*/ 9383 h 529117"/>
              <a:gd name="connsiteX8" fmla="*/ 72686 w 808396"/>
              <a:gd name="connsiteY8" fmla="*/ 22635 h 5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396" h="529117">
                <a:moveTo>
                  <a:pt x="6425" y="29261"/>
                </a:moveTo>
                <a:cubicBezTo>
                  <a:pt x="4216" y="209822"/>
                  <a:pt x="2008" y="390383"/>
                  <a:pt x="13051" y="473209"/>
                </a:cubicBezTo>
                <a:cubicBezTo>
                  <a:pt x="24094" y="556035"/>
                  <a:pt x="-52105" y="520696"/>
                  <a:pt x="72686" y="526218"/>
                </a:cubicBezTo>
                <a:cubicBezTo>
                  <a:pt x="197477" y="531740"/>
                  <a:pt x="650260" y="515174"/>
                  <a:pt x="761799" y="506339"/>
                </a:cubicBezTo>
                <a:cubicBezTo>
                  <a:pt x="873338" y="497504"/>
                  <a:pt x="750756" y="525113"/>
                  <a:pt x="741921" y="473209"/>
                </a:cubicBezTo>
                <a:cubicBezTo>
                  <a:pt x="733086" y="421305"/>
                  <a:pt x="716520" y="271113"/>
                  <a:pt x="708790" y="194913"/>
                </a:cubicBezTo>
                <a:cubicBezTo>
                  <a:pt x="701060" y="118713"/>
                  <a:pt x="710999" y="46931"/>
                  <a:pt x="695538" y="16009"/>
                </a:cubicBezTo>
                <a:cubicBezTo>
                  <a:pt x="680077" y="-14913"/>
                  <a:pt x="719834" y="8279"/>
                  <a:pt x="616025" y="9383"/>
                </a:cubicBezTo>
                <a:cubicBezTo>
                  <a:pt x="512216" y="10487"/>
                  <a:pt x="292451" y="16561"/>
                  <a:pt x="72686" y="226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0120AA4-F091-714E-8E49-6136B2705F90}"/>
              </a:ext>
            </a:extLst>
          </p:cNvPr>
          <p:cNvSpPr txBox="1"/>
          <p:nvPr/>
        </p:nvSpPr>
        <p:spPr>
          <a:xfrm>
            <a:off x="1709732" y="3100867"/>
            <a:ext cx="808235" cy="276999"/>
          </a:xfrm>
          <a:prstGeom prst="rect">
            <a:avLst/>
          </a:prstGeom>
          <a:noFill/>
        </p:spPr>
        <p:txBody>
          <a:bodyPr wrap="none" rtlCol="0">
            <a:spAutoFit/>
          </a:bodyPr>
          <a:lstStyle/>
          <a:p>
            <a:r>
              <a:rPr lang="en-AU" sz="1200" dirty="0">
                <a:latin typeface="AhnbergHand" pitchFamily="2" charset="0"/>
              </a:rPr>
              <a:t>resolver</a:t>
            </a:r>
          </a:p>
        </p:txBody>
      </p:sp>
      <p:sp>
        <p:nvSpPr>
          <p:cNvPr id="9" name="TextBox 8">
            <a:extLst>
              <a:ext uri="{FF2B5EF4-FFF2-40B4-BE49-F238E27FC236}">
                <a16:creationId xmlns:a16="http://schemas.microsoft.com/office/drawing/2014/main" id="{D47D6785-5ECC-CB47-BEE2-32828444A651}"/>
              </a:ext>
            </a:extLst>
          </p:cNvPr>
          <p:cNvSpPr txBox="1"/>
          <p:nvPr/>
        </p:nvSpPr>
        <p:spPr>
          <a:xfrm>
            <a:off x="5261314" y="3087396"/>
            <a:ext cx="681597" cy="276999"/>
          </a:xfrm>
          <a:prstGeom prst="rect">
            <a:avLst/>
          </a:prstGeom>
          <a:noFill/>
        </p:spPr>
        <p:txBody>
          <a:bodyPr wrap="none" rtlCol="0">
            <a:spAutoFit/>
          </a:bodyPr>
          <a:lstStyle/>
          <a:p>
            <a:r>
              <a:rPr lang="en-AU" sz="1200" dirty="0">
                <a:latin typeface="AhnbergHand" pitchFamily="2" charset="0"/>
              </a:rPr>
              <a:t>server</a:t>
            </a:r>
          </a:p>
        </p:txBody>
      </p:sp>
      <p:sp>
        <p:nvSpPr>
          <p:cNvPr id="10" name="Freeform 9">
            <a:extLst>
              <a:ext uri="{FF2B5EF4-FFF2-40B4-BE49-F238E27FC236}">
                <a16:creationId xmlns:a16="http://schemas.microsoft.com/office/drawing/2014/main" id="{5A0E3913-325B-8947-85C7-C5DC9C3120EF}"/>
              </a:ext>
            </a:extLst>
          </p:cNvPr>
          <p:cNvSpPr/>
          <p:nvPr/>
        </p:nvSpPr>
        <p:spPr>
          <a:xfrm>
            <a:off x="2557670" y="2727987"/>
            <a:ext cx="2532327" cy="147735"/>
          </a:xfrm>
          <a:custGeom>
            <a:avLst/>
            <a:gdLst>
              <a:gd name="connsiteX0" fmla="*/ 0 w 2532327"/>
              <a:gd name="connsiteY0" fmla="*/ 94726 h 147735"/>
              <a:gd name="connsiteX1" fmla="*/ 662608 w 2532327"/>
              <a:gd name="connsiteY1" fmla="*/ 21839 h 147735"/>
              <a:gd name="connsiteX2" fmla="*/ 1755913 w 2532327"/>
              <a:gd name="connsiteY2" fmla="*/ 1961 h 147735"/>
              <a:gd name="connsiteX3" fmla="*/ 2504660 w 2532327"/>
              <a:gd name="connsiteY3" fmla="*/ 61596 h 147735"/>
              <a:gd name="connsiteX4" fmla="*/ 2385391 w 2532327"/>
              <a:gd name="connsiteY4" fmla="*/ 1961 h 147735"/>
              <a:gd name="connsiteX5" fmla="*/ 2524539 w 2532327"/>
              <a:gd name="connsiteY5" fmla="*/ 81474 h 147735"/>
              <a:gd name="connsiteX6" fmla="*/ 2352260 w 2532327"/>
              <a:gd name="connsiteY6" fmla="*/ 147735 h 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2327" h="147735">
                <a:moveTo>
                  <a:pt x="0" y="94726"/>
                </a:moveTo>
                <a:cubicBezTo>
                  <a:pt x="184978" y="66013"/>
                  <a:pt x="369956" y="37300"/>
                  <a:pt x="662608" y="21839"/>
                </a:cubicBezTo>
                <a:cubicBezTo>
                  <a:pt x="955260" y="6378"/>
                  <a:pt x="1448904" y="-4665"/>
                  <a:pt x="1755913" y="1961"/>
                </a:cubicBezTo>
                <a:cubicBezTo>
                  <a:pt x="2062922" y="8587"/>
                  <a:pt x="2399747" y="61596"/>
                  <a:pt x="2504660" y="61596"/>
                </a:cubicBezTo>
                <a:cubicBezTo>
                  <a:pt x="2609573" y="61596"/>
                  <a:pt x="2382078" y="-1352"/>
                  <a:pt x="2385391" y="1961"/>
                </a:cubicBezTo>
                <a:cubicBezTo>
                  <a:pt x="2388704" y="5274"/>
                  <a:pt x="2530061" y="57178"/>
                  <a:pt x="2524539" y="81474"/>
                </a:cubicBezTo>
                <a:cubicBezTo>
                  <a:pt x="2519017" y="105770"/>
                  <a:pt x="2435638" y="126752"/>
                  <a:pt x="2352260" y="1477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0204AF90-935C-A44E-A3FB-B4CF52502F11}"/>
              </a:ext>
            </a:extLst>
          </p:cNvPr>
          <p:cNvSpPr/>
          <p:nvPr/>
        </p:nvSpPr>
        <p:spPr>
          <a:xfrm>
            <a:off x="3845672" y="2922105"/>
            <a:ext cx="1190154" cy="231913"/>
          </a:xfrm>
          <a:custGeom>
            <a:avLst/>
            <a:gdLst>
              <a:gd name="connsiteX0" fmla="*/ 1190154 w 1190154"/>
              <a:gd name="connsiteY0" fmla="*/ 0 h 231913"/>
              <a:gd name="connsiteX1" fmla="*/ 43841 w 1190154"/>
              <a:gd name="connsiteY1" fmla="*/ 139147 h 231913"/>
              <a:gd name="connsiteX2" fmla="*/ 216119 w 1190154"/>
              <a:gd name="connsiteY2" fmla="*/ 53008 h 231913"/>
              <a:gd name="connsiteX3" fmla="*/ 4085 w 1190154"/>
              <a:gd name="connsiteY3" fmla="*/ 125895 h 231913"/>
              <a:gd name="connsiteX4" fmla="*/ 176363 w 1190154"/>
              <a:gd name="connsiteY4" fmla="*/ 231913 h 23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154" h="231913">
                <a:moveTo>
                  <a:pt x="1190154" y="0"/>
                </a:moveTo>
                <a:cubicBezTo>
                  <a:pt x="698167" y="65156"/>
                  <a:pt x="206180" y="130312"/>
                  <a:pt x="43841" y="139147"/>
                </a:cubicBezTo>
                <a:cubicBezTo>
                  <a:pt x="-118498" y="147982"/>
                  <a:pt x="222745" y="55217"/>
                  <a:pt x="216119" y="53008"/>
                </a:cubicBezTo>
                <a:cubicBezTo>
                  <a:pt x="209493" y="50799"/>
                  <a:pt x="10711" y="96078"/>
                  <a:pt x="4085" y="125895"/>
                </a:cubicBezTo>
                <a:cubicBezTo>
                  <a:pt x="-2541" y="155712"/>
                  <a:pt x="86911" y="193812"/>
                  <a:pt x="176363" y="2319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937C1DF6-7942-4B4B-8A68-E25DF89F5132}"/>
              </a:ext>
            </a:extLst>
          </p:cNvPr>
          <p:cNvSpPr/>
          <p:nvPr/>
        </p:nvSpPr>
        <p:spPr>
          <a:xfrm>
            <a:off x="2557670" y="3353228"/>
            <a:ext cx="2532327" cy="147735"/>
          </a:xfrm>
          <a:custGeom>
            <a:avLst/>
            <a:gdLst>
              <a:gd name="connsiteX0" fmla="*/ 0 w 2532327"/>
              <a:gd name="connsiteY0" fmla="*/ 94726 h 147735"/>
              <a:gd name="connsiteX1" fmla="*/ 662608 w 2532327"/>
              <a:gd name="connsiteY1" fmla="*/ 21839 h 147735"/>
              <a:gd name="connsiteX2" fmla="*/ 1755913 w 2532327"/>
              <a:gd name="connsiteY2" fmla="*/ 1961 h 147735"/>
              <a:gd name="connsiteX3" fmla="*/ 2504660 w 2532327"/>
              <a:gd name="connsiteY3" fmla="*/ 61596 h 147735"/>
              <a:gd name="connsiteX4" fmla="*/ 2385391 w 2532327"/>
              <a:gd name="connsiteY4" fmla="*/ 1961 h 147735"/>
              <a:gd name="connsiteX5" fmla="*/ 2524539 w 2532327"/>
              <a:gd name="connsiteY5" fmla="*/ 81474 h 147735"/>
              <a:gd name="connsiteX6" fmla="*/ 2352260 w 2532327"/>
              <a:gd name="connsiteY6" fmla="*/ 147735 h 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2327" h="147735">
                <a:moveTo>
                  <a:pt x="0" y="94726"/>
                </a:moveTo>
                <a:cubicBezTo>
                  <a:pt x="184978" y="66013"/>
                  <a:pt x="369956" y="37300"/>
                  <a:pt x="662608" y="21839"/>
                </a:cubicBezTo>
                <a:cubicBezTo>
                  <a:pt x="955260" y="6378"/>
                  <a:pt x="1448904" y="-4665"/>
                  <a:pt x="1755913" y="1961"/>
                </a:cubicBezTo>
                <a:cubicBezTo>
                  <a:pt x="2062922" y="8587"/>
                  <a:pt x="2399747" y="61596"/>
                  <a:pt x="2504660" y="61596"/>
                </a:cubicBezTo>
                <a:cubicBezTo>
                  <a:pt x="2609573" y="61596"/>
                  <a:pt x="2382078" y="-1352"/>
                  <a:pt x="2385391" y="1961"/>
                </a:cubicBezTo>
                <a:cubicBezTo>
                  <a:pt x="2388704" y="5274"/>
                  <a:pt x="2530061" y="57178"/>
                  <a:pt x="2524539" y="81474"/>
                </a:cubicBezTo>
                <a:cubicBezTo>
                  <a:pt x="2519017" y="105770"/>
                  <a:pt x="2435638" y="126752"/>
                  <a:pt x="2352260" y="14773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C5EDFA78-F28E-B04A-A6D7-1ADE046F5655}"/>
              </a:ext>
            </a:extLst>
          </p:cNvPr>
          <p:cNvSpPr/>
          <p:nvPr/>
        </p:nvSpPr>
        <p:spPr>
          <a:xfrm>
            <a:off x="3845672" y="3547346"/>
            <a:ext cx="1190154" cy="231913"/>
          </a:xfrm>
          <a:custGeom>
            <a:avLst/>
            <a:gdLst>
              <a:gd name="connsiteX0" fmla="*/ 1190154 w 1190154"/>
              <a:gd name="connsiteY0" fmla="*/ 0 h 231913"/>
              <a:gd name="connsiteX1" fmla="*/ 43841 w 1190154"/>
              <a:gd name="connsiteY1" fmla="*/ 139147 h 231913"/>
              <a:gd name="connsiteX2" fmla="*/ 216119 w 1190154"/>
              <a:gd name="connsiteY2" fmla="*/ 53008 h 231913"/>
              <a:gd name="connsiteX3" fmla="*/ 4085 w 1190154"/>
              <a:gd name="connsiteY3" fmla="*/ 125895 h 231913"/>
              <a:gd name="connsiteX4" fmla="*/ 176363 w 1190154"/>
              <a:gd name="connsiteY4" fmla="*/ 231913 h 23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154" h="231913">
                <a:moveTo>
                  <a:pt x="1190154" y="0"/>
                </a:moveTo>
                <a:cubicBezTo>
                  <a:pt x="698167" y="65156"/>
                  <a:pt x="206180" y="130312"/>
                  <a:pt x="43841" y="139147"/>
                </a:cubicBezTo>
                <a:cubicBezTo>
                  <a:pt x="-118498" y="147982"/>
                  <a:pt x="222745" y="55217"/>
                  <a:pt x="216119" y="53008"/>
                </a:cubicBezTo>
                <a:cubicBezTo>
                  <a:pt x="209493" y="50799"/>
                  <a:pt x="10711" y="96078"/>
                  <a:pt x="4085" y="125895"/>
                </a:cubicBezTo>
                <a:cubicBezTo>
                  <a:pt x="-2541" y="155712"/>
                  <a:pt x="86911" y="193812"/>
                  <a:pt x="176363" y="23191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65DDC90E-4BE5-2045-84E7-114D292D0ADA}"/>
              </a:ext>
            </a:extLst>
          </p:cNvPr>
          <p:cNvSpPr/>
          <p:nvPr/>
        </p:nvSpPr>
        <p:spPr>
          <a:xfrm>
            <a:off x="2688921" y="4105656"/>
            <a:ext cx="2532327" cy="147735"/>
          </a:xfrm>
          <a:custGeom>
            <a:avLst/>
            <a:gdLst>
              <a:gd name="connsiteX0" fmla="*/ 0 w 2532327"/>
              <a:gd name="connsiteY0" fmla="*/ 94726 h 147735"/>
              <a:gd name="connsiteX1" fmla="*/ 662608 w 2532327"/>
              <a:gd name="connsiteY1" fmla="*/ 21839 h 147735"/>
              <a:gd name="connsiteX2" fmla="*/ 1755913 w 2532327"/>
              <a:gd name="connsiteY2" fmla="*/ 1961 h 147735"/>
              <a:gd name="connsiteX3" fmla="*/ 2504660 w 2532327"/>
              <a:gd name="connsiteY3" fmla="*/ 61596 h 147735"/>
              <a:gd name="connsiteX4" fmla="*/ 2385391 w 2532327"/>
              <a:gd name="connsiteY4" fmla="*/ 1961 h 147735"/>
              <a:gd name="connsiteX5" fmla="*/ 2524539 w 2532327"/>
              <a:gd name="connsiteY5" fmla="*/ 81474 h 147735"/>
              <a:gd name="connsiteX6" fmla="*/ 2352260 w 2532327"/>
              <a:gd name="connsiteY6" fmla="*/ 147735 h 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2327" h="147735">
                <a:moveTo>
                  <a:pt x="0" y="94726"/>
                </a:moveTo>
                <a:cubicBezTo>
                  <a:pt x="184978" y="66013"/>
                  <a:pt x="369956" y="37300"/>
                  <a:pt x="662608" y="21839"/>
                </a:cubicBezTo>
                <a:cubicBezTo>
                  <a:pt x="955260" y="6378"/>
                  <a:pt x="1448904" y="-4665"/>
                  <a:pt x="1755913" y="1961"/>
                </a:cubicBezTo>
                <a:cubicBezTo>
                  <a:pt x="2062922" y="8587"/>
                  <a:pt x="2399747" y="61596"/>
                  <a:pt x="2504660" y="61596"/>
                </a:cubicBezTo>
                <a:cubicBezTo>
                  <a:pt x="2609573" y="61596"/>
                  <a:pt x="2382078" y="-1352"/>
                  <a:pt x="2385391" y="1961"/>
                </a:cubicBezTo>
                <a:cubicBezTo>
                  <a:pt x="2388704" y="5274"/>
                  <a:pt x="2530061" y="57178"/>
                  <a:pt x="2524539" y="81474"/>
                </a:cubicBezTo>
                <a:cubicBezTo>
                  <a:pt x="2519017" y="105770"/>
                  <a:pt x="2435638" y="126752"/>
                  <a:pt x="2352260" y="1477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399A65FA-34F3-C44B-80C5-C58C6610D998}"/>
              </a:ext>
            </a:extLst>
          </p:cNvPr>
          <p:cNvSpPr/>
          <p:nvPr/>
        </p:nvSpPr>
        <p:spPr>
          <a:xfrm>
            <a:off x="3976923" y="4299774"/>
            <a:ext cx="1190154" cy="231913"/>
          </a:xfrm>
          <a:custGeom>
            <a:avLst/>
            <a:gdLst>
              <a:gd name="connsiteX0" fmla="*/ 1190154 w 1190154"/>
              <a:gd name="connsiteY0" fmla="*/ 0 h 231913"/>
              <a:gd name="connsiteX1" fmla="*/ 43841 w 1190154"/>
              <a:gd name="connsiteY1" fmla="*/ 139147 h 231913"/>
              <a:gd name="connsiteX2" fmla="*/ 216119 w 1190154"/>
              <a:gd name="connsiteY2" fmla="*/ 53008 h 231913"/>
              <a:gd name="connsiteX3" fmla="*/ 4085 w 1190154"/>
              <a:gd name="connsiteY3" fmla="*/ 125895 h 231913"/>
              <a:gd name="connsiteX4" fmla="*/ 176363 w 1190154"/>
              <a:gd name="connsiteY4" fmla="*/ 231913 h 23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154" h="231913">
                <a:moveTo>
                  <a:pt x="1190154" y="0"/>
                </a:moveTo>
                <a:cubicBezTo>
                  <a:pt x="698167" y="65156"/>
                  <a:pt x="206180" y="130312"/>
                  <a:pt x="43841" y="139147"/>
                </a:cubicBezTo>
                <a:cubicBezTo>
                  <a:pt x="-118498" y="147982"/>
                  <a:pt x="222745" y="55217"/>
                  <a:pt x="216119" y="53008"/>
                </a:cubicBezTo>
                <a:cubicBezTo>
                  <a:pt x="209493" y="50799"/>
                  <a:pt x="10711" y="96078"/>
                  <a:pt x="4085" y="125895"/>
                </a:cubicBezTo>
                <a:cubicBezTo>
                  <a:pt x="-2541" y="155712"/>
                  <a:pt x="86911" y="193812"/>
                  <a:pt x="176363" y="2319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8CBC5B42-2EEB-354D-9BF2-A37BDE5E76A2}"/>
              </a:ext>
            </a:extLst>
          </p:cNvPr>
          <p:cNvSpPr txBox="1"/>
          <p:nvPr/>
        </p:nvSpPr>
        <p:spPr>
          <a:xfrm>
            <a:off x="2584173" y="2758267"/>
            <a:ext cx="2239716" cy="276999"/>
          </a:xfrm>
          <a:prstGeom prst="rect">
            <a:avLst/>
          </a:prstGeom>
          <a:noFill/>
        </p:spPr>
        <p:txBody>
          <a:bodyPr wrap="none" rtlCol="0">
            <a:spAutoFit/>
          </a:bodyPr>
          <a:lstStyle/>
          <a:p>
            <a:r>
              <a:rPr lang="en-AU" sz="1200" dirty="0">
                <a:latin typeface="AhnbergHand" pitchFamily="2" charset="0"/>
              </a:rPr>
              <a:t>1. Large fragmented UDP</a:t>
            </a:r>
          </a:p>
        </p:txBody>
      </p:sp>
      <p:sp>
        <p:nvSpPr>
          <p:cNvPr id="17" name="TextBox 16">
            <a:extLst>
              <a:ext uri="{FF2B5EF4-FFF2-40B4-BE49-F238E27FC236}">
                <a16:creationId xmlns:a16="http://schemas.microsoft.com/office/drawing/2014/main" id="{5C2CDA50-5B70-894B-A9E7-C033B91AF5BB}"/>
              </a:ext>
            </a:extLst>
          </p:cNvPr>
          <p:cNvSpPr txBox="1"/>
          <p:nvPr/>
        </p:nvSpPr>
        <p:spPr>
          <a:xfrm>
            <a:off x="2584173" y="3408846"/>
            <a:ext cx="2840842" cy="276999"/>
          </a:xfrm>
          <a:prstGeom prst="rect">
            <a:avLst/>
          </a:prstGeom>
          <a:noFill/>
        </p:spPr>
        <p:txBody>
          <a:bodyPr wrap="none" rtlCol="0">
            <a:spAutoFit/>
          </a:bodyPr>
          <a:lstStyle/>
          <a:p>
            <a:r>
              <a:rPr lang="en-AU" sz="1200" dirty="0">
                <a:latin typeface="AhnbergHand" pitchFamily="2" charset="0"/>
              </a:rPr>
              <a:t>2. Truncated unfragmented UDP</a:t>
            </a:r>
          </a:p>
        </p:txBody>
      </p:sp>
      <p:sp>
        <p:nvSpPr>
          <p:cNvPr id="18" name="TextBox 17">
            <a:extLst>
              <a:ext uri="{FF2B5EF4-FFF2-40B4-BE49-F238E27FC236}">
                <a16:creationId xmlns:a16="http://schemas.microsoft.com/office/drawing/2014/main" id="{87BC94F4-291D-D64C-82B8-0C6CAB8CC832}"/>
              </a:ext>
            </a:extLst>
          </p:cNvPr>
          <p:cNvSpPr txBox="1"/>
          <p:nvPr/>
        </p:nvSpPr>
        <p:spPr>
          <a:xfrm>
            <a:off x="3551360" y="4161274"/>
            <a:ext cx="803425" cy="276999"/>
          </a:xfrm>
          <a:prstGeom prst="rect">
            <a:avLst/>
          </a:prstGeom>
          <a:noFill/>
        </p:spPr>
        <p:txBody>
          <a:bodyPr wrap="none" rtlCol="0">
            <a:spAutoFit/>
          </a:bodyPr>
          <a:lstStyle/>
          <a:p>
            <a:r>
              <a:rPr lang="en-AU" sz="1200" dirty="0">
                <a:latin typeface="AhnbergHand" pitchFamily="2" charset="0"/>
              </a:rPr>
              <a:t>3. TCP</a:t>
            </a:r>
          </a:p>
        </p:txBody>
      </p:sp>
    </p:spTree>
    <p:extLst>
      <p:ext uri="{BB962C8B-B14F-4D97-AF65-F5344CB8AC3E}">
        <p14:creationId xmlns:p14="http://schemas.microsoft.com/office/powerpoint/2010/main" val="2271644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It’s not quite so simple as “can’t”</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494292" y="1103871"/>
            <a:ext cx="11013774" cy="2169825"/>
          </a:xfrm>
          <a:prstGeom prst="rect">
            <a:avLst/>
          </a:prstGeom>
          <a:noFill/>
        </p:spPr>
        <p:txBody>
          <a:bodyPr wrap="square" rtlCol="0">
            <a:spAutoFit/>
          </a:bodyPr>
          <a:lstStyle/>
          <a:p>
            <a:r>
              <a:rPr lang="en-US" sz="1350" dirty="0"/>
              <a:t>When a resolver fails to receive a UDP response it _may_ re-query with a smaller UDP buffer size</a:t>
            </a:r>
          </a:p>
          <a:p>
            <a:r>
              <a:rPr lang="en-US" sz="1350" dirty="0"/>
              <a:t>parameter</a:t>
            </a:r>
          </a:p>
          <a:p>
            <a:r>
              <a:rPr lang="en-US" sz="1350" dirty="0"/>
              <a:t>This will cause our server to respond with a truncated DNS response over UDP</a:t>
            </a:r>
          </a:p>
          <a:p>
            <a:r>
              <a:rPr lang="en-US" sz="1350" dirty="0"/>
              <a:t>This _should_ cause the resolver to re-query using TCP</a:t>
            </a:r>
          </a:p>
          <a:p>
            <a:endParaRPr lang="en-US" sz="1350" dirty="0"/>
          </a:p>
          <a:p>
            <a:r>
              <a:rPr lang="en-US" sz="1350" dirty="0"/>
              <a:t>There are four cases of fragmentation failure :</a:t>
            </a:r>
          </a:p>
          <a:p>
            <a:pPr marL="342900" indent="-342900">
              <a:buFont typeface="+mj-lt"/>
              <a:buAutoNum type="arabicPeriod"/>
            </a:pPr>
            <a:r>
              <a:rPr lang="en-US" sz="1350" dirty="0"/>
              <a:t>can’t receive fragmented UDP and won’t use a smaller UDP Buffer Size</a:t>
            </a:r>
          </a:p>
          <a:p>
            <a:pPr marL="342900" indent="-342900">
              <a:buFont typeface="+mj-lt"/>
              <a:buAutoNum type="arabicPeriod"/>
            </a:pPr>
            <a:r>
              <a:rPr lang="en-US" sz="1350" dirty="0"/>
              <a:t>can’t receive fragmented UDP, will use a smaller UDP Buffer Size but cannot make a TCP connection</a:t>
            </a:r>
          </a:p>
          <a:p>
            <a:pPr marL="342900" indent="-342900">
              <a:buFont typeface="+mj-lt"/>
              <a:buAutoNum type="arabicPeriod"/>
            </a:pPr>
            <a:r>
              <a:rPr lang="en-US" sz="1350" dirty="0"/>
              <a:t>can’t receive fragmented UDP, will use a smaller UDP Buffer Size but cannot complete a TCP connection</a:t>
            </a:r>
          </a:p>
          <a:p>
            <a:pPr marL="342900" indent="-342900">
              <a:buFont typeface="+mj-lt"/>
              <a:buAutoNum type="arabicPeriod"/>
            </a:pPr>
            <a:r>
              <a:rPr lang="en-US" sz="1350" dirty="0"/>
              <a:t>can’t receive fragmented UDP, will use a smaller UDP Buffer Size and make a TCP connection (fail then recovery)</a:t>
            </a:r>
          </a:p>
        </p:txBody>
      </p:sp>
    </p:spTree>
    <p:extLst>
      <p:ext uri="{BB962C8B-B14F-4D97-AF65-F5344CB8AC3E}">
        <p14:creationId xmlns:p14="http://schemas.microsoft.com/office/powerpoint/2010/main" val="1442209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Case 1 - Which Resolvers really can’t</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331840" y="4407804"/>
            <a:ext cx="11013774" cy="507831"/>
          </a:xfrm>
          <a:prstGeom prst="rect">
            <a:avLst/>
          </a:prstGeom>
          <a:noFill/>
        </p:spPr>
        <p:txBody>
          <a:bodyPr wrap="square" rtlCol="0">
            <a:spAutoFit/>
          </a:bodyPr>
          <a:lstStyle/>
          <a:p>
            <a:r>
              <a:rPr lang="en-US" sz="1350" dirty="0"/>
              <a:t>These resolvers appear to be unable to receive fragmented UDP and will not re-query with a smaller UDP buffer size</a:t>
            </a:r>
          </a:p>
          <a:p>
            <a:r>
              <a:rPr lang="en-US" sz="1350" dirty="0"/>
              <a:t>This is the Top 20, as measured by the query count per resolver subnet address</a:t>
            </a:r>
          </a:p>
        </p:txBody>
      </p:sp>
      <p:pic>
        <p:nvPicPr>
          <p:cNvPr id="11" name="Picture 10">
            <a:extLst>
              <a:ext uri="{FF2B5EF4-FFF2-40B4-BE49-F238E27FC236}">
                <a16:creationId xmlns:a16="http://schemas.microsoft.com/office/drawing/2014/main" id="{A7D0357B-631E-F740-802E-63BB98588877}"/>
              </a:ext>
            </a:extLst>
          </p:cNvPr>
          <p:cNvPicPr>
            <a:picLocks noChangeAspect="1"/>
          </p:cNvPicPr>
          <p:nvPr/>
        </p:nvPicPr>
        <p:blipFill>
          <a:blip r:embed="rId3"/>
          <a:stretch>
            <a:fillRect/>
          </a:stretch>
        </p:blipFill>
        <p:spPr>
          <a:xfrm>
            <a:off x="1251626" y="828062"/>
            <a:ext cx="6828816" cy="3457519"/>
          </a:xfrm>
          <a:prstGeom prst="rect">
            <a:avLst/>
          </a:prstGeom>
        </p:spPr>
      </p:pic>
    </p:spTree>
    <p:extLst>
      <p:ext uri="{BB962C8B-B14F-4D97-AF65-F5344CB8AC3E}">
        <p14:creationId xmlns:p14="http://schemas.microsoft.com/office/powerpoint/2010/main" val="1968206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Case 1 - Which Networks’ Resolvers really can’t</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331840" y="4407804"/>
            <a:ext cx="11013774" cy="715581"/>
          </a:xfrm>
          <a:prstGeom prst="rect">
            <a:avLst/>
          </a:prstGeom>
          <a:noFill/>
        </p:spPr>
        <p:txBody>
          <a:bodyPr wrap="square" rtlCol="0">
            <a:spAutoFit/>
          </a:bodyPr>
          <a:lstStyle/>
          <a:p>
            <a:r>
              <a:rPr lang="en-US" sz="1350" dirty="0"/>
              <a:t>These networks host resolvers that  appear to be unable to receive fragmented UDP and will not re-query with a </a:t>
            </a:r>
          </a:p>
          <a:p>
            <a:r>
              <a:rPr lang="en-US" sz="1350" dirty="0"/>
              <a:t>smaller UDP buffer size</a:t>
            </a:r>
          </a:p>
          <a:p>
            <a:r>
              <a:rPr lang="en-US" sz="1350" dirty="0"/>
              <a:t>This is the Top 20, as measured by the query count per ASN</a:t>
            </a:r>
          </a:p>
        </p:txBody>
      </p:sp>
      <p:pic>
        <p:nvPicPr>
          <p:cNvPr id="9" name="Picture 8">
            <a:extLst>
              <a:ext uri="{FF2B5EF4-FFF2-40B4-BE49-F238E27FC236}">
                <a16:creationId xmlns:a16="http://schemas.microsoft.com/office/drawing/2014/main" id="{1C2BE5E4-9BDD-CA4D-A19A-46AB5D5B7AA3}"/>
              </a:ext>
            </a:extLst>
          </p:cNvPr>
          <p:cNvPicPr>
            <a:picLocks noChangeAspect="1"/>
          </p:cNvPicPr>
          <p:nvPr/>
        </p:nvPicPr>
        <p:blipFill>
          <a:blip r:embed="rId3"/>
          <a:stretch>
            <a:fillRect/>
          </a:stretch>
        </p:blipFill>
        <p:spPr>
          <a:xfrm>
            <a:off x="1660187" y="1152588"/>
            <a:ext cx="5211592" cy="3255216"/>
          </a:xfrm>
          <a:prstGeom prst="rect">
            <a:avLst/>
          </a:prstGeom>
        </p:spPr>
      </p:pic>
    </p:spTree>
    <p:extLst>
      <p:ext uri="{BB962C8B-B14F-4D97-AF65-F5344CB8AC3E}">
        <p14:creationId xmlns:p14="http://schemas.microsoft.com/office/powerpoint/2010/main" val="627865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Case 2 - Which Resolvers can’t TCP</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331840" y="4407804"/>
            <a:ext cx="8397113" cy="715581"/>
          </a:xfrm>
          <a:prstGeom prst="rect">
            <a:avLst/>
          </a:prstGeom>
          <a:noFill/>
        </p:spPr>
        <p:txBody>
          <a:bodyPr wrap="square" rtlCol="0">
            <a:spAutoFit/>
          </a:bodyPr>
          <a:lstStyle/>
          <a:p>
            <a:r>
              <a:rPr lang="en-US" sz="1350" dirty="0"/>
              <a:t>These resolvers appear to be unable to receive fragmented UDP, will re-query with a smaller UDP buffer size but not open a TCP session</a:t>
            </a:r>
          </a:p>
          <a:p>
            <a:r>
              <a:rPr lang="en-US" sz="1350" dirty="0"/>
              <a:t>This is the top 20, as measured by the query count per resolver subnet address</a:t>
            </a:r>
          </a:p>
        </p:txBody>
      </p:sp>
      <p:pic>
        <p:nvPicPr>
          <p:cNvPr id="9" name="Picture 8">
            <a:extLst>
              <a:ext uri="{FF2B5EF4-FFF2-40B4-BE49-F238E27FC236}">
                <a16:creationId xmlns:a16="http://schemas.microsoft.com/office/drawing/2014/main" id="{B269F622-B385-BF46-B1ED-74C380639682}"/>
              </a:ext>
            </a:extLst>
          </p:cNvPr>
          <p:cNvPicPr>
            <a:picLocks noChangeAspect="1"/>
          </p:cNvPicPr>
          <p:nvPr/>
        </p:nvPicPr>
        <p:blipFill>
          <a:blip r:embed="rId3"/>
          <a:stretch>
            <a:fillRect/>
          </a:stretch>
        </p:blipFill>
        <p:spPr>
          <a:xfrm>
            <a:off x="1429620" y="1041536"/>
            <a:ext cx="6557029" cy="3154328"/>
          </a:xfrm>
          <a:prstGeom prst="rect">
            <a:avLst/>
          </a:prstGeom>
        </p:spPr>
      </p:pic>
    </p:spTree>
    <p:extLst>
      <p:ext uri="{BB962C8B-B14F-4D97-AF65-F5344CB8AC3E}">
        <p14:creationId xmlns:p14="http://schemas.microsoft.com/office/powerpoint/2010/main" val="1780386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Case 2 - Which Networks’ Resolvers can’t TCP</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178904" y="4407804"/>
            <a:ext cx="9033110" cy="715581"/>
          </a:xfrm>
          <a:prstGeom prst="rect">
            <a:avLst/>
          </a:prstGeom>
          <a:noFill/>
        </p:spPr>
        <p:txBody>
          <a:bodyPr wrap="square" rtlCol="0">
            <a:spAutoFit/>
          </a:bodyPr>
          <a:lstStyle/>
          <a:p>
            <a:r>
              <a:rPr lang="en-US" sz="1350" dirty="0"/>
              <a:t>These networks host resolvers that appear to be unable to receive fragmented UDP, will re-query with a smaller UDP buffer size but not open a TCP session</a:t>
            </a:r>
          </a:p>
          <a:p>
            <a:r>
              <a:rPr lang="en-US" sz="1350" dirty="0"/>
              <a:t>This is the top 20, as measured by the query count per resolver subnet address</a:t>
            </a:r>
          </a:p>
        </p:txBody>
      </p:sp>
      <p:pic>
        <p:nvPicPr>
          <p:cNvPr id="6" name="Picture 5">
            <a:extLst>
              <a:ext uri="{FF2B5EF4-FFF2-40B4-BE49-F238E27FC236}">
                <a16:creationId xmlns:a16="http://schemas.microsoft.com/office/drawing/2014/main" id="{1DE36E3B-7A37-FD4B-8B0A-BA85FBC2FD2B}"/>
              </a:ext>
            </a:extLst>
          </p:cNvPr>
          <p:cNvPicPr>
            <a:picLocks noChangeAspect="1"/>
          </p:cNvPicPr>
          <p:nvPr/>
        </p:nvPicPr>
        <p:blipFill>
          <a:blip r:embed="rId3"/>
          <a:stretch>
            <a:fillRect/>
          </a:stretch>
        </p:blipFill>
        <p:spPr>
          <a:xfrm>
            <a:off x="1875146" y="1103871"/>
            <a:ext cx="5093910" cy="3181710"/>
          </a:xfrm>
          <a:prstGeom prst="rect">
            <a:avLst/>
          </a:prstGeom>
        </p:spPr>
      </p:pic>
    </p:spTree>
    <p:extLst>
      <p:ext uri="{BB962C8B-B14F-4D97-AF65-F5344CB8AC3E}">
        <p14:creationId xmlns:p14="http://schemas.microsoft.com/office/powerpoint/2010/main" val="1766025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Case 3 - Which Resolvers can’t complete TCP</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331840" y="4407804"/>
            <a:ext cx="8397113" cy="715581"/>
          </a:xfrm>
          <a:prstGeom prst="rect">
            <a:avLst/>
          </a:prstGeom>
          <a:noFill/>
        </p:spPr>
        <p:txBody>
          <a:bodyPr wrap="square" rtlCol="0">
            <a:spAutoFit/>
          </a:bodyPr>
          <a:lstStyle/>
          <a:p>
            <a:r>
              <a:rPr lang="en-US" sz="1350" dirty="0"/>
              <a:t>These resolvers appear to be unable to receive fragmented UDP, will re-query with a smaller UDP buffer size, will open a TCP session, but appear to have a TCP MTU black hole issue</a:t>
            </a:r>
          </a:p>
          <a:p>
            <a:r>
              <a:rPr lang="en-US" sz="1350" dirty="0"/>
              <a:t>This is the top 20, as measured by the query count per resolver subnet address</a:t>
            </a:r>
          </a:p>
        </p:txBody>
      </p:sp>
      <p:pic>
        <p:nvPicPr>
          <p:cNvPr id="4" name="Picture 3">
            <a:extLst>
              <a:ext uri="{FF2B5EF4-FFF2-40B4-BE49-F238E27FC236}">
                <a16:creationId xmlns:a16="http://schemas.microsoft.com/office/drawing/2014/main" id="{4F0DF25F-CD58-D746-99DF-0EC351134D92}"/>
              </a:ext>
            </a:extLst>
          </p:cNvPr>
          <p:cNvPicPr>
            <a:picLocks noChangeAspect="1"/>
          </p:cNvPicPr>
          <p:nvPr/>
        </p:nvPicPr>
        <p:blipFill>
          <a:blip r:embed="rId3"/>
          <a:stretch>
            <a:fillRect/>
          </a:stretch>
        </p:blipFill>
        <p:spPr>
          <a:xfrm>
            <a:off x="1429620" y="819687"/>
            <a:ext cx="6587946" cy="3335564"/>
          </a:xfrm>
          <a:prstGeom prst="rect">
            <a:avLst/>
          </a:prstGeom>
        </p:spPr>
      </p:pic>
    </p:spTree>
    <p:extLst>
      <p:ext uri="{BB962C8B-B14F-4D97-AF65-F5344CB8AC3E}">
        <p14:creationId xmlns:p14="http://schemas.microsoft.com/office/powerpoint/2010/main" val="1515521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Case 3 - Which Networks’ Resolvers can’t complete TCP</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331840" y="4407804"/>
            <a:ext cx="8397113" cy="715581"/>
          </a:xfrm>
          <a:prstGeom prst="rect">
            <a:avLst/>
          </a:prstGeom>
          <a:noFill/>
        </p:spPr>
        <p:txBody>
          <a:bodyPr wrap="square" rtlCol="0">
            <a:spAutoFit/>
          </a:bodyPr>
          <a:lstStyle/>
          <a:p>
            <a:r>
              <a:rPr lang="en-US" sz="1350" dirty="0"/>
              <a:t>These networks host  resolvers that appear to be unable to receive fragmented UDP, will re-query with a smaller UDP buffer size, will open a TCP session, but appear to have a TCP MTU black hole issue</a:t>
            </a:r>
          </a:p>
          <a:p>
            <a:r>
              <a:rPr lang="en-US" sz="1350" dirty="0"/>
              <a:t>This is the top 20, as measured by the query count per resolver subnet address</a:t>
            </a:r>
          </a:p>
        </p:txBody>
      </p:sp>
      <p:pic>
        <p:nvPicPr>
          <p:cNvPr id="4" name="Picture 3">
            <a:extLst>
              <a:ext uri="{FF2B5EF4-FFF2-40B4-BE49-F238E27FC236}">
                <a16:creationId xmlns:a16="http://schemas.microsoft.com/office/drawing/2014/main" id="{E02601EF-E256-1840-9395-5031D0923E7B}"/>
              </a:ext>
            </a:extLst>
          </p:cNvPr>
          <p:cNvPicPr>
            <a:picLocks noChangeAspect="1"/>
          </p:cNvPicPr>
          <p:nvPr/>
        </p:nvPicPr>
        <p:blipFill>
          <a:blip r:embed="rId3"/>
          <a:stretch>
            <a:fillRect/>
          </a:stretch>
        </p:blipFill>
        <p:spPr>
          <a:xfrm>
            <a:off x="1563756" y="969428"/>
            <a:ext cx="5309152" cy="3316153"/>
          </a:xfrm>
          <a:prstGeom prst="rect">
            <a:avLst/>
          </a:prstGeom>
        </p:spPr>
      </p:pic>
    </p:spTree>
    <p:extLst>
      <p:ext uri="{BB962C8B-B14F-4D97-AF65-F5344CB8AC3E}">
        <p14:creationId xmlns:p14="http://schemas.microsoft.com/office/powerpoint/2010/main" val="1171718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Case 4 - Which Resolvers can’t Frag but can TCP</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331840" y="4407804"/>
            <a:ext cx="8397113" cy="715581"/>
          </a:xfrm>
          <a:prstGeom prst="rect">
            <a:avLst/>
          </a:prstGeom>
          <a:noFill/>
        </p:spPr>
        <p:txBody>
          <a:bodyPr wrap="square" rtlCol="0">
            <a:spAutoFit/>
          </a:bodyPr>
          <a:lstStyle/>
          <a:p>
            <a:r>
              <a:rPr lang="en-US" sz="1350" dirty="0"/>
              <a:t>These resolvers appear to be unable to receive fragmented UDP, will re-query with a smaller UDP buffer size, get the truncated UDP response and successfully complete the TCP session</a:t>
            </a:r>
          </a:p>
          <a:p>
            <a:r>
              <a:rPr lang="en-US" sz="1350" dirty="0"/>
              <a:t>This is the top 20, as measured by the query count per resolver subnet address</a:t>
            </a:r>
          </a:p>
        </p:txBody>
      </p:sp>
      <p:pic>
        <p:nvPicPr>
          <p:cNvPr id="4" name="Picture 3">
            <a:extLst>
              <a:ext uri="{FF2B5EF4-FFF2-40B4-BE49-F238E27FC236}">
                <a16:creationId xmlns:a16="http://schemas.microsoft.com/office/drawing/2014/main" id="{2EC181BB-434B-5342-B0DA-71F122F01E4B}"/>
              </a:ext>
            </a:extLst>
          </p:cNvPr>
          <p:cNvPicPr>
            <a:picLocks noChangeAspect="1"/>
          </p:cNvPicPr>
          <p:nvPr/>
        </p:nvPicPr>
        <p:blipFill>
          <a:blip r:embed="rId3"/>
          <a:stretch>
            <a:fillRect/>
          </a:stretch>
        </p:blipFill>
        <p:spPr>
          <a:xfrm>
            <a:off x="1309418" y="1103871"/>
            <a:ext cx="6284077" cy="3181710"/>
          </a:xfrm>
          <a:prstGeom prst="rect">
            <a:avLst/>
          </a:prstGeom>
        </p:spPr>
      </p:pic>
    </p:spTree>
    <p:extLst>
      <p:ext uri="{BB962C8B-B14F-4D97-AF65-F5344CB8AC3E}">
        <p14:creationId xmlns:p14="http://schemas.microsoft.com/office/powerpoint/2010/main" val="107304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2E13440-0CE9-7647-96C4-9AB26436C0B5}"/>
              </a:ext>
            </a:extLst>
          </p:cNvPr>
          <p:cNvSpPr/>
          <p:nvPr/>
        </p:nvSpPr>
        <p:spPr>
          <a:xfrm>
            <a:off x="2799116" y="3706091"/>
            <a:ext cx="1757841" cy="716623"/>
          </a:xfrm>
          <a:custGeom>
            <a:avLst/>
            <a:gdLst>
              <a:gd name="connsiteX0" fmla="*/ 832277 w 1757841"/>
              <a:gd name="connsiteY0" fmla="*/ 111921 h 716623"/>
              <a:gd name="connsiteX1" fmla="*/ 750634 w 1757841"/>
              <a:gd name="connsiteY1" fmla="*/ 24836 h 716623"/>
              <a:gd name="connsiteX2" fmla="*/ 516591 w 1757841"/>
              <a:gd name="connsiteY2" fmla="*/ 19393 h 716623"/>
              <a:gd name="connsiteX3" fmla="*/ 483934 w 1757841"/>
              <a:gd name="connsiteY3" fmla="*/ 106478 h 716623"/>
              <a:gd name="connsiteX4" fmla="*/ 456720 w 1757841"/>
              <a:gd name="connsiteY4" fmla="*/ 46607 h 716623"/>
              <a:gd name="connsiteX5" fmla="*/ 315206 w 1757841"/>
              <a:gd name="connsiteY5" fmla="*/ 3064 h 716623"/>
              <a:gd name="connsiteX6" fmla="*/ 179134 w 1757841"/>
              <a:gd name="connsiteY6" fmla="*/ 133693 h 716623"/>
              <a:gd name="connsiteX7" fmla="*/ 222677 w 1757841"/>
              <a:gd name="connsiteY7" fmla="*/ 188121 h 716623"/>
              <a:gd name="connsiteX8" fmla="*/ 119263 w 1757841"/>
              <a:gd name="connsiteY8" fmla="*/ 171793 h 716623"/>
              <a:gd name="connsiteX9" fmla="*/ 32177 w 1757841"/>
              <a:gd name="connsiteY9" fmla="*/ 318750 h 716623"/>
              <a:gd name="connsiteX10" fmla="*/ 86606 w 1757841"/>
              <a:gd name="connsiteY10" fmla="*/ 373178 h 716623"/>
              <a:gd name="connsiteX11" fmla="*/ 48506 w 1757841"/>
              <a:gd name="connsiteY11" fmla="*/ 367736 h 716623"/>
              <a:gd name="connsiteX12" fmla="*/ 4963 w 1757841"/>
              <a:gd name="connsiteY12" fmla="*/ 547350 h 716623"/>
              <a:gd name="connsiteX13" fmla="*/ 173691 w 1757841"/>
              <a:gd name="connsiteY13" fmla="*/ 661650 h 716623"/>
              <a:gd name="connsiteX14" fmla="*/ 369634 w 1757841"/>
              <a:gd name="connsiteY14" fmla="*/ 607221 h 716623"/>
              <a:gd name="connsiteX15" fmla="*/ 347863 w 1757841"/>
              <a:gd name="connsiteY15" fmla="*/ 623550 h 716623"/>
              <a:gd name="connsiteX16" fmla="*/ 473048 w 1757841"/>
              <a:gd name="connsiteY16" fmla="*/ 710636 h 716623"/>
              <a:gd name="connsiteX17" fmla="*/ 794177 w 1757841"/>
              <a:gd name="connsiteY17" fmla="*/ 650764 h 716623"/>
              <a:gd name="connsiteX18" fmla="*/ 810506 w 1757841"/>
              <a:gd name="connsiteY18" fmla="*/ 585450 h 716623"/>
              <a:gd name="connsiteX19" fmla="*/ 919363 w 1757841"/>
              <a:gd name="connsiteY19" fmla="*/ 634436 h 716623"/>
              <a:gd name="connsiteX20" fmla="*/ 1153406 w 1757841"/>
              <a:gd name="connsiteY20" fmla="*/ 716078 h 716623"/>
              <a:gd name="connsiteX21" fmla="*/ 1300363 w 1757841"/>
              <a:gd name="connsiteY21" fmla="*/ 590893 h 716623"/>
              <a:gd name="connsiteX22" fmla="*/ 1322134 w 1757841"/>
              <a:gd name="connsiteY22" fmla="*/ 634436 h 716623"/>
              <a:gd name="connsiteX23" fmla="*/ 1724906 w 1757841"/>
              <a:gd name="connsiteY23" fmla="*/ 639878 h 716623"/>
              <a:gd name="connsiteX24" fmla="*/ 1681363 w 1757841"/>
              <a:gd name="connsiteY24" fmla="*/ 449378 h 716623"/>
              <a:gd name="connsiteX25" fmla="*/ 1757563 w 1757841"/>
              <a:gd name="connsiteY25" fmla="*/ 340521 h 716623"/>
              <a:gd name="connsiteX26" fmla="*/ 1648706 w 1757841"/>
              <a:gd name="connsiteY26" fmla="*/ 139136 h 716623"/>
              <a:gd name="connsiteX27" fmla="*/ 1387448 w 1757841"/>
              <a:gd name="connsiteY27" fmla="*/ 204450 h 716623"/>
              <a:gd name="connsiteX28" fmla="*/ 1382006 w 1757841"/>
              <a:gd name="connsiteY28" fmla="*/ 231664 h 716623"/>
              <a:gd name="connsiteX29" fmla="*/ 1343906 w 1757841"/>
              <a:gd name="connsiteY29" fmla="*/ 150021 h 716623"/>
              <a:gd name="connsiteX30" fmla="*/ 1202391 w 1757841"/>
              <a:gd name="connsiteY30" fmla="*/ 35721 h 716623"/>
              <a:gd name="connsiteX31" fmla="*/ 1088091 w 1757841"/>
              <a:gd name="connsiteY31" fmla="*/ 150021 h 716623"/>
              <a:gd name="connsiteX32" fmla="*/ 1077206 w 1757841"/>
              <a:gd name="connsiteY32" fmla="*/ 95593 h 716623"/>
              <a:gd name="connsiteX33" fmla="*/ 968348 w 1757841"/>
              <a:gd name="connsiteY33" fmla="*/ 13950 h 716623"/>
              <a:gd name="connsiteX34" fmla="*/ 832277 w 1757841"/>
              <a:gd name="connsiteY34" fmla="*/ 111921 h 7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7841" h="716623">
                <a:moveTo>
                  <a:pt x="832277" y="111921"/>
                </a:moveTo>
                <a:cubicBezTo>
                  <a:pt x="795991" y="113735"/>
                  <a:pt x="803248" y="40257"/>
                  <a:pt x="750634" y="24836"/>
                </a:cubicBezTo>
                <a:cubicBezTo>
                  <a:pt x="698020" y="9415"/>
                  <a:pt x="561041" y="5786"/>
                  <a:pt x="516591" y="19393"/>
                </a:cubicBezTo>
                <a:cubicBezTo>
                  <a:pt x="472141" y="33000"/>
                  <a:pt x="493912" y="101942"/>
                  <a:pt x="483934" y="106478"/>
                </a:cubicBezTo>
                <a:cubicBezTo>
                  <a:pt x="473955" y="111014"/>
                  <a:pt x="484841" y="63843"/>
                  <a:pt x="456720" y="46607"/>
                </a:cubicBezTo>
                <a:cubicBezTo>
                  <a:pt x="428599" y="29371"/>
                  <a:pt x="361470" y="-11450"/>
                  <a:pt x="315206" y="3064"/>
                </a:cubicBezTo>
                <a:cubicBezTo>
                  <a:pt x="268942" y="17578"/>
                  <a:pt x="194555" y="102850"/>
                  <a:pt x="179134" y="133693"/>
                </a:cubicBezTo>
                <a:cubicBezTo>
                  <a:pt x="163712" y="164536"/>
                  <a:pt x="232655" y="181771"/>
                  <a:pt x="222677" y="188121"/>
                </a:cubicBezTo>
                <a:cubicBezTo>
                  <a:pt x="212699" y="194471"/>
                  <a:pt x="151013" y="150022"/>
                  <a:pt x="119263" y="171793"/>
                </a:cubicBezTo>
                <a:cubicBezTo>
                  <a:pt x="87513" y="193564"/>
                  <a:pt x="37620" y="285186"/>
                  <a:pt x="32177" y="318750"/>
                </a:cubicBezTo>
                <a:cubicBezTo>
                  <a:pt x="26734" y="352314"/>
                  <a:pt x="83884" y="365014"/>
                  <a:pt x="86606" y="373178"/>
                </a:cubicBezTo>
                <a:cubicBezTo>
                  <a:pt x="89327" y="381342"/>
                  <a:pt x="62113" y="338707"/>
                  <a:pt x="48506" y="367736"/>
                </a:cubicBezTo>
                <a:cubicBezTo>
                  <a:pt x="34899" y="396765"/>
                  <a:pt x="-15901" y="498364"/>
                  <a:pt x="4963" y="547350"/>
                </a:cubicBezTo>
                <a:cubicBezTo>
                  <a:pt x="25827" y="596336"/>
                  <a:pt x="112913" y="651672"/>
                  <a:pt x="173691" y="661650"/>
                </a:cubicBezTo>
                <a:cubicBezTo>
                  <a:pt x="234469" y="671628"/>
                  <a:pt x="369634" y="607221"/>
                  <a:pt x="369634" y="607221"/>
                </a:cubicBezTo>
                <a:cubicBezTo>
                  <a:pt x="398663" y="600871"/>
                  <a:pt x="330627" y="606314"/>
                  <a:pt x="347863" y="623550"/>
                </a:cubicBezTo>
                <a:cubicBezTo>
                  <a:pt x="365099" y="640786"/>
                  <a:pt x="398662" y="706100"/>
                  <a:pt x="473048" y="710636"/>
                </a:cubicBezTo>
                <a:cubicBezTo>
                  <a:pt x="547434" y="715172"/>
                  <a:pt x="737934" y="671628"/>
                  <a:pt x="794177" y="650764"/>
                </a:cubicBezTo>
                <a:cubicBezTo>
                  <a:pt x="850420" y="629900"/>
                  <a:pt x="789642" y="588171"/>
                  <a:pt x="810506" y="585450"/>
                </a:cubicBezTo>
                <a:cubicBezTo>
                  <a:pt x="831370" y="582729"/>
                  <a:pt x="862213" y="612665"/>
                  <a:pt x="919363" y="634436"/>
                </a:cubicBezTo>
                <a:cubicBezTo>
                  <a:pt x="976513" y="656207"/>
                  <a:pt x="1089906" y="723335"/>
                  <a:pt x="1153406" y="716078"/>
                </a:cubicBezTo>
                <a:cubicBezTo>
                  <a:pt x="1216906" y="708821"/>
                  <a:pt x="1272242" y="604500"/>
                  <a:pt x="1300363" y="590893"/>
                </a:cubicBezTo>
                <a:cubicBezTo>
                  <a:pt x="1328484" y="577286"/>
                  <a:pt x="1251377" y="626272"/>
                  <a:pt x="1322134" y="634436"/>
                </a:cubicBezTo>
                <a:cubicBezTo>
                  <a:pt x="1392891" y="642600"/>
                  <a:pt x="1665034" y="670721"/>
                  <a:pt x="1724906" y="639878"/>
                </a:cubicBezTo>
                <a:cubicBezTo>
                  <a:pt x="1784778" y="609035"/>
                  <a:pt x="1675920" y="499271"/>
                  <a:pt x="1681363" y="449378"/>
                </a:cubicBezTo>
                <a:cubicBezTo>
                  <a:pt x="1686806" y="399485"/>
                  <a:pt x="1763006" y="392228"/>
                  <a:pt x="1757563" y="340521"/>
                </a:cubicBezTo>
                <a:cubicBezTo>
                  <a:pt x="1752120" y="288814"/>
                  <a:pt x="1710392" y="161814"/>
                  <a:pt x="1648706" y="139136"/>
                </a:cubicBezTo>
                <a:cubicBezTo>
                  <a:pt x="1587020" y="116458"/>
                  <a:pt x="1431898" y="189029"/>
                  <a:pt x="1387448" y="204450"/>
                </a:cubicBezTo>
                <a:cubicBezTo>
                  <a:pt x="1342998" y="219871"/>
                  <a:pt x="1389263" y="240735"/>
                  <a:pt x="1382006" y="231664"/>
                </a:cubicBezTo>
                <a:cubicBezTo>
                  <a:pt x="1374749" y="222593"/>
                  <a:pt x="1373842" y="182678"/>
                  <a:pt x="1343906" y="150021"/>
                </a:cubicBezTo>
                <a:cubicBezTo>
                  <a:pt x="1313970" y="117364"/>
                  <a:pt x="1245027" y="35721"/>
                  <a:pt x="1202391" y="35721"/>
                </a:cubicBezTo>
                <a:cubicBezTo>
                  <a:pt x="1159755" y="35721"/>
                  <a:pt x="1108955" y="140042"/>
                  <a:pt x="1088091" y="150021"/>
                </a:cubicBezTo>
                <a:cubicBezTo>
                  <a:pt x="1067227" y="160000"/>
                  <a:pt x="1097163" y="118271"/>
                  <a:pt x="1077206" y="95593"/>
                </a:cubicBezTo>
                <a:cubicBezTo>
                  <a:pt x="1057249" y="72915"/>
                  <a:pt x="1010984" y="14857"/>
                  <a:pt x="968348" y="13950"/>
                </a:cubicBezTo>
                <a:cubicBezTo>
                  <a:pt x="925712" y="13043"/>
                  <a:pt x="868563" y="110107"/>
                  <a:pt x="832277" y="111921"/>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APNIC’s DNS Experimental Rig</a:t>
            </a:r>
          </a:p>
        </p:txBody>
      </p:sp>
      <p:sp>
        <p:nvSpPr>
          <p:cNvPr id="4" name="Freeform 3">
            <a:extLst>
              <a:ext uri="{FF2B5EF4-FFF2-40B4-BE49-F238E27FC236}">
                <a16:creationId xmlns:a16="http://schemas.microsoft.com/office/drawing/2014/main" id="{3AFBBA94-A664-E845-ACAA-0AE4F950824C}"/>
              </a:ext>
            </a:extLst>
          </p:cNvPr>
          <p:cNvSpPr/>
          <p:nvPr/>
        </p:nvSpPr>
        <p:spPr>
          <a:xfrm>
            <a:off x="5505686" y="2845251"/>
            <a:ext cx="1626596" cy="648062"/>
          </a:xfrm>
          <a:custGeom>
            <a:avLst/>
            <a:gdLst>
              <a:gd name="connsiteX0" fmla="*/ 151699 w 1626596"/>
              <a:gd name="connsiteY0" fmla="*/ 46632 h 648062"/>
              <a:gd name="connsiteX1" fmla="*/ 1400636 w 1626596"/>
              <a:gd name="connsiteY1" fmla="*/ 31763 h 648062"/>
              <a:gd name="connsiteX2" fmla="*/ 1601357 w 1626596"/>
              <a:gd name="connsiteY2" fmla="*/ 46632 h 648062"/>
              <a:gd name="connsiteX3" fmla="*/ 1623660 w 1626596"/>
              <a:gd name="connsiteY3" fmla="*/ 604193 h 648062"/>
              <a:gd name="connsiteX4" fmla="*/ 1593923 w 1626596"/>
              <a:gd name="connsiteY4" fmla="*/ 611627 h 648062"/>
              <a:gd name="connsiteX5" fmla="*/ 203738 w 1626596"/>
              <a:gd name="connsiteY5" fmla="*/ 604193 h 648062"/>
              <a:gd name="connsiteX6" fmla="*/ 17884 w 1626596"/>
              <a:gd name="connsiteY6" fmla="*/ 567022 h 648062"/>
              <a:gd name="connsiteX7" fmla="*/ 17884 w 1626596"/>
              <a:gd name="connsiteY7" fmla="*/ 91236 h 64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6596" h="648062">
                <a:moveTo>
                  <a:pt x="151699" y="46632"/>
                </a:moveTo>
                <a:lnTo>
                  <a:pt x="1400636" y="31763"/>
                </a:lnTo>
                <a:cubicBezTo>
                  <a:pt x="1642246" y="31763"/>
                  <a:pt x="1564186" y="-48773"/>
                  <a:pt x="1601357" y="46632"/>
                </a:cubicBezTo>
                <a:cubicBezTo>
                  <a:pt x="1638528" y="142037"/>
                  <a:pt x="1623660" y="604193"/>
                  <a:pt x="1623660" y="604193"/>
                </a:cubicBezTo>
                <a:cubicBezTo>
                  <a:pt x="1622421" y="698359"/>
                  <a:pt x="1593923" y="611627"/>
                  <a:pt x="1593923" y="611627"/>
                </a:cubicBezTo>
                <a:lnTo>
                  <a:pt x="203738" y="604193"/>
                </a:lnTo>
                <a:cubicBezTo>
                  <a:pt x="-58935" y="596759"/>
                  <a:pt x="48860" y="652515"/>
                  <a:pt x="17884" y="567022"/>
                </a:cubicBezTo>
                <a:cubicBezTo>
                  <a:pt x="-13092" y="481529"/>
                  <a:pt x="2396" y="286382"/>
                  <a:pt x="17884" y="912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5979E7E-FB59-4543-9210-EE5B05653641}"/>
              </a:ext>
            </a:extLst>
          </p:cNvPr>
          <p:cNvSpPr/>
          <p:nvPr/>
        </p:nvSpPr>
        <p:spPr>
          <a:xfrm>
            <a:off x="5575609" y="2717637"/>
            <a:ext cx="1700063" cy="174246"/>
          </a:xfrm>
          <a:custGeom>
            <a:avLst/>
            <a:gdLst>
              <a:gd name="connsiteX0" fmla="*/ 0 w 1700063"/>
              <a:gd name="connsiteY0" fmla="*/ 174246 h 174246"/>
              <a:gd name="connsiteX1" fmla="*/ 304800 w 1700063"/>
              <a:gd name="connsiteY1" fmla="*/ 32997 h 174246"/>
              <a:gd name="connsiteX2" fmla="*/ 341971 w 1700063"/>
              <a:gd name="connsiteY2" fmla="*/ 32997 h 174246"/>
              <a:gd name="connsiteX3" fmla="*/ 631903 w 1700063"/>
              <a:gd name="connsiteY3" fmla="*/ 25563 h 174246"/>
              <a:gd name="connsiteX4" fmla="*/ 1613210 w 1700063"/>
              <a:gd name="connsiteY4" fmla="*/ 3260 h 174246"/>
              <a:gd name="connsiteX5" fmla="*/ 1642947 w 1700063"/>
              <a:gd name="connsiteY5" fmla="*/ 10694 h 174246"/>
              <a:gd name="connsiteX6" fmla="*/ 1538869 w 1700063"/>
              <a:gd name="connsiteY6" fmla="*/ 99904 h 1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063" h="174246">
                <a:moveTo>
                  <a:pt x="0" y="174246"/>
                </a:moveTo>
                <a:cubicBezTo>
                  <a:pt x="123902" y="115392"/>
                  <a:pt x="247805" y="56538"/>
                  <a:pt x="304800" y="32997"/>
                </a:cubicBezTo>
                <a:cubicBezTo>
                  <a:pt x="361795" y="9456"/>
                  <a:pt x="341971" y="32997"/>
                  <a:pt x="341971" y="32997"/>
                </a:cubicBezTo>
                <a:lnTo>
                  <a:pt x="631903" y="25563"/>
                </a:lnTo>
                <a:lnTo>
                  <a:pt x="1613210" y="3260"/>
                </a:lnTo>
                <a:cubicBezTo>
                  <a:pt x="1781717" y="782"/>
                  <a:pt x="1655337" y="-5413"/>
                  <a:pt x="1642947" y="10694"/>
                </a:cubicBezTo>
                <a:cubicBezTo>
                  <a:pt x="1630557" y="26801"/>
                  <a:pt x="1584713" y="63352"/>
                  <a:pt x="1538869" y="999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87EC5527-2C7F-6944-82C6-62A28879E6CD}"/>
              </a:ext>
            </a:extLst>
          </p:cNvPr>
          <p:cNvSpPr/>
          <p:nvPr/>
        </p:nvSpPr>
        <p:spPr>
          <a:xfrm>
            <a:off x="7144214" y="2720897"/>
            <a:ext cx="104385" cy="691376"/>
          </a:xfrm>
          <a:custGeom>
            <a:avLst/>
            <a:gdLst>
              <a:gd name="connsiteX0" fmla="*/ 81776 w 104385"/>
              <a:gd name="connsiteY0" fmla="*/ 0 h 691376"/>
              <a:gd name="connsiteX1" fmla="*/ 96644 w 104385"/>
              <a:gd name="connsiteY1" fmla="*/ 520390 h 691376"/>
              <a:gd name="connsiteX2" fmla="*/ 96644 w 104385"/>
              <a:gd name="connsiteY2" fmla="*/ 542693 h 691376"/>
              <a:gd name="connsiteX3" fmla="*/ 0 w 104385"/>
              <a:gd name="connsiteY3" fmla="*/ 691376 h 691376"/>
            </a:gdLst>
            <a:ahLst/>
            <a:cxnLst>
              <a:cxn ang="0">
                <a:pos x="connsiteX0" y="connsiteY0"/>
              </a:cxn>
              <a:cxn ang="0">
                <a:pos x="connsiteX1" y="connsiteY1"/>
              </a:cxn>
              <a:cxn ang="0">
                <a:pos x="connsiteX2" y="connsiteY2"/>
              </a:cxn>
              <a:cxn ang="0">
                <a:pos x="connsiteX3" y="connsiteY3"/>
              </a:cxn>
            </a:cxnLst>
            <a:rect l="l" t="t" r="r" b="b"/>
            <a:pathLst>
              <a:path w="104385" h="691376">
                <a:moveTo>
                  <a:pt x="81776" y="0"/>
                </a:moveTo>
                <a:lnTo>
                  <a:pt x="96644" y="520390"/>
                </a:lnTo>
                <a:cubicBezTo>
                  <a:pt x="99122" y="610839"/>
                  <a:pt x="112751" y="514195"/>
                  <a:pt x="96644" y="542693"/>
                </a:cubicBezTo>
                <a:cubicBezTo>
                  <a:pt x="80537" y="571191"/>
                  <a:pt x="40268" y="631283"/>
                  <a:pt x="0" y="6913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C5BC4502-84F1-7540-BDE1-B069C7C63FAE}"/>
              </a:ext>
            </a:extLst>
          </p:cNvPr>
          <p:cNvSpPr txBox="1"/>
          <p:nvPr/>
        </p:nvSpPr>
        <p:spPr>
          <a:xfrm>
            <a:off x="5492711" y="2982549"/>
            <a:ext cx="1688283" cy="430887"/>
          </a:xfrm>
          <a:prstGeom prst="rect">
            <a:avLst/>
          </a:prstGeom>
          <a:noFill/>
        </p:spPr>
        <p:txBody>
          <a:bodyPr wrap="none" rtlCol="0">
            <a:spAutoFit/>
          </a:bodyPr>
          <a:lstStyle/>
          <a:p>
            <a:r>
              <a:rPr lang="en-AU" sz="1100" dirty="0">
                <a:latin typeface="AhnbergHand" pitchFamily="2" charset="0"/>
              </a:rPr>
              <a:t>Authoritative Server</a:t>
            </a:r>
          </a:p>
          <a:p>
            <a:pPr algn="ctr"/>
            <a:r>
              <a:rPr lang="en-AU" sz="1000" dirty="0">
                <a:latin typeface="AhnbergHand" pitchFamily="2" charset="0"/>
              </a:rPr>
              <a:t>Dual Stack</a:t>
            </a:r>
          </a:p>
        </p:txBody>
      </p:sp>
      <p:sp>
        <p:nvSpPr>
          <p:cNvPr id="14" name="TextBox 13">
            <a:extLst>
              <a:ext uri="{FF2B5EF4-FFF2-40B4-BE49-F238E27FC236}">
                <a16:creationId xmlns:a16="http://schemas.microsoft.com/office/drawing/2014/main" id="{E08A1F00-124D-3744-B73F-5F1781D64982}"/>
              </a:ext>
            </a:extLst>
          </p:cNvPr>
          <p:cNvSpPr txBox="1"/>
          <p:nvPr/>
        </p:nvSpPr>
        <p:spPr>
          <a:xfrm>
            <a:off x="2889366" y="3956595"/>
            <a:ext cx="1588897" cy="261610"/>
          </a:xfrm>
          <a:prstGeom prst="rect">
            <a:avLst/>
          </a:prstGeom>
          <a:noFill/>
        </p:spPr>
        <p:txBody>
          <a:bodyPr wrap="none" rtlCol="0">
            <a:spAutoFit/>
          </a:bodyPr>
          <a:lstStyle/>
          <a:p>
            <a:r>
              <a:rPr lang="en-AU" sz="1100" dirty="0">
                <a:latin typeface="AhnbergHand" pitchFamily="2" charset="0"/>
              </a:rPr>
              <a:t>Recursive Resolver</a:t>
            </a:r>
          </a:p>
        </p:txBody>
      </p:sp>
      <p:sp>
        <p:nvSpPr>
          <p:cNvPr id="15" name="Freeform 14">
            <a:extLst>
              <a:ext uri="{FF2B5EF4-FFF2-40B4-BE49-F238E27FC236}">
                <a16:creationId xmlns:a16="http://schemas.microsoft.com/office/drawing/2014/main" id="{A158392A-4B22-3648-B044-267137477B09}"/>
              </a:ext>
            </a:extLst>
          </p:cNvPr>
          <p:cNvSpPr/>
          <p:nvPr/>
        </p:nvSpPr>
        <p:spPr>
          <a:xfrm>
            <a:off x="1099387" y="4378712"/>
            <a:ext cx="885530" cy="477780"/>
          </a:xfrm>
          <a:custGeom>
            <a:avLst/>
            <a:gdLst>
              <a:gd name="connsiteX0" fmla="*/ 45471 w 593539"/>
              <a:gd name="connsiteY0" fmla="*/ 0 h 293219"/>
              <a:gd name="connsiteX1" fmla="*/ 558427 w 593539"/>
              <a:gd name="connsiteY1" fmla="*/ 0 h 293219"/>
              <a:gd name="connsiteX2" fmla="*/ 550993 w 593539"/>
              <a:gd name="connsiteY2" fmla="*/ 29736 h 293219"/>
              <a:gd name="connsiteX3" fmla="*/ 573295 w 593539"/>
              <a:gd name="connsiteY3" fmla="*/ 237893 h 293219"/>
              <a:gd name="connsiteX4" fmla="*/ 528691 w 593539"/>
              <a:gd name="connsiteY4" fmla="*/ 275063 h 293219"/>
              <a:gd name="connsiteX5" fmla="*/ 38037 w 593539"/>
              <a:gd name="connsiteY5" fmla="*/ 289932 h 293219"/>
              <a:gd name="connsiteX6" fmla="*/ 30603 w 593539"/>
              <a:gd name="connsiteY6" fmla="*/ 267629 h 293219"/>
              <a:gd name="connsiteX7" fmla="*/ 15735 w 593539"/>
              <a:gd name="connsiteY7" fmla="*/ 52039 h 2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539" h="293219">
                <a:moveTo>
                  <a:pt x="45471" y="0"/>
                </a:moveTo>
                <a:lnTo>
                  <a:pt x="558427" y="0"/>
                </a:lnTo>
                <a:cubicBezTo>
                  <a:pt x="642681" y="4956"/>
                  <a:pt x="548515" y="-9913"/>
                  <a:pt x="550993" y="29736"/>
                </a:cubicBezTo>
                <a:cubicBezTo>
                  <a:pt x="553471" y="69385"/>
                  <a:pt x="577012" y="197005"/>
                  <a:pt x="573295" y="237893"/>
                </a:cubicBezTo>
                <a:cubicBezTo>
                  <a:pt x="569578" y="278781"/>
                  <a:pt x="617901" y="266390"/>
                  <a:pt x="528691" y="275063"/>
                </a:cubicBezTo>
                <a:cubicBezTo>
                  <a:pt x="439481" y="283736"/>
                  <a:pt x="38037" y="289932"/>
                  <a:pt x="38037" y="289932"/>
                </a:cubicBezTo>
                <a:cubicBezTo>
                  <a:pt x="-44978" y="288693"/>
                  <a:pt x="34320" y="307278"/>
                  <a:pt x="30603" y="267629"/>
                </a:cubicBezTo>
                <a:cubicBezTo>
                  <a:pt x="26886" y="227980"/>
                  <a:pt x="21310" y="140009"/>
                  <a:pt x="15735" y="52039"/>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0E074C43-B087-BE46-962C-FDC54032C890}"/>
              </a:ext>
            </a:extLst>
          </p:cNvPr>
          <p:cNvSpPr txBox="1"/>
          <p:nvPr/>
        </p:nvSpPr>
        <p:spPr>
          <a:xfrm>
            <a:off x="1139637" y="4396563"/>
            <a:ext cx="805029" cy="430887"/>
          </a:xfrm>
          <a:prstGeom prst="rect">
            <a:avLst/>
          </a:prstGeom>
          <a:noFill/>
        </p:spPr>
        <p:txBody>
          <a:bodyPr wrap="none" rtlCol="0">
            <a:spAutoFit/>
          </a:bodyPr>
          <a:lstStyle/>
          <a:p>
            <a:pPr algn="ctr"/>
            <a:r>
              <a:rPr lang="en-AU" sz="1100" dirty="0">
                <a:latin typeface="AhnbergHand" pitchFamily="2" charset="0"/>
              </a:rPr>
              <a:t>Stub</a:t>
            </a:r>
          </a:p>
          <a:p>
            <a:pPr algn="ctr"/>
            <a:r>
              <a:rPr lang="en-AU" sz="1100" dirty="0">
                <a:latin typeface="AhnbergHand" pitchFamily="2" charset="0"/>
              </a:rPr>
              <a:t>Resolver</a:t>
            </a:r>
          </a:p>
        </p:txBody>
      </p:sp>
      <p:sp>
        <p:nvSpPr>
          <p:cNvPr id="17" name="Freeform 16">
            <a:extLst>
              <a:ext uri="{FF2B5EF4-FFF2-40B4-BE49-F238E27FC236}">
                <a16:creationId xmlns:a16="http://schemas.microsoft.com/office/drawing/2014/main" id="{C5CDA1A2-9039-7C4A-B36E-BDCAD3B0076F}"/>
              </a:ext>
            </a:extLst>
          </p:cNvPr>
          <p:cNvSpPr/>
          <p:nvPr/>
        </p:nvSpPr>
        <p:spPr>
          <a:xfrm>
            <a:off x="4676078" y="3380059"/>
            <a:ext cx="816633" cy="359316"/>
          </a:xfrm>
          <a:custGeom>
            <a:avLst/>
            <a:gdLst>
              <a:gd name="connsiteX0" fmla="*/ 0 w 816633"/>
              <a:gd name="connsiteY0" fmla="*/ 359316 h 359316"/>
              <a:gd name="connsiteX1" fmla="*/ 802887 w 816633"/>
              <a:gd name="connsiteY1" fmla="*/ 24780 h 359316"/>
              <a:gd name="connsiteX2" fmla="*/ 527824 w 816633"/>
              <a:gd name="connsiteY2" fmla="*/ 24780 h 359316"/>
              <a:gd name="connsiteX3" fmla="*/ 795453 w 816633"/>
              <a:gd name="connsiteY3" fmla="*/ 24780 h 359316"/>
              <a:gd name="connsiteX4" fmla="*/ 721112 w 816633"/>
              <a:gd name="connsiteY4" fmla="*/ 151160 h 35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33" h="359316">
                <a:moveTo>
                  <a:pt x="0" y="359316"/>
                </a:moveTo>
                <a:cubicBezTo>
                  <a:pt x="357458" y="219926"/>
                  <a:pt x="714916" y="80536"/>
                  <a:pt x="802887" y="24780"/>
                </a:cubicBezTo>
                <a:cubicBezTo>
                  <a:pt x="890858" y="-30976"/>
                  <a:pt x="527824" y="24780"/>
                  <a:pt x="527824" y="24780"/>
                </a:cubicBezTo>
                <a:cubicBezTo>
                  <a:pt x="526585" y="24780"/>
                  <a:pt x="763238" y="3717"/>
                  <a:pt x="795453" y="24780"/>
                </a:cubicBezTo>
                <a:cubicBezTo>
                  <a:pt x="827668" y="45843"/>
                  <a:pt x="774390" y="98501"/>
                  <a:pt x="721112" y="15116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CBBFDEAB-4AA8-4A45-A064-31C59957E227}"/>
              </a:ext>
            </a:extLst>
          </p:cNvPr>
          <p:cNvSpPr/>
          <p:nvPr/>
        </p:nvSpPr>
        <p:spPr>
          <a:xfrm>
            <a:off x="1913586" y="4198688"/>
            <a:ext cx="864869" cy="250521"/>
          </a:xfrm>
          <a:custGeom>
            <a:avLst/>
            <a:gdLst>
              <a:gd name="connsiteX0" fmla="*/ 19292 w 864869"/>
              <a:gd name="connsiteY0" fmla="*/ 224629 h 250521"/>
              <a:gd name="connsiteX1" fmla="*/ 108501 w 864869"/>
              <a:gd name="connsiteY1" fmla="*/ 232063 h 250521"/>
              <a:gd name="connsiteX2" fmla="*/ 851916 w 864869"/>
              <a:gd name="connsiteY2" fmla="*/ 16473 h 250521"/>
              <a:gd name="connsiteX3" fmla="*/ 599155 w 864869"/>
              <a:gd name="connsiteY3" fmla="*/ 16473 h 250521"/>
              <a:gd name="connsiteX4" fmla="*/ 837048 w 864869"/>
              <a:gd name="connsiteY4" fmla="*/ 9039 h 250521"/>
              <a:gd name="connsiteX5" fmla="*/ 651194 w 864869"/>
              <a:gd name="connsiteY5" fmla="*/ 157721 h 25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869" h="250521">
                <a:moveTo>
                  <a:pt x="19292" y="224629"/>
                </a:moveTo>
                <a:cubicBezTo>
                  <a:pt x="-5489" y="245692"/>
                  <a:pt x="-30270" y="266756"/>
                  <a:pt x="108501" y="232063"/>
                </a:cubicBezTo>
                <a:cubicBezTo>
                  <a:pt x="247272" y="197370"/>
                  <a:pt x="770140" y="52405"/>
                  <a:pt x="851916" y="16473"/>
                </a:cubicBezTo>
                <a:cubicBezTo>
                  <a:pt x="933692" y="-19459"/>
                  <a:pt x="601633" y="17712"/>
                  <a:pt x="599155" y="16473"/>
                </a:cubicBezTo>
                <a:cubicBezTo>
                  <a:pt x="596677" y="15234"/>
                  <a:pt x="828375" y="-14502"/>
                  <a:pt x="837048" y="9039"/>
                </a:cubicBezTo>
                <a:cubicBezTo>
                  <a:pt x="845721" y="32580"/>
                  <a:pt x="748457" y="95150"/>
                  <a:pt x="651194" y="157721"/>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444346BC-3B10-2446-85E5-22D69A87A412}"/>
              </a:ext>
            </a:extLst>
          </p:cNvPr>
          <p:cNvSpPr txBox="1"/>
          <p:nvPr/>
        </p:nvSpPr>
        <p:spPr>
          <a:xfrm flipH="1">
            <a:off x="5269774" y="3763369"/>
            <a:ext cx="2774839" cy="646331"/>
          </a:xfrm>
          <a:prstGeom prst="rect">
            <a:avLst/>
          </a:prstGeom>
          <a:noFill/>
        </p:spPr>
        <p:txBody>
          <a:bodyPr wrap="square" rtlCol="0">
            <a:spAutoFit/>
          </a:bodyPr>
          <a:lstStyle/>
          <a:p>
            <a:r>
              <a:rPr lang="en-AU" dirty="0">
                <a:solidFill>
                  <a:schemeClr val="accent4">
                    <a:lumMod val="50000"/>
                  </a:schemeClr>
                </a:solidFill>
                <a:latin typeface="AhnbergHand" pitchFamily="2" charset="0"/>
              </a:rPr>
              <a:t>We instrument the Authoritative Server </a:t>
            </a:r>
          </a:p>
        </p:txBody>
      </p:sp>
      <p:sp>
        <p:nvSpPr>
          <p:cNvPr id="23" name="TextBox 22">
            <a:extLst>
              <a:ext uri="{FF2B5EF4-FFF2-40B4-BE49-F238E27FC236}">
                <a16:creationId xmlns:a16="http://schemas.microsoft.com/office/drawing/2014/main" id="{D6D08CBB-3459-AD4D-962B-3940E4480645}"/>
              </a:ext>
            </a:extLst>
          </p:cNvPr>
          <p:cNvSpPr txBox="1"/>
          <p:nvPr/>
        </p:nvSpPr>
        <p:spPr>
          <a:xfrm flipH="1">
            <a:off x="331131" y="3263230"/>
            <a:ext cx="2774839" cy="923330"/>
          </a:xfrm>
          <a:prstGeom prst="rect">
            <a:avLst/>
          </a:prstGeom>
          <a:noFill/>
        </p:spPr>
        <p:txBody>
          <a:bodyPr wrap="square" rtlCol="0">
            <a:spAutoFit/>
          </a:bodyPr>
          <a:lstStyle/>
          <a:p>
            <a:r>
              <a:rPr lang="en-AU" dirty="0">
                <a:solidFill>
                  <a:schemeClr val="accent4">
                    <a:lumMod val="50000"/>
                  </a:schemeClr>
                </a:solidFill>
                <a:latin typeface="AhnbergHand" pitchFamily="2" charset="0"/>
              </a:rPr>
              <a:t>We insert “known” DNS queries into the stub resolver</a:t>
            </a:r>
          </a:p>
        </p:txBody>
      </p:sp>
      <p:sp>
        <p:nvSpPr>
          <p:cNvPr id="24" name="Freeform 23">
            <a:extLst>
              <a:ext uri="{FF2B5EF4-FFF2-40B4-BE49-F238E27FC236}">
                <a16:creationId xmlns:a16="http://schemas.microsoft.com/office/drawing/2014/main" id="{619E5896-D2E4-344E-9DC9-46040935FE27}"/>
              </a:ext>
            </a:extLst>
          </p:cNvPr>
          <p:cNvSpPr/>
          <p:nvPr/>
        </p:nvSpPr>
        <p:spPr>
          <a:xfrm>
            <a:off x="1189463" y="4088779"/>
            <a:ext cx="209436" cy="248662"/>
          </a:xfrm>
          <a:custGeom>
            <a:avLst/>
            <a:gdLst>
              <a:gd name="connsiteX0" fmla="*/ 74342 w 209436"/>
              <a:gd name="connsiteY0" fmla="*/ 0 h 248662"/>
              <a:gd name="connsiteX1" fmla="*/ 163552 w 209436"/>
              <a:gd name="connsiteY1" fmla="*/ 245327 h 248662"/>
              <a:gd name="connsiteX2" fmla="*/ 208157 w 209436"/>
              <a:gd name="connsiteY2" fmla="*/ 148683 h 248662"/>
              <a:gd name="connsiteX3" fmla="*/ 178420 w 209436"/>
              <a:gd name="connsiteY3" fmla="*/ 245327 h 248662"/>
              <a:gd name="connsiteX4" fmla="*/ 0 w 209436"/>
              <a:gd name="connsiteY4" fmla="*/ 200722 h 24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6" h="248662">
                <a:moveTo>
                  <a:pt x="74342" y="0"/>
                </a:moveTo>
                <a:cubicBezTo>
                  <a:pt x="107796" y="110273"/>
                  <a:pt x="141250" y="220547"/>
                  <a:pt x="163552" y="245327"/>
                </a:cubicBezTo>
                <a:cubicBezTo>
                  <a:pt x="185854" y="270107"/>
                  <a:pt x="205679" y="148683"/>
                  <a:pt x="208157" y="148683"/>
                </a:cubicBezTo>
                <a:cubicBezTo>
                  <a:pt x="210635" y="148683"/>
                  <a:pt x="213113" y="236654"/>
                  <a:pt x="178420" y="245327"/>
                </a:cubicBezTo>
                <a:cubicBezTo>
                  <a:pt x="143727" y="254000"/>
                  <a:pt x="71863" y="227361"/>
                  <a:pt x="0" y="200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3E3F682F-805D-9740-9AF3-F8D1AE3A550B}"/>
              </a:ext>
            </a:extLst>
          </p:cNvPr>
          <p:cNvSpPr/>
          <p:nvPr/>
        </p:nvSpPr>
        <p:spPr>
          <a:xfrm>
            <a:off x="5664556" y="3495492"/>
            <a:ext cx="290195" cy="266184"/>
          </a:xfrm>
          <a:custGeom>
            <a:avLst/>
            <a:gdLst>
              <a:gd name="connsiteX0" fmla="*/ 290195 w 290195"/>
              <a:gd name="connsiteY0" fmla="*/ 266184 h 266184"/>
              <a:gd name="connsiteX1" fmla="*/ 134078 w 290195"/>
              <a:gd name="connsiteY1" fmla="*/ 28292 h 266184"/>
              <a:gd name="connsiteX2" fmla="*/ 264 w 290195"/>
              <a:gd name="connsiteY2" fmla="*/ 139804 h 266184"/>
              <a:gd name="connsiteX3" fmla="*/ 104342 w 290195"/>
              <a:gd name="connsiteY3" fmla="*/ 5989 h 266184"/>
              <a:gd name="connsiteX4" fmla="*/ 260459 w 290195"/>
              <a:gd name="connsiteY4" fmla="*/ 35726 h 2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95" h="266184">
                <a:moveTo>
                  <a:pt x="290195" y="266184"/>
                </a:moveTo>
                <a:cubicBezTo>
                  <a:pt x="236297" y="157769"/>
                  <a:pt x="182400" y="49355"/>
                  <a:pt x="134078" y="28292"/>
                </a:cubicBezTo>
                <a:cubicBezTo>
                  <a:pt x="85756" y="7229"/>
                  <a:pt x="5220" y="143521"/>
                  <a:pt x="264" y="139804"/>
                </a:cubicBezTo>
                <a:cubicBezTo>
                  <a:pt x="-4692" y="136087"/>
                  <a:pt x="60976" y="23335"/>
                  <a:pt x="104342" y="5989"/>
                </a:cubicBezTo>
                <a:cubicBezTo>
                  <a:pt x="147708" y="-11357"/>
                  <a:pt x="204083" y="12184"/>
                  <a:pt x="260459" y="3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28B23999-21A6-4941-B54A-AE93DF8E52BA}"/>
              </a:ext>
            </a:extLst>
          </p:cNvPr>
          <p:cNvSpPr txBox="1"/>
          <p:nvPr/>
        </p:nvSpPr>
        <p:spPr>
          <a:xfrm>
            <a:off x="406403" y="995751"/>
            <a:ext cx="8208125" cy="2031325"/>
          </a:xfrm>
          <a:prstGeom prst="rect">
            <a:avLst/>
          </a:prstGeom>
          <a:noFill/>
        </p:spPr>
        <p:txBody>
          <a:bodyPr wrap="square" rtlCol="0">
            <a:spAutoFit/>
          </a:bodyPr>
          <a:lstStyle/>
          <a:p>
            <a:r>
              <a:rPr lang="en-AU" dirty="0"/>
              <a:t>We make parts of the name unique to each experiment</a:t>
            </a:r>
          </a:p>
          <a:p>
            <a:r>
              <a:rPr lang="en-AU" dirty="0"/>
              <a:t>That way the recursive resolvers have no cached data  and are forced to query the authoritative server</a:t>
            </a:r>
          </a:p>
          <a:p>
            <a:r>
              <a:rPr lang="en-AU" dirty="0"/>
              <a:t>We “see” the recursive to authoritative query process by instrumenting the authoritative server, and match experiment placement records to the server’s DNS logs</a:t>
            </a:r>
          </a:p>
          <a:p>
            <a:endParaRPr lang="en-AU" dirty="0"/>
          </a:p>
        </p:txBody>
      </p:sp>
    </p:spTree>
    <p:extLst>
      <p:ext uri="{BB962C8B-B14F-4D97-AF65-F5344CB8AC3E}">
        <p14:creationId xmlns:p14="http://schemas.microsoft.com/office/powerpoint/2010/main" val="6032709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40" y="109699"/>
            <a:ext cx="8480319" cy="994172"/>
          </a:xfrm>
        </p:spPr>
        <p:txBody>
          <a:bodyPr>
            <a:normAutofit/>
          </a:bodyPr>
          <a:lstStyle/>
          <a:p>
            <a:r>
              <a:rPr lang="en-US" sz="2700" dirty="0">
                <a:solidFill>
                  <a:schemeClr val="accent4">
                    <a:lumMod val="50000"/>
                  </a:schemeClr>
                </a:solidFill>
                <a:latin typeface="Powderfinger Type" charset="0"/>
                <a:ea typeface="Powderfinger Type" charset="0"/>
                <a:cs typeface="Powderfinger Type" charset="0"/>
              </a:rPr>
              <a:t>Case 4 - Which Networks’ Resolvers can’t Frag but can TCP</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sp>
        <p:nvSpPr>
          <p:cNvPr id="8" name="TextBox 7"/>
          <p:cNvSpPr txBox="1"/>
          <p:nvPr/>
        </p:nvSpPr>
        <p:spPr>
          <a:xfrm>
            <a:off x="331840" y="4407804"/>
            <a:ext cx="8397113" cy="715581"/>
          </a:xfrm>
          <a:prstGeom prst="rect">
            <a:avLst/>
          </a:prstGeom>
          <a:noFill/>
        </p:spPr>
        <p:txBody>
          <a:bodyPr wrap="square" rtlCol="0">
            <a:spAutoFit/>
          </a:bodyPr>
          <a:lstStyle/>
          <a:p>
            <a:r>
              <a:rPr lang="en-US" sz="1350" dirty="0"/>
              <a:t>These networks host resolvers that appear to be unable to receive fragmented UDP, will re-query with a smaller UDP buffer size, get the truncated UDP response and successfully complete the TCP session</a:t>
            </a:r>
          </a:p>
          <a:p>
            <a:r>
              <a:rPr lang="en-US" sz="1350" dirty="0"/>
              <a:t>This is the top 20, as measured by the query count per resolver subnet address</a:t>
            </a:r>
          </a:p>
        </p:txBody>
      </p:sp>
      <p:pic>
        <p:nvPicPr>
          <p:cNvPr id="4" name="Picture 3">
            <a:extLst>
              <a:ext uri="{FF2B5EF4-FFF2-40B4-BE49-F238E27FC236}">
                <a16:creationId xmlns:a16="http://schemas.microsoft.com/office/drawing/2014/main" id="{5019B608-3CBD-5A4F-BCD2-05FE9025B265}"/>
              </a:ext>
            </a:extLst>
          </p:cNvPr>
          <p:cNvPicPr>
            <a:picLocks noChangeAspect="1"/>
          </p:cNvPicPr>
          <p:nvPr/>
        </p:nvPicPr>
        <p:blipFill>
          <a:blip r:embed="rId3"/>
          <a:stretch>
            <a:fillRect/>
          </a:stretch>
        </p:blipFill>
        <p:spPr>
          <a:xfrm>
            <a:off x="1881809" y="1155671"/>
            <a:ext cx="5010978" cy="3129910"/>
          </a:xfrm>
          <a:prstGeom prst="rect">
            <a:avLst/>
          </a:prstGeom>
        </p:spPr>
      </p:pic>
    </p:spTree>
    <p:extLst>
      <p:ext uri="{BB962C8B-B14F-4D97-AF65-F5344CB8AC3E}">
        <p14:creationId xmlns:p14="http://schemas.microsoft.com/office/powerpoint/2010/main" val="423281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457200" indent="-457200">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457200" indent="-457200">
              <a:buFont typeface="+mj-lt"/>
              <a:buAutoNum type="arabicPeriod"/>
            </a:pPr>
            <a:r>
              <a:rPr lang="en-US" dirty="0">
                <a:solidFill>
                  <a:schemeClr val="bg1">
                    <a:lumMod val="65000"/>
                  </a:schemeClr>
                </a:solidFill>
              </a:rPr>
              <a:t>If you placed authoritative servers on an IPv6-only service how many users would be able to reach you?</a:t>
            </a:r>
          </a:p>
          <a:p>
            <a:pPr marL="457200" indent="-457200">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Tree>
    <p:extLst>
      <p:ext uri="{BB962C8B-B14F-4D97-AF65-F5344CB8AC3E}">
        <p14:creationId xmlns:p14="http://schemas.microsoft.com/office/powerpoint/2010/main" val="60265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185853" y="1423380"/>
            <a:ext cx="4772723" cy="2862322"/>
          </a:xfrm>
          <a:prstGeom prst="rect">
            <a:avLst/>
          </a:prstGeom>
          <a:noFill/>
        </p:spPr>
        <p:txBody>
          <a:bodyPr wrap="square" rtlCol="0">
            <a:spAutoFit/>
          </a:bodyPr>
          <a:lstStyle/>
          <a:p>
            <a:r>
              <a:rPr lang="en-AU" sz="2000" dirty="0"/>
              <a:t>A “happy eyeballs” DNS approach would be to prefer to use the IPv6 address of the authoritative server in preference to the IPv4 address</a:t>
            </a:r>
          </a:p>
          <a:p>
            <a:endParaRPr lang="en-AU" sz="2000" dirty="0"/>
          </a:p>
          <a:p>
            <a:r>
              <a:rPr lang="en-AU" sz="2000" dirty="0"/>
              <a:t>A “reverse bias” DNS approach would be to prefer to use the IPv4 address</a:t>
            </a:r>
          </a:p>
          <a:p>
            <a:endParaRPr lang="en-AU" sz="2000" dirty="0"/>
          </a:p>
          <a:p>
            <a:endParaRPr lang="en-AU" sz="2000" dirty="0"/>
          </a:p>
        </p:txBody>
      </p:sp>
    </p:spTree>
    <p:extLst>
      <p:ext uri="{BB962C8B-B14F-4D97-AF65-F5344CB8AC3E}">
        <p14:creationId xmlns:p14="http://schemas.microsoft.com/office/powerpoint/2010/main" val="251577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185853" y="1423380"/>
            <a:ext cx="4772723" cy="2862322"/>
          </a:xfrm>
          <a:prstGeom prst="rect">
            <a:avLst/>
          </a:prstGeom>
          <a:noFill/>
        </p:spPr>
        <p:txBody>
          <a:bodyPr wrap="square" rtlCol="0">
            <a:spAutoFit/>
          </a:bodyPr>
          <a:lstStyle/>
          <a:p>
            <a:r>
              <a:rPr lang="en-AU" sz="2000" dirty="0"/>
              <a:t>A “happy eyeballs” DNS approach would be to prefer to use the IPv6 address of the authoritative server in preference to the IPv4 address</a:t>
            </a:r>
          </a:p>
          <a:p>
            <a:endParaRPr lang="en-AU" sz="2000" dirty="0"/>
          </a:p>
          <a:p>
            <a:r>
              <a:rPr lang="en-AU" sz="2000" dirty="0"/>
              <a:t>A “reverse bias” DNS approach would be to prefer to use the IPv4 address</a:t>
            </a:r>
          </a:p>
          <a:p>
            <a:endParaRPr lang="en-AU" sz="2000" dirty="0"/>
          </a:p>
          <a:p>
            <a:endParaRPr lang="en-AU" sz="2000" dirty="0"/>
          </a:p>
        </p:txBody>
      </p:sp>
      <p:pic>
        <p:nvPicPr>
          <p:cNvPr id="6" name="Picture 5">
            <a:extLst>
              <a:ext uri="{FF2B5EF4-FFF2-40B4-BE49-F238E27FC236}">
                <a16:creationId xmlns:a16="http://schemas.microsoft.com/office/drawing/2014/main" id="{B3651F3C-B9C0-4840-A968-0328EC4EAFA6}"/>
              </a:ext>
            </a:extLst>
          </p:cNvPr>
          <p:cNvPicPr>
            <a:picLocks noChangeAspect="1"/>
          </p:cNvPicPr>
          <p:nvPr/>
        </p:nvPicPr>
        <p:blipFill>
          <a:blip r:embed="rId2"/>
          <a:stretch>
            <a:fillRect/>
          </a:stretch>
        </p:blipFill>
        <p:spPr>
          <a:xfrm>
            <a:off x="4792861" y="1003438"/>
            <a:ext cx="3989952" cy="3500554"/>
          </a:xfrm>
          <a:prstGeom prst="rect">
            <a:avLst/>
          </a:prstGeom>
        </p:spPr>
      </p:pic>
      <p:sp>
        <p:nvSpPr>
          <p:cNvPr id="7" name="TextBox 6">
            <a:extLst>
              <a:ext uri="{FF2B5EF4-FFF2-40B4-BE49-F238E27FC236}">
                <a16:creationId xmlns:a16="http://schemas.microsoft.com/office/drawing/2014/main" id="{88B12B7E-66B6-FF45-848A-3554722D9513}"/>
              </a:ext>
            </a:extLst>
          </p:cNvPr>
          <p:cNvSpPr txBox="1"/>
          <p:nvPr/>
        </p:nvSpPr>
        <p:spPr>
          <a:xfrm>
            <a:off x="5728811" y="3072679"/>
            <a:ext cx="2295821" cy="369332"/>
          </a:xfrm>
          <a:prstGeom prst="rect">
            <a:avLst/>
          </a:prstGeom>
          <a:noFill/>
        </p:spPr>
        <p:txBody>
          <a:bodyPr wrap="none" rtlCol="0">
            <a:spAutoFit/>
          </a:bodyPr>
          <a:lstStyle/>
          <a:p>
            <a:r>
              <a:rPr lang="en-AU" dirty="0">
                <a:latin typeface="AhnbergHand" pitchFamily="2" charset="0"/>
              </a:rPr>
              <a:t>IPv4 Only – 67</a:t>
            </a:r>
            <a:r>
              <a:rPr lang="en-AU" dirty="0">
                <a:latin typeface="Gh Hand" panose="02000503000000000000" pitchFamily="2" charset="0"/>
              </a:rPr>
              <a:t>%</a:t>
            </a:r>
          </a:p>
        </p:txBody>
      </p:sp>
      <p:sp>
        <p:nvSpPr>
          <p:cNvPr id="9" name="TextBox 8">
            <a:extLst>
              <a:ext uri="{FF2B5EF4-FFF2-40B4-BE49-F238E27FC236}">
                <a16:creationId xmlns:a16="http://schemas.microsoft.com/office/drawing/2014/main" id="{B4610493-0227-744F-A413-30DBFA7EB4CD}"/>
              </a:ext>
            </a:extLst>
          </p:cNvPr>
          <p:cNvSpPr txBox="1"/>
          <p:nvPr/>
        </p:nvSpPr>
        <p:spPr>
          <a:xfrm>
            <a:off x="5905327" y="1507694"/>
            <a:ext cx="731290" cy="646331"/>
          </a:xfrm>
          <a:prstGeom prst="rect">
            <a:avLst/>
          </a:prstGeom>
          <a:noFill/>
        </p:spPr>
        <p:txBody>
          <a:bodyPr wrap="none" rtlCol="0">
            <a:spAutoFit/>
          </a:bodyPr>
          <a:lstStyle/>
          <a:p>
            <a:r>
              <a:rPr lang="en-AU" dirty="0">
                <a:latin typeface="AhnbergHand" pitchFamily="2" charset="0"/>
              </a:rPr>
              <a:t>IPv6</a:t>
            </a:r>
          </a:p>
          <a:p>
            <a:r>
              <a:rPr lang="en-AU" dirty="0">
                <a:latin typeface="AhnbergHand" pitchFamily="2" charset="0"/>
              </a:rPr>
              <a:t>15</a:t>
            </a:r>
            <a:r>
              <a:rPr lang="en-AU" dirty="0">
                <a:latin typeface="Gh Hand" panose="02000503000000000000" pitchFamily="2" charset="0"/>
              </a:rPr>
              <a:t>%</a:t>
            </a:r>
          </a:p>
        </p:txBody>
      </p:sp>
      <p:sp>
        <p:nvSpPr>
          <p:cNvPr id="10" name="TextBox 9">
            <a:extLst>
              <a:ext uri="{FF2B5EF4-FFF2-40B4-BE49-F238E27FC236}">
                <a16:creationId xmlns:a16="http://schemas.microsoft.com/office/drawing/2014/main" id="{1B4E1063-B49A-E246-B144-79BA6EE4778A}"/>
              </a:ext>
            </a:extLst>
          </p:cNvPr>
          <p:cNvSpPr txBox="1"/>
          <p:nvPr/>
        </p:nvSpPr>
        <p:spPr>
          <a:xfrm>
            <a:off x="6787837" y="1520028"/>
            <a:ext cx="811441" cy="923330"/>
          </a:xfrm>
          <a:prstGeom prst="rect">
            <a:avLst/>
          </a:prstGeom>
          <a:noFill/>
        </p:spPr>
        <p:txBody>
          <a:bodyPr wrap="none" rtlCol="0">
            <a:spAutoFit/>
          </a:bodyPr>
          <a:lstStyle/>
          <a:p>
            <a:r>
              <a:rPr lang="en-AU" dirty="0">
                <a:latin typeface="AhnbergHand" pitchFamily="2" charset="0"/>
              </a:rPr>
              <a:t>IPv4+</a:t>
            </a:r>
          </a:p>
          <a:p>
            <a:r>
              <a:rPr lang="en-AU" dirty="0">
                <a:latin typeface="AhnbergHand" pitchFamily="2" charset="0"/>
              </a:rPr>
              <a:t>IPv6</a:t>
            </a:r>
          </a:p>
          <a:p>
            <a:r>
              <a:rPr lang="en-AU" dirty="0">
                <a:latin typeface="AhnbergHand" pitchFamily="2" charset="0"/>
              </a:rPr>
              <a:t>18</a:t>
            </a:r>
            <a:r>
              <a:rPr lang="en-AU" dirty="0">
                <a:latin typeface="Gh Hand" panose="02000503000000000000" pitchFamily="2" charset="0"/>
              </a:rPr>
              <a:t>%</a:t>
            </a:r>
          </a:p>
        </p:txBody>
      </p:sp>
    </p:spTree>
    <p:extLst>
      <p:ext uri="{BB962C8B-B14F-4D97-AF65-F5344CB8AC3E}">
        <p14:creationId xmlns:p14="http://schemas.microsoft.com/office/powerpoint/2010/main" val="17618747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27070</TotalTime>
  <Words>4492</Words>
  <Application>Microsoft Macintosh PowerPoint</Application>
  <PresentationFormat>On-screen Show (16:9)</PresentationFormat>
  <Paragraphs>490</Paragraphs>
  <Slides>60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AhnbergHand</vt:lpstr>
      <vt:lpstr>Arial</vt:lpstr>
      <vt:lpstr>Calibri</vt:lpstr>
      <vt:lpstr>Calibri Light</vt:lpstr>
      <vt:lpstr>Courier</vt:lpstr>
      <vt:lpstr>Gh Hand</vt:lpstr>
      <vt:lpstr>Menlo</vt:lpstr>
      <vt:lpstr>Monaco</vt:lpstr>
      <vt:lpstr>Powderfinger Type</vt:lpstr>
      <vt:lpstr>Office Theme</vt:lpstr>
      <vt:lpstr>DNS and IPv6</vt:lpstr>
      <vt:lpstr>This is not a talk about DoH and DoT</vt:lpstr>
      <vt:lpstr>Dual Stack DNS</vt:lpstr>
      <vt:lpstr>A word or two about “how” to talk about the DNS</vt:lpstr>
      <vt:lpstr>A word about “how” to talk about DNS queries</vt:lpstr>
      <vt:lpstr>APNIC’s DNS Experimental Rig</vt:lpstr>
      <vt:lpstr>Dual Stack DNS</vt:lpstr>
      <vt:lpstr>Dual Stack DNS</vt:lpstr>
      <vt:lpstr>Dual Stack DNS</vt:lpstr>
      <vt:lpstr>Dual Stack DNS</vt:lpstr>
      <vt:lpstr>Dual Stack DNS</vt:lpstr>
      <vt:lpstr>Dual Stack DNS</vt:lpstr>
      <vt:lpstr>Dual Stack DNS</vt:lpstr>
      <vt:lpstr>Dual Stack DNS</vt:lpstr>
      <vt:lpstr>Dual Stack vs IPv6 only DNS</vt:lpstr>
      <vt:lpstr>Dual Stack vs IPv6 only DNS</vt:lpstr>
      <vt:lpstr>Dual Stack DNS</vt:lpstr>
      <vt:lpstr>Dual Stack DNS</vt:lpstr>
      <vt:lpstr>IPv6 and Packet Fragmentation</vt:lpstr>
      <vt:lpstr>Who uses Fragmentation anyway?</vt:lpstr>
      <vt:lpstr>Who uses large DNS packets anyway?</vt:lpstr>
      <vt:lpstr>Who uses large DNS packets anyway?</vt:lpstr>
      <vt:lpstr>Who uses large DNS packets anyway?</vt:lpstr>
      <vt:lpstr>Who uses large DNS packets anyway?</vt:lpstr>
      <vt:lpstr>Who uses large DNS packets anyway?</vt:lpstr>
      <vt:lpstr>However…</vt:lpstr>
      <vt:lpstr>However…</vt:lpstr>
      <vt:lpstr>However…</vt:lpstr>
      <vt:lpstr>Is this a problem for today’s IPv6 Internet?</vt:lpstr>
      <vt:lpstr>Our Measurement Approach</vt:lpstr>
      <vt:lpstr>“Glueless” Delegation to detect IPv6 Fragmentation Handling</vt:lpstr>
      <vt:lpstr>V6, the DNS and Fragmented UDP</vt:lpstr>
      <vt:lpstr>What to do?</vt:lpstr>
      <vt:lpstr>What do the RFC’s say?</vt:lpstr>
      <vt:lpstr>What do the RFC’s say?</vt:lpstr>
      <vt:lpstr>What do the RFC’s say?</vt:lpstr>
      <vt:lpstr>What do the RFC’s say?</vt:lpstr>
      <vt:lpstr>What’s the problem?</vt:lpstr>
      <vt:lpstr>What can we do about it?</vt:lpstr>
      <vt:lpstr>What can we do about it?</vt:lpstr>
      <vt:lpstr>What can we do about it?</vt:lpstr>
      <vt:lpstr>Which?</vt:lpstr>
      <vt:lpstr>Large DNS Responses and IPv6</vt:lpstr>
      <vt:lpstr>Where now?</vt:lpstr>
      <vt:lpstr>PowerPoint Presentation</vt:lpstr>
      <vt:lpstr>Additional Material</vt:lpstr>
      <vt:lpstr>Top 20 Tables</vt:lpstr>
      <vt:lpstr>Which Resolvers?</vt:lpstr>
      <vt:lpstr>Which Resolvers can’t</vt:lpstr>
      <vt:lpstr>Which Network’s Resolvers can’t</vt:lpstr>
      <vt:lpstr>Its not quite so simple as “can’t”</vt:lpstr>
      <vt:lpstr>It’s not quite so simple as “can’t”</vt:lpstr>
      <vt:lpstr>Case 1 - Which Resolvers really can’t</vt:lpstr>
      <vt:lpstr>Case 1 - Which Networks’ Resolvers really can’t</vt:lpstr>
      <vt:lpstr>Case 2 - Which Resolvers can’t TCP</vt:lpstr>
      <vt:lpstr>Case 2 - Which Networks’ Resolvers can’t TCP</vt:lpstr>
      <vt:lpstr>Case 3 - Which Resolvers can’t complete TCP</vt:lpstr>
      <vt:lpstr>Case 3 - Which Networks’ Resolvers can’t complete TCP</vt:lpstr>
      <vt:lpstr>Case 4 - Which Resolvers can’t Frag but can TCP</vt:lpstr>
      <vt:lpstr>Case 4 - Which Networks’ Resolvers can’t Frag but can TCP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DNS Packets and IPv6</dc:title>
  <dc:creator>Geoff Huston</dc:creator>
  <cp:lastModifiedBy>Geoff Huston</cp:lastModifiedBy>
  <cp:revision>188</cp:revision>
  <cp:lastPrinted>2017-10-24T01:06:46Z</cp:lastPrinted>
  <dcterms:created xsi:type="dcterms:W3CDTF">2017-05-22T14:15:37Z</dcterms:created>
  <dcterms:modified xsi:type="dcterms:W3CDTF">2020-07-09T00:02:26Z</dcterms:modified>
</cp:coreProperties>
</file>