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4"/>
  </p:notesMasterIdLst>
  <p:sldIdLst>
    <p:sldId id="269" r:id="rId5"/>
    <p:sldId id="270" r:id="rId6"/>
    <p:sldId id="271" r:id="rId7"/>
    <p:sldId id="272" r:id="rId8"/>
    <p:sldId id="297" r:id="rId9"/>
    <p:sldId id="298" r:id="rId10"/>
    <p:sldId id="299" r:id="rId11"/>
    <p:sldId id="300" r:id="rId12"/>
    <p:sldId id="330" r:id="rId13"/>
    <p:sldId id="331" r:id="rId14"/>
    <p:sldId id="332" r:id="rId15"/>
    <p:sldId id="302" r:id="rId16"/>
    <p:sldId id="333" r:id="rId17"/>
    <p:sldId id="334" r:id="rId18"/>
    <p:sldId id="335" r:id="rId19"/>
    <p:sldId id="336" r:id="rId20"/>
    <p:sldId id="313" r:id="rId21"/>
    <p:sldId id="314" r:id="rId22"/>
    <p:sldId id="315" r:id="rId23"/>
    <p:sldId id="316" r:id="rId24"/>
    <p:sldId id="317" r:id="rId25"/>
    <p:sldId id="318" r:id="rId26"/>
    <p:sldId id="320" r:id="rId27"/>
    <p:sldId id="322" r:id="rId28"/>
    <p:sldId id="337" r:id="rId29"/>
    <p:sldId id="338" r:id="rId30"/>
    <p:sldId id="279" r:id="rId31"/>
    <p:sldId id="321" r:id="rId32"/>
    <p:sldId id="339" r:id="rId33"/>
    <p:sldId id="340" r:id="rId34"/>
    <p:sldId id="341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268" r:id="rId4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5"/>
  </p:normalViewPr>
  <p:slideViewPr>
    <p:cSldViewPr snapToGrid="0" snapToObjects="1">
      <p:cViewPr varScale="1">
        <p:scale>
          <a:sx n="220" d="100"/>
          <a:sy n="220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B2319-BA23-8C4D-9E0A-25CACB4B219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4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0" y="497514"/>
            <a:ext cx="8208915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0" y="2171700"/>
            <a:ext cx="8208915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APRICOT 2020_Powerpoint graphic 16-9 01 copy_APRICOT-2015_Powerpoint-graphic-04.pdf" descr="APRICOT 2020_Powerpoint graphic 16-9 01 copy_APRICOT-2015_Powerpoint-graphic-0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26199" y="4640263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2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6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25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APRICOT 2020_Powerpoint graphic 16-9 01 copy_APRICOT-2015_Powerpoint-graphic-02.pdf" descr="APRICOT 2020_Powerpoint graphic 16-9 01 copy_APRICOT-2015_Powerpoint-graphic-0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"/>
            <a:ext cx="9144000" cy="514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26199" y="4640263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395535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3" name="APRICOT 2020_Powerpoint graphic 16-9 01 copy_APRICOT-2015_Powerpoint-graphic-04.pdf" descr="APRICOT 2020_Powerpoint graphic 16-9 01 copy_APRICOT-2015_Powerpoint-graphic-0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6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0" y="497514"/>
            <a:ext cx="8208915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0" y="2171700"/>
            <a:ext cx="8208915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26199" y="4640263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/>
        </p:nvSpPr>
        <p:spPr>
          <a:xfrm>
            <a:off x="395535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APRICOT 2020_Powerpoint graphic 16-9 01 copy_APRICOT-2015_Powerpoint-graphic-03.pdf" descr="APRICOT 2020_Powerpoint graphic 16-9 01 copy_APRICOT-2015_Powerpoint-graphic-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6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APRICOT 2020_Powerpoint graphic 16-9 01 copy_APRICOT-2015_Powerpoint-graphic-04.pdf" descr="APRICOT 2020_Powerpoint graphic 16-9 01 copy_APRICOT-2015_Powerpoint-graphic-04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951"/>
            <a:ext cx="9144000" cy="5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2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8" marR="0" indent="-320038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1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AD8A-D44E-8F47-8255-8606D4216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IPv6 Performance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93FE3-BE99-F149-BF2F-9AD18C2A7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hnbergHand" pitchFamily="2" charset="0"/>
              </a:rPr>
              <a:t>February 2020</a:t>
            </a:r>
          </a:p>
          <a:p>
            <a:pPr algn="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hnbergHand" pitchFamily="2" charset="0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22227125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3870-95C0-3340-9E71-D4C048F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The Good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FDFDA-A313-1641-A2ED-8FE73AF7116B}"/>
              </a:ext>
            </a:extLst>
          </p:cNvPr>
          <p:cNvSpPr/>
          <p:nvPr/>
        </p:nvSpPr>
        <p:spPr>
          <a:xfrm>
            <a:off x="6287523" y="2316246"/>
            <a:ext cx="778328" cy="157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AA8C-735A-DC44-BA7D-A2DF3DF1CE9D}"/>
              </a:ext>
            </a:extLst>
          </p:cNvPr>
          <p:cNvSpPr txBox="1"/>
          <p:nvPr/>
        </p:nvSpPr>
        <p:spPr>
          <a:xfrm>
            <a:off x="6347104" y="1712908"/>
            <a:ext cx="2545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464XLAT mobile network </a:t>
            </a:r>
          </a:p>
          <a:p>
            <a:r>
              <a:rPr lang="en-US" sz="1350" dirty="0"/>
              <a:t>(T-Mobile) has remarkably small failure rates – the endpoints are connected via native IPv6 and as this is a mobile network there is only a small amount of customer-operated filtering middleware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079E67-D4C1-A94F-B091-570A898DB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48" y="1138483"/>
            <a:ext cx="5971392" cy="326350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B3FD5-9928-D045-B612-A16115FB7BB9}"/>
              </a:ext>
            </a:extLst>
          </p:cNvPr>
          <p:cNvSpPr txBox="1"/>
          <p:nvPr/>
        </p:nvSpPr>
        <p:spPr>
          <a:xfrm>
            <a:off x="1416466" y="3576415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The ISP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D6DF1-5F39-1141-8D96-9729713E0612}"/>
              </a:ext>
            </a:extLst>
          </p:cNvPr>
          <p:cNvSpPr txBox="1"/>
          <p:nvPr/>
        </p:nvSpPr>
        <p:spPr>
          <a:xfrm>
            <a:off x="5892067" y="4498013"/>
            <a:ext cx="2525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Server Platform problems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D4A71AB-51AF-144F-8928-A6609E9FC5D4}"/>
              </a:ext>
            </a:extLst>
          </p:cNvPr>
          <p:cNvSpPr/>
          <p:nvPr/>
        </p:nvSpPr>
        <p:spPr>
          <a:xfrm>
            <a:off x="5785087" y="2800460"/>
            <a:ext cx="528911" cy="1967086"/>
          </a:xfrm>
          <a:custGeom>
            <a:avLst/>
            <a:gdLst>
              <a:gd name="connsiteX0" fmla="*/ 80315 w 705214"/>
              <a:gd name="connsiteY0" fmla="*/ 2094286 h 2622781"/>
              <a:gd name="connsiteX1" fmla="*/ 669975 w 705214"/>
              <a:gd name="connsiteY1" fmla="*/ 1949007 h 2622781"/>
              <a:gd name="connsiteX2" fmla="*/ 575972 w 705214"/>
              <a:gd name="connsiteY2" fmla="*/ 282577 h 2622781"/>
              <a:gd name="connsiteX3" fmla="*/ 63224 w 705214"/>
              <a:gd name="connsiteY3" fmla="*/ 197119 h 2622781"/>
              <a:gd name="connsiteX4" fmla="*/ 11949 w 705214"/>
              <a:gd name="connsiteY4" fmla="*/ 2265202 h 2622781"/>
              <a:gd name="connsiteX5" fmla="*/ 97407 w 705214"/>
              <a:gd name="connsiteY5" fmla="*/ 2607033 h 26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214" h="2622781">
                <a:moveTo>
                  <a:pt x="80315" y="2094286"/>
                </a:moveTo>
                <a:cubicBezTo>
                  <a:pt x="333840" y="2172622"/>
                  <a:pt x="587366" y="2250959"/>
                  <a:pt x="669975" y="1949007"/>
                </a:cubicBezTo>
                <a:cubicBezTo>
                  <a:pt x="752585" y="1647055"/>
                  <a:pt x="677097" y="574558"/>
                  <a:pt x="575972" y="282577"/>
                </a:cubicBezTo>
                <a:cubicBezTo>
                  <a:pt x="474847" y="-9404"/>
                  <a:pt x="157228" y="-133318"/>
                  <a:pt x="63224" y="197119"/>
                </a:cubicBezTo>
                <a:cubicBezTo>
                  <a:pt x="-30780" y="527556"/>
                  <a:pt x="6252" y="1863550"/>
                  <a:pt x="11949" y="2265202"/>
                </a:cubicBezTo>
                <a:cubicBezTo>
                  <a:pt x="17646" y="2666854"/>
                  <a:pt x="57526" y="2636943"/>
                  <a:pt x="97407" y="260703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3152259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3870-95C0-3340-9E71-D4C048F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The Good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FDFDA-A313-1641-A2ED-8FE73AF7116B}"/>
              </a:ext>
            </a:extLst>
          </p:cNvPr>
          <p:cNvSpPr/>
          <p:nvPr/>
        </p:nvSpPr>
        <p:spPr>
          <a:xfrm>
            <a:off x="6287523" y="2316246"/>
            <a:ext cx="778328" cy="157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AA8C-735A-DC44-BA7D-A2DF3DF1CE9D}"/>
              </a:ext>
            </a:extLst>
          </p:cNvPr>
          <p:cNvSpPr txBox="1"/>
          <p:nvPr/>
        </p:nvSpPr>
        <p:spPr>
          <a:xfrm>
            <a:off x="6347103" y="1712908"/>
            <a:ext cx="265574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Similar story in India with Reliance JIO – the endpoints are connected via native IPv6 and as this is a mobile network there is only a small amount of customer-operated filtering middleware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649422-97D9-3840-9743-732EB2499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48" y="1268016"/>
            <a:ext cx="5998742" cy="3263504"/>
          </a:xfrm>
        </p:spPr>
      </p:pic>
    </p:spTree>
    <p:extLst>
      <p:ext uri="{BB962C8B-B14F-4D97-AF65-F5344CB8AC3E}">
        <p14:creationId xmlns:p14="http://schemas.microsoft.com/office/powerpoint/2010/main" val="8580774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3FB4-50D1-F140-A535-9CF473B1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464XLAT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D0D3-D016-004D-95D3-3AB7626F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These networks operate in a “native” IPv6 mode</a:t>
            </a:r>
          </a:p>
          <a:p>
            <a:r>
              <a:rPr lang="en-AU" dirty="0"/>
              <a:t>IPv6 connections to a server require no network processing and no client handling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86906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54DD-AE14-434D-907E-2BFCFC66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The not quite so good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FC5ED-28C9-6B42-9E57-493552AEEEFE}"/>
              </a:ext>
            </a:extLst>
          </p:cNvPr>
          <p:cNvSpPr/>
          <p:nvPr/>
        </p:nvSpPr>
        <p:spPr>
          <a:xfrm>
            <a:off x="6199415" y="2571751"/>
            <a:ext cx="2367643" cy="146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BB4B9D-B9F7-5546-9608-10E18D8CE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5"/>
          <a:stretch/>
        </p:blipFill>
        <p:spPr>
          <a:xfrm>
            <a:off x="1070361" y="1221804"/>
            <a:ext cx="5897436" cy="3263504"/>
          </a:xfrm>
        </p:spPr>
      </p:pic>
    </p:spTree>
    <p:extLst>
      <p:ext uri="{BB962C8B-B14F-4D97-AF65-F5344CB8AC3E}">
        <p14:creationId xmlns:p14="http://schemas.microsoft.com/office/powerpoint/2010/main" val="13872398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615E-9CD3-2640-85DE-15ACBB8C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January 2020 Stats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E33FD-2F6C-A840-ADA3-9E403E1DE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2661"/>
            <a:ext cx="7886700" cy="2796619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8CB6C2B-786E-4243-B870-B24DCA27AED5}"/>
              </a:ext>
            </a:extLst>
          </p:cNvPr>
          <p:cNvSpPr/>
          <p:nvPr/>
        </p:nvSpPr>
        <p:spPr>
          <a:xfrm>
            <a:off x="5281301" y="1160092"/>
            <a:ext cx="282872" cy="498319"/>
          </a:xfrm>
          <a:custGeom>
            <a:avLst/>
            <a:gdLst>
              <a:gd name="connsiteX0" fmla="*/ 205099 w 377162"/>
              <a:gd name="connsiteY0" fmla="*/ 0 h 664425"/>
              <a:gd name="connsiteX1" fmla="*/ 239282 w 377162"/>
              <a:gd name="connsiteY1" fmla="*/ 658026 h 664425"/>
              <a:gd name="connsiteX2" fmla="*/ 376015 w 377162"/>
              <a:gd name="connsiteY2" fmla="*/ 350377 h 664425"/>
              <a:gd name="connsiteX3" fmla="*/ 153824 w 377162"/>
              <a:gd name="connsiteY3" fmla="*/ 623843 h 664425"/>
              <a:gd name="connsiteX4" fmla="*/ 0 w 377162"/>
              <a:gd name="connsiteY4" fmla="*/ 504202 h 6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62" h="664425">
                <a:moveTo>
                  <a:pt x="205099" y="0"/>
                </a:moveTo>
                <a:cubicBezTo>
                  <a:pt x="207947" y="299815"/>
                  <a:pt x="210796" y="599630"/>
                  <a:pt x="239282" y="658026"/>
                </a:cubicBezTo>
                <a:cubicBezTo>
                  <a:pt x="267768" y="716422"/>
                  <a:pt x="390258" y="356074"/>
                  <a:pt x="376015" y="350377"/>
                </a:cubicBezTo>
                <a:cubicBezTo>
                  <a:pt x="361772" y="344680"/>
                  <a:pt x="216493" y="598206"/>
                  <a:pt x="153824" y="623843"/>
                </a:cubicBezTo>
                <a:cubicBezTo>
                  <a:pt x="91155" y="649481"/>
                  <a:pt x="45577" y="576841"/>
                  <a:pt x="0" y="5042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2A6C62-28E9-8B4C-A6C3-6921BD7E8B75}"/>
              </a:ext>
            </a:extLst>
          </p:cNvPr>
          <p:cNvSpPr/>
          <p:nvPr/>
        </p:nvSpPr>
        <p:spPr>
          <a:xfrm>
            <a:off x="5620767" y="4427311"/>
            <a:ext cx="250194" cy="654263"/>
          </a:xfrm>
          <a:custGeom>
            <a:avLst/>
            <a:gdLst>
              <a:gd name="connsiteX0" fmla="*/ 102855 w 333592"/>
              <a:gd name="connsiteY0" fmla="*/ 856642 h 872350"/>
              <a:gd name="connsiteX1" fmla="*/ 94309 w 333592"/>
              <a:gd name="connsiteY1" fmla="*/ 762639 h 872350"/>
              <a:gd name="connsiteX2" fmla="*/ 85764 w 333592"/>
              <a:gd name="connsiteY2" fmla="*/ 36246 h 872350"/>
              <a:gd name="connsiteX3" fmla="*/ 306 w 333592"/>
              <a:gd name="connsiteY3" fmla="*/ 164433 h 872350"/>
              <a:gd name="connsiteX4" fmla="*/ 119947 w 333592"/>
              <a:gd name="connsiteY4" fmla="*/ 2063 h 872350"/>
              <a:gd name="connsiteX5" fmla="*/ 333592 w 333592"/>
              <a:gd name="connsiteY5" fmla="*/ 87521 h 8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592" h="872350">
                <a:moveTo>
                  <a:pt x="102855" y="856642"/>
                </a:moveTo>
                <a:cubicBezTo>
                  <a:pt x="100006" y="878007"/>
                  <a:pt x="97157" y="899372"/>
                  <a:pt x="94309" y="762639"/>
                </a:cubicBezTo>
                <a:cubicBezTo>
                  <a:pt x="91460" y="625906"/>
                  <a:pt x="101431" y="135947"/>
                  <a:pt x="85764" y="36246"/>
                </a:cubicBezTo>
                <a:cubicBezTo>
                  <a:pt x="70097" y="-63455"/>
                  <a:pt x="-5391" y="170130"/>
                  <a:pt x="306" y="164433"/>
                </a:cubicBezTo>
                <a:cubicBezTo>
                  <a:pt x="6003" y="158736"/>
                  <a:pt x="64399" y="14882"/>
                  <a:pt x="119947" y="2063"/>
                </a:cubicBezTo>
                <a:cubicBezTo>
                  <a:pt x="175495" y="-10756"/>
                  <a:pt x="254543" y="38382"/>
                  <a:pt x="333592" y="8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6342594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5CE4-8F1E-0B43-BB12-38D7D1C1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The Bigger Picture of IPv6 Connection Failure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71B05B-5A2D-5644-BA85-E95D8709E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68" y="1369219"/>
            <a:ext cx="7172664" cy="3263504"/>
          </a:xfrm>
        </p:spPr>
      </p:pic>
    </p:spTree>
    <p:extLst>
      <p:ext uri="{BB962C8B-B14F-4D97-AF65-F5344CB8AC3E}">
        <p14:creationId xmlns:p14="http://schemas.microsoft.com/office/powerpoint/2010/main" val="8022282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3A12-AD47-F546-A20C-CE515501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A0D2-9317-AC47-AB2F-B28178D4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many end-users their IPv6 service looks pretty broken</a:t>
            </a:r>
          </a:p>
          <a:p>
            <a:pPr lvl="1"/>
            <a:r>
              <a:rPr lang="en-US" dirty="0"/>
              <a:t>The combination of Dual Stack and Happy Eyeballs masks the problem so that the user does not experience a degraded service</a:t>
            </a:r>
          </a:p>
          <a:p>
            <a:pPr lvl="1"/>
            <a:r>
              <a:rPr lang="en-US" dirty="0"/>
              <a:t>But this only will work while Dual Stack is around</a:t>
            </a:r>
          </a:p>
          <a:p>
            <a:r>
              <a:rPr lang="en-US" dirty="0"/>
              <a:t>Other ISPs have managed to do a much better job, such as in the India, Iceland, Australia and Korea and the IPv6 connection failure rates are close to experimental noise levels</a:t>
            </a:r>
          </a:p>
          <a:p>
            <a:r>
              <a:rPr lang="en-US" dirty="0"/>
              <a:t>What’s happening in the second set of countries and ISPs that is NOT happening in the first set?</a:t>
            </a:r>
          </a:p>
          <a:p>
            <a:pPr lvl="1"/>
            <a:r>
              <a:rPr lang="en-US" dirty="0"/>
              <a:t>Is this IPv6 routing, or packet filtering?</a:t>
            </a:r>
          </a:p>
        </p:txBody>
      </p:sp>
    </p:spTree>
    <p:extLst>
      <p:ext uri="{BB962C8B-B14F-4D97-AF65-F5344CB8AC3E}">
        <p14:creationId xmlns:p14="http://schemas.microsoft.com/office/powerpoint/2010/main" val="4107341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1A5B-3D67-0A43-8BB2-674D65D1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Transition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C5E4-D6A2-014D-8374-573A1C90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Stateful transition technologies that involve protocol translation show higher levels of instability</a:t>
            </a:r>
          </a:p>
          <a:p>
            <a:r>
              <a:rPr lang="en-US" dirty="0"/>
              <a:t>Translation technologies that require orchestration of DNS and network state are also more unstable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516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0283-B8E1-484B-AD92-3B29DCF2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Dual Stack is NOT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B323-B817-224D-9E40-D730B50A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Despite all the grim predictions that IPv4 will be around for a long time to come, the aim of this transition is NOT to make Dual Stack work optimally</a:t>
            </a:r>
          </a:p>
          <a:p>
            <a:r>
              <a:rPr lang="en-AU" dirty="0"/>
              <a:t>The goal is to automatically transition the network to operate over IPv6</a:t>
            </a:r>
          </a:p>
          <a:p>
            <a:r>
              <a:rPr lang="en-AU" dirty="0"/>
              <a:t>The way to achieve this is for client systems to prefer to use IPv6 whenever it can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37007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C600-EE45-B247-81AE-E9052DE9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Happy Eyeballs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767C-DC66-FB4F-978C-01E31897D86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AU" dirty="0"/>
              <a:t>An unconditional preference for IPv6 can lead to some very poor user experience instances</a:t>
            </a:r>
          </a:p>
          <a:p>
            <a:pPr lvl="1"/>
            <a:r>
              <a:rPr lang="en-AU" dirty="0"/>
              <a:t>Linux uses a 108 second connection timer, for example</a:t>
            </a:r>
          </a:p>
          <a:p>
            <a:r>
              <a:rPr lang="en-AU" dirty="0"/>
              <a:t>Applications (particularly browsers) have used a “Happy Eyeballs”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905E0-481F-EA46-9988-EB1FB11D0307}"/>
              </a:ext>
            </a:extLst>
          </p:cNvPr>
          <p:cNvSpPr txBox="1"/>
          <p:nvPr/>
        </p:nvSpPr>
        <p:spPr>
          <a:xfrm>
            <a:off x="1499462" y="3667286"/>
            <a:ext cx="16369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DNS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D0B37-E97E-4644-96F1-519F79F93854}"/>
              </a:ext>
            </a:extLst>
          </p:cNvPr>
          <p:cNvSpPr txBox="1"/>
          <p:nvPr/>
        </p:nvSpPr>
        <p:spPr>
          <a:xfrm>
            <a:off x="3438686" y="3667286"/>
            <a:ext cx="16257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TCP Handshake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44D19F1-F406-DA40-8EBB-C00445A40CC5}"/>
              </a:ext>
            </a:extLst>
          </p:cNvPr>
          <p:cNvSpPr/>
          <p:nvPr/>
        </p:nvSpPr>
        <p:spPr>
          <a:xfrm>
            <a:off x="1214681" y="3259404"/>
            <a:ext cx="1967869" cy="498367"/>
          </a:xfrm>
          <a:custGeom>
            <a:avLst/>
            <a:gdLst>
              <a:gd name="connsiteX0" fmla="*/ 0 w 2623825"/>
              <a:gd name="connsiteY0" fmla="*/ 481852 h 664489"/>
              <a:gd name="connsiteX1" fmla="*/ 526942 w 2623825"/>
              <a:gd name="connsiteY1" fmla="*/ 133140 h 664489"/>
              <a:gd name="connsiteX2" fmla="*/ 1340603 w 2623825"/>
              <a:gd name="connsiteY2" fmla="*/ 9154 h 664489"/>
              <a:gd name="connsiteX3" fmla="*/ 2107769 w 2623825"/>
              <a:gd name="connsiteY3" fmla="*/ 78896 h 664489"/>
              <a:gd name="connsiteX4" fmla="*/ 2588217 w 2623825"/>
              <a:gd name="connsiteY4" fmla="*/ 629086 h 664489"/>
              <a:gd name="connsiteX5" fmla="*/ 2572719 w 2623825"/>
              <a:gd name="connsiteY5" fmla="*/ 443106 h 664489"/>
              <a:gd name="connsiteX6" fmla="*/ 2619213 w 2623825"/>
              <a:gd name="connsiteY6" fmla="*/ 652333 h 664489"/>
              <a:gd name="connsiteX7" fmla="*/ 2440983 w 2623825"/>
              <a:gd name="connsiteY7" fmla="*/ 621337 h 6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3825" h="664489">
                <a:moveTo>
                  <a:pt x="0" y="481852"/>
                </a:moveTo>
                <a:cubicBezTo>
                  <a:pt x="151754" y="346887"/>
                  <a:pt x="303508" y="211923"/>
                  <a:pt x="526942" y="133140"/>
                </a:cubicBezTo>
                <a:cubicBezTo>
                  <a:pt x="750376" y="54357"/>
                  <a:pt x="1077132" y="18195"/>
                  <a:pt x="1340603" y="9154"/>
                </a:cubicBezTo>
                <a:cubicBezTo>
                  <a:pt x="1604074" y="113"/>
                  <a:pt x="1899833" y="-24426"/>
                  <a:pt x="2107769" y="78896"/>
                </a:cubicBezTo>
                <a:cubicBezTo>
                  <a:pt x="2315705" y="182218"/>
                  <a:pt x="2510725" y="568384"/>
                  <a:pt x="2588217" y="629086"/>
                </a:cubicBezTo>
                <a:cubicBezTo>
                  <a:pt x="2665709" y="689788"/>
                  <a:pt x="2567553" y="439232"/>
                  <a:pt x="2572719" y="443106"/>
                </a:cubicBezTo>
                <a:cubicBezTo>
                  <a:pt x="2577885" y="446980"/>
                  <a:pt x="2641169" y="622628"/>
                  <a:pt x="2619213" y="652333"/>
                </a:cubicBezTo>
                <a:cubicBezTo>
                  <a:pt x="2597257" y="682038"/>
                  <a:pt x="2519120" y="651687"/>
                  <a:pt x="2440983" y="621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E3BF7C-1E1B-7D49-999B-1C06F3BE5053}"/>
              </a:ext>
            </a:extLst>
          </p:cNvPr>
          <p:cNvSpPr/>
          <p:nvPr/>
        </p:nvSpPr>
        <p:spPr>
          <a:xfrm>
            <a:off x="1197245" y="3847749"/>
            <a:ext cx="2039965" cy="515506"/>
          </a:xfrm>
          <a:custGeom>
            <a:avLst/>
            <a:gdLst>
              <a:gd name="connsiteX0" fmla="*/ 0 w 2719953"/>
              <a:gd name="connsiteY0" fmla="*/ 15107 h 687341"/>
              <a:gd name="connsiteX1" fmla="*/ 612183 w 2719953"/>
              <a:gd name="connsiteY1" fmla="*/ 596294 h 687341"/>
              <a:gd name="connsiteX2" fmla="*/ 2030278 w 2719953"/>
              <a:gd name="connsiteY2" fmla="*/ 627290 h 687341"/>
              <a:gd name="connsiteX3" fmla="*/ 2595967 w 2719953"/>
              <a:gd name="connsiteY3" fmla="*/ 22856 h 687341"/>
              <a:gd name="connsiteX4" fmla="*/ 2464231 w 2719953"/>
              <a:gd name="connsiteY4" fmla="*/ 115846 h 687341"/>
              <a:gd name="connsiteX5" fmla="*/ 2580468 w 2719953"/>
              <a:gd name="connsiteY5" fmla="*/ 7358 h 687341"/>
              <a:gd name="connsiteX6" fmla="*/ 2719953 w 2719953"/>
              <a:gd name="connsiteY6" fmla="*/ 139094 h 68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9953" h="687341">
                <a:moveTo>
                  <a:pt x="0" y="15107"/>
                </a:moveTo>
                <a:cubicBezTo>
                  <a:pt x="136901" y="254685"/>
                  <a:pt x="273803" y="494264"/>
                  <a:pt x="612183" y="596294"/>
                </a:cubicBezTo>
                <a:cubicBezTo>
                  <a:pt x="950563" y="698324"/>
                  <a:pt x="1699647" y="722863"/>
                  <a:pt x="2030278" y="627290"/>
                </a:cubicBezTo>
                <a:cubicBezTo>
                  <a:pt x="2360909" y="531717"/>
                  <a:pt x="2523642" y="108097"/>
                  <a:pt x="2595967" y="22856"/>
                </a:cubicBezTo>
                <a:cubicBezTo>
                  <a:pt x="2668293" y="-62385"/>
                  <a:pt x="2466814" y="118429"/>
                  <a:pt x="2464231" y="115846"/>
                </a:cubicBezTo>
                <a:cubicBezTo>
                  <a:pt x="2461648" y="113263"/>
                  <a:pt x="2537848" y="3483"/>
                  <a:pt x="2580468" y="7358"/>
                </a:cubicBezTo>
                <a:cubicBezTo>
                  <a:pt x="2623088" y="11233"/>
                  <a:pt x="2671520" y="75163"/>
                  <a:pt x="2719953" y="13909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C4C37C0-DBA7-9A4E-A047-DEBF2BF4B40C}"/>
              </a:ext>
            </a:extLst>
          </p:cNvPr>
          <p:cNvSpPr/>
          <p:nvPr/>
        </p:nvSpPr>
        <p:spPr>
          <a:xfrm>
            <a:off x="3237210" y="3179081"/>
            <a:ext cx="1828810" cy="523078"/>
          </a:xfrm>
          <a:custGeom>
            <a:avLst/>
            <a:gdLst>
              <a:gd name="connsiteX0" fmla="*/ 0 w 2438413"/>
              <a:gd name="connsiteY0" fmla="*/ 697437 h 697437"/>
              <a:gd name="connsiteX1" fmla="*/ 247973 w 2438413"/>
              <a:gd name="connsiteY1" fmla="*/ 317729 h 697437"/>
              <a:gd name="connsiteX2" fmla="*/ 472698 w 2438413"/>
              <a:gd name="connsiteY2" fmla="*/ 139498 h 697437"/>
              <a:gd name="connsiteX3" fmla="*/ 1379349 w 2438413"/>
              <a:gd name="connsiteY3" fmla="*/ 100752 h 697437"/>
              <a:gd name="connsiteX4" fmla="*/ 2007030 w 2438413"/>
              <a:gd name="connsiteY4" fmla="*/ 100752 h 697437"/>
              <a:gd name="connsiteX5" fmla="*/ 2433234 w 2438413"/>
              <a:gd name="connsiteY5" fmla="*/ 108502 h 697437"/>
              <a:gd name="connsiteX6" fmla="*/ 2255003 w 2438413"/>
              <a:gd name="connsiteY6" fmla="*/ 13 h 697437"/>
              <a:gd name="connsiteX7" fmla="*/ 2433234 w 2438413"/>
              <a:gd name="connsiteY7" fmla="*/ 116251 h 697437"/>
              <a:gd name="connsiteX8" fmla="*/ 2293749 w 2438413"/>
              <a:gd name="connsiteY8" fmla="*/ 348725 h 6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13" h="697437">
                <a:moveTo>
                  <a:pt x="0" y="697437"/>
                </a:moveTo>
                <a:cubicBezTo>
                  <a:pt x="84595" y="554078"/>
                  <a:pt x="169190" y="410719"/>
                  <a:pt x="247973" y="317729"/>
                </a:cubicBezTo>
                <a:cubicBezTo>
                  <a:pt x="326756" y="224739"/>
                  <a:pt x="284135" y="175661"/>
                  <a:pt x="472698" y="139498"/>
                </a:cubicBezTo>
                <a:cubicBezTo>
                  <a:pt x="661261" y="103335"/>
                  <a:pt x="1123627" y="107210"/>
                  <a:pt x="1379349" y="100752"/>
                </a:cubicBezTo>
                <a:cubicBezTo>
                  <a:pt x="1635071" y="94294"/>
                  <a:pt x="1831383" y="99460"/>
                  <a:pt x="2007030" y="100752"/>
                </a:cubicBezTo>
                <a:cubicBezTo>
                  <a:pt x="2182677" y="102044"/>
                  <a:pt x="2391905" y="125292"/>
                  <a:pt x="2433234" y="108502"/>
                </a:cubicBezTo>
                <a:cubicBezTo>
                  <a:pt x="2474563" y="91712"/>
                  <a:pt x="2255003" y="-1278"/>
                  <a:pt x="2255003" y="13"/>
                </a:cubicBezTo>
                <a:cubicBezTo>
                  <a:pt x="2255003" y="1304"/>
                  <a:pt x="2426776" y="58132"/>
                  <a:pt x="2433234" y="116251"/>
                </a:cubicBezTo>
                <a:cubicBezTo>
                  <a:pt x="2439692" y="174370"/>
                  <a:pt x="2366720" y="261547"/>
                  <a:pt x="2293749" y="348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62C0BC8-BD85-1342-BBAA-17A57E282F41}"/>
              </a:ext>
            </a:extLst>
          </p:cNvPr>
          <p:cNvSpPr/>
          <p:nvPr/>
        </p:nvSpPr>
        <p:spPr>
          <a:xfrm>
            <a:off x="3963692" y="3992752"/>
            <a:ext cx="1152411" cy="302217"/>
          </a:xfrm>
          <a:custGeom>
            <a:avLst/>
            <a:gdLst>
              <a:gd name="connsiteX0" fmla="*/ 0 w 1536548"/>
              <a:gd name="connsiteY0" fmla="*/ 0 h 402956"/>
              <a:gd name="connsiteX1" fmla="*/ 209227 w 1536548"/>
              <a:gd name="connsiteY1" fmla="*/ 278969 h 402956"/>
              <a:gd name="connsiteX2" fmla="*/ 813661 w 1536548"/>
              <a:gd name="connsiteY2" fmla="*/ 309966 h 402956"/>
              <a:gd name="connsiteX3" fmla="*/ 1518834 w 1536548"/>
              <a:gd name="connsiteY3" fmla="*/ 263471 h 402956"/>
              <a:gd name="connsiteX4" fmla="*/ 1340603 w 1536548"/>
              <a:gd name="connsiteY4" fmla="*/ 108488 h 402956"/>
              <a:gd name="connsiteX5" fmla="*/ 1526583 w 1536548"/>
              <a:gd name="connsiteY5" fmla="*/ 271220 h 402956"/>
              <a:gd name="connsiteX6" fmla="*/ 1418095 w 1536548"/>
              <a:gd name="connsiteY6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6548" h="402956">
                <a:moveTo>
                  <a:pt x="0" y="0"/>
                </a:moveTo>
                <a:cubicBezTo>
                  <a:pt x="36808" y="113654"/>
                  <a:pt x="73617" y="227308"/>
                  <a:pt x="209227" y="278969"/>
                </a:cubicBezTo>
                <a:cubicBezTo>
                  <a:pt x="344837" y="330630"/>
                  <a:pt x="595393" y="312549"/>
                  <a:pt x="813661" y="309966"/>
                </a:cubicBezTo>
                <a:cubicBezTo>
                  <a:pt x="1031929" y="307383"/>
                  <a:pt x="1431010" y="297051"/>
                  <a:pt x="1518834" y="263471"/>
                </a:cubicBezTo>
                <a:cubicBezTo>
                  <a:pt x="1606658" y="229891"/>
                  <a:pt x="1339312" y="107197"/>
                  <a:pt x="1340603" y="108488"/>
                </a:cubicBezTo>
                <a:cubicBezTo>
                  <a:pt x="1341894" y="109779"/>
                  <a:pt x="1513668" y="222142"/>
                  <a:pt x="1526583" y="271220"/>
                </a:cubicBezTo>
                <a:cubicBezTo>
                  <a:pt x="1539498" y="320298"/>
                  <a:pt x="1478796" y="361627"/>
                  <a:pt x="1418095" y="40295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23F6-187C-7741-A8DA-3E322186067D}"/>
              </a:ext>
            </a:extLst>
          </p:cNvPr>
          <p:cNvSpPr txBox="1"/>
          <p:nvPr/>
        </p:nvSpPr>
        <p:spPr>
          <a:xfrm>
            <a:off x="2544367" y="4421209"/>
            <a:ext cx="894320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50ms AAAA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DE9FB-69DF-A345-888D-D176FD906CE0}"/>
              </a:ext>
            </a:extLst>
          </p:cNvPr>
          <p:cNvSpPr txBox="1"/>
          <p:nvPr/>
        </p:nvSpPr>
        <p:spPr>
          <a:xfrm>
            <a:off x="3530980" y="4421210"/>
            <a:ext cx="894320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250ms IPv6 Delay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E06ADFC-409C-F64F-9479-6B10E3891B98}"/>
              </a:ext>
            </a:extLst>
          </p:cNvPr>
          <p:cNvSpPr/>
          <p:nvPr/>
        </p:nvSpPr>
        <p:spPr>
          <a:xfrm>
            <a:off x="2739456" y="3800961"/>
            <a:ext cx="393140" cy="621869"/>
          </a:xfrm>
          <a:custGeom>
            <a:avLst/>
            <a:gdLst>
              <a:gd name="connsiteX0" fmla="*/ 4993 w 524186"/>
              <a:gd name="connsiteY0" fmla="*/ 829159 h 829159"/>
              <a:gd name="connsiteX1" fmla="*/ 74735 w 524186"/>
              <a:gd name="connsiteY1" fmla="*/ 689674 h 829159"/>
              <a:gd name="connsiteX2" fmla="*/ 524186 w 524186"/>
              <a:gd name="connsiteY2" fmla="*/ 0 h 82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86" h="829159">
                <a:moveTo>
                  <a:pt x="4993" y="829159"/>
                </a:moveTo>
                <a:cubicBezTo>
                  <a:pt x="-3402" y="828513"/>
                  <a:pt x="-11797" y="827867"/>
                  <a:pt x="74735" y="689674"/>
                </a:cubicBezTo>
                <a:cubicBezTo>
                  <a:pt x="161267" y="551481"/>
                  <a:pt x="342726" y="275740"/>
                  <a:pt x="524186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9924DA-8565-4E41-85F0-E90CC0839AB0}"/>
              </a:ext>
            </a:extLst>
          </p:cNvPr>
          <p:cNvSpPr/>
          <p:nvPr/>
        </p:nvSpPr>
        <p:spPr>
          <a:xfrm>
            <a:off x="3266269" y="3957880"/>
            <a:ext cx="656741" cy="11624"/>
          </a:xfrm>
          <a:custGeom>
            <a:avLst/>
            <a:gdLst>
              <a:gd name="connsiteX0" fmla="*/ 0 w 875654"/>
              <a:gd name="connsiteY0" fmla="*/ 15498 h 15498"/>
              <a:gd name="connsiteX1" fmla="*/ 875654 w 875654"/>
              <a:gd name="connsiteY1" fmla="*/ 0 h 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5654" h="15498">
                <a:moveTo>
                  <a:pt x="0" y="15498"/>
                </a:moveTo>
                <a:lnTo>
                  <a:pt x="875654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39A8F12-1AC2-9246-9588-6807F5102564}"/>
              </a:ext>
            </a:extLst>
          </p:cNvPr>
          <p:cNvSpPr/>
          <p:nvPr/>
        </p:nvSpPr>
        <p:spPr>
          <a:xfrm>
            <a:off x="3551049" y="3981127"/>
            <a:ext cx="95566" cy="360336"/>
          </a:xfrm>
          <a:custGeom>
            <a:avLst/>
            <a:gdLst>
              <a:gd name="connsiteX0" fmla="*/ 116237 w 127421"/>
              <a:gd name="connsiteY0" fmla="*/ 480448 h 480448"/>
              <a:gd name="connsiteX1" fmla="*/ 116237 w 127421"/>
              <a:gd name="connsiteY1" fmla="*/ 263472 h 480448"/>
              <a:gd name="connsiteX2" fmla="*/ 0 w 127421"/>
              <a:gd name="connsiteY2" fmla="*/ 0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21" h="480448">
                <a:moveTo>
                  <a:pt x="116237" y="480448"/>
                </a:moveTo>
                <a:cubicBezTo>
                  <a:pt x="125923" y="411997"/>
                  <a:pt x="135610" y="343547"/>
                  <a:pt x="116237" y="263472"/>
                </a:cubicBezTo>
                <a:cubicBezTo>
                  <a:pt x="96864" y="183397"/>
                  <a:pt x="48432" y="91698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8249D-1465-3340-B30A-AB3654873263}"/>
              </a:ext>
            </a:extLst>
          </p:cNvPr>
          <p:cNvSpPr txBox="1"/>
          <p:nvPr/>
        </p:nvSpPr>
        <p:spPr>
          <a:xfrm flipH="1">
            <a:off x="-2848" y="4153846"/>
            <a:ext cx="23886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/>
              <a:t>DNS A and AAAA are fired off at the same time – if the A response comes back first then the application will start a 50ms timer to wait for a AAAA 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5F12EA-13DE-5B4B-9DCA-901BD78B928D}"/>
              </a:ext>
            </a:extLst>
          </p:cNvPr>
          <p:cNvSpPr txBox="1"/>
          <p:nvPr/>
        </p:nvSpPr>
        <p:spPr>
          <a:xfrm flipH="1">
            <a:off x="5179979" y="3983644"/>
            <a:ext cx="23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 TCP session will be started in IPv6 if there is a IPv6 address record. If the handshake is not completed within 250 </a:t>
            </a:r>
            <a:r>
              <a:rPr lang="en-AU" sz="900" dirty="0" err="1"/>
              <a:t>ms</a:t>
            </a:r>
            <a:r>
              <a:rPr lang="en-AU" sz="900" dirty="0"/>
              <a:t> then an IPv4 TCP session is also fired off</a:t>
            </a:r>
          </a:p>
        </p:txBody>
      </p:sp>
    </p:spTree>
    <p:extLst>
      <p:ext uri="{BB962C8B-B14F-4D97-AF65-F5344CB8AC3E}">
        <p14:creationId xmlns:p14="http://schemas.microsoft.com/office/powerpoint/2010/main" val="26491576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AEFE778-25CA-854B-BBE3-1552B6CDFEC2}"/>
              </a:ext>
            </a:extLst>
          </p:cNvPr>
          <p:cNvSpPr/>
          <p:nvPr/>
        </p:nvSpPr>
        <p:spPr>
          <a:xfrm>
            <a:off x="3997973" y="2921794"/>
            <a:ext cx="2150345" cy="1812719"/>
          </a:xfrm>
          <a:custGeom>
            <a:avLst/>
            <a:gdLst>
              <a:gd name="connsiteX0" fmla="*/ 1059152 w 2867126"/>
              <a:gd name="connsiteY0" fmla="*/ 356786 h 2416958"/>
              <a:gd name="connsiteX1" fmla="*/ 982034 w 2867126"/>
              <a:gd name="connsiteY1" fmla="*/ 235600 h 2416958"/>
              <a:gd name="connsiteX2" fmla="*/ 640511 w 2867126"/>
              <a:gd name="connsiteY2" fmla="*/ 202550 h 2416958"/>
              <a:gd name="connsiteX3" fmla="*/ 332039 w 2867126"/>
              <a:gd name="connsiteY3" fmla="*/ 599157 h 2416958"/>
              <a:gd name="connsiteX4" fmla="*/ 453224 w 2867126"/>
              <a:gd name="connsiteY4" fmla="*/ 599157 h 2416958"/>
              <a:gd name="connsiteX5" fmla="*/ 232887 w 2867126"/>
              <a:gd name="connsiteY5" fmla="*/ 654241 h 2416958"/>
              <a:gd name="connsiteX6" fmla="*/ 12550 w 2867126"/>
              <a:gd name="connsiteY6" fmla="*/ 1172034 h 2416958"/>
              <a:gd name="connsiteX7" fmla="*/ 629494 w 2867126"/>
              <a:gd name="connsiteY7" fmla="*/ 1227118 h 2416958"/>
              <a:gd name="connsiteX8" fmla="*/ 232887 w 2867126"/>
              <a:gd name="connsiteY8" fmla="*/ 1227118 h 2416958"/>
              <a:gd name="connsiteX9" fmla="*/ 34583 w 2867126"/>
              <a:gd name="connsiteY9" fmla="*/ 1447456 h 2416958"/>
              <a:gd name="connsiteX10" fmla="*/ 232887 w 2867126"/>
              <a:gd name="connsiteY10" fmla="*/ 1987282 h 2416958"/>
              <a:gd name="connsiteX11" fmla="*/ 365089 w 2867126"/>
              <a:gd name="connsiteY11" fmla="*/ 1899147 h 2416958"/>
              <a:gd name="connsiteX12" fmla="*/ 298988 w 2867126"/>
              <a:gd name="connsiteY12" fmla="*/ 2031350 h 2416958"/>
              <a:gd name="connsiteX13" fmla="*/ 442208 w 2867126"/>
              <a:gd name="connsiteY13" fmla="*/ 2317788 h 2416958"/>
              <a:gd name="connsiteX14" fmla="*/ 893899 w 2867126"/>
              <a:gd name="connsiteY14" fmla="*/ 2273721 h 2416958"/>
              <a:gd name="connsiteX15" fmla="*/ 1004068 w 2867126"/>
              <a:gd name="connsiteY15" fmla="*/ 2020333 h 2416958"/>
              <a:gd name="connsiteX16" fmla="*/ 1037118 w 2867126"/>
              <a:gd name="connsiteY16" fmla="*/ 2218636 h 2416958"/>
              <a:gd name="connsiteX17" fmla="*/ 1907451 w 2867126"/>
              <a:gd name="connsiteY17" fmla="*/ 2416940 h 2416958"/>
              <a:gd name="connsiteX18" fmla="*/ 2160839 w 2867126"/>
              <a:gd name="connsiteY18" fmla="*/ 2207620 h 2416958"/>
              <a:gd name="connsiteX19" fmla="*/ 2061687 w 2867126"/>
              <a:gd name="connsiteY19" fmla="*/ 2075417 h 2416958"/>
              <a:gd name="connsiteX20" fmla="*/ 2425244 w 2867126"/>
              <a:gd name="connsiteY20" fmla="*/ 2229653 h 2416958"/>
              <a:gd name="connsiteX21" fmla="*/ 2821851 w 2867126"/>
              <a:gd name="connsiteY21" fmla="*/ 2086434 h 2416958"/>
              <a:gd name="connsiteX22" fmla="*/ 2755750 w 2867126"/>
              <a:gd name="connsiteY22" fmla="*/ 1722877 h 2416958"/>
              <a:gd name="connsiteX23" fmla="*/ 2524396 w 2867126"/>
              <a:gd name="connsiteY23" fmla="*/ 1601692 h 2416958"/>
              <a:gd name="connsiteX24" fmla="*/ 2700665 w 2867126"/>
              <a:gd name="connsiteY24" fmla="*/ 1623726 h 2416958"/>
              <a:gd name="connsiteX25" fmla="*/ 2865918 w 2867126"/>
              <a:gd name="connsiteY25" fmla="*/ 1425422 h 2416958"/>
              <a:gd name="connsiteX26" fmla="*/ 2612530 w 2867126"/>
              <a:gd name="connsiteY26" fmla="*/ 1050848 h 2416958"/>
              <a:gd name="connsiteX27" fmla="*/ 2612530 w 2867126"/>
              <a:gd name="connsiteY27" fmla="*/ 1028815 h 2416958"/>
              <a:gd name="connsiteX28" fmla="*/ 2744733 w 2867126"/>
              <a:gd name="connsiteY28" fmla="*/ 1072882 h 2416958"/>
              <a:gd name="connsiteX29" fmla="*/ 2832868 w 2867126"/>
              <a:gd name="connsiteY29" fmla="*/ 962714 h 2416958"/>
              <a:gd name="connsiteX30" fmla="*/ 2689649 w 2867126"/>
              <a:gd name="connsiteY30" fmla="*/ 444921 h 2416958"/>
              <a:gd name="connsiteX31" fmla="*/ 2237957 w 2867126"/>
              <a:gd name="connsiteY31" fmla="*/ 257634 h 2416958"/>
              <a:gd name="connsiteX32" fmla="*/ 2028636 w 2867126"/>
              <a:gd name="connsiteY32" fmla="*/ 400853 h 2416958"/>
              <a:gd name="connsiteX33" fmla="*/ 1918468 w 2867126"/>
              <a:gd name="connsiteY33" fmla="*/ 610174 h 2416958"/>
              <a:gd name="connsiteX34" fmla="*/ 1929485 w 2867126"/>
              <a:gd name="connsiteY34" fmla="*/ 422887 h 2416958"/>
              <a:gd name="connsiteX35" fmla="*/ 1764232 w 2867126"/>
              <a:gd name="connsiteY35" fmla="*/ 48314 h 2416958"/>
              <a:gd name="connsiteX36" fmla="*/ 1257456 w 2867126"/>
              <a:gd name="connsiteY36" fmla="*/ 26280 h 2416958"/>
              <a:gd name="connsiteX37" fmla="*/ 1125253 w 2867126"/>
              <a:gd name="connsiteY37" fmla="*/ 246617 h 2416958"/>
              <a:gd name="connsiteX38" fmla="*/ 1114236 w 2867126"/>
              <a:gd name="connsiteY38" fmla="*/ 455938 h 2416958"/>
              <a:gd name="connsiteX39" fmla="*/ 1059152 w 2867126"/>
              <a:gd name="connsiteY39" fmla="*/ 356786 h 24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7126" h="2416958">
                <a:moveTo>
                  <a:pt x="1059152" y="356786"/>
                </a:moveTo>
                <a:cubicBezTo>
                  <a:pt x="1037118" y="320063"/>
                  <a:pt x="1051808" y="261306"/>
                  <a:pt x="982034" y="235600"/>
                </a:cubicBezTo>
                <a:cubicBezTo>
                  <a:pt x="912260" y="209894"/>
                  <a:pt x="748843" y="141957"/>
                  <a:pt x="640511" y="202550"/>
                </a:cubicBezTo>
                <a:cubicBezTo>
                  <a:pt x="532179" y="263143"/>
                  <a:pt x="363254" y="533056"/>
                  <a:pt x="332039" y="599157"/>
                </a:cubicBezTo>
                <a:cubicBezTo>
                  <a:pt x="300824" y="665258"/>
                  <a:pt x="469749" y="589976"/>
                  <a:pt x="453224" y="599157"/>
                </a:cubicBezTo>
                <a:cubicBezTo>
                  <a:pt x="436699" y="608338"/>
                  <a:pt x="306333" y="558762"/>
                  <a:pt x="232887" y="654241"/>
                </a:cubicBezTo>
                <a:cubicBezTo>
                  <a:pt x="159441" y="749721"/>
                  <a:pt x="-53551" y="1076555"/>
                  <a:pt x="12550" y="1172034"/>
                </a:cubicBezTo>
                <a:cubicBezTo>
                  <a:pt x="78651" y="1267513"/>
                  <a:pt x="592771" y="1217937"/>
                  <a:pt x="629494" y="1227118"/>
                </a:cubicBezTo>
                <a:cubicBezTo>
                  <a:pt x="666217" y="1236299"/>
                  <a:pt x="332039" y="1190395"/>
                  <a:pt x="232887" y="1227118"/>
                </a:cubicBezTo>
                <a:cubicBezTo>
                  <a:pt x="133735" y="1263841"/>
                  <a:pt x="34583" y="1320762"/>
                  <a:pt x="34583" y="1447456"/>
                </a:cubicBezTo>
                <a:cubicBezTo>
                  <a:pt x="34583" y="1574150"/>
                  <a:pt x="177803" y="1912000"/>
                  <a:pt x="232887" y="1987282"/>
                </a:cubicBezTo>
                <a:cubicBezTo>
                  <a:pt x="287971" y="2062564"/>
                  <a:pt x="354072" y="1891802"/>
                  <a:pt x="365089" y="1899147"/>
                </a:cubicBezTo>
                <a:cubicBezTo>
                  <a:pt x="376106" y="1906492"/>
                  <a:pt x="286135" y="1961577"/>
                  <a:pt x="298988" y="2031350"/>
                </a:cubicBezTo>
                <a:cubicBezTo>
                  <a:pt x="311841" y="2101123"/>
                  <a:pt x="343056" y="2277393"/>
                  <a:pt x="442208" y="2317788"/>
                </a:cubicBezTo>
                <a:cubicBezTo>
                  <a:pt x="541360" y="2358183"/>
                  <a:pt x="800256" y="2323297"/>
                  <a:pt x="893899" y="2273721"/>
                </a:cubicBezTo>
                <a:cubicBezTo>
                  <a:pt x="987542" y="2224145"/>
                  <a:pt x="980198" y="2029514"/>
                  <a:pt x="1004068" y="2020333"/>
                </a:cubicBezTo>
                <a:cubicBezTo>
                  <a:pt x="1027938" y="2011152"/>
                  <a:pt x="886554" y="2152535"/>
                  <a:pt x="1037118" y="2218636"/>
                </a:cubicBezTo>
                <a:cubicBezTo>
                  <a:pt x="1187682" y="2284737"/>
                  <a:pt x="1720164" y="2418776"/>
                  <a:pt x="1907451" y="2416940"/>
                </a:cubicBezTo>
                <a:cubicBezTo>
                  <a:pt x="2094738" y="2415104"/>
                  <a:pt x="2135133" y="2264540"/>
                  <a:pt x="2160839" y="2207620"/>
                </a:cubicBezTo>
                <a:cubicBezTo>
                  <a:pt x="2186545" y="2150700"/>
                  <a:pt x="2017620" y="2071745"/>
                  <a:pt x="2061687" y="2075417"/>
                </a:cubicBezTo>
                <a:cubicBezTo>
                  <a:pt x="2105755" y="2079089"/>
                  <a:pt x="2298550" y="2227817"/>
                  <a:pt x="2425244" y="2229653"/>
                </a:cubicBezTo>
                <a:cubicBezTo>
                  <a:pt x="2551938" y="2231489"/>
                  <a:pt x="2766767" y="2170897"/>
                  <a:pt x="2821851" y="2086434"/>
                </a:cubicBezTo>
                <a:cubicBezTo>
                  <a:pt x="2876935" y="2001971"/>
                  <a:pt x="2805326" y="1803667"/>
                  <a:pt x="2755750" y="1722877"/>
                </a:cubicBezTo>
                <a:cubicBezTo>
                  <a:pt x="2706174" y="1642087"/>
                  <a:pt x="2533577" y="1618217"/>
                  <a:pt x="2524396" y="1601692"/>
                </a:cubicBezTo>
                <a:cubicBezTo>
                  <a:pt x="2515215" y="1585167"/>
                  <a:pt x="2643745" y="1653104"/>
                  <a:pt x="2700665" y="1623726"/>
                </a:cubicBezTo>
                <a:cubicBezTo>
                  <a:pt x="2757585" y="1594348"/>
                  <a:pt x="2880607" y="1520902"/>
                  <a:pt x="2865918" y="1425422"/>
                </a:cubicBezTo>
                <a:cubicBezTo>
                  <a:pt x="2851229" y="1329942"/>
                  <a:pt x="2654761" y="1116949"/>
                  <a:pt x="2612530" y="1050848"/>
                </a:cubicBezTo>
                <a:cubicBezTo>
                  <a:pt x="2570299" y="984747"/>
                  <a:pt x="2590496" y="1025143"/>
                  <a:pt x="2612530" y="1028815"/>
                </a:cubicBezTo>
                <a:cubicBezTo>
                  <a:pt x="2634564" y="1032487"/>
                  <a:pt x="2708010" y="1083899"/>
                  <a:pt x="2744733" y="1072882"/>
                </a:cubicBezTo>
                <a:cubicBezTo>
                  <a:pt x="2781456" y="1061865"/>
                  <a:pt x="2842049" y="1067374"/>
                  <a:pt x="2832868" y="962714"/>
                </a:cubicBezTo>
                <a:cubicBezTo>
                  <a:pt x="2823687" y="858054"/>
                  <a:pt x="2788801" y="562434"/>
                  <a:pt x="2689649" y="444921"/>
                </a:cubicBezTo>
                <a:cubicBezTo>
                  <a:pt x="2590497" y="327408"/>
                  <a:pt x="2348126" y="264979"/>
                  <a:pt x="2237957" y="257634"/>
                </a:cubicBezTo>
                <a:cubicBezTo>
                  <a:pt x="2127788" y="250289"/>
                  <a:pt x="2081884" y="342096"/>
                  <a:pt x="2028636" y="400853"/>
                </a:cubicBezTo>
                <a:cubicBezTo>
                  <a:pt x="1975388" y="459610"/>
                  <a:pt x="1934993" y="606502"/>
                  <a:pt x="1918468" y="610174"/>
                </a:cubicBezTo>
                <a:cubicBezTo>
                  <a:pt x="1901943" y="613846"/>
                  <a:pt x="1955191" y="516530"/>
                  <a:pt x="1929485" y="422887"/>
                </a:cubicBezTo>
                <a:cubicBezTo>
                  <a:pt x="1903779" y="329244"/>
                  <a:pt x="1876237" y="114415"/>
                  <a:pt x="1764232" y="48314"/>
                </a:cubicBezTo>
                <a:cubicBezTo>
                  <a:pt x="1652227" y="-17787"/>
                  <a:pt x="1363952" y="-6770"/>
                  <a:pt x="1257456" y="26280"/>
                </a:cubicBezTo>
                <a:cubicBezTo>
                  <a:pt x="1150960" y="59330"/>
                  <a:pt x="1149123" y="175007"/>
                  <a:pt x="1125253" y="246617"/>
                </a:cubicBezTo>
                <a:cubicBezTo>
                  <a:pt x="1101383" y="318227"/>
                  <a:pt x="1121581" y="439413"/>
                  <a:pt x="1114236" y="455938"/>
                </a:cubicBezTo>
                <a:cubicBezTo>
                  <a:pt x="1106891" y="472463"/>
                  <a:pt x="1081186" y="393509"/>
                  <a:pt x="1059152" y="356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FEA7C-0DB5-7344-B4F3-91382B0E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62A6-9CA4-8142-A1CE-DCA57222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35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endpoint that runs the experiment attempts to retrieve two URLs from the same remote server – one using IPv4 and the other using IPv6</a:t>
            </a:r>
          </a:p>
          <a:p>
            <a:pPr lvl="1"/>
            <a:r>
              <a:rPr lang="en-US" dirty="0"/>
              <a:t>Unique DNS names and HTTPS are used to ensure that caching does not play a role in the measurement – each retrieval is from our content server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85E9F-17A9-DF40-9C6A-7D3145E01854}"/>
              </a:ext>
            </a:extLst>
          </p:cNvPr>
          <p:cNvSpPr txBox="1"/>
          <p:nvPr/>
        </p:nvSpPr>
        <p:spPr>
          <a:xfrm>
            <a:off x="1487277" y="3000970"/>
            <a:ext cx="13708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Ad 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0E084-9FF6-7044-963D-B349CE2367CA}"/>
              </a:ext>
            </a:extLst>
          </p:cNvPr>
          <p:cNvSpPr txBox="1"/>
          <p:nvPr/>
        </p:nvSpPr>
        <p:spPr>
          <a:xfrm>
            <a:off x="2123500" y="3776032"/>
            <a:ext cx="15552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Users Browser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65DDF-F305-904B-B7BB-3125F6ADCEAB}"/>
              </a:ext>
            </a:extLst>
          </p:cNvPr>
          <p:cNvSpPr txBox="1"/>
          <p:nvPr/>
        </p:nvSpPr>
        <p:spPr>
          <a:xfrm>
            <a:off x="6883327" y="3784294"/>
            <a:ext cx="16193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Content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DAE20-42C2-014A-8AA7-5E58AA3A8E35}"/>
              </a:ext>
            </a:extLst>
          </p:cNvPr>
          <p:cNvSpPr txBox="1"/>
          <p:nvPr/>
        </p:nvSpPr>
        <p:spPr>
          <a:xfrm>
            <a:off x="4331218" y="3499033"/>
            <a:ext cx="16786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IPv6 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214CA-5943-8D47-86EF-8B9C32FC93C6}"/>
              </a:ext>
            </a:extLst>
          </p:cNvPr>
          <p:cNvSpPr txBox="1"/>
          <p:nvPr/>
        </p:nvSpPr>
        <p:spPr>
          <a:xfrm>
            <a:off x="4331217" y="4175193"/>
            <a:ext cx="1672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IPv4 Connection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002F356-EA55-EF48-A8DB-CED226F80549}"/>
              </a:ext>
            </a:extLst>
          </p:cNvPr>
          <p:cNvSpPr/>
          <p:nvPr/>
        </p:nvSpPr>
        <p:spPr>
          <a:xfrm>
            <a:off x="6676222" y="3568339"/>
            <a:ext cx="2033129" cy="703451"/>
          </a:xfrm>
          <a:custGeom>
            <a:avLst/>
            <a:gdLst>
              <a:gd name="connsiteX0" fmla="*/ 0 w 2710839"/>
              <a:gd name="connsiteY0" fmla="*/ 34552 h 937935"/>
              <a:gd name="connsiteX1" fmla="*/ 55084 w 2710839"/>
              <a:gd name="connsiteY1" fmla="*/ 629463 h 937935"/>
              <a:gd name="connsiteX2" fmla="*/ 110169 w 2710839"/>
              <a:gd name="connsiteY2" fmla="*/ 915902 h 937935"/>
              <a:gd name="connsiteX3" fmla="*/ 727113 w 2710839"/>
              <a:gd name="connsiteY3" fmla="*/ 904885 h 937935"/>
              <a:gd name="connsiteX4" fmla="*/ 2555913 w 2710839"/>
              <a:gd name="connsiteY4" fmla="*/ 937935 h 937935"/>
              <a:gd name="connsiteX5" fmla="*/ 2610998 w 2710839"/>
              <a:gd name="connsiteY5" fmla="*/ 849801 h 937935"/>
              <a:gd name="connsiteX6" fmla="*/ 2566930 w 2710839"/>
              <a:gd name="connsiteY6" fmla="*/ 387092 h 937935"/>
              <a:gd name="connsiteX7" fmla="*/ 2511846 w 2710839"/>
              <a:gd name="connsiteY7" fmla="*/ 23535 h 937935"/>
              <a:gd name="connsiteX8" fmla="*/ 2368626 w 2710839"/>
              <a:gd name="connsiteY8" fmla="*/ 34552 h 937935"/>
              <a:gd name="connsiteX9" fmla="*/ 66101 w 2710839"/>
              <a:gd name="connsiteY9" fmla="*/ 23535 h 9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0839" h="937935">
                <a:moveTo>
                  <a:pt x="0" y="34552"/>
                </a:moveTo>
                <a:cubicBezTo>
                  <a:pt x="18361" y="258561"/>
                  <a:pt x="36723" y="482571"/>
                  <a:pt x="55084" y="629463"/>
                </a:cubicBezTo>
                <a:cubicBezTo>
                  <a:pt x="73445" y="776355"/>
                  <a:pt x="-1836" y="869998"/>
                  <a:pt x="110169" y="915902"/>
                </a:cubicBezTo>
                <a:cubicBezTo>
                  <a:pt x="222174" y="961806"/>
                  <a:pt x="727113" y="904885"/>
                  <a:pt x="727113" y="904885"/>
                </a:cubicBezTo>
                <a:lnTo>
                  <a:pt x="2555913" y="937935"/>
                </a:lnTo>
                <a:cubicBezTo>
                  <a:pt x="2869894" y="928754"/>
                  <a:pt x="2609162" y="941608"/>
                  <a:pt x="2610998" y="849801"/>
                </a:cubicBezTo>
                <a:cubicBezTo>
                  <a:pt x="2612834" y="757994"/>
                  <a:pt x="2583455" y="524803"/>
                  <a:pt x="2566930" y="387092"/>
                </a:cubicBezTo>
                <a:cubicBezTo>
                  <a:pt x="2550405" y="249381"/>
                  <a:pt x="2544897" y="82292"/>
                  <a:pt x="2511846" y="23535"/>
                </a:cubicBezTo>
                <a:cubicBezTo>
                  <a:pt x="2478795" y="-35222"/>
                  <a:pt x="2368626" y="34552"/>
                  <a:pt x="2368626" y="34552"/>
                </a:cubicBezTo>
                <a:lnTo>
                  <a:pt x="66101" y="235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63724FD-5A05-B244-B8F4-7CB032549B3F}"/>
              </a:ext>
            </a:extLst>
          </p:cNvPr>
          <p:cNvSpPr/>
          <p:nvPr/>
        </p:nvSpPr>
        <p:spPr>
          <a:xfrm>
            <a:off x="1858863" y="3619041"/>
            <a:ext cx="1892515" cy="570123"/>
          </a:xfrm>
          <a:custGeom>
            <a:avLst/>
            <a:gdLst>
              <a:gd name="connsiteX0" fmla="*/ 55396 w 2523353"/>
              <a:gd name="connsiteY0" fmla="*/ 0 h 760164"/>
              <a:gd name="connsiteX1" fmla="*/ 99463 w 2523353"/>
              <a:gd name="connsiteY1" fmla="*/ 440675 h 760164"/>
              <a:gd name="connsiteX2" fmla="*/ 66412 w 2523353"/>
              <a:gd name="connsiteY2" fmla="*/ 672029 h 760164"/>
              <a:gd name="connsiteX3" fmla="*/ 121497 w 2523353"/>
              <a:gd name="connsiteY3" fmla="*/ 705079 h 760164"/>
              <a:gd name="connsiteX4" fmla="*/ 1498605 w 2523353"/>
              <a:gd name="connsiteY4" fmla="*/ 760164 h 760164"/>
              <a:gd name="connsiteX5" fmla="*/ 2413005 w 2523353"/>
              <a:gd name="connsiteY5" fmla="*/ 749147 h 760164"/>
              <a:gd name="connsiteX6" fmla="*/ 2501140 w 2523353"/>
              <a:gd name="connsiteY6" fmla="*/ 638978 h 760164"/>
              <a:gd name="connsiteX7" fmla="*/ 2523174 w 2523353"/>
              <a:gd name="connsiteY7" fmla="*/ 198304 h 760164"/>
              <a:gd name="connsiteX8" fmla="*/ 2512157 w 2523353"/>
              <a:gd name="connsiteY8" fmla="*/ 33051 h 760164"/>
              <a:gd name="connsiteX9" fmla="*/ 2468089 w 2523353"/>
              <a:gd name="connsiteY9" fmla="*/ 33051 h 760164"/>
              <a:gd name="connsiteX10" fmla="*/ 187598 w 2523353"/>
              <a:gd name="connsiteY10" fmla="*/ 0 h 76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3353" h="760164">
                <a:moveTo>
                  <a:pt x="55396" y="0"/>
                </a:moveTo>
                <a:cubicBezTo>
                  <a:pt x="76511" y="164335"/>
                  <a:pt x="97627" y="328670"/>
                  <a:pt x="99463" y="440675"/>
                </a:cubicBezTo>
                <a:cubicBezTo>
                  <a:pt x="101299" y="552680"/>
                  <a:pt x="62740" y="627962"/>
                  <a:pt x="66412" y="672029"/>
                </a:cubicBezTo>
                <a:cubicBezTo>
                  <a:pt x="70084" y="716096"/>
                  <a:pt x="-117202" y="690390"/>
                  <a:pt x="121497" y="705079"/>
                </a:cubicBezTo>
                <a:cubicBezTo>
                  <a:pt x="360196" y="719768"/>
                  <a:pt x="1498605" y="760164"/>
                  <a:pt x="1498605" y="760164"/>
                </a:cubicBezTo>
                <a:lnTo>
                  <a:pt x="2413005" y="749147"/>
                </a:lnTo>
                <a:cubicBezTo>
                  <a:pt x="2580094" y="728949"/>
                  <a:pt x="2482779" y="730785"/>
                  <a:pt x="2501140" y="638978"/>
                </a:cubicBezTo>
                <a:cubicBezTo>
                  <a:pt x="2519501" y="547171"/>
                  <a:pt x="2521338" y="299292"/>
                  <a:pt x="2523174" y="198304"/>
                </a:cubicBezTo>
                <a:cubicBezTo>
                  <a:pt x="2525010" y="97316"/>
                  <a:pt x="2512157" y="33051"/>
                  <a:pt x="2512157" y="33051"/>
                </a:cubicBezTo>
                <a:cubicBezTo>
                  <a:pt x="2502976" y="5509"/>
                  <a:pt x="2468089" y="33051"/>
                  <a:pt x="2468089" y="33051"/>
                </a:cubicBezTo>
                <a:lnTo>
                  <a:pt x="18759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EFA765E-5484-2845-BBC9-999745F780BE}"/>
              </a:ext>
            </a:extLst>
          </p:cNvPr>
          <p:cNvSpPr/>
          <p:nvPr/>
        </p:nvSpPr>
        <p:spPr>
          <a:xfrm>
            <a:off x="1842571" y="3238959"/>
            <a:ext cx="463942" cy="446377"/>
          </a:xfrm>
          <a:custGeom>
            <a:avLst/>
            <a:gdLst>
              <a:gd name="connsiteX0" fmla="*/ 0 w 618589"/>
              <a:gd name="connsiteY0" fmla="*/ 0 h 595169"/>
              <a:gd name="connsiteX1" fmla="*/ 484743 w 618589"/>
              <a:gd name="connsiteY1" fmla="*/ 352540 h 595169"/>
              <a:gd name="connsiteX2" fmla="*/ 583894 w 618589"/>
              <a:gd name="connsiteY2" fmla="*/ 594911 h 595169"/>
              <a:gd name="connsiteX3" fmla="*/ 616945 w 618589"/>
              <a:gd name="connsiteY3" fmla="*/ 308472 h 595169"/>
              <a:gd name="connsiteX4" fmla="*/ 539827 w 618589"/>
              <a:gd name="connsiteY4" fmla="*/ 572877 h 595169"/>
              <a:gd name="connsiteX5" fmla="*/ 308473 w 618589"/>
              <a:gd name="connsiteY5" fmla="*/ 319489 h 59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589" h="595169">
                <a:moveTo>
                  <a:pt x="0" y="0"/>
                </a:moveTo>
                <a:cubicBezTo>
                  <a:pt x="193713" y="126694"/>
                  <a:pt x="387427" y="253388"/>
                  <a:pt x="484743" y="352540"/>
                </a:cubicBezTo>
                <a:cubicBezTo>
                  <a:pt x="582059" y="451692"/>
                  <a:pt x="561860" y="602256"/>
                  <a:pt x="583894" y="594911"/>
                </a:cubicBezTo>
                <a:cubicBezTo>
                  <a:pt x="605928" y="587566"/>
                  <a:pt x="624290" y="312144"/>
                  <a:pt x="616945" y="308472"/>
                </a:cubicBezTo>
                <a:cubicBezTo>
                  <a:pt x="609601" y="304800"/>
                  <a:pt x="591239" y="571041"/>
                  <a:pt x="539827" y="572877"/>
                </a:cubicBezTo>
                <a:cubicBezTo>
                  <a:pt x="488415" y="574713"/>
                  <a:pt x="398444" y="447101"/>
                  <a:pt x="308473" y="3194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37A5BF2-BC9C-C54D-A3D2-838B0D2F1A54}"/>
              </a:ext>
            </a:extLst>
          </p:cNvPr>
          <p:cNvSpPr/>
          <p:nvPr/>
        </p:nvSpPr>
        <p:spPr>
          <a:xfrm>
            <a:off x="3731387" y="3510763"/>
            <a:ext cx="3188494" cy="462812"/>
          </a:xfrm>
          <a:custGeom>
            <a:avLst/>
            <a:gdLst>
              <a:gd name="connsiteX0" fmla="*/ 0 w 4251325"/>
              <a:gd name="connsiteY0" fmla="*/ 382653 h 617083"/>
              <a:gd name="connsiteX1" fmla="*/ 1211855 w 4251325"/>
              <a:gd name="connsiteY1" fmla="*/ 52147 h 617083"/>
              <a:gd name="connsiteX2" fmla="*/ 3150824 w 4251325"/>
              <a:gd name="connsiteY2" fmla="*/ 52147 h 617083"/>
              <a:gd name="connsiteX3" fmla="*/ 4197426 w 4251325"/>
              <a:gd name="connsiteY3" fmla="*/ 547906 h 617083"/>
              <a:gd name="connsiteX4" fmla="*/ 4109291 w 4251325"/>
              <a:gd name="connsiteY4" fmla="*/ 393670 h 617083"/>
              <a:gd name="connsiteX5" fmla="*/ 4186410 w 4251325"/>
              <a:gd name="connsiteY5" fmla="*/ 602990 h 617083"/>
              <a:gd name="connsiteX6" fmla="*/ 3899971 w 4251325"/>
              <a:gd name="connsiteY6" fmla="*/ 580956 h 6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1325" h="617083">
                <a:moveTo>
                  <a:pt x="0" y="382653"/>
                </a:moveTo>
                <a:cubicBezTo>
                  <a:pt x="343359" y="244942"/>
                  <a:pt x="686718" y="107231"/>
                  <a:pt x="1211855" y="52147"/>
                </a:cubicBezTo>
                <a:cubicBezTo>
                  <a:pt x="1736992" y="-2937"/>
                  <a:pt x="2653229" y="-30479"/>
                  <a:pt x="3150824" y="52147"/>
                </a:cubicBezTo>
                <a:cubicBezTo>
                  <a:pt x="3648419" y="134773"/>
                  <a:pt x="4037682" y="490986"/>
                  <a:pt x="4197426" y="547906"/>
                </a:cubicBezTo>
                <a:cubicBezTo>
                  <a:pt x="4357171" y="604827"/>
                  <a:pt x="4111127" y="384489"/>
                  <a:pt x="4109291" y="393670"/>
                </a:cubicBezTo>
                <a:cubicBezTo>
                  <a:pt x="4107455" y="402851"/>
                  <a:pt x="4221297" y="571776"/>
                  <a:pt x="4186410" y="602990"/>
                </a:cubicBezTo>
                <a:cubicBezTo>
                  <a:pt x="4151523" y="634204"/>
                  <a:pt x="4025747" y="607580"/>
                  <a:pt x="3899971" y="58095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74D327A-C605-D840-8B25-147B1C8DC0FF}"/>
              </a:ext>
            </a:extLst>
          </p:cNvPr>
          <p:cNvSpPr/>
          <p:nvPr/>
        </p:nvSpPr>
        <p:spPr>
          <a:xfrm>
            <a:off x="3731387" y="4048352"/>
            <a:ext cx="3278020" cy="303939"/>
          </a:xfrm>
          <a:custGeom>
            <a:avLst/>
            <a:gdLst>
              <a:gd name="connsiteX0" fmla="*/ 37493 w 4370693"/>
              <a:gd name="connsiteY0" fmla="*/ 462 h 405252"/>
              <a:gd name="connsiteX1" fmla="*/ 136645 w 4370693"/>
              <a:gd name="connsiteY1" fmla="*/ 99614 h 405252"/>
              <a:gd name="connsiteX2" fmla="*/ 1150196 w 4370693"/>
              <a:gd name="connsiteY2" fmla="*/ 353002 h 405252"/>
              <a:gd name="connsiteX3" fmla="*/ 2846794 w 4370693"/>
              <a:gd name="connsiteY3" fmla="*/ 386052 h 405252"/>
              <a:gd name="connsiteX4" fmla="*/ 4058649 w 4370693"/>
              <a:gd name="connsiteY4" fmla="*/ 121648 h 405252"/>
              <a:gd name="connsiteX5" fmla="*/ 4278987 w 4370693"/>
              <a:gd name="connsiteY5" fmla="*/ 462 h 405252"/>
              <a:gd name="connsiteX6" fmla="*/ 4003565 w 4370693"/>
              <a:gd name="connsiteY6" fmla="*/ 77580 h 405252"/>
              <a:gd name="connsiteX7" fmla="*/ 4367122 w 4370693"/>
              <a:gd name="connsiteY7" fmla="*/ 11479 h 405252"/>
              <a:gd name="connsiteX8" fmla="*/ 4157801 w 4370693"/>
              <a:gd name="connsiteY8" fmla="*/ 220799 h 40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0693" h="405252">
                <a:moveTo>
                  <a:pt x="37493" y="462"/>
                </a:moveTo>
                <a:cubicBezTo>
                  <a:pt x="-5657" y="20659"/>
                  <a:pt x="-48806" y="40857"/>
                  <a:pt x="136645" y="99614"/>
                </a:cubicBezTo>
                <a:cubicBezTo>
                  <a:pt x="322096" y="158371"/>
                  <a:pt x="698505" y="305262"/>
                  <a:pt x="1150196" y="353002"/>
                </a:cubicBezTo>
                <a:cubicBezTo>
                  <a:pt x="1601887" y="400742"/>
                  <a:pt x="2362052" y="424611"/>
                  <a:pt x="2846794" y="386052"/>
                </a:cubicBezTo>
                <a:cubicBezTo>
                  <a:pt x="3331536" y="347493"/>
                  <a:pt x="3819950" y="185913"/>
                  <a:pt x="4058649" y="121648"/>
                </a:cubicBezTo>
                <a:cubicBezTo>
                  <a:pt x="4297348" y="57383"/>
                  <a:pt x="4288168" y="7807"/>
                  <a:pt x="4278987" y="462"/>
                </a:cubicBezTo>
                <a:cubicBezTo>
                  <a:pt x="4269806" y="-6883"/>
                  <a:pt x="3988876" y="75744"/>
                  <a:pt x="4003565" y="77580"/>
                </a:cubicBezTo>
                <a:cubicBezTo>
                  <a:pt x="4018254" y="79416"/>
                  <a:pt x="4341416" y="-12391"/>
                  <a:pt x="4367122" y="11479"/>
                </a:cubicBezTo>
                <a:cubicBezTo>
                  <a:pt x="4392828" y="35349"/>
                  <a:pt x="4275314" y="128074"/>
                  <a:pt x="4157801" y="2207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6987363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328C-3C6C-8C4B-8860-C2B04DDC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6" y="240228"/>
            <a:ext cx="9211235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Tuning IPv6 for Happy Eyeballs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72EA-ABBF-884E-859C-247F281C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connecting to a remote dual stack service, the Routing Path selection for IPv6 should be similar to IPv4</a:t>
            </a:r>
          </a:p>
          <a:p>
            <a:r>
              <a:rPr lang="en-AU" dirty="0"/>
              <a:t>Where there are path deviations, the path discrepancy should be contained</a:t>
            </a:r>
          </a:p>
          <a:p>
            <a:endParaRPr lang="en-AU" dirty="0"/>
          </a:p>
          <a:p>
            <a:r>
              <a:rPr lang="en-AU" dirty="0"/>
              <a:t>This is not always the case…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11265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6C63-18CA-1043-8D22-02CCD4A5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India, late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BA3CC-B920-A244-843F-D326343D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919" y="1369219"/>
            <a:ext cx="6340165" cy="3263504"/>
          </a:xfr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D11C172-9233-BD40-B9C4-B9EF8742B5D5}"/>
              </a:ext>
            </a:extLst>
          </p:cNvPr>
          <p:cNvSpPr/>
          <p:nvPr/>
        </p:nvSpPr>
        <p:spPr>
          <a:xfrm>
            <a:off x="5474778" y="2904208"/>
            <a:ext cx="412676" cy="1052282"/>
          </a:xfrm>
          <a:custGeom>
            <a:avLst/>
            <a:gdLst>
              <a:gd name="connsiteX0" fmla="*/ 0 w 550235"/>
              <a:gd name="connsiteY0" fmla="*/ 320016 h 1403043"/>
              <a:gd name="connsiteX1" fmla="*/ 216976 w 550235"/>
              <a:gd name="connsiteY1" fmla="*/ 64294 h 1403043"/>
              <a:gd name="connsiteX2" fmla="*/ 550190 w 550235"/>
              <a:gd name="connsiteY2" fmla="*/ 250274 h 1403043"/>
              <a:gd name="connsiteX3" fmla="*/ 193729 w 550235"/>
              <a:gd name="connsiteY3" fmla="*/ 48796 h 1403043"/>
              <a:gd name="connsiteX4" fmla="*/ 178231 w 550235"/>
              <a:gd name="connsiteY4" fmla="*/ 1335155 h 1403043"/>
              <a:gd name="connsiteX5" fmla="*/ 395207 w 550235"/>
              <a:gd name="connsiteY5" fmla="*/ 970945 h 1403043"/>
              <a:gd name="connsiteX6" fmla="*/ 170481 w 550235"/>
              <a:gd name="connsiteY6" fmla="*/ 1397148 h 1403043"/>
              <a:gd name="connsiteX7" fmla="*/ 30997 w 550235"/>
              <a:gd name="connsiteY7" fmla="*/ 1180172 h 1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35" h="1403043">
                <a:moveTo>
                  <a:pt x="0" y="320016"/>
                </a:moveTo>
                <a:cubicBezTo>
                  <a:pt x="62639" y="197967"/>
                  <a:pt x="125278" y="75918"/>
                  <a:pt x="216976" y="64294"/>
                </a:cubicBezTo>
                <a:cubicBezTo>
                  <a:pt x="308674" y="52670"/>
                  <a:pt x="554065" y="252857"/>
                  <a:pt x="550190" y="250274"/>
                </a:cubicBezTo>
                <a:cubicBezTo>
                  <a:pt x="546316" y="247691"/>
                  <a:pt x="255722" y="-132018"/>
                  <a:pt x="193729" y="48796"/>
                </a:cubicBezTo>
                <a:cubicBezTo>
                  <a:pt x="131736" y="229609"/>
                  <a:pt x="144651" y="1181464"/>
                  <a:pt x="178231" y="1335155"/>
                </a:cubicBezTo>
                <a:cubicBezTo>
                  <a:pt x="211811" y="1488846"/>
                  <a:pt x="396499" y="960613"/>
                  <a:pt x="395207" y="970945"/>
                </a:cubicBezTo>
                <a:cubicBezTo>
                  <a:pt x="393915" y="981277"/>
                  <a:pt x="231183" y="1362277"/>
                  <a:pt x="170481" y="1397148"/>
                </a:cubicBezTo>
                <a:cubicBezTo>
                  <a:pt x="109779" y="1432019"/>
                  <a:pt x="70388" y="1306095"/>
                  <a:pt x="30997" y="11801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7141644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DB7-D9D4-244D-9114-B0389F46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8165726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Vodaphone New Zealand - 2019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1C6404-2E86-BD46-A37E-F3B065DCB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211" y="1078500"/>
            <a:ext cx="5904885" cy="3263504"/>
          </a:xfr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36112FE-1AB8-D940-8CFF-92520E56BEBC}"/>
              </a:ext>
            </a:extLst>
          </p:cNvPr>
          <p:cNvSpPr/>
          <p:nvPr/>
        </p:nvSpPr>
        <p:spPr>
          <a:xfrm>
            <a:off x="6515419" y="1966333"/>
            <a:ext cx="412676" cy="743919"/>
          </a:xfrm>
          <a:custGeom>
            <a:avLst/>
            <a:gdLst>
              <a:gd name="connsiteX0" fmla="*/ 0 w 550235"/>
              <a:gd name="connsiteY0" fmla="*/ 320016 h 1403043"/>
              <a:gd name="connsiteX1" fmla="*/ 216976 w 550235"/>
              <a:gd name="connsiteY1" fmla="*/ 64294 h 1403043"/>
              <a:gd name="connsiteX2" fmla="*/ 550190 w 550235"/>
              <a:gd name="connsiteY2" fmla="*/ 250274 h 1403043"/>
              <a:gd name="connsiteX3" fmla="*/ 193729 w 550235"/>
              <a:gd name="connsiteY3" fmla="*/ 48796 h 1403043"/>
              <a:gd name="connsiteX4" fmla="*/ 178231 w 550235"/>
              <a:gd name="connsiteY4" fmla="*/ 1335155 h 1403043"/>
              <a:gd name="connsiteX5" fmla="*/ 395207 w 550235"/>
              <a:gd name="connsiteY5" fmla="*/ 970945 h 1403043"/>
              <a:gd name="connsiteX6" fmla="*/ 170481 w 550235"/>
              <a:gd name="connsiteY6" fmla="*/ 1397148 h 1403043"/>
              <a:gd name="connsiteX7" fmla="*/ 30997 w 550235"/>
              <a:gd name="connsiteY7" fmla="*/ 1180172 h 1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35" h="1403043">
                <a:moveTo>
                  <a:pt x="0" y="320016"/>
                </a:moveTo>
                <a:cubicBezTo>
                  <a:pt x="62639" y="197967"/>
                  <a:pt x="125278" y="75918"/>
                  <a:pt x="216976" y="64294"/>
                </a:cubicBezTo>
                <a:cubicBezTo>
                  <a:pt x="308674" y="52670"/>
                  <a:pt x="554065" y="252857"/>
                  <a:pt x="550190" y="250274"/>
                </a:cubicBezTo>
                <a:cubicBezTo>
                  <a:pt x="546316" y="247691"/>
                  <a:pt x="255722" y="-132018"/>
                  <a:pt x="193729" y="48796"/>
                </a:cubicBezTo>
                <a:cubicBezTo>
                  <a:pt x="131736" y="229609"/>
                  <a:pt x="144651" y="1181464"/>
                  <a:pt x="178231" y="1335155"/>
                </a:cubicBezTo>
                <a:cubicBezTo>
                  <a:pt x="211811" y="1488846"/>
                  <a:pt x="396499" y="960613"/>
                  <a:pt x="395207" y="970945"/>
                </a:cubicBezTo>
                <a:cubicBezTo>
                  <a:pt x="393915" y="981277"/>
                  <a:pt x="231183" y="1362277"/>
                  <a:pt x="170481" y="1397148"/>
                </a:cubicBezTo>
                <a:cubicBezTo>
                  <a:pt x="109779" y="1432019"/>
                  <a:pt x="70388" y="1306095"/>
                  <a:pt x="30997" y="11801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0564781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E582-9CDD-9143-9260-3D67DA9B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Sometimes it’s the DNS!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4452-1345-6647-9747-19408AD8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Happy Eyeballs assumes that the time to resolve an A and a AAAA record are within 50 </a:t>
            </a:r>
            <a:r>
              <a:rPr lang="en-AU" sz="2000" dirty="0" err="1"/>
              <a:t>msecs</a:t>
            </a:r>
            <a:r>
              <a:rPr lang="en-AU" sz="2000" dirty="0"/>
              <a:t> of each other</a:t>
            </a:r>
          </a:p>
          <a:p>
            <a:r>
              <a:rPr lang="en-AU" sz="2000" dirty="0"/>
              <a:t>The client generates a query for the A record and a second query for a AAAA record at the same time</a:t>
            </a:r>
          </a:p>
          <a:p>
            <a:r>
              <a:rPr lang="en-AU" sz="2000" dirty="0"/>
              <a:t>The recursive resolver does not necessarily process the two requests in parallel:</a:t>
            </a:r>
          </a:p>
          <a:p>
            <a:pPr lvl="1"/>
            <a:r>
              <a:rPr lang="en-AU" dirty="0"/>
              <a:t>A QNAME minimisation resolver may use A queries to walk the DNS hierarchy</a:t>
            </a:r>
          </a:p>
          <a:p>
            <a:pPr lvl="1"/>
            <a:r>
              <a:rPr lang="en-AU" dirty="0"/>
              <a:t>A DNS-based content filter may use A queries to determine the outcome</a:t>
            </a:r>
          </a:p>
          <a:p>
            <a:pPr lvl="1"/>
            <a:r>
              <a:rPr lang="en-AU" dirty="0"/>
              <a:t>In a partial deployed state its more likely that the A record is already in the local cache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948247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E795-E843-D74B-B281-2595A49F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3 Suggestions to Assist IPv6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0BDE-DA3C-C144-BAB0-9B657FF3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Avoid stateful IPv6 -&gt; IPv4 transition mechanisms if possible – if you can operate IPv6 in native mode all the better!</a:t>
            </a:r>
          </a:p>
          <a:p>
            <a:r>
              <a:rPr lang="en-AU" dirty="0"/>
              <a:t>Avoid using IPv6-in-IPv4 encapsulations</a:t>
            </a:r>
          </a:p>
          <a:p>
            <a:pPr lvl="1"/>
            <a:r>
              <a:rPr lang="en-AU" dirty="0"/>
              <a:t>Not only are tunnels unstable, but the reduced IPv6 MTU may cause problems with extension header based packet discard</a:t>
            </a:r>
          </a:p>
          <a:p>
            <a:r>
              <a:rPr lang="en-AU" dirty="0"/>
              <a:t>Keep IPv4 and IPv6 paths congruent if possible</a:t>
            </a:r>
          </a:p>
          <a:p>
            <a:pPr lvl="1"/>
            <a:r>
              <a:rPr lang="en-AU" dirty="0"/>
              <a:t>Yes, this can be really challenging for multi-homed networks, but try to use transit and peer arrangements that are dual stack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81758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EA7C-0DB5-7344-B4F3-91382B0E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Speed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62A6-9CA4-8142-A1CE-DCA57222F10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We perform full packet capture at the server</a:t>
            </a:r>
          </a:p>
          <a:p>
            <a:r>
              <a:rPr lang="en-US" dirty="0"/>
              <a:t>Data analysis </a:t>
            </a:r>
          </a:p>
          <a:p>
            <a:pPr lvl="1"/>
            <a:r>
              <a:rPr lang="en-US" dirty="0"/>
              <a:t>We look at the SYN/ACK exchange at the start of the TCP session</a:t>
            </a:r>
          </a:p>
          <a:p>
            <a:pPr lvl="1"/>
            <a:r>
              <a:rPr lang="en-US" dirty="0"/>
              <a:t>The time between receipt of the SYN and the subsequent ACK at the server is no less than one RTT between the server and the endpoint (and is a reasonable first order substitute for an RTT)</a:t>
            </a:r>
          </a:p>
          <a:p>
            <a:pPr lvl="1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55AB911-3BD0-2F4B-8416-89FAB9E68A63}"/>
              </a:ext>
            </a:extLst>
          </p:cNvPr>
          <p:cNvSpPr/>
          <p:nvPr/>
        </p:nvSpPr>
        <p:spPr>
          <a:xfrm>
            <a:off x="5645280" y="3928492"/>
            <a:ext cx="478292" cy="407860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195BC6-1A7D-6045-886F-C178362A585D}"/>
              </a:ext>
            </a:extLst>
          </p:cNvPr>
          <p:cNvSpPr/>
          <p:nvPr/>
        </p:nvSpPr>
        <p:spPr>
          <a:xfrm>
            <a:off x="2777758" y="4050136"/>
            <a:ext cx="478292" cy="407860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C5CA23E-D7E1-2B4B-BDC3-857B1CB6546F}"/>
              </a:ext>
            </a:extLst>
          </p:cNvPr>
          <p:cNvSpPr/>
          <p:nvPr/>
        </p:nvSpPr>
        <p:spPr>
          <a:xfrm>
            <a:off x="3290202" y="3766475"/>
            <a:ext cx="2114574" cy="326961"/>
          </a:xfrm>
          <a:custGeom>
            <a:avLst/>
            <a:gdLst>
              <a:gd name="connsiteX0" fmla="*/ 0 w 3759243"/>
              <a:gd name="connsiteY0" fmla="*/ 445797 h 581264"/>
              <a:gd name="connsiteX1" fmla="*/ 934720 w 3759243"/>
              <a:gd name="connsiteY1" fmla="*/ 12304 h 581264"/>
              <a:gd name="connsiteX2" fmla="*/ 2370667 w 3759243"/>
              <a:gd name="connsiteY2" fmla="*/ 154544 h 581264"/>
              <a:gd name="connsiteX3" fmla="*/ 3691467 w 3759243"/>
              <a:gd name="connsiteY3" fmla="*/ 527077 h 581264"/>
              <a:gd name="connsiteX4" fmla="*/ 3556000 w 3759243"/>
              <a:gd name="connsiteY4" fmla="*/ 405157 h 581264"/>
              <a:gd name="connsiteX5" fmla="*/ 3759200 w 3759243"/>
              <a:gd name="connsiteY5" fmla="*/ 520304 h 581264"/>
              <a:gd name="connsiteX6" fmla="*/ 3535680 w 3759243"/>
              <a:gd name="connsiteY6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9243" h="581264">
                <a:moveTo>
                  <a:pt x="0" y="445797"/>
                </a:moveTo>
                <a:cubicBezTo>
                  <a:pt x="269804" y="253321"/>
                  <a:pt x="539609" y="60846"/>
                  <a:pt x="934720" y="12304"/>
                </a:cubicBezTo>
                <a:cubicBezTo>
                  <a:pt x="1329831" y="-36238"/>
                  <a:pt x="1911209" y="68748"/>
                  <a:pt x="2370667" y="154544"/>
                </a:cubicBezTo>
                <a:cubicBezTo>
                  <a:pt x="2830125" y="240339"/>
                  <a:pt x="3493912" y="485308"/>
                  <a:pt x="3691467" y="527077"/>
                </a:cubicBezTo>
                <a:cubicBezTo>
                  <a:pt x="3889022" y="568846"/>
                  <a:pt x="3544711" y="406286"/>
                  <a:pt x="3556000" y="405157"/>
                </a:cubicBezTo>
                <a:cubicBezTo>
                  <a:pt x="3567289" y="404028"/>
                  <a:pt x="3762587" y="490953"/>
                  <a:pt x="3759200" y="520304"/>
                </a:cubicBezTo>
                <a:cubicBezTo>
                  <a:pt x="3755813" y="549655"/>
                  <a:pt x="3645746" y="565459"/>
                  <a:pt x="3535680" y="58126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A1C491-12B1-7F44-9A39-E5493EC38958}"/>
              </a:ext>
            </a:extLst>
          </p:cNvPr>
          <p:cNvSpPr/>
          <p:nvPr/>
        </p:nvSpPr>
        <p:spPr>
          <a:xfrm>
            <a:off x="3290113" y="4088164"/>
            <a:ext cx="2061299" cy="127193"/>
          </a:xfrm>
          <a:custGeom>
            <a:avLst/>
            <a:gdLst>
              <a:gd name="connsiteX0" fmla="*/ 3664532 w 3664532"/>
              <a:gd name="connsiteY0" fmla="*/ 192254 h 226121"/>
              <a:gd name="connsiteX1" fmla="*/ 2811092 w 3664532"/>
              <a:gd name="connsiteY1" fmla="*/ 70334 h 226121"/>
              <a:gd name="connsiteX2" fmla="*/ 1409012 w 3664532"/>
              <a:gd name="connsiteY2" fmla="*/ 2601 h 226121"/>
              <a:gd name="connsiteX3" fmla="*/ 54345 w 3664532"/>
              <a:gd name="connsiteY3" fmla="*/ 158387 h 226121"/>
              <a:gd name="connsiteX4" fmla="*/ 291412 w 3664532"/>
              <a:gd name="connsiteY4" fmla="*/ 70334 h 226121"/>
              <a:gd name="connsiteX5" fmla="*/ 158 w 3664532"/>
              <a:gd name="connsiteY5" fmla="*/ 158387 h 226121"/>
              <a:gd name="connsiteX6" fmla="*/ 338825 w 3664532"/>
              <a:gd name="connsiteY6" fmla="*/ 226121 h 22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4532" h="226121">
                <a:moveTo>
                  <a:pt x="3664532" y="192254"/>
                </a:moveTo>
                <a:cubicBezTo>
                  <a:pt x="3425772" y="147098"/>
                  <a:pt x="3187012" y="101943"/>
                  <a:pt x="2811092" y="70334"/>
                </a:cubicBezTo>
                <a:cubicBezTo>
                  <a:pt x="2435172" y="38725"/>
                  <a:pt x="1868470" y="-12074"/>
                  <a:pt x="1409012" y="2601"/>
                </a:cubicBezTo>
                <a:cubicBezTo>
                  <a:pt x="949554" y="17276"/>
                  <a:pt x="240612" y="147098"/>
                  <a:pt x="54345" y="158387"/>
                </a:cubicBezTo>
                <a:cubicBezTo>
                  <a:pt x="-131922" y="169676"/>
                  <a:pt x="300443" y="70334"/>
                  <a:pt x="291412" y="70334"/>
                </a:cubicBezTo>
                <a:cubicBezTo>
                  <a:pt x="282381" y="70334"/>
                  <a:pt x="-7744" y="132423"/>
                  <a:pt x="158" y="158387"/>
                </a:cubicBezTo>
                <a:cubicBezTo>
                  <a:pt x="8060" y="184351"/>
                  <a:pt x="173442" y="205236"/>
                  <a:pt x="338825" y="2261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B348047-5D8F-4443-AD82-63A9B4A55AB2}"/>
              </a:ext>
            </a:extLst>
          </p:cNvPr>
          <p:cNvSpPr/>
          <p:nvPr/>
        </p:nvSpPr>
        <p:spPr>
          <a:xfrm>
            <a:off x="3358782" y="4299176"/>
            <a:ext cx="1969771" cy="80010"/>
          </a:xfrm>
          <a:custGeom>
            <a:avLst/>
            <a:gdLst>
              <a:gd name="connsiteX0" fmla="*/ 0 w 3501814"/>
              <a:gd name="connsiteY0" fmla="*/ 0 h 142240"/>
              <a:gd name="connsiteX1" fmla="*/ 1395307 w 3501814"/>
              <a:gd name="connsiteY1" fmla="*/ 142240 h 142240"/>
              <a:gd name="connsiteX2" fmla="*/ 3501814 w 3501814"/>
              <a:gd name="connsiteY2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1814" h="142240">
                <a:moveTo>
                  <a:pt x="0" y="0"/>
                </a:moveTo>
                <a:cubicBezTo>
                  <a:pt x="405835" y="71120"/>
                  <a:pt x="811671" y="142240"/>
                  <a:pt x="1395307" y="142240"/>
                </a:cubicBezTo>
                <a:cubicBezTo>
                  <a:pt x="1978943" y="142240"/>
                  <a:pt x="2740378" y="71120"/>
                  <a:pt x="3501814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BEA9555-EF4B-6048-BB75-9DF74979E7EB}"/>
              </a:ext>
            </a:extLst>
          </p:cNvPr>
          <p:cNvSpPr/>
          <p:nvPr/>
        </p:nvSpPr>
        <p:spPr>
          <a:xfrm>
            <a:off x="5191393" y="4238216"/>
            <a:ext cx="144080" cy="144780"/>
          </a:xfrm>
          <a:custGeom>
            <a:avLst/>
            <a:gdLst>
              <a:gd name="connsiteX0" fmla="*/ 0 w 256143"/>
              <a:gd name="connsiteY0" fmla="*/ 0 h 257386"/>
              <a:gd name="connsiteX1" fmla="*/ 250613 w 256143"/>
              <a:gd name="connsiteY1" fmla="*/ 94826 h 257386"/>
              <a:gd name="connsiteX2" fmla="*/ 149013 w 256143"/>
              <a:gd name="connsiteY2" fmla="*/ 257386 h 2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143" h="257386">
                <a:moveTo>
                  <a:pt x="0" y="0"/>
                </a:moveTo>
                <a:cubicBezTo>
                  <a:pt x="112889" y="25964"/>
                  <a:pt x="225778" y="51928"/>
                  <a:pt x="250613" y="94826"/>
                </a:cubicBezTo>
                <a:cubicBezTo>
                  <a:pt x="275448" y="137724"/>
                  <a:pt x="212230" y="197555"/>
                  <a:pt x="149013" y="2573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EBAAB-7EF9-5940-BACA-CC1A730857CD}"/>
              </a:ext>
            </a:extLst>
          </p:cNvPr>
          <p:cNvSpPr txBox="1"/>
          <p:nvPr/>
        </p:nvSpPr>
        <p:spPr>
          <a:xfrm>
            <a:off x="2730132" y="4557108"/>
            <a:ext cx="60305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>
                <a:solidFill>
                  <a:srgbClr val="FF0000"/>
                </a:solidFill>
                <a:latin typeface="AhnbergHand" pitchFamily="2" charset="0"/>
              </a:rPr>
              <a:t>Client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D09C6-7FBE-7044-8197-BCF48391A41D}"/>
              </a:ext>
            </a:extLst>
          </p:cNvPr>
          <p:cNvSpPr txBox="1"/>
          <p:nvPr/>
        </p:nvSpPr>
        <p:spPr>
          <a:xfrm>
            <a:off x="5567951" y="4536317"/>
            <a:ext cx="63991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>
                <a:solidFill>
                  <a:srgbClr val="00B050"/>
                </a:solidFill>
                <a:latin typeface="AhnbergHand" pitchFamily="2" charset="0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5500CB-D0FD-F34E-8786-B868700FDFF7}"/>
              </a:ext>
            </a:extLst>
          </p:cNvPr>
          <p:cNvCxnSpPr>
            <a:cxnSpLocks/>
          </p:cNvCxnSpPr>
          <p:nvPr/>
        </p:nvCxnSpPr>
        <p:spPr>
          <a:xfrm>
            <a:off x="5404776" y="4075864"/>
            <a:ext cx="0" cy="26331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0D6463-E6F8-0843-B0E9-BAE6A12B2D05}"/>
              </a:ext>
            </a:extLst>
          </p:cNvPr>
          <p:cNvSpPr txBox="1"/>
          <p:nvPr/>
        </p:nvSpPr>
        <p:spPr>
          <a:xfrm>
            <a:off x="5351413" y="4137449"/>
            <a:ext cx="42511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75" dirty="0"/>
              <a:t>1 RTT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4D7BA-A08B-AB4B-A72A-F53B9850465B}"/>
              </a:ext>
            </a:extLst>
          </p:cNvPr>
          <p:cNvSpPr txBox="1"/>
          <p:nvPr/>
        </p:nvSpPr>
        <p:spPr>
          <a:xfrm>
            <a:off x="4108142" y="3611999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AhnbergHand" pitchFamily="2" charset="0"/>
              </a:rPr>
              <a:t>Syn/Ack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8582E-6F9F-5E4B-9555-44FA07759246}"/>
              </a:ext>
            </a:extLst>
          </p:cNvPr>
          <p:cNvSpPr txBox="1"/>
          <p:nvPr/>
        </p:nvSpPr>
        <p:spPr>
          <a:xfrm>
            <a:off x="3941779" y="3886748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AhnbergHand" pitchFamily="2" charset="0"/>
              </a:rPr>
              <a:t>Syn/Ack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76DA-C34F-A147-978B-5232EA1BEFF6}"/>
              </a:ext>
            </a:extLst>
          </p:cNvPr>
          <p:cNvSpPr txBox="1"/>
          <p:nvPr/>
        </p:nvSpPr>
        <p:spPr>
          <a:xfrm>
            <a:off x="4005651" y="4212684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AhnbergHand" pitchFamily="2" charset="0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15935965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BB45-B18D-6F4B-871E-CA987B8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Analysis -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BB2F-7B36-4F42-8BC0-997A7BE3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measure only the handshake delay? Why not measure a larger data transfer?</a:t>
            </a:r>
          </a:p>
          <a:p>
            <a:r>
              <a:rPr lang="en-AU" dirty="0"/>
              <a:t>Because in the end host and the server the same TCP version is used on top of IPv4 and IPv6</a:t>
            </a:r>
          </a:p>
          <a:p>
            <a:pPr lvl="1"/>
            <a:r>
              <a:rPr lang="en-AU" dirty="0"/>
              <a:t>If the end to end paths are the same in IPv4 and IPv6 we would see precisely the same session throughput</a:t>
            </a:r>
          </a:p>
          <a:p>
            <a:r>
              <a:rPr lang="en-AU" dirty="0"/>
              <a:t>RTT and packet loss probability determine session throughput</a:t>
            </a:r>
          </a:p>
          <a:p>
            <a:pPr lvl="1"/>
            <a:r>
              <a:rPr lang="en-AU" dirty="0"/>
              <a:t>In this experiment we use the RTT as in indicator of path difference</a:t>
            </a:r>
          </a:p>
          <a:p>
            <a:pPr marL="342892" lvl="1" indent="0">
              <a:buNone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8752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C8A3-A775-754C-A957-B8212F12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33" y="2267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Worldwide RTT Diff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E4A98-31A4-D14F-8BA6-1958924DBCBB}"/>
              </a:ext>
            </a:extLst>
          </p:cNvPr>
          <p:cNvSpPr txBox="1"/>
          <p:nvPr/>
        </p:nvSpPr>
        <p:spPr>
          <a:xfrm>
            <a:off x="6731582" y="2041753"/>
            <a:ext cx="228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IPv4 is consistently faster than IPv6 on average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DA3606-D521-4444-A779-EE8E3CA86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61" y="1504342"/>
            <a:ext cx="6413822" cy="3263504"/>
          </a:xfrm>
        </p:spPr>
      </p:pic>
    </p:spTree>
    <p:extLst>
      <p:ext uri="{BB962C8B-B14F-4D97-AF65-F5344CB8AC3E}">
        <p14:creationId xmlns:p14="http://schemas.microsoft.com/office/powerpoint/2010/main" val="105967120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D4B-844B-D849-B6E0-6668EF8B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US IPv6 Network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63B3EE-CDDA-A84F-8AB4-5D58EFD54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82038"/>
            <a:ext cx="6382659" cy="3263504"/>
          </a:xfrm>
        </p:spPr>
      </p:pic>
    </p:spTree>
    <p:extLst>
      <p:ext uri="{BB962C8B-B14F-4D97-AF65-F5344CB8AC3E}">
        <p14:creationId xmlns:p14="http://schemas.microsoft.com/office/powerpoint/2010/main" val="294448620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D4B-844B-D849-B6E0-6668EF8B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China’s IPv6 Network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B0C3FF-E611-DF42-B54E-C9663AC6B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643" y="1369219"/>
            <a:ext cx="6396715" cy="3263504"/>
          </a:xfrm>
        </p:spPr>
      </p:pic>
    </p:spTree>
    <p:extLst>
      <p:ext uri="{BB962C8B-B14F-4D97-AF65-F5344CB8AC3E}">
        <p14:creationId xmlns:p14="http://schemas.microsoft.com/office/powerpoint/2010/main" val="28729303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A838-8736-FE48-9E6B-A55CB4C5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Measurement Volume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80D965-6955-A747-AC5F-81B774709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076" y="1208985"/>
            <a:ext cx="6527007" cy="326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66B6E-D06A-7841-BA2B-3748CB97432E}"/>
              </a:ext>
            </a:extLst>
          </p:cNvPr>
          <p:cNvSpPr txBox="1"/>
          <p:nvPr/>
        </p:nvSpPr>
        <p:spPr>
          <a:xfrm>
            <a:off x="1980488" y="4640366"/>
            <a:ext cx="4089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Ad Impressions per day  for the period 2017 - 2020</a:t>
            </a:r>
          </a:p>
        </p:txBody>
      </p:sp>
    </p:spTree>
    <p:extLst>
      <p:ext uri="{BB962C8B-B14F-4D97-AF65-F5344CB8AC3E}">
        <p14:creationId xmlns:p14="http://schemas.microsoft.com/office/powerpoint/2010/main" val="420126447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D4B-844B-D849-B6E0-6668EF8B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Australia’s IPv6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5661D-7FDB-1D45-AD6E-98831015F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6908741" cy="35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919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0EB8-7C4D-6A43-AD33-E6483CD6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This is a localised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7EAE-A285-984B-A179-890E0C50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the result of millions of endpoints heading to one of 4 measurement points</a:t>
            </a:r>
          </a:p>
          <a:p>
            <a:pPr lvl="1"/>
            <a:r>
              <a:rPr lang="en-AU" dirty="0"/>
              <a:t>If IPv4 and IPv6 paths are aligned then the RTT diff would be close to zero</a:t>
            </a:r>
          </a:p>
          <a:p>
            <a:pPr lvl="1"/>
            <a:r>
              <a:rPr lang="en-AU" dirty="0"/>
              <a:t>Any deviation points to some form of asymmetric routing issues</a:t>
            </a:r>
          </a:p>
          <a:p>
            <a:pPr lvl="1"/>
            <a:r>
              <a:rPr lang="en-AU" dirty="0"/>
              <a:t>And whether IPv6 is faster or slower than IPv4 is less important than the fact that they are different</a:t>
            </a:r>
          </a:p>
          <a:p>
            <a:r>
              <a:rPr lang="en-AU" dirty="0"/>
              <a:t>But the observation that they are different with respect to a single server does not imply to what extent the paths are different for all traffic</a:t>
            </a:r>
          </a:p>
          <a:p>
            <a:r>
              <a:rPr lang="en-AU" dirty="0"/>
              <a:t>So this measurement should not be given too much weight</a:t>
            </a:r>
          </a:p>
        </p:txBody>
      </p:sp>
    </p:spTree>
    <p:extLst>
      <p:ext uri="{BB962C8B-B14F-4D97-AF65-F5344CB8AC3E}">
        <p14:creationId xmlns:p14="http://schemas.microsoft.com/office/powerpoint/2010/main" val="72992993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833B-D5D8-7845-A096-6B4471F2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But that’s not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916EF-A89A-1A4A-8619-AFBDC630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454" y="1369219"/>
            <a:ext cx="7158897" cy="3263504"/>
          </a:xfrm>
        </p:spPr>
        <p:txBody>
          <a:bodyPr/>
          <a:lstStyle/>
          <a:p>
            <a:r>
              <a:rPr lang="en-AU" dirty="0"/>
              <a:t>IPv6 used a new approach to extension headers, including packet fragmentation by inserting them between the IPv6 header and the transport header</a:t>
            </a:r>
          </a:p>
          <a:p>
            <a:r>
              <a:rPr lang="en-AU" dirty="0"/>
              <a:t>Which means that hardware will have to spend cycles to hunt for a transport header</a:t>
            </a:r>
          </a:p>
          <a:p>
            <a:endParaRPr lang="en-AU" dirty="0"/>
          </a:p>
          <a:p>
            <a:r>
              <a:rPr lang="en-AU" dirty="0"/>
              <a:t>Or it can just drop the packet…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3EE2EE-D12B-CC47-AE30-6D5B89003001}"/>
              </a:ext>
            </a:extLst>
          </p:cNvPr>
          <p:cNvGrpSpPr/>
          <p:nvPr/>
        </p:nvGrpSpPr>
        <p:grpSpPr>
          <a:xfrm>
            <a:off x="144896" y="2458420"/>
            <a:ext cx="1175584" cy="1002547"/>
            <a:chOff x="61458" y="2185261"/>
            <a:chExt cx="1567445" cy="1336729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2B5207D-5B6D-C64E-9E37-CCA7CBCD682F}"/>
                </a:ext>
              </a:extLst>
            </p:cNvPr>
            <p:cNvSpPr/>
            <p:nvPr/>
          </p:nvSpPr>
          <p:spPr>
            <a:xfrm>
              <a:off x="180609" y="2605662"/>
              <a:ext cx="1323532" cy="916328"/>
            </a:xfrm>
            <a:custGeom>
              <a:avLst/>
              <a:gdLst>
                <a:gd name="connsiteX0" fmla="*/ 0 w 540899"/>
                <a:gd name="connsiteY0" fmla="*/ 74711 h 768493"/>
                <a:gd name="connsiteX1" fmla="*/ 17418 w 540899"/>
                <a:gd name="connsiteY1" fmla="*/ 588517 h 768493"/>
                <a:gd name="connsiteX2" fmla="*/ 17418 w 540899"/>
                <a:gd name="connsiteY2" fmla="*/ 745271 h 768493"/>
                <a:gd name="connsiteX3" fmla="*/ 78378 w 540899"/>
                <a:gd name="connsiteY3" fmla="*/ 762688 h 768493"/>
                <a:gd name="connsiteX4" fmla="*/ 470263 w 540899"/>
                <a:gd name="connsiteY4" fmla="*/ 762688 h 768493"/>
                <a:gd name="connsiteX5" fmla="*/ 531223 w 540899"/>
                <a:gd name="connsiteY5" fmla="*/ 762688 h 768493"/>
                <a:gd name="connsiteX6" fmla="*/ 539932 w 540899"/>
                <a:gd name="connsiteY6" fmla="*/ 684311 h 768493"/>
                <a:gd name="connsiteX7" fmla="*/ 522515 w 540899"/>
                <a:gd name="connsiteY7" fmla="*/ 66002 h 768493"/>
                <a:gd name="connsiteX8" fmla="*/ 478972 w 540899"/>
                <a:gd name="connsiteY8" fmla="*/ 13751 h 768493"/>
                <a:gd name="connsiteX9" fmla="*/ 95795 w 540899"/>
                <a:gd name="connsiteY9" fmla="*/ 31168 h 768493"/>
                <a:gd name="connsiteX10" fmla="*/ 60960 w 540899"/>
                <a:gd name="connsiteY10" fmla="*/ 22460 h 76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899" h="768493">
                  <a:moveTo>
                    <a:pt x="0" y="74711"/>
                  </a:moveTo>
                  <a:cubicBezTo>
                    <a:pt x="7257" y="275734"/>
                    <a:pt x="14515" y="476757"/>
                    <a:pt x="17418" y="588517"/>
                  </a:cubicBezTo>
                  <a:cubicBezTo>
                    <a:pt x="20321" y="700277"/>
                    <a:pt x="7258" y="716242"/>
                    <a:pt x="17418" y="745271"/>
                  </a:cubicBezTo>
                  <a:cubicBezTo>
                    <a:pt x="27578" y="774300"/>
                    <a:pt x="2904" y="759785"/>
                    <a:pt x="78378" y="762688"/>
                  </a:cubicBezTo>
                  <a:cubicBezTo>
                    <a:pt x="153852" y="765591"/>
                    <a:pt x="470263" y="762688"/>
                    <a:pt x="470263" y="762688"/>
                  </a:cubicBezTo>
                  <a:cubicBezTo>
                    <a:pt x="545737" y="762688"/>
                    <a:pt x="519611" y="775751"/>
                    <a:pt x="531223" y="762688"/>
                  </a:cubicBezTo>
                  <a:cubicBezTo>
                    <a:pt x="542835" y="749625"/>
                    <a:pt x="541383" y="800425"/>
                    <a:pt x="539932" y="684311"/>
                  </a:cubicBezTo>
                  <a:cubicBezTo>
                    <a:pt x="538481" y="568197"/>
                    <a:pt x="532675" y="177762"/>
                    <a:pt x="522515" y="66002"/>
                  </a:cubicBezTo>
                  <a:cubicBezTo>
                    <a:pt x="512355" y="-45758"/>
                    <a:pt x="550092" y="19557"/>
                    <a:pt x="478972" y="13751"/>
                  </a:cubicBezTo>
                  <a:cubicBezTo>
                    <a:pt x="407852" y="7945"/>
                    <a:pt x="165464" y="29716"/>
                    <a:pt x="95795" y="31168"/>
                  </a:cubicBezTo>
                  <a:cubicBezTo>
                    <a:pt x="26126" y="32619"/>
                    <a:pt x="60960" y="22460"/>
                    <a:pt x="60960" y="224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E5004E-0F08-A041-A3DF-EB8018EE99A1}"/>
                </a:ext>
              </a:extLst>
            </p:cNvPr>
            <p:cNvSpPr/>
            <p:nvPr/>
          </p:nvSpPr>
          <p:spPr>
            <a:xfrm>
              <a:off x="168544" y="2185261"/>
              <a:ext cx="1346435" cy="612302"/>
            </a:xfrm>
            <a:custGeom>
              <a:avLst/>
              <a:gdLst>
                <a:gd name="connsiteX0" fmla="*/ 5027 w 550259"/>
                <a:gd name="connsiteY0" fmla="*/ 222133 h 222133"/>
                <a:gd name="connsiteX1" fmla="*/ 5027 w 550259"/>
                <a:gd name="connsiteY1" fmla="*/ 13128 h 222133"/>
                <a:gd name="connsiteX2" fmla="*/ 57278 w 550259"/>
                <a:gd name="connsiteY2" fmla="*/ 21836 h 222133"/>
                <a:gd name="connsiteX3" fmla="*/ 518833 w 550259"/>
                <a:gd name="connsiteY3" fmla="*/ 21836 h 222133"/>
                <a:gd name="connsiteX4" fmla="*/ 510124 w 550259"/>
                <a:gd name="connsiteY4" fmla="*/ 47962 h 222133"/>
                <a:gd name="connsiteX5" fmla="*/ 518833 w 550259"/>
                <a:gd name="connsiteY5" fmla="*/ 196008 h 22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259" h="222133">
                  <a:moveTo>
                    <a:pt x="5027" y="222133"/>
                  </a:moveTo>
                  <a:cubicBezTo>
                    <a:pt x="673" y="134322"/>
                    <a:pt x="-3681" y="46511"/>
                    <a:pt x="5027" y="13128"/>
                  </a:cubicBezTo>
                  <a:cubicBezTo>
                    <a:pt x="13735" y="-20255"/>
                    <a:pt x="-28356" y="20385"/>
                    <a:pt x="57278" y="21836"/>
                  </a:cubicBezTo>
                  <a:cubicBezTo>
                    <a:pt x="142912" y="23287"/>
                    <a:pt x="443359" y="17482"/>
                    <a:pt x="518833" y="21836"/>
                  </a:cubicBezTo>
                  <a:cubicBezTo>
                    <a:pt x="594307" y="26190"/>
                    <a:pt x="510124" y="18933"/>
                    <a:pt x="510124" y="47962"/>
                  </a:cubicBezTo>
                  <a:cubicBezTo>
                    <a:pt x="510124" y="76991"/>
                    <a:pt x="518833" y="196008"/>
                    <a:pt x="518833" y="19600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64AA97-DB0A-564A-B935-D122383DCF72}"/>
                </a:ext>
              </a:extLst>
            </p:cNvPr>
            <p:cNvSpPr/>
            <p:nvPr/>
          </p:nvSpPr>
          <p:spPr>
            <a:xfrm>
              <a:off x="107343" y="2450533"/>
              <a:ext cx="1502796" cy="402507"/>
            </a:xfrm>
            <a:custGeom>
              <a:avLst/>
              <a:gdLst>
                <a:gd name="connsiteX0" fmla="*/ 11989 w 557971"/>
                <a:gd name="connsiteY0" fmla="*/ 0 h 146023"/>
                <a:gd name="connsiteX1" fmla="*/ 29406 w 557971"/>
                <a:gd name="connsiteY1" fmla="*/ 139337 h 146023"/>
                <a:gd name="connsiteX2" fmla="*/ 38115 w 557971"/>
                <a:gd name="connsiteY2" fmla="*/ 121920 h 146023"/>
                <a:gd name="connsiteX3" fmla="*/ 525795 w 557971"/>
                <a:gd name="connsiteY3" fmla="*/ 104503 h 146023"/>
                <a:gd name="connsiteX4" fmla="*/ 508377 w 557971"/>
                <a:gd name="connsiteY4" fmla="*/ 104503 h 146023"/>
                <a:gd name="connsiteX5" fmla="*/ 482252 w 557971"/>
                <a:gd name="connsiteY5" fmla="*/ 8708 h 146023"/>
                <a:gd name="connsiteX6" fmla="*/ 482252 w 557971"/>
                <a:gd name="connsiteY6" fmla="*/ 8708 h 146023"/>
                <a:gd name="connsiteX7" fmla="*/ 99075 w 557971"/>
                <a:gd name="connsiteY7" fmla="*/ 8708 h 14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971" h="146023">
                  <a:moveTo>
                    <a:pt x="11989" y="0"/>
                  </a:moveTo>
                  <a:cubicBezTo>
                    <a:pt x="18520" y="59508"/>
                    <a:pt x="25052" y="119017"/>
                    <a:pt x="29406" y="139337"/>
                  </a:cubicBezTo>
                  <a:cubicBezTo>
                    <a:pt x="33760" y="159657"/>
                    <a:pt x="-44616" y="127726"/>
                    <a:pt x="38115" y="121920"/>
                  </a:cubicBezTo>
                  <a:cubicBezTo>
                    <a:pt x="120846" y="116114"/>
                    <a:pt x="447418" y="107406"/>
                    <a:pt x="525795" y="104503"/>
                  </a:cubicBezTo>
                  <a:cubicBezTo>
                    <a:pt x="604172" y="101600"/>
                    <a:pt x="515634" y="120469"/>
                    <a:pt x="508377" y="104503"/>
                  </a:cubicBezTo>
                  <a:cubicBezTo>
                    <a:pt x="501120" y="88537"/>
                    <a:pt x="482252" y="8708"/>
                    <a:pt x="482252" y="8708"/>
                  </a:cubicBezTo>
                  <a:lnTo>
                    <a:pt x="482252" y="8708"/>
                  </a:lnTo>
                  <a:lnTo>
                    <a:pt x="99075" y="8708"/>
                  </a:lnTo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B4B6FB9-D71E-E44D-A79E-69C98CE1E540}"/>
                </a:ext>
              </a:extLst>
            </p:cNvPr>
            <p:cNvSpPr/>
            <p:nvPr/>
          </p:nvSpPr>
          <p:spPr>
            <a:xfrm>
              <a:off x="253739" y="3073531"/>
              <a:ext cx="1168409" cy="8624"/>
            </a:xfrm>
            <a:custGeom>
              <a:avLst/>
              <a:gdLst>
                <a:gd name="connsiteX0" fmla="*/ 0 w 906449"/>
                <a:gd name="connsiteY0" fmla="*/ 0 h 7951"/>
                <a:gd name="connsiteX1" fmla="*/ 524786 w 906449"/>
                <a:gd name="connsiteY1" fmla="*/ 0 h 7951"/>
                <a:gd name="connsiteX2" fmla="*/ 906449 w 906449"/>
                <a:gd name="connsiteY2" fmla="*/ 7951 h 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449" h="7951">
                  <a:moveTo>
                    <a:pt x="0" y="0"/>
                  </a:moveTo>
                  <a:lnTo>
                    <a:pt x="524786" y="0"/>
                  </a:lnTo>
                  <a:cubicBezTo>
                    <a:pt x="675861" y="1325"/>
                    <a:pt x="906449" y="7951"/>
                    <a:pt x="906449" y="7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62A4C4-3EA2-124B-8EE7-E6C0316FE85B}"/>
                </a:ext>
              </a:extLst>
            </p:cNvPr>
            <p:cNvSpPr/>
            <p:nvPr/>
          </p:nvSpPr>
          <p:spPr>
            <a:xfrm>
              <a:off x="61458" y="2783345"/>
              <a:ext cx="105998" cy="11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1276CF-88D5-4344-8A0D-7B0C5C3258AF}"/>
                </a:ext>
              </a:extLst>
            </p:cNvPr>
            <p:cNvSpPr txBox="1"/>
            <p:nvPr/>
          </p:nvSpPr>
          <p:spPr>
            <a:xfrm>
              <a:off x="191709" y="2262545"/>
              <a:ext cx="1412030" cy="2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IPv6 header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B769AE-7195-9E4D-8AA9-6B9200096BAA}"/>
                </a:ext>
              </a:extLst>
            </p:cNvPr>
            <p:cNvSpPr txBox="1"/>
            <p:nvPr/>
          </p:nvSpPr>
          <p:spPr>
            <a:xfrm>
              <a:off x="191709" y="3200795"/>
              <a:ext cx="1412030" cy="2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>
                  <a:latin typeface="AhnbergHand" charset="0"/>
                  <a:ea typeface="AhnbergHand" charset="0"/>
                  <a:cs typeface="AhnbergHand" charset="0"/>
                </a:rPr>
                <a:t>Payload</a:t>
              </a:r>
              <a:endParaRPr lang="en-US" sz="563" dirty="0">
                <a:latin typeface="AhnbergHand" charset="0"/>
                <a:ea typeface="AhnbergHand" charset="0"/>
                <a:cs typeface="AhnbergHand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11439B-2791-0248-B43C-2ACAD6695A5D}"/>
                </a:ext>
              </a:extLst>
            </p:cNvPr>
            <p:cNvSpPr txBox="1"/>
            <p:nvPr/>
          </p:nvSpPr>
          <p:spPr>
            <a:xfrm>
              <a:off x="216873" y="2831101"/>
              <a:ext cx="1412030" cy="2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TCP/UDP </a:t>
              </a:r>
              <a:r>
                <a:rPr lang="en-US" sz="563" dirty="0" err="1">
                  <a:latin typeface="AhnbergHand" charset="0"/>
                  <a:ea typeface="AhnbergHand" charset="0"/>
                  <a:cs typeface="AhnbergHand" charset="0"/>
                </a:rPr>
                <a:t>xtn</a:t>
              </a:r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 header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E8B8B0-FEE9-CC4B-9417-35FA512D14FB}"/>
                </a:ext>
              </a:extLst>
            </p:cNvPr>
            <p:cNvSpPr txBox="1"/>
            <p:nvPr/>
          </p:nvSpPr>
          <p:spPr>
            <a:xfrm>
              <a:off x="208057" y="2496700"/>
              <a:ext cx="1306922" cy="35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Fragmentation </a:t>
              </a:r>
              <a:r>
                <a:rPr lang="en-US" sz="563" dirty="0" err="1">
                  <a:latin typeface="AhnbergHand" charset="0"/>
                  <a:ea typeface="AhnbergHand" charset="0"/>
                  <a:cs typeface="AhnbergHand" charset="0"/>
                </a:rPr>
                <a:t>xtn</a:t>
              </a:r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 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1607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6E07-FED1-284E-A7E2-43E33BB2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2017 Measurement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6DDD7-A0ED-F54E-AB8E-424724C63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620" y="1369219"/>
            <a:ext cx="6026762" cy="3263504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84A1445-657B-7B4A-B95A-F67D74BC41E7}"/>
              </a:ext>
            </a:extLst>
          </p:cNvPr>
          <p:cNvSpPr/>
          <p:nvPr/>
        </p:nvSpPr>
        <p:spPr>
          <a:xfrm>
            <a:off x="1410316" y="1221378"/>
            <a:ext cx="6425053" cy="2897810"/>
          </a:xfrm>
          <a:custGeom>
            <a:avLst/>
            <a:gdLst>
              <a:gd name="connsiteX0" fmla="*/ 18049 w 8566737"/>
              <a:gd name="connsiteY0" fmla="*/ 174171 h 3863746"/>
              <a:gd name="connsiteX1" fmla="*/ 35466 w 8566737"/>
              <a:gd name="connsiteY1" fmla="*/ 2708366 h 3863746"/>
              <a:gd name="connsiteX2" fmla="*/ 26757 w 8566737"/>
              <a:gd name="connsiteY2" fmla="*/ 3770811 h 3863746"/>
              <a:gd name="connsiteX3" fmla="*/ 52883 w 8566737"/>
              <a:gd name="connsiteY3" fmla="*/ 3814354 h 3863746"/>
              <a:gd name="connsiteX4" fmla="*/ 645066 w 8566737"/>
              <a:gd name="connsiteY4" fmla="*/ 3814354 h 3863746"/>
              <a:gd name="connsiteX5" fmla="*/ 2395489 w 8566737"/>
              <a:gd name="connsiteY5" fmla="*/ 3735977 h 3863746"/>
              <a:gd name="connsiteX6" fmla="*/ 5844083 w 8566737"/>
              <a:gd name="connsiteY6" fmla="*/ 3587931 h 3863746"/>
              <a:gd name="connsiteX7" fmla="*/ 8282483 w 8566737"/>
              <a:gd name="connsiteY7" fmla="*/ 3675017 h 3863746"/>
              <a:gd name="connsiteX8" fmla="*/ 8543740 w 8566737"/>
              <a:gd name="connsiteY8" fmla="*/ 3631474 h 3863746"/>
              <a:gd name="connsiteX9" fmla="*/ 8543740 w 8566737"/>
              <a:gd name="connsiteY9" fmla="*/ 3300548 h 3863746"/>
              <a:gd name="connsiteX10" fmla="*/ 8456654 w 8566737"/>
              <a:gd name="connsiteY10" fmla="*/ 635726 h 3863746"/>
              <a:gd name="connsiteX11" fmla="*/ 8439237 w 8566737"/>
              <a:gd name="connsiteY11" fmla="*/ 69668 h 3863746"/>
              <a:gd name="connsiteX12" fmla="*/ 8378277 w 8566737"/>
              <a:gd name="connsiteY12" fmla="*/ 52251 h 3863746"/>
              <a:gd name="connsiteX13" fmla="*/ 6984906 w 8566737"/>
              <a:gd name="connsiteY13" fmla="*/ 0 h 3863746"/>
              <a:gd name="connsiteX14" fmla="*/ 2665454 w 8566737"/>
              <a:gd name="connsiteY14" fmla="*/ 43543 h 3863746"/>
              <a:gd name="connsiteX15" fmla="*/ 261889 w 8566737"/>
              <a:gd name="connsiteY15" fmla="*/ 95794 h 386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6737" h="3863746">
                <a:moveTo>
                  <a:pt x="18049" y="174171"/>
                </a:moveTo>
                <a:cubicBezTo>
                  <a:pt x="26032" y="1141548"/>
                  <a:pt x="34015" y="2108926"/>
                  <a:pt x="35466" y="2708366"/>
                </a:cubicBezTo>
                <a:cubicBezTo>
                  <a:pt x="36917" y="3307806"/>
                  <a:pt x="23854" y="3586480"/>
                  <a:pt x="26757" y="3770811"/>
                </a:cubicBezTo>
                <a:cubicBezTo>
                  <a:pt x="29660" y="3955142"/>
                  <a:pt x="-50168" y="3807097"/>
                  <a:pt x="52883" y="3814354"/>
                </a:cubicBezTo>
                <a:cubicBezTo>
                  <a:pt x="155934" y="3821611"/>
                  <a:pt x="254632" y="3827417"/>
                  <a:pt x="645066" y="3814354"/>
                </a:cubicBezTo>
                <a:cubicBezTo>
                  <a:pt x="1035500" y="3801291"/>
                  <a:pt x="2395489" y="3735977"/>
                  <a:pt x="2395489" y="3735977"/>
                </a:cubicBezTo>
                <a:cubicBezTo>
                  <a:pt x="3261992" y="3698240"/>
                  <a:pt x="4862917" y="3598091"/>
                  <a:pt x="5844083" y="3587931"/>
                </a:cubicBezTo>
                <a:cubicBezTo>
                  <a:pt x="6825249" y="3577771"/>
                  <a:pt x="7832540" y="3667760"/>
                  <a:pt x="8282483" y="3675017"/>
                </a:cubicBezTo>
                <a:cubicBezTo>
                  <a:pt x="8732426" y="3682274"/>
                  <a:pt x="8500197" y="3693886"/>
                  <a:pt x="8543740" y="3631474"/>
                </a:cubicBezTo>
                <a:cubicBezTo>
                  <a:pt x="8587283" y="3569063"/>
                  <a:pt x="8558254" y="3799839"/>
                  <a:pt x="8543740" y="3300548"/>
                </a:cubicBezTo>
                <a:cubicBezTo>
                  <a:pt x="8529226" y="2801257"/>
                  <a:pt x="8474071" y="1174206"/>
                  <a:pt x="8456654" y="635726"/>
                </a:cubicBezTo>
                <a:cubicBezTo>
                  <a:pt x="8439237" y="97246"/>
                  <a:pt x="8452300" y="166914"/>
                  <a:pt x="8439237" y="69668"/>
                </a:cubicBezTo>
                <a:cubicBezTo>
                  <a:pt x="8426174" y="-27578"/>
                  <a:pt x="8620666" y="63862"/>
                  <a:pt x="8378277" y="52251"/>
                </a:cubicBezTo>
                <a:cubicBezTo>
                  <a:pt x="8135889" y="40640"/>
                  <a:pt x="6984906" y="0"/>
                  <a:pt x="6984906" y="0"/>
                </a:cubicBezTo>
                <a:lnTo>
                  <a:pt x="2665454" y="43543"/>
                </a:lnTo>
                <a:lnTo>
                  <a:pt x="261889" y="95794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99AF0-B4A0-7548-BA36-EBD8D77246FD}"/>
              </a:ext>
            </a:extLst>
          </p:cNvPr>
          <p:cNvSpPr txBox="1"/>
          <p:nvPr/>
        </p:nvSpPr>
        <p:spPr>
          <a:xfrm>
            <a:off x="1737400" y="4424273"/>
            <a:ext cx="70134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This measurement test involved sending a fragmented UDP packet to recursive resolvers</a:t>
            </a:r>
          </a:p>
        </p:txBody>
      </p:sp>
    </p:spTree>
    <p:extLst>
      <p:ext uri="{BB962C8B-B14F-4D97-AF65-F5344CB8AC3E}">
        <p14:creationId xmlns:p14="http://schemas.microsoft.com/office/powerpoint/2010/main" val="412929596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6E07-FED1-284E-A7E2-43E33BB2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2017 Measurement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13CEE1-9373-7644-BE87-6A818307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840" y="1389047"/>
            <a:ext cx="6132005" cy="2562472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84A1445-657B-7B4A-B95A-F67D74BC41E7}"/>
              </a:ext>
            </a:extLst>
          </p:cNvPr>
          <p:cNvSpPr/>
          <p:nvPr/>
        </p:nvSpPr>
        <p:spPr>
          <a:xfrm>
            <a:off x="1410316" y="1221378"/>
            <a:ext cx="6425053" cy="2897810"/>
          </a:xfrm>
          <a:custGeom>
            <a:avLst/>
            <a:gdLst>
              <a:gd name="connsiteX0" fmla="*/ 18049 w 8566737"/>
              <a:gd name="connsiteY0" fmla="*/ 174171 h 3863746"/>
              <a:gd name="connsiteX1" fmla="*/ 35466 w 8566737"/>
              <a:gd name="connsiteY1" fmla="*/ 2708366 h 3863746"/>
              <a:gd name="connsiteX2" fmla="*/ 26757 w 8566737"/>
              <a:gd name="connsiteY2" fmla="*/ 3770811 h 3863746"/>
              <a:gd name="connsiteX3" fmla="*/ 52883 w 8566737"/>
              <a:gd name="connsiteY3" fmla="*/ 3814354 h 3863746"/>
              <a:gd name="connsiteX4" fmla="*/ 645066 w 8566737"/>
              <a:gd name="connsiteY4" fmla="*/ 3814354 h 3863746"/>
              <a:gd name="connsiteX5" fmla="*/ 2395489 w 8566737"/>
              <a:gd name="connsiteY5" fmla="*/ 3735977 h 3863746"/>
              <a:gd name="connsiteX6" fmla="*/ 5844083 w 8566737"/>
              <a:gd name="connsiteY6" fmla="*/ 3587931 h 3863746"/>
              <a:gd name="connsiteX7" fmla="*/ 8282483 w 8566737"/>
              <a:gd name="connsiteY7" fmla="*/ 3675017 h 3863746"/>
              <a:gd name="connsiteX8" fmla="*/ 8543740 w 8566737"/>
              <a:gd name="connsiteY8" fmla="*/ 3631474 h 3863746"/>
              <a:gd name="connsiteX9" fmla="*/ 8543740 w 8566737"/>
              <a:gd name="connsiteY9" fmla="*/ 3300548 h 3863746"/>
              <a:gd name="connsiteX10" fmla="*/ 8456654 w 8566737"/>
              <a:gd name="connsiteY10" fmla="*/ 635726 h 3863746"/>
              <a:gd name="connsiteX11" fmla="*/ 8439237 w 8566737"/>
              <a:gd name="connsiteY11" fmla="*/ 69668 h 3863746"/>
              <a:gd name="connsiteX12" fmla="*/ 8378277 w 8566737"/>
              <a:gd name="connsiteY12" fmla="*/ 52251 h 3863746"/>
              <a:gd name="connsiteX13" fmla="*/ 6984906 w 8566737"/>
              <a:gd name="connsiteY13" fmla="*/ 0 h 3863746"/>
              <a:gd name="connsiteX14" fmla="*/ 2665454 w 8566737"/>
              <a:gd name="connsiteY14" fmla="*/ 43543 h 3863746"/>
              <a:gd name="connsiteX15" fmla="*/ 261889 w 8566737"/>
              <a:gd name="connsiteY15" fmla="*/ 95794 h 386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6737" h="3863746">
                <a:moveTo>
                  <a:pt x="18049" y="174171"/>
                </a:moveTo>
                <a:cubicBezTo>
                  <a:pt x="26032" y="1141548"/>
                  <a:pt x="34015" y="2108926"/>
                  <a:pt x="35466" y="2708366"/>
                </a:cubicBezTo>
                <a:cubicBezTo>
                  <a:pt x="36917" y="3307806"/>
                  <a:pt x="23854" y="3586480"/>
                  <a:pt x="26757" y="3770811"/>
                </a:cubicBezTo>
                <a:cubicBezTo>
                  <a:pt x="29660" y="3955142"/>
                  <a:pt x="-50168" y="3807097"/>
                  <a:pt x="52883" y="3814354"/>
                </a:cubicBezTo>
                <a:cubicBezTo>
                  <a:pt x="155934" y="3821611"/>
                  <a:pt x="254632" y="3827417"/>
                  <a:pt x="645066" y="3814354"/>
                </a:cubicBezTo>
                <a:cubicBezTo>
                  <a:pt x="1035500" y="3801291"/>
                  <a:pt x="2395489" y="3735977"/>
                  <a:pt x="2395489" y="3735977"/>
                </a:cubicBezTo>
                <a:cubicBezTo>
                  <a:pt x="3261992" y="3698240"/>
                  <a:pt x="4862917" y="3598091"/>
                  <a:pt x="5844083" y="3587931"/>
                </a:cubicBezTo>
                <a:cubicBezTo>
                  <a:pt x="6825249" y="3577771"/>
                  <a:pt x="7832540" y="3667760"/>
                  <a:pt x="8282483" y="3675017"/>
                </a:cubicBezTo>
                <a:cubicBezTo>
                  <a:pt x="8732426" y="3682274"/>
                  <a:pt x="8500197" y="3693886"/>
                  <a:pt x="8543740" y="3631474"/>
                </a:cubicBezTo>
                <a:cubicBezTo>
                  <a:pt x="8587283" y="3569063"/>
                  <a:pt x="8558254" y="3799839"/>
                  <a:pt x="8543740" y="3300548"/>
                </a:cubicBezTo>
                <a:cubicBezTo>
                  <a:pt x="8529226" y="2801257"/>
                  <a:pt x="8474071" y="1174206"/>
                  <a:pt x="8456654" y="635726"/>
                </a:cubicBezTo>
                <a:cubicBezTo>
                  <a:pt x="8439237" y="97246"/>
                  <a:pt x="8452300" y="166914"/>
                  <a:pt x="8439237" y="69668"/>
                </a:cubicBezTo>
                <a:cubicBezTo>
                  <a:pt x="8426174" y="-27578"/>
                  <a:pt x="8620666" y="63862"/>
                  <a:pt x="8378277" y="52251"/>
                </a:cubicBezTo>
                <a:cubicBezTo>
                  <a:pt x="8135889" y="40640"/>
                  <a:pt x="6984906" y="0"/>
                  <a:pt x="6984906" y="0"/>
                </a:cubicBezTo>
                <a:lnTo>
                  <a:pt x="2665454" y="43543"/>
                </a:lnTo>
                <a:lnTo>
                  <a:pt x="261889" y="95794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8F65B77-2F3A-3F49-A940-DEB06EFC7820}"/>
              </a:ext>
            </a:extLst>
          </p:cNvPr>
          <p:cNvSpPr/>
          <p:nvPr/>
        </p:nvSpPr>
        <p:spPr>
          <a:xfrm>
            <a:off x="2122716" y="2674189"/>
            <a:ext cx="1740506" cy="464943"/>
          </a:xfrm>
          <a:custGeom>
            <a:avLst/>
            <a:gdLst>
              <a:gd name="connsiteX0" fmla="*/ 0 w 2320675"/>
              <a:gd name="connsiteY0" fmla="*/ 570987 h 619924"/>
              <a:gd name="connsiteX1" fmla="*/ 879565 w 2320675"/>
              <a:gd name="connsiteY1" fmla="*/ 562279 h 619924"/>
              <a:gd name="connsiteX2" fmla="*/ 2229394 w 2320675"/>
              <a:gd name="connsiteY2" fmla="*/ 588405 h 619924"/>
              <a:gd name="connsiteX3" fmla="*/ 1976845 w 2320675"/>
              <a:gd name="connsiteY3" fmla="*/ 65890 h 619924"/>
              <a:gd name="connsiteX4" fmla="*/ 191588 w 2320675"/>
              <a:gd name="connsiteY4" fmla="*/ 48473 h 619924"/>
              <a:gd name="connsiteX5" fmla="*/ 226423 w 2320675"/>
              <a:gd name="connsiteY5" fmla="*/ 440359 h 6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675" h="619924">
                <a:moveTo>
                  <a:pt x="0" y="570987"/>
                </a:moveTo>
                <a:cubicBezTo>
                  <a:pt x="253999" y="565181"/>
                  <a:pt x="507999" y="559376"/>
                  <a:pt x="879565" y="562279"/>
                </a:cubicBezTo>
                <a:cubicBezTo>
                  <a:pt x="1251131" y="565182"/>
                  <a:pt x="2046514" y="671137"/>
                  <a:pt x="2229394" y="588405"/>
                </a:cubicBezTo>
                <a:cubicBezTo>
                  <a:pt x="2412274" y="505673"/>
                  <a:pt x="2316479" y="155879"/>
                  <a:pt x="1976845" y="65890"/>
                </a:cubicBezTo>
                <a:cubicBezTo>
                  <a:pt x="1637211" y="-24099"/>
                  <a:pt x="483325" y="-13938"/>
                  <a:pt x="191588" y="48473"/>
                </a:cubicBezTo>
                <a:cubicBezTo>
                  <a:pt x="-100149" y="110884"/>
                  <a:pt x="63137" y="275621"/>
                  <a:pt x="226423" y="4403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7534A-8F80-0947-97FE-AD141DC312FC}"/>
              </a:ext>
            </a:extLst>
          </p:cNvPr>
          <p:cNvSpPr txBox="1"/>
          <p:nvPr/>
        </p:nvSpPr>
        <p:spPr>
          <a:xfrm>
            <a:off x="1737400" y="4424273"/>
            <a:ext cx="69557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This measurement test involved sending a fragmented TCP packet to browser endpoints</a:t>
            </a:r>
          </a:p>
        </p:txBody>
      </p:sp>
    </p:spTree>
    <p:extLst>
      <p:ext uri="{BB962C8B-B14F-4D97-AF65-F5344CB8AC3E}">
        <p14:creationId xmlns:p14="http://schemas.microsoft.com/office/powerpoint/2010/main" val="118647984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There are ongoing issues with IPv6 reliability in many parts of the world</a:t>
            </a:r>
          </a:p>
          <a:p>
            <a:pPr lvl="1"/>
            <a:r>
              <a:rPr lang="en-AU" dirty="0"/>
              <a:t>This appears to relate to local security policies at the client edge of the network</a:t>
            </a:r>
          </a:p>
          <a:p>
            <a:pPr lvl="1"/>
            <a:r>
              <a:rPr lang="en-AU" dirty="0"/>
              <a:t>We can expect most of this to improve over time by itself</a:t>
            </a:r>
          </a:p>
        </p:txBody>
      </p:sp>
    </p:spTree>
    <p:extLst>
      <p:ext uri="{BB962C8B-B14F-4D97-AF65-F5344CB8AC3E}">
        <p14:creationId xmlns:p14="http://schemas.microsoft.com/office/powerpoint/2010/main" val="285374194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But there are also very serious issues with Path MTU management and handling of IPv6 extension headers </a:t>
            </a:r>
          </a:p>
          <a:p>
            <a:pPr lvl="1"/>
            <a:r>
              <a:rPr lang="en-AU" dirty="0"/>
              <a:t>This is a more challenging issue that will probably not just clean itself up over time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Should we just avoid IPv6 extension headers?</a:t>
            </a:r>
          </a:p>
          <a:p>
            <a:pPr lvl="1"/>
            <a:r>
              <a:rPr lang="en-AU" dirty="0"/>
              <a:t>Or try to clean up the IPv6 switching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164325861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But there are also very serious issues with Path MTU management and handling of IPv6 extension headers </a:t>
            </a:r>
          </a:p>
          <a:p>
            <a:pPr lvl="1"/>
            <a:r>
              <a:rPr lang="en-AU" dirty="0"/>
              <a:t>This is a more challenging issue that will probably not just clean itself up over time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Should we just avoid IPv6 extension headers?</a:t>
            </a:r>
          </a:p>
          <a:p>
            <a:pPr lvl="1"/>
            <a:r>
              <a:rPr lang="en-AU" dirty="0"/>
              <a:t>Or try to clean up the IPv6 switching infrastructure?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570EA9D-020B-6D45-930B-6D8F5596612D}"/>
              </a:ext>
            </a:extLst>
          </p:cNvPr>
          <p:cNvSpPr/>
          <p:nvPr/>
        </p:nvSpPr>
        <p:spPr>
          <a:xfrm>
            <a:off x="762997" y="3044062"/>
            <a:ext cx="5620712" cy="493268"/>
          </a:xfrm>
          <a:custGeom>
            <a:avLst/>
            <a:gdLst>
              <a:gd name="connsiteX0" fmla="*/ 0 w 6408751"/>
              <a:gd name="connsiteY0" fmla="*/ 429395 h 493268"/>
              <a:gd name="connsiteX1" fmla="*/ 1009816 w 6408751"/>
              <a:gd name="connsiteY1" fmla="*/ 24 h 493268"/>
              <a:gd name="connsiteX2" fmla="*/ 970059 w 6408751"/>
              <a:gd name="connsiteY2" fmla="*/ 445297 h 493268"/>
              <a:gd name="connsiteX3" fmla="*/ 1852654 w 6408751"/>
              <a:gd name="connsiteY3" fmla="*/ 182904 h 493268"/>
              <a:gd name="connsiteX4" fmla="*/ 2353586 w 6408751"/>
              <a:gd name="connsiteY4" fmla="*/ 493005 h 493268"/>
              <a:gd name="connsiteX5" fmla="*/ 3578087 w 6408751"/>
              <a:gd name="connsiteY5" fmla="*/ 119294 h 493268"/>
              <a:gd name="connsiteX6" fmla="*/ 3816626 w 6408751"/>
              <a:gd name="connsiteY6" fmla="*/ 453248 h 493268"/>
              <a:gd name="connsiteX7" fmla="*/ 5080884 w 6408751"/>
              <a:gd name="connsiteY7" fmla="*/ 302174 h 493268"/>
              <a:gd name="connsiteX8" fmla="*/ 6408751 w 6408751"/>
              <a:gd name="connsiteY8" fmla="*/ 222661 h 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751" h="493268">
                <a:moveTo>
                  <a:pt x="0" y="429395"/>
                </a:moveTo>
                <a:cubicBezTo>
                  <a:pt x="424070" y="213384"/>
                  <a:pt x="848140" y="-2626"/>
                  <a:pt x="1009816" y="24"/>
                </a:cubicBezTo>
                <a:cubicBezTo>
                  <a:pt x="1171492" y="2674"/>
                  <a:pt x="829586" y="414817"/>
                  <a:pt x="970059" y="445297"/>
                </a:cubicBezTo>
                <a:cubicBezTo>
                  <a:pt x="1110532" y="475777"/>
                  <a:pt x="1622066" y="174953"/>
                  <a:pt x="1852654" y="182904"/>
                </a:cubicBezTo>
                <a:cubicBezTo>
                  <a:pt x="2083242" y="190855"/>
                  <a:pt x="2066014" y="503607"/>
                  <a:pt x="2353586" y="493005"/>
                </a:cubicBezTo>
                <a:cubicBezTo>
                  <a:pt x="2641158" y="482403"/>
                  <a:pt x="3334247" y="125920"/>
                  <a:pt x="3578087" y="119294"/>
                </a:cubicBezTo>
                <a:cubicBezTo>
                  <a:pt x="3821927" y="112668"/>
                  <a:pt x="3566160" y="422768"/>
                  <a:pt x="3816626" y="453248"/>
                </a:cubicBezTo>
                <a:cubicBezTo>
                  <a:pt x="4067092" y="483728"/>
                  <a:pt x="4648863" y="340605"/>
                  <a:pt x="5080884" y="302174"/>
                </a:cubicBezTo>
                <a:cubicBezTo>
                  <a:pt x="5512905" y="263743"/>
                  <a:pt x="5960828" y="243202"/>
                  <a:pt x="6408751" y="22266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14727-2E91-1E44-B84E-D99F2E2E1D44}"/>
              </a:ext>
            </a:extLst>
          </p:cNvPr>
          <p:cNvSpPr txBox="1"/>
          <p:nvPr/>
        </p:nvSpPr>
        <p:spPr>
          <a:xfrm>
            <a:off x="6710273" y="3117571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Unlikely!</a:t>
            </a:r>
          </a:p>
        </p:txBody>
      </p:sp>
    </p:spTree>
    <p:extLst>
      <p:ext uri="{BB962C8B-B14F-4D97-AF65-F5344CB8AC3E}">
        <p14:creationId xmlns:p14="http://schemas.microsoft.com/office/powerpoint/2010/main" val="294042482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9D7271-7F7B-C849-A368-266969683CFC}"/>
              </a:ext>
            </a:extLst>
          </p:cNvPr>
          <p:cNvSpPr txBox="1"/>
          <p:nvPr/>
        </p:nvSpPr>
        <p:spPr>
          <a:xfrm rot="20965583">
            <a:off x="3225748" y="2109790"/>
            <a:ext cx="18822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3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7236802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EA7C-0DB5-7344-B4F3-91382B0E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The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62A6-9CA4-8142-A1CE-DCA57222F10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We perform full packet capture at the server</a:t>
            </a:r>
          </a:p>
          <a:p>
            <a:r>
              <a:rPr lang="en-US" dirty="0"/>
              <a:t>Data analysis </a:t>
            </a:r>
          </a:p>
          <a:p>
            <a:pPr lvl="1"/>
            <a:r>
              <a:rPr lang="en-US" dirty="0"/>
              <a:t>We look at the SYN/ACK exchange at the start of the TCP session</a:t>
            </a:r>
          </a:p>
          <a:p>
            <a:pPr lvl="1"/>
            <a:r>
              <a:rPr lang="en-US" dirty="0"/>
              <a:t>A received SYN with no subsequent ACK is interpreted as a failed connection attempt</a:t>
            </a:r>
          </a:p>
          <a:p>
            <a:pPr lvl="1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55AB911-3BD0-2F4B-8416-89FAB9E68A63}"/>
              </a:ext>
            </a:extLst>
          </p:cNvPr>
          <p:cNvSpPr/>
          <p:nvPr/>
        </p:nvSpPr>
        <p:spPr>
          <a:xfrm>
            <a:off x="5645280" y="3928492"/>
            <a:ext cx="478292" cy="407860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195BC6-1A7D-6045-886F-C178362A585D}"/>
              </a:ext>
            </a:extLst>
          </p:cNvPr>
          <p:cNvSpPr/>
          <p:nvPr/>
        </p:nvSpPr>
        <p:spPr>
          <a:xfrm>
            <a:off x="2777758" y="4050136"/>
            <a:ext cx="478292" cy="407860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C5CA23E-D7E1-2B4B-BDC3-857B1CB6546F}"/>
              </a:ext>
            </a:extLst>
          </p:cNvPr>
          <p:cNvSpPr/>
          <p:nvPr/>
        </p:nvSpPr>
        <p:spPr>
          <a:xfrm>
            <a:off x="3290202" y="3766475"/>
            <a:ext cx="2114574" cy="326961"/>
          </a:xfrm>
          <a:custGeom>
            <a:avLst/>
            <a:gdLst>
              <a:gd name="connsiteX0" fmla="*/ 0 w 3759243"/>
              <a:gd name="connsiteY0" fmla="*/ 445797 h 581264"/>
              <a:gd name="connsiteX1" fmla="*/ 934720 w 3759243"/>
              <a:gd name="connsiteY1" fmla="*/ 12304 h 581264"/>
              <a:gd name="connsiteX2" fmla="*/ 2370667 w 3759243"/>
              <a:gd name="connsiteY2" fmla="*/ 154544 h 581264"/>
              <a:gd name="connsiteX3" fmla="*/ 3691467 w 3759243"/>
              <a:gd name="connsiteY3" fmla="*/ 527077 h 581264"/>
              <a:gd name="connsiteX4" fmla="*/ 3556000 w 3759243"/>
              <a:gd name="connsiteY4" fmla="*/ 405157 h 581264"/>
              <a:gd name="connsiteX5" fmla="*/ 3759200 w 3759243"/>
              <a:gd name="connsiteY5" fmla="*/ 520304 h 581264"/>
              <a:gd name="connsiteX6" fmla="*/ 3535680 w 3759243"/>
              <a:gd name="connsiteY6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9243" h="581264">
                <a:moveTo>
                  <a:pt x="0" y="445797"/>
                </a:moveTo>
                <a:cubicBezTo>
                  <a:pt x="269804" y="253321"/>
                  <a:pt x="539609" y="60846"/>
                  <a:pt x="934720" y="12304"/>
                </a:cubicBezTo>
                <a:cubicBezTo>
                  <a:pt x="1329831" y="-36238"/>
                  <a:pt x="1911209" y="68748"/>
                  <a:pt x="2370667" y="154544"/>
                </a:cubicBezTo>
                <a:cubicBezTo>
                  <a:pt x="2830125" y="240339"/>
                  <a:pt x="3493912" y="485308"/>
                  <a:pt x="3691467" y="527077"/>
                </a:cubicBezTo>
                <a:cubicBezTo>
                  <a:pt x="3889022" y="568846"/>
                  <a:pt x="3544711" y="406286"/>
                  <a:pt x="3556000" y="405157"/>
                </a:cubicBezTo>
                <a:cubicBezTo>
                  <a:pt x="3567289" y="404028"/>
                  <a:pt x="3762587" y="490953"/>
                  <a:pt x="3759200" y="520304"/>
                </a:cubicBezTo>
                <a:cubicBezTo>
                  <a:pt x="3755813" y="549655"/>
                  <a:pt x="3645746" y="565459"/>
                  <a:pt x="3535680" y="58126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A1C491-12B1-7F44-9A39-E5493EC38958}"/>
              </a:ext>
            </a:extLst>
          </p:cNvPr>
          <p:cNvSpPr/>
          <p:nvPr/>
        </p:nvSpPr>
        <p:spPr>
          <a:xfrm>
            <a:off x="3290113" y="4088164"/>
            <a:ext cx="2061299" cy="127193"/>
          </a:xfrm>
          <a:custGeom>
            <a:avLst/>
            <a:gdLst>
              <a:gd name="connsiteX0" fmla="*/ 3664532 w 3664532"/>
              <a:gd name="connsiteY0" fmla="*/ 192254 h 226121"/>
              <a:gd name="connsiteX1" fmla="*/ 2811092 w 3664532"/>
              <a:gd name="connsiteY1" fmla="*/ 70334 h 226121"/>
              <a:gd name="connsiteX2" fmla="*/ 1409012 w 3664532"/>
              <a:gd name="connsiteY2" fmla="*/ 2601 h 226121"/>
              <a:gd name="connsiteX3" fmla="*/ 54345 w 3664532"/>
              <a:gd name="connsiteY3" fmla="*/ 158387 h 226121"/>
              <a:gd name="connsiteX4" fmla="*/ 291412 w 3664532"/>
              <a:gd name="connsiteY4" fmla="*/ 70334 h 226121"/>
              <a:gd name="connsiteX5" fmla="*/ 158 w 3664532"/>
              <a:gd name="connsiteY5" fmla="*/ 158387 h 226121"/>
              <a:gd name="connsiteX6" fmla="*/ 338825 w 3664532"/>
              <a:gd name="connsiteY6" fmla="*/ 226121 h 22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4532" h="226121">
                <a:moveTo>
                  <a:pt x="3664532" y="192254"/>
                </a:moveTo>
                <a:cubicBezTo>
                  <a:pt x="3425772" y="147098"/>
                  <a:pt x="3187012" y="101943"/>
                  <a:pt x="2811092" y="70334"/>
                </a:cubicBezTo>
                <a:cubicBezTo>
                  <a:pt x="2435172" y="38725"/>
                  <a:pt x="1868470" y="-12074"/>
                  <a:pt x="1409012" y="2601"/>
                </a:cubicBezTo>
                <a:cubicBezTo>
                  <a:pt x="949554" y="17276"/>
                  <a:pt x="240612" y="147098"/>
                  <a:pt x="54345" y="158387"/>
                </a:cubicBezTo>
                <a:cubicBezTo>
                  <a:pt x="-131922" y="169676"/>
                  <a:pt x="300443" y="70334"/>
                  <a:pt x="291412" y="70334"/>
                </a:cubicBezTo>
                <a:cubicBezTo>
                  <a:pt x="282381" y="70334"/>
                  <a:pt x="-7744" y="132423"/>
                  <a:pt x="158" y="158387"/>
                </a:cubicBezTo>
                <a:cubicBezTo>
                  <a:pt x="8060" y="184351"/>
                  <a:pt x="173442" y="205236"/>
                  <a:pt x="338825" y="2261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B348047-5D8F-4443-AD82-63A9B4A55AB2}"/>
              </a:ext>
            </a:extLst>
          </p:cNvPr>
          <p:cNvSpPr/>
          <p:nvPr/>
        </p:nvSpPr>
        <p:spPr>
          <a:xfrm>
            <a:off x="3358782" y="4299176"/>
            <a:ext cx="1969771" cy="80010"/>
          </a:xfrm>
          <a:custGeom>
            <a:avLst/>
            <a:gdLst>
              <a:gd name="connsiteX0" fmla="*/ 0 w 3501814"/>
              <a:gd name="connsiteY0" fmla="*/ 0 h 142240"/>
              <a:gd name="connsiteX1" fmla="*/ 1395307 w 3501814"/>
              <a:gd name="connsiteY1" fmla="*/ 142240 h 142240"/>
              <a:gd name="connsiteX2" fmla="*/ 3501814 w 3501814"/>
              <a:gd name="connsiteY2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1814" h="142240">
                <a:moveTo>
                  <a:pt x="0" y="0"/>
                </a:moveTo>
                <a:cubicBezTo>
                  <a:pt x="405835" y="71120"/>
                  <a:pt x="811671" y="142240"/>
                  <a:pt x="1395307" y="142240"/>
                </a:cubicBezTo>
                <a:cubicBezTo>
                  <a:pt x="1978943" y="142240"/>
                  <a:pt x="2740378" y="71120"/>
                  <a:pt x="3501814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BEA9555-EF4B-6048-BB75-9DF74979E7EB}"/>
              </a:ext>
            </a:extLst>
          </p:cNvPr>
          <p:cNvSpPr/>
          <p:nvPr/>
        </p:nvSpPr>
        <p:spPr>
          <a:xfrm>
            <a:off x="5191393" y="4238216"/>
            <a:ext cx="144080" cy="144780"/>
          </a:xfrm>
          <a:custGeom>
            <a:avLst/>
            <a:gdLst>
              <a:gd name="connsiteX0" fmla="*/ 0 w 256143"/>
              <a:gd name="connsiteY0" fmla="*/ 0 h 257386"/>
              <a:gd name="connsiteX1" fmla="*/ 250613 w 256143"/>
              <a:gd name="connsiteY1" fmla="*/ 94826 h 257386"/>
              <a:gd name="connsiteX2" fmla="*/ 149013 w 256143"/>
              <a:gd name="connsiteY2" fmla="*/ 257386 h 2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143" h="257386">
                <a:moveTo>
                  <a:pt x="0" y="0"/>
                </a:moveTo>
                <a:cubicBezTo>
                  <a:pt x="112889" y="25964"/>
                  <a:pt x="225778" y="51928"/>
                  <a:pt x="250613" y="94826"/>
                </a:cubicBezTo>
                <a:cubicBezTo>
                  <a:pt x="275448" y="137724"/>
                  <a:pt x="212230" y="197555"/>
                  <a:pt x="149013" y="2573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EBAAB-7EF9-5940-BACA-CC1A730857CD}"/>
              </a:ext>
            </a:extLst>
          </p:cNvPr>
          <p:cNvSpPr txBox="1"/>
          <p:nvPr/>
        </p:nvSpPr>
        <p:spPr>
          <a:xfrm>
            <a:off x="2730132" y="4557108"/>
            <a:ext cx="60305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>
                <a:solidFill>
                  <a:srgbClr val="FF0000"/>
                </a:solidFill>
                <a:latin typeface="AhnbergHand" pitchFamily="2" charset="0"/>
              </a:rPr>
              <a:t>Client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D09C6-7FBE-7044-8197-BCF48391A41D}"/>
              </a:ext>
            </a:extLst>
          </p:cNvPr>
          <p:cNvSpPr txBox="1"/>
          <p:nvPr/>
        </p:nvSpPr>
        <p:spPr>
          <a:xfrm>
            <a:off x="5567951" y="4536317"/>
            <a:ext cx="63991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>
                <a:solidFill>
                  <a:srgbClr val="00B050"/>
                </a:solidFill>
                <a:latin typeface="AhnbergHand" pitchFamily="2" charset="0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5500CB-D0FD-F34E-8786-B868700FDFF7}"/>
              </a:ext>
            </a:extLst>
          </p:cNvPr>
          <p:cNvCxnSpPr>
            <a:cxnSpLocks/>
          </p:cNvCxnSpPr>
          <p:nvPr/>
        </p:nvCxnSpPr>
        <p:spPr>
          <a:xfrm>
            <a:off x="5404776" y="4075864"/>
            <a:ext cx="0" cy="26331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0D6463-E6F8-0843-B0E9-BAE6A12B2D05}"/>
              </a:ext>
            </a:extLst>
          </p:cNvPr>
          <p:cNvSpPr txBox="1"/>
          <p:nvPr/>
        </p:nvSpPr>
        <p:spPr>
          <a:xfrm>
            <a:off x="5351413" y="4137449"/>
            <a:ext cx="42511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75" dirty="0"/>
              <a:t>1 RTT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4D7BA-A08B-AB4B-A72A-F53B9850465B}"/>
              </a:ext>
            </a:extLst>
          </p:cNvPr>
          <p:cNvSpPr txBox="1"/>
          <p:nvPr/>
        </p:nvSpPr>
        <p:spPr>
          <a:xfrm>
            <a:off x="4108142" y="3611999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AhnbergHand" pitchFamily="2" charset="0"/>
              </a:rPr>
              <a:t>Syn/Ack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8582E-6F9F-5E4B-9555-44FA07759246}"/>
              </a:ext>
            </a:extLst>
          </p:cNvPr>
          <p:cNvSpPr txBox="1"/>
          <p:nvPr/>
        </p:nvSpPr>
        <p:spPr>
          <a:xfrm>
            <a:off x="3941779" y="3886748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AhnbergHand" pitchFamily="2" charset="0"/>
              </a:rPr>
              <a:t>Syn/Ack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76DA-C34F-A147-978B-5232EA1BEFF6}"/>
              </a:ext>
            </a:extLst>
          </p:cNvPr>
          <p:cNvSpPr txBox="1"/>
          <p:nvPr/>
        </p:nvSpPr>
        <p:spPr>
          <a:xfrm>
            <a:off x="4005651" y="4212684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AhnbergHand" pitchFamily="2" charset="0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40201130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BB45-B18D-6F4B-871E-CA987B8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Analysis -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BB2F-7B36-4F42-8BC0-997A7BE3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Why measure SYN handshake failure?</a:t>
            </a:r>
          </a:p>
          <a:p>
            <a:r>
              <a:rPr lang="en-AU" dirty="0"/>
              <a:t>In a dual stack environment many of the most widely used apps (browsers) use Happy Eyeballs to decide which protocol to select</a:t>
            </a:r>
          </a:p>
          <a:p>
            <a:r>
              <a:rPr lang="en-AU" dirty="0"/>
              <a:t>Happy Eyeballs bases its decision on the first protocol to complete a TCP SYN handshake</a:t>
            </a:r>
          </a:p>
          <a:p>
            <a:r>
              <a:rPr lang="en-AU" dirty="0"/>
              <a:t>So TCP handshake failure will strongly influence this decision</a:t>
            </a:r>
          </a:p>
        </p:txBody>
      </p:sp>
    </p:spTree>
    <p:extLst>
      <p:ext uri="{BB962C8B-B14F-4D97-AF65-F5344CB8AC3E}">
        <p14:creationId xmlns:p14="http://schemas.microsoft.com/office/powerpoint/2010/main" val="19150660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IPv6 TCP Connection Failure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AE3E9-C6EC-0A43-A41A-AE693BCED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096" y="1369219"/>
            <a:ext cx="6507809" cy="3263504"/>
          </a:xfrm>
        </p:spPr>
      </p:pic>
    </p:spTree>
    <p:extLst>
      <p:ext uri="{BB962C8B-B14F-4D97-AF65-F5344CB8AC3E}">
        <p14:creationId xmlns:p14="http://schemas.microsoft.com/office/powerpoint/2010/main" val="1311946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IPv6 TCP Connection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021B5-E6CE-3D4D-A0E6-6E751F0E9F9B}"/>
              </a:ext>
            </a:extLst>
          </p:cNvPr>
          <p:cNvSpPr txBox="1"/>
          <p:nvPr/>
        </p:nvSpPr>
        <p:spPr>
          <a:xfrm>
            <a:off x="4351946" y="1349829"/>
            <a:ext cx="4302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global failure rate of some 2-3% is getting worse! As the IPv6 network is growing, its performance in terms of reliability is getting worse</a:t>
            </a:r>
          </a:p>
          <a:p>
            <a:endParaRPr lang="en-US" sz="1350" dirty="0"/>
          </a:p>
          <a:p>
            <a:r>
              <a:rPr lang="en-US" sz="1350" dirty="0"/>
              <a:t>What we are seeing is most likely a failure to deliver an IPv6 packet  from the server to the endpoint</a:t>
            </a:r>
          </a:p>
          <a:p>
            <a:endParaRPr lang="en-US" sz="1350" dirty="0"/>
          </a:p>
          <a:p>
            <a:r>
              <a:rPr lang="en-US" sz="1350" dirty="0"/>
              <a:t>Possible reasons: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Endpoint using an unreachable IPv6 address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End site firewalls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??</a:t>
            </a:r>
          </a:p>
          <a:p>
            <a:endParaRPr lang="en-US" sz="135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4C427AF-CE74-E64E-91ED-748B28DD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8" y="1202595"/>
            <a:ext cx="4030721" cy="20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57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IPv6 TCP Connection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021B5-E6CE-3D4D-A0E6-6E751F0E9F9B}"/>
              </a:ext>
            </a:extLst>
          </p:cNvPr>
          <p:cNvSpPr txBox="1"/>
          <p:nvPr/>
        </p:nvSpPr>
        <p:spPr>
          <a:xfrm>
            <a:off x="4351946" y="1349829"/>
            <a:ext cx="43021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There have been some recent high noise periods</a:t>
            </a:r>
          </a:p>
          <a:p>
            <a:endParaRPr lang="en-US" sz="1350" dirty="0"/>
          </a:p>
          <a:p>
            <a:r>
              <a:rPr lang="en-US" sz="1350" dirty="0"/>
              <a:t>This is due to IPv6 routing instability in the North American  network – parts of the IPv6 routing table appear to have been dropped for some destinations</a:t>
            </a:r>
          </a:p>
          <a:p>
            <a:endParaRPr lang="en-US" sz="135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4C427AF-CE74-E64E-91ED-748B28DD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8" y="1202595"/>
            <a:ext cx="4030721" cy="202130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3172D47-0022-E341-B0A8-E0DAF7FBADDC}"/>
              </a:ext>
            </a:extLst>
          </p:cNvPr>
          <p:cNvSpPr/>
          <p:nvPr/>
        </p:nvSpPr>
        <p:spPr>
          <a:xfrm>
            <a:off x="4191405" y="1158882"/>
            <a:ext cx="365640" cy="551509"/>
          </a:xfrm>
          <a:custGeom>
            <a:avLst/>
            <a:gdLst>
              <a:gd name="connsiteX0" fmla="*/ 487520 w 487520"/>
              <a:gd name="connsiteY0" fmla="*/ 249442 h 735345"/>
              <a:gd name="connsiteX1" fmla="*/ 384970 w 487520"/>
              <a:gd name="connsiteY1" fmla="*/ 87072 h 735345"/>
              <a:gd name="connsiteX2" fmla="*/ 154234 w 487520"/>
              <a:gd name="connsiteY2" fmla="*/ 44343 h 735345"/>
              <a:gd name="connsiteX3" fmla="*/ 51684 w 487520"/>
              <a:gd name="connsiteY3" fmla="*/ 728006 h 735345"/>
              <a:gd name="connsiteX4" fmla="*/ 410 w 487520"/>
              <a:gd name="connsiteY4" fmla="*/ 420358 h 735345"/>
              <a:gd name="connsiteX5" fmla="*/ 77322 w 487520"/>
              <a:gd name="connsiteY5" fmla="*/ 659640 h 735345"/>
              <a:gd name="connsiteX6" fmla="*/ 145688 w 487520"/>
              <a:gd name="connsiteY6" fmla="*/ 557090 h 73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520" h="735345">
                <a:moveTo>
                  <a:pt x="487520" y="249442"/>
                </a:moveTo>
                <a:cubicBezTo>
                  <a:pt x="464019" y="185348"/>
                  <a:pt x="440518" y="121255"/>
                  <a:pt x="384970" y="87072"/>
                </a:cubicBezTo>
                <a:cubicBezTo>
                  <a:pt x="329422" y="52889"/>
                  <a:pt x="209782" y="-62479"/>
                  <a:pt x="154234" y="44343"/>
                </a:cubicBezTo>
                <a:cubicBezTo>
                  <a:pt x="98686" y="151165"/>
                  <a:pt x="77321" y="665337"/>
                  <a:pt x="51684" y="728006"/>
                </a:cubicBezTo>
                <a:cubicBezTo>
                  <a:pt x="26047" y="790675"/>
                  <a:pt x="-3863" y="431752"/>
                  <a:pt x="410" y="420358"/>
                </a:cubicBezTo>
                <a:cubicBezTo>
                  <a:pt x="4683" y="408964"/>
                  <a:pt x="53109" y="636851"/>
                  <a:pt x="77322" y="659640"/>
                </a:cubicBezTo>
                <a:cubicBezTo>
                  <a:pt x="101535" y="682429"/>
                  <a:pt x="123611" y="619759"/>
                  <a:pt x="145688" y="55709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1378FD-C663-7340-B629-BE5CF7787583}"/>
              </a:ext>
            </a:extLst>
          </p:cNvPr>
          <p:cNvSpPr/>
          <p:nvPr/>
        </p:nvSpPr>
        <p:spPr>
          <a:xfrm>
            <a:off x="4012098" y="1715486"/>
            <a:ext cx="346258" cy="1190214"/>
          </a:xfrm>
          <a:custGeom>
            <a:avLst/>
            <a:gdLst>
              <a:gd name="connsiteX0" fmla="*/ 461677 w 461677"/>
              <a:gd name="connsiteY0" fmla="*/ 378974 h 1586952"/>
              <a:gd name="connsiteX1" fmla="*/ 213849 w 461677"/>
              <a:gd name="connsiteY1" fmla="*/ 2959 h 1586952"/>
              <a:gd name="connsiteX2" fmla="*/ 17296 w 461677"/>
              <a:gd name="connsiteY2" fmla="*/ 284970 h 1586952"/>
              <a:gd name="connsiteX3" fmla="*/ 51479 w 461677"/>
              <a:gd name="connsiteY3" fmla="*/ 1549748 h 1586952"/>
              <a:gd name="connsiteX4" fmla="*/ 384765 w 461677"/>
              <a:gd name="connsiteY4" fmla="*/ 1173733 h 1586952"/>
              <a:gd name="connsiteX5" fmla="*/ 359128 w 461677"/>
              <a:gd name="connsiteY5" fmla="*/ 378974 h 158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77" h="1586952">
                <a:moveTo>
                  <a:pt x="461677" y="378974"/>
                </a:moveTo>
                <a:cubicBezTo>
                  <a:pt x="374794" y="198800"/>
                  <a:pt x="287912" y="18626"/>
                  <a:pt x="213849" y="2959"/>
                </a:cubicBezTo>
                <a:cubicBezTo>
                  <a:pt x="139786" y="-12708"/>
                  <a:pt x="44358" y="27172"/>
                  <a:pt x="17296" y="284970"/>
                </a:cubicBezTo>
                <a:cubicBezTo>
                  <a:pt x="-9766" y="542768"/>
                  <a:pt x="-9766" y="1401621"/>
                  <a:pt x="51479" y="1549748"/>
                </a:cubicBezTo>
                <a:cubicBezTo>
                  <a:pt x="112724" y="1697875"/>
                  <a:pt x="333490" y="1368862"/>
                  <a:pt x="384765" y="1173733"/>
                </a:cubicBezTo>
                <a:cubicBezTo>
                  <a:pt x="436040" y="978604"/>
                  <a:pt x="397584" y="678789"/>
                  <a:pt x="359128" y="37897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B3013-5B3D-8441-A85E-2BA9F3F8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70" y="2595428"/>
            <a:ext cx="4877591" cy="25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15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IPv6 TCP Connection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021B5-E6CE-3D4D-A0E6-6E751F0E9F9B}"/>
              </a:ext>
            </a:extLst>
          </p:cNvPr>
          <p:cNvSpPr txBox="1"/>
          <p:nvPr/>
        </p:nvSpPr>
        <p:spPr>
          <a:xfrm>
            <a:off x="4351946" y="1349829"/>
            <a:ext cx="43021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There have been some recent high noise periods</a:t>
            </a:r>
          </a:p>
          <a:p>
            <a:endParaRPr lang="en-US" sz="1350" dirty="0"/>
          </a:p>
          <a:p>
            <a:r>
              <a:rPr lang="en-US" sz="1350" dirty="0"/>
              <a:t>This is due to IPv6 routing instability in the North American  network – parts of the IPv6 routing table appear to have been dropped for some destinations</a:t>
            </a:r>
          </a:p>
          <a:p>
            <a:endParaRPr lang="en-US" sz="135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4C427AF-CE74-E64E-91ED-748B28DD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8" y="1202595"/>
            <a:ext cx="4030721" cy="202130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3172D47-0022-E341-B0A8-E0DAF7FBADDC}"/>
              </a:ext>
            </a:extLst>
          </p:cNvPr>
          <p:cNvSpPr/>
          <p:nvPr/>
        </p:nvSpPr>
        <p:spPr>
          <a:xfrm>
            <a:off x="4191405" y="1158882"/>
            <a:ext cx="365640" cy="551509"/>
          </a:xfrm>
          <a:custGeom>
            <a:avLst/>
            <a:gdLst>
              <a:gd name="connsiteX0" fmla="*/ 487520 w 487520"/>
              <a:gd name="connsiteY0" fmla="*/ 249442 h 735345"/>
              <a:gd name="connsiteX1" fmla="*/ 384970 w 487520"/>
              <a:gd name="connsiteY1" fmla="*/ 87072 h 735345"/>
              <a:gd name="connsiteX2" fmla="*/ 154234 w 487520"/>
              <a:gd name="connsiteY2" fmla="*/ 44343 h 735345"/>
              <a:gd name="connsiteX3" fmla="*/ 51684 w 487520"/>
              <a:gd name="connsiteY3" fmla="*/ 728006 h 735345"/>
              <a:gd name="connsiteX4" fmla="*/ 410 w 487520"/>
              <a:gd name="connsiteY4" fmla="*/ 420358 h 735345"/>
              <a:gd name="connsiteX5" fmla="*/ 77322 w 487520"/>
              <a:gd name="connsiteY5" fmla="*/ 659640 h 735345"/>
              <a:gd name="connsiteX6" fmla="*/ 145688 w 487520"/>
              <a:gd name="connsiteY6" fmla="*/ 557090 h 73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520" h="735345">
                <a:moveTo>
                  <a:pt x="487520" y="249442"/>
                </a:moveTo>
                <a:cubicBezTo>
                  <a:pt x="464019" y="185348"/>
                  <a:pt x="440518" y="121255"/>
                  <a:pt x="384970" y="87072"/>
                </a:cubicBezTo>
                <a:cubicBezTo>
                  <a:pt x="329422" y="52889"/>
                  <a:pt x="209782" y="-62479"/>
                  <a:pt x="154234" y="44343"/>
                </a:cubicBezTo>
                <a:cubicBezTo>
                  <a:pt x="98686" y="151165"/>
                  <a:pt x="77321" y="665337"/>
                  <a:pt x="51684" y="728006"/>
                </a:cubicBezTo>
                <a:cubicBezTo>
                  <a:pt x="26047" y="790675"/>
                  <a:pt x="-3863" y="431752"/>
                  <a:pt x="410" y="420358"/>
                </a:cubicBezTo>
                <a:cubicBezTo>
                  <a:pt x="4683" y="408964"/>
                  <a:pt x="53109" y="636851"/>
                  <a:pt x="77322" y="659640"/>
                </a:cubicBezTo>
                <a:cubicBezTo>
                  <a:pt x="101535" y="682429"/>
                  <a:pt x="123611" y="619759"/>
                  <a:pt x="145688" y="55709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1378FD-C663-7340-B629-BE5CF7787583}"/>
              </a:ext>
            </a:extLst>
          </p:cNvPr>
          <p:cNvSpPr/>
          <p:nvPr/>
        </p:nvSpPr>
        <p:spPr>
          <a:xfrm>
            <a:off x="4012098" y="1715486"/>
            <a:ext cx="346258" cy="1190214"/>
          </a:xfrm>
          <a:custGeom>
            <a:avLst/>
            <a:gdLst>
              <a:gd name="connsiteX0" fmla="*/ 461677 w 461677"/>
              <a:gd name="connsiteY0" fmla="*/ 378974 h 1586952"/>
              <a:gd name="connsiteX1" fmla="*/ 213849 w 461677"/>
              <a:gd name="connsiteY1" fmla="*/ 2959 h 1586952"/>
              <a:gd name="connsiteX2" fmla="*/ 17296 w 461677"/>
              <a:gd name="connsiteY2" fmla="*/ 284970 h 1586952"/>
              <a:gd name="connsiteX3" fmla="*/ 51479 w 461677"/>
              <a:gd name="connsiteY3" fmla="*/ 1549748 h 1586952"/>
              <a:gd name="connsiteX4" fmla="*/ 384765 w 461677"/>
              <a:gd name="connsiteY4" fmla="*/ 1173733 h 1586952"/>
              <a:gd name="connsiteX5" fmla="*/ 359128 w 461677"/>
              <a:gd name="connsiteY5" fmla="*/ 378974 h 158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77" h="1586952">
                <a:moveTo>
                  <a:pt x="461677" y="378974"/>
                </a:moveTo>
                <a:cubicBezTo>
                  <a:pt x="374794" y="198800"/>
                  <a:pt x="287912" y="18626"/>
                  <a:pt x="213849" y="2959"/>
                </a:cubicBezTo>
                <a:cubicBezTo>
                  <a:pt x="139786" y="-12708"/>
                  <a:pt x="44358" y="27172"/>
                  <a:pt x="17296" y="284970"/>
                </a:cubicBezTo>
                <a:cubicBezTo>
                  <a:pt x="-9766" y="542768"/>
                  <a:pt x="-9766" y="1401621"/>
                  <a:pt x="51479" y="1549748"/>
                </a:cubicBezTo>
                <a:cubicBezTo>
                  <a:pt x="112724" y="1697875"/>
                  <a:pt x="333490" y="1368862"/>
                  <a:pt x="384765" y="1173733"/>
                </a:cubicBezTo>
                <a:cubicBezTo>
                  <a:pt x="436040" y="978604"/>
                  <a:pt x="397584" y="678789"/>
                  <a:pt x="359128" y="37897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B3013-5B3D-8441-A85E-2BA9F3F8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70" y="2595428"/>
            <a:ext cx="4877591" cy="253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09262E-96A4-884C-9448-60644212F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43" y="2007702"/>
            <a:ext cx="3790904" cy="2661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25DBA1-F56E-E245-9363-6F7ADDFF10A9}"/>
              </a:ext>
            </a:extLst>
          </p:cNvPr>
          <p:cNvSpPr txBox="1"/>
          <p:nvPr/>
        </p:nvSpPr>
        <p:spPr>
          <a:xfrm>
            <a:off x="1469343" y="4731157"/>
            <a:ext cx="294503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IPv6 instability over 24 hours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55EB2E2-61C0-B54B-AE80-9C44DE713CA2}"/>
              </a:ext>
            </a:extLst>
          </p:cNvPr>
          <p:cNvSpPr/>
          <p:nvPr/>
        </p:nvSpPr>
        <p:spPr>
          <a:xfrm>
            <a:off x="1462681" y="2393908"/>
            <a:ext cx="681413" cy="1483284"/>
          </a:xfrm>
          <a:custGeom>
            <a:avLst/>
            <a:gdLst>
              <a:gd name="connsiteX0" fmla="*/ 6746 w 908550"/>
              <a:gd name="connsiteY0" fmla="*/ 1944145 h 1977712"/>
              <a:gd name="connsiteX1" fmla="*/ 126387 w 908550"/>
              <a:gd name="connsiteY1" fmla="*/ 1961237 h 1977712"/>
              <a:gd name="connsiteX2" fmla="*/ 869871 w 908550"/>
              <a:gd name="connsiteY2" fmla="*/ 1739046 h 1977712"/>
              <a:gd name="connsiteX3" fmla="*/ 750230 w 908550"/>
              <a:gd name="connsiteY3" fmla="*/ 551181 h 1977712"/>
              <a:gd name="connsiteX4" fmla="*/ 297303 w 908550"/>
              <a:gd name="connsiteY4" fmla="*/ 55525 h 1977712"/>
              <a:gd name="connsiteX5" fmla="*/ 49475 w 908550"/>
              <a:gd name="connsiteY5" fmla="*/ 1798867 h 19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550" h="1977712">
                <a:moveTo>
                  <a:pt x="6746" y="1944145"/>
                </a:moveTo>
                <a:cubicBezTo>
                  <a:pt x="-5361" y="1969782"/>
                  <a:pt x="-17467" y="1995420"/>
                  <a:pt x="126387" y="1961237"/>
                </a:cubicBezTo>
                <a:cubicBezTo>
                  <a:pt x="270241" y="1927054"/>
                  <a:pt x="765897" y="1974055"/>
                  <a:pt x="869871" y="1739046"/>
                </a:cubicBezTo>
                <a:cubicBezTo>
                  <a:pt x="973845" y="1504037"/>
                  <a:pt x="845658" y="831768"/>
                  <a:pt x="750230" y="551181"/>
                </a:cubicBezTo>
                <a:cubicBezTo>
                  <a:pt x="654802" y="270594"/>
                  <a:pt x="414095" y="-152423"/>
                  <a:pt x="297303" y="55525"/>
                </a:cubicBezTo>
                <a:cubicBezTo>
                  <a:pt x="180511" y="263473"/>
                  <a:pt x="114993" y="1031170"/>
                  <a:pt x="49475" y="179886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BB3C67-D8A6-FA4F-8629-995CFF9E7D15}"/>
              </a:ext>
            </a:extLst>
          </p:cNvPr>
          <p:cNvSpPr/>
          <p:nvPr/>
        </p:nvSpPr>
        <p:spPr>
          <a:xfrm>
            <a:off x="3236720" y="2020748"/>
            <a:ext cx="802337" cy="1602601"/>
          </a:xfrm>
          <a:custGeom>
            <a:avLst/>
            <a:gdLst>
              <a:gd name="connsiteX0" fmla="*/ 179462 w 1069783"/>
              <a:gd name="connsiteY0" fmla="*/ 1877670 h 2136801"/>
              <a:gd name="connsiteX1" fmla="*/ 256374 w 1069783"/>
              <a:gd name="connsiteY1" fmla="*/ 1911853 h 2136801"/>
              <a:gd name="connsiteX2" fmla="*/ 1034041 w 1069783"/>
              <a:gd name="connsiteY2" fmla="*/ 2091315 h 2136801"/>
              <a:gd name="connsiteX3" fmla="*/ 948583 w 1069783"/>
              <a:gd name="connsiteY3" fmla="*/ 963270 h 2136801"/>
              <a:gd name="connsiteX4" fmla="*/ 1034041 w 1069783"/>
              <a:gd name="connsiteY4" fmla="*/ 262515 h 2136801"/>
              <a:gd name="connsiteX5" fmla="*/ 299103 w 1069783"/>
              <a:gd name="connsiteY5" fmla="*/ 125782 h 2136801"/>
              <a:gd name="connsiteX6" fmla="*/ 0 w 1069783"/>
              <a:gd name="connsiteY6" fmla="*/ 2014403 h 213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783" h="2136801">
                <a:moveTo>
                  <a:pt x="179462" y="1877670"/>
                </a:moveTo>
                <a:cubicBezTo>
                  <a:pt x="146703" y="1876958"/>
                  <a:pt x="113944" y="1876246"/>
                  <a:pt x="256374" y="1911853"/>
                </a:cubicBezTo>
                <a:cubicBezTo>
                  <a:pt x="398804" y="1947460"/>
                  <a:pt x="918673" y="2249412"/>
                  <a:pt x="1034041" y="2091315"/>
                </a:cubicBezTo>
                <a:cubicBezTo>
                  <a:pt x="1149409" y="1933218"/>
                  <a:pt x="948583" y="1268070"/>
                  <a:pt x="948583" y="963270"/>
                </a:cubicBezTo>
                <a:cubicBezTo>
                  <a:pt x="948583" y="658470"/>
                  <a:pt x="1142288" y="402096"/>
                  <a:pt x="1034041" y="262515"/>
                </a:cubicBezTo>
                <a:cubicBezTo>
                  <a:pt x="925794" y="122934"/>
                  <a:pt x="471443" y="-166199"/>
                  <a:pt x="299103" y="125782"/>
                </a:cubicBezTo>
                <a:cubicBezTo>
                  <a:pt x="126763" y="417763"/>
                  <a:pt x="63381" y="1216083"/>
                  <a:pt x="0" y="201440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5589236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D99DB75E8AD468526128D747955F7" ma:contentTypeVersion="10" ma:contentTypeDescription="Create a new document." ma:contentTypeScope="" ma:versionID="25ceb78b78c9c74fe27a3e5cb2aa1acb">
  <xsd:schema xmlns:xsd="http://www.w3.org/2001/XMLSchema" xmlns:xs="http://www.w3.org/2001/XMLSchema" xmlns:p="http://schemas.microsoft.com/office/2006/metadata/properties" xmlns:ns2="990b3987-f040-43db-b1b5-2d85fe73dd3e" xmlns:ns3="9ba754fa-f922-42e2-9add-e758af90bab1" targetNamespace="http://schemas.microsoft.com/office/2006/metadata/properties" ma:root="true" ma:fieldsID="737d8e8e979239a89670e62bf4be49dd" ns2:_="" ns3:_="">
    <xsd:import namespace="990b3987-f040-43db-b1b5-2d85fe73dd3e"/>
    <xsd:import namespace="9ba754fa-f922-42e2-9add-e758af90ba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b3987-f040-43db-b1b5-2d85fe73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754fa-f922-42e2-9add-e758af90ba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98B0C-667B-4E56-8447-9854962888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E76C97-97A7-4A26-918B-FC5843104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b3987-f040-43db-b1b5-2d85fe73dd3e"/>
    <ds:schemaRef ds:uri="9ba754fa-f922-42e2-9add-e758af90ba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920D4-D4FB-4F14-8AEE-21C2B1A25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Microsoft Macintosh PowerPoint</Application>
  <PresentationFormat>On-screen Show (16:9)</PresentationFormat>
  <Paragraphs>168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AhnbergHand</vt:lpstr>
      <vt:lpstr>Arial</vt:lpstr>
      <vt:lpstr>Calibri</vt:lpstr>
      <vt:lpstr>Helvetica</vt:lpstr>
      <vt:lpstr>Powderfinger Type</vt:lpstr>
      <vt:lpstr>APNIC33PowerPointTemplateFinal</vt:lpstr>
      <vt:lpstr>IPv6 Performance Measurement</vt:lpstr>
      <vt:lpstr>The Measurement</vt:lpstr>
      <vt:lpstr>Measurement Volume</vt:lpstr>
      <vt:lpstr>The Measurement</vt:lpstr>
      <vt:lpstr>Analysis - Reliability</vt:lpstr>
      <vt:lpstr>IPv6 TCP Connection Failure</vt:lpstr>
      <vt:lpstr>IPv6 TCP Connection Failure</vt:lpstr>
      <vt:lpstr>IPv6 TCP Connection Failure</vt:lpstr>
      <vt:lpstr>IPv6 TCP Connection Failure</vt:lpstr>
      <vt:lpstr>The Good</vt:lpstr>
      <vt:lpstr>The Good</vt:lpstr>
      <vt:lpstr>464XLAT Performance</vt:lpstr>
      <vt:lpstr>The not quite so good</vt:lpstr>
      <vt:lpstr>January 2020 Stats</vt:lpstr>
      <vt:lpstr>The Bigger Picture of IPv6 Connection Failure</vt:lpstr>
      <vt:lpstr>Comment</vt:lpstr>
      <vt:lpstr>Transition Technologies</vt:lpstr>
      <vt:lpstr>Dual Stack is NOT the Goal</vt:lpstr>
      <vt:lpstr>Happy Eyeballs </vt:lpstr>
      <vt:lpstr>Tuning IPv6 for Happy Eyeballs</vt:lpstr>
      <vt:lpstr>India, late 2016</vt:lpstr>
      <vt:lpstr>Vodaphone New Zealand - 2019</vt:lpstr>
      <vt:lpstr>Sometimes it’s the DNS!</vt:lpstr>
      <vt:lpstr>3 Suggestions to Assist IPv6 Robustness</vt:lpstr>
      <vt:lpstr>Speed Measurement</vt:lpstr>
      <vt:lpstr>Analysis - Speed</vt:lpstr>
      <vt:lpstr>Worldwide RTT Diff Performance</vt:lpstr>
      <vt:lpstr>US IPv6 Network</vt:lpstr>
      <vt:lpstr>China’s IPv6 Network</vt:lpstr>
      <vt:lpstr>Australia’s IPv6 Network</vt:lpstr>
      <vt:lpstr>This is a localised measurement</vt:lpstr>
      <vt:lpstr>But that’s not all…</vt:lpstr>
      <vt:lpstr>2017 Measurement</vt:lpstr>
      <vt:lpstr>2017 Measurement</vt:lpstr>
      <vt:lpstr>What can we say?</vt:lpstr>
      <vt:lpstr>What can we say?</vt:lpstr>
      <vt:lpstr>What can we say?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2</cp:revision>
  <dcterms:modified xsi:type="dcterms:W3CDTF">2020-02-17T01:35:36Z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0x01010010DD99DB75E8AD468526128D747955F7</vt:lpwstr>
  </property>
</Properties>
</file>