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8"/>
  </p:notesMasterIdLst>
  <p:sldIdLst>
    <p:sldId id="313" r:id="rId5"/>
    <p:sldId id="273" r:id="rId6"/>
    <p:sldId id="314" r:id="rId7"/>
    <p:sldId id="329" r:id="rId8"/>
    <p:sldId id="332" r:id="rId9"/>
    <p:sldId id="333" r:id="rId10"/>
    <p:sldId id="334" r:id="rId11"/>
    <p:sldId id="335" r:id="rId12"/>
    <p:sldId id="336" r:id="rId13"/>
    <p:sldId id="337" r:id="rId14"/>
    <p:sldId id="338" r:id="rId15"/>
    <p:sldId id="339" r:id="rId16"/>
    <p:sldId id="340" r:id="rId17"/>
    <p:sldId id="341" r:id="rId18"/>
    <p:sldId id="288" r:id="rId19"/>
    <p:sldId id="289" r:id="rId20"/>
    <p:sldId id="290" r:id="rId21"/>
    <p:sldId id="291" r:id="rId22"/>
    <p:sldId id="292" r:id="rId23"/>
    <p:sldId id="293" r:id="rId24"/>
    <p:sldId id="294" r:id="rId25"/>
    <p:sldId id="295" r:id="rId26"/>
    <p:sldId id="343" r:id="rId27"/>
    <p:sldId id="297" r:id="rId28"/>
    <p:sldId id="298" r:id="rId29"/>
    <p:sldId id="299" r:id="rId30"/>
    <p:sldId id="344" r:id="rId31"/>
    <p:sldId id="301" r:id="rId32"/>
    <p:sldId id="306" r:id="rId33"/>
    <p:sldId id="345" r:id="rId34"/>
    <p:sldId id="330" r:id="rId35"/>
    <p:sldId id="346" r:id="rId36"/>
    <p:sldId id="347" r:id="rId37"/>
    <p:sldId id="348" r:id="rId38"/>
    <p:sldId id="349" r:id="rId39"/>
    <p:sldId id="350" r:id="rId40"/>
    <p:sldId id="351" r:id="rId41"/>
    <p:sldId id="352" r:id="rId42"/>
    <p:sldId id="355" r:id="rId43"/>
    <p:sldId id="353" r:id="rId44"/>
    <p:sldId id="331" r:id="rId45"/>
    <p:sldId id="354" r:id="rId46"/>
    <p:sldId id="268" r:id="rId47"/>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FE6"/>
          </a:solidFill>
        </a:fill>
      </a:tcStyle>
    </a:wholeTbl>
    <a:band2H>
      <a:tcTxStyle/>
      <a:tcStyle>
        <a:tcBdr/>
        <a:fill>
          <a:solidFill>
            <a:srgbClr val="E6E8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CACE"/>
          </a:solidFill>
        </a:fill>
      </a:tcStyle>
    </a:wholeTbl>
    <a:band2H>
      <a:tcTxStyle/>
      <a:tcStyle>
        <a:tcBdr/>
        <a:fill>
          <a:solidFill>
            <a:srgbClr val="E9E6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DCA"/>
          </a:solidFill>
        </a:fill>
      </a:tcStyle>
    </a:wholeTbl>
    <a:band2H>
      <a:tcTxStyle/>
      <a:tcStyle>
        <a:tcBdr/>
        <a:fill>
          <a:solidFill>
            <a:srgbClr val="FFF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277"/>
    <p:restoredTop sz="94705"/>
  </p:normalViewPr>
  <p:slideViewPr>
    <p:cSldViewPr snapToGrid="0" snapToObjects="1">
      <p:cViewPr varScale="1">
        <p:scale>
          <a:sx n="296" d="100"/>
          <a:sy n="296" d="100"/>
        </p:scale>
        <p:origin x="176" y="85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1760B50-68CE-4856-A7F5-953E39274F9E}" type="slidenum">
              <a:rPr lang="en-AU" smtClean="0"/>
              <a:pPr/>
              <a:t>16</a:t>
            </a:fld>
            <a:endParaRPr lang="en-AU"/>
          </a:p>
        </p:txBody>
      </p:sp>
    </p:spTree>
    <p:extLst>
      <p:ext uri="{BB962C8B-B14F-4D97-AF65-F5344CB8AC3E}">
        <p14:creationId xmlns:p14="http://schemas.microsoft.com/office/powerpoint/2010/main" val="2152697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539550" y="497514"/>
            <a:ext cx="8208915" cy="1620180"/>
          </a:xfrm>
          <a:prstGeom prst="rect">
            <a:avLst/>
          </a:prstGeom>
        </p:spPr>
        <p:txBody>
          <a:bodyPr/>
          <a:lstStyle>
            <a:lvl1pPr>
              <a:defRPr sz="5400"/>
            </a:lvl1pPr>
          </a:lstStyle>
          <a:p>
            <a:r>
              <a:t>Title Text</a:t>
            </a:r>
          </a:p>
        </p:txBody>
      </p:sp>
      <p:sp>
        <p:nvSpPr>
          <p:cNvPr id="13" name="Body Level One…"/>
          <p:cNvSpPr txBox="1">
            <a:spLocks noGrp="1"/>
          </p:cNvSpPr>
          <p:nvPr>
            <p:ph type="body" sz="half" idx="1"/>
          </p:nvPr>
        </p:nvSpPr>
        <p:spPr>
          <a:xfrm>
            <a:off x="539550" y="2171700"/>
            <a:ext cx="8208915" cy="1314450"/>
          </a:xfrm>
          <a:prstGeom prst="rect">
            <a:avLst/>
          </a:prstGeom>
        </p:spPr>
        <p:txBody>
          <a:bodyPr/>
          <a:lstStyle>
            <a:lvl1pPr marL="0" indent="0">
              <a:buSzTx/>
              <a:buFontTx/>
              <a:buNone/>
            </a:lvl1pPr>
            <a:lvl2pPr marL="0" indent="0">
              <a:buSzTx/>
              <a:buFontTx/>
              <a:buNone/>
            </a:lvl2pPr>
            <a:lvl3pPr marL="0" indent="0">
              <a:buSzTx/>
              <a:buFontTx/>
              <a:buNone/>
            </a:lvl3pPr>
            <a:lvl4pPr marL="0" indent="0">
              <a:buSzTx/>
              <a:buFontTx/>
              <a:buNone/>
            </a:lvl4pPr>
            <a:lvl5pPr marL="0" indent="0">
              <a:buSzTx/>
              <a:buFontTx/>
              <a:buNone/>
            </a:lvl5pPr>
          </a:lstStyle>
          <a:p>
            <a:r>
              <a:t>Body Level One</a:t>
            </a:r>
          </a:p>
          <a:p>
            <a:pPr lvl="1"/>
            <a:r>
              <a:t>Body Level Two</a:t>
            </a:r>
          </a:p>
          <a:p>
            <a:pPr lvl="2"/>
            <a:r>
              <a:t>Body Level Three</a:t>
            </a:r>
          </a:p>
          <a:p>
            <a:pPr lvl="3"/>
            <a:r>
              <a:t>Body Level Four</a:t>
            </a:r>
          </a:p>
          <a:p>
            <a:pPr lvl="4"/>
            <a:r>
              <a:t>Body Level Five</a:t>
            </a:r>
          </a:p>
        </p:txBody>
      </p:sp>
      <p:pic>
        <p:nvPicPr>
          <p:cNvPr id="14" name="APRICOT 2020_Powerpoint graphic 16-9 01 copy_APRICOT-2015_Powerpoint-graphic-04.pdf" descr="APRICOT 2020_Powerpoint graphic 16-9 01 copy_APRICOT-2015_Powerpoint-graphic-04.pdf"/>
          <p:cNvPicPr>
            <a:picLocks noChangeAspect="1"/>
          </p:cNvPicPr>
          <p:nvPr/>
        </p:nvPicPr>
        <p:blipFill>
          <a:blip r:embed="rId2"/>
          <a:stretch>
            <a:fillRect/>
          </a:stretch>
        </p:blipFill>
        <p:spPr>
          <a:xfrm>
            <a:off x="0" y="951"/>
            <a:ext cx="9144000" cy="5141598"/>
          </a:xfrm>
          <a:prstGeom prst="rect">
            <a:avLst/>
          </a:prstGeom>
          <a:ln w="12700">
            <a:miter lim="400000"/>
          </a:ln>
        </p:spPr>
      </p:pic>
      <p:sp>
        <p:nvSpPr>
          <p:cNvPr id="15" name="Slide Number"/>
          <p:cNvSpPr txBox="1">
            <a:spLocks noGrp="1"/>
          </p:cNvSpPr>
          <p:nvPr>
            <p:ph type="sldNum" sz="quarter" idx="2"/>
          </p:nvPr>
        </p:nvSpPr>
        <p:spPr>
          <a:xfrm>
            <a:off x="6426199" y="4640263"/>
            <a:ext cx="127001" cy="127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Content 2">
    <p:spTree>
      <p:nvGrpSpPr>
        <p:cNvPr id="1" name=""/>
        <p:cNvGrpSpPr/>
        <p:nvPr/>
      </p:nvGrpSpPr>
      <p:grpSpPr>
        <a:xfrm>
          <a:off x="0" y="0"/>
          <a:ext cx="0" cy="0"/>
          <a:chOff x="0" y="0"/>
          <a:chExt cx="0" cy="0"/>
        </a:xfrm>
      </p:grpSpPr>
      <p:sp>
        <p:nvSpPr>
          <p:cNvPr id="104" name="Title Text"/>
          <p:cNvSpPr txBox="1">
            <a:spLocks noGrp="1"/>
          </p:cNvSpPr>
          <p:nvPr>
            <p:ph type="title"/>
          </p:nvPr>
        </p:nvSpPr>
        <p:spPr>
          <a:prstGeom prst="rect">
            <a:avLst/>
          </a:prstGeom>
        </p:spPr>
        <p:txBody>
          <a:bodyPr/>
          <a:lstStyle/>
          <a:p>
            <a:r>
              <a:t>Title Text</a:t>
            </a:r>
          </a:p>
        </p:txBody>
      </p:sp>
      <p:sp>
        <p:nvSpPr>
          <p:cNvPr id="10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pic>
        <p:nvPicPr>
          <p:cNvPr id="106" name="APRICOT 2020_Powerpoint graphic 16-9 01 copy_APRICOT-2015_Powerpoint-graphic-03.pdf" descr="APRICOT 2020_Powerpoint graphic 16-9 01 copy_APRICOT-2015_Powerpoint-graphic-03.pdf"/>
          <p:cNvPicPr>
            <a:picLocks noChangeAspect="1"/>
          </p:cNvPicPr>
          <p:nvPr/>
        </p:nvPicPr>
        <p:blipFill>
          <a:blip r:embed="rId2"/>
          <a:stretch>
            <a:fillRect/>
          </a:stretch>
        </p:blipFill>
        <p:spPr>
          <a:xfrm>
            <a:off x="0" y="951"/>
            <a:ext cx="9144000" cy="5141598"/>
          </a:xfrm>
          <a:prstGeom prst="rect">
            <a:avLst/>
          </a:prstGeom>
          <a:ln w="12700">
            <a:miter lim="400000"/>
          </a:ln>
        </p:spPr>
      </p:pic>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14" name="Title Text"/>
          <p:cNvSpPr txBox="1">
            <a:spLocks noGrp="1"/>
          </p:cNvSpPr>
          <p:nvPr>
            <p:ph type="title"/>
          </p:nvPr>
        </p:nvSpPr>
        <p:spPr>
          <a:prstGeom prst="rect">
            <a:avLst/>
          </a:prstGeom>
        </p:spPr>
        <p:txBody>
          <a:bodyPr/>
          <a:lstStyle/>
          <a:p>
            <a:r>
              <a:t>Title Text</a:t>
            </a:r>
          </a:p>
        </p:txBody>
      </p:sp>
      <p:sp>
        <p:nvSpPr>
          <p:cNvPr id="115" name="Body Level One…"/>
          <p:cNvSpPr txBox="1">
            <a:spLocks noGrp="1"/>
          </p:cNvSpPr>
          <p:nvPr>
            <p:ph type="body" sz="half" idx="1"/>
          </p:nvPr>
        </p:nvSpPr>
        <p:spPr>
          <a:xfrm>
            <a:off x="395536" y="1200150"/>
            <a:ext cx="4104457" cy="3423829"/>
          </a:xfrm>
          <a:prstGeom prst="rect">
            <a:avLst/>
          </a:prstGeom>
        </p:spPr>
        <p:txBody>
          <a:bodyPr/>
          <a:lstStyle>
            <a:lvl1pPr>
              <a:defRPr sz="2000"/>
            </a:lvl1pPr>
            <a:lvl2pPr marL="563032" indent="-296333">
              <a:defRPr sz="2000"/>
            </a:lvl2pPr>
            <a:lvl3pPr marL="882650" indent="-349250">
              <a:defRPr sz="2000"/>
            </a:lvl3pPr>
            <a:lvl4pPr marL="1625600" indent="-254000">
              <a:defRPr sz="2000"/>
            </a:lvl4pPr>
            <a:lvl5pPr marL="2082800" indent="-254000">
              <a:defRPr sz="2000"/>
            </a:lvl5pPr>
          </a:lstStyle>
          <a:p>
            <a:r>
              <a:t>Body Level One</a:t>
            </a:r>
          </a:p>
          <a:p>
            <a:pPr lvl="1"/>
            <a:r>
              <a:t>Body Level Two</a:t>
            </a:r>
          </a:p>
          <a:p>
            <a:pPr lvl="2"/>
            <a:r>
              <a:t>Body Level Three</a:t>
            </a:r>
          </a:p>
          <a:p>
            <a:pPr lvl="3"/>
            <a:r>
              <a:t>Body Level Four</a:t>
            </a:r>
          </a:p>
          <a:p>
            <a:pPr lvl="4"/>
            <a:r>
              <a:t>Body Level Five</a:t>
            </a:r>
          </a:p>
        </p:txBody>
      </p:sp>
      <p:pic>
        <p:nvPicPr>
          <p:cNvPr id="116" name="APRICOT 2020_Powerpoint graphic 16-9 01 copy_APRICOT-2015_Powerpoint-graphic-03.pdf" descr="APRICOT 2020_Powerpoint graphic 16-9 01 copy_APRICOT-2015_Powerpoint-graphic-03.pdf"/>
          <p:cNvPicPr>
            <a:picLocks noChangeAspect="1"/>
          </p:cNvPicPr>
          <p:nvPr/>
        </p:nvPicPr>
        <p:blipFill>
          <a:blip r:embed="rId2"/>
          <a:stretch>
            <a:fillRect/>
          </a:stretch>
        </p:blipFill>
        <p:spPr>
          <a:xfrm>
            <a:off x="0" y="951"/>
            <a:ext cx="9144000" cy="5141598"/>
          </a:xfrm>
          <a:prstGeom prst="rect">
            <a:avLst/>
          </a:prstGeom>
          <a:ln w="12700">
            <a:miter lim="400000"/>
          </a:ln>
        </p:spPr>
      </p:pic>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24" name="Title Text"/>
          <p:cNvSpPr txBox="1">
            <a:spLocks noGrp="1"/>
          </p:cNvSpPr>
          <p:nvPr>
            <p:ph type="title"/>
          </p:nvPr>
        </p:nvSpPr>
        <p:spPr>
          <a:prstGeom prst="rect">
            <a:avLst/>
          </a:prstGeom>
        </p:spPr>
        <p:txBody>
          <a:bodyPr/>
          <a:lstStyle/>
          <a:p>
            <a:r>
              <a:t>Title Text</a:t>
            </a:r>
          </a:p>
        </p:txBody>
      </p:sp>
      <p:pic>
        <p:nvPicPr>
          <p:cNvPr id="125" name="APRICOT 2020_Powerpoint graphic 16-9 01 copy_APRICOT-2015_Powerpoint-graphic-03.pdf" descr="APRICOT 2020_Powerpoint graphic 16-9 01 copy_APRICOT-2015_Powerpoint-graphic-03.pdf"/>
          <p:cNvPicPr>
            <a:picLocks noChangeAspect="1"/>
          </p:cNvPicPr>
          <p:nvPr/>
        </p:nvPicPr>
        <p:blipFill>
          <a:blip r:embed="rId2"/>
          <a:stretch>
            <a:fillRect/>
          </a:stretch>
        </p:blipFill>
        <p:spPr>
          <a:xfrm>
            <a:off x="0" y="951"/>
            <a:ext cx="9144000" cy="5141598"/>
          </a:xfrm>
          <a:prstGeom prst="rect">
            <a:avLst/>
          </a:prstGeom>
          <a:ln w="12700">
            <a:miter lim="400000"/>
          </a:ln>
        </p:spPr>
      </p:pic>
      <p:sp>
        <p:nvSpPr>
          <p:cNvPr id="1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33" name="APRICOT 2020_Powerpoint graphic 16-9 01 copy_APRICOT-2015_Powerpoint-graphic-03.pdf" descr="APRICOT 2020_Powerpoint graphic 16-9 01 copy_APRICOT-2015_Powerpoint-graphic-03.pdf"/>
          <p:cNvPicPr>
            <a:picLocks noChangeAspect="1"/>
          </p:cNvPicPr>
          <p:nvPr/>
        </p:nvPicPr>
        <p:blipFill>
          <a:blip r:embed="rId2"/>
          <a:stretch>
            <a:fillRect/>
          </a:stretch>
        </p:blipFill>
        <p:spPr>
          <a:xfrm>
            <a:off x="0" y="951"/>
            <a:ext cx="9144000" cy="5141598"/>
          </a:xfrm>
          <a:prstGeom prst="rect">
            <a:avLst/>
          </a:prstGeom>
          <a:ln w="12700">
            <a:miter lim="400000"/>
          </a:ln>
        </p:spPr>
      </p:pic>
      <p:sp>
        <p:nvSpPr>
          <p:cNvPr id="1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41" name="APRICOT 2020_Powerpoint graphic 16-9 01 copy_APRICOT-2015_Powerpoint-graphic-02.pdf" descr="APRICOT 2020_Powerpoint graphic 16-9 01 copy_APRICOT-2015_Powerpoint-graphic-02.pdf"/>
          <p:cNvPicPr>
            <a:picLocks noChangeAspect="1"/>
          </p:cNvPicPr>
          <p:nvPr/>
        </p:nvPicPr>
        <p:blipFill>
          <a:blip r:embed="rId2"/>
          <a:stretch>
            <a:fillRect/>
          </a:stretch>
        </p:blipFill>
        <p:spPr>
          <a:xfrm>
            <a:off x="0" y="950"/>
            <a:ext cx="9144000" cy="5141600"/>
          </a:xfrm>
          <a:prstGeom prst="rect">
            <a:avLst/>
          </a:prstGeom>
          <a:ln w="12700">
            <a:miter lim="400000"/>
          </a:ln>
        </p:spPr>
      </p:pic>
      <p:sp>
        <p:nvSpPr>
          <p:cNvPr id="142" name="Slide Number"/>
          <p:cNvSpPr txBox="1">
            <a:spLocks noGrp="1"/>
          </p:cNvSpPr>
          <p:nvPr>
            <p:ph type="sldNum" sz="quarter" idx="2"/>
          </p:nvPr>
        </p:nvSpPr>
        <p:spPr>
          <a:xfrm>
            <a:off x="6426199" y="4640263"/>
            <a:ext cx="127001" cy="127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prstGeom prst="rect">
            <a:avLst/>
          </a:prstGeom>
        </p:spPr>
        <p:txBody>
          <a:bodyPr/>
          <a:lstStyle/>
          <a:p>
            <a:r>
              <a:t>Title Text</a:t>
            </a:r>
          </a:p>
        </p:txBody>
      </p:sp>
      <p:sp>
        <p:nvSpPr>
          <p:cNvPr id="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olour background title + content">
    <p:spTree>
      <p:nvGrpSpPr>
        <p:cNvPr id="1" name=""/>
        <p:cNvGrpSpPr/>
        <p:nvPr/>
      </p:nvGrpSpPr>
      <p:grpSpPr>
        <a:xfrm>
          <a:off x="0" y="0"/>
          <a:ext cx="0" cy="0"/>
          <a:chOff x="0" y="0"/>
          <a:chExt cx="0" cy="0"/>
        </a:xfrm>
      </p:grpSpPr>
      <p:sp>
        <p:nvSpPr>
          <p:cNvPr id="31" name="Title 1"/>
          <p:cNvSpPr txBox="1"/>
          <p:nvPr/>
        </p:nvSpPr>
        <p:spPr>
          <a:xfrm>
            <a:off x="395535" y="205978"/>
            <a:ext cx="8352929" cy="857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ormAutofit/>
          </a:bodyPr>
          <a:lstStyle>
            <a:lvl1pPr>
              <a:defRPr sz="3600" b="1">
                <a:latin typeface="Arial"/>
                <a:ea typeface="Arial"/>
                <a:cs typeface="Arial"/>
                <a:sym typeface="Arial"/>
              </a:defRPr>
            </a:lvl1pPr>
          </a:lstStyle>
          <a:p>
            <a:r>
              <a:t>Click to edit Master title style</a:t>
            </a:r>
          </a:p>
        </p:txBody>
      </p:sp>
      <p:sp>
        <p:nvSpPr>
          <p:cNvPr id="3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pic>
        <p:nvPicPr>
          <p:cNvPr id="33" name="APRICOT 2020_Powerpoint graphic 16-9 01 copy_APRICOT-2015_Powerpoint-graphic-04.pdf" descr="APRICOT 2020_Powerpoint graphic 16-9 01 copy_APRICOT-2015_Powerpoint-graphic-04.pdf"/>
          <p:cNvPicPr>
            <a:picLocks noChangeAspect="1"/>
          </p:cNvPicPr>
          <p:nvPr/>
        </p:nvPicPr>
        <p:blipFill>
          <a:blip r:embed="rId2"/>
          <a:stretch>
            <a:fillRect/>
          </a:stretch>
        </p:blipFill>
        <p:spPr>
          <a:xfrm>
            <a:off x="0" y="951"/>
            <a:ext cx="9144000" cy="5141598"/>
          </a:xfrm>
          <a:prstGeom prst="rect">
            <a:avLst/>
          </a:prstGeom>
          <a:ln w="12700">
            <a:miter lim="400000"/>
          </a:ln>
        </p:spPr>
      </p:pic>
      <p:sp>
        <p:nvSpPr>
          <p:cNvPr id="34" name="Slide Number"/>
          <p:cNvSpPr txBox="1">
            <a:spLocks noGrp="1"/>
          </p:cNvSpPr>
          <p:nvPr>
            <p:ph type="sldNum" sz="quarter" idx="2"/>
          </p:nvPr>
        </p:nvSpPr>
        <p:spPr>
          <a:xfrm>
            <a:off x="8996237" y="5003866"/>
            <a:ext cx="127001" cy="127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Content 2">
    <p:spTree>
      <p:nvGrpSpPr>
        <p:cNvPr id="1" name=""/>
        <p:cNvGrpSpPr/>
        <p:nvPr/>
      </p:nvGrpSpPr>
      <p:grpSpPr>
        <a:xfrm>
          <a:off x="0" y="0"/>
          <a:ext cx="0" cy="0"/>
          <a:chOff x="0" y="0"/>
          <a:chExt cx="0" cy="0"/>
        </a:xfrm>
      </p:grpSpPr>
      <p:sp>
        <p:nvSpPr>
          <p:cNvPr id="41" name="Title Text"/>
          <p:cNvSpPr txBox="1">
            <a:spLocks noGrp="1"/>
          </p:cNvSpPr>
          <p:nvPr>
            <p:ph type="title"/>
          </p:nvPr>
        </p:nvSpPr>
        <p:spPr>
          <a:prstGeom prst="rect">
            <a:avLst/>
          </a:prstGeom>
        </p:spPr>
        <p:txBody>
          <a:bodyPr/>
          <a:lstStyle/>
          <a:p>
            <a:r>
              <a:t>Title Text</a:t>
            </a:r>
          </a:p>
        </p:txBody>
      </p:sp>
      <p:sp>
        <p:nvSpPr>
          <p:cNvPr id="4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9" name="Title Text"/>
          <p:cNvSpPr txBox="1">
            <a:spLocks noGrp="1"/>
          </p:cNvSpPr>
          <p:nvPr>
            <p:ph type="title"/>
          </p:nvPr>
        </p:nvSpPr>
        <p:spPr>
          <a:prstGeom prst="rect">
            <a:avLst/>
          </a:prstGeom>
        </p:spPr>
        <p:txBody>
          <a:bodyPr/>
          <a:lstStyle/>
          <a:p>
            <a:r>
              <a:t>Title Text</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74" name="Title Text"/>
          <p:cNvSpPr txBox="1">
            <a:spLocks noGrp="1"/>
          </p:cNvSpPr>
          <p:nvPr>
            <p:ph type="title"/>
          </p:nvPr>
        </p:nvSpPr>
        <p:spPr>
          <a:xfrm>
            <a:off x="539550" y="497514"/>
            <a:ext cx="8208915" cy="1620180"/>
          </a:xfrm>
          <a:prstGeom prst="rect">
            <a:avLst/>
          </a:prstGeom>
        </p:spPr>
        <p:txBody>
          <a:bodyPr/>
          <a:lstStyle>
            <a:lvl1pPr>
              <a:defRPr sz="5400"/>
            </a:lvl1pPr>
          </a:lstStyle>
          <a:p>
            <a:r>
              <a:t>Title Text</a:t>
            </a:r>
          </a:p>
        </p:txBody>
      </p:sp>
      <p:sp>
        <p:nvSpPr>
          <p:cNvPr id="75" name="Body Level One…"/>
          <p:cNvSpPr txBox="1">
            <a:spLocks noGrp="1"/>
          </p:cNvSpPr>
          <p:nvPr>
            <p:ph type="body" sz="half" idx="1"/>
          </p:nvPr>
        </p:nvSpPr>
        <p:spPr>
          <a:xfrm>
            <a:off x="539550" y="2171700"/>
            <a:ext cx="8208915" cy="1314450"/>
          </a:xfrm>
          <a:prstGeom prst="rect">
            <a:avLst/>
          </a:prstGeom>
        </p:spPr>
        <p:txBody>
          <a:bodyPr/>
          <a:lstStyle>
            <a:lvl1pPr marL="0" indent="0">
              <a:buSzTx/>
              <a:buFontTx/>
              <a:buNone/>
            </a:lvl1pPr>
            <a:lvl2pPr marL="0" indent="0">
              <a:buSzTx/>
              <a:buFontTx/>
              <a:buNone/>
            </a:lvl2pPr>
            <a:lvl3pPr marL="0" indent="0">
              <a:buSzTx/>
              <a:buFontTx/>
              <a:buNone/>
            </a:lvl3pPr>
            <a:lvl4pPr marL="0" indent="0">
              <a:buSzTx/>
              <a:buFontTx/>
              <a:buNone/>
            </a:lvl4pPr>
            <a:lvl5pPr marL="0" indent="0">
              <a:buSzTx/>
              <a:buFontTx/>
              <a:buNone/>
            </a:lvl5pPr>
          </a:lstStyle>
          <a:p>
            <a:r>
              <a:t>Body Level One</a:t>
            </a:r>
          </a:p>
          <a:p>
            <a:pPr lvl="1"/>
            <a:r>
              <a:t>Body Level Two</a:t>
            </a:r>
          </a:p>
          <a:p>
            <a:pPr lvl="2"/>
            <a:r>
              <a:t>Body Level Three</a:t>
            </a:r>
          </a:p>
          <a:p>
            <a:pPr lvl="3"/>
            <a:r>
              <a:t>Body Level Four</a:t>
            </a:r>
          </a:p>
          <a:p>
            <a:pPr lvl="4"/>
            <a:r>
              <a:t>Body Level Five</a:t>
            </a:r>
          </a:p>
        </p:txBody>
      </p:sp>
      <p:pic>
        <p:nvPicPr>
          <p:cNvPr id="76" name="APRICOT 2020_Powerpoint graphic 16-9 01 copy_APRICOT-2015_Powerpoint-graphic-03.pdf" descr="APRICOT 2020_Powerpoint graphic 16-9 01 copy_APRICOT-2015_Powerpoint-graphic-03.pdf"/>
          <p:cNvPicPr>
            <a:picLocks noChangeAspect="1"/>
          </p:cNvPicPr>
          <p:nvPr/>
        </p:nvPicPr>
        <p:blipFill>
          <a:blip r:embed="rId2"/>
          <a:stretch>
            <a:fillRect/>
          </a:stretch>
        </p:blipFill>
        <p:spPr>
          <a:xfrm>
            <a:off x="0" y="951"/>
            <a:ext cx="9144000" cy="5141598"/>
          </a:xfrm>
          <a:prstGeom prst="rect">
            <a:avLst/>
          </a:prstGeom>
          <a:ln w="12700">
            <a:miter lim="400000"/>
          </a:ln>
        </p:spPr>
      </p:pic>
      <p:sp>
        <p:nvSpPr>
          <p:cNvPr id="77" name="Slide Number"/>
          <p:cNvSpPr txBox="1">
            <a:spLocks noGrp="1"/>
          </p:cNvSpPr>
          <p:nvPr>
            <p:ph type="sldNum" sz="quarter" idx="2"/>
          </p:nvPr>
        </p:nvSpPr>
        <p:spPr>
          <a:xfrm>
            <a:off x="6426199" y="4640263"/>
            <a:ext cx="127001" cy="127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84" name="Title Text"/>
          <p:cNvSpPr txBox="1">
            <a:spLocks noGrp="1"/>
          </p:cNvSpPr>
          <p:nvPr>
            <p:ph type="title"/>
          </p:nvPr>
        </p:nvSpPr>
        <p:spPr>
          <a:prstGeom prst="rect">
            <a:avLst/>
          </a:prstGeom>
        </p:spPr>
        <p:txBody>
          <a:bodyPr/>
          <a:lstStyle/>
          <a:p>
            <a:r>
              <a:t>Title Text</a:t>
            </a:r>
          </a:p>
        </p:txBody>
      </p:sp>
      <p:sp>
        <p:nvSpPr>
          <p:cNvPr id="8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pic>
        <p:nvPicPr>
          <p:cNvPr id="86" name="APRICOT 2020_Powerpoint graphic 16-9 01 copy_APRICOT-2015_Powerpoint-graphic-03.pdf" descr="APRICOT 2020_Powerpoint graphic 16-9 01 copy_APRICOT-2015_Powerpoint-graphic-03.pdf"/>
          <p:cNvPicPr>
            <a:picLocks noChangeAspect="1"/>
          </p:cNvPicPr>
          <p:nvPr/>
        </p:nvPicPr>
        <p:blipFill>
          <a:blip r:embed="rId2"/>
          <a:stretch>
            <a:fillRect/>
          </a:stretch>
        </p:blipFill>
        <p:spPr>
          <a:xfrm>
            <a:off x="0" y="951"/>
            <a:ext cx="9144000" cy="5141598"/>
          </a:xfrm>
          <a:prstGeom prst="rect">
            <a:avLst/>
          </a:prstGeom>
          <a:ln w="12700">
            <a:miter lim="400000"/>
          </a:ln>
        </p:spPr>
      </p:pic>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olour background title + content">
    <p:spTree>
      <p:nvGrpSpPr>
        <p:cNvPr id="1" name=""/>
        <p:cNvGrpSpPr/>
        <p:nvPr/>
      </p:nvGrpSpPr>
      <p:grpSpPr>
        <a:xfrm>
          <a:off x="0" y="0"/>
          <a:ext cx="0" cy="0"/>
          <a:chOff x="0" y="0"/>
          <a:chExt cx="0" cy="0"/>
        </a:xfrm>
      </p:grpSpPr>
      <p:sp>
        <p:nvSpPr>
          <p:cNvPr id="94" name="Title 1"/>
          <p:cNvSpPr txBox="1"/>
          <p:nvPr/>
        </p:nvSpPr>
        <p:spPr>
          <a:xfrm>
            <a:off x="395535" y="205978"/>
            <a:ext cx="8352929" cy="857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ormAutofit/>
          </a:bodyPr>
          <a:lstStyle>
            <a:lvl1pPr>
              <a:defRPr sz="3600" b="1">
                <a:latin typeface="Arial"/>
                <a:ea typeface="Arial"/>
                <a:cs typeface="Arial"/>
                <a:sym typeface="Arial"/>
              </a:defRPr>
            </a:lvl1pPr>
          </a:lstStyle>
          <a:p>
            <a:r>
              <a:t>Click to edit Master title style</a:t>
            </a:r>
          </a:p>
        </p:txBody>
      </p:sp>
      <p:sp>
        <p:nvSpPr>
          <p:cNvPr id="9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pic>
        <p:nvPicPr>
          <p:cNvPr id="96" name="APRICOT 2020_Powerpoint graphic 16-9 01 copy_APRICOT-2015_Powerpoint-graphic-03.pdf" descr="APRICOT 2020_Powerpoint graphic 16-9 01 copy_APRICOT-2015_Powerpoint-graphic-03.pdf"/>
          <p:cNvPicPr>
            <a:picLocks noChangeAspect="1"/>
          </p:cNvPicPr>
          <p:nvPr/>
        </p:nvPicPr>
        <p:blipFill>
          <a:blip r:embed="rId2"/>
          <a:stretch>
            <a:fillRect/>
          </a:stretch>
        </p:blipFill>
        <p:spPr>
          <a:xfrm>
            <a:off x="0" y="951"/>
            <a:ext cx="9144000" cy="5141598"/>
          </a:xfrm>
          <a:prstGeom prst="rect">
            <a:avLst/>
          </a:prstGeom>
          <a:ln w="12700">
            <a:miter lim="400000"/>
          </a:ln>
        </p:spPr>
      </p:pic>
      <p:sp>
        <p:nvSpPr>
          <p:cNvPr id="97" name="Slide Number"/>
          <p:cNvSpPr txBox="1">
            <a:spLocks noGrp="1"/>
          </p:cNvSpPr>
          <p:nvPr>
            <p:ph type="sldNum" sz="quarter" idx="2"/>
          </p:nvPr>
        </p:nvSpPr>
        <p:spPr>
          <a:xfrm>
            <a:off x="8996237" y="5003866"/>
            <a:ext cx="127001" cy="12700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95536" y="205978"/>
            <a:ext cx="8352929" cy="857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ormAutofit/>
          </a:bodyPr>
          <a:lstStyle/>
          <a:p>
            <a:r>
              <a:t>Title Text</a:t>
            </a:r>
          </a:p>
        </p:txBody>
      </p:sp>
      <p:sp>
        <p:nvSpPr>
          <p:cNvPr id="3" name="Body Level One…"/>
          <p:cNvSpPr txBox="1">
            <a:spLocks noGrp="1"/>
          </p:cNvSpPr>
          <p:nvPr>
            <p:ph type="body" idx="1"/>
          </p:nvPr>
        </p:nvSpPr>
        <p:spPr>
          <a:xfrm>
            <a:off x="395536" y="1200150"/>
            <a:ext cx="8352929" cy="34238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pic>
        <p:nvPicPr>
          <p:cNvPr id="4" name="APRICOT 2020_Powerpoint graphic 16-9 01 copy_APRICOT-2015_Powerpoint-graphic-04.pdf" descr="APRICOT 2020_Powerpoint graphic 16-9 01 copy_APRICOT-2015_Powerpoint-graphic-04.pdf"/>
          <p:cNvPicPr>
            <a:picLocks noChangeAspect="1"/>
          </p:cNvPicPr>
          <p:nvPr/>
        </p:nvPicPr>
        <p:blipFill>
          <a:blip r:embed="rId16"/>
          <a:stretch>
            <a:fillRect/>
          </a:stretch>
        </p:blipFill>
        <p:spPr>
          <a:xfrm>
            <a:off x="0" y="951"/>
            <a:ext cx="9144000" cy="5141598"/>
          </a:xfrm>
          <a:prstGeom prst="rect">
            <a:avLst/>
          </a:prstGeom>
          <a:ln w="12700">
            <a:miter lim="400000"/>
          </a:ln>
        </p:spPr>
      </p:pic>
      <p:sp>
        <p:nvSpPr>
          <p:cNvPr id="5" name="Slide Number"/>
          <p:cNvSpPr txBox="1">
            <a:spLocks noGrp="1"/>
          </p:cNvSpPr>
          <p:nvPr>
            <p:ph type="sldNum" sz="quarter" idx="2"/>
          </p:nvPr>
        </p:nvSpPr>
        <p:spPr>
          <a:xfrm>
            <a:off x="8981503" y="4983032"/>
            <a:ext cx="127001" cy="127001"/>
          </a:xfrm>
          <a:prstGeom prst="rect">
            <a:avLst/>
          </a:prstGeom>
          <a:ln w="12700">
            <a:miter lim="400000"/>
          </a:ln>
        </p:spPr>
        <p:txBody>
          <a:bodyPr wrap="none" lIns="0" tIns="0" rIns="0" bIns="0" anchor="b">
            <a:spAutoFit/>
          </a:bodyPr>
          <a:lstStyle>
            <a:lvl1pPr algn="r">
              <a:defRPr sz="800">
                <a:solidFill>
                  <a:srgbClr val="BFBFBF"/>
                </a:solidFill>
                <a:latin typeface="Arial"/>
                <a:ea typeface="Arial"/>
                <a:cs typeface="Arial"/>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spd="med"/>
  <p:txStyles>
    <p:titleStyle>
      <a:lvl1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9pPr>
    </p:titleStyle>
    <p:bodyStyle>
      <a:lvl1pPr marL="266700" marR="0" indent="-26670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1pPr>
      <a:lvl2pPr marL="586738" marR="0" indent="-320038"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2pPr>
      <a:lvl3pPr marL="952500" marR="0" indent="-41910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3pPr>
      <a:lvl4pPr marL="1645920" marR="0" indent="-274319"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4pPr>
      <a:lvl5pPr marL="21031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5pPr>
      <a:lvl6pPr marL="25603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6pPr>
      <a:lvl7pPr marL="30175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7pPr>
      <a:lvl8pPr marL="34747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8pPr>
      <a:lvl9pPr marL="39319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3548" y="1597820"/>
            <a:ext cx="6446664" cy="1102519"/>
          </a:xfrm>
        </p:spPr>
        <p:txBody>
          <a:bodyPr>
            <a:noAutofit/>
          </a:bodyPr>
          <a:lstStyle/>
          <a:p>
            <a:r>
              <a:rPr lang="en-US" sz="4400" dirty="0">
                <a:solidFill>
                  <a:schemeClr val="accent6">
                    <a:lumMod val="50000"/>
                  </a:schemeClr>
                </a:solidFill>
                <a:latin typeface="Powderfinger Type" panose="02020709070000000403" pitchFamily="49" charset="77"/>
              </a:rPr>
              <a:t>The </a:t>
            </a:r>
            <a:r>
              <a:rPr lang="en-US" sz="4400" dirty="0">
                <a:solidFill>
                  <a:schemeClr val="accent6">
                    <a:lumMod val="50000"/>
                  </a:schemeClr>
                </a:solidFill>
                <a:latin typeface="Powderfinger Type" panose="02020709070000000403" pitchFamily="49" charset="77"/>
                <a:cs typeface="Powderfinger Type"/>
              </a:rPr>
              <a:t>Routing and Addressing in the Internet – 2019 in Review</a:t>
            </a:r>
          </a:p>
        </p:txBody>
      </p:sp>
      <p:sp>
        <p:nvSpPr>
          <p:cNvPr id="3" name="Subtitle 2"/>
          <p:cNvSpPr>
            <a:spLocks noGrp="1"/>
          </p:cNvSpPr>
          <p:nvPr>
            <p:ph type="subTitle" idx="1"/>
          </p:nvPr>
        </p:nvSpPr>
        <p:spPr>
          <a:xfrm>
            <a:off x="3029612" y="3474586"/>
            <a:ext cx="4800600" cy="1314450"/>
          </a:xfrm>
        </p:spPr>
        <p:txBody>
          <a:bodyPr>
            <a:normAutofit/>
          </a:bodyPr>
          <a:lstStyle/>
          <a:p>
            <a:pPr algn="r"/>
            <a:r>
              <a:rPr lang="en-US" sz="1350" dirty="0">
                <a:solidFill>
                  <a:schemeClr val="bg1">
                    <a:lumMod val="50000"/>
                  </a:schemeClr>
                </a:solidFill>
                <a:latin typeface="AhnbergHand"/>
                <a:cs typeface="AhnbergHand"/>
              </a:rPr>
              <a:t>Geoff Huston</a:t>
            </a:r>
          </a:p>
          <a:p>
            <a:pPr algn="r"/>
            <a:r>
              <a:rPr lang="en-US" sz="1350" dirty="0">
                <a:solidFill>
                  <a:schemeClr val="bg1">
                    <a:lumMod val="50000"/>
                  </a:schemeClr>
                </a:solidFill>
                <a:latin typeface="AhnbergHand"/>
                <a:cs typeface="AhnbergHand"/>
              </a:rPr>
              <a:t>Chief Scientist, APNIC</a:t>
            </a:r>
          </a:p>
        </p:txBody>
      </p:sp>
    </p:spTree>
    <p:extLst>
      <p:ext uri="{BB962C8B-B14F-4D97-AF65-F5344CB8AC3E}">
        <p14:creationId xmlns:p14="http://schemas.microsoft.com/office/powerpoint/2010/main" val="133421201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What happened in 2019 in V4?</a:t>
            </a:r>
          </a:p>
        </p:txBody>
      </p:sp>
      <p:sp>
        <p:nvSpPr>
          <p:cNvPr id="3" name="Content Placeholder 2"/>
          <p:cNvSpPr>
            <a:spLocks noGrp="1"/>
          </p:cNvSpPr>
          <p:nvPr>
            <p:ph idx="1"/>
          </p:nvPr>
        </p:nvSpPr>
        <p:spPr>
          <a:xfrm>
            <a:off x="827584" y="1203599"/>
            <a:ext cx="7632848" cy="3423827"/>
          </a:xfrm>
        </p:spPr>
        <p:txBody>
          <a:bodyPr>
            <a:noAutofit/>
          </a:bodyPr>
          <a:lstStyle/>
          <a:p>
            <a:pPr marL="0" indent="0">
              <a:buNone/>
            </a:pPr>
            <a:r>
              <a:rPr lang="en-US" sz="2000" dirty="0"/>
              <a:t>Routing Business as usual </a:t>
            </a:r>
            <a:r>
              <a:rPr lang="mr-IN" sz="2000" dirty="0"/>
              <a:t>–</a:t>
            </a:r>
            <a:r>
              <a:rPr lang="en-US" sz="2000" dirty="0"/>
              <a:t> despite IPv4 address exhaustion!</a:t>
            </a:r>
          </a:p>
          <a:p>
            <a:pPr lvl="1">
              <a:spcBef>
                <a:spcPts val="900"/>
              </a:spcBef>
            </a:pPr>
            <a:r>
              <a:rPr lang="en-US" sz="1600" dirty="0"/>
              <a:t>From the look of the growth plots, its business as usual, despite the increasing pressures on IPv4 address availability</a:t>
            </a:r>
          </a:p>
          <a:p>
            <a:pPr lvl="1">
              <a:spcBef>
                <a:spcPts val="900"/>
              </a:spcBef>
            </a:pPr>
            <a:r>
              <a:rPr lang="en-US" sz="1600" dirty="0"/>
              <a:t>The number of entries in the IPv4 default-free zone reached 800,000 by the end of 2019</a:t>
            </a:r>
          </a:p>
          <a:p>
            <a:pPr lvl="1">
              <a:spcBef>
                <a:spcPts val="900"/>
              </a:spcBef>
            </a:pPr>
            <a:r>
              <a:rPr lang="en-US" sz="1600" dirty="0"/>
              <a:t>The pace of growth of the routing table is still relatively constant at ~51,000 new entries and 3,400 new AS’s per year</a:t>
            </a:r>
          </a:p>
          <a:p>
            <a:pPr lvl="2">
              <a:spcBef>
                <a:spcPts val="900"/>
              </a:spcBef>
            </a:pPr>
            <a:r>
              <a:rPr lang="en-US" sz="1400" dirty="0"/>
              <a:t>IPv4 address exhaustion is not changing this!</a:t>
            </a:r>
          </a:p>
          <a:p>
            <a:pPr lvl="2">
              <a:spcBef>
                <a:spcPts val="900"/>
              </a:spcBef>
            </a:pPr>
            <a:r>
              <a:rPr lang="en-US" sz="1400" dirty="0"/>
              <a:t>Instead, we appear to be advertising shorter prefixes into the routing system</a:t>
            </a:r>
          </a:p>
        </p:txBody>
      </p:sp>
    </p:spTree>
    <p:extLst>
      <p:ext uri="{BB962C8B-B14F-4D97-AF65-F5344CB8AC3E}">
        <p14:creationId xmlns:p14="http://schemas.microsoft.com/office/powerpoint/2010/main" val="162414527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1E5A-3551-B242-A782-5CDFAC47E462}"/>
              </a:ext>
            </a:extLst>
          </p:cNvPr>
          <p:cNvSpPr>
            <a:spLocks noGrp="1"/>
          </p:cNvSpPr>
          <p:nvPr>
            <p:ph type="title"/>
          </p:nvPr>
        </p:nvSpPr>
        <p:spPr/>
        <p:txBody>
          <a:bodyPr>
            <a:noAutofit/>
          </a:bodyPr>
          <a:lstStyle/>
          <a:p>
            <a:r>
              <a:rPr lang="en-AU" sz="2800" dirty="0">
                <a:solidFill>
                  <a:schemeClr val="accent6">
                    <a:lumMod val="50000"/>
                  </a:schemeClr>
                </a:solidFill>
                <a:latin typeface="Powderfinger Type" panose="02020709070000000403" pitchFamily="49" charset="77"/>
              </a:rPr>
              <a:t>What about IPv4 Address Exhaustion?</a:t>
            </a:r>
          </a:p>
        </p:txBody>
      </p:sp>
      <p:sp>
        <p:nvSpPr>
          <p:cNvPr id="7" name="TextBox 6">
            <a:extLst>
              <a:ext uri="{FF2B5EF4-FFF2-40B4-BE49-F238E27FC236}">
                <a16:creationId xmlns:a16="http://schemas.microsoft.com/office/drawing/2014/main" id="{87016FDA-B672-F247-8008-45A4791593DF}"/>
              </a:ext>
            </a:extLst>
          </p:cNvPr>
          <p:cNvSpPr txBox="1"/>
          <p:nvPr/>
        </p:nvSpPr>
        <p:spPr>
          <a:xfrm>
            <a:off x="5076056" y="2643758"/>
            <a:ext cx="2859822" cy="1754326"/>
          </a:xfrm>
          <a:prstGeom prst="rect">
            <a:avLst/>
          </a:prstGeom>
          <a:noFill/>
        </p:spPr>
        <p:txBody>
          <a:bodyPr wrap="none" rtlCol="0">
            <a:spAutoFit/>
          </a:bodyPr>
          <a:lstStyle/>
          <a:p>
            <a:r>
              <a:rPr lang="en-AU" dirty="0"/>
              <a:t>ARIN          – no free pool left</a:t>
            </a:r>
          </a:p>
          <a:p>
            <a:r>
              <a:rPr lang="en-AU" dirty="0"/>
              <a:t>AFRINIC    – July 2020</a:t>
            </a:r>
          </a:p>
          <a:p>
            <a:r>
              <a:rPr lang="en-AU" dirty="0"/>
              <a:t>LACNIC     – no free pool left</a:t>
            </a:r>
          </a:p>
          <a:p>
            <a:r>
              <a:rPr lang="en-AU" dirty="0"/>
              <a:t>APNIC       – January 2021 </a:t>
            </a:r>
          </a:p>
          <a:p>
            <a:r>
              <a:rPr lang="en-AU" dirty="0"/>
              <a:t>RIPE NCC – no free pool left</a:t>
            </a:r>
          </a:p>
          <a:p>
            <a:endParaRPr lang="en-AU" dirty="0"/>
          </a:p>
        </p:txBody>
      </p:sp>
      <p:sp>
        <p:nvSpPr>
          <p:cNvPr id="8" name="TextBox 7">
            <a:extLst>
              <a:ext uri="{FF2B5EF4-FFF2-40B4-BE49-F238E27FC236}">
                <a16:creationId xmlns:a16="http://schemas.microsoft.com/office/drawing/2014/main" id="{60AC6E85-44EE-4548-9389-681BA216C936}"/>
              </a:ext>
            </a:extLst>
          </p:cNvPr>
          <p:cNvSpPr txBox="1"/>
          <p:nvPr/>
        </p:nvSpPr>
        <p:spPr>
          <a:xfrm>
            <a:off x="4973482" y="1707655"/>
            <a:ext cx="3799740" cy="646331"/>
          </a:xfrm>
          <a:prstGeom prst="rect">
            <a:avLst/>
          </a:prstGeom>
          <a:noFill/>
        </p:spPr>
        <p:txBody>
          <a:bodyPr wrap="square" rtlCol="0">
            <a:spAutoFit/>
          </a:bodyPr>
          <a:lstStyle/>
          <a:p>
            <a:r>
              <a:rPr lang="en-AU" dirty="0"/>
              <a:t>RIR Address Pool runout projections as of the start of 2020:</a:t>
            </a:r>
          </a:p>
        </p:txBody>
      </p:sp>
      <p:pic>
        <p:nvPicPr>
          <p:cNvPr id="6" name="Content Placeholder 5">
            <a:extLst>
              <a:ext uri="{FF2B5EF4-FFF2-40B4-BE49-F238E27FC236}">
                <a16:creationId xmlns:a16="http://schemas.microsoft.com/office/drawing/2014/main" id="{79C2F991-9DAA-3446-BEAB-436C48CE82AD}"/>
              </a:ext>
            </a:extLst>
          </p:cNvPr>
          <p:cNvPicPr>
            <a:picLocks noGrp="1" noChangeAspect="1"/>
          </p:cNvPicPr>
          <p:nvPr>
            <p:ph idx="1"/>
          </p:nvPr>
        </p:nvPicPr>
        <p:blipFill>
          <a:blip r:embed="rId2"/>
          <a:stretch>
            <a:fillRect/>
          </a:stretch>
        </p:blipFill>
        <p:spPr>
          <a:xfrm>
            <a:off x="86396" y="1184247"/>
            <a:ext cx="4772917" cy="3394075"/>
          </a:xfrm>
        </p:spPr>
      </p:pic>
    </p:spTree>
    <p:extLst>
      <p:ext uri="{BB962C8B-B14F-4D97-AF65-F5344CB8AC3E}">
        <p14:creationId xmlns:p14="http://schemas.microsoft.com/office/powerpoint/2010/main" val="294469441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Post-Exhaustion Routing Growth</a:t>
            </a:r>
          </a:p>
        </p:txBody>
      </p:sp>
      <p:sp>
        <p:nvSpPr>
          <p:cNvPr id="3" name="Content Placeholder 2"/>
          <p:cNvSpPr>
            <a:spLocks noGrp="1"/>
          </p:cNvSpPr>
          <p:nvPr>
            <p:ph idx="1"/>
          </p:nvPr>
        </p:nvSpPr>
        <p:spPr>
          <a:xfrm>
            <a:off x="1485900" y="1200152"/>
            <a:ext cx="6172200" cy="3287447"/>
          </a:xfrm>
        </p:spPr>
        <p:txBody>
          <a:bodyPr>
            <a:normAutofit/>
          </a:bodyPr>
          <a:lstStyle/>
          <a:p>
            <a:pPr>
              <a:spcBef>
                <a:spcPts val="936"/>
              </a:spcBef>
            </a:pPr>
            <a:r>
              <a:rPr lang="en-US" dirty="0"/>
              <a:t>What’s driving this post-exhaustion growth?</a:t>
            </a:r>
          </a:p>
          <a:p>
            <a:pPr lvl="1">
              <a:spcBef>
                <a:spcPts val="936"/>
              </a:spcBef>
            </a:pPr>
            <a:r>
              <a:rPr lang="en-US" dirty="0"/>
              <a:t>Transfers?</a:t>
            </a:r>
          </a:p>
          <a:p>
            <a:pPr lvl="1">
              <a:spcBef>
                <a:spcPts val="936"/>
              </a:spcBef>
            </a:pPr>
            <a:r>
              <a:rPr lang="en-US" dirty="0"/>
              <a:t>Last /8 policies in RIPE and APNIC?</a:t>
            </a:r>
          </a:p>
          <a:p>
            <a:pPr lvl="1">
              <a:spcBef>
                <a:spcPts val="936"/>
              </a:spcBef>
            </a:pPr>
            <a:r>
              <a:rPr lang="en-US" dirty="0"/>
              <a:t>Leasing and address recovery?</a:t>
            </a:r>
          </a:p>
          <a:p>
            <a:pPr>
              <a:spcBef>
                <a:spcPts val="936"/>
              </a:spcBef>
            </a:pPr>
            <a:endParaRPr lang="en-US" dirty="0"/>
          </a:p>
          <a:p>
            <a:pPr lvl="1">
              <a:spcBef>
                <a:spcPts val="936"/>
              </a:spcBef>
            </a:pPr>
            <a:endParaRPr lang="en-US" dirty="0"/>
          </a:p>
          <a:p>
            <a:pPr lvl="1">
              <a:spcBef>
                <a:spcPts val="936"/>
              </a:spcBef>
            </a:pPr>
            <a:endParaRPr lang="en-US" dirty="0"/>
          </a:p>
        </p:txBody>
      </p:sp>
    </p:spTree>
    <p:extLst>
      <p:ext uri="{BB962C8B-B14F-4D97-AF65-F5344CB8AC3E}">
        <p14:creationId xmlns:p14="http://schemas.microsoft.com/office/powerpoint/2010/main" val="187645027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61661"/>
            <a:ext cx="6830516" cy="857250"/>
          </a:xfrm>
        </p:spPr>
        <p:txBody>
          <a:bodyPr>
            <a:noAutofit/>
          </a:bodyPr>
          <a:lstStyle/>
          <a:p>
            <a:r>
              <a:rPr lang="en-US" sz="2800" dirty="0">
                <a:solidFill>
                  <a:schemeClr val="accent6">
                    <a:lumMod val="50000"/>
                  </a:schemeClr>
                </a:solidFill>
                <a:latin typeface="Powderfinger Type" panose="02020709070000000403" pitchFamily="49" charset="77"/>
              </a:rPr>
              <a:t>Advertised Address “Age”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245" y="1151411"/>
            <a:ext cx="6159874" cy="3519928"/>
          </a:xfrm>
          <a:prstGeom prst="rect">
            <a:avLst/>
          </a:prstGeom>
        </p:spPr>
      </p:pic>
      <p:sp>
        <p:nvSpPr>
          <p:cNvPr id="6" name="TextBox 5"/>
          <p:cNvSpPr txBox="1"/>
          <p:nvPr/>
        </p:nvSpPr>
        <p:spPr>
          <a:xfrm>
            <a:off x="2144806" y="2599752"/>
            <a:ext cx="3980544" cy="646331"/>
          </a:xfrm>
          <a:prstGeom prst="rect">
            <a:avLst/>
          </a:prstGeom>
          <a:noFill/>
        </p:spPr>
        <p:txBody>
          <a:bodyPr wrap="square" rtlCol="0">
            <a:spAutoFit/>
          </a:bodyPr>
          <a:lstStyle/>
          <a:p>
            <a:r>
              <a:rPr lang="en-US" sz="1200" dirty="0">
                <a:latin typeface="AhnbergHand" charset="0"/>
                <a:ea typeface="AhnbergHand" charset="0"/>
                <a:cs typeface="AhnbergHand" charset="0"/>
              </a:rPr>
              <a:t>80% of all new addresses announced in 2010 were allocated or assigned within the past 12 months</a:t>
            </a:r>
          </a:p>
        </p:txBody>
      </p:sp>
      <p:sp>
        <p:nvSpPr>
          <p:cNvPr id="7" name="Freeform 6"/>
          <p:cNvSpPr/>
          <p:nvPr/>
        </p:nvSpPr>
        <p:spPr>
          <a:xfrm>
            <a:off x="2084202" y="2009714"/>
            <a:ext cx="385361" cy="605741"/>
          </a:xfrm>
          <a:custGeom>
            <a:avLst/>
            <a:gdLst>
              <a:gd name="connsiteX0" fmla="*/ 511112 w 513814"/>
              <a:gd name="connsiteY0" fmla="*/ 807655 h 807655"/>
              <a:gd name="connsiteX1" fmla="*/ 475253 w 513814"/>
              <a:gd name="connsiteY1" fmla="*/ 520784 h 807655"/>
              <a:gd name="connsiteX2" fmla="*/ 242171 w 513814"/>
              <a:gd name="connsiteY2" fmla="*/ 171160 h 807655"/>
              <a:gd name="connsiteX3" fmla="*/ 124 w 513814"/>
              <a:gd name="connsiteY3" fmla="*/ 72549 h 807655"/>
              <a:gd name="connsiteX4" fmla="*/ 206312 w 513814"/>
              <a:gd name="connsiteY4" fmla="*/ 831 h 807655"/>
              <a:gd name="connsiteX5" fmla="*/ 9089 w 513814"/>
              <a:gd name="connsiteY5" fmla="*/ 45655 h 807655"/>
              <a:gd name="connsiteX6" fmla="*/ 80806 w 513814"/>
              <a:gd name="connsiteY6" fmla="*/ 215984 h 8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814" h="807655">
                <a:moveTo>
                  <a:pt x="511112" y="807655"/>
                </a:moveTo>
                <a:cubicBezTo>
                  <a:pt x="515594" y="717260"/>
                  <a:pt x="520077" y="626866"/>
                  <a:pt x="475253" y="520784"/>
                </a:cubicBezTo>
                <a:cubicBezTo>
                  <a:pt x="430429" y="414701"/>
                  <a:pt x="321359" y="245866"/>
                  <a:pt x="242171" y="171160"/>
                </a:cubicBezTo>
                <a:cubicBezTo>
                  <a:pt x="162983" y="96454"/>
                  <a:pt x="6101" y="100937"/>
                  <a:pt x="124" y="72549"/>
                </a:cubicBezTo>
                <a:cubicBezTo>
                  <a:pt x="-5853" y="44161"/>
                  <a:pt x="204818" y="5313"/>
                  <a:pt x="206312" y="831"/>
                </a:cubicBezTo>
                <a:cubicBezTo>
                  <a:pt x="207806" y="-3651"/>
                  <a:pt x="30007" y="9796"/>
                  <a:pt x="9089" y="45655"/>
                </a:cubicBezTo>
                <a:cubicBezTo>
                  <a:pt x="-11829" y="81514"/>
                  <a:pt x="80806" y="215984"/>
                  <a:pt x="80806" y="215984"/>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TextBox 7"/>
          <p:cNvSpPr txBox="1"/>
          <p:nvPr/>
        </p:nvSpPr>
        <p:spPr>
          <a:xfrm>
            <a:off x="3482573" y="1866151"/>
            <a:ext cx="3980544" cy="461665"/>
          </a:xfrm>
          <a:prstGeom prst="rect">
            <a:avLst/>
          </a:prstGeom>
          <a:noFill/>
        </p:spPr>
        <p:txBody>
          <a:bodyPr wrap="square" rtlCol="0">
            <a:spAutoFit/>
          </a:bodyPr>
          <a:lstStyle/>
          <a:p>
            <a:r>
              <a:rPr lang="en-US" sz="1200" dirty="0">
                <a:latin typeface="AhnbergHand" charset="0"/>
                <a:ea typeface="AhnbergHand" charset="0"/>
                <a:cs typeface="AhnbergHand" charset="0"/>
              </a:rPr>
              <a:t>2% of all new addresses announced in 2010 were &gt;= 20 years ‘old’ (legacy)</a:t>
            </a:r>
          </a:p>
        </p:txBody>
      </p:sp>
      <p:sp>
        <p:nvSpPr>
          <p:cNvPr id="9" name="Freeform 8"/>
          <p:cNvSpPr/>
          <p:nvPr/>
        </p:nvSpPr>
        <p:spPr>
          <a:xfrm>
            <a:off x="5633848" y="1610707"/>
            <a:ext cx="1642160" cy="238265"/>
          </a:xfrm>
          <a:custGeom>
            <a:avLst/>
            <a:gdLst>
              <a:gd name="connsiteX0" fmla="*/ 99239 w 2189546"/>
              <a:gd name="connsiteY0" fmla="*/ 317687 h 317687"/>
              <a:gd name="connsiteX1" fmla="*/ 179922 w 2189546"/>
              <a:gd name="connsiteY1" fmla="*/ 237005 h 317687"/>
              <a:gd name="connsiteX2" fmla="*/ 1748745 w 2189546"/>
              <a:gd name="connsiteY2" fmla="*/ 129428 h 317687"/>
              <a:gd name="connsiteX3" fmla="*/ 2152157 w 2189546"/>
              <a:gd name="connsiteY3" fmla="*/ 3922 h 317687"/>
              <a:gd name="connsiteX4" fmla="*/ 1919075 w 2189546"/>
              <a:gd name="connsiteY4" fmla="*/ 30817 h 317687"/>
              <a:gd name="connsiteX5" fmla="*/ 2188016 w 2189546"/>
              <a:gd name="connsiteY5" fmla="*/ 21852 h 317687"/>
              <a:gd name="connsiteX6" fmla="*/ 2035616 w 2189546"/>
              <a:gd name="connsiteY6" fmla="*/ 192181 h 31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9546" h="317687">
                <a:moveTo>
                  <a:pt x="99239" y="317687"/>
                </a:moveTo>
                <a:cubicBezTo>
                  <a:pt x="2121" y="293034"/>
                  <a:pt x="-94996" y="268381"/>
                  <a:pt x="179922" y="237005"/>
                </a:cubicBezTo>
                <a:cubicBezTo>
                  <a:pt x="454840" y="205629"/>
                  <a:pt x="1420039" y="168275"/>
                  <a:pt x="1748745" y="129428"/>
                </a:cubicBezTo>
                <a:cubicBezTo>
                  <a:pt x="2077451" y="90581"/>
                  <a:pt x="2123769" y="20357"/>
                  <a:pt x="2152157" y="3922"/>
                </a:cubicBezTo>
                <a:cubicBezTo>
                  <a:pt x="2180545" y="-12513"/>
                  <a:pt x="1913099" y="27829"/>
                  <a:pt x="1919075" y="30817"/>
                </a:cubicBezTo>
                <a:cubicBezTo>
                  <a:pt x="1925052" y="33805"/>
                  <a:pt x="2168593" y="-5042"/>
                  <a:pt x="2188016" y="21852"/>
                </a:cubicBezTo>
                <a:cubicBezTo>
                  <a:pt x="2207439" y="48746"/>
                  <a:pt x="2035616" y="192181"/>
                  <a:pt x="2035616" y="192181"/>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extBox 9"/>
          <p:cNvSpPr txBox="1"/>
          <p:nvPr/>
        </p:nvSpPr>
        <p:spPr>
          <a:xfrm>
            <a:off x="1358155" y="870043"/>
            <a:ext cx="569387" cy="300082"/>
          </a:xfrm>
          <a:prstGeom prst="rect">
            <a:avLst/>
          </a:prstGeom>
          <a:noFill/>
        </p:spPr>
        <p:txBody>
          <a:bodyPr wrap="none" rtlCol="0">
            <a:spAutoFit/>
          </a:bodyPr>
          <a:lstStyle/>
          <a:p>
            <a:r>
              <a:rPr lang="en-US" sz="1350" b="1"/>
              <a:t>2010</a:t>
            </a:r>
          </a:p>
        </p:txBody>
      </p:sp>
    </p:spTree>
    <p:extLst>
      <p:ext uri="{BB962C8B-B14F-4D97-AF65-F5344CB8AC3E}">
        <p14:creationId xmlns:p14="http://schemas.microsoft.com/office/powerpoint/2010/main" val="187980167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E6ABC9-1932-3B4B-B236-488A041FBC97}"/>
              </a:ext>
            </a:extLst>
          </p:cNvPr>
          <p:cNvPicPr>
            <a:picLocks noChangeAspect="1"/>
          </p:cNvPicPr>
          <p:nvPr/>
        </p:nvPicPr>
        <p:blipFill>
          <a:blip r:embed="rId2"/>
          <a:stretch>
            <a:fillRect/>
          </a:stretch>
        </p:blipFill>
        <p:spPr>
          <a:xfrm>
            <a:off x="1819817" y="707667"/>
            <a:ext cx="6342670" cy="4453364"/>
          </a:xfrm>
          <a:prstGeom prst="rect">
            <a:avLst/>
          </a:prstGeom>
        </p:spPr>
      </p:pic>
      <p:sp>
        <p:nvSpPr>
          <p:cNvPr id="2" name="Title 1"/>
          <p:cNvSpPr>
            <a:spLocks noGrp="1"/>
          </p:cNvSpPr>
          <p:nvPr>
            <p:ph type="title"/>
          </p:nvPr>
        </p:nvSpPr>
        <p:spPr>
          <a:xfrm>
            <a:off x="1043608" y="61661"/>
            <a:ext cx="6614492" cy="857250"/>
          </a:xfrm>
        </p:spPr>
        <p:txBody>
          <a:bodyPr>
            <a:noAutofit/>
          </a:bodyPr>
          <a:lstStyle/>
          <a:p>
            <a:r>
              <a:rPr lang="en-US" sz="2800" dirty="0">
                <a:solidFill>
                  <a:schemeClr val="accent6">
                    <a:lumMod val="50000"/>
                  </a:schemeClr>
                </a:solidFill>
                <a:latin typeface="Powderfinger Type" panose="02020709070000000403" pitchFamily="49" charset="77"/>
              </a:rPr>
              <a:t>Advertised Address “Age”</a:t>
            </a:r>
          </a:p>
        </p:txBody>
      </p:sp>
      <p:sp>
        <p:nvSpPr>
          <p:cNvPr id="11" name="TextBox 10"/>
          <p:cNvSpPr txBox="1"/>
          <p:nvPr/>
        </p:nvSpPr>
        <p:spPr>
          <a:xfrm>
            <a:off x="1358155" y="870043"/>
            <a:ext cx="537327" cy="300082"/>
          </a:xfrm>
          <a:prstGeom prst="rect">
            <a:avLst/>
          </a:prstGeom>
          <a:noFill/>
        </p:spPr>
        <p:txBody>
          <a:bodyPr wrap="none" rtlCol="0">
            <a:spAutoFit/>
          </a:bodyPr>
          <a:lstStyle/>
          <a:p>
            <a:r>
              <a:rPr lang="en-US" sz="1350" b="1" dirty="0"/>
              <a:t>2019</a:t>
            </a:r>
          </a:p>
        </p:txBody>
      </p:sp>
      <p:sp>
        <p:nvSpPr>
          <p:cNvPr id="9" name="TextBox 8">
            <a:extLst>
              <a:ext uri="{FF2B5EF4-FFF2-40B4-BE49-F238E27FC236}">
                <a16:creationId xmlns:a16="http://schemas.microsoft.com/office/drawing/2014/main" id="{127C0D7C-47D0-5349-9806-2EBDE9368645}"/>
              </a:ext>
            </a:extLst>
          </p:cNvPr>
          <p:cNvSpPr txBox="1"/>
          <p:nvPr/>
        </p:nvSpPr>
        <p:spPr>
          <a:xfrm>
            <a:off x="5311471" y="1757239"/>
            <a:ext cx="2759089" cy="307777"/>
          </a:xfrm>
          <a:prstGeom prst="rect">
            <a:avLst/>
          </a:prstGeom>
          <a:noFill/>
        </p:spPr>
        <p:txBody>
          <a:bodyPr wrap="none" rtlCol="0">
            <a:spAutoFit/>
          </a:bodyPr>
          <a:lstStyle/>
          <a:p>
            <a:r>
              <a:rPr lang="en-AU" sz="1400" dirty="0">
                <a:solidFill>
                  <a:schemeClr val="accent6">
                    <a:lumMod val="50000"/>
                  </a:schemeClr>
                </a:solidFill>
                <a:latin typeface="AhnbergHand" pitchFamily="2" charset="0"/>
              </a:rPr>
              <a:t>Re-use of legacy addresses</a:t>
            </a:r>
          </a:p>
        </p:txBody>
      </p:sp>
      <p:sp>
        <p:nvSpPr>
          <p:cNvPr id="10" name="Freeform 9">
            <a:extLst>
              <a:ext uri="{FF2B5EF4-FFF2-40B4-BE49-F238E27FC236}">
                <a16:creationId xmlns:a16="http://schemas.microsoft.com/office/drawing/2014/main" id="{98CFABB1-E330-524A-A9DB-2134EA79884E}"/>
              </a:ext>
            </a:extLst>
          </p:cNvPr>
          <p:cNvSpPr/>
          <p:nvPr/>
        </p:nvSpPr>
        <p:spPr>
          <a:xfrm>
            <a:off x="6886231" y="1335819"/>
            <a:ext cx="278233" cy="349858"/>
          </a:xfrm>
          <a:custGeom>
            <a:avLst/>
            <a:gdLst>
              <a:gd name="connsiteX0" fmla="*/ 261992 w 278233"/>
              <a:gd name="connsiteY0" fmla="*/ 349858 h 349858"/>
              <a:gd name="connsiteX1" fmla="*/ 254040 w 278233"/>
              <a:gd name="connsiteY1" fmla="*/ 270344 h 349858"/>
              <a:gd name="connsiteX2" fmla="*/ 31404 w 278233"/>
              <a:gd name="connsiteY2" fmla="*/ 79513 h 349858"/>
              <a:gd name="connsiteX3" fmla="*/ 7550 w 278233"/>
              <a:gd name="connsiteY3" fmla="*/ 190831 h 349858"/>
              <a:gd name="connsiteX4" fmla="*/ 23452 w 278233"/>
              <a:gd name="connsiteY4" fmla="*/ 39757 h 349858"/>
              <a:gd name="connsiteX5" fmla="*/ 246089 w 278233"/>
              <a:gd name="connsiteY5" fmla="*/ 0 h 34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233" h="349858">
                <a:moveTo>
                  <a:pt x="261992" y="349858"/>
                </a:moveTo>
                <a:cubicBezTo>
                  <a:pt x="277231" y="332629"/>
                  <a:pt x="292471" y="315401"/>
                  <a:pt x="254040" y="270344"/>
                </a:cubicBezTo>
                <a:cubicBezTo>
                  <a:pt x="215609" y="225287"/>
                  <a:pt x="72486" y="92765"/>
                  <a:pt x="31404" y="79513"/>
                </a:cubicBezTo>
                <a:cubicBezTo>
                  <a:pt x="-9678" y="66261"/>
                  <a:pt x="8875" y="197457"/>
                  <a:pt x="7550" y="190831"/>
                </a:cubicBezTo>
                <a:cubicBezTo>
                  <a:pt x="6225" y="184205"/>
                  <a:pt x="-16305" y="71562"/>
                  <a:pt x="23452" y="39757"/>
                </a:cubicBezTo>
                <a:cubicBezTo>
                  <a:pt x="63209" y="7952"/>
                  <a:pt x="154649" y="3976"/>
                  <a:pt x="246089"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2D3C92BA-927F-0841-AB96-82B66F4B418F}"/>
              </a:ext>
            </a:extLst>
          </p:cNvPr>
          <p:cNvSpPr txBox="1"/>
          <p:nvPr/>
        </p:nvSpPr>
        <p:spPr>
          <a:xfrm>
            <a:off x="3108960" y="4166483"/>
            <a:ext cx="1047082" cy="307777"/>
          </a:xfrm>
          <a:prstGeom prst="rect">
            <a:avLst/>
          </a:prstGeom>
          <a:noFill/>
        </p:spPr>
        <p:txBody>
          <a:bodyPr wrap="none" rtlCol="0">
            <a:spAutoFit/>
          </a:bodyPr>
          <a:lstStyle/>
          <a:p>
            <a:r>
              <a:rPr lang="en-AU" sz="1400" dirty="0">
                <a:solidFill>
                  <a:schemeClr val="accent6">
                    <a:lumMod val="50000"/>
                  </a:schemeClr>
                </a:solidFill>
                <a:latin typeface="AhnbergHand" pitchFamily="2" charset="0"/>
              </a:rPr>
              <a:t>transfers</a:t>
            </a:r>
          </a:p>
        </p:txBody>
      </p:sp>
      <p:sp>
        <p:nvSpPr>
          <p:cNvPr id="14" name="Freeform 13">
            <a:extLst>
              <a:ext uri="{FF2B5EF4-FFF2-40B4-BE49-F238E27FC236}">
                <a16:creationId xmlns:a16="http://schemas.microsoft.com/office/drawing/2014/main" id="{0FDD9B8F-D690-F34F-B8E0-24BD59251675}"/>
              </a:ext>
            </a:extLst>
          </p:cNvPr>
          <p:cNvSpPr/>
          <p:nvPr/>
        </p:nvSpPr>
        <p:spPr>
          <a:xfrm>
            <a:off x="2813679" y="4166609"/>
            <a:ext cx="279378" cy="206691"/>
          </a:xfrm>
          <a:custGeom>
            <a:avLst/>
            <a:gdLst>
              <a:gd name="connsiteX0" fmla="*/ 199865 w 279378"/>
              <a:gd name="connsiteY0" fmla="*/ 135047 h 206691"/>
              <a:gd name="connsiteX1" fmla="*/ 24937 w 279378"/>
              <a:gd name="connsiteY1" fmla="*/ 63485 h 206691"/>
              <a:gd name="connsiteX2" fmla="*/ 16985 w 279378"/>
              <a:gd name="connsiteY2" fmla="*/ 47582 h 206691"/>
              <a:gd name="connsiteX3" fmla="*/ 24937 w 279378"/>
              <a:gd name="connsiteY3" fmla="*/ 206608 h 206691"/>
              <a:gd name="connsiteX4" fmla="*/ 16985 w 279378"/>
              <a:gd name="connsiteY4" fmla="*/ 23728 h 206691"/>
              <a:gd name="connsiteX5" fmla="*/ 279378 w 279378"/>
              <a:gd name="connsiteY5" fmla="*/ 7826 h 20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378" h="206691">
                <a:moveTo>
                  <a:pt x="199865" y="135047"/>
                </a:moveTo>
                <a:cubicBezTo>
                  <a:pt x="127641" y="106554"/>
                  <a:pt x="55417" y="78062"/>
                  <a:pt x="24937" y="63485"/>
                </a:cubicBezTo>
                <a:cubicBezTo>
                  <a:pt x="-5543" y="48908"/>
                  <a:pt x="16985" y="23728"/>
                  <a:pt x="16985" y="47582"/>
                </a:cubicBezTo>
                <a:cubicBezTo>
                  <a:pt x="16985" y="71436"/>
                  <a:pt x="24937" y="210584"/>
                  <a:pt x="24937" y="206608"/>
                </a:cubicBezTo>
                <a:cubicBezTo>
                  <a:pt x="24937" y="202632"/>
                  <a:pt x="-25422" y="56858"/>
                  <a:pt x="16985" y="23728"/>
                </a:cubicBezTo>
                <a:cubicBezTo>
                  <a:pt x="59392" y="-9402"/>
                  <a:pt x="169385" y="-788"/>
                  <a:pt x="279378" y="7826"/>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055711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05979"/>
            <a:ext cx="8424936" cy="857250"/>
          </a:xfrm>
        </p:spPr>
        <p:txBody>
          <a:bodyPr>
            <a:noAutofit/>
          </a:bodyPr>
          <a:lstStyle/>
          <a:p>
            <a:r>
              <a:rPr lang="en-US" sz="2800" dirty="0">
                <a:solidFill>
                  <a:schemeClr val="accent6">
                    <a:lumMod val="50000"/>
                  </a:schemeClr>
                </a:solidFill>
                <a:latin typeface="Powderfinger Type" panose="02020709070000000403" pitchFamily="49" charset="77"/>
              </a:rPr>
              <a:t>2000 – 2019: IPv4 Advertised vs Unadvertised</a:t>
            </a:r>
          </a:p>
        </p:txBody>
      </p:sp>
      <p:pic>
        <p:nvPicPr>
          <p:cNvPr id="5" name="Picture 4">
            <a:extLst>
              <a:ext uri="{FF2B5EF4-FFF2-40B4-BE49-F238E27FC236}">
                <a16:creationId xmlns:a16="http://schemas.microsoft.com/office/drawing/2014/main" id="{4E38D2A2-9072-444B-AB6E-01BEC6DFEB2A}"/>
              </a:ext>
            </a:extLst>
          </p:cNvPr>
          <p:cNvPicPr>
            <a:picLocks noChangeAspect="1"/>
          </p:cNvPicPr>
          <p:nvPr/>
        </p:nvPicPr>
        <p:blipFill>
          <a:blip r:embed="rId2"/>
          <a:stretch>
            <a:fillRect/>
          </a:stretch>
        </p:blipFill>
        <p:spPr>
          <a:xfrm>
            <a:off x="1248354" y="1063229"/>
            <a:ext cx="6759106" cy="4055464"/>
          </a:xfrm>
          <a:prstGeom prst="rect">
            <a:avLst/>
          </a:prstGeom>
        </p:spPr>
      </p:pic>
    </p:spTree>
    <p:extLst>
      <p:ext uri="{BB962C8B-B14F-4D97-AF65-F5344CB8AC3E}">
        <p14:creationId xmlns:p14="http://schemas.microsoft.com/office/powerpoint/2010/main" val="251116489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2005 – 2020: Unadvertised Addresses</a:t>
            </a:r>
          </a:p>
        </p:txBody>
      </p:sp>
      <p:pic>
        <p:nvPicPr>
          <p:cNvPr id="7" name="Content Placeholder 6">
            <a:extLst>
              <a:ext uri="{FF2B5EF4-FFF2-40B4-BE49-F238E27FC236}">
                <a16:creationId xmlns:a16="http://schemas.microsoft.com/office/drawing/2014/main" id="{3BF0D188-BDEB-E44A-A584-CEB07D3E2BF2}"/>
              </a:ext>
            </a:extLst>
          </p:cNvPr>
          <p:cNvPicPr>
            <a:picLocks noGrp="1" noChangeAspect="1"/>
          </p:cNvPicPr>
          <p:nvPr>
            <p:ph idx="1"/>
          </p:nvPr>
        </p:nvPicPr>
        <p:blipFill>
          <a:blip r:embed="rId3"/>
          <a:stretch>
            <a:fillRect/>
          </a:stretch>
        </p:blipFill>
        <p:spPr>
          <a:xfrm>
            <a:off x="1399876" y="993913"/>
            <a:ext cx="7052361" cy="4231417"/>
          </a:xfrm>
        </p:spPr>
      </p:pic>
    </p:spTree>
    <p:extLst>
      <p:ext uri="{BB962C8B-B14F-4D97-AF65-F5344CB8AC3E}">
        <p14:creationId xmlns:p14="http://schemas.microsoft.com/office/powerpoint/2010/main" val="335799558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5F4E0A2-F8D2-904F-90BA-F80E8CDAE8C7}"/>
              </a:ext>
            </a:extLst>
          </p:cNvPr>
          <p:cNvPicPr>
            <a:picLocks noChangeAspect="1"/>
          </p:cNvPicPr>
          <p:nvPr/>
        </p:nvPicPr>
        <p:blipFill>
          <a:blip r:embed="rId2"/>
          <a:stretch>
            <a:fillRect/>
          </a:stretch>
        </p:blipFill>
        <p:spPr>
          <a:xfrm>
            <a:off x="1113182" y="953619"/>
            <a:ext cx="6639836" cy="3983902"/>
          </a:xfrm>
          <a:prstGeom prst="rect">
            <a:avLst/>
          </a:prstGeom>
        </p:spPr>
      </p:pic>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2019: Assigned vs Recovered</a:t>
            </a:r>
          </a:p>
        </p:txBody>
      </p:sp>
      <p:sp>
        <p:nvSpPr>
          <p:cNvPr id="3" name="TextBox 2"/>
          <p:cNvSpPr txBox="1"/>
          <p:nvPr/>
        </p:nvSpPr>
        <p:spPr>
          <a:xfrm>
            <a:off x="357647" y="4352011"/>
            <a:ext cx="3063659" cy="300082"/>
          </a:xfrm>
          <a:prstGeom prst="rect">
            <a:avLst/>
          </a:prstGeom>
          <a:noFill/>
        </p:spPr>
        <p:txBody>
          <a:bodyPr wrap="none" rtlCol="0">
            <a:spAutoFit/>
          </a:bodyPr>
          <a:lstStyle/>
          <a:p>
            <a:r>
              <a:rPr lang="en-US" sz="1350" dirty="0">
                <a:solidFill>
                  <a:srgbClr val="92D050"/>
                </a:solidFill>
                <a:latin typeface="AhnbergHand" charset="0"/>
                <a:ea typeface="AhnbergHand" charset="0"/>
                <a:cs typeface="AhnbergHand" charset="0"/>
              </a:rPr>
              <a:t>Change in Advertised Addresses</a:t>
            </a:r>
          </a:p>
        </p:txBody>
      </p:sp>
      <p:sp>
        <p:nvSpPr>
          <p:cNvPr id="6" name="TextBox 5"/>
          <p:cNvSpPr txBox="1"/>
          <p:nvPr/>
        </p:nvSpPr>
        <p:spPr>
          <a:xfrm>
            <a:off x="5043372" y="1197936"/>
            <a:ext cx="3937296" cy="300082"/>
          </a:xfrm>
          <a:prstGeom prst="rect">
            <a:avLst/>
          </a:prstGeom>
          <a:solidFill>
            <a:schemeClr val="bg1"/>
          </a:solidFill>
        </p:spPr>
        <p:txBody>
          <a:bodyPr wrap="none" rtlCol="0">
            <a:spAutoFit/>
          </a:bodyPr>
          <a:lstStyle/>
          <a:p>
            <a:r>
              <a:rPr lang="en-US" sz="1350" dirty="0">
                <a:solidFill>
                  <a:srgbClr val="FF0000"/>
                </a:solidFill>
                <a:latin typeface="AhnbergHand" charset="0"/>
                <a:ea typeface="AhnbergHand" charset="0"/>
                <a:cs typeface="AhnbergHand" charset="0"/>
              </a:rPr>
              <a:t>Change in the Unadvertised Address Pool</a:t>
            </a:r>
          </a:p>
        </p:txBody>
      </p:sp>
      <p:sp>
        <p:nvSpPr>
          <p:cNvPr id="9" name="TextBox 8"/>
          <p:cNvSpPr txBox="1"/>
          <p:nvPr/>
        </p:nvSpPr>
        <p:spPr>
          <a:xfrm>
            <a:off x="1828006" y="2785295"/>
            <a:ext cx="1560042" cy="300082"/>
          </a:xfrm>
          <a:prstGeom prst="rect">
            <a:avLst/>
          </a:prstGeom>
          <a:noFill/>
          <a:ln>
            <a:noFill/>
          </a:ln>
        </p:spPr>
        <p:txBody>
          <a:bodyPr wrap="none" rtlCol="0">
            <a:spAutoFit/>
          </a:bodyPr>
          <a:lstStyle/>
          <a:p>
            <a:r>
              <a:rPr lang="en-US" sz="1350" dirty="0">
                <a:solidFill>
                  <a:schemeClr val="accent1">
                    <a:lumMod val="75000"/>
                  </a:schemeClr>
                </a:solidFill>
                <a:latin typeface="AhnbergHand" charset="0"/>
                <a:ea typeface="AhnbergHand" charset="0"/>
                <a:cs typeface="AhnbergHand" charset="0"/>
              </a:rPr>
              <a:t>RIR Allocations</a:t>
            </a:r>
          </a:p>
        </p:txBody>
      </p:sp>
      <p:sp>
        <p:nvSpPr>
          <p:cNvPr id="10" name="Freeform 9"/>
          <p:cNvSpPr/>
          <p:nvPr/>
        </p:nvSpPr>
        <p:spPr>
          <a:xfrm>
            <a:off x="3124091" y="3086701"/>
            <a:ext cx="455192" cy="269591"/>
          </a:xfrm>
          <a:custGeom>
            <a:avLst/>
            <a:gdLst>
              <a:gd name="connsiteX0" fmla="*/ 0 w 606923"/>
              <a:gd name="connsiteY0" fmla="*/ 0 h 359455"/>
              <a:gd name="connsiteX1" fmla="*/ 461395 w 606923"/>
              <a:gd name="connsiteY1" fmla="*/ 58723 h 359455"/>
              <a:gd name="connsiteX2" fmla="*/ 595618 w 606923"/>
              <a:gd name="connsiteY2" fmla="*/ 327171 h 359455"/>
              <a:gd name="connsiteX3" fmla="*/ 595618 w 606923"/>
              <a:gd name="connsiteY3" fmla="*/ 134224 h 359455"/>
              <a:gd name="connsiteX4" fmla="*/ 562062 w 606923"/>
              <a:gd name="connsiteY4" fmla="*/ 352338 h 359455"/>
              <a:gd name="connsiteX5" fmla="*/ 369116 w 606923"/>
              <a:gd name="connsiteY5" fmla="*/ 285226 h 35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923" h="359455">
                <a:moveTo>
                  <a:pt x="0" y="0"/>
                </a:moveTo>
                <a:cubicBezTo>
                  <a:pt x="181062" y="2097"/>
                  <a:pt x="362125" y="4195"/>
                  <a:pt x="461395" y="58723"/>
                </a:cubicBezTo>
                <a:cubicBezTo>
                  <a:pt x="560665" y="113251"/>
                  <a:pt x="573248" y="314588"/>
                  <a:pt x="595618" y="327171"/>
                </a:cubicBezTo>
                <a:cubicBezTo>
                  <a:pt x="617988" y="339754"/>
                  <a:pt x="601211" y="130030"/>
                  <a:pt x="595618" y="134224"/>
                </a:cubicBezTo>
                <a:cubicBezTo>
                  <a:pt x="590025" y="138418"/>
                  <a:pt x="599812" y="327171"/>
                  <a:pt x="562062" y="352338"/>
                </a:cubicBezTo>
                <a:cubicBezTo>
                  <a:pt x="524312" y="377505"/>
                  <a:pt x="446714" y="331365"/>
                  <a:pt x="369116" y="2852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Freeform 15">
            <a:extLst>
              <a:ext uri="{FF2B5EF4-FFF2-40B4-BE49-F238E27FC236}">
                <a16:creationId xmlns:a16="http://schemas.microsoft.com/office/drawing/2014/main" id="{9A2505DD-4E10-6247-AAEF-4BFC40CFE72F}"/>
              </a:ext>
            </a:extLst>
          </p:cNvPr>
          <p:cNvSpPr/>
          <p:nvPr/>
        </p:nvSpPr>
        <p:spPr>
          <a:xfrm>
            <a:off x="6289482" y="1510748"/>
            <a:ext cx="437405" cy="646136"/>
          </a:xfrm>
          <a:custGeom>
            <a:avLst/>
            <a:gdLst>
              <a:gd name="connsiteX0" fmla="*/ 206734 w 437405"/>
              <a:gd name="connsiteY0" fmla="*/ 0 h 646136"/>
              <a:gd name="connsiteX1" fmla="*/ 159026 w 437405"/>
              <a:gd name="connsiteY1" fmla="*/ 588396 h 646136"/>
              <a:gd name="connsiteX2" fmla="*/ 437321 w 437405"/>
              <a:gd name="connsiteY2" fmla="*/ 333955 h 646136"/>
              <a:gd name="connsiteX3" fmla="*/ 127221 w 437405"/>
              <a:gd name="connsiteY3" fmla="*/ 644055 h 646136"/>
              <a:gd name="connsiteX4" fmla="*/ 0 w 437405"/>
              <a:gd name="connsiteY4" fmla="*/ 445273 h 646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405" h="646136">
                <a:moveTo>
                  <a:pt x="206734" y="0"/>
                </a:moveTo>
                <a:cubicBezTo>
                  <a:pt x="163664" y="266368"/>
                  <a:pt x="120595" y="532737"/>
                  <a:pt x="159026" y="588396"/>
                </a:cubicBezTo>
                <a:cubicBezTo>
                  <a:pt x="197457" y="644055"/>
                  <a:pt x="442622" y="324679"/>
                  <a:pt x="437321" y="333955"/>
                </a:cubicBezTo>
                <a:cubicBezTo>
                  <a:pt x="432020" y="343232"/>
                  <a:pt x="200108" y="625502"/>
                  <a:pt x="127221" y="644055"/>
                </a:cubicBezTo>
                <a:cubicBezTo>
                  <a:pt x="54334" y="662608"/>
                  <a:pt x="27167" y="553940"/>
                  <a:pt x="0" y="445273"/>
                </a:cubicBez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7" name="Freeform 16">
            <a:extLst>
              <a:ext uri="{FF2B5EF4-FFF2-40B4-BE49-F238E27FC236}">
                <a16:creationId xmlns:a16="http://schemas.microsoft.com/office/drawing/2014/main" id="{62ABBD88-82C8-8341-BD8D-C6EBFC64B333}"/>
              </a:ext>
            </a:extLst>
          </p:cNvPr>
          <p:cNvSpPr/>
          <p:nvPr/>
        </p:nvSpPr>
        <p:spPr>
          <a:xfrm>
            <a:off x="2568271" y="3796966"/>
            <a:ext cx="1370842" cy="552397"/>
          </a:xfrm>
          <a:custGeom>
            <a:avLst/>
            <a:gdLst>
              <a:gd name="connsiteX0" fmla="*/ 0 w 1370842"/>
              <a:gd name="connsiteY0" fmla="*/ 552397 h 552397"/>
              <a:gd name="connsiteX1" fmla="*/ 190832 w 1370842"/>
              <a:gd name="connsiteY1" fmla="*/ 441079 h 552397"/>
              <a:gd name="connsiteX2" fmla="*/ 1137037 w 1370842"/>
              <a:gd name="connsiteY2" fmla="*/ 178686 h 552397"/>
              <a:gd name="connsiteX3" fmla="*/ 1367625 w 1370842"/>
              <a:gd name="connsiteY3" fmla="*/ 35563 h 552397"/>
              <a:gd name="connsiteX4" fmla="*/ 1144988 w 1370842"/>
              <a:gd name="connsiteY4" fmla="*/ 3757 h 552397"/>
              <a:gd name="connsiteX5" fmla="*/ 1367625 w 1370842"/>
              <a:gd name="connsiteY5" fmla="*/ 35563 h 552397"/>
              <a:gd name="connsiteX6" fmla="*/ 1256306 w 1370842"/>
              <a:gd name="connsiteY6" fmla="*/ 313858 h 55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0842" h="552397">
                <a:moveTo>
                  <a:pt x="0" y="552397"/>
                </a:moveTo>
                <a:cubicBezTo>
                  <a:pt x="663" y="527880"/>
                  <a:pt x="1326" y="503364"/>
                  <a:pt x="190832" y="441079"/>
                </a:cubicBezTo>
                <a:cubicBezTo>
                  <a:pt x="380338" y="378794"/>
                  <a:pt x="940905" y="246272"/>
                  <a:pt x="1137037" y="178686"/>
                </a:cubicBezTo>
                <a:cubicBezTo>
                  <a:pt x="1333169" y="111100"/>
                  <a:pt x="1366300" y="64718"/>
                  <a:pt x="1367625" y="35563"/>
                </a:cubicBezTo>
                <a:cubicBezTo>
                  <a:pt x="1368950" y="6408"/>
                  <a:pt x="1144988" y="3757"/>
                  <a:pt x="1144988" y="3757"/>
                </a:cubicBezTo>
                <a:cubicBezTo>
                  <a:pt x="1144988" y="3757"/>
                  <a:pt x="1349072" y="-16120"/>
                  <a:pt x="1367625" y="35563"/>
                </a:cubicBezTo>
                <a:cubicBezTo>
                  <a:pt x="1386178" y="87246"/>
                  <a:pt x="1321242" y="200552"/>
                  <a:pt x="1256306" y="313858"/>
                </a:cubicBezTo>
              </a:path>
            </a:pathLst>
          </a:custGeom>
          <a:no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0" name="Freeform 19">
            <a:extLst>
              <a:ext uri="{FF2B5EF4-FFF2-40B4-BE49-F238E27FC236}">
                <a16:creationId xmlns:a16="http://schemas.microsoft.com/office/drawing/2014/main" id="{DB440692-B604-A240-A991-66EC0D7F3F3E}"/>
              </a:ext>
            </a:extLst>
          </p:cNvPr>
          <p:cNvSpPr/>
          <p:nvPr/>
        </p:nvSpPr>
        <p:spPr>
          <a:xfrm>
            <a:off x="7585544" y="3585574"/>
            <a:ext cx="238558" cy="336493"/>
          </a:xfrm>
          <a:custGeom>
            <a:avLst/>
            <a:gdLst>
              <a:gd name="connsiteX0" fmla="*/ 0 w 238558"/>
              <a:gd name="connsiteY0" fmla="*/ 8416 h 336493"/>
              <a:gd name="connsiteX1" fmla="*/ 151075 w 238558"/>
              <a:gd name="connsiteY1" fmla="*/ 8416 h 336493"/>
              <a:gd name="connsiteX2" fmla="*/ 159026 w 238558"/>
              <a:gd name="connsiteY2" fmla="*/ 95880 h 336493"/>
              <a:gd name="connsiteX3" fmla="*/ 238539 w 238558"/>
              <a:gd name="connsiteY3" fmla="*/ 95880 h 336493"/>
              <a:gd name="connsiteX4" fmla="*/ 166978 w 238558"/>
              <a:gd name="connsiteY4" fmla="*/ 151539 h 336493"/>
              <a:gd name="connsiteX5" fmla="*/ 190832 w 238558"/>
              <a:gd name="connsiteY5" fmla="*/ 310565 h 336493"/>
              <a:gd name="connsiteX6" fmla="*/ 55659 w 238558"/>
              <a:gd name="connsiteY6" fmla="*/ 334419 h 33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558" h="336493">
                <a:moveTo>
                  <a:pt x="0" y="8416"/>
                </a:moveTo>
                <a:cubicBezTo>
                  <a:pt x="62285" y="1127"/>
                  <a:pt x="124571" y="-6161"/>
                  <a:pt x="151075" y="8416"/>
                </a:cubicBezTo>
                <a:cubicBezTo>
                  <a:pt x="177579" y="22993"/>
                  <a:pt x="144449" y="81303"/>
                  <a:pt x="159026" y="95880"/>
                </a:cubicBezTo>
                <a:cubicBezTo>
                  <a:pt x="173603" y="110457"/>
                  <a:pt x="237214" y="86603"/>
                  <a:pt x="238539" y="95880"/>
                </a:cubicBezTo>
                <a:cubicBezTo>
                  <a:pt x="239864" y="105157"/>
                  <a:pt x="174929" y="115758"/>
                  <a:pt x="166978" y="151539"/>
                </a:cubicBezTo>
                <a:cubicBezTo>
                  <a:pt x="159027" y="187320"/>
                  <a:pt x="209385" y="280085"/>
                  <a:pt x="190832" y="310565"/>
                </a:cubicBezTo>
                <a:cubicBezTo>
                  <a:pt x="172279" y="341045"/>
                  <a:pt x="113969" y="337732"/>
                  <a:pt x="55659" y="334419"/>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1" name="TextBox 20">
            <a:extLst>
              <a:ext uri="{FF2B5EF4-FFF2-40B4-BE49-F238E27FC236}">
                <a16:creationId xmlns:a16="http://schemas.microsoft.com/office/drawing/2014/main" id="{FAA7443B-4602-1E43-B35F-585E8A3C752E}"/>
              </a:ext>
            </a:extLst>
          </p:cNvPr>
          <p:cNvSpPr txBox="1"/>
          <p:nvPr/>
        </p:nvSpPr>
        <p:spPr>
          <a:xfrm>
            <a:off x="7795942" y="3535356"/>
            <a:ext cx="1374094" cy="246221"/>
          </a:xfrm>
          <a:prstGeom prst="rect">
            <a:avLst/>
          </a:prstGeom>
          <a:noFill/>
        </p:spPr>
        <p:txBody>
          <a:bodyPr wrap="none" rtlCol="0">
            <a:spAutoFit/>
          </a:bodyPr>
          <a:lstStyle/>
          <a:p>
            <a:r>
              <a:rPr lang="en-AU" sz="1000" dirty="0">
                <a:latin typeface="AhnbergHand" pitchFamily="2" charset="0"/>
              </a:rPr>
              <a:t>Advertised growth</a:t>
            </a:r>
          </a:p>
        </p:txBody>
      </p:sp>
      <p:sp>
        <p:nvSpPr>
          <p:cNvPr id="22" name="TextBox 21">
            <a:extLst>
              <a:ext uri="{FF2B5EF4-FFF2-40B4-BE49-F238E27FC236}">
                <a16:creationId xmlns:a16="http://schemas.microsoft.com/office/drawing/2014/main" id="{77820797-A1A3-1D43-8784-56B64AD49749}"/>
              </a:ext>
            </a:extLst>
          </p:cNvPr>
          <p:cNvSpPr txBox="1"/>
          <p:nvPr/>
        </p:nvSpPr>
        <p:spPr>
          <a:xfrm>
            <a:off x="7753018" y="2631043"/>
            <a:ext cx="1537600" cy="246221"/>
          </a:xfrm>
          <a:prstGeom prst="rect">
            <a:avLst/>
          </a:prstGeom>
          <a:noFill/>
        </p:spPr>
        <p:txBody>
          <a:bodyPr wrap="none" rtlCol="0">
            <a:spAutoFit/>
          </a:bodyPr>
          <a:lstStyle/>
          <a:p>
            <a:r>
              <a:rPr lang="en-AU" sz="1000" dirty="0">
                <a:latin typeface="AhnbergHand" pitchFamily="2" charset="0"/>
              </a:rPr>
              <a:t>Unadvertised growth</a:t>
            </a:r>
          </a:p>
        </p:txBody>
      </p:sp>
      <p:sp>
        <p:nvSpPr>
          <p:cNvPr id="23" name="Freeform 22">
            <a:extLst>
              <a:ext uri="{FF2B5EF4-FFF2-40B4-BE49-F238E27FC236}">
                <a16:creationId xmlns:a16="http://schemas.microsoft.com/office/drawing/2014/main" id="{A7022E09-A3EA-BE4A-A98C-150C6F276A3A}"/>
              </a:ext>
            </a:extLst>
          </p:cNvPr>
          <p:cNvSpPr/>
          <p:nvPr/>
        </p:nvSpPr>
        <p:spPr>
          <a:xfrm>
            <a:off x="7537837" y="2438774"/>
            <a:ext cx="198859" cy="1497122"/>
          </a:xfrm>
          <a:custGeom>
            <a:avLst/>
            <a:gdLst>
              <a:gd name="connsiteX0" fmla="*/ 0 w 198859"/>
              <a:gd name="connsiteY0" fmla="*/ 1497122 h 1497122"/>
              <a:gd name="connsiteX1" fmla="*/ 47707 w 198859"/>
              <a:gd name="connsiteY1" fmla="*/ 1481219 h 1497122"/>
              <a:gd name="connsiteX2" fmla="*/ 143123 w 198859"/>
              <a:gd name="connsiteY2" fmla="*/ 1409657 h 1497122"/>
              <a:gd name="connsiteX3" fmla="*/ 119269 w 198859"/>
              <a:gd name="connsiteY3" fmla="*/ 1163167 h 1497122"/>
              <a:gd name="connsiteX4" fmla="*/ 103366 w 198859"/>
              <a:gd name="connsiteY4" fmla="*/ 487306 h 1497122"/>
              <a:gd name="connsiteX5" fmla="*/ 119269 w 198859"/>
              <a:gd name="connsiteY5" fmla="*/ 391890 h 1497122"/>
              <a:gd name="connsiteX6" fmla="*/ 198782 w 198859"/>
              <a:gd name="connsiteY6" fmla="*/ 368036 h 1497122"/>
              <a:gd name="connsiteX7" fmla="*/ 103366 w 198859"/>
              <a:gd name="connsiteY7" fmla="*/ 360085 h 1497122"/>
              <a:gd name="connsiteX8" fmla="*/ 159026 w 198859"/>
              <a:gd name="connsiteY8" fmla="*/ 34082 h 1497122"/>
              <a:gd name="connsiteX9" fmla="*/ 71561 w 198859"/>
              <a:gd name="connsiteY9" fmla="*/ 26130 h 149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859" h="1497122">
                <a:moveTo>
                  <a:pt x="0" y="1497122"/>
                </a:moveTo>
                <a:cubicBezTo>
                  <a:pt x="11926" y="1496459"/>
                  <a:pt x="23853" y="1495796"/>
                  <a:pt x="47707" y="1481219"/>
                </a:cubicBezTo>
                <a:cubicBezTo>
                  <a:pt x="71561" y="1466642"/>
                  <a:pt x="131196" y="1462666"/>
                  <a:pt x="143123" y="1409657"/>
                </a:cubicBezTo>
                <a:cubicBezTo>
                  <a:pt x="155050" y="1356648"/>
                  <a:pt x="125895" y="1316892"/>
                  <a:pt x="119269" y="1163167"/>
                </a:cubicBezTo>
                <a:cubicBezTo>
                  <a:pt x="112643" y="1009442"/>
                  <a:pt x="103366" y="615852"/>
                  <a:pt x="103366" y="487306"/>
                </a:cubicBezTo>
                <a:cubicBezTo>
                  <a:pt x="103366" y="358760"/>
                  <a:pt x="103366" y="411768"/>
                  <a:pt x="119269" y="391890"/>
                </a:cubicBezTo>
                <a:cubicBezTo>
                  <a:pt x="135172" y="372012"/>
                  <a:pt x="201433" y="373337"/>
                  <a:pt x="198782" y="368036"/>
                </a:cubicBezTo>
                <a:cubicBezTo>
                  <a:pt x="196132" y="362735"/>
                  <a:pt x="109992" y="415744"/>
                  <a:pt x="103366" y="360085"/>
                </a:cubicBezTo>
                <a:cubicBezTo>
                  <a:pt x="96740" y="304426"/>
                  <a:pt x="164327" y="89741"/>
                  <a:pt x="159026" y="34082"/>
                </a:cubicBezTo>
                <a:cubicBezTo>
                  <a:pt x="153725" y="-21577"/>
                  <a:pt x="112643" y="2276"/>
                  <a:pt x="71561" y="2613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2873943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V4 in 2019</a:t>
            </a:r>
          </a:p>
        </p:txBody>
      </p:sp>
      <p:sp>
        <p:nvSpPr>
          <p:cNvPr id="3" name="Content Placeholder 2"/>
          <p:cNvSpPr>
            <a:spLocks noGrp="1"/>
          </p:cNvSpPr>
          <p:nvPr>
            <p:ph idx="1"/>
          </p:nvPr>
        </p:nvSpPr>
        <p:spPr>
          <a:xfrm>
            <a:off x="758284" y="1200152"/>
            <a:ext cx="7126085" cy="3287447"/>
          </a:xfrm>
        </p:spPr>
        <p:txBody>
          <a:bodyPr>
            <a:normAutofit fontScale="92500" lnSpcReduction="10000"/>
          </a:bodyPr>
          <a:lstStyle/>
          <a:p>
            <a:pPr>
              <a:spcBef>
                <a:spcPts val="936"/>
              </a:spcBef>
            </a:pPr>
            <a:r>
              <a:rPr lang="en-US" sz="1600" dirty="0"/>
              <a:t>The equivalent of 0.4 /8s were </a:t>
            </a:r>
            <a:r>
              <a:rPr lang="en-US" sz="1600" b="1" dirty="0"/>
              <a:t>added</a:t>
            </a:r>
            <a:r>
              <a:rPr lang="en-US" sz="1600" dirty="0"/>
              <a:t> to the routing table across 2019</a:t>
            </a:r>
          </a:p>
          <a:p>
            <a:pPr>
              <a:spcBef>
                <a:spcPts val="936"/>
              </a:spcBef>
            </a:pPr>
            <a:r>
              <a:rPr lang="en-US" sz="1600" dirty="0"/>
              <a:t>Approximately 2.5 /8s were assigned by RIRs in 2019</a:t>
            </a:r>
          </a:p>
          <a:p>
            <a:pPr lvl="1">
              <a:spcBef>
                <a:spcPts val="936"/>
              </a:spcBef>
            </a:pPr>
            <a:r>
              <a:rPr lang="en-US" sz="1400" dirty="0"/>
              <a:t>0.38 /8s assigned by the RIPE NCC (last /8 allocations) </a:t>
            </a:r>
          </a:p>
          <a:p>
            <a:pPr lvl="1">
              <a:spcBef>
                <a:spcPts val="936"/>
              </a:spcBef>
            </a:pPr>
            <a:r>
              <a:rPr lang="en-US" sz="1400" dirty="0"/>
              <a:t>0.27 /8’s assigned by </a:t>
            </a:r>
            <a:r>
              <a:rPr lang="en-US" sz="1400" dirty="0" err="1"/>
              <a:t>Afrinic</a:t>
            </a:r>
            <a:endParaRPr lang="en-US" sz="1400" dirty="0"/>
          </a:p>
          <a:p>
            <a:pPr lvl="1">
              <a:spcBef>
                <a:spcPts val="936"/>
              </a:spcBef>
            </a:pPr>
            <a:r>
              <a:rPr lang="en-US" sz="1400" dirty="0"/>
              <a:t>0.09 /8s were assigned by LACNIC</a:t>
            </a:r>
          </a:p>
          <a:p>
            <a:pPr lvl="1">
              <a:spcBef>
                <a:spcPts val="936"/>
              </a:spcBef>
            </a:pPr>
            <a:r>
              <a:rPr lang="en-US" sz="1400" dirty="0"/>
              <a:t>0.06 /8s were assigned by APNIC (last /8 allocations)</a:t>
            </a:r>
          </a:p>
          <a:p>
            <a:pPr lvl="1">
              <a:spcBef>
                <a:spcPts val="936"/>
              </a:spcBef>
            </a:pPr>
            <a:r>
              <a:rPr lang="en-US" sz="1400" dirty="0"/>
              <a:t>1.7 /8s assigned by ARIN (transfers)</a:t>
            </a:r>
          </a:p>
          <a:p>
            <a:pPr marL="300031" indent="-257168">
              <a:spcBef>
                <a:spcPts val="936"/>
              </a:spcBef>
            </a:pPr>
            <a:r>
              <a:rPr lang="en-US" sz="1600" dirty="0"/>
              <a:t>And a net of 2.1 /8’s were added to the pool of unadvertised addresses</a:t>
            </a:r>
          </a:p>
          <a:p>
            <a:pPr marL="300031" indent="-257168">
              <a:spcBef>
                <a:spcPts val="936"/>
              </a:spcBef>
            </a:pPr>
            <a:endParaRPr lang="en-US" sz="1600" dirty="0"/>
          </a:p>
          <a:p>
            <a:pPr marL="42863" indent="0">
              <a:spcBef>
                <a:spcPts val="936"/>
              </a:spcBef>
              <a:buNone/>
            </a:pPr>
            <a:r>
              <a:rPr lang="en-US" sz="1600" dirty="0"/>
              <a:t>In 2019 we saw legacy blocks transferring away from ISPs / end user sites and heading towards cloud SPs.</a:t>
            </a:r>
          </a:p>
          <a:p>
            <a:pPr lvl="1">
              <a:spcBef>
                <a:spcPts val="936"/>
              </a:spcBef>
            </a:pPr>
            <a:endParaRPr lang="en-US" sz="1400" dirty="0"/>
          </a:p>
          <a:p>
            <a:pPr lvl="1">
              <a:spcBef>
                <a:spcPts val="936"/>
              </a:spcBef>
            </a:pPr>
            <a:endParaRPr lang="en-US" sz="1400" dirty="0"/>
          </a:p>
          <a:p>
            <a:pPr lvl="1">
              <a:spcBef>
                <a:spcPts val="936"/>
              </a:spcBef>
            </a:pPr>
            <a:endParaRPr lang="en-US" sz="1400" dirty="0"/>
          </a:p>
        </p:txBody>
      </p:sp>
    </p:spTree>
    <p:extLst>
      <p:ext uri="{BB962C8B-B14F-4D97-AF65-F5344CB8AC3E}">
        <p14:creationId xmlns:p14="http://schemas.microsoft.com/office/powerpoint/2010/main" val="208390180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062167A-BC2B-6D43-A6C7-2696B3AFAD85}"/>
              </a:ext>
            </a:extLst>
          </p:cNvPr>
          <p:cNvPicPr>
            <a:picLocks noGrp="1" noChangeAspect="1"/>
          </p:cNvPicPr>
          <p:nvPr>
            <p:ph idx="1"/>
          </p:nvPr>
        </p:nvPicPr>
        <p:blipFill>
          <a:blip r:embed="rId2"/>
          <a:stretch>
            <a:fillRect/>
          </a:stretch>
        </p:blipFill>
        <p:spPr>
          <a:xfrm>
            <a:off x="1177925" y="1200150"/>
            <a:ext cx="6886824" cy="3443412"/>
          </a:xfrm>
        </p:spPr>
      </p:pic>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The Route-Views View of IPv6</a:t>
            </a:r>
          </a:p>
        </p:txBody>
      </p:sp>
      <p:sp>
        <p:nvSpPr>
          <p:cNvPr id="9" name="TextBox 8"/>
          <p:cNvSpPr txBox="1"/>
          <p:nvPr/>
        </p:nvSpPr>
        <p:spPr>
          <a:xfrm>
            <a:off x="2339753" y="3440039"/>
            <a:ext cx="2231701" cy="300082"/>
          </a:xfrm>
          <a:prstGeom prst="rect">
            <a:avLst/>
          </a:prstGeom>
          <a:noFill/>
        </p:spPr>
        <p:txBody>
          <a:bodyPr wrap="none" rtlCol="0">
            <a:spAutoFit/>
          </a:bodyPr>
          <a:lstStyle/>
          <a:p>
            <a:r>
              <a:rPr lang="en-US" sz="1350" dirty="0">
                <a:latin typeface="AhnbergHand"/>
                <a:cs typeface="AhnbergHand"/>
              </a:rPr>
              <a:t>IANA IPv4 Exhaustion</a:t>
            </a:r>
          </a:p>
        </p:txBody>
      </p:sp>
      <p:sp>
        <p:nvSpPr>
          <p:cNvPr id="6" name="Freeform 5"/>
          <p:cNvSpPr/>
          <p:nvPr/>
        </p:nvSpPr>
        <p:spPr>
          <a:xfrm>
            <a:off x="3831891" y="3683816"/>
            <a:ext cx="598508" cy="544119"/>
          </a:xfrm>
          <a:custGeom>
            <a:avLst/>
            <a:gdLst>
              <a:gd name="connsiteX0" fmla="*/ 0 w 798010"/>
              <a:gd name="connsiteY0" fmla="*/ 0 h 725492"/>
              <a:gd name="connsiteX1" fmla="*/ 302003 w 798010"/>
              <a:gd name="connsiteY1" fmla="*/ 360727 h 725492"/>
              <a:gd name="connsiteX2" fmla="*/ 780176 w 798010"/>
              <a:gd name="connsiteY2" fmla="*/ 679508 h 725492"/>
              <a:gd name="connsiteX3" fmla="*/ 704675 w 798010"/>
              <a:gd name="connsiteY3" fmla="*/ 545285 h 725492"/>
              <a:gd name="connsiteX4" fmla="*/ 788565 w 798010"/>
              <a:gd name="connsiteY4" fmla="*/ 713064 h 725492"/>
              <a:gd name="connsiteX5" fmla="*/ 612396 w 798010"/>
              <a:gd name="connsiteY5" fmla="*/ 713064 h 725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8010" h="725492">
                <a:moveTo>
                  <a:pt x="0" y="0"/>
                </a:moveTo>
                <a:cubicBezTo>
                  <a:pt x="85987" y="123738"/>
                  <a:pt x="171974" y="247476"/>
                  <a:pt x="302003" y="360727"/>
                </a:cubicBezTo>
                <a:cubicBezTo>
                  <a:pt x="432032" y="473978"/>
                  <a:pt x="713064" y="648748"/>
                  <a:pt x="780176" y="679508"/>
                </a:cubicBezTo>
                <a:cubicBezTo>
                  <a:pt x="847288" y="710268"/>
                  <a:pt x="703277" y="539692"/>
                  <a:pt x="704675" y="545285"/>
                </a:cubicBezTo>
                <a:cubicBezTo>
                  <a:pt x="706073" y="550878"/>
                  <a:pt x="803945" y="685101"/>
                  <a:pt x="788565" y="713064"/>
                </a:cubicBezTo>
                <a:cubicBezTo>
                  <a:pt x="773185" y="741027"/>
                  <a:pt x="612396" y="713064"/>
                  <a:pt x="612396" y="71306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35129851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318" y="205979"/>
            <a:ext cx="6741066" cy="857250"/>
          </a:xfrm>
        </p:spPr>
        <p:txBody>
          <a:bodyPr>
            <a:normAutofit/>
          </a:bodyPr>
          <a:lstStyle/>
          <a:p>
            <a:r>
              <a:rPr lang="en-US" sz="3200" dirty="0">
                <a:solidFill>
                  <a:schemeClr val="accent6">
                    <a:lumMod val="50000"/>
                  </a:schemeClr>
                </a:solidFill>
                <a:latin typeface="Powderfinger Type" panose="02020709070000000403" pitchFamily="49" charset="77"/>
              </a:rPr>
              <a:t>Through the Routing Lens …</a:t>
            </a:r>
          </a:p>
        </p:txBody>
      </p:sp>
      <p:sp>
        <p:nvSpPr>
          <p:cNvPr id="3" name="Content Placeholder 2"/>
          <p:cNvSpPr>
            <a:spLocks noGrp="1"/>
          </p:cNvSpPr>
          <p:nvPr>
            <p:ph idx="1"/>
          </p:nvPr>
        </p:nvSpPr>
        <p:spPr>
          <a:xfrm>
            <a:off x="311982" y="1275607"/>
            <a:ext cx="4248472" cy="3394472"/>
          </a:xfrm>
        </p:spPr>
        <p:txBody>
          <a:bodyPr>
            <a:normAutofit/>
          </a:bodyPr>
          <a:lstStyle/>
          <a:p>
            <a:pPr marL="0" indent="0">
              <a:buNone/>
            </a:pPr>
            <a:r>
              <a:rPr lang="en-US" sz="1800" dirty="0"/>
              <a:t>There are very few ways to assemble a single view of the entire Internet</a:t>
            </a:r>
          </a:p>
          <a:p>
            <a:pPr marL="0" indent="0">
              <a:buNone/>
            </a:pPr>
            <a:r>
              <a:rPr lang="en-US" sz="1800" dirty="0"/>
              <a:t>The lens of routing is one of the ways in which information relating to the entire reachable Internet is bought together</a:t>
            </a:r>
          </a:p>
          <a:p>
            <a:pPr marL="0" indent="0">
              <a:buNone/>
            </a:pPr>
            <a:r>
              <a:rPr lang="en-US" sz="1800" dirty="0"/>
              <a:t>Even so, its not a perfect lens, but it can provide some useful insights about the entire scope of the Internet</a:t>
            </a:r>
          </a:p>
        </p:txBody>
      </p:sp>
      <p:pic>
        <p:nvPicPr>
          <p:cNvPr id="6" name="Picture 5">
            <a:extLst>
              <a:ext uri="{FF2B5EF4-FFF2-40B4-BE49-F238E27FC236}">
                <a16:creationId xmlns:a16="http://schemas.microsoft.com/office/drawing/2014/main" id="{5387EC88-FA63-0940-B360-93855CA28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5" y="1203599"/>
            <a:ext cx="3060319" cy="3060319"/>
          </a:xfrm>
          <a:prstGeom prst="rect">
            <a:avLst/>
          </a:prstGeom>
        </p:spPr>
      </p:pic>
    </p:spTree>
    <p:extLst>
      <p:ext uri="{BB962C8B-B14F-4D97-AF65-F5344CB8AC3E}">
        <p14:creationId xmlns:p14="http://schemas.microsoft.com/office/powerpoint/2010/main" val="78757513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2018-2019 in Detail</a:t>
            </a:r>
          </a:p>
        </p:txBody>
      </p:sp>
      <p:sp>
        <p:nvSpPr>
          <p:cNvPr id="8" name="Freeform 7">
            <a:extLst>
              <a:ext uri="{FF2B5EF4-FFF2-40B4-BE49-F238E27FC236}">
                <a16:creationId xmlns:a16="http://schemas.microsoft.com/office/drawing/2014/main" id="{40735FFD-7CDA-A543-B4B8-CB6761D5D9FC}"/>
              </a:ext>
            </a:extLst>
          </p:cNvPr>
          <p:cNvSpPr/>
          <p:nvPr/>
        </p:nvSpPr>
        <p:spPr>
          <a:xfrm>
            <a:off x="1308497" y="3928017"/>
            <a:ext cx="94805" cy="249971"/>
          </a:xfrm>
          <a:custGeom>
            <a:avLst/>
            <a:gdLst>
              <a:gd name="connsiteX0" fmla="*/ 0 w 126407"/>
              <a:gd name="connsiteY0" fmla="*/ 87938 h 333294"/>
              <a:gd name="connsiteX1" fmla="*/ 74342 w 126407"/>
              <a:gd name="connsiteY1" fmla="*/ 6163 h 333294"/>
              <a:gd name="connsiteX2" fmla="*/ 118947 w 126407"/>
              <a:gd name="connsiteY2" fmla="*/ 43333 h 333294"/>
              <a:gd name="connsiteX3" fmla="*/ 66908 w 126407"/>
              <a:gd name="connsiteY3" fmla="*/ 13597 h 333294"/>
              <a:gd name="connsiteX4" fmla="*/ 74342 w 126407"/>
              <a:gd name="connsiteY4" fmla="*/ 303528 h 333294"/>
              <a:gd name="connsiteX5" fmla="*/ 126381 w 126407"/>
              <a:gd name="connsiteY5" fmla="*/ 251489 h 333294"/>
              <a:gd name="connsiteX6" fmla="*/ 66908 w 126407"/>
              <a:gd name="connsiteY6" fmla="*/ 333265 h 333294"/>
              <a:gd name="connsiteX7" fmla="*/ 22303 w 126407"/>
              <a:gd name="connsiteY7" fmla="*/ 258924 h 3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7" h="333294">
                <a:moveTo>
                  <a:pt x="0" y="87938"/>
                </a:moveTo>
                <a:cubicBezTo>
                  <a:pt x="27259" y="50767"/>
                  <a:pt x="54518" y="13597"/>
                  <a:pt x="74342" y="6163"/>
                </a:cubicBezTo>
                <a:cubicBezTo>
                  <a:pt x="94166" y="-1271"/>
                  <a:pt x="120186" y="42094"/>
                  <a:pt x="118947" y="43333"/>
                </a:cubicBezTo>
                <a:cubicBezTo>
                  <a:pt x="117708" y="44572"/>
                  <a:pt x="74342" y="-29769"/>
                  <a:pt x="66908" y="13597"/>
                </a:cubicBezTo>
                <a:cubicBezTo>
                  <a:pt x="59474" y="56963"/>
                  <a:pt x="64430" y="263879"/>
                  <a:pt x="74342" y="303528"/>
                </a:cubicBezTo>
                <a:cubicBezTo>
                  <a:pt x="84254" y="343177"/>
                  <a:pt x="127620" y="246533"/>
                  <a:pt x="126381" y="251489"/>
                </a:cubicBezTo>
                <a:cubicBezTo>
                  <a:pt x="125142" y="256445"/>
                  <a:pt x="84254" y="332026"/>
                  <a:pt x="66908" y="333265"/>
                </a:cubicBezTo>
                <a:cubicBezTo>
                  <a:pt x="49562" y="334504"/>
                  <a:pt x="35932" y="296714"/>
                  <a:pt x="22303" y="25892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8">
            <a:extLst>
              <a:ext uri="{FF2B5EF4-FFF2-40B4-BE49-F238E27FC236}">
                <a16:creationId xmlns:a16="http://schemas.microsoft.com/office/drawing/2014/main" id="{5997981E-18C7-7349-B4EE-74CBC17A279F}"/>
              </a:ext>
            </a:extLst>
          </p:cNvPr>
          <p:cNvSpPr/>
          <p:nvPr/>
        </p:nvSpPr>
        <p:spPr>
          <a:xfrm>
            <a:off x="7589422" y="2168912"/>
            <a:ext cx="94805" cy="249971"/>
          </a:xfrm>
          <a:custGeom>
            <a:avLst/>
            <a:gdLst>
              <a:gd name="connsiteX0" fmla="*/ 0 w 126407"/>
              <a:gd name="connsiteY0" fmla="*/ 87938 h 333294"/>
              <a:gd name="connsiteX1" fmla="*/ 74342 w 126407"/>
              <a:gd name="connsiteY1" fmla="*/ 6163 h 333294"/>
              <a:gd name="connsiteX2" fmla="*/ 118947 w 126407"/>
              <a:gd name="connsiteY2" fmla="*/ 43333 h 333294"/>
              <a:gd name="connsiteX3" fmla="*/ 66908 w 126407"/>
              <a:gd name="connsiteY3" fmla="*/ 13597 h 333294"/>
              <a:gd name="connsiteX4" fmla="*/ 74342 w 126407"/>
              <a:gd name="connsiteY4" fmla="*/ 303528 h 333294"/>
              <a:gd name="connsiteX5" fmla="*/ 126381 w 126407"/>
              <a:gd name="connsiteY5" fmla="*/ 251489 h 333294"/>
              <a:gd name="connsiteX6" fmla="*/ 66908 w 126407"/>
              <a:gd name="connsiteY6" fmla="*/ 333265 h 333294"/>
              <a:gd name="connsiteX7" fmla="*/ 22303 w 126407"/>
              <a:gd name="connsiteY7" fmla="*/ 258924 h 3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7" h="333294">
                <a:moveTo>
                  <a:pt x="0" y="87938"/>
                </a:moveTo>
                <a:cubicBezTo>
                  <a:pt x="27259" y="50767"/>
                  <a:pt x="54518" y="13597"/>
                  <a:pt x="74342" y="6163"/>
                </a:cubicBezTo>
                <a:cubicBezTo>
                  <a:pt x="94166" y="-1271"/>
                  <a:pt x="120186" y="42094"/>
                  <a:pt x="118947" y="43333"/>
                </a:cubicBezTo>
                <a:cubicBezTo>
                  <a:pt x="117708" y="44572"/>
                  <a:pt x="74342" y="-29769"/>
                  <a:pt x="66908" y="13597"/>
                </a:cubicBezTo>
                <a:cubicBezTo>
                  <a:pt x="59474" y="56963"/>
                  <a:pt x="64430" y="263879"/>
                  <a:pt x="74342" y="303528"/>
                </a:cubicBezTo>
                <a:cubicBezTo>
                  <a:pt x="84254" y="343177"/>
                  <a:pt x="127620" y="246533"/>
                  <a:pt x="126381" y="251489"/>
                </a:cubicBezTo>
                <a:cubicBezTo>
                  <a:pt x="125142" y="256445"/>
                  <a:pt x="84254" y="332026"/>
                  <a:pt x="66908" y="333265"/>
                </a:cubicBezTo>
                <a:cubicBezTo>
                  <a:pt x="49562" y="334504"/>
                  <a:pt x="35932" y="296714"/>
                  <a:pt x="22303" y="25892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Content Placeholder 6">
            <a:extLst>
              <a:ext uri="{FF2B5EF4-FFF2-40B4-BE49-F238E27FC236}">
                <a16:creationId xmlns:a16="http://schemas.microsoft.com/office/drawing/2014/main" id="{88FA95BA-AAC2-6540-BDEE-1FCF5349A426}"/>
              </a:ext>
            </a:extLst>
          </p:cNvPr>
          <p:cNvPicPr>
            <a:picLocks noGrp="1" noChangeAspect="1"/>
          </p:cNvPicPr>
          <p:nvPr>
            <p:ph idx="1"/>
          </p:nvPr>
        </p:nvPicPr>
        <p:blipFill>
          <a:blip r:embed="rId2"/>
          <a:stretch>
            <a:fillRect/>
          </a:stretch>
        </p:blipFill>
        <p:spPr>
          <a:xfrm>
            <a:off x="904083" y="1063229"/>
            <a:ext cx="7446910" cy="3723455"/>
          </a:xfrm>
        </p:spPr>
      </p:pic>
    </p:spTree>
    <p:extLst>
      <p:ext uri="{BB962C8B-B14F-4D97-AF65-F5344CB8AC3E}">
        <p14:creationId xmlns:p14="http://schemas.microsoft.com/office/powerpoint/2010/main" val="111462205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2043"/>
            <a:ext cx="6172200" cy="857250"/>
          </a:xfrm>
        </p:spPr>
        <p:txBody>
          <a:bodyPr>
            <a:noAutofit/>
          </a:bodyPr>
          <a:lstStyle/>
          <a:p>
            <a:r>
              <a:rPr lang="en-US" sz="2800" dirty="0">
                <a:solidFill>
                  <a:schemeClr val="accent6">
                    <a:lumMod val="50000"/>
                  </a:schemeClr>
                </a:solidFill>
                <a:latin typeface="Powderfinger Type" panose="02020709070000000403" pitchFamily="49" charset="77"/>
                <a:cs typeface="Powderfinger Type"/>
              </a:rPr>
              <a:t>Routing Indicators for IPv6</a:t>
            </a:r>
          </a:p>
        </p:txBody>
      </p:sp>
      <p:sp>
        <p:nvSpPr>
          <p:cNvPr id="5" name="TextBox 4"/>
          <p:cNvSpPr txBox="1"/>
          <p:nvPr/>
        </p:nvSpPr>
        <p:spPr>
          <a:xfrm>
            <a:off x="4744685" y="1067956"/>
            <a:ext cx="3175499" cy="507831"/>
          </a:xfrm>
          <a:prstGeom prst="rect">
            <a:avLst/>
          </a:prstGeom>
          <a:noFill/>
        </p:spPr>
        <p:txBody>
          <a:bodyPr wrap="square" rtlCol="0">
            <a:spAutoFit/>
          </a:bodyPr>
          <a:lstStyle/>
          <a:p>
            <a:r>
              <a:rPr lang="en-US" sz="1350" dirty="0">
                <a:latin typeface="AhnbergHand"/>
                <a:cs typeface="AhnbergHand"/>
              </a:rPr>
              <a:t>Routing prefixes – growing by some 17,000 prefixes per year</a:t>
            </a:r>
          </a:p>
        </p:txBody>
      </p:sp>
      <p:sp>
        <p:nvSpPr>
          <p:cNvPr id="6" name="Freeform 5"/>
          <p:cNvSpPr/>
          <p:nvPr/>
        </p:nvSpPr>
        <p:spPr>
          <a:xfrm>
            <a:off x="4818846" y="1610591"/>
            <a:ext cx="1529551" cy="5715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1" y="3508665"/>
            <a:ext cx="3175499" cy="715581"/>
          </a:xfrm>
          <a:prstGeom prst="rect">
            <a:avLst/>
          </a:prstGeom>
          <a:noFill/>
        </p:spPr>
        <p:txBody>
          <a:bodyPr wrap="square" rtlCol="0">
            <a:spAutoFit/>
          </a:bodyPr>
          <a:lstStyle/>
          <a:p>
            <a:r>
              <a:rPr lang="en-US" sz="1350" dirty="0">
                <a:latin typeface="AhnbergHand"/>
                <a:cs typeface="AhnbergHand"/>
              </a:rPr>
              <a:t>AS Numbers– growing by some 2,000 ASNs per year (which is 60% the V4 growth)</a:t>
            </a:r>
          </a:p>
        </p:txBody>
      </p:sp>
      <p:sp>
        <p:nvSpPr>
          <p:cNvPr id="7" name="Freeform 6"/>
          <p:cNvSpPr/>
          <p:nvPr/>
        </p:nvSpPr>
        <p:spPr>
          <a:xfrm>
            <a:off x="2384265" y="4185227"/>
            <a:ext cx="2034522" cy="59459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9" name="Picture 8">
            <a:extLst>
              <a:ext uri="{FF2B5EF4-FFF2-40B4-BE49-F238E27FC236}">
                <a16:creationId xmlns:a16="http://schemas.microsoft.com/office/drawing/2014/main" id="{CA0E34FA-5BA1-D34F-A276-E257EE41B8AF}"/>
              </a:ext>
            </a:extLst>
          </p:cNvPr>
          <p:cNvPicPr>
            <a:picLocks noChangeAspect="1"/>
          </p:cNvPicPr>
          <p:nvPr/>
        </p:nvPicPr>
        <p:blipFill>
          <a:blip r:embed="rId2"/>
          <a:stretch>
            <a:fillRect/>
          </a:stretch>
        </p:blipFill>
        <p:spPr>
          <a:xfrm>
            <a:off x="280098" y="869049"/>
            <a:ext cx="4291902" cy="2548317"/>
          </a:xfrm>
          <a:prstGeom prst="rect">
            <a:avLst/>
          </a:prstGeom>
        </p:spPr>
      </p:pic>
      <p:pic>
        <p:nvPicPr>
          <p:cNvPr id="12" name="Picture 11">
            <a:extLst>
              <a:ext uri="{FF2B5EF4-FFF2-40B4-BE49-F238E27FC236}">
                <a16:creationId xmlns:a16="http://schemas.microsoft.com/office/drawing/2014/main" id="{6ACF131E-9666-D44E-9590-453A36414E6E}"/>
              </a:ext>
            </a:extLst>
          </p:cNvPr>
          <p:cNvPicPr>
            <a:picLocks noChangeAspect="1"/>
          </p:cNvPicPr>
          <p:nvPr/>
        </p:nvPicPr>
        <p:blipFill>
          <a:blip r:embed="rId3"/>
          <a:stretch>
            <a:fillRect/>
          </a:stretch>
        </p:blipFill>
        <p:spPr>
          <a:xfrm>
            <a:off x="4725215" y="2452481"/>
            <a:ext cx="4331369" cy="2571750"/>
          </a:xfrm>
          <a:prstGeom prst="rect">
            <a:avLst/>
          </a:prstGeom>
        </p:spPr>
      </p:pic>
    </p:spTree>
    <p:extLst>
      <p:ext uri="{BB962C8B-B14F-4D97-AF65-F5344CB8AC3E}">
        <p14:creationId xmlns:p14="http://schemas.microsoft.com/office/powerpoint/2010/main" val="46321841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2043"/>
            <a:ext cx="6172200" cy="857250"/>
          </a:xfrm>
        </p:spPr>
        <p:txBody>
          <a:bodyPr>
            <a:noAutofit/>
          </a:bodyPr>
          <a:lstStyle/>
          <a:p>
            <a:r>
              <a:rPr lang="en-US" sz="2800" dirty="0">
                <a:solidFill>
                  <a:schemeClr val="accent6">
                    <a:lumMod val="50000"/>
                  </a:schemeClr>
                </a:solidFill>
                <a:latin typeface="Powderfinger Type" panose="02020709070000000403" pitchFamily="49" charset="77"/>
                <a:cs typeface="Powderfinger Type"/>
              </a:rPr>
              <a:t>Routing Indicators for IPv6</a:t>
            </a:r>
          </a:p>
        </p:txBody>
      </p:sp>
      <p:sp>
        <p:nvSpPr>
          <p:cNvPr id="5" name="TextBox 4"/>
          <p:cNvSpPr txBox="1"/>
          <p:nvPr/>
        </p:nvSpPr>
        <p:spPr>
          <a:xfrm>
            <a:off x="4744685" y="1067956"/>
            <a:ext cx="3175499" cy="507831"/>
          </a:xfrm>
          <a:prstGeom prst="rect">
            <a:avLst/>
          </a:prstGeom>
          <a:noFill/>
        </p:spPr>
        <p:txBody>
          <a:bodyPr wrap="square" rtlCol="0">
            <a:spAutoFit/>
          </a:bodyPr>
          <a:lstStyle/>
          <a:p>
            <a:r>
              <a:rPr lang="en-US" sz="1350" dirty="0">
                <a:latin typeface="AhnbergHand"/>
                <a:cs typeface="AhnbergHand"/>
              </a:rPr>
              <a:t>More Specifics now take up one half of the routing table</a:t>
            </a:r>
          </a:p>
        </p:txBody>
      </p:sp>
      <p:sp>
        <p:nvSpPr>
          <p:cNvPr id="6" name="Freeform 5"/>
          <p:cNvSpPr/>
          <p:nvPr/>
        </p:nvSpPr>
        <p:spPr>
          <a:xfrm>
            <a:off x="4818846" y="1610591"/>
            <a:ext cx="1529551" cy="5715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1" y="3560620"/>
            <a:ext cx="3175499" cy="507831"/>
          </a:xfrm>
          <a:prstGeom prst="rect">
            <a:avLst/>
          </a:prstGeom>
          <a:noFill/>
        </p:spPr>
        <p:txBody>
          <a:bodyPr wrap="square" rtlCol="0">
            <a:spAutoFit/>
          </a:bodyPr>
          <a:lstStyle/>
          <a:p>
            <a:r>
              <a:rPr lang="en-US" sz="1350" dirty="0">
                <a:latin typeface="AhnbergHand"/>
                <a:cs typeface="AhnbergHand"/>
              </a:rPr>
              <a:t>The average size of a routing advertisement is getting smaller</a:t>
            </a:r>
          </a:p>
        </p:txBody>
      </p:sp>
      <p:sp>
        <p:nvSpPr>
          <p:cNvPr id="7" name="Freeform 6"/>
          <p:cNvSpPr/>
          <p:nvPr/>
        </p:nvSpPr>
        <p:spPr>
          <a:xfrm>
            <a:off x="2384265" y="4185227"/>
            <a:ext cx="2034522" cy="59459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10" name="Picture 9">
            <a:extLst>
              <a:ext uri="{FF2B5EF4-FFF2-40B4-BE49-F238E27FC236}">
                <a16:creationId xmlns:a16="http://schemas.microsoft.com/office/drawing/2014/main" id="{42896878-2FCD-B24B-B1C0-82F015F95BA6}"/>
              </a:ext>
            </a:extLst>
          </p:cNvPr>
          <p:cNvPicPr>
            <a:picLocks noChangeAspect="1"/>
          </p:cNvPicPr>
          <p:nvPr/>
        </p:nvPicPr>
        <p:blipFill>
          <a:blip r:embed="rId2"/>
          <a:stretch>
            <a:fillRect/>
          </a:stretch>
        </p:blipFill>
        <p:spPr>
          <a:xfrm>
            <a:off x="173625" y="816293"/>
            <a:ext cx="4276476" cy="2539157"/>
          </a:xfrm>
          <a:prstGeom prst="rect">
            <a:avLst/>
          </a:prstGeom>
        </p:spPr>
      </p:pic>
      <p:pic>
        <p:nvPicPr>
          <p:cNvPr id="12" name="Picture 11">
            <a:extLst>
              <a:ext uri="{FF2B5EF4-FFF2-40B4-BE49-F238E27FC236}">
                <a16:creationId xmlns:a16="http://schemas.microsoft.com/office/drawing/2014/main" id="{0DB604A1-AB00-0D47-B4DA-620666836F6A}"/>
              </a:ext>
            </a:extLst>
          </p:cNvPr>
          <p:cNvPicPr>
            <a:picLocks noChangeAspect="1"/>
          </p:cNvPicPr>
          <p:nvPr/>
        </p:nvPicPr>
        <p:blipFill>
          <a:blip r:embed="rId3"/>
          <a:stretch>
            <a:fillRect/>
          </a:stretch>
        </p:blipFill>
        <p:spPr>
          <a:xfrm>
            <a:off x="4681255" y="2571750"/>
            <a:ext cx="4122961" cy="2448008"/>
          </a:xfrm>
          <a:prstGeom prst="rect">
            <a:avLst/>
          </a:prstGeom>
        </p:spPr>
      </p:pic>
    </p:spTree>
    <p:extLst>
      <p:ext uri="{BB962C8B-B14F-4D97-AF65-F5344CB8AC3E}">
        <p14:creationId xmlns:p14="http://schemas.microsoft.com/office/powerpoint/2010/main" val="321947963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E25161C-DDF1-2744-929E-4726C041D308}"/>
              </a:ext>
            </a:extLst>
          </p:cNvPr>
          <p:cNvPicPr>
            <a:picLocks noChangeAspect="1"/>
          </p:cNvPicPr>
          <p:nvPr/>
        </p:nvPicPr>
        <p:blipFill>
          <a:blip r:embed="rId2"/>
          <a:stretch>
            <a:fillRect/>
          </a:stretch>
        </p:blipFill>
        <p:spPr>
          <a:xfrm>
            <a:off x="4810644" y="2613000"/>
            <a:ext cx="4166365" cy="2473779"/>
          </a:xfrm>
          <a:prstGeom prst="rect">
            <a:avLst/>
          </a:prstGeom>
        </p:spPr>
      </p:pic>
      <p:sp>
        <p:nvSpPr>
          <p:cNvPr id="2" name="Title 1"/>
          <p:cNvSpPr>
            <a:spLocks noGrp="1"/>
          </p:cNvSpPr>
          <p:nvPr>
            <p:ph type="title"/>
          </p:nvPr>
        </p:nvSpPr>
        <p:spPr>
          <a:xfrm>
            <a:off x="1485900" y="52043"/>
            <a:ext cx="6172200" cy="857250"/>
          </a:xfrm>
        </p:spPr>
        <p:txBody>
          <a:bodyPr>
            <a:noAutofit/>
          </a:bodyPr>
          <a:lstStyle/>
          <a:p>
            <a:r>
              <a:rPr lang="en-US" sz="2800" dirty="0">
                <a:solidFill>
                  <a:schemeClr val="accent6">
                    <a:lumMod val="50000"/>
                  </a:schemeClr>
                </a:solidFill>
                <a:latin typeface="Powderfinger Type" panose="02020709070000000403" pitchFamily="49" charset="77"/>
                <a:cs typeface="Powderfinger Type"/>
              </a:rPr>
              <a:t>Routing Indicators for IPv6</a:t>
            </a:r>
          </a:p>
        </p:txBody>
      </p:sp>
      <p:sp>
        <p:nvSpPr>
          <p:cNvPr id="5" name="TextBox 4"/>
          <p:cNvSpPr txBox="1"/>
          <p:nvPr/>
        </p:nvSpPr>
        <p:spPr>
          <a:xfrm>
            <a:off x="4740883" y="922849"/>
            <a:ext cx="3175499" cy="507831"/>
          </a:xfrm>
          <a:prstGeom prst="rect">
            <a:avLst/>
          </a:prstGeom>
          <a:noFill/>
        </p:spPr>
        <p:txBody>
          <a:bodyPr wrap="square" rtlCol="0">
            <a:spAutoFit/>
          </a:bodyPr>
          <a:lstStyle/>
          <a:p>
            <a:r>
              <a:rPr lang="en-US" sz="1350" dirty="0">
                <a:latin typeface="AhnbergHand"/>
                <a:cs typeface="AhnbergHand"/>
              </a:rPr>
              <a:t>Advertised Address span is  growing at an exponential rate</a:t>
            </a:r>
          </a:p>
        </p:txBody>
      </p:sp>
      <p:sp>
        <p:nvSpPr>
          <p:cNvPr id="6" name="Freeform 5"/>
          <p:cNvSpPr/>
          <p:nvPr/>
        </p:nvSpPr>
        <p:spPr>
          <a:xfrm>
            <a:off x="4585499" y="1658331"/>
            <a:ext cx="1529551" cy="5715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1" y="3560619"/>
            <a:ext cx="3175499" cy="1131079"/>
          </a:xfrm>
          <a:prstGeom prst="rect">
            <a:avLst/>
          </a:prstGeom>
          <a:noFill/>
        </p:spPr>
        <p:txBody>
          <a:bodyPr wrap="square" rtlCol="0">
            <a:spAutoFit/>
          </a:bodyPr>
          <a:lstStyle/>
          <a:p>
            <a:r>
              <a:rPr lang="en-US" sz="1350" dirty="0">
                <a:latin typeface="AhnbergHand"/>
                <a:cs typeface="AhnbergHand"/>
              </a:rPr>
              <a:t>The “shape” of inter-AS interconnection in IPv6 is rising slightly. Local connections appear to be replacing overlay trunk transits</a:t>
            </a:r>
          </a:p>
        </p:txBody>
      </p:sp>
      <p:sp>
        <p:nvSpPr>
          <p:cNvPr id="7" name="Freeform 6"/>
          <p:cNvSpPr/>
          <p:nvPr/>
        </p:nvSpPr>
        <p:spPr>
          <a:xfrm>
            <a:off x="2836277" y="4431171"/>
            <a:ext cx="2034522" cy="474886"/>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9" name="Picture 8">
            <a:extLst>
              <a:ext uri="{FF2B5EF4-FFF2-40B4-BE49-F238E27FC236}">
                <a16:creationId xmlns:a16="http://schemas.microsoft.com/office/drawing/2014/main" id="{7E517C47-FE0D-8C4A-A75A-0F0B50E45C15}"/>
              </a:ext>
            </a:extLst>
          </p:cNvPr>
          <p:cNvPicPr>
            <a:picLocks noChangeAspect="1"/>
          </p:cNvPicPr>
          <p:nvPr/>
        </p:nvPicPr>
        <p:blipFill>
          <a:blip r:embed="rId3"/>
          <a:stretch>
            <a:fillRect/>
          </a:stretch>
        </p:blipFill>
        <p:spPr>
          <a:xfrm>
            <a:off x="166991" y="765119"/>
            <a:ext cx="4418508" cy="2623489"/>
          </a:xfrm>
          <a:prstGeom prst="rect">
            <a:avLst/>
          </a:prstGeom>
        </p:spPr>
      </p:pic>
    </p:spTree>
    <p:extLst>
      <p:ext uri="{BB962C8B-B14F-4D97-AF65-F5344CB8AC3E}">
        <p14:creationId xmlns:p14="http://schemas.microsoft.com/office/powerpoint/2010/main" val="220427502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AS Adjacencies (AS131072)</a:t>
            </a:r>
          </a:p>
        </p:txBody>
      </p:sp>
      <p:sp>
        <p:nvSpPr>
          <p:cNvPr id="9" name="TextBox 8"/>
          <p:cNvSpPr txBox="1"/>
          <p:nvPr/>
        </p:nvSpPr>
        <p:spPr>
          <a:xfrm>
            <a:off x="179512" y="1371034"/>
            <a:ext cx="4599464" cy="954107"/>
          </a:xfrm>
          <a:prstGeom prst="rect">
            <a:avLst/>
          </a:prstGeom>
          <a:noFill/>
        </p:spPr>
        <p:txBody>
          <a:bodyPr wrap="none" rtlCol="0">
            <a:spAutoFit/>
          </a:bodyPr>
          <a:lstStyle/>
          <a:p>
            <a:r>
              <a:rPr lang="en-US" sz="1400" dirty="0"/>
              <a:t>14,997 out of 18,720  ASNs have 1 or 2 AS Adjacencies (80%)</a:t>
            </a:r>
          </a:p>
          <a:p>
            <a:r>
              <a:rPr lang="en-US" sz="1400" dirty="0"/>
              <a:t>654 ASNs have 10 or more adjacencies</a:t>
            </a:r>
          </a:p>
          <a:p>
            <a:r>
              <a:rPr lang="en-US" sz="1400" dirty="0"/>
              <a:t>2 ASNs have &gt;1,000 adjacencies</a:t>
            </a:r>
          </a:p>
          <a:p>
            <a:endParaRPr lang="en-US" sz="1400" dirty="0"/>
          </a:p>
        </p:txBody>
      </p:sp>
      <p:sp>
        <p:nvSpPr>
          <p:cNvPr id="10" name="TextBox 9"/>
          <p:cNvSpPr txBox="1"/>
          <p:nvPr/>
        </p:nvSpPr>
        <p:spPr>
          <a:xfrm>
            <a:off x="77704" y="2825551"/>
            <a:ext cx="3859198" cy="1015663"/>
          </a:xfrm>
          <a:prstGeom prst="rect">
            <a:avLst/>
          </a:prstGeom>
          <a:noFill/>
        </p:spPr>
        <p:txBody>
          <a:bodyPr wrap="none" rtlCol="0">
            <a:spAutoFit/>
          </a:bodyPr>
          <a:lstStyle/>
          <a:p>
            <a:r>
              <a:rPr lang="en-US" sz="1200" dirty="0"/>
              <a:t>4,728  AS6939   HURRICANE - Hurricane Electric, Inc., US</a:t>
            </a:r>
          </a:p>
          <a:p>
            <a:r>
              <a:rPr lang="en-US" sz="1200" dirty="0"/>
              <a:t>1,011  AS3356   LEVEL3 - Level 3 Communications, Inc., US</a:t>
            </a:r>
          </a:p>
          <a:p>
            <a:r>
              <a:rPr lang="en-US" sz="1200" dirty="0"/>
              <a:t>   955  AS174     COGENT-174 - Cogent Communications, US</a:t>
            </a:r>
          </a:p>
          <a:p>
            <a:r>
              <a:rPr lang="en-US" sz="1200" dirty="0"/>
              <a:t>   948  AS1299   </a:t>
            </a:r>
            <a:r>
              <a:rPr lang="en-US" sz="1200" dirty="0" err="1"/>
              <a:t>Telia</a:t>
            </a:r>
            <a:r>
              <a:rPr lang="en-US" sz="1200" dirty="0"/>
              <a:t> Carrier, SE</a:t>
            </a:r>
          </a:p>
          <a:p>
            <a:r>
              <a:rPr lang="en-US" sz="1200" dirty="0"/>
              <a:t>   818  AS2914   NTT America, US</a:t>
            </a:r>
          </a:p>
        </p:txBody>
      </p:sp>
      <p:pic>
        <p:nvPicPr>
          <p:cNvPr id="4" name="Picture 3">
            <a:extLst>
              <a:ext uri="{FF2B5EF4-FFF2-40B4-BE49-F238E27FC236}">
                <a16:creationId xmlns:a16="http://schemas.microsoft.com/office/drawing/2014/main" id="{1C881B2D-1447-0742-A2C6-14D58CDB38C8}"/>
              </a:ext>
            </a:extLst>
          </p:cNvPr>
          <p:cNvPicPr>
            <a:picLocks noChangeAspect="1"/>
          </p:cNvPicPr>
          <p:nvPr/>
        </p:nvPicPr>
        <p:blipFill>
          <a:blip r:embed="rId2"/>
          <a:stretch>
            <a:fillRect/>
          </a:stretch>
        </p:blipFill>
        <p:spPr>
          <a:xfrm>
            <a:off x="4474164" y="1851421"/>
            <a:ext cx="4395355" cy="3086100"/>
          </a:xfrm>
          <a:prstGeom prst="rect">
            <a:avLst/>
          </a:prstGeom>
        </p:spPr>
      </p:pic>
    </p:spTree>
    <p:extLst>
      <p:ext uri="{BB962C8B-B14F-4D97-AF65-F5344CB8AC3E}">
        <p14:creationId xmlns:p14="http://schemas.microsoft.com/office/powerpoint/2010/main" val="48123495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V6 in 2018</a:t>
            </a:r>
          </a:p>
        </p:txBody>
      </p:sp>
      <p:sp>
        <p:nvSpPr>
          <p:cNvPr id="3" name="Content Placeholder 2"/>
          <p:cNvSpPr>
            <a:spLocks noGrp="1"/>
          </p:cNvSpPr>
          <p:nvPr>
            <p:ph idx="1"/>
          </p:nvPr>
        </p:nvSpPr>
        <p:spPr/>
        <p:txBody>
          <a:bodyPr/>
          <a:lstStyle/>
          <a:p>
            <a:r>
              <a:rPr lang="en-US" dirty="0"/>
              <a:t>Overall IPv6 Internet growth in terms of BGP is still increasing, and is currently at some </a:t>
            </a:r>
            <a:r>
              <a:rPr lang="en-US" b="1" dirty="0">
                <a:solidFill>
                  <a:srgbClr val="FF0000"/>
                </a:solidFill>
              </a:rPr>
              <a:t>17,000 route entries p.a.	</a:t>
            </a:r>
          </a:p>
          <a:p>
            <a:endParaRPr lang="en-US" b="1" dirty="0">
              <a:solidFill>
                <a:srgbClr val="FF0000"/>
              </a:solidFill>
            </a:endParaRPr>
          </a:p>
        </p:txBody>
      </p:sp>
    </p:spTree>
    <p:extLst>
      <p:ext uri="{BB962C8B-B14F-4D97-AF65-F5344CB8AC3E}">
        <p14:creationId xmlns:p14="http://schemas.microsoft.com/office/powerpoint/2010/main" val="386537449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329" y="1573496"/>
            <a:ext cx="6172200" cy="857250"/>
          </a:xfrm>
        </p:spPr>
        <p:txBody>
          <a:bodyPr/>
          <a:lstStyle/>
          <a:p>
            <a:r>
              <a:rPr lang="en-US" dirty="0">
                <a:solidFill>
                  <a:schemeClr val="accent6">
                    <a:lumMod val="50000"/>
                  </a:schemeClr>
                </a:solidFill>
                <a:latin typeface="AhnbergHand"/>
                <a:cs typeface="AhnbergHand"/>
              </a:rPr>
              <a:t>What to expect</a:t>
            </a:r>
          </a:p>
        </p:txBody>
      </p:sp>
    </p:spTree>
    <p:extLst>
      <p:ext uri="{BB962C8B-B14F-4D97-AF65-F5344CB8AC3E}">
        <p14:creationId xmlns:p14="http://schemas.microsoft.com/office/powerpoint/2010/main" val="118590812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BGP Size Projections</a:t>
            </a:r>
          </a:p>
        </p:txBody>
      </p:sp>
      <p:sp>
        <p:nvSpPr>
          <p:cNvPr id="3" name="Content Placeholder 2"/>
          <p:cNvSpPr>
            <a:spLocks noGrp="1"/>
          </p:cNvSpPr>
          <p:nvPr>
            <p:ph idx="1"/>
          </p:nvPr>
        </p:nvSpPr>
        <p:spPr/>
        <p:txBody>
          <a:bodyPr>
            <a:normAutofit/>
          </a:bodyPr>
          <a:lstStyle/>
          <a:p>
            <a:pPr marL="0" indent="0">
              <a:buNone/>
            </a:pPr>
            <a:r>
              <a:rPr lang="en-US" dirty="0"/>
              <a:t>How quickly is the routing space growing?</a:t>
            </a:r>
          </a:p>
          <a:p>
            <a:pPr marL="0" indent="0">
              <a:buNone/>
            </a:pPr>
            <a:endParaRPr lang="en-US" dirty="0"/>
          </a:p>
          <a:p>
            <a:pPr marL="0" indent="0">
              <a:buNone/>
            </a:pPr>
            <a:r>
              <a:rPr lang="en-US" dirty="0"/>
              <a:t>What are the projections of future BGP FIB size?</a:t>
            </a:r>
          </a:p>
        </p:txBody>
      </p:sp>
    </p:spTree>
    <p:extLst>
      <p:ext uri="{BB962C8B-B14F-4D97-AF65-F5344CB8AC3E}">
        <p14:creationId xmlns:p14="http://schemas.microsoft.com/office/powerpoint/2010/main" val="255656332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652" y="33468"/>
            <a:ext cx="6264696" cy="857250"/>
          </a:xfrm>
        </p:spPr>
        <p:txBody>
          <a:bodyPr>
            <a:normAutofit/>
          </a:bodyPr>
          <a:lstStyle/>
          <a:p>
            <a:r>
              <a:rPr lang="en-US" sz="2800" dirty="0">
                <a:solidFill>
                  <a:schemeClr val="accent6">
                    <a:lumMod val="50000"/>
                  </a:schemeClr>
                </a:solidFill>
                <a:latin typeface="Powderfinger Type"/>
                <a:cs typeface="Powderfinger Type"/>
              </a:rPr>
              <a:t>V4 - Daily Growth Rates</a:t>
            </a:r>
          </a:p>
        </p:txBody>
      </p:sp>
      <p:sp>
        <p:nvSpPr>
          <p:cNvPr id="9" name="TextBox 8">
            <a:extLst>
              <a:ext uri="{FF2B5EF4-FFF2-40B4-BE49-F238E27FC236}">
                <a16:creationId xmlns:a16="http://schemas.microsoft.com/office/drawing/2014/main" id="{844E4A2E-3E82-594F-B73D-0017A0F595A3}"/>
              </a:ext>
            </a:extLst>
          </p:cNvPr>
          <p:cNvSpPr txBox="1"/>
          <p:nvPr/>
        </p:nvSpPr>
        <p:spPr>
          <a:xfrm>
            <a:off x="808437" y="4403153"/>
            <a:ext cx="5544616" cy="461665"/>
          </a:xfrm>
          <a:prstGeom prst="rect">
            <a:avLst/>
          </a:prstGeom>
          <a:noFill/>
        </p:spPr>
        <p:txBody>
          <a:bodyPr wrap="square" rtlCol="0">
            <a:spAutoFit/>
          </a:bodyPr>
          <a:lstStyle/>
          <a:p>
            <a:r>
              <a:rPr lang="en-US" sz="1200" dirty="0"/>
              <a:t>Growth in the V4 network appears to be constant at a long term average of 150 additional routes per day, or some 51,000 additional routes per year</a:t>
            </a:r>
          </a:p>
        </p:txBody>
      </p:sp>
      <p:pic>
        <p:nvPicPr>
          <p:cNvPr id="7" name="Content Placeholder 6">
            <a:extLst>
              <a:ext uri="{FF2B5EF4-FFF2-40B4-BE49-F238E27FC236}">
                <a16:creationId xmlns:a16="http://schemas.microsoft.com/office/drawing/2014/main" id="{375837F5-9CD5-4946-8527-C12DA27E8D44}"/>
              </a:ext>
            </a:extLst>
          </p:cNvPr>
          <p:cNvPicPr>
            <a:picLocks noGrp="1" noChangeAspect="1"/>
          </p:cNvPicPr>
          <p:nvPr>
            <p:ph idx="1"/>
          </p:nvPr>
        </p:nvPicPr>
        <p:blipFill>
          <a:blip r:embed="rId2"/>
          <a:stretch>
            <a:fillRect/>
          </a:stretch>
        </p:blipFill>
        <p:spPr>
          <a:xfrm>
            <a:off x="1770982" y="661307"/>
            <a:ext cx="5716336" cy="3394075"/>
          </a:xfrm>
        </p:spPr>
      </p:pic>
    </p:spTree>
    <p:extLst>
      <p:ext uri="{BB962C8B-B14F-4D97-AF65-F5344CB8AC3E}">
        <p14:creationId xmlns:p14="http://schemas.microsoft.com/office/powerpoint/2010/main" val="380699003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V4 BGP Table Size Predictions</a:t>
            </a:r>
          </a:p>
        </p:txBody>
      </p:sp>
      <p:sp>
        <p:nvSpPr>
          <p:cNvPr id="3" name="Content Placeholder 2"/>
          <p:cNvSpPr>
            <a:spLocks noGrp="1"/>
          </p:cNvSpPr>
          <p:nvPr>
            <p:ph idx="1"/>
          </p:nvPr>
        </p:nvSpPr>
        <p:spPr>
          <a:xfrm>
            <a:off x="611560" y="1419623"/>
            <a:ext cx="2988332" cy="3423827"/>
          </a:xfrm>
        </p:spPr>
        <p:txBody>
          <a:bodyPr>
            <a:normAutofit/>
          </a:bodyPr>
          <a:lstStyle/>
          <a:p>
            <a:pPr marL="0" indent="0">
              <a:spcBef>
                <a:spcPts val="450"/>
              </a:spcBef>
              <a:buNone/>
            </a:pPr>
            <a:r>
              <a:rPr lang="en-US" sz="1600" dirty="0"/>
              <a:t>Jan</a:t>
            </a:r>
            <a:r>
              <a:rPr lang="en-US" sz="1600" i="1" dirty="0"/>
              <a:t> 2017	    646,000</a:t>
            </a:r>
          </a:p>
          <a:p>
            <a:pPr marL="0" indent="0">
              <a:spcBef>
                <a:spcPts val="450"/>
              </a:spcBef>
              <a:buNone/>
            </a:pPr>
            <a:r>
              <a:rPr lang="en-US" sz="1600" i="1" dirty="0"/>
              <a:t>       2018	    699,000	</a:t>
            </a:r>
          </a:p>
          <a:p>
            <a:pPr marL="0" indent="0">
              <a:spcBef>
                <a:spcPts val="450"/>
              </a:spcBef>
              <a:buNone/>
            </a:pPr>
            <a:r>
              <a:rPr lang="en-US" sz="1600" i="1" dirty="0"/>
              <a:t>       2019	    760,000</a:t>
            </a:r>
          </a:p>
          <a:p>
            <a:pPr marL="0" indent="0">
              <a:spcBef>
                <a:spcPts val="450"/>
              </a:spcBef>
              <a:buNone/>
            </a:pPr>
            <a:r>
              <a:rPr lang="en-US" sz="1600" i="1" dirty="0"/>
              <a:t>       2020	    814,000</a:t>
            </a:r>
          </a:p>
          <a:p>
            <a:pPr marL="0" indent="0">
              <a:spcBef>
                <a:spcPts val="450"/>
              </a:spcBef>
              <a:buNone/>
            </a:pPr>
            <a:r>
              <a:rPr lang="en-US" sz="1600" i="1" dirty="0">
                <a:solidFill>
                  <a:schemeClr val="bg1">
                    <a:lumMod val="50000"/>
                  </a:schemeClr>
                </a:solidFill>
              </a:rPr>
              <a:t>       2021          862,000</a:t>
            </a:r>
          </a:p>
          <a:p>
            <a:pPr marL="0" indent="0">
              <a:spcBef>
                <a:spcPts val="450"/>
              </a:spcBef>
              <a:buNone/>
            </a:pPr>
            <a:r>
              <a:rPr lang="en-US" sz="1600" i="1" dirty="0">
                <a:solidFill>
                  <a:schemeClr val="bg1">
                    <a:lumMod val="50000"/>
                  </a:schemeClr>
                </a:solidFill>
              </a:rPr>
              <a:t>       2022	    916,000</a:t>
            </a:r>
          </a:p>
          <a:p>
            <a:pPr marL="0" indent="0">
              <a:spcBef>
                <a:spcPts val="450"/>
              </a:spcBef>
              <a:buNone/>
            </a:pPr>
            <a:r>
              <a:rPr lang="en-US" sz="1600" i="1" dirty="0">
                <a:solidFill>
                  <a:schemeClr val="bg1">
                    <a:lumMod val="50000"/>
                  </a:schemeClr>
                </a:solidFill>
              </a:rPr>
              <a:t>       2023	    970,000</a:t>
            </a:r>
          </a:p>
          <a:p>
            <a:pPr marL="0" indent="0">
              <a:spcBef>
                <a:spcPts val="450"/>
              </a:spcBef>
              <a:buNone/>
            </a:pPr>
            <a:r>
              <a:rPr lang="en-US" sz="1600" i="1" dirty="0">
                <a:solidFill>
                  <a:schemeClr val="bg1">
                    <a:lumMod val="50000"/>
                  </a:schemeClr>
                </a:solidFill>
              </a:rPr>
              <a:t>       2024     	 1,024,000</a:t>
            </a:r>
          </a:p>
          <a:p>
            <a:pPr marL="0" indent="0">
              <a:spcBef>
                <a:spcPts val="450"/>
              </a:spcBef>
              <a:buNone/>
            </a:pPr>
            <a:r>
              <a:rPr lang="en-US" sz="1600" i="1" dirty="0">
                <a:solidFill>
                  <a:schemeClr val="bg1">
                    <a:lumMod val="50000"/>
                  </a:schemeClr>
                </a:solidFill>
              </a:rPr>
              <a:t>	2025	 1,079,000</a:t>
            </a:r>
          </a:p>
          <a:p>
            <a:pPr marL="0" indent="0">
              <a:spcBef>
                <a:spcPts val="450"/>
              </a:spcBef>
              <a:buNone/>
            </a:pPr>
            <a:endParaRPr lang="en-US" sz="1600" dirty="0">
              <a:solidFill>
                <a:schemeClr val="bg1">
                  <a:lumMod val="65000"/>
                </a:schemeClr>
              </a:solidFill>
            </a:endParaRPr>
          </a:p>
        </p:txBody>
      </p:sp>
      <p:pic>
        <p:nvPicPr>
          <p:cNvPr id="6" name="Picture 5">
            <a:extLst>
              <a:ext uri="{FF2B5EF4-FFF2-40B4-BE49-F238E27FC236}">
                <a16:creationId xmlns:a16="http://schemas.microsoft.com/office/drawing/2014/main" id="{0F41FB0F-2D27-E742-B38F-1198E4E5D49F}"/>
              </a:ext>
            </a:extLst>
          </p:cNvPr>
          <p:cNvPicPr>
            <a:picLocks noChangeAspect="1"/>
          </p:cNvPicPr>
          <p:nvPr/>
        </p:nvPicPr>
        <p:blipFill>
          <a:blip r:embed="rId2"/>
          <a:stretch>
            <a:fillRect/>
          </a:stretch>
        </p:blipFill>
        <p:spPr>
          <a:xfrm>
            <a:off x="3378055" y="1347106"/>
            <a:ext cx="5308745" cy="3110593"/>
          </a:xfrm>
          <a:prstGeom prst="rect">
            <a:avLst/>
          </a:prstGeom>
        </p:spPr>
      </p:pic>
    </p:spTree>
    <p:extLst>
      <p:ext uri="{BB962C8B-B14F-4D97-AF65-F5344CB8AC3E}">
        <p14:creationId xmlns:p14="http://schemas.microsoft.com/office/powerpoint/2010/main" val="107913664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796DD8C-CEF4-2F41-87D7-5C807A97EE4D}"/>
              </a:ext>
            </a:extLst>
          </p:cNvPr>
          <p:cNvPicPr>
            <a:picLocks noChangeAspect="1"/>
          </p:cNvPicPr>
          <p:nvPr/>
        </p:nvPicPr>
        <p:blipFill>
          <a:blip r:embed="rId2"/>
          <a:stretch>
            <a:fillRect/>
          </a:stretch>
        </p:blipFill>
        <p:spPr>
          <a:xfrm>
            <a:off x="186237" y="615728"/>
            <a:ext cx="8531750" cy="4265875"/>
          </a:xfrm>
          <a:prstGeom prst="rect">
            <a:avLst/>
          </a:prstGeom>
        </p:spPr>
      </p:pic>
      <p:sp>
        <p:nvSpPr>
          <p:cNvPr id="3" name="TextBox 2"/>
          <p:cNvSpPr txBox="1"/>
          <p:nvPr/>
        </p:nvSpPr>
        <p:spPr>
          <a:xfrm>
            <a:off x="1232610" y="3370407"/>
            <a:ext cx="2159566" cy="253916"/>
          </a:xfrm>
          <a:prstGeom prst="rect">
            <a:avLst/>
          </a:prstGeom>
          <a:solidFill>
            <a:srgbClr val="FFFFFF"/>
          </a:solidFill>
        </p:spPr>
        <p:txBody>
          <a:bodyPr wrap="none" rtlCol="0">
            <a:spAutoFit/>
          </a:bodyPr>
          <a:lstStyle/>
          <a:p>
            <a:r>
              <a:rPr lang="en-US" sz="1050" dirty="0">
                <a:latin typeface="AhnbergHand"/>
                <a:cs typeface="AhnbergHand"/>
              </a:rPr>
              <a:t>1994: Introduction of CIDR</a:t>
            </a:r>
          </a:p>
        </p:txBody>
      </p:sp>
      <p:sp>
        <p:nvSpPr>
          <p:cNvPr id="5" name="TextBox 4"/>
          <p:cNvSpPr txBox="1"/>
          <p:nvPr/>
        </p:nvSpPr>
        <p:spPr>
          <a:xfrm>
            <a:off x="1830120" y="2879949"/>
            <a:ext cx="3260636" cy="415498"/>
          </a:xfrm>
          <a:prstGeom prst="rect">
            <a:avLst/>
          </a:prstGeom>
          <a:solidFill>
            <a:srgbClr val="FFFFFF"/>
          </a:solidFill>
        </p:spPr>
        <p:txBody>
          <a:bodyPr wrap="square" rtlCol="0">
            <a:spAutoFit/>
          </a:bodyPr>
          <a:lstStyle/>
          <a:p>
            <a:r>
              <a:rPr lang="en-US" sz="1050" dirty="0">
                <a:latin typeface="AhnbergHand"/>
                <a:cs typeface="AhnbergHand"/>
              </a:rPr>
              <a:t>2001: The Great Internet </a:t>
            </a:r>
          </a:p>
          <a:p>
            <a:r>
              <a:rPr lang="en-US" sz="1050" dirty="0">
                <a:latin typeface="AhnbergHand"/>
                <a:cs typeface="AhnbergHand"/>
              </a:rPr>
              <a:t>Boom and Bust</a:t>
            </a:r>
          </a:p>
        </p:txBody>
      </p:sp>
      <p:sp>
        <p:nvSpPr>
          <p:cNvPr id="6" name="TextBox 5"/>
          <p:cNvSpPr txBox="1"/>
          <p:nvPr/>
        </p:nvSpPr>
        <p:spPr>
          <a:xfrm>
            <a:off x="3242010" y="2406286"/>
            <a:ext cx="1939955" cy="253916"/>
          </a:xfrm>
          <a:prstGeom prst="rect">
            <a:avLst/>
          </a:prstGeom>
          <a:solidFill>
            <a:srgbClr val="FFFFFF"/>
          </a:solidFill>
        </p:spPr>
        <p:txBody>
          <a:bodyPr wrap="none" rtlCol="0">
            <a:spAutoFit/>
          </a:bodyPr>
          <a:lstStyle/>
          <a:p>
            <a:r>
              <a:rPr lang="en-US" sz="1050" dirty="0">
                <a:latin typeface="AhnbergHand"/>
                <a:cs typeface="AhnbergHand"/>
              </a:rPr>
              <a:t>2005: Consumer Market</a:t>
            </a:r>
          </a:p>
        </p:txBody>
      </p:sp>
      <p:sp>
        <p:nvSpPr>
          <p:cNvPr id="8" name="TextBox 7"/>
          <p:cNvSpPr txBox="1"/>
          <p:nvPr/>
        </p:nvSpPr>
        <p:spPr>
          <a:xfrm>
            <a:off x="4258851" y="1578249"/>
            <a:ext cx="1972015" cy="253916"/>
          </a:xfrm>
          <a:prstGeom prst="rect">
            <a:avLst/>
          </a:prstGeom>
          <a:solidFill>
            <a:srgbClr val="FFFFFF"/>
          </a:solidFill>
        </p:spPr>
        <p:txBody>
          <a:bodyPr wrap="none" rtlCol="0">
            <a:spAutoFit/>
          </a:bodyPr>
          <a:lstStyle/>
          <a:p>
            <a:r>
              <a:rPr lang="en-US" sz="1050" dirty="0">
                <a:latin typeface="AhnbergHand"/>
                <a:cs typeface="AhnbergHand"/>
              </a:rPr>
              <a:t>2011: Address Exhaustion</a:t>
            </a:r>
          </a:p>
        </p:txBody>
      </p:sp>
      <p:cxnSp>
        <p:nvCxnSpPr>
          <p:cNvPr id="9" name="Straight Arrow Connector 8"/>
          <p:cNvCxnSpPr>
            <a:cxnSpLocks/>
          </p:cNvCxnSpPr>
          <p:nvPr/>
        </p:nvCxnSpPr>
        <p:spPr>
          <a:xfrm flipH="1">
            <a:off x="879727" y="3698564"/>
            <a:ext cx="1804593" cy="7593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cxnSpLocks/>
          </p:cNvCxnSpPr>
          <p:nvPr/>
        </p:nvCxnSpPr>
        <p:spPr>
          <a:xfrm flipH="1">
            <a:off x="3021754" y="3179074"/>
            <a:ext cx="546576" cy="8869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cxnSpLocks/>
            <a:stCxn id="6" idx="2"/>
          </p:cNvCxnSpPr>
          <p:nvPr/>
        </p:nvCxnSpPr>
        <p:spPr>
          <a:xfrm flipH="1">
            <a:off x="3983062" y="2660202"/>
            <a:ext cx="228926" cy="11409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cxnSpLocks/>
          </p:cNvCxnSpPr>
          <p:nvPr/>
        </p:nvCxnSpPr>
        <p:spPr>
          <a:xfrm>
            <a:off x="5033490" y="1787134"/>
            <a:ext cx="756447" cy="12894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261607" y="169498"/>
            <a:ext cx="7058343" cy="523220"/>
          </a:xfrm>
          <a:prstGeom prst="rect">
            <a:avLst/>
          </a:prstGeom>
          <a:noFill/>
        </p:spPr>
        <p:txBody>
          <a:bodyPr wrap="none" rtlCol="0">
            <a:spAutoFit/>
          </a:bodyPr>
          <a:lstStyle/>
          <a:p>
            <a:r>
              <a:rPr lang="en-US" sz="2800">
                <a:solidFill>
                  <a:schemeClr val="accent6">
                    <a:lumMod val="50000"/>
                  </a:schemeClr>
                </a:solidFill>
                <a:latin typeface="Powderfinger Type"/>
                <a:cs typeface="Powderfinger Type"/>
              </a:rPr>
              <a:t>25 </a:t>
            </a:r>
            <a:r>
              <a:rPr lang="en-US" sz="2800" dirty="0">
                <a:solidFill>
                  <a:schemeClr val="accent6">
                    <a:lumMod val="50000"/>
                  </a:schemeClr>
                </a:solidFill>
                <a:latin typeface="Powderfinger Type"/>
                <a:cs typeface="Powderfinger Type"/>
              </a:rPr>
              <a:t>Years of Routing the Internet</a:t>
            </a:r>
          </a:p>
        </p:txBody>
      </p:sp>
      <p:sp>
        <p:nvSpPr>
          <p:cNvPr id="2" name="TextBox 1"/>
          <p:cNvSpPr txBox="1"/>
          <p:nvPr/>
        </p:nvSpPr>
        <p:spPr>
          <a:xfrm>
            <a:off x="285450" y="1370740"/>
            <a:ext cx="2736304" cy="577081"/>
          </a:xfrm>
          <a:prstGeom prst="rect">
            <a:avLst/>
          </a:prstGeom>
          <a:solidFill>
            <a:schemeClr val="bg1"/>
          </a:solidFill>
        </p:spPr>
        <p:txBody>
          <a:bodyPr wrap="square" rtlCol="0">
            <a:spAutoFit/>
          </a:bodyPr>
          <a:lstStyle/>
          <a:p>
            <a:r>
              <a:rPr lang="en-US" sz="1050" dirty="0">
                <a:solidFill>
                  <a:schemeClr val="accent6">
                    <a:lumMod val="50000"/>
                  </a:schemeClr>
                </a:solidFill>
                <a:latin typeface="AhnbergHand"/>
                <a:cs typeface="AhnbergHand"/>
              </a:rPr>
              <a:t>This is a view pulled together from each of the routing peers of Route-Views</a:t>
            </a:r>
          </a:p>
        </p:txBody>
      </p:sp>
    </p:spTree>
    <p:extLst>
      <p:ext uri="{BB962C8B-B14F-4D97-AF65-F5344CB8AC3E}">
        <p14:creationId xmlns:p14="http://schemas.microsoft.com/office/powerpoint/2010/main" val="2313380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V6 - Daily Growth Rates</a:t>
            </a:r>
          </a:p>
        </p:txBody>
      </p:sp>
      <p:pic>
        <p:nvPicPr>
          <p:cNvPr id="7" name="Content Placeholder 6">
            <a:extLst>
              <a:ext uri="{FF2B5EF4-FFF2-40B4-BE49-F238E27FC236}">
                <a16:creationId xmlns:a16="http://schemas.microsoft.com/office/drawing/2014/main" id="{16C9CFF0-E604-6440-93BA-E2D3E95087CA}"/>
              </a:ext>
            </a:extLst>
          </p:cNvPr>
          <p:cNvPicPr>
            <a:picLocks noGrp="1" noChangeAspect="1"/>
          </p:cNvPicPr>
          <p:nvPr>
            <p:ph idx="1"/>
          </p:nvPr>
        </p:nvPicPr>
        <p:blipFill>
          <a:blip r:embed="rId2"/>
          <a:stretch>
            <a:fillRect/>
          </a:stretch>
        </p:blipFill>
        <p:spPr>
          <a:xfrm>
            <a:off x="1583870" y="929508"/>
            <a:ext cx="6750337" cy="4008013"/>
          </a:xfrm>
        </p:spPr>
      </p:pic>
    </p:spTree>
    <p:extLst>
      <p:ext uri="{BB962C8B-B14F-4D97-AF65-F5344CB8AC3E}">
        <p14:creationId xmlns:p14="http://schemas.microsoft.com/office/powerpoint/2010/main" val="49249599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V6 BGP Table Size Predictions</a:t>
            </a:r>
          </a:p>
        </p:txBody>
      </p:sp>
      <p:sp>
        <p:nvSpPr>
          <p:cNvPr id="3" name="Content Placeholder 2"/>
          <p:cNvSpPr>
            <a:spLocks noGrp="1"/>
          </p:cNvSpPr>
          <p:nvPr>
            <p:ph idx="1"/>
          </p:nvPr>
        </p:nvSpPr>
        <p:spPr>
          <a:xfrm>
            <a:off x="383217" y="1704116"/>
            <a:ext cx="7020780" cy="3423827"/>
          </a:xfrm>
        </p:spPr>
        <p:txBody>
          <a:bodyPr>
            <a:normAutofit/>
          </a:bodyPr>
          <a:lstStyle/>
          <a:p>
            <a:pPr marL="0" indent="0">
              <a:spcBef>
                <a:spcPts val="450"/>
              </a:spcBef>
              <a:buNone/>
            </a:pPr>
            <a:r>
              <a:rPr lang="en-US" sz="1400" dirty="0"/>
              <a:t>Jan</a:t>
            </a:r>
            <a:r>
              <a:rPr lang="en-US" sz="1400" i="1" dirty="0"/>
              <a:t> 2017	      35,000	</a:t>
            </a:r>
          </a:p>
          <a:p>
            <a:pPr marL="0" indent="0">
              <a:spcBef>
                <a:spcPts val="450"/>
              </a:spcBef>
              <a:buNone/>
            </a:pPr>
            <a:r>
              <a:rPr lang="en-US" sz="1400" i="1" dirty="0"/>
              <a:t>       2018	      45,000	</a:t>
            </a:r>
          </a:p>
          <a:p>
            <a:pPr marL="0" indent="0">
              <a:spcBef>
                <a:spcPts val="450"/>
              </a:spcBef>
              <a:buNone/>
            </a:pPr>
            <a:r>
              <a:rPr lang="en-US" sz="1400" i="1" dirty="0"/>
              <a:t>       2019	      62,000	</a:t>
            </a:r>
          </a:p>
          <a:p>
            <a:pPr marL="0" indent="0">
              <a:spcBef>
                <a:spcPts val="450"/>
              </a:spcBef>
              <a:buNone/>
            </a:pPr>
            <a:r>
              <a:rPr lang="en-US" sz="1400" i="1" dirty="0"/>
              <a:t>       2020	      75,000	</a:t>
            </a:r>
          </a:p>
          <a:p>
            <a:pPr marL="0" indent="0">
              <a:spcBef>
                <a:spcPts val="450"/>
              </a:spcBef>
              <a:buNone/>
            </a:pPr>
            <a:r>
              <a:rPr lang="en-US" sz="1400" i="1" dirty="0">
                <a:solidFill>
                  <a:schemeClr val="tx1">
                    <a:lumMod val="50000"/>
                    <a:lumOff val="50000"/>
                  </a:schemeClr>
                </a:solidFill>
              </a:rPr>
              <a:t>       </a:t>
            </a:r>
            <a:r>
              <a:rPr lang="en-US" sz="1400" i="1" dirty="0">
                <a:solidFill>
                  <a:schemeClr val="bg1">
                    <a:lumMod val="50000"/>
                  </a:schemeClr>
                </a:solidFill>
              </a:rPr>
              <a:t>2021	      96,000	106,000</a:t>
            </a:r>
          </a:p>
          <a:p>
            <a:pPr marL="0" indent="0">
              <a:spcBef>
                <a:spcPts val="450"/>
              </a:spcBef>
              <a:buNone/>
            </a:pPr>
            <a:r>
              <a:rPr lang="en-US" sz="1400" i="1" dirty="0">
                <a:solidFill>
                  <a:schemeClr val="bg1">
                    <a:lumMod val="50000"/>
                  </a:schemeClr>
                </a:solidFill>
              </a:rPr>
              <a:t>       2022	    112,000	140,000</a:t>
            </a:r>
          </a:p>
          <a:p>
            <a:pPr marL="0" indent="0">
              <a:spcBef>
                <a:spcPts val="450"/>
              </a:spcBef>
              <a:buNone/>
            </a:pPr>
            <a:r>
              <a:rPr lang="en-US" sz="1400" i="1" dirty="0">
                <a:solidFill>
                  <a:schemeClr val="bg1">
                    <a:lumMod val="50000"/>
                  </a:schemeClr>
                </a:solidFill>
              </a:rPr>
              <a:t>       2023     128,000	184,000</a:t>
            </a:r>
          </a:p>
          <a:p>
            <a:pPr marL="0" indent="0">
              <a:spcBef>
                <a:spcPts val="450"/>
              </a:spcBef>
              <a:buNone/>
            </a:pPr>
            <a:r>
              <a:rPr lang="en-US" sz="1400" i="1" dirty="0">
                <a:solidFill>
                  <a:schemeClr val="bg1">
                    <a:lumMod val="50000"/>
                  </a:schemeClr>
                </a:solidFill>
              </a:rPr>
              <a:t>       2024	    144,000	242,000</a:t>
            </a:r>
          </a:p>
          <a:p>
            <a:pPr marL="0" indent="0">
              <a:spcBef>
                <a:spcPts val="450"/>
              </a:spcBef>
              <a:buNone/>
            </a:pPr>
            <a:r>
              <a:rPr lang="en-US" sz="1400" i="1" dirty="0">
                <a:solidFill>
                  <a:schemeClr val="bg1">
                    <a:lumMod val="50000"/>
                  </a:schemeClr>
                </a:solidFill>
              </a:rPr>
              <a:t>       2025      160,000	318,000</a:t>
            </a:r>
          </a:p>
          <a:p>
            <a:pPr marL="0" indent="0">
              <a:spcBef>
                <a:spcPts val="450"/>
              </a:spcBef>
              <a:buNone/>
            </a:pPr>
            <a:endParaRPr lang="en-US" sz="1400" dirty="0">
              <a:solidFill>
                <a:schemeClr val="bg1">
                  <a:lumMod val="65000"/>
                </a:schemeClr>
              </a:solidFill>
            </a:endParaRPr>
          </a:p>
        </p:txBody>
      </p:sp>
      <p:sp>
        <p:nvSpPr>
          <p:cNvPr id="4" name="TextBox 3">
            <a:extLst>
              <a:ext uri="{FF2B5EF4-FFF2-40B4-BE49-F238E27FC236}">
                <a16:creationId xmlns:a16="http://schemas.microsoft.com/office/drawing/2014/main" id="{945F02E0-C3B4-9246-9FA2-E2641D76802F}"/>
              </a:ext>
            </a:extLst>
          </p:cNvPr>
          <p:cNvSpPr txBox="1"/>
          <p:nvPr/>
        </p:nvSpPr>
        <p:spPr>
          <a:xfrm>
            <a:off x="1248527" y="1365562"/>
            <a:ext cx="2096728" cy="338554"/>
          </a:xfrm>
          <a:prstGeom prst="rect">
            <a:avLst/>
          </a:prstGeom>
          <a:noFill/>
        </p:spPr>
        <p:txBody>
          <a:bodyPr wrap="none" rtlCol="0">
            <a:spAutoFit/>
          </a:bodyPr>
          <a:lstStyle/>
          <a:p>
            <a:r>
              <a:rPr lang="en-AU" sz="1600" dirty="0"/>
              <a:t>Linear     Exponential    </a:t>
            </a:r>
          </a:p>
        </p:txBody>
      </p:sp>
      <p:pic>
        <p:nvPicPr>
          <p:cNvPr id="6" name="Picture 5">
            <a:extLst>
              <a:ext uri="{FF2B5EF4-FFF2-40B4-BE49-F238E27FC236}">
                <a16:creationId xmlns:a16="http://schemas.microsoft.com/office/drawing/2014/main" id="{AF21F757-6578-A34D-9E8E-180C30023F85}"/>
              </a:ext>
            </a:extLst>
          </p:cNvPr>
          <p:cNvPicPr>
            <a:picLocks noChangeAspect="1"/>
          </p:cNvPicPr>
          <p:nvPr/>
        </p:nvPicPr>
        <p:blipFill>
          <a:blip r:embed="rId2"/>
          <a:stretch>
            <a:fillRect/>
          </a:stretch>
        </p:blipFill>
        <p:spPr>
          <a:xfrm>
            <a:off x="3407103" y="1657497"/>
            <a:ext cx="5537688" cy="3244739"/>
          </a:xfrm>
          <a:prstGeom prst="rect">
            <a:avLst/>
          </a:prstGeom>
        </p:spPr>
      </p:pic>
    </p:spTree>
    <p:extLst>
      <p:ext uri="{BB962C8B-B14F-4D97-AF65-F5344CB8AC3E}">
        <p14:creationId xmlns:p14="http://schemas.microsoft.com/office/powerpoint/2010/main" val="94771082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BGP Table Growth</a:t>
            </a:r>
          </a:p>
        </p:txBody>
      </p:sp>
      <p:sp>
        <p:nvSpPr>
          <p:cNvPr id="3" name="Content Placeholder 2"/>
          <p:cNvSpPr>
            <a:spLocks noGrp="1"/>
          </p:cNvSpPr>
          <p:nvPr>
            <p:ph idx="1"/>
          </p:nvPr>
        </p:nvSpPr>
        <p:spPr>
          <a:xfrm>
            <a:off x="1043608" y="1200153"/>
            <a:ext cx="7200800" cy="3423827"/>
          </a:xfrm>
        </p:spPr>
        <p:txBody>
          <a:bodyPr>
            <a:normAutofit/>
          </a:bodyPr>
          <a:lstStyle/>
          <a:p>
            <a:pPr marL="0" indent="0">
              <a:spcAft>
                <a:spcPts val="600"/>
              </a:spcAft>
              <a:buNone/>
            </a:pPr>
            <a:r>
              <a:rPr lang="en-US" sz="1800" b="1" dirty="0"/>
              <a:t>The absolute size of the IPv6 routing table is growing much faster than the IPv4 table</a:t>
            </a:r>
          </a:p>
          <a:p>
            <a:pPr marL="0" indent="0">
              <a:spcAft>
                <a:spcPts val="600"/>
              </a:spcAft>
              <a:buNone/>
            </a:pPr>
            <a:r>
              <a:rPr lang="en-US" sz="1800" b="1" dirty="0"/>
              <a:t>They will require the same memory size in around 5 years time, given that each IPv6 entry is 4 times the memory size of an IPv4 entry</a:t>
            </a:r>
          </a:p>
          <a:p>
            <a:pPr marL="0" indent="0">
              <a:spcAft>
                <a:spcPts val="600"/>
              </a:spcAft>
              <a:buNone/>
            </a:pPr>
            <a:endParaRPr lang="en-US" sz="1900" dirty="0"/>
          </a:p>
          <a:p>
            <a:pPr marL="0" indent="0">
              <a:spcAft>
                <a:spcPts val="600"/>
              </a:spcAft>
              <a:buNone/>
            </a:pPr>
            <a:r>
              <a:rPr lang="en-US" sz="1900" dirty="0"/>
              <a:t>As long as we are prepared to live within the technical constraints of the current routing paradigm, the Internet’s use of BGP will continue to be viable for some time yet</a:t>
            </a:r>
          </a:p>
          <a:p>
            <a:pPr marL="266693" lvl="1" indent="0">
              <a:spcAft>
                <a:spcPts val="600"/>
              </a:spcAft>
              <a:buNone/>
            </a:pPr>
            <a:endParaRPr lang="en-US" sz="1600" dirty="0"/>
          </a:p>
          <a:p>
            <a:pPr marL="0" indent="0">
              <a:spcAft>
                <a:spcPts val="600"/>
              </a:spcAft>
              <a:buNone/>
            </a:pPr>
            <a:endParaRPr lang="en-US" sz="1800" dirty="0"/>
          </a:p>
          <a:p>
            <a:pPr>
              <a:spcAft>
                <a:spcPts val="600"/>
              </a:spcAft>
            </a:pPr>
            <a:endParaRPr lang="en-US" sz="1800" dirty="0"/>
          </a:p>
        </p:txBody>
      </p:sp>
    </p:spTree>
    <p:extLst>
      <p:ext uri="{BB962C8B-B14F-4D97-AF65-F5344CB8AC3E}">
        <p14:creationId xmlns:p14="http://schemas.microsoft.com/office/powerpoint/2010/main" val="2968157097"/>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BGP Updates</a:t>
            </a:r>
          </a:p>
        </p:txBody>
      </p:sp>
      <p:sp>
        <p:nvSpPr>
          <p:cNvPr id="3" name="Content Placeholder 2"/>
          <p:cNvSpPr>
            <a:spLocks noGrp="1"/>
          </p:cNvSpPr>
          <p:nvPr>
            <p:ph idx="1"/>
          </p:nvPr>
        </p:nvSpPr>
        <p:spPr/>
        <p:txBody>
          <a:bodyPr/>
          <a:lstStyle/>
          <a:p>
            <a:r>
              <a:rPr lang="en-US" dirty="0"/>
              <a:t>What about the level of updates in BGP?</a:t>
            </a:r>
          </a:p>
          <a:p>
            <a:pPr marL="0" indent="0">
              <a:buNone/>
            </a:pPr>
            <a:endParaRPr lang="en-US" dirty="0"/>
          </a:p>
        </p:txBody>
      </p:sp>
    </p:spTree>
    <p:extLst>
      <p:ext uri="{BB962C8B-B14F-4D97-AF65-F5344CB8AC3E}">
        <p14:creationId xmlns:p14="http://schemas.microsoft.com/office/powerpoint/2010/main" val="269824561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7" y="43037"/>
            <a:ext cx="7200800" cy="857250"/>
          </a:xfrm>
        </p:spPr>
        <p:txBody>
          <a:bodyPr>
            <a:normAutofit/>
          </a:bodyPr>
          <a:lstStyle/>
          <a:p>
            <a:r>
              <a:rPr lang="en-US" sz="2800" dirty="0">
                <a:solidFill>
                  <a:schemeClr val="accent6">
                    <a:lumMod val="50000"/>
                  </a:schemeClr>
                </a:solidFill>
                <a:latin typeface="Powderfinger Type"/>
                <a:cs typeface="Powderfinger Type"/>
              </a:rPr>
              <a:t>IPv4 BGP Updates</a:t>
            </a:r>
          </a:p>
        </p:txBody>
      </p:sp>
      <p:pic>
        <p:nvPicPr>
          <p:cNvPr id="7" name="Content Placeholder 6">
            <a:extLst>
              <a:ext uri="{FF2B5EF4-FFF2-40B4-BE49-F238E27FC236}">
                <a16:creationId xmlns:a16="http://schemas.microsoft.com/office/drawing/2014/main" id="{991BDC17-4279-1F4A-8D1C-76F2F2C92928}"/>
              </a:ext>
            </a:extLst>
          </p:cNvPr>
          <p:cNvPicPr>
            <a:picLocks noGrp="1" noChangeAspect="1"/>
          </p:cNvPicPr>
          <p:nvPr>
            <p:ph idx="1"/>
          </p:nvPr>
        </p:nvPicPr>
        <p:blipFill>
          <a:blip r:embed="rId2"/>
          <a:stretch>
            <a:fillRect/>
          </a:stretch>
        </p:blipFill>
        <p:spPr>
          <a:xfrm>
            <a:off x="1208800" y="900287"/>
            <a:ext cx="6955486" cy="4129821"/>
          </a:xfrm>
        </p:spPr>
      </p:pic>
    </p:spTree>
    <p:extLst>
      <p:ext uri="{BB962C8B-B14F-4D97-AF65-F5344CB8AC3E}">
        <p14:creationId xmlns:p14="http://schemas.microsoft.com/office/powerpoint/2010/main" val="372426308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3" y="74591"/>
            <a:ext cx="7118548" cy="857250"/>
          </a:xfrm>
        </p:spPr>
        <p:txBody>
          <a:bodyPr>
            <a:noAutofit/>
          </a:bodyPr>
          <a:lstStyle/>
          <a:p>
            <a:r>
              <a:rPr lang="en-US" sz="2800" dirty="0">
                <a:solidFill>
                  <a:schemeClr val="accent6">
                    <a:lumMod val="50000"/>
                  </a:schemeClr>
                </a:solidFill>
                <a:latin typeface="Powderfinger Type"/>
                <a:cs typeface="Powderfinger Type"/>
              </a:rPr>
              <a:t>IPv4 BGP Convergence Performance</a:t>
            </a:r>
          </a:p>
        </p:txBody>
      </p:sp>
      <p:pic>
        <p:nvPicPr>
          <p:cNvPr id="4" name="Picture 3">
            <a:extLst>
              <a:ext uri="{FF2B5EF4-FFF2-40B4-BE49-F238E27FC236}">
                <a16:creationId xmlns:a16="http://schemas.microsoft.com/office/drawing/2014/main" id="{A2604F12-DF7F-C043-BB90-8C3DA201061A}"/>
              </a:ext>
            </a:extLst>
          </p:cNvPr>
          <p:cNvPicPr>
            <a:picLocks noChangeAspect="1"/>
          </p:cNvPicPr>
          <p:nvPr/>
        </p:nvPicPr>
        <p:blipFill>
          <a:blip r:embed="rId2"/>
          <a:stretch>
            <a:fillRect/>
          </a:stretch>
        </p:blipFill>
        <p:spPr>
          <a:xfrm>
            <a:off x="1322614" y="689260"/>
            <a:ext cx="6843202" cy="4379649"/>
          </a:xfrm>
          <a:prstGeom prst="rect">
            <a:avLst/>
          </a:prstGeom>
        </p:spPr>
      </p:pic>
    </p:spTree>
    <p:extLst>
      <p:ext uri="{BB962C8B-B14F-4D97-AF65-F5344CB8AC3E}">
        <p14:creationId xmlns:p14="http://schemas.microsoft.com/office/powerpoint/2010/main" val="2215092724"/>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Updates in IPv4 BGP</a:t>
            </a:r>
          </a:p>
        </p:txBody>
      </p:sp>
      <p:sp>
        <p:nvSpPr>
          <p:cNvPr id="3" name="Content Placeholder 2"/>
          <p:cNvSpPr>
            <a:spLocks noGrp="1"/>
          </p:cNvSpPr>
          <p:nvPr>
            <p:ph idx="1"/>
          </p:nvPr>
        </p:nvSpPr>
        <p:spPr>
          <a:xfrm>
            <a:off x="1043608" y="1200152"/>
            <a:ext cx="6120680" cy="3423827"/>
          </a:xfrm>
        </p:spPr>
        <p:txBody>
          <a:bodyPr>
            <a:noAutofit/>
          </a:bodyPr>
          <a:lstStyle/>
          <a:p>
            <a:pPr marL="0" indent="0">
              <a:buNone/>
            </a:pPr>
            <a:r>
              <a:rPr lang="en-US" sz="2000" b="1" dirty="0"/>
              <a:t>Still no great level of concern …</a:t>
            </a:r>
          </a:p>
          <a:p>
            <a:r>
              <a:rPr lang="en-US" sz="1600" dirty="0"/>
              <a:t>The number of updates per instability event and the time to converge has been relatively constant</a:t>
            </a:r>
          </a:p>
          <a:p>
            <a:r>
              <a:rPr lang="en-US" sz="1600" dirty="0"/>
              <a:t>Likely contributors to this outcome are the damping effect of widespread use of the MRAI interval by eBGP speakers, and the compressed topology factor, as seen in the relatively constant AS Path Length</a:t>
            </a:r>
          </a:p>
          <a:p>
            <a:pPr marL="0" indent="0">
              <a:buNone/>
            </a:pPr>
            <a:endParaRPr lang="en-US" sz="1200" dirty="0"/>
          </a:p>
        </p:txBody>
      </p:sp>
    </p:spTree>
    <p:extLst>
      <p:ext uri="{BB962C8B-B14F-4D97-AF65-F5344CB8AC3E}">
        <p14:creationId xmlns:p14="http://schemas.microsoft.com/office/powerpoint/2010/main" val="609848091"/>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81" y="5402"/>
            <a:ext cx="8136904" cy="857250"/>
          </a:xfrm>
        </p:spPr>
        <p:txBody>
          <a:bodyPr>
            <a:noAutofit/>
          </a:bodyPr>
          <a:lstStyle/>
          <a:p>
            <a:r>
              <a:rPr lang="en-US" sz="2800" dirty="0">
                <a:solidFill>
                  <a:schemeClr val="accent6">
                    <a:lumMod val="50000"/>
                  </a:schemeClr>
                </a:solidFill>
                <a:latin typeface="Powderfinger Type"/>
                <a:cs typeface="Powderfinger Type"/>
              </a:rPr>
              <a:t>V6 BGP Updates</a:t>
            </a:r>
          </a:p>
        </p:txBody>
      </p:sp>
      <p:pic>
        <p:nvPicPr>
          <p:cNvPr id="4" name="Picture 3">
            <a:extLst>
              <a:ext uri="{FF2B5EF4-FFF2-40B4-BE49-F238E27FC236}">
                <a16:creationId xmlns:a16="http://schemas.microsoft.com/office/drawing/2014/main" id="{584AE45F-8784-DC48-9AF6-41A370055012}"/>
              </a:ext>
            </a:extLst>
          </p:cNvPr>
          <p:cNvPicPr>
            <a:picLocks noChangeAspect="1"/>
          </p:cNvPicPr>
          <p:nvPr/>
        </p:nvPicPr>
        <p:blipFill>
          <a:blip r:embed="rId2"/>
          <a:stretch>
            <a:fillRect/>
          </a:stretch>
        </p:blipFill>
        <p:spPr>
          <a:xfrm>
            <a:off x="563336" y="724836"/>
            <a:ext cx="7441961" cy="4418664"/>
          </a:xfrm>
          <a:prstGeom prst="rect">
            <a:avLst/>
          </a:prstGeom>
        </p:spPr>
      </p:pic>
    </p:spTree>
    <p:extLst>
      <p:ext uri="{BB962C8B-B14F-4D97-AF65-F5344CB8AC3E}">
        <p14:creationId xmlns:p14="http://schemas.microsoft.com/office/powerpoint/2010/main" val="2200529611"/>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9" y="14331"/>
            <a:ext cx="7488832" cy="857250"/>
          </a:xfrm>
        </p:spPr>
        <p:txBody>
          <a:bodyPr>
            <a:normAutofit/>
          </a:bodyPr>
          <a:lstStyle/>
          <a:p>
            <a:r>
              <a:rPr lang="en-US" sz="2800" dirty="0">
                <a:solidFill>
                  <a:schemeClr val="accent6">
                    <a:lumMod val="50000"/>
                  </a:schemeClr>
                </a:solidFill>
                <a:latin typeface="Powderfinger Type"/>
                <a:cs typeface="Powderfinger Type"/>
              </a:rPr>
              <a:t>V6 Convergence Performance</a:t>
            </a:r>
          </a:p>
        </p:txBody>
      </p:sp>
      <p:pic>
        <p:nvPicPr>
          <p:cNvPr id="5" name="Picture 4">
            <a:extLst>
              <a:ext uri="{FF2B5EF4-FFF2-40B4-BE49-F238E27FC236}">
                <a16:creationId xmlns:a16="http://schemas.microsoft.com/office/drawing/2014/main" id="{629C36BE-1C4C-DF4A-8022-346DE3617420}"/>
              </a:ext>
            </a:extLst>
          </p:cNvPr>
          <p:cNvPicPr>
            <a:picLocks noChangeAspect="1"/>
          </p:cNvPicPr>
          <p:nvPr/>
        </p:nvPicPr>
        <p:blipFill>
          <a:blip r:embed="rId2"/>
          <a:stretch>
            <a:fillRect/>
          </a:stretch>
        </p:blipFill>
        <p:spPr>
          <a:xfrm>
            <a:off x="1009920" y="744273"/>
            <a:ext cx="7090471" cy="4209967"/>
          </a:xfrm>
          <a:prstGeom prst="rect">
            <a:avLst/>
          </a:prstGeom>
        </p:spPr>
      </p:pic>
    </p:spTree>
    <p:extLst>
      <p:ext uri="{BB962C8B-B14F-4D97-AF65-F5344CB8AC3E}">
        <p14:creationId xmlns:p14="http://schemas.microsoft.com/office/powerpoint/2010/main" val="3801197864"/>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9" y="14331"/>
            <a:ext cx="7488832" cy="857250"/>
          </a:xfrm>
        </p:spPr>
        <p:txBody>
          <a:bodyPr>
            <a:normAutofit/>
          </a:bodyPr>
          <a:lstStyle/>
          <a:p>
            <a:r>
              <a:rPr lang="en-US" sz="2800" dirty="0">
                <a:solidFill>
                  <a:schemeClr val="accent6">
                    <a:lumMod val="50000"/>
                  </a:schemeClr>
                </a:solidFill>
                <a:latin typeface="Powderfinger Type"/>
                <a:cs typeface="Powderfinger Type"/>
              </a:rPr>
              <a:t>V6 Convergence Performance</a:t>
            </a:r>
          </a:p>
        </p:txBody>
      </p:sp>
      <p:pic>
        <p:nvPicPr>
          <p:cNvPr id="5" name="Picture 4">
            <a:extLst>
              <a:ext uri="{FF2B5EF4-FFF2-40B4-BE49-F238E27FC236}">
                <a16:creationId xmlns:a16="http://schemas.microsoft.com/office/drawing/2014/main" id="{629C36BE-1C4C-DF4A-8022-346DE3617420}"/>
              </a:ext>
            </a:extLst>
          </p:cNvPr>
          <p:cNvPicPr>
            <a:picLocks noChangeAspect="1"/>
          </p:cNvPicPr>
          <p:nvPr/>
        </p:nvPicPr>
        <p:blipFill>
          <a:blip r:embed="rId2"/>
          <a:stretch>
            <a:fillRect/>
          </a:stretch>
        </p:blipFill>
        <p:spPr>
          <a:xfrm>
            <a:off x="1009920" y="744273"/>
            <a:ext cx="7090471" cy="4209967"/>
          </a:xfrm>
          <a:prstGeom prst="rect">
            <a:avLst/>
          </a:prstGeom>
        </p:spPr>
      </p:pic>
      <p:sp>
        <p:nvSpPr>
          <p:cNvPr id="4" name="Freeform 3">
            <a:extLst>
              <a:ext uri="{FF2B5EF4-FFF2-40B4-BE49-F238E27FC236}">
                <a16:creationId xmlns:a16="http://schemas.microsoft.com/office/drawing/2014/main" id="{D95BBDF6-6938-7849-A9F0-BC591994ED7B}"/>
              </a:ext>
            </a:extLst>
          </p:cNvPr>
          <p:cNvSpPr/>
          <p:nvPr/>
        </p:nvSpPr>
        <p:spPr>
          <a:xfrm>
            <a:off x="1853797" y="2170206"/>
            <a:ext cx="6375803" cy="1137537"/>
          </a:xfrm>
          <a:custGeom>
            <a:avLst/>
            <a:gdLst>
              <a:gd name="connsiteX0" fmla="*/ 46565 w 6375803"/>
              <a:gd name="connsiteY0" fmla="*/ 16403 h 1137537"/>
              <a:gd name="connsiteX1" fmla="*/ 149932 w 6375803"/>
              <a:gd name="connsiteY1" fmla="*/ 24354 h 1137537"/>
              <a:gd name="connsiteX2" fmla="*/ 2439907 w 6375803"/>
              <a:gd name="connsiteY2" fmla="*/ 557091 h 1137537"/>
              <a:gd name="connsiteX3" fmla="*/ 5564770 w 6375803"/>
              <a:gd name="connsiteY3" fmla="*/ 1018267 h 1137537"/>
              <a:gd name="connsiteX4" fmla="*/ 6375803 w 6375803"/>
              <a:gd name="connsiteY4" fmla="*/ 1137537 h 113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803" h="1137537">
                <a:moveTo>
                  <a:pt x="46565" y="16403"/>
                </a:moveTo>
                <a:cubicBezTo>
                  <a:pt x="-101197" y="-24679"/>
                  <a:pt x="149932" y="24354"/>
                  <a:pt x="149932" y="24354"/>
                </a:cubicBezTo>
                <a:cubicBezTo>
                  <a:pt x="548822" y="114469"/>
                  <a:pt x="1537434" y="391439"/>
                  <a:pt x="2439907" y="557091"/>
                </a:cubicBezTo>
                <a:cubicBezTo>
                  <a:pt x="3342380" y="722743"/>
                  <a:pt x="5564770" y="1018267"/>
                  <a:pt x="5564770" y="1018267"/>
                </a:cubicBezTo>
                <a:lnTo>
                  <a:pt x="6375803" y="1137537"/>
                </a:ln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393AA08F-CC28-2E4F-B0B2-E63E4AF73782}"/>
              </a:ext>
            </a:extLst>
          </p:cNvPr>
          <p:cNvSpPr/>
          <p:nvPr/>
        </p:nvSpPr>
        <p:spPr>
          <a:xfrm>
            <a:off x="1781092" y="3919993"/>
            <a:ext cx="6392849" cy="71562"/>
          </a:xfrm>
          <a:custGeom>
            <a:avLst/>
            <a:gdLst>
              <a:gd name="connsiteX0" fmla="*/ 0 w 6392849"/>
              <a:gd name="connsiteY0" fmla="*/ 71562 h 71562"/>
              <a:gd name="connsiteX1" fmla="*/ 3872285 w 6392849"/>
              <a:gd name="connsiteY1" fmla="*/ 0 h 71562"/>
              <a:gd name="connsiteX2" fmla="*/ 6392849 w 6392849"/>
              <a:gd name="connsiteY2" fmla="*/ 15903 h 71562"/>
            </a:gdLst>
            <a:ahLst/>
            <a:cxnLst>
              <a:cxn ang="0">
                <a:pos x="connsiteX0" y="connsiteY0"/>
              </a:cxn>
              <a:cxn ang="0">
                <a:pos x="connsiteX1" y="connsiteY1"/>
              </a:cxn>
              <a:cxn ang="0">
                <a:pos x="connsiteX2" y="connsiteY2"/>
              </a:cxn>
            </a:cxnLst>
            <a:rect l="l" t="t" r="r" b="b"/>
            <a:pathLst>
              <a:path w="6392849" h="71562">
                <a:moveTo>
                  <a:pt x="0" y="71562"/>
                </a:moveTo>
                <a:lnTo>
                  <a:pt x="3872285" y="0"/>
                </a:lnTo>
                <a:lnTo>
                  <a:pt x="6392849" y="15903"/>
                </a:ln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 name="Freeform 7">
            <a:extLst>
              <a:ext uri="{FF2B5EF4-FFF2-40B4-BE49-F238E27FC236}">
                <a16:creationId xmlns:a16="http://schemas.microsoft.com/office/drawing/2014/main" id="{EF3522CB-44FA-4649-8659-DA516C676080}"/>
              </a:ext>
            </a:extLst>
          </p:cNvPr>
          <p:cNvSpPr/>
          <p:nvPr/>
        </p:nvSpPr>
        <p:spPr>
          <a:xfrm>
            <a:off x="1668406" y="2085678"/>
            <a:ext cx="6235191" cy="1874367"/>
          </a:xfrm>
          <a:custGeom>
            <a:avLst/>
            <a:gdLst>
              <a:gd name="connsiteX0" fmla="*/ 1368 w 6235191"/>
              <a:gd name="connsiteY0" fmla="*/ 61174 h 1874367"/>
              <a:gd name="connsiteX1" fmla="*/ 33173 w 6235191"/>
              <a:gd name="connsiteY1" fmla="*/ 188395 h 1874367"/>
              <a:gd name="connsiteX2" fmla="*/ 224004 w 6235191"/>
              <a:gd name="connsiteY2" fmla="*/ 1635532 h 1874367"/>
              <a:gd name="connsiteX3" fmla="*/ 669277 w 6235191"/>
              <a:gd name="connsiteY3" fmla="*/ 617765 h 1874367"/>
              <a:gd name="connsiteX4" fmla="*/ 891914 w 6235191"/>
              <a:gd name="connsiteY4" fmla="*/ 1587825 h 1874367"/>
              <a:gd name="connsiteX5" fmla="*/ 1329236 w 6235191"/>
              <a:gd name="connsiteY5" fmla="*/ 617765 h 1874367"/>
              <a:gd name="connsiteX6" fmla="*/ 1615483 w 6235191"/>
              <a:gd name="connsiteY6" fmla="*/ 1492409 h 1874367"/>
              <a:gd name="connsiteX7" fmla="*/ 1838119 w 6235191"/>
              <a:gd name="connsiteY7" fmla="*/ 657522 h 1874367"/>
              <a:gd name="connsiteX8" fmla="*/ 1981243 w 6235191"/>
              <a:gd name="connsiteY8" fmla="*/ 1611679 h 1874367"/>
              <a:gd name="connsiteX9" fmla="*/ 2378808 w 6235191"/>
              <a:gd name="connsiteY9" fmla="*/ 1015331 h 1874367"/>
              <a:gd name="connsiteX10" fmla="*/ 2617347 w 6235191"/>
              <a:gd name="connsiteY10" fmla="*/ 1587825 h 1874367"/>
              <a:gd name="connsiteX11" fmla="*/ 2983107 w 6235191"/>
              <a:gd name="connsiteY11" fmla="*/ 355372 h 1874367"/>
              <a:gd name="connsiteX12" fmla="*/ 3269354 w 6235191"/>
              <a:gd name="connsiteY12" fmla="*/ 1730948 h 1874367"/>
              <a:gd name="connsiteX13" fmla="*/ 3817994 w 6235191"/>
              <a:gd name="connsiteY13" fmla="*/ 1015331 h 1874367"/>
              <a:gd name="connsiteX14" fmla="*/ 4271218 w 6235191"/>
              <a:gd name="connsiteY14" fmla="*/ 1874072 h 1874367"/>
              <a:gd name="connsiteX15" fmla="*/ 4843712 w 6235191"/>
              <a:gd name="connsiteY15" fmla="*/ 1118698 h 1874367"/>
              <a:gd name="connsiteX16" fmla="*/ 4907323 w 6235191"/>
              <a:gd name="connsiteY16" fmla="*/ 1683240 h 1874367"/>
              <a:gd name="connsiteX17" fmla="*/ 5408255 w 6235191"/>
              <a:gd name="connsiteY17" fmla="*/ 1023282 h 1874367"/>
              <a:gd name="connsiteX18" fmla="*/ 5607037 w 6235191"/>
              <a:gd name="connsiteY18" fmla="*/ 1667338 h 1874367"/>
              <a:gd name="connsiteX19" fmla="*/ 5837625 w 6235191"/>
              <a:gd name="connsiteY19" fmla="*/ 1261821 h 1874367"/>
              <a:gd name="connsiteX20" fmla="*/ 6235191 w 6235191"/>
              <a:gd name="connsiteY20" fmla="*/ 1635532 h 187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35191" h="1874367">
                <a:moveTo>
                  <a:pt x="1368" y="61174"/>
                </a:moveTo>
                <a:cubicBezTo>
                  <a:pt x="-1283" y="-6412"/>
                  <a:pt x="-3933" y="-73998"/>
                  <a:pt x="33173" y="188395"/>
                </a:cubicBezTo>
                <a:cubicBezTo>
                  <a:pt x="70279" y="450788"/>
                  <a:pt x="117987" y="1563970"/>
                  <a:pt x="224004" y="1635532"/>
                </a:cubicBezTo>
                <a:cubicBezTo>
                  <a:pt x="330021" y="1707094"/>
                  <a:pt x="557959" y="625716"/>
                  <a:pt x="669277" y="617765"/>
                </a:cubicBezTo>
                <a:cubicBezTo>
                  <a:pt x="780595" y="609814"/>
                  <a:pt x="781921" y="1587825"/>
                  <a:pt x="891914" y="1587825"/>
                </a:cubicBezTo>
                <a:cubicBezTo>
                  <a:pt x="1001907" y="1587825"/>
                  <a:pt x="1208641" y="633668"/>
                  <a:pt x="1329236" y="617765"/>
                </a:cubicBezTo>
                <a:cubicBezTo>
                  <a:pt x="1449831" y="601862"/>
                  <a:pt x="1530669" y="1485783"/>
                  <a:pt x="1615483" y="1492409"/>
                </a:cubicBezTo>
                <a:cubicBezTo>
                  <a:pt x="1700297" y="1499035"/>
                  <a:pt x="1777159" y="637644"/>
                  <a:pt x="1838119" y="657522"/>
                </a:cubicBezTo>
                <a:cubicBezTo>
                  <a:pt x="1899079" y="677400"/>
                  <a:pt x="1891128" y="1552044"/>
                  <a:pt x="1981243" y="1611679"/>
                </a:cubicBezTo>
                <a:cubicBezTo>
                  <a:pt x="2071358" y="1671314"/>
                  <a:pt x="2272791" y="1019307"/>
                  <a:pt x="2378808" y="1015331"/>
                </a:cubicBezTo>
                <a:cubicBezTo>
                  <a:pt x="2484825" y="1011355"/>
                  <a:pt x="2516631" y="1697818"/>
                  <a:pt x="2617347" y="1587825"/>
                </a:cubicBezTo>
                <a:cubicBezTo>
                  <a:pt x="2718063" y="1477832"/>
                  <a:pt x="2874439" y="331518"/>
                  <a:pt x="2983107" y="355372"/>
                </a:cubicBezTo>
                <a:cubicBezTo>
                  <a:pt x="3091775" y="379226"/>
                  <a:pt x="3130206" y="1620955"/>
                  <a:pt x="3269354" y="1730948"/>
                </a:cubicBezTo>
                <a:cubicBezTo>
                  <a:pt x="3408502" y="1840941"/>
                  <a:pt x="3651017" y="991477"/>
                  <a:pt x="3817994" y="1015331"/>
                </a:cubicBezTo>
                <a:cubicBezTo>
                  <a:pt x="3984971" y="1039185"/>
                  <a:pt x="4100265" y="1856844"/>
                  <a:pt x="4271218" y="1874072"/>
                </a:cubicBezTo>
                <a:cubicBezTo>
                  <a:pt x="4442171" y="1891300"/>
                  <a:pt x="4737695" y="1150503"/>
                  <a:pt x="4843712" y="1118698"/>
                </a:cubicBezTo>
                <a:cubicBezTo>
                  <a:pt x="4949730" y="1086893"/>
                  <a:pt x="4813233" y="1699143"/>
                  <a:pt x="4907323" y="1683240"/>
                </a:cubicBezTo>
                <a:cubicBezTo>
                  <a:pt x="5001414" y="1667337"/>
                  <a:pt x="5291636" y="1025932"/>
                  <a:pt x="5408255" y="1023282"/>
                </a:cubicBezTo>
                <a:cubicBezTo>
                  <a:pt x="5524874" y="1020632"/>
                  <a:pt x="5535476" y="1627582"/>
                  <a:pt x="5607037" y="1667338"/>
                </a:cubicBezTo>
                <a:cubicBezTo>
                  <a:pt x="5678598" y="1707094"/>
                  <a:pt x="5732933" y="1267122"/>
                  <a:pt x="5837625" y="1261821"/>
                </a:cubicBezTo>
                <a:cubicBezTo>
                  <a:pt x="5942317" y="1256520"/>
                  <a:pt x="6088754" y="1446026"/>
                  <a:pt x="6235191" y="1635532"/>
                </a:cubicBezTo>
              </a:path>
            </a:pathLst>
          </a:custGeom>
          <a:noFill/>
          <a:ln w="76200">
            <a:solidFill>
              <a:srgbClr val="BFBFBF">
                <a:alpha val="61176"/>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7768754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7" y="123478"/>
            <a:ext cx="8352928" cy="857250"/>
          </a:xfrm>
        </p:spPr>
        <p:txBody>
          <a:bodyPr>
            <a:normAutofit/>
          </a:bodyPr>
          <a:lstStyle/>
          <a:p>
            <a:r>
              <a:rPr lang="en-US" sz="2800" dirty="0">
                <a:solidFill>
                  <a:schemeClr val="accent6">
                    <a:lumMod val="50000"/>
                  </a:schemeClr>
                </a:solidFill>
                <a:latin typeface="Powderfinger Type" panose="02020709070000000403" pitchFamily="49" charset="77"/>
              </a:rPr>
              <a:t>2017-2019 in detail</a:t>
            </a:r>
          </a:p>
        </p:txBody>
      </p:sp>
      <p:pic>
        <p:nvPicPr>
          <p:cNvPr id="6" name="Picture 5">
            <a:extLst>
              <a:ext uri="{FF2B5EF4-FFF2-40B4-BE49-F238E27FC236}">
                <a16:creationId xmlns:a16="http://schemas.microsoft.com/office/drawing/2014/main" id="{9D110397-B0BE-9546-A83A-0453EF74146D}"/>
              </a:ext>
            </a:extLst>
          </p:cNvPr>
          <p:cNvPicPr>
            <a:picLocks noChangeAspect="1"/>
          </p:cNvPicPr>
          <p:nvPr/>
        </p:nvPicPr>
        <p:blipFill>
          <a:blip r:embed="rId2"/>
          <a:stretch>
            <a:fillRect/>
          </a:stretch>
        </p:blipFill>
        <p:spPr>
          <a:xfrm>
            <a:off x="1001865" y="834853"/>
            <a:ext cx="7609398" cy="4185169"/>
          </a:xfrm>
          <a:prstGeom prst="rect">
            <a:avLst/>
          </a:prstGeom>
        </p:spPr>
      </p:pic>
    </p:spTree>
    <p:extLst>
      <p:ext uri="{BB962C8B-B14F-4D97-AF65-F5344CB8AC3E}">
        <p14:creationId xmlns:p14="http://schemas.microsoft.com/office/powerpoint/2010/main" val="1576997159"/>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Routing Futures</a:t>
            </a:r>
          </a:p>
        </p:txBody>
      </p:sp>
      <p:sp>
        <p:nvSpPr>
          <p:cNvPr id="3" name="Content Placeholder 2"/>
          <p:cNvSpPr>
            <a:spLocks noGrp="1"/>
          </p:cNvSpPr>
          <p:nvPr>
            <p:ph idx="1"/>
          </p:nvPr>
        </p:nvSpPr>
        <p:spPr>
          <a:xfrm>
            <a:off x="1043609" y="1200153"/>
            <a:ext cx="6840760" cy="3423827"/>
          </a:xfrm>
        </p:spPr>
        <p:txBody>
          <a:bodyPr>
            <a:normAutofit/>
          </a:bodyPr>
          <a:lstStyle/>
          <a:p>
            <a:pPr>
              <a:spcBef>
                <a:spcPts val="0"/>
              </a:spcBef>
              <a:defRPr/>
            </a:pPr>
            <a:r>
              <a:rPr lang="en-US" sz="1600" dirty="0"/>
              <a:t>There is little in the way of scaling pressure from BGP as a routing protocol – the relatively compressed topology and stability of the infrastructure links tend to ensure that BGP remains effective in routing the internet</a:t>
            </a:r>
          </a:p>
          <a:p>
            <a:pPr>
              <a:spcBef>
                <a:spcPts val="0"/>
              </a:spcBef>
              <a:defRPr/>
            </a:pPr>
            <a:endParaRPr lang="en-US" sz="1600" dirty="0"/>
          </a:p>
          <a:p>
            <a:pPr>
              <a:spcBef>
                <a:spcPts val="0"/>
              </a:spcBef>
              <a:defRPr/>
            </a:pPr>
            <a:r>
              <a:rPr lang="en-US" sz="1600" dirty="0"/>
              <a:t>The issues of FIB size, line speeds and equipment cost of line cards represent a more significant issue for hardware suppliers – we can expect cheaper line cards to to use far smaller LRU cache local FIBs in the high-speed switches and push less-used routes to a slower / cheaper lookup path. This approach  may also become common in very high-capacity line cards </a:t>
            </a:r>
          </a:p>
        </p:txBody>
      </p:sp>
    </p:spTree>
    <p:extLst>
      <p:ext uri="{BB962C8B-B14F-4D97-AF65-F5344CB8AC3E}">
        <p14:creationId xmlns:p14="http://schemas.microsoft.com/office/powerpoint/2010/main" val="934021100"/>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14831-B4EC-0D4A-A9CD-180ACC9BDCF8}"/>
              </a:ext>
            </a:extLst>
          </p:cNvPr>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Some Practical Suggestions</a:t>
            </a:r>
            <a:endParaRPr lang="en-AU" sz="2800" dirty="0">
              <a:latin typeface="Powderfinger Type" panose="02020709070000000403" pitchFamily="49" charset="77"/>
            </a:endParaRPr>
          </a:p>
        </p:txBody>
      </p:sp>
      <p:sp>
        <p:nvSpPr>
          <p:cNvPr id="3" name="Content Placeholder 2">
            <a:extLst>
              <a:ext uri="{FF2B5EF4-FFF2-40B4-BE49-F238E27FC236}">
                <a16:creationId xmlns:a16="http://schemas.microsoft.com/office/drawing/2014/main" id="{521FD855-D1CA-7A4F-93BB-B5CA1EC3555F}"/>
              </a:ext>
            </a:extLst>
          </p:cNvPr>
          <p:cNvSpPr>
            <a:spLocks noGrp="1"/>
          </p:cNvSpPr>
          <p:nvPr>
            <p:ph idx="1"/>
          </p:nvPr>
        </p:nvSpPr>
        <p:spPr>
          <a:xfrm>
            <a:off x="1187625" y="1200152"/>
            <a:ext cx="6984776" cy="3423827"/>
          </a:xfrm>
        </p:spPr>
        <p:txBody>
          <a:bodyPr>
            <a:normAutofit/>
          </a:bodyPr>
          <a:lstStyle/>
          <a:p>
            <a:r>
              <a:rPr lang="en-AU" sz="1800" dirty="0"/>
              <a:t>Understand your hardware’s high speed FIB capacity in the default-free parts of your network</a:t>
            </a:r>
          </a:p>
          <a:p>
            <a:r>
              <a:rPr lang="en-AU" sz="1800" dirty="0"/>
              <a:t>Review your IPv4 / IPv6 portioning - a dual-stack eBGP router will need 920,000 IPv4 slots and 140,000 IPv6 slots for a full eBGP routing table in line cards over the coming 24 months if they are using a full FIB load</a:t>
            </a:r>
          </a:p>
          <a:p>
            <a:r>
              <a:rPr lang="en-AU" sz="1800" dirty="0"/>
              <a:t>Judicious use of default routes in your internal network  may allow you drop this requirement significantly</a:t>
            </a:r>
          </a:p>
          <a:p>
            <a:r>
              <a:rPr lang="en-AU" sz="1800" dirty="0"/>
              <a:t>Using a hot cache for line card FIB cache would reduce the memory requirement significantly without </a:t>
            </a:r>
            <a:r>
              <a:rPr lang="en-AU" sz="1800"/>
              <a:t>visible performance cost</a:t>
            </a:r>
            <a:endParaRPr lang="en-AU" sz="1800" dirty="0"/>
          </a:p>
        </p:txBody>
      </p:sp>
    </p:spTree>
    <p:extLst>
      <p:ext uri="{BB962C8B-B14F-4D97-AF65-F5344CB8AC3E}">
        <p14:creationId xmlns:p14="http://schemas.microsoft.com/office/powerpoint/2010/main" val="4113917991"/>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637" y="520241"/>
            <a:ext cx="4339390" cy="857250"/>
          </a:xfrm>
        </p:spPr>
        <p:txBody>
          <a:bodyPr>
            <a:normAutofit/>
          </a:bodyPr>
          <a:lstStyle/>
          <a:p>
            <a:r>
              <a:rPr lang="en-US" sz="4950" dirty="0">
                <a:latin typeface="Vadim's Writing"/>
                <a:cs typeface="Vadim's Writing"/>
              </a:rPr>
              <a:t>That’s it!</a:t>
            </a:r>
          </a:p>
        </p:txBody>
      </p:sp>
      <p:sp>
        <p:nvSpPr>
          <p:cNvPr id="4" name="Rectangle 2"/>
          <p:cNvSpPr>
            <a:spLocks/>
          </p:cNvSpPr>
          <p:nvPr/>
        </p:nvSpPr>
        <p:spPr bwMode="auto">
          <a:xfrm rot="397884">
            <a:off x="3169064" y="2377160"/>
            <a:ext cx="2408481" cy="885312"/>
          </a:xfrm>
          <a:prstGeom prst="rect">
            <a:avLst/>
          </a:prstGeom>
          <a:solidFill>
            <a:srgbClr val="F0F082"/>
          </a:solidFill>
          <a:ln>
            <a:noFill/>
          </a:ln>
          <a:effectLst>
            <a:outerShdw blurRad="76200" dist="50799" dir="3000000" algn="ctr" rotWithShape="0">
              <a:schemeClr val="tx1">
                <a:alpha val="50000"/>
              </a:schemeClr>
            </a:outerShdw>
          </a:effectLst>
        </p:spPr>
        <p:txBody>
          <a:bodyPr lIns="0" tIns="0" rIns="0" bIns="0" anchor="ctr"/>
          <a:lstStyle/>
          <a:p>
            <a:pPr algn="ctr">
              <a:defRPr/>
            </a:pPr>
            <a:r>
              <a:rPr lang="en-US" sz="1200" b="1" dirty="0">
                <a:effectLst>
                  <a:outerShdw blurRad="38100" dist="38100" dir="2700000" algn="tl">
                    <a:srgbClr val="FFFFFF"/>
                  </a:outerShdw>
                </a:effectLst>
                <a:latin typeface="AhnbergHand"/>
                <a:ea typeface="ＭＳ Ｐゴシック" charset="0"/>
                <a:cs typeface="AhnbergHand"/>
                <a:sym typeface="Bradley Hand ITC TT-Bold" charset="0"/>
              </a:rPr>
              <a:t>Questions?</a:t>
            </a:r>
          </a:p>
        </p:txBody>
      </p:sp>
    </p:spTree>
    <p:extLst>
      <p:ext uri="{BB962C8B-B14F-4D97-AF65-F5344CB8AC3E}">
        <p14:creationId xmlns:p14="http://schemas.microsoft.com/office/powerpoint/2010/main" val="3897204018"/>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895DCC6-835C-5249-87AA-4259DEE65796}"/>
              </a:ext>
            </a:extLst>
          </p:cNvPr>
          <p:cNvPicPr>
            <a:picLocks noChangeAspect="1"/>
          </p:cNvPicPr>
          <p:nvPr/>
        </p:nvPicPr>
        <p:blipFill>
          <a:blip r:embed="rId2"/>
          <a:stretch>
            <a:fillRect/>
          </a:stretch>
        </p:blipFill>
        <p:spPr>
          <a:xfrm>
            <a:off x="883594" y="625337"/>
            <a:ext cx="7585543" cy="4172049"/>
          </a:xfrm>
          <a:prstGeom prst="rect">
            <a:avLst/>
          </a:prstGeom>
        </p:spPr>
      </p:pic>
      <p:sp>
        <p:nvSpPr>
          <p:cNvPr id="2" name="Title 1"/>
          <p:cNvSpPr>
            <a:spLocks noGrp="1"/>
          </p:cNvSpPr>
          <p:nvPr>
            <p:ph type="title"/>
          </p:nvPr>
        </p:nvSpPr>
        <p:spPr>
          <a:xfrm>
            <a:off x="395537" y="123478"/>
            <a:ext cx="8352928" cy="857250"/>
          </a:xfrm>
        </p:spPr>
        <p:txBody>
          <a:bodyPr>
            <a:normAutofit/>
          </a:bodyPr>
          <a:lstStyle/>
          <a:p>
            <a:r>
              <a:rPr lang="en-US" sz="2800" dirty="0">
                <a:solidFill>
                  <a:schemeClr val="accent6">
                    <a:lumMod val="50000"/>
                  </a:schemeClr>
                </a:solidFill>
                <a:latin typeface="Powderfinger Type" panose="02020709070000000403" pitchFamily="49" charset="77"/>
              </a:rPr>
              <a:t>2017-2019 in detail</a:t>
            </a:r>
          </a:p>
        </p:txBody>
      </p:sp>
      <p:cxnSp>
        <p:nvCxnSpPr>
          <p:cNvPr id="5" name="Straight Connector 4">
            <a:extLst>
              <a:ext uri="{FF2B5EF4-FFF2-40B4-BE49-F238E27FC236}">
                <a16:creationId xmlns:a16="http://schemas.microsoft.com/office/drawing/2014/main" id="{66F9D620-699F-EA45-8ED6-8ECDA05FF348}"/>
              </a:ext>
            </a:extLst>
          </p:cNvPr>
          <p:cNvCxnSpPr>
            <a:cxnSpLocks/>
          </p:cNvCxnSpPr>
          <p:nvPr/>
        </p:nvCxnSpPr>
        <p:spPr>
          <a:xfrm flipH="1">
            <a:off x="1222513" y="2089400"/>
            <a:ext cx="7389746" cy="1812957"/>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A1EF5DF5-9571-D14E-93B8-032E97002B86}"/>
              </a:ext>
            </a:extLst>
          </p:cNvPr>
          <p:cNvSpPr txBox="1"/>
          <p:nvPr/>
        </p:nvSpPr>
        <p:spPr>
          <a:xfrm>
            <a:off x="5578902" y="3602275"/>
            <a:ext cx="2161451" cy="300082"/>
          </a:xfrm>
          <a:prstGeom prst="rect">
            <a:avLst/>
          </a:prstGeom>
          <a:solidFill>
            <a:schemeClr val="bg1"/>
          </a:solidFill>
        </p:spPr>
        <p:txBody>
          <a:bodyPr wrap="square" rtlCol="0">
            <a:spAutoFit/>
          </a:bodyPr>
          <a:lstStyle/>
          <a:p>
            <a:r>
              <a:rPr lang="en-US" sz="1350" dirty="0">
                <a:solidFill>
                  <a:srgbClr val="FF0000"/>
                </a:solidFill>
                <a:latin typeface="AhnbergHand" charset="0"/>
                <a:ea typeface="AhnbergHand" charset="0"/>
                <a:cs typeface="AhnbergHand" charset="0"/>
              </a:rPr>
              <a:t>average growth trend</a:t>
            </a:r>
          </a:p>
        </p:txBody>
      </p:sp>
      <p:sp>
        <p:nvSpPr>
          <p:cNvPr id="7" name="TextBox 6">
            <a:extLst>
              <a:ext uri="{FF2B5EF4-FFF2-40B4-BE49-F238E27FC236}">
                <a16:creationId xmlns:a16="http://schemas.microsoft.com/office/drawing/2014/main" id="{7996B761-B9E6-DA47-B19C-D43BE5EFA3D7}"/>
              </a:ext>
            </a:extLst>
          </p:cNvPr>
          <p:cNvSpPr txBox="1"/>
          <p:nvPr/>
        </p:nvSpPr>
        <p:spPr>
          <a:xfrm>
            <a:off x="2411761" y="2402935"/>
            <a:ext cx="1907895" cy="300082"/>
          </a:xfrm>
          <a:prstGeom prst="rect">
            <a:avLst/>
          </a:prstGeom>
          <a:noFill/>
        </p:spPr>
        <p:txBody>
          <a:bodyPr wrap="none" rtlCol="0">
            <a:spAutoFit/>
          </a:bodyPr>
          <a:lstStyle/>
          <a:p>
            <a:r>
              <a:rPr lang="en-US" sz="1350" dirty="0">
                <a:solidFill>
                  <a:schemeClr val="accent1">
                    <a:lumMod val="75000"/>
                  </a:schemeClr>
                </a:solidFill>
                <a:latin typeface="AhnbergHand" charset="0"/>
                <a:ea typeface="AhnbergHand" charset="0"/>
                <a:cs typeface="AhnbergHand" charset="0"/>
              </a:rPr>
              <a:t>Route Views Peers</a:t>
            </a:r>
          </a:p>
        </p:txBody>
      </p:sp>
      <p:sp>
        <p:nvSpPr>
          <p:cNvPr id="8" name="TextBox 7">
            <a:extLst>
              <a:ext uri="{FF2B5EF4-FFF2-40B4-BE49-F238E27FC236}">
                <a16:creationId xmlns:a16="http://schemas.microsoft.com/office/drawing/2014/main" id="{2F385302-B7D6-7D44-9F9F-556AD44AC06A}"/>
              </a:ext>
            </a:extLst>
          </p:cNvPr>
          <p:cNvSpPr txBox="1"/>
          <p:nvPr/>
        </p:nvSpPr>
        <p:spPr>
          <a:xfrm>
            <a:off x="2294109" y="4271390"/>
            <a:ext cx="1141659" cy="300082"/>
          </a:xfrm>
          <a:prstGeom prst="rect">
            <a:avLst/>
          </a:prstGeom>
          <a:noFill/>
        </p:spPr>
        <p:txBody>
          <a:bodyPr wrap="none" rtlCol="0">
            <a:spAutoFit/>
          </a:bodyPr>
          <a:lstStyle/>
          <a:p>
            <a:r>
              <a:rPr lang="en-US" sz="1350" dirty="0">
                <a:solidFill>
                  <a:schemeClr val="accent1">
                    <a:lumMod val="75000"/>
                  </a:schemeClr>
                </a:solidFill>
                <a:latin typeface="AhnbergHand" charset="0"/>
                <a:ea typeface="AhnbergHand" charset="0"/>
                <a:cs typeface="AhnbergHand" charset="0"/>
              </a:rPr>
              <a:t>RIS Peers</a:t>
            </a:r>
          </a:p>
        </p:txBody>
      </p:sp>
      <p:sp>
        <p:nvSpPr>
          <p:cNvPr id="9" name="Freeform 8">
            <a:extLst>
              <a:ext uri="{FF2B5EF4-FFF2-40B4-BE49-F238E27FC236}">
                <a16:creationId xmlns:a16="http://schemas.microsoft.com/office/drawing/2014/main" id="{223F4109-6F7A-8E4A-923E-4CD1B78ED459}"/>
              </a:ext>
            </a:extLst>
          </p:cNvPr>
          <p:cNvSpPr/>
          <p:nvPr/>
        </p:nvSpPr>
        <p:spPr>
          <a:xfrm>
            <a:off x="3607216" y="3486091"/>
            <a:ext cx="132656" cy="473246"/>
          </a:xfrm>
          <a:custGeom>
            <a:avLst/>
            <a:gdLst>
              <a:gd name="connsiteX0" fmla="*/ 134930 w 176875"/>
              <a:gd name="connsiteY0" fmla="*/ 145204 h 630994"/>
              <a:gd name="connsiteX1" fmla="*/ 34262 w 176875"/>
              <a:gd name="connsiteY1" fmla="*/ 27758 h 630994"/>
              <a:gd name="connsiteX2" fmla="*/ 9095 w 176875"/>
              <a:gd name="connsiteY2" fmla="*/ 606599 h 630994"/>
              <a:gd name="connsiteX3" fmla="*/ 176875 w 176875"/>
              <a:gd name="connsiteY3" fmla="*/ 531098 h 630994"/>
            </a:gdLst>
            <a:ahLst/>
            <a:cxnLst>
              <a:cxn ang="0">
                <a:pos x="connsiteX0" y="connsiteY0"/>
              </a:cxn>
              <a:cxn ang="0">
                <a:pos x="connsiteX1" y="connsiteY1"/>
              </a:cxn>
              <a:cxn ang="0">
                <a:pos x="connsiteX2" y="connsiteY2"/>
              </a:cxn>
              <a:cxn ang="0">
                <a:pos x="connsiteX3" y="connsiteY3"/>
              </a:cxn>
            </a:cxnLst>
            <a:rect l="l" t="t" r="r" b="b"/>
            <a:pathLst>
              <a:path w="176875" h="630994">
                <a:moveTo>
                  <a:pt x="134930" y="145204"/>
                </a:moveTo>
                <a:cubicBezTo>
                  <a:pt x="95082" y="48031"/>
                  <a:pt x="55234" y="-49141"/>
                  <a:pt x="34262" y="27758"/>
                </a:cubicBezTo>
                <a:cubicBezTo>
                  <a:pt x="13290" y="104657"/>
                  <a:pt x="-14674" y="522709"/>
                  <a:pt x="9095" y="606599"/>
                </a:cubicBezTo>
                <a:cubicBezTo>
                  <a:pt x="32864" y="690489"/>
                  <a:pt x="176875" y="531098"/>
                  <a:pt x="176875" y="53109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9">
            <a:extLst>
              <a:ext uri="{FF2B5EF4-FFF2-40B4-BE49-F238E27FC236}">
                <a16:creationId xmlns:a16="http://schemas.microsoft.com/office/drawing/2014/main" id="{6AD19664-B254-654C-9712-B60CDD31DD9E}"/>
              </a:ext>
            </a:extLst>
          </p:cNvPr>
          <p:cNvSpPr/>
          <p:nvPr/>
        </p:nvSpPr>
        <p:spPr>
          <a:xfrm>
            <a:off x="3053085" y="2646751"/>
            <a:ext cx="638077" cy="352338"/>
          </a:xfrm>
          <a:custGeom>
            <a:avLst/>
            <a:gdLst>
              <a:gd name="connsiteX0" fmla="*/ 53809 w 850769"/>
              <a:gd name="connsiteY0" fmla="*/ 0 h 469784"/>
              <a:gd name="connsiteX1" fmla="*/ 78976 w 850769"/>
              <a:gd name="connsiteY1" fmla="*/ 268448 h 469784"/>
              <a:gd name="connsiteX2" fmla="*/ 808818 w 850769"/>
              <a:gd name="connsiteY2" fmla="*/ 276837 h 469784"/>
              <a:gd name="connsiteX3" fmla="*/ 624261 w 850769"/>
              <a:gd name="connsiteY3" fmla="*/ 134224 h 469784"/>
              <a:gd name="connsiteX4" fmla="*/ 850763 w 850769"/>
              <a:gd name="connsiteY4" fmla="*/ 327171 h 469784"/>
              <a:gd name="connsiteX5" fmla="*/ 615872 w 850769"/>
              <a:gd name="connsiteY5" fmla="*/ 469784 h 46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0769" h="469784">
                <a:moveTo>
                  <a:pt x="53809" y="0"/>
                </a:moveTo>
                <a:cubicBezTo>
                  <a:pt x="3475" y="111154"/>
                  <a:pt x="-46859" y="222309"/>
                  <a:pt x="78976" y="268448"/>
                </a:cubicBezTo>
                <a:cubicBezTo>
                  <a:pt x="204811" y="314587"/>
                  <a:pt x="717937" y="299208"/>
                  <a:pt x="808818" y="276837"/>
                </a:cubicBezTo>
                <a:cubicBezTo>
                  <a:pt x="899699" y="254466"/>
                  <a:pt x="617270" y="125835"/>
                  <a:pt x="624261" y="134224"/>
                </a:cubicBezTo>
                <a:cubicBezTo>
                  <a:pt x="631252" y="142613"/>
                  <a:pt x="852161" y="271244"/>
                  <a:pt x="850763" y="327171"/>
                </a:cubicBezTo>
                <a:cubicBezTo>
                  <a:pt x="849365" y="383098"/>
                  <a:pt x="615872" y="469784"/>
                  <a:pt x="615872" y="4697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95C29BFE-9648-0B41-8B60-26FF3CEDCC11}"/>
              </a:ext>
            </a:extLst>
          </p:cNvPr>
          <p:cNvSpPr/>
          <p:nvPr/>
        </p:nvSpPr>
        <p:spPr>
          <a:xfrm>
            <a:off x="3224754" y="3830572"/>
            <a:ext cx="327292" cy="453005"/>
          </a:xfrm>
          <a:custGeom>
            <a:avLst/>
            <a:gdLst>
              <a:gd name="connsiteX0" fmla="*/ 11416 w 436389"/>
              <a:gd name="connsiteY0" fmla="*/ 604007 h 604007"/>
              <a:gd name="connsiteX1" fmla="*/ 53361 w 436389"/>
              <a:gd name="connsiteY1" fmla="*/ 218114 h 604007"/>
              <a:gd name="connsiteX2" fmla="*/ 430865 w 436389"/>
              <a:gd name="connsiteY2" fmla="*/ 75501 h 604007"/>
              <a:gd name="connsiteX3" fmla="*/ 288253 w 436389"/>
              <a:gd name="connsiteY3" fmla="*/ 0 h 604007"/>
              <a:gd name="connsiteX4" fmla="*/ 430865 w 436389"/>
              <a:gd name="connsiteY4" fmla="*/ 75501 h 604007"/>
              <a:gd name="connsiteX5" fmla="*/ 338587 w 436389"/>
              <a:gd name="connsiteY5" fmla="*/ 218114 h 60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6389" h="604007">
                <a:moveTo>
                  <a:pt x="11416" y="604007"/>
                </a:moveTo>
                <a:cubicBezTo>
                  <a:pt x="-2566" y="455102"/>
                  <a:pt x="-16547" y="306198"/>
                  <a:pt x="53361" y="218114"/>
                </a:cubicBezTo>
                <a:cubicBezTo>
                  <a:pt x="123269" y="130030"/>
                  <a:pt x="391717" y="111853"/>
                  <a:pt x="430865" y="75501"/>
                </a:cubicBezTo>
                <a:cubicBezTo>
                  <a:pt x="470013" y="39149"/>
                  <a:pt x="288253" y="0"/>
                  <a:pt x="288253" y="0"/>
                </a:cubicBezTo>
                <a:cubicBezTo>
                  <a:pt x="288253" y="0"/>
                  <a:pt x="422476" y="39149"/>
                  <a:pt x="430865" y="75501"/>
                </a:cubicBezTo>
                <a:cubicBezTo>
                  <a:pt x="439254" y="111853"/>
                  <a:pt x="338587" y="218114"/>
                  <a:pt x="338587" y="2181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972BD811-E85E-2D46-BDB3-BA0F5EC376B9}"/>
              </a:ext>
            </a:extLst>
          </p:cNvPr>
          <p:cNvSpPr/>
          <p:nvPr/>
        </p:nvSpPr>
        <p:spPr>
          <a:xfrm>
            <a:off x="5043806" y="3066239"/>
            <a:ext cx="471957" cy="680052"/>
          </a:xfrm>
          <a:custGeom>
            <a:avLst/>
            <a:gdLst>
              <a:gd name="connsiteX0" fmla="*/ 629276 w 629276"/>
              <a:gd name="connsiteY0" fmla="*/ 906736 h 906736"/>
              <a:gd name="connsiteX1" fmla="*/ 218215 w 629276"/>
              <a:gd name="connsiteY1" fmla="*/ 462119 h 906736"/>
              <a:gd name="connsiteX2" fmla="*/ 159492 w 629276"/>
              <a:gd name="connsiteY2" fmla="*/ 67837 h 906736"/>
              <a:gd name="connsiteX3" fmla="*/ 101 w 629276"/>
              <a:gd name="connsiteY3" fmla="*/ 218839 h 906736"/>
              <a:gd name="connsiteX4" fmla="*/ 184659 w 629276"/>
              <a:gd name="connsiteY4" fmla="*/ 725 h 906736"/>
              <a:gd name="connsiteX5" fmla="*/ 302105 w 629276"/>
              <a:gd name="connsiteY5" fmla="*/ 143338 h 90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276" h="906736">
                <a:moveTo>
                  <a:pt x="629276" y="906736"/>
                </a:moveTo>
                <a:cubicBezTo>
                  <a:pt x="462894" y="754335"/>
                  <a:pt x="296512" y="601935"/>
                  <a:pt x="218215" y="462119"/>
                </a:cubicBezTo>
                <a:cubicBezTo>
                  <a:pt x="139918" y="322303"/>
                  <a:pt x="195844" y="108384"/>
                  <a:pt x="159492" y="67837"/>
                </a:cubicBezTo>
                <a:cubicBezTo>
                  <a:pt x="123140" y="27290"/>
                  <a:pt x="-4094" y="230024"/>
                  <a:pt x="101" y="218839"/>
                </a:cubicBezTo>
                <a:cubicBezTo>
                  <a:pt x="4295" y="207654"/>
                  <a:pt x="134325" y="13308"/>
                  <a:pt x="184659" y="725"/>
                </a:cubicBezTo>
                <a:cubicBezTo>
                  <a:pt x="234993" y="-11858"/>
                  <a:pt x="302105" y="143338"/>
                  <a:pt x="302105" y="14333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Freeform 13">
            <a:extLst>
              <a:ext uri="{FF2B5EF4-FFF2-40B4-BE49-F238E27FC236}">
                <a16:creationId xmlns:a16="http://schemas.microsoft.com/office/drawing/2014/main" id="{923604EB-D341-5F40-8067-27192BCF3264}"/>
              </a:ext>
            </a:extLst>
          </p:cNvPr>
          <p:cNvSpPr/>
          <p:nvPr/>
        </p:nvSpPr>
        <p:spPr>
          <a:xfrm rot="1000526">
            <a:off x="3632129" y="2748611"/>
            <a:ext cx="327406" cy="688386"/>
          </a:xfrm>
          <a:custGeom>
            <a:avLst/>
            <a:gdLst>
              <a:gd name="connsiteX0" fmla="*/ 344262 w 436541"/>
              <a:gd name="connsiteY0" fmla="*/ 73508 h 921263"/>
              <a:gd name="connsiteX1" fmla="*/ 313 w 436541"/>
              <a:gd name="connsiteY1" fmla="*/ 81897 h 921263"/>
              <a:gd name="connsiteX2" fmla="*/ 285539 w 436541"/>
              <a:gd name="connsiteY2" fmla="*/ 904018 h 921263"/>
              <a:gd name="connsiteX3" fmla="*/ 436541 w 436541"/>
              <a:gd name="connsiteY3" fmla="*/ 660737 h 921263"/>
            </a:gdLst>
            <a:ahLst/>
            <a:cxnLst>
              <a:cxn ang="0">
                <a:pos x="connsiteX0" y="connsiteY0"/>
              </a:cxn>
              <a:cxn ang="0">
                <a:pos x="connsiteX1" y="connsiteY1"/>
              </a:cxn>
              <a:cxn ang="0">
                <a:pos x="connsiteX2" y="connsiteY2"/>
              </a:cxn>
              <a:cxn ang="0">
                <a:pos x="connsiteX3" y="connsiteY3"/>
              </a:cxn>
            </a:cxnLst>
            <a:rect l="l" t="t" r="r" b="b"/>
            <a:pathLst>
              <a:path w="436541" h="921263">
                <a:moveTo>
                  <a:pt x="344262" y="73508"/>
                </a:moveTo>
                <a:cubicBezTo>
                  <a:pt x="177181" y="8493"/>
                  <a:pt x="10100" y="-56521"/>
                  <a:pt x="313" y="81897"/>
                </a:cubicBezTo>
                <a:cubicBezTo>
                  <a:pt x="-9474" y="220315"/>
                  <a:pt x="212834" y="807545"/>
                  <a:pt x="285539" y="904018"/>
                </a:cubicBezTo>
                <a:cubicBezTo>
                  <a:pt x="358244" y="1000491"/>
                  <a:pt x="436541" y="660737"/>
                  <a:pt x="436541" y="6607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3" name="Straight Arrow Connector 12">
            <a:extLst>
              <a:ext uri="{FF2B5EF4-FFF2-40B4-BE49-F238E27FC236}">
                <a16:creationId xmlns:a16="http://schemas.microsoft.com/office/drawing/2014/main" id="{E7FB53A8-9D0E-0241-B574-B959E8C8ADAB}"/>
              </a:ext>
            </a:extLst>
          </p:cNvPr>
          <p:cNvCxnSpPr/>
          <p:nvPr/>
        </p:nvCxnSpPr>
        <p:spPr>
          <a:xfrm>
            <a:off x="1222513" y="3602755"/>
            <a:ext cx="0" cy="719773"/>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C91BF08-BA17-4A4F-829A-E3AF41E47499}"/>
              </a:ext>
            </a:extLst>
          </p:cNvPr>
          <p:cNvCxnSpPr>
            <a:cxnSpLocks/>
            <a:endCxn id="16" idx="3"/>
          </p:cNvCxnSpPr>
          <p:nvPr/>
        </p:nvCxnSpPr>
        <p:spPr>
          <a:xfrm>
            <a:off x="8469137" y="1720367"/>
            <a:ext cx="0" cy="990995"/>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84791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2043"/>
            <a:ext cx="6172200" cy="857250"/>
          </a:xfrm>
        </p:spPr>
        <p:txBody>
          <a:bodyPr>
            <a:noAutofit/>
          </a:bodyPr>
          <a:lstStyle/>
          <a:p>
            <a:r>
              <a:rPr lang="en-US" sz="2800" dirty="0">
                <a:solidFill>
                  <a:schemeClr val="accent6">
                    <a:lumMod val="50000"/>
                  </a:schemeClr>
                </a:solidFill>
                <a:latin typeface="Powderfinger Type" panose="02020709070000000403" pitchFamily="49" charset="77"/>
                <a:cs typeface="Powderfinger Type"/>
              </a:rPr>
              <a:t>Routing Indicators for IPv4</a:t>
            </a:r>
          </a:p>
        </p:txBody>
      </p:sp>
      <p:sp>
        <p:nvSpPr>
          <p:cNvPr id="5" name="TextBox 4"/>
          <p:cNvSpPr txBox="1"/>
          <p:nvPr/>
        </p:nvSpPr>
        <p:spPr>
          <a:xfrm>
            <a:off x="4744685" y="1067956"/>
            <a:ext cx="3175499" cy="507831"/>
          </a:xfrm>
          <a:prstGeom prst="rect">
            <a:avLst/>
          </a:prstGeom>
          <a:noFill/>
        </p:spPr>
        <p:txBody>
          <a:bodyPr wrap="square" rtlCol="0">
            <a:spAutoFit/>
          </a:bodyPr>
          <a:lstStyle/>
          <a:p>
            <a:r>
              <a:rPr lang="en-US" sz="1350" dirty="0">
                <a:latin typeface="AhnbergHand"/>
                <a:cs typeface="AhnbergHand"/>
              </a:rPr>
              <a:t>Routing prefixes – growing by some 51,000 prefixes per year</a:t>
            </a:r>
          </a:p>
        </p:txBody>
      </p:sp>
      <p:sp>
        <p:nvSpPr>
          <p:cNvPr id="6" name="Freeform 5"/>
          <p:cNvSpPr/>
          <p:nvPr/>
        </p:nvSpPr>
        <p:spPr>
          <a:xfrm>
            <a:off x="4818846" y="1610591"/>
            <a:ext cx="1529551" cy="5715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1" y="3560620"/>
            <a:ext cx="3175499" cy="507831"/>
          </a:xfrm>
          <a:prstGeom prst="rect">
            <a:avLst/>
          </a:prstGeom>
          <a:noFill/>
        </p:spPr>
        <p:txBody>
          <a:bodyPr wrap="square" rtlCol="0">
            <a:spAutoFit/>
          </a:bodyPr>
          <a:lstStyle/>
          <a:p>
            <a:r>
              <a:rPr lang="en-US" sz="1350" dirty="0">
                <a:latin typeface="AhnbergHand"/>
                <a:cs typeface="AhnbergHand"/>
              </a:rPr>
              <a:t>AS Numbers– growing by some 3,400 prefixes per year</a:t>
            </a:r>
          </a:p>
        </p:txBody>
      </p:sp>
      <p:sp>
        <p:nvSpPr>
          <p:cNvPr id="7" name="Freeform 6"/>
          <p:cNvSpPr/>
          <p:nvPr/>
        </p:nvSpPr>
        <p:spPr>
          <a:xfrm>
            <a:off x="2384265" y="4185227"/>
            <a:ext cx="2034522" cy="59459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9" name="Picture 8">
            <a:extLst>
              <a:ext uri="{FF2B5EF4-FFF2-40B4-BE49-F238E27FC236}">
                <a16:creationId xmlns:a16="http://schemas.microsoft.com/office/drawing/2014/main" id="{60E30E3A-E7C7-DF40-A534-01590E414F35}"/>
              </a:ext>
            </a:extLst>
          </p:cNvPr>
          <p:cNvPicPr>
            <a:picLocks noChangeAspect="1"/>
          </p:cNvPicPr>
          <p:nvPr/>
        </p:nvPicPr>
        <p:blipFill>
          <a:blip r:embed="rId2"/>
          <a:stretch>
            <a:fillRect/>
          </a:stretch>
        </p:blipFill>
        <p:spPr>
          <a:xfrm>
            <a:off x="406430" y="909293"/>
            <a:ext cx="4165570" cy="2473307"/>
          </a:xfrm>
          <a:prstGeom prst="rect">
            <a:avLst/>
          </a:prstGeom>
        </p:spPr>
      </p:pic>
      <p:pic>
        <p:nvPicPr>
          <p:cNvPr id="12" name="Picture 11">
            <a:extLst>
              <a:ext uri="{FF2B5EF4-FFF2-40B4-BE49-F238E27FC236}">
                <a16:creationId xmlns:a16="http://schemas.microsoft.com/office/drawing/2014/main" id="{49B88098-F665-964C-944C-2B6D113B057F}"/>
              </a:ext>
            </a:extLst>
          </p:cNvPr>
          <p:cNvPicPr>
            <a:picLocks noChangeAspect="1"/>
          </p:cNvPicPr>
          <p:nvPr/>
        </p:nvPicPr>
        <p:blipFill>
          <a:blip r:embed="rId3"/>
          <a:stretch>
            <a:fillRect/>
          </a:stretch>
        </p:blipFill>
        <p:spPr>
          <a:xfrm>
            <a:off x="4572000" y="2407212"/>
            <a:ext cx="4387027" cy="2604797"/>
          </a:xfrm>
          <a:prstGeom prst="rect">
            <a:avLst/>
          </a:prstGeom>
        </p:spPr>
      </p:pic>
    </p:spTree>
    <p:extLst>
      <p:ext uri="{BB962C8B-B14F-4D97-AF65-F5344CB8AC3E}">
        <p14:creationId xmlns:p14="http://schemas.microsoft.com/office/powerpoint/2010/main" val="163342528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2043"/>
            <a:ext cx="6172200" cy="857250"/>
          </a:xfrm>
        </p:spPr>
        <p:txBody>
          <a:bodyPr>
            <a:noAutofit/>
          </a:bodyPr>
          <a:lstStyle/>
          <a:p>
            <a:r>
              <a:rPr lang="en-US" sz="2800" dirty="0">
                <a:solidFill>
                  <a:schemeClr val="accent6">
                    <a:lumMod val="50000"/>
                  </a:schemeClr>
                </a:solidFill>
                <a:latin typeface="Powderfinger Type" panose="02020709070000000403" pitchFamily="49" charset="77"/>
                <a:cs typeface="Powderfinger Type"/>
              </a:rPr>
              <a:t>Routing Indicators for IPv4</a:t>
            </a:r>
            <a:endParaRPr lang="en-US" sz="2800" dirty="0">
              <a:solidFill>
                <a:srgbClr val="984807"/>
              </a:solidFill>
              <a:latin typeface="Powderfinger Type" panose="02020709070000000403" pitchFamily="49" charset="77"/>
              <a:cs typeface="Powderfinger Type"/>
            </a:endParaRPr>
          </a:p>
        </p:txBody>
      </p:sp>
      <p:sp>
        <p:nvSpPr>
          <p:cNvPr id="5" name="TextBox 4"/>
          <p:cNvSpPr txBox="1"/>
          <p:nvPr/>
        </p:nvSpPr>
        <p:spPr>
          <a:xfrm>
            <a:off x="4744685" y="1067956"/>
            <a:ext cx="3175499" cy="715581"/>
          </a:xfrm>
          <a:prstGeom prst="rect">
            <a:avLst/>
          </a:prstGeom>
          <a:noFill/>
        </p:spPr>
        <p:txBody>
          <a:bodyPr wrap="square" rtlCol="0">
            <a:spAutoFit/>
          </a:bodyPr>
          <a:lstStyle/>
          <a:p>
            <a:r>
              <a:rPr lang="en-US" sz="1350" dirty="0">
                <a:latin typeface="AhnbergHand"/>
                <a:cs typeface="AhnbergHand"/>
              </a:rPr>
              <a:t>More Specifics are still taking up slightly more than one half of the routing table</a:t>
            </a:r>
          </a:p>
        </p:txBody>
      </p:sp>
      <p:sp>
        <p:nvSpPr>
          <p:cNvPr id="6" name="Freeform 5"/>
          <p:cNvSpPr/>
          <p:nvPr/>
        </p:nvSpPr>
        <p:spPr>
          <a:xfrm>
            <a:off x="4818846" y="1783536"/>
            <a:ext cx="1529551" cy="398555"/>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1" y="3560620"/>
            <a:ext cx="3175499" cy="715581"/>
          </a:xfrm>
          <a:prstGeom prst="rect">
            <a:avLst/>
          </a:prstGeom>
          <a:noFill/>
        </p:spPr>
        <p:txBody>
          <a:bodyPr wrap="square" rtlCol="0">
            <a:spAutoFit/>
          </a:bodyPr>
          <a:lstStyle/>
          <a:p>
            <a:r>
              <a:rPr lang="en-US" sz="1350" dirty="0">
                <a:latin typeface="AhnbergHand"/>
                <a:cs typeface="AhnbergHand"/>
              </a:rPr>
              <a:t>But the average size of a routing advertisement continues to shrink</a:t>
            </a:r>
          </a:p>
        </p:txBody>
      </p:sp>
      <p:sp>
        <p:nvSpPr>
          <p:cNvPr id="7" name="Freeform 6"/>
          <p:cNvSpPr/>
          <p:nvPr/>
        </p:nvSpPr>
        <p:spPr>
          <a:xfrm>
            <a:off x="2537478" y="4168656"/>
            <a:ext cx="2034522" cy="59459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9" name="Picture 8">
            <a:extLst>
              <a:ext uri="{FF2B5EF4-FFF2-40B4-BE49-F238E27FC236}">
                <a16:creationId xmlns:a16="http://schemas.microsoft.com/office/drawing/2014/main" id="{5BB4F1EA-3A0A-0641-AFBD-7B1E19E1D6B8}"/>
              </a:ext>
            </a:extLst>
          </p:cNvPr>
          <p:cNvPicPr>
            <a:picLocks noChangeAspect="1"/>
          </p:cNvPicPr>
          <p:nvPr/>
        </p:nvPicPr>
        <p:blipFill>
          <a:blip r:embed="rId2"/>
          <a:stretch>
            <a:fillRect/>
          </a:stretch>
        </p:blipFill>
        <p:spPr>
          <a:xfrm>
            <a:off x="208520" y="836064"/>
            <a:ext cx="4252583" cy="2524971"/>
          </a:xfrm>
          <a:prstGeom prst="rect">
            <a:avLst/>
          </a:prstGeom>
        </p:spPr>
      </p:pic>
      <p:pic>
        <p:nvPicPr>
          <p:cNvPr id="12" name="Picture 11">
            <a:extLst>
              <a:ext uri="{FF2B5EF4-FFF2-40B4-BE49-F238E27FC236}">
                <a16:creationId xmlns:a16="http://schemas.microsoft.com/office/drawing/2014/main" id="{392EC5F8-2021-6541-9123-6A9C8CD571E8}"/>
              </a:ext>
            </a:extLst>
          </p:cNvPr>
          <p:cNvPicPr>
            <a:picLocks noChangeAspect="1"/>
          </p:cNvPicPr>
          <p:nvPr/>
        </p:nvPicPr>
        <p:blipFill>
          <a:blip r:embed="rId3"/>
          <a:stretch>
            <a:fillRect/>
          </a:stretch>
        </p:blipFill>
        <p:spPr>
          <a:xfrm>
            <a:off x="4682899" y="2396822"/>
            <a:ext cx="4331369" cy="2571750"/>
          </a:xfrm>
          <a:prstGeom prst="rect">
            <a:avLst/>
          </a:prstGeom>
        </p:spPr>
      </p:pic>
    </p:spTree>
    <p:extLst>
      <p:ext uri="{BB962C8B-B14F-4D97-AF65-F5344CB8AC3E}">
        <p14:creationId xmlns:p14="http://schemas.microsoft.com/office/powerpoint/2010/main" val="210224842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2043"/>
            <a:ext cx="6172200" cy="857250"/>
          </a:xfrm>
        </p:spPr>
        <p:txBody>
          <a:bodyPr>
            <a:noAutofit/>
          </a:bodyPr>
          <a:lstStyle/>
          <a:p>
            <a:r>
              <a:rPr lang="en-US" sz="2800" dirty="0">
                <a:solidFill>
                  <a:schemeClr val="accent6">
                    <a:lumMod val="50000"/>
                  </a:schemeClr>
                </a:solidFill>
                <a:latin typeface="Powderfinger Type" panose="02020709070000000403" pitchFamily="49" charset="77"/>
                <a:cs typeface="Powderfinger Type"/>
              </a:rPr>
              <a:t>Routing Indicators for IPv4</a:t>
            </a:r>
            <a:endParaRPr lang="en-US" sz="2800" dirty="0">
              <a:solidFill>
                <a:srgbClr val="984807"/>
              </a:solidFill>
              <a:latin typeface="Powderfinger Type" panose="02020709070000000403" pitchFamily="49" charset="77"/>
              <a:cs typeface="Powderfinger Type"/>
            </a:endParaRPr>
          </a:p>
        </p:txBody>
      </p:sp>
      <p:sp>
        <p:nvSpPr>
          <p:cNvPr id="5" name="TextBox 4"/>
          <p:cNvSpPr txBox="1"/>
          <p:nvPr/>
        </p:nvSpPr>
        <p:spPr>
          <a:xfrm>
            <a:off x="5122825" y="1161368"/>
            <a:ext cx="2849313" cy="715581"/>
          </a:xfrm>
          <a:prstGeom prst="rect">
            <a:avLst/>
          </a:prstGeom>
          <a:noFill/>
        </p:spPr>
        <p:txBody>
          <a:bodyPr wrap="square" rtlCol="0">
            <a:spAutoFit/>
          </a:bodyPr>
          <a:lstStyle/>
          <a:p>
            <a:r>
              <a:rPr lang="en-US" sz="1350" dirty="0">
                <a:latin typeface="AhnbergHand"/>
                <a:cs typeface="AhnbergHand"/>
              </a:rPr>
              <a:t>Address Exhaustion is now visible in the extent of advertised address space</a:t>
            </a:r>
          </a:p>
        </p:txBody>
      </p:sp>
      <p:sp>
        <p:nvSpPr>
          <p:cNvPr id="6" name="Freeform 5"/>
          <p:cNvSpPr/>
          <p:nvPr/>
        </p:nvSpPr>
        <p:spPr>
          <a:xfrm>
            <a:off x="4870801" y="1916547"/>
            <a:ext cx="1529551" cy="5715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1" y="3560619"/>
            <a:ext cx="3175499" cy="715581"/>
          </a:xfrm>
          <a:prstGeom prst="rect">
            <a:avLst/>
          </a:prstGeom>
          <a:noFill/>
        </p:spPr>
        <p:txBody>
          <a:bodyPr wrap="square" rtlCol="0">
            <a:spAutoFit/>
          </a:bodyPr>
          <a:lstStyle/>
          <a:p>
            <a:r>
              <a:rPr lang="en-US" sz="1350" dirty="0">
                <a:latin typeface="AhnbergHand"/>
                <a:cs typeface="AhnbergHand"/>
              </a:rPr>
              <a:t>The “shape” of inter-AS interconnection appears to be relatively steady </a:t>
            </a:r>
          </a:p>
        </p:txBody>
      </p:sp>
      <p:sp>
        <p:nvSpPr>
          <p:cNvPr id="7" name="Freeform 6"/>
          <p:cNvSpPr/>
          <p:nvPr/>
        </p:nvSpPr>
        <p:spPr>
          <a:xfrm>
            <a:off x="2836277" y="4431171"/>
            <a:ext cx="2034522" cy="474886"/>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9" name="Picture 8">
            <a:extLst>
              <a:ext uri="{FF2B5EF4-FFF2-40B4-BE49-F238E27FC236}">
                <a16:creationId xmlns:a16="http://schemas.microsoft.com/office/drawing/2014/main" id="{B8D19877-6111-8E4F-8F4E-80F0C7600201}"/>
              </a:ext>
            </a:extLst>
          </p:cNvPr>
          <p:cNvPicPr>
            <a:picLocks noChangeAspect="1"/>
          </p:cNvPicPr>
          <p:nvPr/>
        </p:nvPicPr>
        <p:blipFill>
          <a:blip r:embed="rId2"/>
          <a:stretch>
            <a:fillRect/>
          </a:stretch>
        </p:blipFill>
        <p:spPr>
          <a:xfrm>
            <a:off x="456305" y="867300"/>
            <a:ext cx="4227174" cy="2509884"/>
          </a:xfrm>
          <a:prstGeom prst="rect">
            <a:avLst/>
          </a:prstGeom>
        </p:spPr>
      </p:pic>
      <p:pic>
        <p:nvPicPr>
          <p:cNvPr id="12" name="Picture 11">
            <a:extLst>
              <a:ext uri="{FF2B5EF4-FFF2-40B4-BE49-F238E27FC236}">
                <a16:creationId xmlns:a16="http://schemas.microsoft.com/office/drawing/2014/main" id="{0263173A-55B6-484F-8746-843ECCC10469}"/>
              </a:ext>
            </a:extLst>
          </p:cNvPr>
          <p:cNvPicPr>
            <a:picLocks noChangeAspect="1"/>
          </p:cNvPicPr>
          <p:nvPr/>
        </p:nvPicPr>
        <p:blipFill>
          <a:blip r:embed="rId3"/>
          <a:stretch>
            <a:fillRect/>
          </a:stretch>
        </p:blipFill>
        <p:spPr>
          <a:xfrm>
            <a:off x="4676195" y="2633616"/>
            <a:ext cx="4227173" cy="2509884"/>
          </a:xfrm>
          <a:prstGeom prst="rect">
            <a:avLst/>
          </a:prstGeom>
        </p:spPr>
      </p:pic>
    </p:spTree>
    <p:extLst>
      <p:ext uri="{BB962C8B-B14F-4D97-AF65-F5344CB8AC3E}">
        <p14:creationId xmlns:p14="http://schemas.microsoft.com/office/powerpoint/2010/main" val="260335421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8A513D-F536-E645-9AEB-9D9BA6D844EF}"/>
              </a:ext>
            </a:extLst>
          </p:cNvPr>
          <p:cNvPicPr>
            <a:picLocks noChangeAspect="1"/>
          </p:cNvPicPr>
          <p:nvPr/>
        </p:nvPicPr>
        <p:blipFill>
          <a:blip r:embed="rId2"/>
          <a:stretch>
            <a:fillRect/>
          </a:stretch>
        </p:blipFill>
        <p:spPr>
          <a:xfrm>
            <a:off x="4761457" y="1431235"/>
            <a:ext cx="4301078" cy="3019906"/>
          </a:xfrm>
          <a:prstGeom prst="rect">
            <a:avLst/>
          </a:prstGeom>
        </p:spPr>
      </p:pic>
      <p:sp>
        <p:nvSpPr>
          <p:cNvPr id="2" name="Title 1"/>
          <p:cNvSpPr>
            <a:spLocks noGrp="1"/>
          </p:cNvSpPr>
          <p:nvPr>
            <p:ph type="title"/>
          </p:nvPr>
        </p:nvSpPr>
        <p:spPr>
          <a:xfrm>
            <a:off x="251520" y="167610"/>
            <a:ext cx="8352928" cy="857250"/>
          </a:xfrm>
        </p:spPr>
        <p:txBody>
          <a:bodyPr>
            <a:normAutofit/>
          </a:bodyPr>
          <a:lstStyle/>
          <a:p>
            <a:r>
              <a:rPr lang="en-US" sz="2800" dirty="0">
                <a:solidFill>
                  <a:schemeClr val="accent6">
                    <a:lumMod val="50000"/>
                  </a:schemeClr>
                </a:solidFill>
                <a:latin typeface="Powderfinger Type" panose="02020709070000000403" pitchFamily="49" charset="77"/>
              </a:rPr>
              <a:t>AS Adjacencies (AS131072)</a:t>
            </a:r>
          </a:p>
        </p:txBody>
      </p:sp>
      <p:sp>
        <p:nvSpPr>
          <p:cNvPr id="5" name="TextBox 4"/>
          <p:cNvSpPr txBox="1"/>
          <p:nvPr/>
        </p:nvSpPr>
        <p:spPr>
          <a:xfrm>
            <a:off x="251520" y="2859782"/>
            <a:ext cx="5544616" cy="1785104"/>
          </a:xfrm>
          <a:prstGeom prst="rect">
            <a:avLst/>
          </a:prstGeom>
          <a:noFill/>
        </p:spPr>
        <p:txBody>
          <a:bodyPr wrap="square" rtlCol="0">
            <a:spAutoFit/>
          </a:bodyPr>
          <a:lstStyle/>
          <a:p>
            <a:r>
              <a:rPr lang="en-US" sz="1100" dirty="0"/>
              <a:t>4,498  </a:t>
            </a:r>
            <a:r>
              <a:rPr lang="mr-IN" sz="1100" dirty="0"/>
              <a:t>AS6939       HURRICANE - </a:t>
            </a:r>
            <a:r>
              <a:rPr lang="mr-IN" sz="1100" dirty="0" err="1"/>
              <a:t>Hurricane</a:t>
            </a:r>
            <a:r>
              <a:rPr lang="mr-IN" sz="1100" dirty="0"/>
              <a:t> </a:t>
            </a:r>
            <a:r>
              <a:rPr lang="mr-IN" sz="1100" dirty="0" err="1"/>
              <a:t>Electric</a:t>
            </a:r>
            <a:r>
              <a:rPr lang="mr-IN" sz="1100" dirty="0"/>
              <a:t>, </a:t>
            </a:r>
            <a:r>
              <a:rPr lang="mr-IN" sz="1100" dirty="0" err="1"/>
              <a:t>Inc</a:t>
            </a:r>
            <a:r>
              <a:rPr lang="mr-IN" sz="1100" dirty="0"/>
              <a:t>., US  </a:t>
            </a:r>
            <a:r>
              <a:rPr lang="en-US" sz="1100" dirty="0"/>
              <a:t>  </a:t>
            </a:r>
          </a:p>
          <a:p>
            <a:r>
              <a:rPr lang="en-US" sz="1100" dirty="0"/>
              <a:t>4,291  </a:t>
            </a:r>
            <a:r>
              <a:rPr lang="mr-IN" sz="1100" dirty="0"/>
              <a:t>AS</a:t>
            </a:r>
            <a:r>
              <a:rPr lang="en-US" sz="1100" dirty="0"/>
              <a:t>3356</a:t>
            </a:r>
            <a:r>
              <a:rPr lang="mr-IN" sz="1100" dirty="0"/>
              <a:t> </a:t>
            </a:r>
            <a:r>
              <a:rPr lang="en-US" sz="1100" dirty="0"/>
              <a:t>     </a:t>
            </a:r>
            <a:r>
              <a:rPr lang="mr-IN" sz="1100" dirty="0"/>
              <a:t>LEVEL3 - </a:t>
            </a:r>
            <a:r>
              <a:rPr lang="mr-IN" sz="1100" dirty="0" err="1"/>
              <a:t>Level</a:t>
            </a:r>
            <a:r>
              <a:rPr lang="mr-IN" sz="1100" dirty="0"/>
              <a:t> </a:t>
            </a:r>
            <a:r>
              <a:rPr lang="en-US" sz="1100" dirty="0"/>
              <a:t>3</a:t>
            </a:r>
            <a:r>
              <a:rPr lang="mr-IN" sz="1100" dirty="0"/>
              <a:t> </a:t>
            </a:r>
            <a:r>
              <a:rPr lang="mr-IN" sz="1100" dirty="0" err="1"/>
              <a:t>Communications</a:t>
            </a:r>
            <a:r>
              <a:rPr lang="mr-IN" sz="1100" dirty="0"/>
              <a:t>, </a:t>
            </a:r>
            <a:r>
              <a:rPr lang="mr-IN" sz="1100" dirty="0" err="1"/>
              <a:t>Inc</a:t>
            </a:r>
            <a:r>
              <a:rPr lang="mr-IN" sz="1100" dirty="0"/>
              <a:t>., </a:t>
            </a:r>
            <a:r>
              <a:rPr lang="mr-IN" sz="1100" dirty="0" err="1"/>
              <a:t>U</a:t>
            </a:r>
            <a:r>
              <a:rPr lang="en-US" sz="1100" dirty="0"/>
              <a:t>S</a:t>
            </a:r>
          </a:p>
          <a:p>
            <a:r>
              <a:rPr lang="en-US" sz="1100" dirty="0"/>
              <a:t>3,947  </a:t>
            </a:r>
            <a:r>
              <a:rPr lang="mr-IN" sz="1100" dirty="0"/>
              <a:t>AS</a:t>
            </a:r>
            <a:r>
              <a:rPr lang="en-US" sz="1100" dirty="0"/>
              <a:t>174         </a:t>
            </a:r>
            <a:r>
              <a:rPr lang="mr-IN" sz="1100" dirty="0"/>
              <a:t>COGENT-174 - </a:t>
            </a:r>
            <a:r>
              <a:rPr lang="mr-IN" sz="1100" dirty="0" err="1"/>
              <a:t>Cogent</a:t>
            </a:r>
            <a:r>
              <a:rPr lang="mr-IN" sz="1100" dirty="0"/>
              <a:t> </a:t>
            </a:r>
            <a:r>
              <a:rPr lang="mr-IN" sz="1100" dirty="0" err="1"/>
              <a:t>Communications</a:t>
            </a:r>
            <a:r>
              <a:rPr lang="mr-IN" sz="1100" dirty="0"/>
              <a:t>, US</a:t>
            </a:r>
            <a:endParaRPr lang="en-US" sz="1100" dirty="0"/>
          </a:p>
          <a:p>
            <a:r>
              <a:rPr lang="en-US" sz="1100" dirty="0"/>
              <a:t>1,803  </a:t>
            </a:r>
            <a:r>
              <a:rPr lang="mr-IN" sz="1100" dirty="0"/>
              <a:t>AS</a:t>
            </a:r>
            <a:r>
              <a:rPr lang="en-US" sz="1100" dirty="0"/>
              <a:t>6461</a:t>
            </a:r>
            <a:r>
              <a:rPr lang="mr-IN" sz="1100" dirty="0"/>
              <a:t>   </a:t>
            </a:r>
            <a:r>
              <a:rPr lang="en-US" sz="1100" dirty="0"/>
              <a:t>ZAYO Bandwidth, US</a:t>
            </a:r>
          </a:p>
          <a:p>
            <a:r>
              <a:rPr lang="en-US" sz="1100" dirty="0">
                <a:solidFill>
                  <a:srgbClr val="00B050"/>
                </a:solidFill>
              </a:rPr>
              <a:t>1,722  </a:t>
            </a:r>
            <a:r>
              <a:rPr lang="mr-IN" sz="1100" dirty="0">
                <a:solidFill>
                  <a:srgbClr val="00B050"/>
                </a:solidFill>
              </a:rPr>
              <a:t>AS</a:t>
            </a:r>
            <a:r>
              <a:rPr lang="en-US" sz="1100" dirty="0">
                <a:solidFill>
                  <a:srgbClr val="00B050"/>
                </a:solidFill>
              </a:rPr>
              <a:t>3257</a:t>
            </a:r>
            <a:r>
              <a:rPr lang="mr-IN" sz="1100" dirty="0">
                <a:solidFill>
                  <a:srgbClr val="00B050"/>
                </a:solidFill>
              </a:rPr>
              <a:t>   </a:t>
            </a:r>
            <a:r>
              <a:rPr lang="en-US" sz="1100" dirty="0">
                <a:solidFill>
                  <a:srgbClr val="00B050"/>
                </a:solidFill>
              </a:rPr>
              <a:t>GTT-Backbone, DE</a:t>
            </a:r>
          </a:p>
          <a:p>
            <a:r>
              <a:rPr lang="en-US" sz="1100" dirty="0"/>
              <a:t>1,649  </a:t>
            </a:r>
            <a:r>
              <a:rPr lang="mr-IN" sz="1100" dirty="0"/>
              <a:t>AS7018</a:t>
            </a:r>
            <a:r>
              <a:rPr lang="en-US" sz="1100" dirty="0"/>
              <a:t>       </a:t>
            </a:r>
            <a:r>
              <a:rPr lang="mr-IN" sz="1100" dirty="0"/>
              <a:t>ATT-INTERNET4 - AT&amp;T </a:t>
            </a:r>
            <a:r>
              <a:rPr lang="mr-IN" sz="1100" dirty="0" err="1"/>
              <a:t>Services</a:t>
            </a:r>
            <a:r>
              <a:rPr lang="mr-IN" sz="1100" dirty="0"/>
              <a:t>, </a:t>
            </a:r>
            <a:r>
              <a:rPr lang="mr-IN" sz="1100" dirty="0" err="1"/>
              <a:t>Inc</a:t>
            </a:r>
            <a:r>
              <a:rPr lang="mr-IN" sz="1100" dirty="0"/>
              <a:t>., </a:t>
            </a:r>
            <a:r>
              <a:rPr lang="mr-IN" sz="1100" dirty="0" err="1"/>
              <a:t>U</a:t>
            </a:r>
            <a:r>
              <a:rPr lang="en-US" sz="1100" dirty="0"/>
              <a:t>S</a:t>
            </a:r>
          </a:p>
          <a:p>
            <a:r>
              <a:rPr lang="en-US" sz="1100" dirty="0"/>
              <a:t>1,422  AS2914       NTT America, US</a:t>
            </a:r>
          </a:p>
          <a:p>
            <a:r>
              <a:rPr lang="en-US" sz="1100" dirty="0">
                <a:solidFill>
                  <a:srgbClr val="0070C0"/>
                </a:solidFill>
              </a:rPr>
              <a:t>1,377  </a:t>
            </a:r>
            <a:r>
              <a:rPr lang="mr-IN" sz="1100" dirty="0">
                <a:solidFill>
                  <a:srgbClr val="0070C0"/>
                </a:solidFill>
              </a:rPr>
              <a:t>AS</a:t>
            </a:r>
            <a:r>
              <a:rPr lang="en-US" sz="1100" dirty="0">
                <a:solidFill>
                  <a:srgbClr val="0070C0"/>
                </a:solidFill>
              </a:rPr>
              <a:t>3549</a:t>
            </a:r>
            <a:r>
              <a:rPr lang="mr-IN" sz="1100" dirty="0">
                <a:solidFill>
                  <a:srgbClr val="0070C0"/>
                </a:solidFill>
              </a:rPr>
              <a:t>   </a:t>
            </a:r>
            <a:r>
              <a:rPr lang="en-US" sz="1100" dirty="0">
                <a:solidFill>
                  <a:srgbClr val="0070C0"/>
                </a:solidFill>
              </a:rPr>
              <a:t>LVLT – Level 3 Parent, US</a:t>
            </a:r>
          </a:p>
          <a:p>
            <a:r>
              <a:rPr lang="en-US" sz="1100" dirty="0">
                <a:solidFill>
                  <a:srgbClr val="00B050"/>
                </a:solidFill>
              </a:rPr>
              <a:t>1228  AS1299       TELIANET </a:t>
            </a:r>
            <a:r>
              <a:rPr lang="en-US" sz="1100" dirty="0" err="1">
                <a:solidFill>
                  <a:srgbClr val="00B050"/>
                </a:solidFill>
              </a:rPr>
              <a:t>Telia</a:t>
            </a:r>
            <a:r>
              <a:rPr lang="en-US" sz="1100" dirty="0">
                <a:solidFill>
                  <a:srgbClr val="00B050"/>
                </a:solidFill>
              </a:rPr>
              <a:t> Carrier, SE</a:t>
            </a:r>
          </a:p>
          <a:p>
            <a:r>
              <a:rPr lang="en-US" sz="1100" dirty="0">
                <a:solidFill>
                  <a:srgbClr val="0070C0"/>
                </a:solidFill>
              </a:rPr>
              <a:t>1,148  </a:t>
            </a:r>
            <a:r>
              <a:rPr lang="mr-IN" sz="1100" dirty="0">
                <a:solidFill>
                  <a:srgbClr val="0070C0"/>
                </a:solidFill>
              </a:rPr>
              <a:t>AS</a:t>
            </a:r>
            <a:r>
              <a:rPr lang="en-US" sz="1100" dirty="0">
                <a:solidFill>
                  <a:srgbClr val="0070C0"/>
                </a:solidFill>
              </a:rPr>
              <a:t>209</a:t>
            </a:r>
            <a:r>
              <a:rPr lang="mr-IN" sz="1100" dirty="0">
                <a:solidFill>
                  <a:srgbClr val="0070C0"/>
                </a:solidFill>
              </a:rPr>
              <a:t>    </a:t>
            </a:r>
            <a:r>
              <a:rPr lang="en-US" sz="1100" dirty="0">
                <a:solidFill>
                  <a:srgbClr val="0070C0"/>
                </a:solidFill>
              </a:rPr>
              <a:t>CENTURYLINK, US</a:t>
            </a:r>
          </a:p>
        </p:txBody>
      </p:sp>
      <p:sp>
        <p:nvSpPr>
          <p:cNvPr id="3" name="Content Placeholder 2"/>
          <p:cNvSpPr>
            <a:spLocks noGrp="1"/>
          </p:cNvSpPr>
          <p:nvPr>
            <p:ph idx="1"/>
          </p:nvPr>
        </p:nvSpPr>
        <p:spPr>
          <a:xfrm>
            <a:off x="251520" y="1147870"/>
            <a:ext cx="5328592" cy="1135850"/>
          </a:xfrm>
        </p:spPr>
        <p:txBody>
          <a:bodyPr>
            <a:normAutofit/>
          </a:bodyPr>
          <a:lstStyle/>
          <a:p>
            <a:pPr marL="0" indent="0">
              <a:buNone/>
            </a:pPr>
            <a:r>
              <a:rPr lang="en-US" sz="1400" dirty="0"/>
              <a:t>54,697 out of 66,928  ASNs have 1 or 2 AS Adjacencies (82%)</a:t>
            </a:r>
          </a:p>
          <a:p>
            <a:pPr marL="0" indent="0">
              <a:buNone/>
            </a:pPr>
            <a:r>
              <a:rPr lang="en-US" sz="1400" dirty="0"/>
              <a:t>2,195 ASNs have 10 or more adjacencies</a:t>
            </a:r>
          </a:p>
          <a:p>
            <a:pPr marL="0" indent="0">
              <a:buNone/>
            </a:pPr>
            <a:r>
              <a:rPr lang="en-US" sz="1400" dirty="0"/>
              <a:t>10 ASNs have &gt;1,000 adjacencies</a:t>
            </a:r>
          </a:p>
        </p:txBody>
      </p:sp>
      <p:sp>
        <p:nvSpPr>
          <p:cNvPr id="9" name="TextBox 8">
            <a:extLst>
              <a:ext uri="{FF2B5EF4-FFF2-40B4-BE49-F238E27FC236}">
                <a16:creationId xmlns:a16="http://schemas.microsoft.com/office/drawing/2014/main" id="{58FEF6A1-0B07-6A44-A930-CFCA557EF0F8}"/>
              </a:ext>
            </a:extLst>
          </p:cNvPr>
          <p:cNvSpPr txBox="1"/>
          <p:nvPr/>
        </p:nvSpPr>
        <p:spPr>
          <a:xfrm>
            <a:off x="4283969" y="4316005"/>
            <a:ext cx="1872208" cy="215444"/>
          </a:xfrm>
          <a:prstGeom prst="rect">
            <a:avLst/>
          </a:prstGeom>
          <a:noFill/>
        </p:spPr>
        <p:txBody>
          <a:bodyPr wrap="square" rtlCol="0">
            <a:spAutoFit/>
          </a:bodyPr>
          <a:lstStyle/>
          <a:p>
            <a:r>
              <a:rPr lang="en-AU" sz="800" dirty="0">
                <a:solidFill>
                  <a:schemeClr val="accent6">
                    <a:lumMod val="50000"/>
                  </a:schemeClr>
                </a:solidFill>
                <a:latin typeface="AhnbergHand" pitchFamily="2" charset="0"/>
              </a:rPr>
              <a:t>Most networks are stub AS’s</a:t>
            </a:r>
          </a:p>
        </p:txBody>
      </p:sp>
      <p:sp>
        <p:nvSpPr>
          <p:cNvPr id="11" name="Freeform 10">
            <a:extLst>
              <a:ext uri="{FF2B5EF4-FFF2-40B4-BE49-F238E27FC236}">
                <a16:creationId xmlns:a16="http://schemas.microsoft.com/office/drawing/2014/main" id="{1C808623-C492-674F-9C78-273C27F70C29}"/>
              </a:ext>
            </a:extLst>
          </p:cNvPr>
          <p:cNvSpPr/>
          <p:nvPr/>
        </p:nvSpPr>
        <p:spPr>
          <a:xfrm>
            <a:off x="5256379" y="2091448"/>
            <a:ext cx="286295" cy="2123366"/>
          </a:xfrm>
          <a:custGeom>
            <a:avLst/>
            <a:gdLst>
              <a:gd name="connsiteX0" fmla="*/ 0 w 286295"/>
              <a:gd name="connsiteY0" fmla="*/ 2123366 h 2123366"/>
              <a:gd name="connsiteX1" fmla="*/ 231775 w 286295"/>
              <a:gd name="connsiteY1" fmla="*/ 1456616 h 2123366"/>
              <a:gd name="connsiteX2" fmla="*/ 282575 w 286295"/>
              <a:gd name="connsiteY2" fmla="*/ 627941 h 2123366"/>
              <a:gd name="connsiteX3" fmla="*/ 161925 w 286295"/>
              <a:gd name="connsiteY3" fmla="*/ 34216 h 2123366"/>
              <a:gd name="connsiteX4" fmla="*/ 133350 w 286295"/>
              <a:gd name="connsiteY4" fmla="*/ 97716 h 2123366"/>
              <a:gd name="connsiteX5" fmla="*/ 161925 w 286295"/>
              <a:gd name="connsiteY5" fmla="*/ 2466 h 2123366"/>
              <a:gd name="connsiteX6" fmla="*/ 231775 w 286295"/>
              <a:gd name="connsiteY6" fmla="*/ 37391 h 21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295" h="2123366">
                <a:moveTo>
                  <a:pt x="0" y="2123366"/>
                </a:moveTo>
                <a:cubicBezTo>
                  <a:pt x="92339" y="1914609"/>
                  <a:pt x="184679" y="1705853"/>
                  <a:pt x="231775" y="1456616"/>
                </a:cubicBezTo>
                <a:cubicBezTo>
                  <a:pt x="278871" y="1207379"/>
                  <a:pt x="294217" y="865008"/>
                  <a:pt x="282575" y="627941"/>
                </a:cubicBezTo>
                <a:cubicBezTo>
                  <a:pt x="270933" y="390874"/>
                  <a:pt x="186796" y="122587"/>
                  <a:pt x="161925" y="34216"/>
                </a:cubicBezTo>
                <a:cubicBezTo>
                  <a:pt x="137054" y="-54155"/>
                  <a:pt x="133350" y="103008"/>
                  <a:pt x="133350" y="97716"/>
                </a:cubicBezTo>
                <a:cubicBezTo>
                  <a:pt x="133350" y="92424"/>
                  <a:pt x="145521" y="12520"/>
                  <a:pt x="161925" y="2466"/>
                </a:cubicBezTo>
                <a:cubicBezTo>
                  <a:pt x="178329" y="-7588"/>
                  <a:pt x="205052" y="14901"/>
                  <a:pt x="231775" y="373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4F86D3B3-B4D2-7C4B-8A37-FA9CFA80CF68}"/>
              </a:ext>
            </a:extLst>
          </p:cNvPr>
          <p:cNvSpPr/>
          <p:nvPr/>
        </p:nvSpPr>
        <p:spPr>
          <a:xfrm>
            <a:off x="4840765" y="1717219"/>
            <a:ext cx="831228" cy="317491"/>
          </a:xfrm>
          <a:custGeom>
            <a:avLst/>
            <a:gdLst>
              <a:gd name="connsiteX0" fmla="*/ 650926 w 831228"/>
              <a:gd name="connsiteY0" fmla="*/ 266691 h 317491"/>
              <a:gd name="connsiteX1" fmla="*/ 828726 w 831228"/>
              <a:gd name="connsiteY1" fmla="*/ 139691 h 317491"/>
              <a:gd name="connsiteX2" fmla="*/ 533451 w 831228"/>
              <a:gd name="connsiteY2" fmla="*/ 3166 h 317491"/>
              <a:gd name="connsiteX3" fmla="*/ 51 w 831228"/>
              <a:gd name="connsiteY3" fmla="*/ 66666 h 317491"/>
              <a:gd name="connsiteX4" fmla="*/ 508051 w 831228"/>
              <a:gd name="connsiteY4" fmla="*/ 317491 h 317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228" h="317491">
                <a:moveTo>
                  <a:pt x="650926" y="266691"/>
                </a:moveTo>
                <a:cubicBezTo>
                  <a:pt x="749615" y="225151"/>
                  <a:pt x="848305" y="183612"/>
                  <a:pt x="828726" y="139691"/>
                </a:cubicBezTo>
                <a:cubicBezTo>
                  <a:pt x="809147" y="95770"/>
                  <a:pt x="671563" y="15337"/>
                  <a:pt x="533451" y="3166"/>
                </a:cubicBezTo>
                <a:cubicBezTo>
                  <a:pt x="395339" y="-9005"/>
                  <a:pt x="4284" y="14279"/>
                  <a:pt x="51" y="66666"/>
                </a:cubicBezTo>
                <a:cubicBezTo>
                  <a:pt x="-4182" y="119053"/>
                  <a:pt x="251934" y="218272"/>
                  <a:pt x="508051" y="3174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C8A092E9-8FE8-824A-86DF-0A5210CA509C}"/>
              </a:ext>
            </a:extLst>
          </p:cNvPr>
          <p:cNvSpPr txBox="1"/>
          <p:nvPr/>
        </p:nvSpPr>
        <p:spPr>
          <a:xfrm>
            <a:off x="6914109" y="4391466"/>
            <a:ext cx="2232248" cy="215444"/>
          </a:xfrm>
          <a:prstGeom prst="rect">
            <a:avLst/>
          </a:prstGeom>
          <a:noFill/>
        </p:spPr>
        <p:txBody>
          <a:bodyPr wrap="square" rtlCol="0">
            <a:spAutoFit/>
          </a:bodyPr>
          <a:lstStyle/>
          <a:p>
            <a:r>
              <a:rPr lang="en-AU" sz="800" dirty="0">
                <a:solidFill>
                  <a:schemeClr val="accent6">
                    <a:lumMod val="50000"/>
                  </a:schemeClr>
                </a:solidFill>
                <a:latin typeface="AhnbergHand" pitchFamily="2" charset="0"/>
              </a:rPr>
              <a:t>A small number of major connectors</a:t>
            </a:r>
          </a:p>
        </p:txBody>
      </p:sp>
      <p:sp>
        <p:nvSpPr>
          <p:cNvPr id="14" name="Freeform 13">
            <a:extLst>
              <a:ext uri="{FF2B5EF4-FFF2-40B4-BE49-F238E27FC236}">
                <a16:creationId xmlns:a16="http://schemas.microsoft.com/office/drawing/2014/main" id="{63D443DE-225E-4C4D-BDE6-6BE1B8EE9C9D}"/>
              </a:ext>
            </a:extLst>
          </p:cNvPr>
          <p:cNvSpPr/>
          <p:nvPr/>
        </p:nvSpPr>
        <p:spPr>
          <a:xfrm>
            <a:off x="8712201" y="4114801"/>
            <a:ext cx="196850" cy="200025"/>
          </a:xfrm>
          <a:custGeom>
            <a:avLst/>
            <a:gdLst>
              <a:gd name="connsiteX0" fmla="*/ 0 w 196850"/>
              <a:gd name="connsiteY0" fmla="*/ 200025 h 200025"/>
              <a:gd name="connsiteX1" fmla="*/ 88900 w 196850"/>
              <a:gd name="connsiteY1" fmla="*/ 95250 h 200025"/>
              <a:gd name="connsiteX2" fmla="*/ 114300 w 196850"/>
              <a:gd name="connsiteY2" fmla="*/ 12700 h 200025"/>
              <a:gd name="connsiteX3" fmla="*/ 19050 w 196850"/>
              <a:gd name="connsiteY3" fmla="*/ 82550 h 200025"/>
              <a:gd name="connsiteX4" fmla="*/ 146050 w 196850"/>
              <a:gd name="connsiteY4" fmla="*/ 0 h 200025"/>
              <a:gd name="connsiteX5" fmla="*/ 196850 w 196850"/>
              <a:gd name="connsiteY5" fmla="*/ 825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850" h="200025">
                <a:moveTo>
                  <a:pt x="0" y="200025"/>
                </a:moveTo>
                <a:cubicBezTo>
                  <a:pt x="34925" y="163248"/>
                  <a:pt x="69850" y="126471"/>
                  <a:pt x="88900" y="95250"/>
                </a:cubicBezTo>
                <a:cubicBezTo>
                  <a:pt x="107950" y="64029"/>
                  <a:pt x="125942" y="14817"/>
                  <a:pt x="114300" y="12700"/>
                </a:cubicBezTo>
                <a:cubicBezTo>
                  <a:pt x="102658" y="10583"/>
                  <a:pt x="13758" y="84667"/>
                  <a:pt x="19050" y="82550"/>
                </a:cubicBezTo>
                <a:cubicBezTo>
                  <a:pt x="24342" y="80433"/>
                  <a:pt x="116417" y="0"/>
                  <a:pt x="146050" y="0"/>
                </a:cubicBezTo>
                <a:cubicBezTo>
                  <a:pt x="175683" y="0"/>
                  <a:pt x="186266" y="41275"/>
                  <a:pt x="196850" y="825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78429835"/>
      </p:ext>
    </p:extLst>
  </p:cSld>
  <p:clrMapOvr>
    <a:masterClrMapping/>
  </p:clrMapOvr>
  <p:transition spd="med"/>
</p:sld>
</file>

<file path=ppt/theme/theme1.xml><?xml version="1.0" encoding="utf-8"?>
<a:theme xmlns:a="http://schemas.openxmlformats.org/drawingml/2006/main" name="APNIC33PowerPointTemplateFinal">
  <a:themeElements>
    <a:clrScheme name="APNIC33PowerPointTemplateFinal">
      <a:dk1>
        <a:srgbClr val="000000"/>
      </a:dk1>
      <a:lt1>
        <a:srgbClr val="FFFFFF"/>
      </a:lt1>
      <a:dk2>
        <a:srgbClr val="A7A7A7"/>
      </a:dk2>
      <a:lt2>
        <a:srgbClr val="535353"/>
      </a:lt2>
      <a:accent1>
        <a:srgbClr val="004FBA"/>
      </a:accent1>
      <a:accent2>
        <a:srgbClr val="F27D0A"/>
      </a:accent2>
      <a:accent3>
        <a:srgbClr val="590F4A"/>
      </a:accent3>
      <a:accent4>
        <a:srgbClr val="166813"/>
      </a:accent4>
      <a:accent5>
        <a:srgbClr val="C40836"/>
      </a:accent5>
      <a:accent6>
        <a:srgbClr val="FFCF0A"/>
      </a:accent6>
      <a:hlink>
        <a:srgbClr val="0000FF"/>
      </a:hlink>
      <a:folHlink>
        <a:srgbClr val="FF00FF"/>
      </a:folHlink>
    </a:clrScheme>
    <a:fontScheme name="APNIC33PowerPointTemplateFinal">
      <a:majorFont>
        <a:latin typeface="Calibri"/>
        <a:ea typeface="Calibri"/>
        <a:cs typeface="Calibri"/>
      </a:majorFont>
      <a:minorFont>
        <a:latin typeface="Helvetica"/>
        <a:ea typeface="Helvetica"/>
        <a:cs typeface="Helvetica"/>
      </a:minorFont>
    </a:fontScheme>
    <a:fmtScheme name="APNIC33PowerPointTemplateFin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APNIC33PowerPointTemplateFinal">
  <a:themeElements>
    <a:clrScheme name="APNIC33PowerPointTemplateFinal">
      <a:dk1>
        <a:srgbClr val="000000"/>
      </a:dk1>
      <a:lt1>
        <a:srgbClr val="FFFFFF"/>
      </a:lt1>
      <a:dk2>
        <a:srgbClr val="A7A7A7"/>
      </a:dk2>
      <a:lt2>
        <a:srgbClr val="535353"/>
      </a:lt2>
      <a:accent1>
        <a:srgbClr val="004FBA"/>
      </a:accent1>
      <a:accent2>
        <a:srgbClr val="F27D0A"/>
      </a:accent2>
      <a:accent3>
        <a:srgbClr val="590F4A"/>
      </a:accent3>
      <a:accent4>
        <a:srgbClr val="166813"/>
      </a:accent4>
      <a:accent5>
        <a:srgbClr val="C40836"/>
      </a:accent5>
      <a:accent6>
        <a:srgbClr val="FFCF0A"/>
      </a:accent6>
      <a:hlink>
        <a:srgbClr val="0000FF"/>
      </a:hlink>
      <a:folHlink>
        <a:srgbClr val="FF00FF"/>
      </a:folHlink>
    </a:clrScheme>
    <a:fontScheme name="APNIC33PowerPointTemplateFinal">
      <a:majorFont>
        <a:latin typeface="Calibri"/>
        <a:ea typeface="Calibri"/>
        <a:cs typeface="Calibri"/>
      </a:majorFont>
      <a:minorFont>
        <a:latin typeface="Helvetica"/>
        <a:ea typeface="Helvetica"/>
        <a:cs typeface="Helvetica"/>
      </a:minorFont>
    </a:fontScheme>
    <a:fmtScheme name="APNIC33PowerPointTemplateFin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0DD99DB75E8AD468526128D747955F7" ma:contentTypeVersion="10" ma:contentTypeDescription="Create a new document." ma:contentTypeScope="" ma:versionID="25ceb78b78c9c74fe27a3e5cb2aa1acb">
  <xsd:schema xmlns:xsd="http://www.w3.org/2001/XMLSchema" xmlns:xs="http://www.w3.org/2001/XMLSchema" xmlns:p="http://schemas.microsoft.com/office/2006/metadata/properties" xmlns:ns2="990b3987-f040-43db-b1b5-2d85fe73dd3e" xmlns:ns3="9ba754fa-f922-42e2-9add-e758af90bab1" targetNamespace="http://schemas.microsoft.com/office/2006/metadata/properties" ma:root="true" ma:fieldsID="737d8e8e979239a89670e62bf4be49dd" ns2:_="" ns3:_="">
    <xsd:import namespace="990b3987-f040-43db-b1b5-2d85fe73dd3e"/>
    <xsd:import namespace="9ba754fa-f922-42e2-9add-e758af90bab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0b3987-f040-43db-b1b5-2d85fe73dd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a754fa-f922-42e2-9add-e758af90bab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1920D4-D4FB-4F14-8AEE-21C2B1A251F4}">
  <ds:schemaRefs>
    <ds:schemaRef ds:uri="http://schemas.microsoft.com/sharepoint/v3/contenttype/forms"/>
  </ds:schemaRefs>
</ds:datastoreItem>
</file>

<file path=customXml/itemProps2.xml><?xml version="1.0" encoding="utf-8"?>
<ds:datastoreItem xmlns:ds="http://schemas.openxmlformats.org/officeDocument/2006/customXml" ds:itemID="{C7698B0C-667B-4E56-8447-98549628889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BE76C97-97A7-4A26-918B-FC58431047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0b3987-f040-43db-b1b5-2d85fe73dd3e"/>
    <ds:schemaRef ds:uri="9ba754fa-f922-42e2-9add-e758af90ba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1468</Words>
  <Application>Microsoft Macintosh PowerPoint</Application>
  <PresentationFormat>On-screen Show (16:9)</PresentationFormat>
  <Paragraphs>173</Paragraphs>
  <Slides>43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AhnbergHand</vt:lpstr>
      <vt:lpstr>Arial</vt:lpstr>
      <vt:lpstr>Calibri</vt:lpstr>
      <vt:lpstr>Helvetica</vt:lpstr>
      <vt:lpstr>Powderfinger Type</vt:lpstr>
      <vt:lpstr>Vadim's Writing</vt:lpstr>
      <vt:lpstr>APNIC33PowerPointTemplateFinal</vt:lpstr>
      <vt:lpstr>The Routing and Addressing in the Internet – 2019 in Review</vt:lpstr>
      <vt:lpstr>Through the Routing Lens …</vt:lpstr>
      <vt:lpstr>PowerPoint Presentation</vt:lpstr>
      <vt:lpstr>2017-2019 in detail</vt:lpstr>
      <vt:lpstr>2017-2019 in detail</vt:lpstr>
      <vt:lpstr>Routing Indicators for IPv4</vt:lpstr>
      <vt:lpstr>Routing Indicators for IPv4</vt:lpstr>
      <vt:lpstr>Routing Indicators for IPv4</vt:lpstr>
      <vt:lpstr>AS Adjacencies (AS131072)</vt:lpstr>
      <vt:lpstr>What happened in 2019 in V4?</vt:lpstr>
      <vt:lpstr>What about IPv4 Address Exhaustion?</vt:lpstr>
      <vt:lpstr>Post-Exhaustion Routing Growth</vt:lpstr>
      <vt:lpstr>Advertised Address “Age”</vt:lpstr>
      <vt:lpstr>Advertised Address “Age”</vt:lpstr>
      <vt:lpstr>2000 – 2019: IPv4 Advertised vs Unadvertised</vt:lpstr>
      <vt:lpstr>2005 – 2020: Unadvertised Addresses</vt:lpstr>
      <vt:lpstr>2019: Assigned vs Recovered</vt:lpstr>
      <vt:lpstr>V4 in 2019</vt:lpstr>
      <vt:lpstr>The Route-Views View of IPv6</vt:lpstr>
      <vt:lpstr>2018-2019 in Detail</vt:lpstr>
      <vt:lpstr>Routing Indicators for IPv6</vt:lpstr>
      <vt:lpstr>Routing Indicators for IPv6</vt:lpstr>
      <vt:lpstr>Routing Indicators for IPv6</vt:lpstr>
      <vt:lpstr>AS Adjacencies (AS131072)</vt:lpstr>
      <vt:lpstr>V6 in 2018</vt:lpstr>
      <vt:lpstr>What to expect</vt:lpstr>
      <vt:lpstr>BGP Size Projections</vt:lpstr>
      <vt:lpstr>V4 - Daily Growth Rates</vt:lpstr>
      <vt:lpstr>V4 BGP Table Size Predictions</vt:lpstr>
      <vt:lpstr>V6 - Daily Growth Rates</vt:lpstr>
      <vt:lpstr>V6 BGP Table Size Predictions</vt:lpstr>
      <vt:lpstr>BGP Table Growth</vt:lpstr>
      <vt:lpstr>BGP Updates</vt:lpstr>
      <vt:lpstr>IPv4 BGP Updates</vt:lpstr>
      <vt:lpstr>IPv4 BGP Convergence Performance</vt:lpstr>
      <vt:lpstr>Updates in IPv4 BGP</vt:lpstr>
      <vt:lpstr>V6 BGP Updates</vt:lpstr>
      <vt:lpstr>V6 Convergence Performance</vt:lpstr>
      <vt:lpstr>V6 Convergence Performance</vt:lpstr>
      <vt:lpstr>Routing Futures</vt:lpstr>
      <vt:lpstr>Some Practical Suggestions</vt:lpstr>
      <vt:lpstr>That’s 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using this template</dc:title>
  <cp:lastModifiedBy>Geoff Huston</cp:lastModifiedBy>
  <cp:revision>2</cp:revision>
  <dcterms:modified xsi:type="dcterms:W3CDTF">2020-02-17T00:29:54Z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0x01010010DD99DB75E8AD468526128D747955F7</vt:lpwstr>
  </property>
</Properties>
</file>