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256" r:id="rId2"/>
    <p:sldId id="294" r:id="rId3"/>
    <p:sldId id="295" r:id="rId4"/>
    <p:sldId id="296" r:id="rId5"/>
    <p:sldId id="297" r:id="rId6"/>
    <p:sldId id="298" r:id="rId7"/>
    <p:sldId id="325" r:id="rId8"/>
    <p:sldId id="300" r:id="rId9"/>
    <p:sldId id="302" r:id="rId10"/>
    <p:sldId id="310" r:id="rId11"/>
    <p:sldId id="303" r:id="rId12"/>
    <p:sldId id="308" r:id="rId13"/>
    <p:sldId id="306" r:id="rId14"/>
    <p:sldId id="309" r:id="rId15"/>
    <p:sldId id="311" r:id="rId16"/>
    <p:sldId id="312" r:id="rId17"/>
    <p:sldId id="313" r:id="rId18"/>
    <p:sldId id="314" r:id="rId19"/>
    <p:sldId id="321" r:id="rId20"/>
    <p:sldId id="320" r:id="rId21"/>
    <p:sldId id="323" r:id="rId22"/>
    <p:sldId id="322" r:id="rId23"/>
    <p:sldId id="324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01" d="100"/>
          <a:sy n="101" d="100"/>
        </p:scale>
        <p:origin x="-259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3A2EC-ADB3-1A47-BEA1-D3D766A42636}" type="datetimeFigureOut">
              <a:rPr lang="en-US" smtClean="0"/>
              <a:t>12/9/19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08552-6F3A-FE4D-BBC7-A315D743F2F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97212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08552-6F3A-FE4D-BBC7-A315D743F2FA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76880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C161B-FA7C-C549-A063-81DEAABB7BE4}" type="datetimeFigureOut">
              <a:rPr lang="en-US" smtClean="0"/>
              <a:t>12/9/19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F1E70-659B-3B40-99D7-84D73E54297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8164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C161B-FA7C-C549-A063-81DEAABB7BE4}" type="datetimeFigureOut">
              <a:rPr lang="en-US" smtClean="0"/>
              <a:t>12/9/19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F1E70-659B-3B40-99D7-84D73E54297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8941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C161B-FA7C-C549-A063-81DEAABB7BE4}" type="datetimeFigureOut">
              <a:rPr lang="en-US" smtClean="0"/>
              <a:t>12/9/19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F1E70-659B-3B40-99D7-84D73E54297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6737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C161B-FA7C-C549-A063-81DEAABB7BE4}" type="datetimeFigureOut">
              <a:rPr lang="en-US" smtClean="0"/>
              <a:t>12/9/19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F1E70-659B-3B40-99D7-84D73E54297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6468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C161B-FA7C-C549-A063-81DEAABB7BE4}" type="datetimeFigureOut">
              <a:rPr lang="en-US" smtClean="0"/>
              <a:t>12/9/19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F1E70-659B-3B40-99D7-84D73E54297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88464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C161B-FA7C-C549-A063-81DEAABB7BE4}" type="datetimeFigureOut">
              <a:rPr lang="en-US" smtClean="0"/>
              <a:t>12/9/19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F1E70-659B-3B40-99D7-84D73E54297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5532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C161B-FA7C-C549-A063-81DEAABB7BE4}" type="datetimeFigureOut">
              <a:rPr lang="en-US" smtClean="0"/>
              <a:t>12/9/19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F1E70-659B-3B40-99D7-84D73E54297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50979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C161B-FA7C-C549-A063-81DEAABB7BE4}" type="datetimeFigureOut">
              <a:rPr lang="en-US" smtClean="0"/>
              <a:t>12/9/19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F1E70-659B-3B40-99D7-84D73E54297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11868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C161B-FA7C-C549-A063-81DEAABB7BE4}" type="datetimeFigureOut">
              <a:rPr lang="en-US" smtClean="0"/>
              <a:t>12/9/19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F1E70-659B-3B40-99D7-84D73E54297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80744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C161B-FA7C-C549-A063-81DEAABB7BE4}" type="datetimeFigureOut">
              <a:rPr lang="en-US" smtClean="0"/>
              <a:t>12/9/19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F1E70-659B-3B40-99D7-84D73E54297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90368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C161B-FA7C-C549-A063-81DEAABB7BE4}" type="datetimeFigureOut">
              <a:rPr lang="en-US" smtClean="0"/>
              <a:t>12/9/19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F1E70-659B-3B40-99D7-84D73E54297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43979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C161B-FA7C-C549-A063-81DEAABB7BE4}" type="datetimeFigureOut">
              <a:rPr lang="en-US" smtClean="0"/>
              <a:t>12/9/19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F1E70-659B-3B40-99D7-84D73E54297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40770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Powderfinger Type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>
                <a:latin typeface="Powderfinger Type"/>
                <a:cs typeface="Powderfinger Type"/>
              </a:rPr>
              <a:t>Abuse of the DNS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B087F4D-2028-824C-8B45-385AB4C484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76182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60 Days, All DNS Servers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05781"/>
            <a:ext cx="8229600" cy="4114800"/>
          </a:xfrm>
        </p:spPr>
      </p:pic>
      <p:sp>
        <p:nvSpPr>
          <p:cNvPr id="5" name="Freeform 4"/>
          <p:cNvSpPr/>
          <p:nvPr/>
        </p:nvSpPr>
        <p:spPr>
          <a:xfrm>
            <a:off x="1706084" y="3364208"/>
            <a:ext cx="640309" cy="1052518"/>
          </a:xfrm>
          <a:custGeom>
            <a:avLst/>
            <a:gdLst>
              <a:gd name="connsiteX0" fmla="*/ 312498 w 640309"/>
              <a:gd name="connsiteY0" fmla="*/ 621198 h 1052518"/>
              <a:gd name="connsiteX1" fmla="*/ 640302 w 640309"/>
              <a:gd name="connsiteY1" fmla="*/ 491801 h 1052518"/>
              <a:gd name="connsiteX2" fmla="*/ 321125 w 640309"/>
              <a:gd name="connsiteY2" fmla="*/ 96 h 1052518"/>
              <a:gd name="connsiteX3" fmla="*/ 1947 w 640309"/>
              <a:gd name="connsiteY3" fmla="*/ 534934 h 1052518"/>
              <a:gd name="connsiteX4" fmla="*/ 476400 w 640309"/>
              <a:gd name="connsiteY4" fmla="*/ 1052518 h 1052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309" h="1052518">
                <a:moveTo>
                  <a:pt x="312498" y="621198"/>
                </a:moveTo>
                <a:cubicBezTo>
                  <a:pt x="475681" y="608258"/>
                  <a:pt x="638864" y="595318"/>
                  <a:pt x="640302" y="491801"/>
                </a:cubicBezTo>
                <a:cubicBezTo>
                  <a:pt x="641740" y="388284"/>
                  <a:pt x="427517" y="-7093"/>
                  <a:pt x="321125" y="96"/>
                </a:cubicBezTo>
                <a:cubicBezTo>
                  <a:pt x="214733" y="7285"/>
                  <a:pt x="-23932" y="359530"/>
                  <a:pt x="1947" y="534934"/>
                </a:cubicBezTo>
                <a:cubicBezTo>
                  <a:pt x="27826" y="710338"/>
                  <a:pt x="476400" y="1052518"/>
                  <a:pt x="476400" y="1052518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95888" y="4528870"/>
            <a:ext cx="698139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latin typeface="AhnbergHand" charset="0"/>
                <a:ea typeface="AhnbergHand" charset="0"/>
                <a:cs typeface="AhnbergHand" charset="0"/>
              </a:rPr>
              <a:t>50% of all </a:t>
            </a:r>
            <a:r>
              <a:rPr lang="en-US">
                <a:latin typeface="AhnbergHand" charset="0"/>
                <a:ea typeface="AhnbergHand" charset="0"/>
                <a:cs typeface="AhnbergHand" charset="0"/>
              </a:rPr>
              <a:t>zombie queries </a:t>
            </a:r>
            <a:r>
              <a:rPr lang="en-US" dirty="0">
                <a:latin typeface="AhnbergHand" charset="0"/>
                <a:ea typeface="AhnbergHand" charset="0"/>
                <a:cs typeface="AhnbergHand" charset="0"/>
              </a:rPr>
              <a:t>are more than 6 months old!</a:t>
            </a:r>
          </a:p>
        </p:txBody>
      </p:sp>
    </p:spTree>
    <p:extLst>
      <p:ext uri="{BB962C8B-B14F-4D97-AF65-F5344CB8AC3E}">
        <p14:creationId xmlns:p14="http://schemas.microsoft.com/office/powerpoint/2010/main" val="998764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875" y="29189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180 Days, All DNS Servers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55" y="1107087"/>
            <a:ext cx="8190216" cy="4914720"/>
          </a:xfrm>
        </p:spPr>
      </p:pic>
      <p:sp>
        <p:nvSpPr>
          <p:cNvPr id="6" name="TextBox 5"/>
          <p:cNvSpPr txBox="1"/>
          <p:nvPr/>
        </p:nvSpPr>
        <p:spPr>
          <a:xfrm>
            <a:off x="324055" y="6133381"/>
            <a:ext cx="8605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44,733,946,408 DNS </a:t>
            </a:r>
            <a:r>
              <a:rPr lang="fi-FI" dirty="0" err="1"/>
              <a:t>queries</a:t>
            </a:r>
            <a:r>
              <a:rPr lang="fi-FI" dirty="0"/>
              <a:t>, of </a:t>
            </a:r>
            <a:r>
              <a:rPr lang="fi-FI" dirty="0" err="1"/>
              <a:t>which</a:t>
            </a:r>
            <a:r>
              <a:rPr lang="fi-FI" dirty="0"/>
              <a:t> 11,274,142,797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zombies</a:t>
            </a:r>
            <a:r>
              <a:rPr lang="fi-FI" dirty="0"/>
              <a:t> – a 25% zombie rating!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414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Zombie Queries per day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04517"/>
            <a:ext cx="8229600" cy="4488872"/>
          </a:xfrm>
        </p:spPr>
      </p:pic>
      <p:sp>
        <p:nvSpPr>
          <p:cNvPr id="6" name="TextBox 5"/>
          <p:cNvSpPr txBox="1"/>
          <p:nvPr/>
        </p:nvSpPr>
        <p:spPr>
          <a:xfrm>
            <a:off x="1233577" y="1333526"/>
            <a:ext cx="47820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hnbergHand" charset="0"/>
                <a:ea typeface="AhnbergHand" charset="0"/>
                <a:cs typeface="AhnbergHand" charset="0"/>
              </a:rPr>
              <a:t>2/3 of all queries occur once per day</a:t>
            </a:r>
          </a:p>
        </p:txBody>
      </p:sp>
      <p:sp>
        <p:nvSpPr>
          <p:cNvPr id="7" name="Freeform 6"/>
          <p:cNvSpPr/>
          <p:nvPr/>
        </p:nvSpPr>
        <p:spPr>
          <a:xfrm>
            <a:off x="1388814" y="1604517"/>
            <a:ext cx="1931914" cy="759124"/>
          </a:xfrm>
          <a:custGeom>
            <a:avLst/>
            <a:gdLst>
              <a:gd name="connsiteX0" fmla="*/ 1785714 w 1931914"/>
              <a:gd name="connsiteY0" fmla="*/ 0 h 759124"/>
              <a:gd name="connsiteX1" fmla="*/ 1768461 w 1931914"/>
              <a:gd name="connsiteY1" fmla="*/ 552090 h 759124"/>
              <a:gd name="connsiteX2" fmla="*/ 129442 w 1931914"/>
              <a:gd name="connsiteY2" fmla="*/ 586596 h 759124"/>
              <a:gd name="connsiteX3" fmla="*/ 276092 w 1931914"/>
              <a:gd name="connsiteY3" fmla="*/ 483079 h 759124"/>
              <a:gd name="connsiteX4" fmla="*/ 46 w 1931914"/>
              <a:gd name="connsiteY4" fmla="*/ 629728 h 759124"/>
              <a:gd name="connsiteX5" fmla="*/ 258839 w 1931914"/>
              <a:gd name="connsiteY5" fmla="*/ 759124 h 759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31914" h="759124">
                <a:moveTo>
                  <a:pt x="1785714" y="0"/>
                </a:moveTo>
                <a:cubicBezTo>
                  <a:pt x="1915110" y="227162"/>
                  <a:pt x="2044506" y="454324"/>
                  <a:pt x="1768461" y="552090"/>
                </a:cubicBezTo>
                <a:cubicBezTo>
                  <a:pt x="1492416" y="649856"/>
                  <a:pt x="378170" y="598098"/>
                  <a:pt x="129442" y="586596"/>
                </a:cubicBezTo>
                <a:cubicBezTo>
                  <a:pt x="-119286" y="575094"/>
                  <a:pt x="297658" y="475890"/>
                  <a:pt x="276092" y="483079"/>
                </a:cubicBezTo>
                <a:cubicBezTo>
                  <a:pt x="254526" y="490268"/>
                  <a:pt x="2921" y="583721"/>
                  <a:pt x="46" y="629728"/>
                </a:cubicBezTo>
                <a:cubicBezTo>
                  <a:pt x="-2829" y="675735"/>
                  <a:pt x="128005" y="717429"/>
                  <a:pt x="258839" y="759124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0853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Zombie Repeats per day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817" y="1600200"/>
            <a:ext cx="7542366" cy="4525963"/>
          </a:xfrm>
        </p:spPr>
      </p:pic>
    </p:spTree>
    <p:extLst>
      <p:ext uri="{BB962C8B-B14F-4D97-AF65-F5344CB8AC3E}">
        <p14:creationId xmlns:p14="http://schemas.microsoft.com/office/powerpoint/2010/main" val="17884814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causing this?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Is this the result of a collection of deranged DNS recursive resolvers with an obsession about never forgetting a thing?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Or web proxies that just have too much time (and space) on their hands and want to fill all that space with a vast collection of identical 1x1 pixel gifs?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Let’s look at web zombies </a:t>
            </a:r>
            <a:r>
              <a:rPr lang="is-IS" dirty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431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Zombie URL Age Distribution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05781"/>
            <a:ext cx="8229600" cy="4114800"/>
          </a:xfrm>
        </p:spPr>
      </p:pic>
    </p:spTree>
    <p:extLst>
      <p:ext uri="{BB962C8B-B14F-4D97-AF65-F5344CB8AC3E}">
        <p14:creationId xmlns:p14="http://schemas.microsoft.com/office/powerpoint/2010/main" val="20537277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Zombie URL Age Distribution</a:t>
            </a:r>
          </a:p>
        </p:txBody>
      </p:sp>
      <p:sp>
        <p:nvSpPr>
          <p:cNvPr id="3" name="Freeform 2"/>
          <p:cNvSpPr/>
          <p:nvPr/>
        </p:nvSpPr>
        <p:spPr>
          <a:xfrm>
            <a:off x="5598543" y="4011283"/>
            <a:ext cx="897148" cy="70008"/>
          </a:xfrm>
          <a:custGeom>
            <a:avLst/>
            <a:gdLst>
              <a:gd name="connsiteX0" fmla="*/ 897148 w 897148"/>
              <a:gd name="connsiteY0" fmla="*/ 34506 h 70008"/>
              <a:gd name="connsiteX1" fmla="*/ 327804 w 897148"/>
              <a:gd name="connsiteY1" fmla="*/ 69011 h 70008"/>
              <a:gd name="connsiteX2" fmla="*/ 0 w 897148"/>
              <a:gd name="connsiteY2" fmla="*/ 0 h 70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97148" h="70008">
                <a:moveTo>
                  <a:pt x="897148" y="34506"/>
                </a:moveTo>
                <a:cubicBezTo>
                  <a:pt x="687238" y="54634"/>
                  <a:pt x="477329" y="74762"/>
                  <a:pt x="327804" y="69011"/>
                </a:cubicBezTo>
                <a:cubicBezTo>
                  <a:pt x="178279" y="63260"/>
                  <a:pt x="89139" y="31630"/>
                  <a:pt x="0" y="0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05781"/>
            <a:ext cx="8229600" cy="4114800"/>
          </a:xfrm>
        </p:spPr>
      </p:pic>
      <p:sp>
        <p:nvSpPr>
          <p:cNvPr id="7" name="Freeform 6"/>
          <p:cNvSpPr/>
          <p:nvPr/>
        </p:nvSpPr>
        <p:spPr>
          <a:xfrm>
            <a:off x="1268058" y="3113902"/>
            <a:ext cx="502358" cy="405675"/>
          </a:xfrm>
          <a:custGeom>
            <a:avLst/>
            <a:gdLst>
              <a:gd name="connsiteX0" fmla="*/ 120795 w 502358"/>
              <a:gd name="connsiteY0" fmla="*/ 259026 h 405675"/>
              <a:gd name="connsiteX1" fmla="*/ 500357 w 502358"/>
              <a:gd name="connsiteY1" fmla="*/ 95124 h 405675"/>
              <a:gd name="connsiteX2" fmla="*/ 258817 w 502358"/>
              <a:gd name="connsiteY2" fmla="*/ 234 h 405675"/>
              <a:gd name="connsiteX3" fmla="*/ 25 w 502358"/>
              <a:gd name="connsiteY3" fmla="*/ 121004 h 405675"/>
              <a:gd name="connsiteX4" fmla="*/ 241565 w 502358"/>
              <a:gd name="connsiteY4" fmla="*/ 405675 h 40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2358" h="405675">
                <a:moveTo>
                  <a:pt x="120795" y="259026"/>
                </a:moveTo>
                <a:cubicBezTo>
                  <a:pt x="299074" y="198641"/>
                  <a:pt x="477353" y="138256"/>
                  <a:pt x="500357" y="95124"/>
                </a:cubicBezTo>
                <a:cubicBezTo>
                  <a:pt x="523361" y="51992"/>
                  <a:pt x="342206" y="-4079"/>
                  <a:pt x="258817" y="234"/>
                </a:cubicBezTo>
                <a:cubicBezTo>
                  <a:pt x="175428" y="4547"/>
                  <a:pt x="2900" y="53431"/>
                  <a:pt x="25" y="121004"/>
                </a:cubicBezTo>
                <a:cubicBezTo>
                  <a:pt x="-2850" y="188577"/>
                  <a:pt x="241565" y="405675"/>
                  <a:pt x="241565" y="405675"/>
                </a:cubicBezTo>
              </a:path>
            </a:pathLst>
          </a:custGeom>
          <a:noFill/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172144" y="2744570"/>
            <a:ext cx="4799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50% of all zombie URLs are less than 4 days old</a:t>
            </a:r>
          </a:p>
        </p:txBody>
      </p:sp>
      <p:sp>
        <p:nvSpPr>
          <p:cNvPr id="9" name="Freeform 8"/>
          <p:cNvSpPr/>
          <p:nvPr/>
        </p:nvSpPr>
        <p:spPr>
          <a:xfrm>
            <a:off x="1992205" y="3079630"/>
            <a:ext cx="1731588" cy="316746"/>
          </a:xfrm>
          <a:custGeom>
            <a:avLst/>
            <a:gdLst>
              <a:gd name="connsiteX0" fmla="*/ 1484240 w 1731588"/>
              <a:gd name="connsiteY0" fmla="*/ 0 h 316746"/>
              <a:gd name="connsiteX1" fmla="*/ 1691274 w 1731588"/>
              <a:gd name="connsiteY1" fmla="*/ 293298 h 316746"/>
              <a:gd name="connsiteX2" fmla="*/ 776874 w 1731588"/>
              <a:gd name="connsiteY2" fmla="*/ 284672 h 316746"/>
              <a:gd name="connsiteX3" fmla="*/ 9123 w 1731588"/>
              <a:gd name="connsiteY3" fmla="*/ 172528 h 316746"/>
              <a:gd name="connsiteX4" fmla="*/ 336927 w 1731588"/>
              <a:gd name="connsiteY4" fmla="*/ 129396 h 316746"/>
              <a:gd name="connsiteX5" fmla="*/ 60882 w 1731588"/>
              <a:gd name="connsiteY5" fmla="*/ 172528 h 316746"/>
              <a:gd name="connsiteX6" fmla="*/ 121267 w 1731588"/>
              <a:gd name="connsiteY6" fmla="*/ 276045 h 31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31588" h="316746">
                <a:moveTo>
                  <a:pt x="1484240" y="0"/>
                </a:moveTo>
                <a:cubicBezTo>
                  <a:pt x="1646704" y="122926"/>
                  <a:pt x="1809168" y="245853"/>
                  <a:pt x="1691274" y="293298"/>
                </a:cubicBezTo>
                <a:cubicBezTo>
                  <a:pt x="1573380" y="340743"/>
                  <a:pt x="1057232" y="304800"/>
                  <a:pt x="776874" y="284672"/>
                </a:cubicBezTo>
                <a:cubicBezTo>
                  <a:pt x="496516" y="264544"/>
                  <a:pt x="82447" y="198407"/>
                  <a:pt x="9123" y="172528"/>
                </a:cubicBezTo>
                <a:cubicBezTo>
                  <a:pt x="-64202" y="146649"/>
                  <a:pt x="328301" y="129396"/>
                  <a:pt x="336927" y="129396"/>
                </a:cubicBezTo>
                <a:cubicBezTo>
                  <a:pt x="345553" y="129396"/>
                  <a:pt x="96825" y="148086"/>
                  <a:pt x="60882" y="172528"/>
                </a:cubicBezTo>
                <a:cubicBezTo>
                  <a:pt x="24939" y="196970"/>
                  <a:pt x="73103" y="236507"/>
                  <a:pt x="121267" y="276045"/>
                </a:cubicBezTo>
              </a:path>
            </a:pathLst>
          </a:custGeom>
          <a:noFill/>
          <a:ln w="285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5320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Zombie URL Repeats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05781"/>
            <a:ext cx="8229600" cy="4114800"/>
          </a:xfrm>
        </p:spPr>
      </p:pic>
    </p:spTree>
    <p:extLst>
      <p:ext uri="{BB962C8B-B14F-4D97-AF65-F5344CB8AC3E}">
        <p14:creationId xmlns:p14="http://schemas.microsoft.com/office/powerpoint/2010/main" val="10718981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/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DNS vs URLs</a:t>
            </a:r>
          </a:p>
        </p:txBody>
      </p:sp>
      <p:sp>
        <p:nvSpPr>
          <p:cNvPr id="3" name="TextBox 2"/>
          <p:cNvSpPr txBox="1"/>
          <p:nvPr/>
        </p:nvSpPr>
        <p:spPr>
          <a:xfrm flipH="1">
            <a:off x="3349634" y="3303917"/>
            <a:ext cx="42933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hnbergHand" charset="0"/>
                <a:ea typeface="AhnbergHand" charset="0"/>
                <a:cs typeface="AhnbergHand" charset="0"/>
              </a:rPr>
              <a:t>DNS zombies are living their own zombie half life! They are not the hell spawn of zombie URLS!</a:t>
            </a:r>
          </a:p>
        </p:txBody>
      </p:sp>
      <p:sp>
        <p:nvSpPr>
          <p:cNvPr id="7" name="Rectangle 6"/>
          <p:cNvSpPr/>
          <p:nvPr/>
        </p:nvSpPr>
        <p:spPr>
          <a:xfrm>
            <a:off x="1262152" y="2566510"/>
            <a:ext cx="6815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latin typeface="AhnbergHand" charset="0"/>
                <a:ea typeface="AhnbergHand" charset="0"/>
                <a:cs typeface="AhnbergHand" charset="0"/>
              </a:rPr>
              <a:t>Web</a:t>
            </a: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819994" y="3678515"/>
            <a:ext cx="7537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hnbergHand" charset="0"/>
                <a:ea typeface="AhnbergHand" charset="0"/>
                <a:cs typeface="AhnbergHand" charset="0"/>
              </a:rPr>
              <a:t>DNS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7168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causing this?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Is this the result of a collection of deranged DNS recursive resolvers with an obsession about never forgetting a thing?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Or web proxies that just have too much time (and space) on their hands and want to fill all that space with a vast collection of identical 1x1 pixel gifs?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Let’s look at web zombies </a:t>
            </a:r>
            <a:r>
              <a:rPr lang="is-IS" dirty="0"/>
              <a:t>…</a:t>
            </a:r>
            <a:endParaRPr lang="en-US" dirty="0"/>
          </a:p>
        </p:txBody>
      </p:sp>
      <p:sp>
        <p:nvSpPr>
          <p:cNvPr id="4" name="Freeform 3"/>
          <p:cNvSpPr/>
          <p:nvPr/>
        </p:nvSpPr>
        <p:spPr>
          <a:xfrm>
            <a:off x="414068" y="3303462"/>
            <a:ext cx="7216163" cy="2804042"/>
          </a:xfrm>
          <a:custGeom>
            <a:avLst/>
            <a:gdLst>
              <a:gd name="connsiteX0" fmla="*/ 0 w 7216163"/>
              <a:gd name="connsiteY0" fmla="*/ 2545247 h 2804042"/>
              <a:gd name="connsiteX1" fmla="*/ 1112807 w 7216163"/>
              <a:gd name="connsiteY1" fmla="*/ 155730 h 2804042"/>
              <a:gd name="connsiteX2" fmla="*/ 1561381 w 7216163"/>
              <a:gd name="connsiteY2" fmla="*/ 2122553 h 2804042"/>
              <a:gd name="connsiteX3" fmla="*/ 2760453 w 7216163"/>
              <a:gd name="connsiteY3" fmla="*/ 190236 h 2804042"/>
              <a:gd name="connsiteX4" fmla="*/ 3278038 w 7216163"/>
              <a:gd name="connsiteY4" fmla="*/ 2804040 h 2804042"/>
              <a:gd name="connsiteX5" fmla="*/ 4934309 w 7216163"/>
              <a:gd name="connsiteY5" fmla="*/ 207489 h 2804042"/>
              <a:gd name="connsiteX6" fmla="*/ 4968815 w 7216163"/>
              <a:gd name="connsiteY6" fmla="*/ 1449693 h 2804042"/>
              <a:gd name="connsiteX7" fmla="*/ 6098875 w 7216163"/>
              <a:gd name="connsiteY7" fmla="*/ 95346 h 2804042"/>
              <a:gd name="connsiteX8" fmla="*/ 6064370 w 7216163"/>
              <a:gd name="connsiteY8" fmla="*/ 1630847 h 2804042"/>
              <a:gd name="connsiteX9" fmla="*/ 7168551 w 7216163"/>
              <a:gd name="connsiteY9" fmla="*/ 455 h 2804042"/>
              <a:gd name="connsiteX10" fmla="*/ 7030528 w 7216163"/>
              <a:gd name="connsiteY10" fmla="*/ 1449693 h 28040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216163" h="2804042">
                <a:moveTo>
                  <a:pt x="0" y="2545247"/>
                </a:moveTo>
                <a:cubicBezTo>
                  <a:pt x="426288" y="1385713"/>
                  <a:pt x="852577" y="226179"/>
                  <a:pt x="1112807" y="155730"/>
                </a:cubicBezTo>
                <a:cubicBezTo>
                  <a:pt x="1373037" y="85281"/>
                  <a:pt x="1286773" y="2116802"/>
                  <a:pt x="1561381" y="2122553"/>
                </a:cubicBezTo>
                <a:cubicBezTo>
                  <a:pt x="1835989" y="2128304"/>
                  <a:pt x="2474344" y="76655"/>
                  <a:pt x="2760453" y="190236"/>
                </a:cubicBezTo>
                <a:cubicBezTo>
                  <a:pt x="3046562" y="303817"/>
                  <a:pt x="2915729" y="2801165"/>
                  <a:pt x="3278038" y="2804040"/>
                </a:cubicBezTo>
                <a:cubicBezTo>
                  <a:pt x="3640347" y="2806916"/>
                  <a:pt x="4652513" y="433213"/>
                  <a:pt x="4934309" y="207489"/>
                </a:cubicBezTo>
                <a:cubicBezTo>
                  <a:pt x="5216105" y="-18236"/>
                  <a:pt x="4774721" y="1468383"/>
                  <a:pt x="4968815" y="1449693"/>
                </a:cubicBezTo>
                <a:cubicBezTo>
                  <a:pt x="5162909" y="1431003"/>
                  <a:pt x="5916283" y="65154"/>
                  <a:pt x="6098875" y="95346"/>
                </a:cubicBezTo>
                <a:cubicBezTo>
                  <a:pt x="6281467" y="125538"/>
                  <a:pt x="5886091" y="1646662"/>
                  <a:pt x="6064370" y="1630847"/>
                </a:cubicBezTo>
                <a:cubicBezTo>
                  <a:pt x="6242649" y="1615032"/>
                  <a:pt x="7007525" y="30647"/>
                  <a:pt x="7168551" y="455"/>
                </a:cubicBezTo>
                <a:cubicBezTo>
                  <a:pt x="7329577" y="-29737"/>
                  <a:pt x="7030528" y="1449693"/>
                  <a:pt x="7030528" y="1449693"/>
                </a:cubicBezTo>
              </a:path>
            </a:pathLst>
          </a:custGeom>
          <a:noFill/>
          <a:ln w="571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604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/>
              <a:t>What we do: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62513" cy="4525963"/>
          </a:xfrm>
        </p:spPr>
        <p:txBody>
          <a:bodyPr/>
          <a:lstStyle/>
          <a:p>
            <a:pPr marL="0" indent="0">
              <a:buNone/>
            </a:pPr>
            <a:r>
              <a:rPr lang="en-AU" dirty="0"/>
              <a:t>Run an online advertisement with an embedded measurement script</a:t>
            </a:r>
          </a:p>
          <a:p>
            <a:pPr lvl="1"/>
            <a:r>
              <a:rPr lang="en-AU" dirty="0"/>
              <a:t>The script caused the browser to fetch a number of 1x1 ‘blots’</a:t>
            </a:r>
          </a:p>
          <a:p>
            <a:pPr lvl="1"/>
            <a:r>
              <a:rPr lang="en-AU" dirty="0"/>
              <a:t>To ensure that we had a clear view of the actions of the user and the DNS resolvers they use, we used unique URL labels.</a:t>
            </a:r>
          </a:p>
          <a:p>
            <a:pPr marL="457200" lvl="1" indent="0">
              <a:buNone/>
            </a:pPr>
            <a:r>
              <a:rPr lang="en-A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983051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Who Are These Deranged Resolvers?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155" y="1600200"/>
            <a:ext cx="8962845" cy="4525963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sz="3400" b="1" dirty="0">
                <a:latin typeface="Monaco" charset="0"/>
                <a:ea typeface="Monaco" charset="0"/>
                <a:cs typeface="Monaco" charset="0"/>
              </a:rPr>
              <a:t>Resolver           Current       Zombie      Ratio    ASN CC AS Name</a:t>
            </a:r>
          </a:p>
          <a:p>
            <a:pPr marL="0" indent="0">
              <a:buNone/>
            </a:pPr>
            <a:endParaRPr lang="en-US" sz="3400" dirty="0">
              <a:latin typeface="Monaco" charset="0"/>
              <a:ea typeface="Monaco" charset="0"/>
              <a:cs typeface="Monaco" charset="0"/>
            </a:endParaRPr>
          </a:p>
          <a:p>
            <a:pPr marL="0" indent="0">
              <a:buNone/>
            </a:pP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186.151.28.130   3,978,931 4,610,444,812      1,158 14754 GT </a:t>
            </a:r>
            <a:r>
              <a:rPr lang="de-DE" sz="3400" dirty="0" err="1">
                <a:latin typeface="Monaco" charset="0"/>
                <a:ea typeface="Monaco" charset="0"/>
                <a:cs typeface="Monaco" charset="0"/>
              </a:rPr>
              <a:t>Telgua</a:t>
            </a: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, Guatemala</a:t>
            </a:r>
          </a:p>
          <a:p>
            <a:pPr marL="0" indent="0">
              <a:buNone/>
            </a:pP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87.236.233.178  14,124,423 1,006,797,893         71 35656 JO JUNET </a:t>
            </a:r>
            <a:r>
              <a:rPr lang="de-DE" sz="3400" dirty="0" err="1">
                <a:latin typeface="Monaco" charset="0"/>
                <a:ea typeface="Monaco" charset="0"/>
                <a:cs typeface="Monaco" charset="0"/>
              </a:rPr>
              <a:t>Jordanian</a:t>
            </a: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de-DE" sz="3400" dirty="0" err="1">
                <a:latin typeface="Monaco" charset="0"/>
                <a:ea typeface="Monaco" charset="0"/>
                <a:cs typeface="Monaco" charset="0"/>
              </a:rPr>
              <a:t>Universities</a:t>
            </a: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, Jordan</a:t>
            </a:r>
          </a:p>
          <a:p>
            <a:pPr marL="0" indent="0">
              <a:buNone/>
            </a:pP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74.205.176.249   9,868,204   870,945,137         88 53618 CA ADITY-OSH - </a:t>
            </a:r>
            <a:r>
              <a:rPr lang="de-DE" sz="3400" dirty="0" err="1">
                <a:latin typeface="Monaco" charset="0"/>
                <a:ea typeface="Monaco" charset="0"/>
                <a:cs typeface="Monaco" charset="0"/>
              </a:rPr>
              <a:t>Aditya</a:t>
            </a: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de-DE" sz="3400" dirty="0" err="1">
                <a:latin typeface="Monaco" charset="0"/>
                <a:ea typeface="Monaco" charset="0"/>
                <a:cs typeface="Monaco" charset="0"/>
              </a:rPr>
              <a:t>Birla</a:t>
            </a: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de-DE" sz="3400" dirty="0" err="1">
                <a:latin typeface="Monaco" charset="0"/>
                <a:ea typeface="Monaco" charset="0"/>
                <a:cs typeface="Monaco" charset="0"/>
              </a:rPr>
              <a:t>Minacs</a:t>
            </a: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, Canada</a:t>
            </a:r>
          </a:p>
          <a:p>
            <a:pPr marL="0" indent="0">
              <a:buNone/>
            </a:pPr>
            <a:r>
              <a:rPr lang="en-US" sz="3400" dirty="0">
                <a:latin typeface="Monaco" charset="0"/>
                <a:ea typeface="Monaco" charset="0"/>
                <a:cs typeface="Monaco" charset="0"/>
              </a:rPr>
              <a:t>204.184.141.253 35,034,545   594,314,499         16  2572 US Missouri Research and Edu., United States</a:t>
            </a:r>
          </a:p>
          <a:p>
            <a:pPr marL="0" indent="0">
              <a:buNone/>
            </a:pPr>
            <a:r>
              <a:rPr lang="en-US" sz="3400" dirty="0">
                <a:latin typeface="Monaco" charset="0"/>
                <a:ea typeface="Monaco" charset="0"/>
                <a:cs typeface="Monaco" charset="0"/>
              </a:rPr>
              <a:t>38.229.33.65             7   573,038,416 81,862,630 23028 US Team </a:t>
            </a:r>
            <a:r>
              <a:rPr lang="en-US" sz="3400" dirty="0" err="1">
                <a:latin typeface="Monaco" charset="0"/>
                <a:ea typeface="Monaco" charset="0"/>
                <a:cs typeface="Monaco" charset="0"/>
              </a:rPr>
              <a:t>Cymru</a:t>
            </a:r>
            <a:r>
              <a:rPr lang="en-US" sz="3400" dirty="0">
                <a:latin typeface="Monaco" charset="0"/>
                <a:ea typeface="Monaco" charset="0"/>
                <a:cs typeface="Monaco" charset="0"/>
              </a:rPr>
              <a:t> Inc. United States</a:t>
            </a:r>
          </a:p>
          <a:p>
            <a:pPr marL="0" indent="0">
              <a:buNone/>
            </a:pP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80.246.0.3       1,486,712   379,724,419        255 21391 DZ TDA-AS,DZ </a:t>
            </a:r>
            <a:r>
              <a:rPr lang="de-DE" sz="3400" dirty="0" err="1">
                <a:latin typeface="Monaco" charset="0"/>
                <a:ea typeface="Monaco" charset="0"/>
                <a:cs typeface="Monaco" charset="0"/>
              </a:rPr>
              <a:t>Algeria</a:t>
            </a:r>
            <a:endParaRPr lang="de-DE" sz="3400" dirty="0">
              <a:latin typeface="Monaco" charset="0"/>
              <a:ea typeface="Monaco" charset="0"/>
              <a:cs typeface="Monaco" charset="0"/>
            </a:endParaRPr>
          </a:p>
          <a:p>
            <a:pPr marL="0" indent="0">
              <a:buNone/>
            </a:pP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80.246.0.2       2,041,670   373,155,047        182 21391 DZ TDA-AS,DZ </a:t>
            </a:r>
            <a:r>
              <a:rPr lang="de-DE" sz="3400" dirty="0" err="1">
                <a:latin typeface="Monaco" charset="0"/>
                <a:ea typeface="Monaco" charset="0"/>
                <a:cs typeface="Monaco" charset="0"/>
              </a:rPr>
              <a:t>Algeria</a:t>
            </a:r>
            <a:endParaRPr lang="de-DE" sz="3400" dirty="0">
              <a:latin typeface="Monaco" charset="0"/>
              <a:ea typeface="Monaco" charset="0"/>
              <a:cs typeface="Monaco" charset="0"/>
            </a:endParaRPr>
          </a:p>
          <a:p>
            <a:pPr marL="0" indent="0">
              <a:buNone/>
            </a:pP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87.236.232.5     5,697,987   255,364,280         44 35656 JO JUNET </a:t>
            </a:r>
            <a:r>
              <a:rPr lang="de-DE" sz="3400" dirty="0" err="1">
                <a:latin typeface="Monaco" charset="0"/>
                <a:ea typeface="Monaco" charset="0"/>
                <a:cs typeface="Monaco" charset="0"/>
              </a:rPr>
              <a:t>Jordanian</a:t>
            </a: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de-DE" sz="3400" dirty="0" err="1">
                <a:latin typeface="Monaco" charset="0"/>
                <a:ea typeface="Monaco" charset="0"/>
                <a:cs typeface="Monaco" charset="0"/>
              </a:rPr>
              <a:t>Universities</a:t>
            </a: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, Jordan</a:t>
            </a:r>
          </a:p>
          <a:p>
            <a:pPr marL="0" indent="0">
              <a:buNone/>
            </a:pP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74.205.162.254   1,975,978   200,821,246        101 14214 CA MINACS - </a:t>
            </a:r>
            <a:r>
              <a:rPr lang="de-DE" sz="3400" dirty="0" err="1">
                <a:latin typeface="Monaco" charset="0"/>
                <a:ea typeface="Monaco" charset="0"/>
                <a:cs typeface="Monaco" charset="0"/>
              </a:rPr>
              <a:t>Minacs</a:t>
            </a: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de-DE" sz="3400" dirty="0" err="1">
                <a:latin typeface="Monaco" charset="0"/>
                <a:ea typeface="Monaco" charset="0"/>
                <a:cs typeface="Monaco" charset="0"/>
              </a:rPr>
              <a:t>Inc</a:t>
            </a: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, Canada</a:t>
            </a:r>
          </a:p>
          <a:p>
            <a:pPr marL="0" indent="0">
              <a:buNone/>
            </a:pP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38.229.33.67            11   128,929,881 11,720,898 23028 US Team </a:t>
            </a:r>
            <a:r>
              <a:rPr lang="de-DE" sz="3400" dirty="0" err="1">
                <a:latin typeface="Monaco" charset="0"/>
                <a:ea typeface="Monaco" charset="0"/>
                <a:cs typeface="Monaco" charset="0"/>
              </a:rPr>
              <a:t>Cymru</a:t>
            </a: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de-DE" sz="3400" dirty="0" err="1">
                <a:latin typeface="Monaco" charset="0"/>
                <a:ea typeface="Monaco" charset="0"/>
                <a:cs typeface="Monaco" charset="0"/>
              </a:rPr>
              <a:t>Inc</a:t>
            </a: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, United States</a:t>
            </a:r>
          </a:p>
          <a:p>
            <a:pPr marL="0" indent="0">
              <a:buNone/>
            </a:pP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38.229.33.68             2   109,905,028 54,952,514 23028 US Team </a:t>
            </a:r>
            <a:r>
              <a:rPr lang="de-DE" sz="3400" dirty="0" err="1">
                <a:latin typeface="Monaco" charset="0"/>
                <a:ea typeface="Monaco" charset="0"/>
                <a:cs typeface="Monaco" charset="0"/>
              </a:rPr>
              <a:t>Cymru</a:t>
            </a: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de-DE" sz="3400" dirty="0" err="1">
                <a:latin typeface="Monaco" charset="0"/>
                <a:ea typeface="Monaco" charset="0"/>
                <a:cs typeface="Monaco" charset="0"/>
              </a:rPr>
              <a:t>Inc</a:t>
            </a: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, United States</a:t>
            </a:r>
          </a:p>
          <a:p>
            <a:pPr marL="0" indent="0">
              <a:buNone/>
            </a:pP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38.229.33.100            3    90,637,788 30,212,596 23028 US Team </a:t>
            </a:r>
            <a:r>
              <a:rPr lang="de-DE" sz="3400" dirty="0" err="1">
                <a:latin typeface="Monaco" charset="0"/>
                <a:ea typeface="Monaco" charset="0"/>
                <a:cs typeface="Monaco" charset="0"/>
              </a:rPr>
              <a:t>Cymru</a:t>
            </a: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de-DE" sz="3400" dirty="0" err="1">
                <a:latin typeface="Monaco" charset="0"/>
                <a:ea typeface="Monaco" charset="0"/>
                <a:cs typeface="Monaco" charset="0"/>
              </a:rPr>
              <a:t>Inc</a:t>
            </a: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, United States</a:t>
            </a:r>
          </a:p>
          <a:p>
            <a:pPr marL="0" indent="0">
              <a:buNone/>
            </a:pP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38.229.33.99             3    67,436,258 22,478,752 23028 US Team </a:t>
            </a:r>
            <a:r>
              <a:rPr lang="de-DE" sz="3400" dirty="0" err="1">
                <a:latin typeface="Monaco" charset="0"/>
                <a:ea typeface="Monaco" charset="0"/>
                <a:cs typeface="Monaco" charset="0"/>
              </a:rPr>
              <a:t>Cymru</a:t>
            </a: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de-DE" sz="3400" dirty="0" err="1">
                <a:latin typeface="Monaco" charset="0"/>
                <a:ea typeface="Monaco" charset="0"/>
                <a:cs typeface="Monaco" charset="0"/>
              </a:rPr>
              <a:t>Inc</a:t>
            </a: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, United States</a:t>
            </a:r>
          </a:p>
          <a:p>
            <a:pPr marL="0" indent="0">
              <a:buNone/>
            </a:pP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200.195.185.205     93,986    39,623,754        421 14868 BR COPEL Telecom S.A. </a:t>
            </a:r>
            <a:r>
              <a:rPr lang="de-DE" sz="3400" dirty="0" err="1">
                <a:latin typeface="Monaco" charset="0"/>
                <a:ea typeface="Monaco" charset="0"/>
                <a:cs typeface="Monaco" charset="0"/>
              </a:rPr>
              <a:t>Brazil</a:t>
            </a:r>
            <a:endParaRPr lang="de-DE" sz="3400" dirty="0">
              <a:latin typeface="Monaco" charset="0"/>
              <a:ea typeface="Monaco" charset="0"/>
              <a:cs typeface="Monaco" charset="0"/>
            </a:endParaRPr>
          </a:p>
          <a:p>
            <a:pPr marL="0" indent="0">
              <a:buNone/>
            </a:pP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167.102.229.10   1,632,910    17,868,074         10 27026 US Network Maryland, US United States</a:t>
            </a:r>
          </a:p>
          <a:p>
            <a:pPr marL="0" indent="0">
              <a:buNone/>
            </a:pP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54.183.221.9            13    17,637,567  1,356,735 16509 US AMAZON-02 - </a:t>
            </a:r>
            <a:r>
              <a:rPr lang="de-DE" sz="3400" dirty="0" err="1">
                <a:latin typeface="Monaco" charset="0"/>
                <a:ea typeface="Monaco" charset="0"/>
                <a:cs typeface="Monaco" charset="0"/>
              </a:rPr>
              <a:t>Amazon.com</a:t>
            </a: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, United States</a:t>
            </a:r>
          </a:p>
          <a:p>
            <a:pPr marL="0" indent="0">
              <a:buNone/>
            </a:pP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54.183.144.165          59    17,331,749    293,758 16509 US AMAZON-02 - </a:t>
            </a:r>
            <a:r>
              <a:rPr lang="de-DE" sz="3400" dirty="0" err="1">
                <a:latin typeface="Monaco" charset="0"/>
                <a:ea typeface="Monaco" charset="0"/>
                <a:cs typeface="Monaco" charset="0"/>
              </a:rPr>
              <a:t>Amazon.com</a:t>
            </a: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, United States</a:t>
            </a:r>
          </a:p>
          <a:p>
            <a:pPr marL="0" indent="0">
              <a:buNone/>
            </a:pP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192.235.48.69    3,259,591    12,759,627          4 14813 BB Columbus Telecommunications, Barbados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9003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Zombie Factories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/>
      </p:pic>
      <p:sp>
        <p:nvSpPr>
          <p:cNvPr id="5" name="TextBox 4"/>
          <p:cNvSpPr txBox="1"/>
          <p:nvPr/>
        </p:nvSpPr>
        <p:spPr>
          <a:xfrm>
            <a:off x="1509622" y="3433313"/>
            <a:ext cx="1710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hnbergHand" charset="0"/>
                <a:ea typeface="AhnbergHand" charset="0"/>
                <a:cs typeface="AhnbergHand" charset="0"/>
              </a:rPr>
              <a:t>The stalkers</a:t>
            </a:r>
          </a:p>
        </p:txBody>
      </p:sp>
      <p:sp>
        <p:nvSpPr>
          <p:cNvPr id="6" name="Left Arrow 5"/>
          <p:cNvSpPr/>
          <p:nvPr/>
        </p:nvSpPr>
        <p:spPr>
          <a:xfrm>
            <a:off x="1708033" y="3794173"/>
            <a:ext cx="1397479" cy="303377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098968" y="3433313"/>
            <a:ext cx="1628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hnbergHand" charset="0"/>
                <a:ea typeface="AhnbergHand" charset="0"/>
                <a:cs typeface="AhnbergHand" charset="0"/>
              </a:rPr>
              <a:t>The </a:t>
            </a:r>
            <a:r>
              <a:rPr lang="en-US" dirty="0" err="1">
                <a:latin typeface="AhnbergHand" charset="0"/>
                <a:ea typeface="AhnbergHand" charset="0"/>
                <a:cs typeface="AhnbergHand" charset="0"/>
              </a:rPr>
              <a:t>storers</a:t>
            </a:r>
            <a:endParaRPr lang="en-US" dirty="0">
              <a:latin typeface="AhnbergHand" charset="0"/>
              <a:ea typeface="AhnbergHand" charset="0"/>
              <a:cs typeface="AhnbergHand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4262159" y="3814857"/>
            <a:ext cx="1302589" cy="24153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580500" y="2334883"/>
            <a:ext cx="15167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hnbergHand" charset="0"/>
                <a:ea typeface="AhnbergHand" charset="0"/>
                <a:cs typeface="AhnbergHand" charset="0"/>
              </a:rPr>
              <a:t>The totally</a:t>
            </a:r>
          </a:p>
          <a:p>
            <a:r>
              <a:rPr lang="en-US" dirty="0">
                <a:latin typeface="AhnbergHand" charset="0"/>
                <a:ea typeface="AhnbergHand" charset="0"/>
                <a:cs typeface="AhnbergHand" charset="0"/>
              </a:rPr>
              <a:t>Deranged!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7806906" y="3148642"/>
            <a:ext cx="422694" cy="66621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594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Stalkers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155" y="1236489"/>
            <a:ext cx="8962845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100" dirty="0">
                <a:latin typeface="Monaco" charset="0"/>
                <a:ea typeface="Monaco" charset="0"/>
                <a:cs typeface="Monaco" charset="0"/>
              </a:rPr>
              <a:t>Resolver   Current     Zombie      Ratio   ASN CC AS Name</a:t>
            </a:r>
          </a:p>
          <a:p>
            <a:pPr marL="0" indent="0">
              <a:buNone/>
            </a:pPr>
            <a:endParaRPr lang="en-US" sz="1100" dirty="0">
              <a:latin typeface="Monaco" charset="0"/>
              <a:ea typeface="Monaco" charset="0"/>
              <a:cs typeface="Monaco" charset="0"/>
            </a:endParaRPr>
          </a:p>
          <a:p>
            <a:pPr marL="0" indent="0">
              <a:buNone/>
            </a:pPr>
            <a:r>
              <a:rPr lang="en-US" sz="1100" dirty="0">
                <a:latin typeface="Monaco" charset="0"/>
                <a:ea typeface="Monaco" charset="0"/>
                <a:cs typeface="Monaco" charset="0"/>
              </a:rPr>
              <a:t>38.229.33.65    7 573,038,416 81,862,630 23028 US Team </a:t>
            </a:r>
            <a:r>
              <a:rPr lang="en-US" sz="1100" dirty="0" err="1">
                <a:latin typeface="Monaco" charset="0"/>
                <a:ea typeface="Monaco" charset="0"/>
                <a:cs typeface="Monaco" charset="0"/>
              </a:rPr>
              <a:t>Cymru</a:t>
            </a:r>
            <a:r>
              <a:rPr lang="en-US" sz="1100" dirty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en-US" sz="1100" dirty="0" err="1">
                <a:latin typeface="Monaco" charset="0"/>
                <a:ea typeface="Monaco" charset="0"/>
                <a:cs typeface="Monaco" charset="0"/>
              </a:rPr>
              <a:t>Inc</a:t>
            </a:r>
            <a:r>
              <a:rPr lang="en-US" sz="1100" dirty="0">
                <a:latin typeface="Monaco" charset="0"/>
                <a:ea typeface="Monaco" charset="0"/>
                <a:cs typeface="Monaco" charset="0"/>
              </a:rPr>
              <a:t>, United States</a:t>
            </a:r>
          </a:p>
          <a:p>
            <a:pPr marL="0" indent="0">
              <a:buNone/>
            </a:pP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38.229.33.68    2 109,905,028 54,952,514 23028 US Team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Cymru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Inc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United States</a:t>
            </a:r>
          </a:p>
          <a:p>
            <a:pPr marL="0" indent="0">
              <a:buNone/>
            </a:pP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38.229.33.100   3  90,637,788 30,212,596 23028 US Team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Cymru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Inc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United States</a:t>
            </a:r>
          </a:p>
          <a:p>
            <a:pPr marL="0" indent="0">
              <a:buNone/>
            </a:pP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38.229.33.99    3  67,436,258 22,478,752 23028 US Team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Cymru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Inc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United States</a:t>
            </a:r>
          </a:p>
          <a:p>
            <a:pPr marL="0" indent="0">
              <a:buNone/>
            </a:pPr>
            <a:r>
              <a:rPr lang="en-US" sz="1100" dirty="0">
                <a:latin typeface="Monaco" charset="0"/>
                <a:ea typeface="Monaco" charset="0"/>
                <a:cs typeface="Monaco" charset="0"/>
              </a:rPr>
              <a:t>38.229.33.67   11 128,929,881 11,720,898 23028 US Team </a:t>
            </a:r>
            <a:r>
              <a:rPr lang="en-US" sz="1100" dirty="0" err="1">
                <a:latin typeface="Monaco" charset="0"/>
                <a:ea typeface="Monaco" charset="0"/>
                <a:cs typeface="Monaco" charset="0"/>
              </a:rPr>
              <a:t>Cymru</a:t>
            </a:r>
            <a:r>
              <a:rPr lang="en-US" sz="1100" dirty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en-US" sz="1100" dirty="0" err="1">
                <a:latin typeface="Monaco" charset="0"/>
                <a:ea typeface="Monaco" charset="0"/>
                <a:cs typeface="Monaco" charset="0"/>
              </a:rPr>
              <a:t>Inc</a:t>
            </a:r>
            <a:r>
              <a:rPr lang="en-US" sz="1100" dirty="0">
                <a:latin typeface="Monaco" charset="0"/>
                <a:ea typeface="Monaco" charset="0"/>
                <a:cs typeface="Monaco" charset="0"/>
              </a:rPr>
              <a:t>, United States</a:t>
            </a:r>
          </a:p>
          <a:p>
            <a:pPr marL="0" indent="0">
              <a:buNone/>
            </a:pPr>
            <a:r>
              <a:rPr lang="en-US" sz="1100" dirty="0">
                <a:latin typeface="Monaco" charset="0"/>
                <a:ea typeface="Monaco" charset="0"/>
                <a:cs typeface="Monaco" charset="0"/>
              </a:rPr>
              <a:t>199.91.135.162  0   5,519,461  5,519,461 27471 US Blue Coat Systems, </a:t>
            </a:r>
            <a:r>
              <a:rPr lang="en-US" sz="1100" dirty="0" err="1">
                <a:latin typeface="Monaco" charset="0"/>
                <a:ea typeface="Monaco" charset="0"/>
                <a:cs typeface="Monaco" charset="0"/>
              </a:rPr>
              <a:t>Inc</a:t>
            </a:r>
            <a:r>
              <a:rPr lang="en-US" sz="1100" dirty="0">
                <a:latin typeface="Monaco" charset="0"/>
                <a:ea typeface="Monaco" charset="0"/>
                <a:cs typeface="Monaco" charset="0"/>
              </a:rPr>
              <a:t>, United States</a:t>
            </a:r>
          </a:p>
          <a:p>
            <a:pPr marL="0" indent="0">
              <a:buNone/>
            </a:pPr>
            <a:r>
              <a:rPr lang="en-US" sz="1100" dirty="0">
                <a:latin typeface="Monaco" charset="0"/>
                <a:ea typeface="Monaco" charset="0"/>
                <a:cs typeface="Monaco" charset="0"/>
              </a:rPr>
              <a:t>212.142.63.183  0   2,472,109  2,472,109  6830 NL LGI-UPC Liberty Global Operations, Netherlands</a:t>
            </a:r>
          </a:p>
          <a:p>
            <a:pPr marL="0" indent="0">
              <a:buNone/>
            </a:pP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212.142.48.75   0   2,401,930  2,401,930  6830 NL LGI-UPC Liberty Global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Operations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Netherlands</a:t>
            </a:r>
            <a:endParaRPr lang="de-DE" sz="1100" dirty="0">
              <a:latin typeface="Monaco" charset="0"/>
              <a:ea typeface="Monaco" charset="0"/>
              <a:cs typeface="Monaco" charset="0"/>
            </a:endParaRPr>
          </a:p>
          <a:p>
            <a:pPr marL="0" indent="0">
              <a:buNone/>
            </a:pP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54.193.90.244   1   1,480,634  1,480,634 16509 US AMAZON-02 -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Amazon.com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Inc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United States</a:t>
            </a:r>
          </a:p>
          <a:p>
            <a:pPr marL="0" indent="0">
              <a:buNone/>
            </a:pP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54.193.58.86    0   1,479,066  1,479,066 16509 US AMAZON-02 -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Amazon.com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Inc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United States</a:t>
            </a:r>
          </a:p>
          <a:p>
            <a:pPr marL="0" indent="0">
              <a:buNone/>
            </a:pP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54.193.65.165   0   1,423,147  1,423,147 16509 US AMAZON-02 -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Amazon.com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Inc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United States</a:t>
            </a:r>
          </a:p>
          <a:p>
            <a:pPr marL="0" indent="0">
              <a:buNone/>
            </a:pP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54.183.221.9   13  17,637,567  1,356,735 16509 US AMAZON-02 -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Amazon.com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Inc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United States</a:t>
            </a:r>
          </a:p>
          <a:p>
            <a:pPr marL="0" indent="0">
              <a:buNone/>
            </a:pP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54.193.7.134    0     842,849    842,849 16509 US AMAZON-02 -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Amazon.com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Inc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United States</a:t>
            </a:r>
          </a:p>
          <a:p>
            <a:pPr marL="0" indent="0">
              <a:buNone/>
            </a:pP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218.241.99.50   0     713,779    713,779 24151 CN China Internet Network Information Center, China</a:t>
            </a:r>
          </a:p>
          <a:p>
            <a:pPr marL="0" indent="0">
              <a:buNone/>
            </a:pP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54.215.202.77   0     372,889    372,889 16509 US AMAZON-02 -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Amazon.com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Inc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United States</a:t>
            </a:r>
          </a:p>
          <a:p>
            <a:pPr marL="0" indent="0">
              <a:buNone/>
            </a:pP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54.215.190.109  0     365,598    365,598 16509 US AMAZON-02 -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Amazon.com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Inc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United States</a:t>
            </a:r>
          </a:p>
          <a:p>
            <a:pPr marL="0" indent="0">
              <a:buNone/>
            </a:pP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54.215.215.191  0     361,804    361,804 16509 US AMAZON-02 -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Amazon.com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Inc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United States</a:t>
            </a:r>
          </a:p>
          <a:p>
            <a:pPr marL="0" indent="0">
              <a:buNone/>
            </a:pP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54.193.83.224   0     361,474    361,474 16509 US AMAZON-02 -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Amazon.com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Inc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United States</a:t>
            </a:r>
          </a:p>
          <a:p>
            <a:pPr marL="0" indent="0">
              <a:buNone/>
            </a:pP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54.219.130.114  0     345,080    345,080 16509 US AMAZON-02 -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Amazon.com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Inc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United States</a:t>
            </a:r>
          </a:p>
          <a:p>
            <a:pPr marL="0" indent="0">
              <a:buNone/>
            </a:pP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54.183.145.224  0     338,949    338,949 16509 US AMAZON-02 -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Amazon.com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Inc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United States</a:t>
            </a:r>
          </a:p>
          <a:p>
            <a:pPr marL="0" indent="0">
              <a:buNone/>
            </a:pP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54.193.11.144   0     334,725    334,725 16509 US AMAZON-02 -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Amazon.com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Inc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United States</a:t>
            </a:r>
          </a:p>
          <a:p>
            <a:pPr marL="0" indent="0">
              <a:buNone/>
            </a:pP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220.128.227.81  0     326,208    326,208  3462 TW HINET Data Communication Business Group, Taiwan</a:t>
            </a:r>
          </a:p>
          <a:p>
            <a:pPr marL="0" indent="0">
              <a:buNone/>
            </a:pP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59.120.57.250   0     323,403    323,403  3462 TW HINET Data Communication Business Group, Taiwan</a:t>
            </a:r>
          </a:p>
          <a:p>
            <a:pPr marL="0" indent="0">
              <a:buNone/>
            </a:pP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86.82.68.237    0     321,396    321,396  1136 NL KPN,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Netherlands</a:t>
            </a:r>
            <a:endParaRPr lang="de-DE" sz="1100" dirty="0">
              <a:latin typeface="Monaco" charset="0"/>
              <a:ea typeface="Monaco" charset="0"/>
              <a:cs typeface="Monaco" charset="0"/>
            </a:endParaRPr>
          </a:p>
          <a:p>
            <a:pPr marL="0" indent="0">
              <a:buNone/>
            </a:pP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64.89.232.86    0     317,115    317,115 17204 US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Nominum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Inc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United States</a:t>
            </a:r>
            <a:endParaRPr lang="en-US" dirty="0">
              <a:latin typeface="Monaco" charset="0"/>
              <a:ea typeface="Monaco" charset="0"/>
              <a:cs typeface="Monac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5429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</a:t>
            </a:r>
            <a:r>
              <a:rPr lang="en-US" dirty="0" err="1"/>
              <a:t>Storers</a:t>
            </a:r>
            <a:r>
              <a:rPr lang="en-US" dirty="0"/>
              <a:t> (and the totally deranged!)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505645" cy="476609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Resolver</a:t>
            </a:r>
            <a:r>
              <a:rPr lang="de-DE" dirty="0">
                <a:latin typeface="Monaco" charset="0"/>
                <a:ea typeface="Monaco" charset="0"/>
                <a:cs typeface="Monaco" charset="0"/>
              </a:rPr>
              <a:t>           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Current</a:t>
            </a:r>
            <a:r>
              <a:rPr lang="de-DE" dirty="0">
                <a:latin typeface="Monaco" charset="0"/>
                <a:ea typeface="Monaco" charset="0"/>
                <a:cs typeface="Monaco" charset="0"/>
              </a:rPr>
              <a:t>                 Zombie        Zombie     ASN CC AS Name</a:t>
            </a: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              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Uniques</a:t>
            </a:r>
            <a:r>
              <a:rPr lang="de-DE" dirty="0">
                <a:latin typeface="Monaco" charset="0"/>
                <a:ea typeface="Monaco" charset="0"/>
                <a:cs typeface="Monaco" charset="0"/>
              </a:rPr>
              <a:t>   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Repeats</a:t>
            </a:r>
            <a:r>
              <a:rPr lang="de-DE" dirty="0">
                <a:latin typeface="Monaco" charset="0"/>
                <a:ea typeface="Monaco" charset="0"/>
                <a:cs typeface="Monaco" charset="0"/>
              </a:rPr>
              <a:t> 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Uniques</a:t>
            </a:r>
            <a:r>
              <a:rPr lang="de-DE" dirty="0">
                <a:latin typeface="Monaco" charset="0"/>
                <a:ea typeface="Monaco" charset="0"/>
                <a:cs typeface="Monaco" charset="0"/>
              </a:rPr>
              <a:t>      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Repeats</a:t>
            </a:r>
            <a:r>
              <a:rPr lang="de-DE" dirty="0">
                <a:latin typeface="Monaco" charset="0"/>
                <a:ea typeface="Monaco" charset="0"/>
                <a:cs typeface="Monaco" charset="0"/>
              </a:rPr>
              <a:t> Repeat Ratio</a:t>
            </a:r>
          </a:p>
          <a:p>
            <a:pPr marL="0" indent="0">
              <a:buNone/>
            </a:pPr>
            <a:endParaRPr lang="de-DE" dirty="0">
              <a:latin typeface="Monaco" charset="0"/>
              <a:ea typeface="Monaco" charset="0"/>
              <a:cs typeface="Monaco" charset="0"/>
            </a:endParaRP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74.205.176.249   3,238 10,501,108      724   876,780,601 1,211,023 53618 CA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Aditya</a:t>
            </a:r>
            <a:r>
              <a:rPr lang="de-DE" dirty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Birla</a:t>
            </a:r>
            <a:r>
              <a:rPr lang="de-DE" dirty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Minacs</a:t>
            </a:r>
            <a:r>
              <a:rPr lang="de-DE" dirty="0">
                <a:latin typeface="Monaco" charset="0"/>
                <a:ea typeface="Monaco" charset="0"/>
                <a:cs typeface="Monaco" charset="0"/>
              </a:rPr>
              <a:t> Worldwide, Canada</a:t>
            </a: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204.184.141.253  2,495 35,034,545      572   600,739,995 1,050,244  2572 US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MOREnet</a:t>
            </a:r>
            <a:r>
              <a:rPr lang="de-DE" dirty="0">
                <a:latin typeface="Monaco" charset="0"/>
                <a:ea typeface="Monaco" charset="0"/>
                <a:cs typeface="Monaco" charset="0"/>
              </a:rPr>
              <a:t>, United States</a:t>
            </a: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186.151.28.130     926  3,978,931    6,462 4,704,634,886   728,046 14754 GT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Telgua</a:t>
            </a:r>
            <a:r>
              <a:rPr lang="de-DE" dirty="0">
                <a:latin typeface="Monaco" charset="0"/>
                <a:ea typeface="Monaco" charset="0"/>
                <a:cs typeface="Monaco" charset="0"/>
              </a:rPr>
              <a:t>, Guatemala</a:t>
            </a: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74.205.162.254     345  2,167,441      411   202,079,128   491,676 14214 CA MINACS –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Minacs</a:t>
            </a:r>
            <a:r>
              <a:rPr lang="de-DE" dirty="0">
                <a:latin typeface="Monaco" charset="0"/>
                <a:ea typeface="Monaco" charset="0"/>
                <a:cs typeface="Monaco" charset="0"/>
              </a:rPr>
              <a:t>, Canada</a:t>
            </a: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87.236.233.178   8,201 14,435,262    3,094 1,019,572,525   329,532 35656 JO JUNET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Jordanian</a:t>
            </a:r>
            <a:r>
              <a:rPr lang="de-DE" dirty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Universities</a:t>
            </a:r>
            <a:r>
              <a:rPr lang="de-DE" dirty="0">
                <a:latin typeface="Monaco" charset="0"/>
                <a:ea typeface="Monaco" charset="0"/>
                <a:cs typeface="Monaco" charset="0"/>
              </a:rPr>
              <a:t>, Jordan</a:t>
            </a: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209.173.47.77      136    495,700       11     3,338,108   303,464 18474 US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Aeneas</a:t>
            </a:r>
            <a:r>
              <a:rPr lang="de-DE" dirty="0">
                <a:latin typeface="Monaco" charset="0"/>
                <a:ea typeface="Monaco" charset="0"/>
                <a:cs typeface="Monaco" charset="0"/>
              </a:rPr>
              <a:t> Internet Services, United States</a:t>
            </a: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115.249.45.34       37    265,058       12     3,154,574   262,881 18101 IN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Reliance</a:t>
            </a:r>
            <a:r>
              <a:rPr lang="de-DE" dirty="0">
                <a:latin typeface="Monaco" charset="0"/>
                <a:ea typeface="Monaco" charset="0"/>
                <a:cs typeface="Monaco" charset="0"/>
              </a:rPr>
              <a:t> Communications,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India</a:t>
            </a:r>
            <a:endParaRPr lang="de-DE" dirty="0">
              <a:latin typeface="Monaco" charset="0"/>
              <a:ea typeface="Monaco" charset="0"/>
              <a:cs typeface="Monaco" charset="0"/>
            </a:endParaRP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200.195.185.205     74     93,986      218    40,534,251   185,936 14868 BR COPEL Telecom,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Brazil</a:t>
            </a:r>
            <a:endParaRPr lang="de-DE" dirty="0">
              <a:latin typeface="Monaco" charset="0"/>
              <a:ea typeface="Monaco" charset="0"/>
              <a:cs typeface="Monaco" charset="0"/>
            </a:endParaRP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195.53.128.4       215     70,442        1       138,326   138,326 31418 ES SOGECABLE, Spain</a:t>
            </a: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50.203.18.22       223  1,946,242        6       668,671   111,445  7922 US Comcast, United States</a:t>
            </a: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197.215.152.195 13,830 37,012,512    1,408   142,438,304   101,163 37558 LY LITC,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Libya</a:t>
            </a:r>
            <a:endParaRPr lang="de-DE" dirty="0">
              <a:latin typeface="Monaco" charset="0"/>
              <a:ea typeface="Monaco" charset="0"/>
              <a:cs typeface="Monaco" charset="0"/>
            </a:endParaRP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201.94.158.33       98    347,644       17     1,522,810    89,577 28625 BR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Terremark</a:t>
            </a:r>
            <a:r>
              <a:rPr lang="de-DE" dirty="0">
                <a:latin typeface="Monaco" charset="0"/>
                <a:ea typeface="Monaco" charset="0"/>
                <a:cs typeface="Monaco" charset="0"/>
              </a:rPr>
              <a:t> do Brasil,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Brazil</a:t>
            </a:r>
            <a:endParaRPr lang="de-DE" dirty="0">
              <a:latin typeface="Monaco" charset="0"/>
              <a:ea typeface="Monaco" charset="0"/>
              <a:cs typeface="Monaco" charset="0"/>
            </a:endParaRP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38.95.167.66        75    242,166        6       436,269    72,711   174 US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Cogent</a:t>
            </a:r>
            <a:r>
              <a:rPr lang="de-DE" dirty="0">
                <a:latin typeface="Monaco" charset="0"/>
                <a:ea typeface="Monaco" charset="0"/>
                <a:cs typeface="Monaco" charset="0"/>
              </a:rPr>
              <a:t> Communications, United States</a:t>
            </a: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46.174.164.4        93    785,915        6       435,973    72,662 39742 UA ITM IT-MARK, Ukraine</a:t>
            </a: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167.102.229.7      612     99,122       58     3,729,929    64,309 27026 US NETWORKMARYLAND, United States</a:t>
            </a: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87.236.232.5    54,998  5,819,430    5,634   258,275,972    45,842 35656 JO JUNET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Jordanian</a:t>
            </a:r>
            <a:r>
              <a:rPr lang="de-DE" dirty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Universities</a:t>
            </a:r>
            <a:r>
              <a:rPr lang="de-DE" dirty="0">
                <a:latin typeface="Monaco" charset="0"/>
                <a:ea typeface="Monaco" charset="0"/>
                <a:cs typeface="Monaco" charset="0"/>
              </a:rPr>
              <a:t>, Jordan</a:t>
            </a: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217.108.239.47      12     55,886       39     1,731,390    44,394  3215 FR AS3215 Orange, France</a:t>
            </a: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217.108.239.58      68     57,215       39     1,727,063    44,283  3215 FR AS3215 Orange, France</a:t>
            </a: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167.102.229.10   6,823  1,634,688      505    19,286,366    38,190 27026 US NETWORKMARYLAND, United States</a:t>
            </a: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67.51.123.126       57    239,777        5       150,976    30,195  7385 US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Integra</a:t>
            </a:r>
            <a:r>
              <a:rPr lang="de-DE" dirty="0">
                <a:latin typeface="Monaco" charset="0"/>
                <a:ea typeface="Monaco" charset="0"/>
                <a:cs typeface="Monaco" charset="0"/>
              </a:rPr>
              <a:t> Telecom, United States</a:t>
            </a: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89.207.162.2       670     16,443        1        28,921    28,921 41383 GB WOLASN Wolseley, United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Kingdom</a:t>
            </a:r>
            <a:endParaRPr lang="de-DE" dirty="0">
              <a:latin typeface="Monaco" charset="0"/>
              <a:ea typeface="Monaco" charset="0"/>
              <a:cs typeface="Monaco" charset="0"/>
            </a:endParaRP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187.7.128.5          0          0       18       444,244    24,680  8167 BR Brasil Telecom,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Brazil</a:t>
            </a:r>
            <a:endParaRPr lang="de-DE" dirty="0">
              <a:latin typeface="Monaco" charset="0"/>
              <a:ea typeface="Monaco" charset="0"/>
              <a:cs typeface="Monaco" charset="0"/>
            </a:endParaRP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41.63.166.180       14      4,696        4        94,524    23,631 36907 AO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TVCaboAngola</a:t>
            </a:r>
            <a:r>
              <a:rPr lang="de-DE" dirty="0">
                <a:latin typeface="Monaco" charset="0"/>
                <a:ea typeface="Monaco" charset="0"/>
                <a:cs typeface="Monaco" charset="0"/>
              </a:rPr>
              <a:t>, Angola</a:t>
            </a: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216.195.101.101    189    358,403        9       201,797    22,421 33481 US BELWAVE COMMUNICATIONS, United States</a:t>
            </a: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212.118.102.114     94    223,292        3        66,067    22,022 34397 SA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Cyberia</a:t>
            </a:r>
            <a:r>
              <a:rPr lang="de-DE" dirty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Riyadh</a:t>
            </a:r>
            <a:r>
              <a:rPr lang="de-DE" dirty="0">
                <a:latin typeface="Monaco" charset="0"/>
                <a:ea typeface="Monaco" charset="0"/>
                <a:cs typeface="Monaco" charset="0"/>
              </a:rPr>
              <a:t>, Saudi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Arabia</a:t>
            </a:r>
            <a:endParaRPr lang="de-DE" dirty="0">
              <a:latin typeface="Monaco" charset="0"/>
              <a:ea typeface="Monaco" charset="0"/>
              <a:cs typeface="Monaco" charset="0"/>
            </a:endParaRP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200.111.157.10      41     53,333      183     3,690,776    20,168  6471 CL ENTEL, Chile</a:t>
            </a: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12.13.190.116       14      1,890        8       137,972    17,246  7018 US ATT-INTERNET4, United States</a:t>
            </a: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98.142.39.194       19    484,707        2        30,221    15,110 25899 US LS Networks, United States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of</a:t>
            </a:r>
            <a:r>
              <a:rPr lang="de-DE" dirty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America</a:t>
            </a:r>
            <a:endParaRPr lang="de-DE" dirty="0">
              <a:latin typeface="Monaco" charset="0"/>
              <a:ea typeface="Monaco" charset="0"/>
              <a:cs typeface="Monaco" charset="0"/>
            </a:endParaRP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200.3.214.69         5      3,536       16       193,635    12,102 17126 CL E-money, Chile</a:t>
            </a: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84.17.5.235         42    195,941       13       152,705    11,746  8359 RU MTS MTS PJSC,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Russian</a:t>
            </a:r>
            <a:r>
              <a:rPr lang="de-DE" dirty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Federation</a:t>
            </a:r>
            <a:endParaRPr lang="en-US" dirty="0">
              <a:latin typeface="Monaco" charset="0"/>
              <a:ea typeface="Monaco" charset="0"/>
              <a:cs typeface="Monac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97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6EE15CE-33BE-1548-8B07-77AA5473B3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99" y="1348593"/>
            <a:ext cx="9144000" cy="46593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 Impressions per Day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81233" y="2867011"/>
            <a:ext cx="4546431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We are currently serving some 8 M </a:t>
            </a:r>
          </a:p>
          <a:p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Ad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impressios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 per day</a:t>
            </a:r>
          </a:p>
        </p:txBody>
      </p:sp>
      <p:sp>
        <p:nvSpPr>
          <p:cNvPr id="7" name="Freeform 6"/>
          <p:cNvSpPr/>
          <p:nvPr/>
        </p:nvSpPr>
        <p:spPr>
          <a:xfrm>
            <a:off x="8441196" y="2175888"/>
            <a:ext cx="677905" cy="1014289"/>
          </a:xfrm>
          <a:custGeom>
            <a:avLst/>
            <a:gdLst>
              <a:gd name="connsiteX0" fmla="*/ 293737 w 467943"/>
              <a:gd name="connsiteY0" fmla="*/ 112143 h 667805"/>
              <a:gd name="connsiteX1" fmla="*/ 439 w 467943"/>
              <a:gd name="connsiteY1" fmla="*/ 258792 h 667805"/>
              <a:gd name="connsiteX2" fmla="*/ 233353 w 467943"/>
              <a:gd name="connsiteY2" fmla="*/ 664233 h 667805"/>
              <a:gd name="connsiteX3" fmla="*/ 466266 w 467943"/>
              <a:gd name="connsiteY3" fmla="*/ 431320 h 667805"/>
              <a:gd name="connsiteX4" fmla="*/ 319617 w 467943"/>
              <a:gd name="connsiteY4" fmla="*/ 0 h 667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7943" h="667805">
                <a:moveTo>
                  <a:pt x="293737" y="112143"/>
                </a:moveTo>
                <a:cubicBezTo>
                  <a:pt x="152120" y="139460"/>
                  <a:pt x="10503" y="166777"/>
                  <a:pt x="439" y="258792"/>
                </a:cubicBezTo>
                <a:cubicBezTo>
                  <a:pt x="-9625" y="350807"/>
                  <a:pt x="155715" y="635478"/>
                  <a:pt x="233353" y="664233"/>
                </a:cubicBezTo>
                <a:cubicBezTo>
                  <a:pt x="310991" y="692988"/>
                  <a:pt x="451889" y="542025"/>
                  <a:pt x="466266" y="431320"/>
                </a:cubicBezTo>
                <a:cubicBezTo>
                  <a:pt x="480643" y="320615"/>
                  <a:pt x="400130" y="160307"/>
                  <a:pt x="319617" y="0"/>
                </a:cubicBezTo>
              </a:path>
            </a:pathLst>
          </a:custGeom>
          <a:noFill/>
          <a:ln w="285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745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URL Load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are generating some 24 million DNS queries for “unique” DNS names per day</a:t>
            </a:r>
          </a:p>
          <a:p>
            <a:r>
              <a:rPr lang="en-US" dirty="0"/>
              <a:t>And similarly performing some 24 million HTTP blot fetches for “unique” URLs per day</a:t>
            </a:r>
          </a:p>
        </p:txBody>
      </p:sp>
    </p:spTree>
    <p:extLst>
      <p:ext uri="{BB962C8B-B14F-4D97-AF65-F5344CB8AC3E}">
        <p14:creationId xmlns:p14="http://schemas.microsoft.com/office/powerpoint/2010/main" val="617458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“Unique”?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What is meant by “</a:t>
            </a:r>
            <a:r>
              <a:rPr lang="en-US" b="1" dirty="0"/>
              <a:t>unique</a:t>
            </a:r>
            <a:r>
              <a:rPr lang="en-US" dirty="0"/>
              <a:t>”?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The DNS name is queried by a single endpoint once and only once(*) – never again!</a:t>
            </a:r>
          </a:p>
          <a:p>
            <a:pPr marL="1371600" lvl="3" indent="0">
              <a:buNone/>
            </a:pPr>
            <a:r>
              <a:rPr lang="en-US" dirty="0"/>
              <a:t>(And the name includes a subfield of the time it was created)</a:t>
            </a:r>
          </a:p>
          <a:p>
            <a:pPr marL="1371600" lvl="3" indent="0">
              <a:buNone/>
            </a:pPr>
            <a:endParaRPr lang="en-US" dirty="0"/>
          </a:p>
          <a:p>
            <a:pPr lvl="1"/>
            <a:r>
              <a:rPr lang="en-US" dirty="0"/>
              <a:t>Which means that we should see one query for the name at the authoritative name server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25947" y="6219645"/>
            <a:ext cx="64180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 Well not quite, 25% of the time its queried twice, and sometimes more, but its all triggered by a single resolution action initiated by the endpoint – all these queries are clustered together in time </a:t>
            </a:r>
          </a:p>
        </p:txBody>
      </p:sp>
    </p:spTree>
    <p:extLst>
      <p:ext uri="{BB962C8B-B14F-4D97-AF65-F5344CB8AC3E}">
        <p14:creationId xmlns:p14="http://schemas.microsoft.com/office/powerpoint/2010/main" val="2073937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we see?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318" y="2238703"/>
            <a:ext cx="11647247" cy="37298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900" dirty="0">
                <a:latin typeface="Menlo" charset="0"/>
                <a:ea typeface="Menlo" charset="0"/>
                <a:cs typeface="Menlo" charset="0"/>
              </a:rPr>
              <a:t>1575763200.052782 client 2001:558:fe00:c:69:252:228:155#28173: query: 0di-ua3a8f5b9-c233-s1575763198-i00000000-0.am.dotnxdomain.net. IN A -ED () 0 327</a:t>
            </a:r>
          </a:p>
          <a:p>
            <a:pPr marL="0" indent="0">
              <a:buNone/>
            </a:pPr>
            <a:r>
              <a:rPr lang="en-US" sz="900" dirty="0">
                <a:latin typeface="Menlo" charset="0"/>
                <a:ea typeface="Menlo" charset="0"/>
                <a:cs typeface="Menlo" charset="0"/>
              </a:rPr>
              <a:t>1575763200.107703 client 2001:1890:1ff:9c5:12:121:117:117#59964: query: 0du-results-uffc468d4-c233-s1575763190-i6cf3ec1f-0.am.dotnxdomain.net. IN A -EDC () 0 114</a:t>
            </a:r>
          </a:p>
          <a:p>
            <a:pPr marL="0" indent="0">
              <a:buNone/>
            </a:pPr>
            <a:r>
              <a:rPr lang="en-US" sz="900" dirty="0">
                <a:latin typeface="Menlo" charset="0"/>
                <a:ea typeface="Menlo" charset="0"/>
                <a:cs typeface="Menlo" charset="0"/>
              </a:rPr>
              <a:t>1575763200.116616 client 2600:387:2:807::f#2425: query: 0du-results-ufa9c53fd-c233-s1575763189-i6b4de8b7-0.am.dotnxdomain.net. IN A -EDC () 0 114</a:t>
            </a:r>
          </a:p>
          <a:p>
            <a:pPr marL="0" indent="0">
              <a:buNone/>
            </a:pPr>
            <a:r>
              <a:rPr lang="en-US" sz="900" dirty="0">
                <a:latin typeface="Menlo" charset="0"/>
                <a:ea typeface="Menlo" charset="0"/>
                <a:cs typeface="Menlo" charset="0"/>
              </a:rPr>
              <a:t>1575763200.170904 client 76.96.24.3#38686: query: 0ds-u7dc476e7-c233-s1575763199-i00000000-0.am.dotnxdomain.net. IN A -ED () 0 327</a:t>
            </a:r>
          </a:p>
          <a:p>
            <a:pPr marL="0" indent="0">
              <a:buNone/>
            </a:pPr>
            <a:r>
              <a:rPr lang="en-US" sz="900" dirty="0">
                <a:latin typeface="Menlo" charset="0"/>
                <a:ea typeface="Menlo" charset="0"/>
                <a:cs typeface="Menlo" charset="0"/>
              </a:rPr>
              <a:t>1575763200.237990 client 76.96.24.7#37373: query: 0di-u7dc476e7-c233-s1575763199-i00000000-0.am.dotnxdomain.net. IN AAAA -ED () 0 339</a:t>
            </a:r>
          </a:p>
          <a:p>
            <a:pPr marL="0" indent="0">
              <a:buNone/>
            </a:pPr>
            <a:r>
              <a:rPr lang="en-US" sz="900" dirty="0">
                <a:latin typeface="Menlo" charset="0"/>
                <a:ea typeface="Menlo" charset="0"/>
                <a:cs typeface="Menlo" charset="0"/>
              </a:rPr>
              <a:t>1575763200.256426 client 144.160.112.7#31949: query: 06u-udd090ee9-c233-s1552588424-i6b4dd023-0.am.dotnxdomain.net. IN A -ED () 0 146</a:t>
            </a:r>
          </a:p>
          <a:p>
            <a:pPr marL="0" indent="0">
              <a:buNone/>
            </a:pPr>
            <a:r>
              <a:rPr lang="en-US" sz="900" dirty="0">
                <a:latin typeface="Menlo" charset="0"/>
                <a:ea typeface="Menlo" charset="0"/>
                <a:cs typeface="Menlo" charset="0"/>
              </a:rPr>
              <a:t>1575763200.286878 client 144.160.112.7#39678: query: 06u-udd090ee9-c233-s1552588424-i6b4dd023-0.am.dotnxdomain.net. IN AAAA -ED () 0 118</a:t>
            </a:r>
          </a:p>
          <a:p>
            <a:pPr marL="0" indent="0">
              <a:buNone/>
            </a:pPr>
            <a:r>
              <a:rPr lang="en-US" sz="900" dirty="0">
                <a:latin typeface="Menlo" charset="0"/>
                <a:ea typeface="Menlo" charset="0"/>
                <a:cs typeface="Menlo" charset="0"/>
              </a:rPr>
              <a:t>1575763200.324318 client 107.77.253.241#36892: query: 0du-uacb2983c-c233-s1575763200-i6b4dfd37-0.am.dotnxdomain.net. IN A -ED () 0 106</a:t>
            </a:r>
          </a:p>
          <a:p>
            <a:pPr marL="0" indent="0">
              <a:buNone/>
            </a:pPr>
            <a:r>
              <a:rPr lang="en-US" sz="900" dirty="0">
                <a:latin typeface="Menlo" charset="0"/>
                <a:ea typeface="Menlo" charset="0"/>
                <a:cs typeface="Menlo" charset="0"/>
              </a:rPr>
              <a:t>1575763200.324671 client 107.77.253.240#37953: query: 0du-uacb2983c-c233-s1575763200-i6b4dfd37-0.am.dotnxdomain.net. IN AAAA -ED () 0 118</a:t>
            </a:r>
          </a:p>
          <a:p>
            <a:pPr marL="0" indent="0">
              <a:buNone/>
            </a:pPr>
            <a:r>
              <a:rPr lang="en-US" sz="900" dirty="0">
                <a:latin typeface="Menlo" charset="0"/>
                <a:ea typeface="Menlo" charset="0"/>
                <a:cs typeface="Menlo" charset="0"/>
              </a:rPr>
              <a:t>1575763200.329448 client 2600:387:6:983::16#5656: query: 04u-uacb2983c-c233-s1575763200-i6b4dfd37-0.am.dotnxdomain.net. IN A -ED () 0 106</a:t>
            </a:r>
          </a:p>
          <a:p>
            <a:pPr marL="0" indent="0">
              <a:buNone/>
            </a:pPr>
            <a:r>
              <a:rPr lang="en-US" sz="900" dirty="0">
                <a:latin typeface="Menlo" charset="0"/>
                <a:ea typeface="Menlo" charset="0"/>
                <a:cs typeface="Menlo" charset="0"/>
              </a:rPr>
              <a:t>1575763200.329884 client 107.77.253.241#1154: query: 04u-uacb2983c-c233-s1575763200-i6b4dfd37-0.am.dotnxdomain.net. IN AAAA -ED () 0 146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907AB336-7174-0F4B-B552-4516FDADF1A2}"/>
              </a:ext>
            </a:extLst>
          </p:cNvPr>
          <p:cNvSpPr/>
          <p:nvPr/>
        </p:nvSpPr>
        <p:spPr>
          <a:xfrm>
            <a:off x="461367" y="4123656"/>
            <a:ext cx="1998054" cy="1636013"/>
          </a:xfrm>
          <a:custGeom>
            <a:avLst/>
            <a:gdLst>
              <a:gd name="connsiteX0" fmla="*/ 1998054 w 1998054"/>
              <a:gd name="connsiteY0" fmla="*/ 1636013 h 1636013"/>
              <a:gd name="connsiteX1" fmla="*/ 410992 w 1998054"/>
              <a:gd name="connsiteY1" fmla="*/ 385282 h 1636013"/>
              <a:gd name="connsiteX2" fmla="*/ 137723 w 1998054"/>
              <a:gd name="connsiteY2" fmla="*/ 6910 h 1636013"/>
              <a:gd name="connsiteX3" fmla="*/ 1088 w 1998054"/>
              <a:gd name="connsiteY3" fmla="*/ 196096 h 1636013"/>
              <a:gd name="connsiteX4" fmla="*/ 95681 w 1998054"/>
              <a:gd name="connsiteY4" fmla="*/ 6910 h 1636013"/>
              <a:gd name="connsiteX5" fmla="*/ 453033 w 1998054"/>
              <a:gd name="connsiteY5" fmla="*/ 59461 h 1636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8054" h="1636013">
                <a:moveTo>
                  <a:pt x="1998054" y="1636013"/>
                </a:moveTo>
                <a:cubicBezTo>
                  <a:pt x="1359550" y="1146406"/>
                  <a:pt x="721047" y="656799"/>
                  <a:pt x="410992" y="385282"/>
                </a:cubicBezTo>
                <a:cubicBezTo>
                  <a:pt x="100937" y="113765"/>
                  <a:pt x="206040" y="38441"/>
                  <a:pt x="137723" y="6910"/>
                </a:cubicBezTo>
                <a:cubicBezTo>
                  <a:pt x="69406" y="-24621"/>
                  <a:pt x="8095" y="196096"/>
                  <a:pt x="1088" y="196096"/>
                </a:cubicBezTo>
                <a:cubicBezTo>
                  <a:pt x="-5919" y="196096"/>
                  <a:pt x="20357" y="29682"/>
                  <a:pt x="95681" y="6910"/>
                </a:cubicBezTo>
                <a:cubicBezTo>
                  <a:pt x="171005" y="-15862"/>
                  <a:pt x="312019" y="21799"/>
                  <a:pt x="453033" y="59461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05132B-AEC8-744F-BC49-6E62EDF057E7}"/>
              </a:ext>
            </a:extLst>
          </p:cNvPr>
          <p:cNvSpPr txBox="1"/>
          <p:nvPr/>
        </p:nvSpPr>
        <p:spPr>
          <a:xfrm>
            <a:off x="1933903" y="5968507"/>
            <a:ext cx="1266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Query time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2B8C30-1A73-9644-B6B5-757AFE5DF898}"/>
              </a:ext>
            </a:extLst>
          </p:cNvPr>
          <p:cNvSpPr txBox="1"/>
          <p:nvPr/>
        </p:nvSpPr>
        <p:spPr>
          <a:xfrm>
            <a:off x="4572000" y="5318234"/>
            <a:ext cx="2222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Name ‘creation’ time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E5742244-C992-4441-B832-39F2E1323A2B}"/>
              </a:ext>
            </a:extLst>
          </p:cNvPr>
          <p:cNvSpPr/>
          <p:nvPr/>
        </p:nvSpPr>
        <p:spPr>
          <a:xfrm>
            <a:off x="5339255" y="4172446"/>
            <a:ext cx="273269" cy="872520"/>
          </a:xfrm>
          <a:custGeom>
            <a:avLst/>
            <a:gdLst>
              <a:gd name="connsiteX0" fmla="*/ 10511 w 273269"/>
              <a:gd name="connsiteY0" fmla="*/ 872520 h 872520"/>
              <a:gd name="connsiteX1" fmla="*/ 157655 w 273269"/>
              <a:gd name="connsiteY1" fmla="*/ 84244 h 872520"/>
              <a:gd name="connsiteX2" fmla="*/ 0 w 273269"/>
              <a:gd name="connsiteY2" fmla="*/ 273430 h 872520"/>
              <a:gd name="connsiteX3" fmla="*/ 157655 w 273269"/>
              <a:gd name="connsiteY3" fmla="*/ 161 h 872520"/>
              <a:gd name="connsiteX4" fmla="*/ 273269 w 273269"/>
              <a:gd name="connsiteY4" fmla="*/ 241899 h 872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269" h="872520">
                <a:moveTo>
                  <a:pt x="10511" y="872520"/>
                </a:moveTo>
                <a:cubicBezTo>
                  <a:pt x="84959" y="528306"/>
                  <a:pt x="159407" y="184092"/>
                  <a:pt x="157655" y="84244"/>
                </a:cubicBezTo>
                <a:cubicBezTo>
                  <a:pt x="155903" y="-15604"/>
                  <a:pt x="0" y="287444"/>
                  <a:pt x="0" y="273430"/>
                </a:cubicBezTo>
                <a:cubicBezTo>
                  <a:pt x="0" y="259416"/>
                  <a:pt x="112110" y="5416"/>
                  <a:pt x="157655" y="161"/>
                </a:cubicBezTo>
                <a:cubicBezTo>
                  <a:pt x="203200" y="-5094"/>
                  <a:pt x="238234" y="118402"/>
                  <a:pt x="273269" y="241899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3648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we see?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318" y="2238703"/>
            <a:ext cx="11647247" cy="37298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900" dirty="0">
                <a:latin typeface="Menlo" charset="0"/>
                <a:ea typeface="Menlo" charset="0"/>
                <a:cs typeface="Menlo" charset="0"/>
              </a:rPr>
              <a:t>1575763200.052782 client 2001:558:fe00:c:69:252:228:155#28173: query: 0di-ua3a8f5b9-c233-s1575763198-i00000000-0.am.dotnxdomain.net. IN A -ED () 0 327</a:t>
            </a:r>
          </a:p>
          <a:p>
            <a:pPr marL="0" indent="0">
              <a:buNone/>
            </a:pPr>
            <a:r>
              <a:rPr lang="en-US" sz="900" dirty="0">
                <a:latin typeface="Menlo" charset="0"/>
                <a:ea typeface="Menlo" charset="0"/>
                <a:cs typeface="Menlo" charset="0"/>
              </a:rPr>
              <a:t>1575763200.107703 client 2001:1890:1ff:9c5:12:121:117:117#59964: query: 0du-results-uffc468d4-c233-s1575763190-i6cf3ec1f-0.am.dotnxdomain.net. IN A -EDC () 0 114</a:t>
            </a:r>
          </a:p>
          <a:p>
            <a:pPr marL="0" indent="0">
              <a:buNone/>
            </a:pPr>
            <a:r>
              <a:rPr lang="en-US" sz="900" dirty="0">
                <a:latin typeface="Menlo" charset="0"/>
                <a:ea typeface="Menlo" charset="0"/>
                <a:cs typeface="Menlo" charset="0"/>
              </a:rPr>
              <a:t>1575763200.116616 client 2600:387:2:807::f#2425: query: 0du-results-ufa9c53fd-c233-s1575763189-i6b4de8b7-0.am.dotnxdomain.net. IN A -EDC () 0 114</a:t>
            </a:r>
          </a:p>
          <a:p>
            <a:pPr marL="0" indent="0">
              <a:buNone/>
            </a:pPr>
            <a:r>
              <a:rPr lang="en-US" sz="900" dirty="0">
                <a:latin typeface="Menlo" charset="0"/>
                <a:ea typeface="Menlo" charset="0"/>
                <a:cs typeface="Menlo" charset="0"/>
              </a:rPr>
              <a:t>1575763200.170904 client 76.96.24.3#38686: query: 0ds-u7dc476e7-c233-s1575763199-i00000000-0.am.dotnxdomain.net. IN A -ED () 0 327</a:t>
            </a:r>
          </a:p>
          <a:p>
            <a:pPr marL="0" indent="0">
              <a:buNone/>
            </a:pPr>
            <a:r>
              <a:rPr lang="en-US" sz="900" dirty="0">
                <a:latin typeface="Menlo" charset="0"/>
                <a:ea typeface="Menlo" charset="0"/>
                <a:cs typeface="Menlo" charset="0"/>
              </a:rPr>
              <a:t>1575763200.237990 client 76.96.24.7#37373: query: 0di-u7dc476e7-c233-s1575763199-i00000000-0.am.dotnxdomain.net. IN AAAA -ED () 0 339</a:t>
            </a:r>
          </a:p>
          <a:p>
            <a:pPr marL="0" indent="0">
              <a:buNone/>
            </a:pPr>
            <a:r>
              <a:rPr lang="en-US" sz="900" dirty="0">
                <a:latin typeface="Menlo" charset="0"/>
                <a:ea typeface="Menlo" charset="0"/>
                <a:cs typeface="Menlo" charset="0"/>
              </a:rPr>
              <a:t>1575763200.256426 client 144.160.112.7#31949: query: 06u-udd090ee9-c233-s1552588424-i6b4dd023-0.am.dotnxdomain.net. IN A -ED () 0 146</a:t>
            </a:r>
          </a:p>
          <a:p>
            <a:pPr marL="0" indent="0">
              <a:buNone/>
            </a:pPr>
            <a:r>
              <a:rPr lang="en-US" sz="900" dirty="0">
                <a:latin typeface="Menlo" charset="0"/>
                <a:ea typeface="Menlo" charset="0"/>
                <a:cs typeface="Menlo" charset="0"/>
              </a:rPr>
              <a:t>1575763200.286878 client 144.160.112.7#39678: query: 06u-udd090ee9-c233-s1552588424-i6b4dd023-0.am.dotnxdomain.net. IN AAAA -ED () 0 118</a:t>
            </a:r>
          </a:p>
          <a:p>
            <a:pPr marL="0" indent="0">
              <a:buNone/>
            </a:pPr>
            <a:r>
              <a:rPr lang="en-US" sz="900" dirty="0">
                <a:latin typeface="Menlo" charset="0"/>
                <a:ea typeface="Menlo" charset="0"/>
                <a:cs typeface="Menlo" charset="0"/>
              </a:rPr>
              <a:t>1575763200.324318 client 107.77.253.241#36892: query: 0du-uacb2983c-c233-s1575763200-i6b4dfd37-0.am.dotnxdomain.net. IN A -ED () 0 106</a:t>
            </a:r>
          </a:p>
          <a:p>
            <a:pPr marL="0" indent="0">
              <a:buNone/>
            </a:pPr>
            <a:r>
              <a:rPr lang="en-US" sz="900" dirty="0">
                <a:latin typeface="Menlo" charset="0"/>
                <a:ea typeface="Menlo" charset="0"/>
                <a:cs typeface="Menlo" charset="0"/>
              </a:rPr>
              <a:t>1575763200.324671 client 107.77.253.240#37953: query: 0du-uacb2983c-c233-s1575763200-i6b4dfd37-0.am.dotnxdomain.net. IN AAAA -ED () 0 118</a:t>
            </a:r>
          </a:p>
          <a:p>
            <a:pPr marL="0" indent="0">
              <a:buNone/>
            </a:pPr>
            <a:r>
              <a:rPr lang="en-US" sz="900" dirty="0">
                <a:latin typeface="Menlo" charset="0"/>
                <a:ea typeface="Menlo" charset="0"/>
                <a:cs typeface="Menlo" charset="0"/>
              </a:rPr>
              <a:t>1575763200.329448 client 2600:387:6:983::16#5656: query: 04u-uacb2983c-c233-s1575763200-i6b4dfd37-0.am.dotnxdomain.net. IN A -ED () 0 106</a:t>
            </a:r>
          </a:p>
          <a:p>
            <a:pPr marL="0" indent="0">
              <a:buNone/>
            </a:pPr>
            <a:r>
              <a:rPr lang="en-US" sz="900" dirty="0">
                <a:latin typeface="Menlo" charset="0"/>
                <a:ea typeface="Menlo" charset="0"/>
                <a:cs typeface="Menlo" charset="0"/>
              </a:rPr>
              <a:t>1575763200.329884 client 107.77.253.241#1154: query: 04u-uacb2983c-c233-s1575763200-i6b4dfd37-0.am.dotnxdomain.net. IN AAAA -ED () 0 146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907AB336-7174-0F4B-B552-4516FDADF1A2}"/>
              </a:ext>
            </a:extLst>
          </p:cNvPr>
          <p:cNvSpPr/>
          <p:nvPr/>
        </p:nvSpPr>
        <p:spPr>
          <a:xfrm>
            <a:off x="461367" y="4123656"/>
            <a:ext cx="1998054" cy="1636013"/>
          </a:xfrm>
          <a:custGeom>
            <a:avLst/>
            <a:gdLst>
              <a:gd name="connsiteX0" fmla="*/ 1998054 w 1998054"/>
              <a:gd name="connsiteY0" fmla="*/ 1636013 h 1636013"/>
              <a:gd name="connsiteX1" fmla="*/ 410992 w 1998054"/>
              <a:gd name="connsiteY1" fmla="*/ 385282 h 1636013"/>
              <a:gd name="connsiteX2" fmla="*/ 137723 w 1998054"/>
              <a:gd name="connsiteY2" fmla="*/ 6910 h 1636013"/>
              <a:gd name="connsiteX3" fmla="*/ 1088 w 1998054"/>
              <a:gd name="connsiteY3" fmla="*/ 196096 h 1636013"/>
              <a:gd name="connsiteX4" fmla="*/ 95681 w 1998054"/>
              <a:gd name="connsiteY4" fmla="*/ 6910 h 1636013"/>
              <a:gd name="connsiteX5" fmla="*/ 453033 w 1998054"/>
              <a:gd name="connsiteY5" fmla="*/ 59461 h 1636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8054" h="1636013">
                <a:moveTo>
                  <a:pt x="1998054" y="1636013"/>
                </a:moveTo>
                <a:cubicBezTo>
                  <a:pt x="1359550" y="1146406"/>
                  <a:pt x="721047" y="656799"/>
                  <a:pt x="410992" y="385282"/>
                </a:cubicBezTo>
                <a:cubicBezTo>
                  <a:pt x="100937" y="113765"/>
                  <a:pt x="206040" y="38441"/>
                  <a:pt x="137723" y="6910"/>
                </a:cubicBezTo>
                <a:cubicBezTo>
                  <a:pt x="69406" y="-24621"/>
                  <a:pt x="8095" y="196096"/>
                  <a:pt x="1088" y="196096"/>
                </a:cubicBezTo>
                <a:cubicBezTo>
                  <a:pt x="-5919" y="196096"/>
                  <a:pt x="20357" y="29682"/>
                  <a:pt x="95681" y="6910"/>
                </a:cubicBezTo>
                <a:cubicBezTo>
                  <a:pt x="171005" y="-15862"/>
                  <a:pt x="312019" y="21799"/>
                  <a:pt x="453033" y="59461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05132B-AEC8-744F-BC49-6E62EDF057E7}"/>
              </a:ext>
            </a:extLst>
          </p:cNvPr>
          <p:cNvSpPr txBox="1"/>
          <p:nvPr/>
        </p:nvSpPr>
        <p:spPr>
          <a:xfrm>
            <a:off x="1933903" y="5968507"/>
            <a:ext cx="1266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Query time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2B8C30-1A73-9644-B6B5-757AFE5DF898}"/>
              </a:ext>
            </a:extLst>
          </p:cNvPr>
          <p:cNvSpPr txBox="1"/>
          <p:nvPr/>
        </p:nvSpPr>
        <p:spPr>
          <a:xfrm>
            <a:off x="4572000" y="5318234"/>
            <a:ext cx="2222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Name ‘creation’ time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E5742244-C992-4441-B832-39F2E1323A2B}"/>
              </a:ext>
            </a:extLst>
          </p:cNvPr>
          <p:cNvSpPr/>
          <p:nvPr/>
        </p:nvSpPr>
        <p:spPr>
          <a:xfrm>
            <a:off x="5339255" y="4172446"/>
            <a:ext cx="273269" cy="872520"/>
          </a:xfrm>
          <a:custGeom>
            <a:avLst/>
            <a:gdLst>
              <a:gd name="connsiteX0" fmla="*/ 10511 w 273269"/>
              <a:gd name="connsiteY0" fmla="*/ 872520 h 872520"/>
              <a:gd name="connsiteX1" fmla="*/ 157655 w 273269"/>
              <a:gd name="connsiteY1" fmla="*/ 84244 h 872520"/>
              <a:gd name="connsiteX2" fmla="*/ 0 w 273269"/>
              <a:gd name="connsiteY2" fmla="*/ 273430 h 872520"/>
              <a:gd name="connsiteX3" fmla="*/ 157655 w 273269"/>
              <a:gd name="connsiteY3" fmla="*/ 161 h 872520"/>
              <a:gd name="connsiteX4" fmla="*/ 273269 w 273269"/>
              <a:gd name="connsiteY4" fmla="*/ 241899 h 872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269" h="872520">
                <a:moveTo>
                  <a:pt x="10511" y="872520"/>
                </a:moveTo>
                <a:cubicBezTo>
                  <a:pt x="84959" y="528306"/>
                  <a:pt x="159407" y="184092"/>
                  <a:pt x="157655" y="84244"/>
                </a:cubicBezTo>
                <a:cubicBezTo>
                  <a:pt x="155903" y="-15604"/>
                  <a:pt x="0" y="287444"/>
                  <a:pt x="0" y="273430"/>
                </a:cubicBezTo>
                <a:cubicBezTo>
                  <a:pt x="0" y="259416"/>
                  <a:pt x="112110" y="5416"/>
                  <a:pt x="157655" y="161"/>
                </a:cubicBezTo>
                <a:cubicBezTo>
                  <a:pt x="203200" y="-5094"/>
                  <a:pt x="238234" y="118402"/>
                  <a:pt x="273269" y="241899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D237F006-8B4E-C549-8873-94E5F79F2BB8}"/>
              </a:ext>
            </a:extLst>
          </p:cNvPr>
          <p:cNvSpPr/>
          <p:nvPr/>
        </p:nvSpPr>
        <p:spPr>
          <a:xfrm>
            <a:off x="4974144" y="3034527"/>
            <a:ext cx="1003490" cy="633708"/>
          </a:xfrm>
          <a:custGeom>
            <a:avLst/>
            <a:gdLst>
              <a:gd name="connsiteX0" fmla="*/ 162662 w 479763"/>
              <a:gd name="connsiteY0" fmla="*/ 549625 h 633708"/>
              <a:gd name="connsiteX1" fmla="*/ 435931 w 479763"/>
              <a:gd name="connsiteY1" fmla="*/ 455032 h 633708"/>
              <a:gd name="connsiteX2" fmla="*/ 435931 w 479763"/>
              <a:gd name="connsiteY2" fmla="*/ 45129 h 633708"/>
              <a:gd name="connsiteX3" fmla="*/ 15517 w 479763"/>
              <a:gd name="connsiteY3" fmla="*/ 76660 h 633708"/>
              <a:gd name="connsiteX4" fmla="*/ 131131 w 479763"/>
              <a:gd name="connsiteY4" fmla="*/ 633708 h 633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9763" h="633708">
                <a:moveTo>
                  <a:pt x="162662" y="549625"/>
                </a:moveTo>
                <a:cubicBezTo>
                  <a:pt x="276524" y="544370"/>
                  <a:pt x="390386" y="539115"/>
                  <a:pt x="435931" y="455032"/>
                </a:cubicBezTo>
                <a:cubicBezTo>
                  <a:pt x="481476" y="370949"/>
                  <a:pt x="506000" y="108191"/>
                  <a:pt x="435931" y="45129"/>
                </a:cubicBezTo>
                <a:cubicBezTo>
                  <a:pt x="365862" y="-17933"/>
                  <a:pt x="66317" y="-21437"/>
                  <a:pt x="15517" y="76660"/>
                </a:cubicBezTo>
                <a:cubicBezTo>
                  <a:pt x="-35283" y="174756"/>
                  <a:pt x="47924" y="404232"/>
                  <a:pt x="131131" y="633708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744B2B-4D4D-6645-A02B-125AB602CDDA}"/>
              </a:ext>
            </a:extLst>
          </p:cNvPr>
          <p:cNvSpPr txBox="1"/>
          <p:nvPr/>
        </p:nvSpPr>
        <p:spPr>
          <a:xfrm>
            <a:off x="6390290" y="4319752"/>
            <a:ext cx="12907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Old queries</a:t>
            </a: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D9AE3955-A9BE-D041-A858-51DA083CB314}"/>
              </a:ext>
            </a:extLst>
          </p:cNvPr>
          <p:cNvSpPr/>
          <p:nvPr/>
        </p:nvSpPr>
        <p:spPr>
          <a:xfrm>
            <a:off x="5902312" y="3659247"/>
            <a:ext cx="487978" cy="671015"/>
          </a:xfrm>
          <a:custGeom>
            <a:avLst/>
            <a:gdLst>
              <a:gd name="connsiteX0" fmla="*/ 487978 w 487978"/>
              <a:gd name="connsiteY0" fmla="*/ 671015 h 671015"/>
              <a:gd name="connsiteX1" fmla="*/ 15012 w 487978"/>
              <a:gd name="connsiteY1" fmla="*/ 50905 h 671015"/>
              <a:gd name="connsiteX2" fmla="*/ 109605 w 487978"/>
              <a:gd name="connsiteY2" fmla="*/ 418767 h 671015"/>
              <a:gd name="connsiteX3" fmla="*/ 25522 w 487978"/>
              <a:gd name="connsiteY3" fmla="*/ 8863 h 671015"/>
              <a:gd name="connsiteX4" fmla="*/ 330322 w 487978"/>
              <a:gd name="connsiteY4" fmla="*/ 177029 h 671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7978" h="671015">
                <a:moveTo>
                  <a:pt x="487978" y="671015"/>
                </a:moveTo>
                <a:cubicBezTo>
                  <a:pt x="283026" y="381980"/>
                  <a:pt x="78074" y="92946"/>
                  <a:pt x="15012" y="50905"/>
                </a:cubicBezTo>
                <a:cubicBezTo>
                  <a:pt x="-48050" y="8864"/>
                  <a:pt x="107853" y="425774"/>
                  <a:pt x="109605" y="418767"/>
                </a:cubicBezTo>
                <a:cubicBezTo>
                  <a:pt x="111357" y="411760"/>
                  <a:pt x="-11264" y="49153"/>
                  <a:pt x="25522" y="8863"/>
                </a:cubicBezTo>
                <a:cubicBezTo>
                  <a:pt x="62308" y="-31427"/>
                  <a:pt x="196315" y="72801"/>
                  <a:pt x="330322" y="177029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76585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Day, One DNS Server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05781"/>
            <a:ext cx="8229600" cy="4114800"/>
          </a:xfrm>
        </p:spPr>
      </p:pic>
      <p:sp>
        <p:nvSpPr>
          <p:cNvPr id="3" name="Freeform 2"/>
          <p:cNvSpPr/>
          <p:nvPr/>
        </p:nvSpPr>
        <p:spPr>
          <a:xfrm>
            <a:off x="4922000" y="5629320"/>
            <a:ext cx="658791" cy="497160"/>
          </a:xfrm>
          <a:custGeom>
            <a:avLst/>
            <a:gdLst>
              <a:gd name="connsiteX0" fmla="*/ 38620 w 658791"/>
              <a:gd name="connsiteY0" fmla="*/ 497160 h 497160"/>
              <a:gd name="connsiteX1" fmla="*/ 594880 w 658791"/>
              <a:gd name="connsiteY1" fmla="*/ 367620 h 497160"/>
              <a:gd name="connsiteX2" fmla="*/ 602500 w 658791"/>
              <a:gd name="connsiteY2" fmla="*/ 116160 h 497160"/>
              <a:gd name="connsiteX3" fmla="*/ 198640 w 658791"/>
              <a:gd name="connsiteY3" fmla="*/ 1860 h 497160"/>
              <a:gd name="connsiteX4" fmla="*/ 520 w 658791"/>
              <a:gd name="connsiteY4" fmla="*/ 199980 h 497160"/>
              <a:gd name="connsiteX5" fmla="*/ 251980 w 658791"/>
              <a:gd name="connsiteY5" fmla="*/ 344760 h 497160"/>
              <a:gd name="connsiteX6" fmla="*/ 450100 w 658791"/>
              <a:gd name="connsiteY6" fmla="*/ 306660 h 497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8791" h="497160">
                <a:moveTo>
                  <a:pt x="38620" y="497160"/>
                </a:moveTo>
                <a:cubicBezTo>
                  <a:pt x="269760" y="464140"/>
                  <a:pt x="500900" y="431120"/>
                  <a:pt x="594880" y="367620"/>
                </a:cubicBezTo>
                <a:cubicBezTo>
                  <a:pt x="688860" y="304120"/>
                  <a:pt x="668540" y="177120"/>
                  <a:pt x="602500" y="116160"/>
                </a:cubicBezTo>
                <a:cubicBezTo>
                  <a:pt x="536460" y="55200"/>
                  <a:pt x="298970" y="-12110"/>
                  <a:pt x="198640" y="1860"/>
                </a:cubicBezTo>
                <a:cubicBezTo>
                  <a:pt x="98310" y="15830"/>
                  <a:pt x="-8370" y="142830"/>
                  <a:pt x="520" y="199980"/>
                </a:cubicBezTo>
                <a:cubicBezTo>
                  <a:pt x="9410" y="257130"/>
                  <a:pt x="177050" y="326980"/>
                  <a:pt x="251980" y="344760"/>
                </a:cubicBezTo>
                <a:cubicBezTo>
                  <a:pt x="326910" y="362540"/>
                  <a:pt x="450100" y="306660"/>
                  <a:pt x="450100" y="306660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549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Day, One DNS Server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05781"/>
            <a:ext cx="8229600" cy="4114800"/>
          </a:xfrm>
        </p:spPr>
      </p:pic>
    </p:spTree>
    <p:extLst>
      <p:ext uri="{BB962C8B-B14F-4D97-AF65-F5344CB8AC3E}">
        <p14:creationId xmlns:p14="http://schemas.microsoft.com/office/powerpoint/2010/main" val="1656830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11180</TotalTime>
  <Words>1962</Words>
  <Application>Microsoft Macintosh PowerPoint</Application>
  <PresentationFormat>On-screen Show (4:3)</PresentationFormat>
  <Paragraphs>167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AhnbergHand</vt:lpstr>
      <vt:lpstr>Arial</vt:lpstr>
      <vt:lpstr>Calibri</vt:lpstr>
      <vt:lpstr>Candara</vt:lpstr>
      <vt:lpstr>Menlo</vt:lpstr>
      <vt:lpstr>Monaco</vt:lpstr>
      <vt:lpstr>Powderfinger Type</vt:lpstr>
      <vt:lpstr>Office Theme</vt:lpstr>
      <vt:lpstr>Abuse of the DNS</vt:lpstr>
      <vt:lpstr>What we do:</vt:lpstr>
      <vt:lpstr>Ad Impressions per Day</vt:lpstr>
      <vt:lpstr>URL Load</vt:lpstr>
      <vt:lpstr>“Unique”?</vt:lpstr>
      <vt:lpstr>What do we see?</vt:lpstr>
      <vt:lpstr>What do we see?</vt:lpstr>
      <vt:lpstr>One Day, One DNS Server</vt:lpstr>
      <vt:lpstr>One Day, One DNS Server</vt:lpstr>
      <vt:lpstr>60 Days, All DNS Servers</vt:lpstr>
      <vt:lpstr>180 Days, All DNS Servers</vt:lpstr>
      <vt:lpstr>Zombie Queries per day</vt:lpstr>
      <vt:lpstr>Zombie Repeats per day</vt:lpstr>
      <vt:lpstr>What is causing this?</vt:lpstr>
      <vt:lpstr>Zombie URL Age Distribution</vt:lpstr>
      <vt:lpstr>Zombie URL Age Distribution</vt:lpstr>
      <vt:lpstr>Zombie URL Repeats</vt:lpstr>
      <vt:lpstr>DNS vs URLs</vt:lpstr>
      <vt:lpstr>What is causing this?</vt:lpstr>
      <vt:lpstr>Who Are These Deranged Resolvers?</vt:lpstr>
      <vt:lpstr>Three Zombie Factories</vt:lpstr>
      <vt:lpstr>The Stalkers</vt:lpstr>
      <vt:lpstr>The Storers (and the totally deranged!)</vt:lpstr>
    </vt:vector>
  </TitlesOfParts>
  <Company>APNIC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IPv6 Performance</dc:title>
  <dc:creator>Geoff Huston</dc:creator>
  <cp:lastModifiedBy>Geoff Huston</cp:lastModifiedBy>
  <cp:revision>59</cp:revision>
  <dcterms:created xsi:type="dcterms:W3CDTF">2015-11-08T21:30:27Z</dcterms:created>
  <dcterms:modified xsi:type="dcterms:W3CDTF">2019-12-10T22:22:24Z</dcterms:modified>
</cp:coreProperties>
</file>