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7" r:id="rId4"/>
    <p:sldId id="266" r:id="rId5"/>
    <p:sldId id="304" r:id="rId6"/>
    <p:sldId id="268" r:id="rId7"/>
    <p:sldId id="305" r:id="rId8"/>
    <p:sldId id="270" r:id="rId9"/>
    <p:sldId id="286" r:id="rId10"/>
    <p:sldId id="272" r:id="rId11"/>
    <p:sldId id="299" r:id="rId12"/>
    <p:sldId id="274" r:id="rId13"/>
    <p:sldId id="300" r:id="rId14"/>
    <p:sldId id="288" r:id="rId15"/>
    <p:sldId id="276" r:id="rId16"/>
    <p:sldId id="258" r:id="rId17"/>
    <p:sldId id="260" r:id="rId18"/>
    <p:sldId id="278" r:id="rId19"/>
    <p:sldId id="263" r:id="rId20"/>
    <p:sldId id="262" r:id="rId21"/>
    <p:sldId id="265" r:id="rId22"/>
    <p:sldId id="261" r:id="rId23"/>
    <p:sldId id="279" r:id="rId24"/>
    <p:sldId id="306" r:id="rId25"/>
    <p:sldId id="291" r:id="rId26"/>
    <p:sldId id="292" r:id="rId27"/>
    <p:sldId id="280" r:id="rId28"/>
    <p:sldId id="281" r:id="rId29"/>
    <p:sldId id="290" r:id="rId30"/>
    <p:sldId id="301" r:id="rId31"/>
    <p:sldId id="302" r:id="rId32"/>
    <p:sldId id="307" r:id="rId33"/>
    <p:sldId id="294" r:id="rId34"/>
    <p:sldId id="28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8"/>
    <p:restoredTop sz="94694"/>
  </p:normalViewPr>
  <p:slideViewPr>
    <p:cSldViewPr snapToGrid="0" snapToObjects="1">
      <p:cViewPr varScale="1">
        <p:scale>
          <a:sx n="165" d="100"/>
          <a:sy n="165" d="100"/>
        </p:scale>
        <p:origin x="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6AE5-734F-F64C-9154-692337AF3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269A2-D2A7-FA43-B418-593D2E6FF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19F90-2976-1F46-A3AA-33A3FA9D4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860A1-D63E-F64F-A15D-5950A1B6B485}" type="datetimeFigureOut">
              <a:rPr lang="en-AU" smtClean="0"/>
              <a:t>14/10/19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3AFD6-90B1-6A47-A3ED-95D76FC6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D0AD2-620F-9147-AAF7-0E9EDB22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9A65-5892-E145-B96E-EA3EFB6076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0383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182B-914B-774F-AAB2-C92F5DA66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F1AB2-F812-7542-B31B-4BE419F6F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734D0-4A27-AE4F-A954-08844C60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860A1-D63E-F64F-A15D-5950A1B6B485}" type="datetimeFigureOut">
              <a:rPr lang="en-AU" smtClean="0"/>
              <a:t>14/10/19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AB9B2-4D9F-1A4F-AA1B-CB39D149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66951-E397-5345-A33E-92CF72D5C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9A65-5892-E145-B96E-EA3EFB6076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886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4646B-7F41-CF49-A3EE-0C125ED90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CEBF60-DA5D-A94B-A347-91778766A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26429-F312-C645-BFBF-6E41E4DF0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860A1-D63E-F64F-A15D-5950A1B6B485}" type="datetimeFigureOut">
              <a:rPr lang="en-AU" smtClean="0"/>
              <a:t>14/10/19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3DC66-9F63-F642-A5BE-4A759629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2C98E-DEB7-7E4C-BCD4-0D1C2B62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9A65-5892-E145-B96E-EA3EFB6076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4460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CB62A-9210-004A-98C8-1D5D1D73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Powderfinger-Type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D768C-E0F1-9A4D-BDEC-7BA7CFC5D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6A0CC-FA0E-EA48-A7CC-006C0FB0C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860A1-D63E-F64F-A15D-5950A1B6B485}" type="datetimeFigureOut">
              <a:rPr lang="en-AU" smtClean="0"/>
              <a:t>14/10/19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399BC-7A0D-E74B-891A-DB22EE2E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3DD71-E777-504F-A975-7FA3B19DC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9A65-5892-E145-B96E-EA3EFB6076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0563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121CF-3E6E-A14F-B8EF-75C37A26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0DD81-762B-0B45-B767-7D9F37F4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CFC8F-5D1F-C047-973B-A8780DB85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860A1-D63E-F64F-A15D-5950A1B6B485}" type="datetimeFigureOut">
              <a:rPr lang="en-AU" smtClean="0"/>
              <a:t>14/10/19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3AB49-8B60-6042-992F-FE95404D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86EB1-F6EE-9549-83AB-CE673176F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9A65-5892-E145-B96E-EA3EFB6076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144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FF7DA-09EF-4842-A780-3F1C9450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58843-7ED9-964E-AE50-1AF64A906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EB606-0983-4E48-AD06-05D3442AF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1ED13-8930-D540-BF39-6608A8948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860A1-D63E-F64F-A15D-5950A1B6B485}" type="datetimeFigureOut">
              <a:rPr lang="en-AU" smtClean="0"/>
              <a:t>14/10/19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5C11B-DDAF-9A4C-81E9-1E345B00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053A5-889C-2A4F-BF30-4C9BC3C3E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9A65-5892-E145-B96E-EA3EFB6076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6370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6A54F-6B81-B742-8134-67710052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91148-FC02-274D-9B12-6B71A187F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07CA5-6974-9B47-98CF-73AF0DFC9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CD0C4-A558-534A-A98C-654F77CDA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502BA7-A4B7-4B4B-A29D-2DE42F39A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77CBE1-4737-FA4C-81A1-15108F72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860A1-D63E-F64F-A15D-5950A1B6B485}" type="datetimeFigureOut">
              <a:rPr lang="en-AU" smtClean="0"/>
              <a:t>14/10/19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BFA2B6-0E0B-0345-8EE7-2620C7E02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C1BC7E-F493-8945-A3C1-BA9D2436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9A65-5892-E145-B96E-EA3EFB6076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122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D185-9DBC-364A-B8DC-ED12FD6A1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EE8E0C-0B8E-2F42-8B68-DE05F09C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860A1-D63E-F64F-A15D-5950A1B6B485}" type="datetimeFigureOut">
              <a:rPr lang="en-AU" smtClean="0"/>
              <a:t>14/10/19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CB00C5-634C-D649-A816-1427C9CF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74FA8-0617-D348-8DAD-13B320CE3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9A65-5892-E145-B96E-EA3EFB6076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601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FE9444-2445-204E-817F-373CE0E1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860A1-D63E-F64F-A15D-5950A1B6B485}" type="datetimeFigureOut">
              <a:rPr lang="en-AU" smtClean="0"/>
              <a:t>14/10/19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3607F-2CA7-8F45-8BA7-886D59241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1CFA4-CAE0-3342-8CB5-B8EE7C737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9A65-5892-E145-B96E-EA3EFB6076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7856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61329-3B59-C648-B5DE-110D3248F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711DA-0CB7-E44B-A468-7C48F3419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F5AA1-4054-7549-A21F-CE0C4C37C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06DA2-58B0-6C45-9681-53909B38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860A1-D63E-F64F-A15D-5950A1B6B485}" type="datetimeFigureOut">
              <a:rPr lang="en-AU" smtClean="0"/>
              <a:t>14/10/19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49D0A-7204-094D-A290-13EDF3F40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FDF85-F11A-1447-8155-512CADE31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9A65-5892-E145-B96E-EA3EFB6076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7424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21F6-2C05-974D-8CD2-5D0F78E0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932B54-2904-924E-AD1D-D5DEACD29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BD532-93F9-1F4A-85A6-A1AF72C72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1A08D-5BDE-4E4F-99E1-9448D29A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860A1-D63E-F64F-A15D-5950A1B6B485}" type="datetimeFigureOut">
              <a:rPr lang="en-AU" smtClean="0"/>
              <a:t>14/10/19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8F8BE-B1FF-654A-855B-CA6D19422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14AAE-5973-5A44-B8A3-DBBBB8FAC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9A65-5892-E145-B96E-EA3EFB6076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166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EF31FB-7909-7443-9F95-A075DB35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42C1B-1073-6B40-A4DE-4BBFCAEAD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D2B72-3B1B-7C44-B867-D42F0C3C30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860A1-D63E-F64F-A15D-5950A1B6B485}" type="datetimeFigureOut">
              <a:rPr lang="en-AU" smtClean="0"/>
              <a:t>14/10/19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8E759-464F-A74F-AD72-1E2CD8FD6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97747-E721-0D49-8BE4-2B0D5D4C8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09A65-5892-E145-B96E-EA3EFB6076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573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EB2FA-723B-AF4D-AB10-70698A7EF0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30 Years of BGP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650DA0-A2EE-BF48-AFF3-7C4D182319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AU" sz="7000" b="1" dirty="0">
                <a:latin typeface="Powderfinger Type" panose="02020709070000000403" pitchFamily="49" charset="77"/>
              </a:rPr>
              <a:t>A Lesson in Protocol Evolution</a:t>
            </a:r>
            <a:endParaRPr lang="en-AU" sz="7000" dirty="0">
              <a:effectLst/>
              <a:latin typeface="Powderfinger Type" panose="02020709070000000403" pitchFamily="49" charset="77"/>
            </a:endParaRPr>
          </a:p>
          <a:p>
            <a:endParaRPr lang="en-AU" dirty="0">
              <a:latin typeface="Powderfinger Type" panose="02020709070000000403" pitchFamily="49" charset="77"/>
            </a:endParaRPr>
          </a:p>
          <a:p>
            <a:pPr algn="r"/>
            <a:r>
              <a:rPr lang="en-AU" dirty="0">
                <a:solidFill>
                  <a:schemeClr val="bg2">
                    <a:lumMod val="50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AU" dirty="0">
                <a:solidFill>
                  <a:schemeClr val="bg2">
                    <a:lumMod val="50000"/>
                  </a:schemeClr>
                </a:solidFill>
                <a:latin typeface="AhnbergHand" pitchFamily="2" charset="0"/>
              </a:rPr>
              <a:t>APNIC</a:t>
            </a:r>
          </a:p>
        </p:txBody>
      </p:sp>
    </p:spTree>
    <p:extLst>
      <p:ext uri="{BB962C8B-B14F-4D97-AF65-F5344CB8AC3E}">
        <p14:creationId xmlns:p14="http://schemas.microsoft.com/office/powerpoint/2010/main" val="4266805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7267F-B73A-7E4A-9FC7-877C49300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BGP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06B19-8058-014A-8EA3-5B6B0166B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Each AS can determine its own traffic export policy autonomously</a:t>
            </a:r>
          </a:p>
          <a:p>
            <a:pPr lvl="1"/>
            <a:r>
              <a:rPr lang="en-AU" dirty="0"/>
              <a:t>Within some constraints</a:t>
            </a:r>
          </a:p>
          <a:p>
            <a:r>
              <a:rPr lang="en-AU" dirty="0"/>
              <a:t>The AS Path concept was primarily there to prevent loops, nothing more</a:t>
            </a:r>
          </a:p>
          <a:p>
            <a:r>
              <a:rPr lang="en-AU" dirty="0"/>
              <a:t>BGP will by default prefer to use the shortest AS path</a:t>
            </a:r>
          </a:p>
          <a:p>
            <a:pPr lvl="1"/>
            <a:r>
              <a:rPr lang="en-AU" dirty="0"/>
              <a:t>It’s a crude LCD metric</a:t>
            </a:r>
          </a:p>
          <a:p>
            <a:pPr lvl="1"/>
            <a:r>
              <a:rPr lang="en-AU" dirty="0"/>
              <a:t>But if the network admin wants to use some other route selection policy framework, then BGP won’t stop you!</a:t>
            </a:r>
          </a:p>
          <a:p>
            <a:r>
              <a:rPr lang="en-AU" dirty="0"/>
              <a:t>Local BGP policy is opaque</a:t>
            </a:r>
          </a:p>
          <a:p>
            <a:pPr lvl="1"/>
            <a:r>
              <a:rPr lang="en-AU" dirty="0"/>
              <a:t>Whatever your BGP policy settings may be, they are your policy settings, and no one else needs to know them!</a:t>
            </a:r>
          </a:p>
          <a:p>
            <a:pPr lvl="1"/>
            <a:r>
              <a:rPr lang="en-AU" dirty="0"/>
              <a:t>What you accept from your peers and what you choose to re-advertise to your peers and why is your call and your business</a:t>
            </a:r>
          </a:p>
        </p:txBody>
      </p:sp>
    </p:spTree>
    <p:extLst>
      <p:ext uri="{BB962C8B-B14F-4D97-AF65-F5344CB8AC3E}">
        <p14:creationId xmlns:p14="http://schemas.microsoft.com/office/powerpoint/2010/main" val="3940057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7267F-B73A-7E4A-9FC7-877C49300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BGP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06B19-8058-014A-8EA3-5B6B0166B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Each AS can determine its own traffic export policy autonomously</a:t>
            </a:r>
          </a:p>
          <a:p>
            <a:pPr lvl="1"/>
            <a:r>
              <a:rPr lang="en-AU" dirty="0"/>
              <a:t>Within some constraints</a:t>
            </a:r>
          </a:p>
          <a:p>
            <a:r>
              <a:rPr lang="en-AU" dirty="0"/>
              <a:t>The AS Path concept was primarily there to prevent loops, nothing more</a:t>
            </a:r>
          </a:p>
          <a:p>
            <a:r>
              <a:rPr lang="en-AU" dirty="0"/>
              <a:t>BGP will by default prefer to use the shortest AS path</a:t>
            </a:r>
          </a:p>
          <a:p>
            <a:pPr lvl="1"/>
            <a:r>
              <a:rPr lang="en-AU" dirty="0"/>
              <a:t>It’s a crude LCD metric</a:t>
            </a:r>
          </a:p>
          <a:p>
            <a:pPr lvl="1"/>
            <a:r>
              <a:rPr lang="en-AU" dirty="0"/>
              <a:t>But if the network admin wants to use some other route selection policy framework, then BGP won’t stop you!</a:t>
            </a:r>
          </a:p>
          <a:p>
            <a:r>
              <a:rPr lang="en-AU" dirty="0"/>
              <a:t>Local BGP policy is opaque</a:t>
            </a:r>
          </a:p>
          <a:p>
            <a:pPr lvl="1"/>
            <a:r>
              <a:rPr lang="en-AU" dirty="0"/>
              <a:t>Whatever your BGP policy settings may be, they are your policy settings, and no one else needs to know them!</a:t>
            </a:r>
          </a:p>
          <a:p>
            <a:pPr lvl="1"/>
            <a:r>
              <a:rPr lang="en-AU" dirty="0"/>
              <a:t>What you accept from your peers and what you choose to re-advertise to your peers and why is your call and your business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45744C-8D8E-B549-926B-97C138622E83}"/>
              </a:ext>
            </a:extLst>
          </p:cNvPr>
          <p:cNvSpPr txBox="1"/>
          <p:nvPr/>
        </p:nvSpPr>
        <p:spPr>
          <a:xfrm rot="20978109">
            <a:off x="883573" y="3590662"/>
            <a:ext cx="9709391" cy="954107"/>
          </a:xfrm>
          <a:prstGeom prst="rect">
            <a:avLst/>
          </a:prstGeom>
          <a:solidFill>
            <a:schemeClr val="bg1"/>
          </a:solidFill>
          <a:effectLst>
            <a:outerShdw blurRad="50800" dist="203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Lesson: </a:t>
            </a:r>
          </a:p>
          <a:p>
            <a:r>
              <a:rPr lang="en-AU" sz="2800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Don’t make the protocol force the business model</a:t>
            </a:r>
          </a:p>
        </p:txBody>
      </p:sp>
    </p:spTree>
    <p:extLst>
      <p:ext uri="{BB962C8B-B14F-4D97-AF65-F5344CB8AC3E}">
        <p14:creationId xmlns:p14="http://schemas.microsoft.com/office/powerpoint/2010/main" val="1155253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DD9F8-AE93-374D-B98E-CBDBC2E1A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BGP is Non-Deterministic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F026D-FB16-5D43-9DF0-48D1208A9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2400" dirty="0"/>
              <a:t>(Which is an odd property of a routing protocol!)</a:t>
            </a:r>
          </a:p>
          <a:p>
            <a:r>
              <a:rPr lang="en-AU" dirty="0"/>
              <a:t>BGP is best seen as a negotiation protocol,  attempting to find a point of equilibrium between networks’ export and import policies </a:t>
            </a:r>
          </a:p>
          <a:p>
            <a:r>
              <a:rPr lang="en-AU" dirty="0"/>
              <a:t>Subtle changes in timers and sequencing of BGP update processing means that the routing outcomes are not necessarily deterministic.</a:t>
            </a:r>
          </a:p>
        </p:txBody>
      </p:sp>
    </p:spTree>
    <p:extLst>
      <p:ext uri="{BB962C8B-B14F-4D97-AF65-F5344CB8AC3E}">
        <p14:creationId xmlns:p14="http://schemas.microsoft.com/office/powerpoint/2010/main" val="431582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DD9F8-AE93-374D-B98E-CBDBC2E1A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BGP is Non-Deterministic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F026D-FB16-5D43-9DF0-48D1208A9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2400" dirty="0"/>
              <a:t>(Which is an odd property of a routing protocol!)</a:t>
            </a:r>
          </a:p>
          <a:p>
            <a:r>
              <a:rPr lang="en-AU" dirty="0"/>
              <a:t>BGP is best seen as a negotiation protocol,  attempting to find a point of equilibrium between networks’ export and import policies </a:t>
            </a:r>
          </a:p>
          <a:p>
            <a:r>
              <a:rPr lang="en-AU" dirty="0"/>
              <a:t>Subtle changes in timers and sequencing of BGP update processing means that the routing outcomes are not necessarily deterministic.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2FF1A-4762-0543-A229-B944FFB41CF0}"/>
              </a:ext>
            </a:extLst>
          </p:cNvPr>
          <p:cNvSpPr txBox="1"/>
          <p:nvPr/>
        </p:nvSpPr>
        <p:spPr>
          <a:xfrm rot="20978109">
            <a:off x="883573" y="3590662"/>
            <a:ext cx="9709391" cy="954107"/>
          </a:xfrm>
          <a:prstGeom prst="rect">
            <a:avLst/>
          </a:prstGeom>
          <a:solidFill>
            <a:schemeClr val="bg1"/>
          </a:solidFill>
          <a:effectLst>
            <a:outerShdw blurRad="50800" dist="203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Lesson: </a:t>
            </a:r>
          </a:p>
          <a:p>
            <a:r>
              <a:rPr lang="en-AU" sz="2800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Don’t be OCD – any solution is still a solution!</a:t>
            </a:r>
          </a:p>
        </p:txBody>
      </p:sp>
    </p:spTree>
    <p:extLst>
      <p:ext uri="{BB962C8B-B14F-4D97-AF65-F5344CB8AC3E}">
        <p14:creationId xmlns:p14="http://schemas.microsoft.com/office/powerpoint/2010/main" val="2252579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69C41-613C-574E-9F94-BEE4F0997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has BGP lasted?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F6821-7951-6444-83F1-407F8E578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Don’t try to solve everything – underachieving can be a virtue!</a:t>
            </a:r>
          </a:p>
          <a:p>
            <a:r>
              <a:rPr lang="en-AU" dirty="0"/>
              <a:t>Reuse, don’t re-invent</a:t>
            </a:r>
          </a:p>
          <a:p>
            <a:r>
              <a:rPr lang="en-AU" dirty="0"/>
              <a:t>Don’t duplicate functionality</a:t>
            </a:r>
          </a:p>
          <a:p>
            <a:r>
              <a:rPr lang="en-AU" dirty="0"/>
              <a:t>Focus focus focus! Limit side-effects as much as possible</a:t>
            </a:r>
          </a:p>
          <a:p>
            <a:r>
              <a:rPr lang="en-AU" dirty="0"/>
              <a:t>Don’t make the protocol force the business model</a:t>
            </a:r>
          </a:p>
          <a:p>
            <a:r>
              <a:rPr lang="en-AU" dirty="0"/>
              <a:t>Don’t be OCD – any solution is still a solution!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6496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645AE-A1B9-B24A-89FE-451F86655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II - BGP Deployment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DAD4B-D6D2-E642-9DF3-9615C8C21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A9F12-4A98-284F-9BC7-E17429C12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593" y="1721644"/>
            <a:ext cx="65024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54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B09E8-6F7C-9C4C-A1E9-62C17605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Containing the Routing “Explosion”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D841F-44B1-A54C-9007-CCE340C31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8610"/>
            <a:ext cx="6445469" cy="4351338"/>
          </a:xfrm>
        </p:spPr>
        <p:txBody>
          <a:bodyPr/>
          <a:lstStyle/>
          <a:p>
            <a:r>
              <a:rPr lang="en-AU" dirty="0"/>
              <a:t>IETF ROAD  Efforts in 1992 (RFC1380)</a:t>
            </a:r>
          </a:p>
          <a:p>
            <a:pPr lvl="1"/>
            <a:r>
              <a:rPr lang="en-AU" dirty="0"/>
              <a:t>Predicted exhaustion of IPv4 addresses and scaling explosion of inter-domain routing</a:t>
            </a:r>
          </a:p>
          <a:p>
            <a:r>
              <a:rPr lang="en-AU" dirty="0"/>
              <a:t>The chosen “solution” was to drop the concept of address classes from BGP</a:t>
            </a:r>
          </a:p>
          <a:p>
            <a:r>
              <a:rPr lang="en-AU" dirty="0"/>
              <a:t>It (sort of) worked for a while</a:t>
            </a:r>
          </a:p>
          <a:p>
            <a:pPr lvl="1"/>
            <a:r>
              <a:rPr lang="en-AU" dirty="0"/>
              <a:t>Until it didn’t!</a:t>
            </a:r>
          </a:p>
        </p:txBody>
      </p:sp>
      <p:pic>
        <p:nvPicPr>
          <p:cNvPr id="4" name="Picture 3" descr="A close up of a mans face&#10;&#10;Description automatically generated">
            <a:extLst>
              <a:ext uri="{FF2B5EF4-FFF2-40B4-BE49-F238E27FC236}">
                <a16:creationId xmlns:a16="http://schemas.microsoft.com/office/drawing/2014/main" id="{A2126192-F909-FA40-8697-F5FD993ACF9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027" y="1690688"/>
            <a:ext cx="4133456" cy="3564484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8EBA3D1-5F84-6A4E-8510-42708CCBF9EC}"/>
              </a:ext>
            </a:extLst>
          </p:cNvPr>
          <p:cNvSpPr/>
          <p:nvPr/>
        </p:nvSpPr>
        <p:spPr>
          <a:xfrm>
            <a:off x="7241059" y="1396078"/>
            <a:ext cx="2631990" cy="3731976"/>
          </a:xfrm>
          <a:custGeom>
            <a:avLst/>
            <a:gdLst>
              <a:gd name="connsiteX0" fmla="*/ 0 w 2631990"/>
              <a:gd name="connsiteY0" fmla="*/ 3731976 h 3731976"/>
              <a:gd name="connsiteX1" fmla="*/ 729049 w 2631990"/>
              <a:gd name="connsiteY1" fmla="*/ 2916430 h 3731976"/>
              <a:gd name="connsiteX2" fmla="*/ 1915298 w 2631990"/>
              <a:gd name="connsiteY2" fmla="*/ 1038203 h 3731976"/>
              <a:gd name="connsiteX3" fmla="*/ 2471352 w 2631990"/>
              <a:gd name="connsiteY3" fmla="*/ 49663 h 3731976"/>
              <a:gd name="connsiteX4" fmla="*/ 2248930 w 2631990"/>
              <a:gd name="connsiteY4" fmla="*/ 210300 h 3731976"/>
              <a:gd name="connsiteX5" fmla="*/ 2508422 w 2631990"/>
              <a:gd name="connsiteY5" fmla="*/ 236 h 3731976"/>
              <a:gd name="connsiteX6" fmla="*/ 2631990 w 2631990"/>
              <a:gd name="connsiteY6" fmla="*/ 259727 h 373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1990" h="3731976">
                <a:moveTo>
                  <a:pt x="0" y="3731976"/>
                </a:moveTo>
                <a:cubicBezTo>
                  <a:pt x="204916" y="3548684"/>
                  <a:pt x="409833" y="3365392"/>
                  <a:pt x="729049" y="2916430"/>
                </a:cubicBezTo>
                <a:cubicBezTo>
                  <a:pt x="1048265" y="2467468"/>
                  <a:pt x="1624914" y="1515997"/>
                  <a:pt x="1915298" y="1038203"/>
                </a:cubicBezTo>
                <a:cubicBezTo>
                  <a:pt x="2205682" y="560408"/>
                  <a:pt x="2415747" y="187647"/>
                  <a:pt x="2471352" y="49663"/>
                </a:cubicBezTo>
                <a:cubicBezTo>
                  <a:pt x="2526957" y="-88321"/>
                  <a:pt x="2242752" y="218538"/>
                  <a:pt x="2248930" y="210300"/>
                </a:cubicBezTo>
                <a:cubicBezTo>
                  <a:pt x="2255108" y="202062"/>
                  <a:pt x="2444579" y="-8002"/>
                  <a:pt x="2508422" y="236"/>
                </a:cubicBezTo>
                <a:cubicBezTo>
                  <a:pt x="2572265" y="8474"/>
                  <a:pt x="2602127" y="134100"/>
                  <a:pt x="2631990" y="25972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4A94662-5EE7-5449-90E4-AB0019C9471A}"/>
              </a:ext>
            </a:extLst>
          </p:cNvPr>
          <p:cNvSpPr/>
          <p:nvPr/>
        </p:nvSpPr>
        <p:spPr>
          <a:xfrm>
            <a:off x="9148094" y="1690688"/>
            <a:ext cx="2810357" cy="2052153"/>
          </a:xfrm>
          <a:custGeom>
            <a:avLst/>
            <a:gdLst>
              <a:gd name="connsiteX0" fmla="*/ 0 w 2277737"/>
              <a:gd name="connsiteY0" fmla="*/ 2203593 h 2203593"/>
              <a:gd name="connsiteX1" fmla="*/ 1099751 w 2277737"/>
              <a:gd name="connsiteY1" fmla="*/ 1363333 h 2203593"/>
              <a:gd name="connsiteX2" fmla="*/ 2187146 w 2277737"/>
              <a:gd name="connsiteY2" fmla="*/ 127658 h 2203593"/>
              <a:gd name="connsiteX3" fmla="*/ 1989438 w 2277737"/>
              <a:gd name="connsiteY3" fmla="*/ 214155 h 2203593"/>
              <a:gd name="connsiteX4" fmla="*/ 2261286 w 2277737"/>
              <a:gd name="connsiteY4" fmla="*/ 4090 h 2203593"/>
              <a:gd name="connsiteX5" fmla="*/ 2224216 w 2277737"/>
              <a:gd name="connsiteY5" fmla="*/ 436577 h 220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7737" h="2203593">
                <a:moveTo>
                  <a:pt x="0" y="2203593"/>
                </a:moveTo>
                <a:cubicBezTo>
                  <a:pt x="367613" y="1956457"/>
                  <a:pt x="735227" y="1709322"/>
                  <a:pt x="1099751" y="1363333"/>
                </a:cubicBezTo>
                <a:cubicBezTo>
                  <a:pt x="1464275" y="1017344"/>
                  <a:pt x="2038865" y="319188"/>
                  <a:pt x="2187146" y="127658"/>
                </a:cubicBezTo>
                <a:cubicBezTo>
                  <a:pt x="2335427" y="-63872"/>
                  <a:pt x="1977081" y="234750"/>
                  <a:pt x="1989438" y="214155"/>
                </a:cubicBezTo>
                <a:cubicBezTo>
                  <a:pt x="2001795" y="193560"/>
                  <a:pt x="2222156" y="-32980"/>
                  <a:pt x="2261286" y="4090"/>
                </a:cubicBezTo>
                <a:cubicBezTo>
                  <a:pt x="2300416" y="41160"/>
                  <a:pt x="2262316" y="238868"/>
                  <a:pt x="2224216" y="43657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F5D47A-4A94-7B4A-84D7-3AABC0F5C91A}"/>
              </a:ext>
            </a:extLst>
          </p:cNvPr>
          <p:cNvSpPr txBox="1"/>
          <p:nvPr/>
        </p:nvSpPr>
        <p:spPr>
          <a:xfrm>
            <a:off x="7527642" y="509259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1993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9F8ABD-EC25-A942-BF9E-32F353C4FA22}"/>
              </a:ext>
            </a:extLst>
          </p:cNvPr>
          <p:cNvSpPr txBox="1"/>
          <p:nvPr/>
        </p:nvSpPr>
        <p:spPr>
          <a:xfrm>
            <a:off x="10831014" y="5104939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1995</a:t>
            </a:r>
          </a:p>
        </p:txBody>
      </p:sp>
    </p:spTree>
    <p:extLst>
      <p:ext uri="{BB962C8B-B14F-4D97-AF65-F5344CB8AC3E}">
        <p14:creationId xmlns:p14="http://schemas.microsoft.com/office/powerpoint/2010/main" val="3782946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B1636-3630-FD4F-A37A-5D19EEC36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IPv6 and BGP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A0ABD-3EAF-5D45-BE72-A5C3793BB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While the IETF adopted the IPv6 address architecture for the address exhaustion issue, it was unable to find an IPv6 routing architecture that had similar scaling properties</a:t>
            </a:r>
          </a:p>
          <a:p>
            <a:pPr lvl="1"/>
            <a:r>
              <a:rPr lang="en-AU" dirty="0"/>
              <a:t>IETF efforts to impose a routing hierarchy (TLAs and sub-TLAs – RFC 2928) got nowhere! </a:t>
            </a:r>
          </a:p>
          <a:p>
            <a:r>
              <a:rPr lang="en-AU" dirty="0"/>
              <a:t>So we just used BGP for IPv6 in the same way as we used BGP for IPv4</a:t>
            </a:r>
          </a:p>
          <a:p>
            <a:pPr lvl="1"/>
            <a:r>
              <a:rPr lang="en-AU" dirty="0"/>
              <a:t>Address allocation policies that allocated ‘independent’ address blocks of /35 or larger</a:t>
            </a:r>
          </a:p>
          <a:p>
            <a:pPr lvl="1"/>
            <a:r>
              <a:rPr lang="en-AU" dirty="0"/>
              <a:t>ISP traffic engineering and hijack “defence” by advertising more specifics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6042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407AE-7ADB-034E-AB33-E01BD987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BGP and 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EF711-4668-3A41-B8AE-4BE8470E4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BGP cannot load-balance in the inter-AS space</a:t>
            </a:r>
          </a:p>
          <a:p>
            <a:pPr lvl="1"/>
            <a:r>
              <a:rPr lang="en-AU" dirty="0"/>
              <a:t>It’s a ‘winner-take-all’ best path selection protocol</a:t>
            </a:r>
          </a:p>
          <a:p>
            <a:pPr lvl="1"/>
            <a:r>
              <a:rPr lang="en-AU" dirty="0"/>
              <a:t>It cannot load balance as it has no concept of feedback loops</a:t>
            </a:r>
          </a:p>
          <a:p>
            <a:r>
              <a:rPr lang="en-AU" dirty="0"/>
              <a:t>BGP cannot perform traffic engineering easily</a:t>
            </a:r>
          </a:p>
          <a:p>
            <a:pPr lvl="1"/>
            <a:r>
              <a:rPr lang="en-AU" dirty="0"/>
              <a:t>Because routing policies are intrinsically non-transitive and AS prepending is completely unreliable, the only leverage left to engineer traffic is the selective advertisement of more specific routes</a:t>
            </a:r>
          </a:p>
          <a:p>
            <a:pPr lvl="1"/>
            <a:r>
              <a:rPr lang="en-AU" dirty="0"/>
              <a:t>Which means that BGP carries large volumes of more specific routes whose primary purpose appears to relate to various efforts to perform traffic engineering of incoming traffic</a:t>
            </a:r>
          </a:p>
        </p:txBody>
      </p:sp>
    </p:spTree>
    <p:extLst>
      <p:ext uri="{BB962C8B-B14F-4D97-AF65-F5344CB8AC3E}">
        <p14:creationId xmlns:p14="http://schemas.microsoft.com/office/powerpoint/2010/main" val="3173489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A8E71-8C55-6A4A-8291-61EF4ED06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BGP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96AD8-292F-214F-ADB4-0857FCFEA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57193" cy="4351338"/>
          </a:xfrm>
        </p:spPr>
        <p:txBody>
          <a:bodyPr>
            <a:normAutofit/>
          </a:bodyPr>
          <a:lstStyle/>
          <a:p>
            <a:r>
              <a:rPr lang="en-AU" sz="2400" dirty="0"/>
              <a:t>BGP has scaled because the protocol only passes topology deltas - as long as the topology change rate is low, the BGP load is low</a:t>
            </a:r>
          </a:p>
          <a:p>
            <a:r>
              <a:rPr lang="en-AU" sz="2400" dirty="0"/>
              <a:t>The strongly clustered inter-AS topology of the Internet works in BGP’s favour</a:t>
            </a:r>
          </a:p>
          <a:p>
            <a:r>
              <a:rPr lang="en-AU" sz="2400" dirty="0"/>
              <a:t>BGP has grown well beyond any original  design expectations 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401146A8-AF43-6A47-9C84-1815F60E0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943" y="365125"/>
            <a:ext cx="4849050" cy="2879124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8859E30-02BB-6F41-A66D-6958B2DDB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943" y="3244249"/>
            <a:ext cx="5179398" cy="331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88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E17C03-77C7-1F44-8EEB-73D9386B1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853" y="0"/>
            <a:ext cx="6351398" cy="7457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D7AAAF-38D6-F540-AD3B-6FA621E55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84060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1E41D5-A0EB-4A4E-A5BA-E9DAE7EADAE0}"/>
              </a:ext>
            </a:extLst>
          </p:cNvPr>
          <p:cNvSpPr/>
          <p:nvPr/>
        </p:nvSpPr>
        <p:spPr>
          <a:xfrm>
            <a:off x="7749" y="0"/>
            <a:ext cx="12192000" cy="7516678"/>
          </a:xfrm>
          <a:prstGeom prst="rect">
            <a:avLst/>
          </a:prstGeom>
          <a:solidFill>
            <a:srgbClr val="FFF8EE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3CCAC-B813-7943-93DB-D52C3D2D9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 the Beginning…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90112-D077-8444-9986-116414CD3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BGP was an evolution of the earlier EGP protocol (developed in 1982 by Eric Rosen and Dave Mills)</a:t>
            </a:r>
          </a:p>
          <a:p>
            <a:r>
              <a:rPr lang="en-AU" b="1" dirty="0"/>
              <a:t>BGP-1</a:t>
            </a:r>
            <a:r>
              <a:rPr lang="en-AU" dirty="0"/>
              <a:t> – RFC 1105, June 1989, Kirk Lougheed, </a:t>
            </a:r>
            <a:r>
              <a:rPr lang="en-AU" dirty="0" err="1"/>
              <a:t>Yakov</a:t>
            </a:r>
            <a:r>
              <a:rPr lang="en-AU" dirty="0"/>
              <a:t> </a:t>
            </a:r>
            <a:r>
              <a:rPr lang="en-AU" dirty="0" err="1"/>
              <a:t>Rekhter</a:t>
            </a:r>
            <a:endParaRPr lang="en-AU" dirty="0"/>
          </a:p>
          <a:p>
            <a:pPr lvl="1"/>
            <a:r>
              <a:rPr lang="en-AU" dirty="0"/>
              <a:t>TCP-based message exchange protocol, based on distance vector routing algorithm with explicit path attributes</a:t>
            </a:r>
          </a:p>
          <a:p>
            <a:r>
              <a:rPr lang="en-AU" b="1" dirty="0"/>
              <a:t>BGP-3</a:t>
            </a:r>
            <a:r>
              <a:rPr lang="en-AU" dirty="0"/>
              <a:t> – RFC1267, October 1991, Kirk Lougheed, </a:t>
            </a:r>
            <a:r>
              <a:rPr lang="en-AU" dirty="0" err="1"/>
              <a:t>Yakov</a:t>
            </a:r>
            <a:r>
              <a:rPr lang="en-AU" dirty="0"/>
              <a:t> </a:t>
            </a:r>
            <a:r>
              <a:rPr lang="en-AU" dirty="0" err="1"/>
              <a:t>Rekhter</a:t>
            </a:r>
            <a:endParaRPr lang="en-AU" dirty="0"/>
          </a:p>
          <a:p>
            <a:pPr lvl="1"/>
            <a:r>
              <a:rPr lang="en-AU" dirty="0"/>
              <a:t>Essentially a clarification and minor tweaks to the basic concepts used in BGP</a:t>
            </a:r>
          </a:p>
          <a:p>
            <a:r>
              <a:rPr lang="en-AU" b="1" dirty="0"/>
              <a:t>BGP-4</a:t>
            </a:r>
            <a:r>
              <a:rPr lang="en-AU" dirty="0"/>
              <a:t> – RFC 1654, July 1994, </a:t>
            </a:r>
            <a:r>
              <a:rPr lang="en-AU" dirty="0" err="1"/>
              <a:t>Yakov</a:t>
            </a:r>
            <a:r>
              <a:rPr lang="en-AU" dirty="0"/>
              <a:t> </a:t>
            </a:r>
            <a:r>
              <a:rPr lang="en-AU" dirty="0" err="1"/>
              <a:t>Rekhter</a:t>
            </a:r>
            <a:r>
              <a:rPr lang="en-AU" dirty="0"/>
              <a:t>, Tony Li</a:t>
            </a:r>
          </a:p>
          <a:p>
            <a:pPr lvl="1"/>
            <a:r>
              <a:rPr lang="en-AU" dirty="0"/>
              <a:t>Added CIDR (supporting explicit prefix lengths) and proxy aggregation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9369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6B4A8-2123-184E-A0D2-44732F97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But - Scale generates Inertia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B1D59-0FBF-974E-BC8F-4A3DBA856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3149331"/>
          </a:xfrm>
        </p:spPr>
        <p:txBody>
          <a:bodyPr>
            <a:normAutofit fontScale="92500" lnSpcReduction="10000"/>
          </a:bodyPr>
          <a:lstStyle/>
          <a:p>
            <a:r>
              <a:rPr lang="en-AU" sz="2400" dirty="0"/>
              <a:t>BGP-4 was introduced when the routing table contained ~ 10K entries – it is now ~800K entries and carries some 75K ASNs</a:t>
            </a:r>
          </a:p>
          <a:p>
            <a:r>
              <a:rPr lang="en-AU" sz="2400" dirty="0"/>
              <a:t>This has its own inertial mass that resists change</a:t>
            </a:r>
          </a:p>
          <a:p>
            <a:r>
              <a:rPr lang="en-AU" sz="2400" dirty="0"/>
              <a:t>Changing the routing environment to use a new IDR protocol would be incredibly challenging, even if we understood what we wanted from any candidate  successor IDR protocol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331BF1-30E8-0B46-9A03-4A062E500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137" y="1991053"/>
            <a:ext cx="5441327" cy="365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7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31BA9-419D-4D45-8ABA-90A4A795B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Expectations vs Deployment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1BBFF-728A-B74E-8F18-3F6CB78CF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/>
              <a:t>Session lifetime</a:t>
            </a:r>
          </a:p>
          <a:p>
            <a:pPr lvl="1"/>
            <a:r>
              <a:rPr lang="en-AU" dirty="0"/>
              <a:t>Expectations of short session lifetimes – experience of session longevity</a:t>
            </a:r>
          </a:p>
          <a:p>
            <a:r>
              <a:rPr lang="en-AU" dirty="0"/>
              <a:t>Session Security</a:t>
            </a:r>
          </a:p>
          <a:p>
            <a:pPr lvl="1"/>
            <a:r>
              <a:rPr lang="en-AU" dirty="0"/>
              <a:t>Expectation of routing being a public function  - experience of session attack</a:t>
            </a:r>
          </a:p>
          <a:p>
            <a:r>
              <a:rPr lang="en-AU" dirty="0"/>
              <a:t>Payload Integrity</a:t>
            </a:r>
          </a:p>
          <a:p>
            <a:pPr lvl="1"/>
            <a:r>
              <a:rPr lang="en-AU" dirty="0"/>
              <a:t>Expectations of mutual trust – experience of malicious and negligent attack</a:t>
            </a:r>
          </a:p>
          <a:p>
            <a:r>
              <a:rPr lang="en-AU" dirty="0"/>
              <a:t>Protocol Performance</a:t>
            </a:r>
          </a:p>
          <a:p>
            <a:pPr lvl="1"/>
            <a:r>
              <a:rPr lang="en-AU" dirty="0"/>
              <a:t>Expectations of slow performance – experience of more demanding environments</a:t>
            </a:r>
          </a:p>
          <a:p>
            <a:r>
              <a:rPr lang="en-AU" dirty="0"/>
              <a:t>Error Handling</a:t>
            </a:r>
          </a:p>
          <a:p>
            <a:pPr lvl="1"/>
            <a:r>
              <a:rPr lang="en-AU" dirty="0"/>
              <a:t>Expectations of “clear session” as the universal solution – experience required better recovery without catastrophic session teardown</a:t>
            </a:r>
          </a:p>
          <a:p>
            <a:r>
              <a:rPr lang="en-AU" dirty="0"/>
              <a:t>Use</a:t>
            </a:r>
          </a:p>
          <a:p>
            <a:pPr lvl="1"/>
            <a:r>
              <a:rPr lang="en-AU" dirty="0"/>
              <a:t>Expectations of simple topology maintenance – experience of complex traffic engineering</a:t>
            </a:r>
          </a:p>
        </p:txBody>
      </p:sp>
    </p:spTree>
    <p:extLst>
      <p:ext uri="{BB962C8B-B14F-4D97-AF65-F5344CB8AC3E}">
        <p14:creationId xmlns:p14="http://schemas.microsoft.com/office/powerpoint/2010/main" val="4226228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DBB21-87A5-1F47-B5DD-D99EC432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Deployment: BGP isn’t perfect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DE081-17D3-A94C-BF86-31160C114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Session insecurity</a:t>
            </a:r>
          </a:p>
          <a:p>
            <a:r>
              <a:rPr lang="en-AU" dirty="0"/>
              <a:t>Payload insecurity</a:t>
            </a:r>
          </a:p>
          <a:p>
            <a:r>
              <a:rPr lang="en-AU" dirty="0"/>
              <a:t>Protocol instability</a:t>
            </a:r>
          </a:p>
          <a:p>
            <a:r>
              <a:rPr lang="en-AU" dirty="0"/>
              <a:t>Sparseness of signalling</a:t>
            </a:r>
          </a:p>
          <a:p>
            <a:r>
              <a:rPr lang="en-AU" dirty="0"/>
              <a:t>No ability to distinguish between topology maintenance, policy negotiation and traffic engineering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202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774E8-42E3-634E-9E89-D70C52D4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31" y="365125"/>
            <a:ext cx="11794210" cy="1325563"/>
          </a:xfrm>
        </p:spPr>
        <p:txBody>
          <a:bodyPr/>
          <a:lstStyle/>
          <a:p>
            <a:r>
              <a:rPr lang="en-AU" dirty="0"/>
              <a:t>III - Where should we go with BGP?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4DDD839-BA64-B645-A92C-7BACDF844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0558" y="1825625"/>
            <a:ext cx="56908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81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774E8-42E3-634E-9E89-D70C52D4F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Incremental tweaking?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023E7-E82D-C44A-888B-607178B06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Which as what we’ve been doing for 30 years:</a:t>
            </a:r>
          </a:p>
          <a:p>
            <a:pPr lvl="1"/>
            <a:r>
              <a:rPr lang="en-AU" dirty="0"/>
              <a:t>Capability negotiation</a:t>
            </a:r>
          </a:p>
          <a:p>
            <a:pPr lvl="1"/>
            <a:r>
              <a:rPr lang="en-AU" dirty="0"/>
              <a:t>Add Path</a:t>
            </a:r>
          </a:p>
          <a:p>
            <a:pPr lvl="1"/>
            <a:r>
              <a:rPr lang="en-AU" dirty="0"/>
              <a:t>Extended communities</a:t>
            </a:r>
          </a:p>
          <a:p>
            <a:pPr lvl="1"/>
            <a:r>
              <a:rPr lang="en-AU" dirty="0"/>
              <a:t>Fast BGP</a:t>
            </a:r>
          </a:p>
          <a:p>
            <a:pPr lvl="1"/>
            <a:r>
              <a:rPr lang="en-AU" dirty="0"/>
              <a:t>Graceful Restart</a:t>
            </a:r>
          </a:p>
          <a:p>
            <a:pPr lvl="1"/>
            <a:r>
              <a:rPr lang="en-AU" dirty="0"/>
              <a:t>4-byte AS’s</a:t>
            </a:r>
          </a:p>
          <a:p>
            <a:pPr lvl="1"/>
            <a:r>
              <a:rPr lang="en-AU" dirty="0"/>
              <a:t>…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37292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68283-F11D-904B-A37E-9D27449D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Does tweaking “work”?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8DDD4-1804-A642-8270-F7160CCF7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3200" b="1" dirty="0"/>
              <a:t>Not Really</a:t>
            </a:r>
          </a:p>
          <a:p>
            <a:r>
              <a:rPr lang="en-AU" dirty="0"/>
              <a:t>There are few BGP tweaks that provide substantial benefit to adopters in partial deployment scenarios in the Internet</a:t>
            </a:r>
          </a:p>
          <a:p>
            <a:pPr lvl="1"/>
            <a:r>
              <a:rPr lang="en-AU" dirty="0"/>
              <a:t>Routing is a universal substrate and deviations from a common model are necessarily limited in scope and impact in order to interoperate with the common mass of behaviour</a:t>
            </a:r>
          </a:p>
          <a:p>
            <a:r>
              <a:rPr lang="en-AU" dirty="0"/>
              <a:t>As long as tweaks are localised in both impact and benefit they find it hard to gather sufficient impetus to impel common adoption</a:t>
            </a:r>
          </a:p>
          <a:p>
            <a:pPr lvl="1"/>
            <a:r>
              <a:rPr lang="en-AU" dirty="0"/>
              <a:t>There are exceptions to this  - like 4 byte ASN – but they are exceptions to the common behaviour model</a:t>
            </a:r>
          </a:p>
        </p:txBody>
      </p:sp>
    </p:spTree>
    <p:extLst>
      <p:ext uri="{BB962C8B-B14F-4D97-AF65-F5344CB8AC3E}">
        <p14:creationId xmlns:p14="http://schemas.microsoft.com/office/powerpoint/2010/main" val="981963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9170-9FD2-0246-B490-E9C75FB2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Time for a ”new” IDR?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372BB-B17D-9046-AF30-39DF78166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What? Not again!</a:t>
            </a:r>
          </a:p>
          <a:p>
            <a:r>
              <a:rPr lang="en-AU" dirty="0"/>
              <a:t>We’ve been here before many times:</a:t>
            </a:r>
          </a:p>
          <a:p>
            <a:pPr marL="457200" lvl="1" indent="0">
              <a:buNone/>
            </a:pPr>
            <a:r>
              <a:rPr lang="en-AU" dirty="0"/>
              <a:t>“BGP is failing because &lt;reasons&gt; and we need to shift to a new IDR for the Internet”</a:t>
            </a:r>
          </a:p>
          <a:p>
            <a:r>
              <a:rPr lang="en-AU" dirty="0"/>
              <a:t>We have no new basic insights into routing in a diverse multi-provider space</a:t>
            </a:r>
          </a:p>
          <a:p>
            <a:pPr lvl="1"/>
            <a:r>
              <a:rPr lang="en-AU" dirty="0"/>
              <a:t>Which means that we have no real assurance that we could improve on the basic BGP functions </a:t>
            </a:r>
          </a:p>
          <a:p>
            <a:pPr marL="457200" lvl="1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457200" lvl="1" indent="0">
              <a:buNone/>
            </a:pPr>
            <a:r>
              <a:rPr lang="en-AU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563644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340A2-3963-E04B-B6D9-E6C5ABE48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Lessons from 30 years of BGP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E5DEF-157A-9948-A9AD-93713037D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Enduring use is often an accidental and unintended outcome</a:t>
            </a:r>
          </a:p>
          <a:p>
            <a:r>
              <a:rPr lang="en-AU" dirty="0"/>
              <a:t>Simplicity is often undervalued</a:t>
            </a:r>
          </a:p>
          <a:p>
            <a:r>
              <a:rPr lang="en-AU" dirty="0"/>
              <a:t>Hop-by-Hop protocols are extremely flexible</a:t>
            </a:r>
          </a:p>
          <a:p>
            <a:r>
              <a:rPr lang="en-AU" dirty="0"/>
              <a:t>TCP is more powerful than anyone thought!</a:t>
            </a:r>
          </a:p>
          <a:p>
            <a:r>
              <a:rPr lang="en-AU" dirty="0"/>
              <a:t>Its by no means a perfect solution but it represents a set of compromises that we are willing to accept</a:t>
            </a:r>
          </a:p>
        </p:txBody>
      </p:sp>
    </p:spTree>
    <p:extLst>
      <p:ext uri="{BB962C8B-B14F-4D97-AF65-F5344CB8AC3E}">
        <p14:creationId xmlns:p14="http://schemas.microsoft.com/office/powerpoint/2010/main" val="430288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45285-BA3F-1942-A372-C9799E37B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about the next 30 years?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C32A6-A03A-C344-AE0B-35BE177F6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I just don’t know!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4805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45285-BA3F-1942-A372-C9799E37B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about the next 30 years?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C32A6-A03A-C344-AE0B-35BE177F6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I just don’t know!</a:t>
            </a:r>
          </a:p>
          <a:p>
            <a:r>
              <a:rPr lang="en-AU" dirty="0"/>
              <a:t>There are major issues with content delivery systems and a major tension between carriage and content</a:t>
            </a:r>
          </a:p>
          <a:p>
            <a:pPr lvl="1"/>
            <a:r>
              <a:rPr lang="en-AU" dirty="0"/>
              <a:t>In the multi-provider carriage environment BGP has a clear role to play for the near term future</a:t>
            </a:r>
          </a:p>
          <a:p>
            <a:pPr lvl="1"/>
            <a:r>
              <a:rPr lang="en-AU" dirty="0"/>
              <a:t>In a future </a:t>
            </a:r>
            <a:r>
              <a:rPr lang="en-AU" dirty="0" err="1"/>
              <a:t>uni</a:t>
            </a:r>
            <a:r>
              <a:rPr lang="en-AU" dirty="0"/>
              <a:t>-provider content delivery system there are other approaches that can deliver better outcomes, incorporating feedback systems to support load balancing and adding fine-grained traffic steerage</a:t>
            </a:r>
          </a:p>
          <a:p>
            <a:pPr lvl="1"/>
            <a:r>
              <a:rPr lang="en-AU" dirty="0"/>
              <a:t>So which way are we heading with the Internet?</a:t>
            </a:r>
          </a:p>
        </p:txBody>
      </p:sp>
    </p:spTree>
    <p:extLst>
      <p:ext uri="{BB962C8B-B14F-4D97-AF65-F5344CB8AC3E}">
        <p14:creationId xmlns:p14="http://schemas.microsoft.com/office/powerpoint/2010/main" val="1633694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6D3CB-1C65-5D4D-8356-F6944473B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 - The Protocol Design of BGP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E6BB65-1BFB-9B4F-9672-79F6C4B4B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545" y="1859258"/>
            <a:ext cx="50800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27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45285-BA3F-1942-A372-C9799E37B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about the next 30 years?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C32A6-A03A-C344-AE0B-35BE177F6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I just don’t know!</a:t>
            </a:r>
          </a:p>
          <a:p>
            <a:r>
              <a:rPr lang="en-AU" dirty="0"/>
              <a:t>There are major issues with content delivery systems and a major tension between carriage and content</a:t>
            </a:r>
          </a:p>
          <a:p>
            <a:pPr lvl="1"/>
            <a:r>
              <a:rPr lang="en-AU" dirty="0"/>
              <a:t>In the multi-provider carriage environment BGP has a clear role to play for the near term future</a:t>
            </a:r>
          </a:p>
          <a:p>
            <a:pPr lvl="1"/>
            <a:r>
              <a:rPr lang="en-AU" dirty="0"/>
              <a:t>In a future </a:t>
            </a:r>
            <a:r>
              <a:rPr lang="en-AU" dirty="0" err="1"/>
              <a:t>uni</a:t>
            </a:r>
            <a:r>
              <a:rPr lang="en-AU" dirty="0"/>
              <a:t>-provider content delivery system there are other approaches that can deliver better outcomes, incorporating feedback systems to support load balancing and adding fine-grained traffic steerage</a:t>
            </a:r>
          </a:p>
          <a:p>
            <a:pPr lvl="1"/>
            <a:r>
              <a:rPr lang="en-AU" dirty="0"/>
              <a:t>So which way are we heading with the Internet?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215A9D-715B-DA40-939D-9BACD2A9E0DF}"/>
              </a:ext>
            </a:extLst>
          </p:cNvPr>
          <p:cNvSpPr txBox="1"/>
          <p:nvPr/>
        </p:nvSpPr>
        <p:spPr>
          <a:xfrm rot="20996386">
            <a:off x="1584495" y="2884416"/>
            <a:ext cx="6700947" cy="1938992"/>
          </a:xfrm>
          <a:prstGeom prst="rect">
            <a:avLst/>
          </a:prstGeom>
          <a:solidFill>
            <a:srgbClr val="FFF8EE"/>
          </a:solidFill>
          <a:effectLst>
            <a:outerShdw blurRad="50800" dist="241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The entire Internet may change and make BGP and IDR itself irrelevant! But that form of change is WAY more than just a discussion about BGP and routing!</a:t>
            </a:r>
          </a:p>
        </p:txBody>
      </p:sp>
    </p:spTree>
    <p:extLst>
      <p:ext uri="{BB962C8B-B14F-4D97-AF65-F5344CB8AC3E}">
        <p14:creationId xmlns:p14="http://schemas.microsoft.com/office/powerpoint/2010/main" val="3966550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A485-F3EE-8E4F-B260-D1753BB1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Will it get better?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9BA85-AA8A-F04E-A4E0-9323C093C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Will we ever secure BGP?</a:t>
            </a:r>
          </a:p>
          <a:p>
            <a:r>
              <a:rPr lang="en-AU" dirty="0"/>
              <a:t>Will we clear out bogons?</a:t>
            </a:r>
          </a:p>
          <a:p>
            <a:r>
              <a:rPr lang="en-AU" dirty="0"/>
              <a:t>What about more specifics?</a:t>
            </a:r>
          </a:p>
          <a:p>
            <a:r>
              <a:rPr lang="en-AU" dirty="0"/>
              <a:t>Stop senseless prepending?</a:t>
            </a:r>
          </a:p>
          <a:p>
            <a:r>
              <a:rPr lang="en-AU" dirty="0"/>
              <a:t>See an end to massive route leaks?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10104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A485-F3EE-8E4F-B260-D1753BB1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Will it get better?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9BA85-AA8A-F04E-A4E0-9323C093C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Will we ever secure BGP?</a:t>
            </a:r>
          </a:p>
          <a:p>
            <a:r>
              <a:rPr lang="en-AU" dirty="0"/>
              <a:t>Will we clear out bogons?</a:t>
            </a:r>
          </a:p>
          <a:p>
            <a:r>
              <a:rPr lang="en-AU" dirty="0"/>
              <a:t>What about more specifics?</a:t>
            </a:r>
          </a:p>
          <a:p>
            <a:r>
              <a:rPr lang="en-AU" dirty="0"/>
              <a:t>Stop senseless prepending?</a:t>
            </a:r>
          </a:p>
          <a:p>
            <a:r>
              <a:rPr lang="en-AU" dirty="0"/>
              <a:t>See an end to massive route leaks?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AE425A-F3AC-B147-A962-74FFC35F1477}"/>
              </a:ext>
            </a:extLst>
          </p:cNvPr>
          <p:cNvSpPr txBox="1"/>
          <p:nvPr/>
        </p:nvSpPr>
        <p:spPr>
          <a:xfrm rot="20344957">
            <a:off x="2318535" y="2578313"/>
            <a:ext cx="186942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AU" sz="4800" dirty="0">
                <a:solidFill>
                  <a:schemeClr val="accent2">
                    <a:lumMod val="50000"/>
                  </a:schemeClr>
                </a:solidFill>
                <a:latin typeface="AhnbergHand" pitchFamily="2" charset="0"/>
              </a:rPr>
              <a:t>Nope!</a:t>
            </a:r>
          </a:p>
        </p:txBody>
      </p:sp>
    </p:spTree>
    <p:extLst>
      <p:ext uri="{BB962C8B-B14F-4D97-AF65-F5344CB8AC3E}">
        <p14:creationId xmlns:p14="http://schemas.microsoft.com/office/powerpoint/2010/main" val="2388540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7C5C6-51F2-3649-9887-A5309D656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My Opinions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B2CF1-7376-D14E-93FE-EF4D31CD6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We’re not going to change BGP anytime soon:</a:t>
            </a:r>
          </a:p>
          <a:p>
            <a:pPr lvl="1"/>
            <a:r>
              <a:rPr lang="en-AU" dirty="0"/>
              <a:t>It’s still functional</a:t>
            </a:r>
          </a:p>
          <a:p>
            <a:pPr lvl="1"/>
            <a:r>
              <a:rPr lang="en-AU" dirty="0"/>
              <a:t>We’ve grown used to working with its strengths and we’ve become accustomed to avoiding or tolerating its weaknesses</a:t>
            </a:r>
          </a:p>
          <a:p>
            <a:pPr lvl="1"/>
            <a:r>
              <a:rPr lang="en-AU" dirty="0"/>
              <a:t>Its adequately efficient</a:t>
            </a:r>
          </a:p>
          <a:p>
            <a:pPr lvl="1"/>
            <a:r>
              <a:rPr lang="en-AU" dirty="0"/>
              <a:t>The business model and the BGP model have managed to come to terms with each other</a:t>
            </a:r>
          </a:p>
          <a:p>
            <a:pPr lvl="1"/>
            <a:r>
              <a:rPr lang="en-AU" dirty="0"/>
              <a:t>The levels of abuse are tolerable (so far)</a:t>
            </a:r>
          </a:p>
          <a:p>
            <a:pPr lvl="1"/>
            <a:r>
              <a:rPr lang="en-AU" dirty="0"/>
              <a:t>And we’ve trained a large body of network operators who understand how to drive / abuse it for fun and profit!</a:t>
            </a:r>
          </a:p>
          <a:p>
            <a:pPr lvl="1"/>
            <a:r>
              <a:rPr lang="en-AU" dirty="0"/>
              <a:t>And we have no plan B!</a:t>
            </a:r>
          </a:p>
          <a:p>
            <a:pPr marL="457200" lvl="1" indent="0">
              <a:buNone/>
            </a:pPr>
            <a:endParaRPr lang="en-AU" dirty="0"/>
          </a:p>
          <a:p>
            <a:pPr marL="457200" lvl="1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745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F0C1A-9F4A-0641-8128-6B86E9734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45103">
            <a:off x="4176214" y="2726140"/>
            <a:ext cx="6502021" cy="1627496"/>
          </a:xfrm>
        </p:spPr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507322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05ADF-53BC-5D4E-8CFC-543DFD12B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Hierarchies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1EC06-2115-DA46-9634-A55C2A5D3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658" y="1852519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AU" dirty="0"/>
              <a:t>Earlier protocols, notably </a:t>
            </a:r>
            <a:r>
              <a:rPr lang="en-AU" dirty="0" err="1"/>
              <a:t>DECnet</a:t>
            </a:r>
            <a:r>
              <a:rPr lang="en-AU" dirty="0"/>
              <a:t> Phase IV, supported scaling by hierarchies:</a:t>
            </a:r>
          </a:p>
          <a:p>
            <a:pPr lvl="1"/>
            <a:r>
              <a:rPr lang="en-AU" dirty="0"/>
              <a:t>Within an “area” the routing protocol maintained a detailed topology that allowed all nodes within the area to reach any other node in the same area using links that were managed by the inter-area routing protocol</a:t>
            </a:r>
          </a:p>
          <a:p>
            <a:pPr lvl="1"/>
            <a:r>
              <a:rPr lang="en-AU" dirty="0"/>
              <a:t>Area border routers maintained an inter-area topology</a:t>
            </a:r>
          </a:p>
          <a:p>
            <a:r>
              <a:rPr lang="en-AU" dirty="0"/>
              <a:t>BGP borrowed this concept, using the terminology of “Autonomous Systems” in a manner similar to the concept of “areas”</a:t>
            </a:r>
          </a:p>
          <a:p>
            <a:r>
              <a:rPr lang="en-AU" dirty="0"/>
              <a:t>Unlike </a:t>
            </a:r>
            <a:r>
              <a:rPr lang="en-AU" dirty="0" err="1"/>
              <a:t>DECnet</a:t>
            </a:r>
            <a:r>
              <a:rPr lang="en-AU" dirty="0"/>
              <a:t>, BGP did not define the ”interior” routing protocol, decoupling the concepts of internal and exterior routing in this two-level hierarchy  </a:t>
            </a:r>
          </a:p>
        </p:txBody>
      </p:sp>
    </p:spTree>
    <p:extLst>
      <p:ext uri="{BB962C8B-B14F-4D97-AF65-F5344CB8AC3E}">
        <p14:creationId xmlns:p14="http://schemas.microsoft.com/office/powerpoint/2010/main" val="1476679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05ADF-53BC-5D4E-8CFC-543DFD12B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Hierarchies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1EC06-2115-DA46-9634-A55C2A5D3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658" y="1852519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AU" dirty="0"/>
              <a:t>Earlier protocols, notably </a:t>
            </a:r>
            <a:r>
              <a:rPr lang="en-AU" dirty="0" err="1"/>
              <a:t>DECnet</a:t>
            </a:r>
            <a:r>
              <a:rPr lang="en-AU" dirty="0"/>
              <a:t> Phase IV, supported scaling by hierarchies:</a:t>
            </a:r>
          </a:p>
          <a:p>
            <a:pPr lvl="1"/>
            <a:r>
              <a:rPr lang="en-AU" dirty="0"/>
              <a:t>Within an “area” the routing protocol maintained a detailed topology that allowed all nodes within the area to reach any other node in the same area using links that were managed by the inter-area routing protocol</a:t>
            </a:r>
          </a:p>
          <a:p>
            <a:pPr lvl="1"/>
            <a:r>
              <a:rPr lang="en-AU" dirty="0"/>
              <a:t>Area border routers maintained an inter-area topology</a:t>
            </a:r>
          </a:p>
          <a:p>
            <a:r>
              <a:rPr lang="en-AU" dirty="0"/>
              <a:t>BGP borrowed this concept, using the terminology of “Autonomous Systems” in a manner similar to the concept of “areas”</a:t>
            </a:r>
          </a:p>
          <a:p>
            <a:r>
              <a:rPr lang="en-AU" dirty="0"/>
              <a:t>Unlike </a:t>
            </a:r>
            <a:r>
              <a:rPr lang="en-AU" dirty="0" err="1"/>
              <a:t>DECnet</a:t>
            </a:r>
            <a:r>
              <a:rPr lang="en-AU" dirty="0"/>
              <a:t>, BGP did not define the ”interior” routing protocol, decoupling the concepts of internal and exterior routing in this two-level hierarchy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751A9-63E0-7B43-9B57-FC78A3015F5C}"/>
              </a:ext>
            </a:extLst>
          </p:cNvPr>
          <p:cNvSpPr txBox="1"/>
          <p:nvPr/>
        </p:nvSpPr>
        <p:spPr>
          <a:xfrm rot="20978109">
            <a:off x="1634637" y="2467869"/>
            <a:ext cx="7264995" cy="1384995"/>
          </a:xfrm>
          <a:prstGeom prst="rect">
            <a:avLst/>
          </a:prstGeom>
          <a:solidFill>
            <a:schemeClr val="bg1"/>
          </a:solidFill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Lesson: </a:t>
            </a:r>
          </a:p>
          <a:p>
            <a:r>
              <a:rPr lang="en-AU" sz="2800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Don’t try to solve everything – underachieving can be a virtue!</a:t>
            </a:r>
          </a:p>
        </p:txBody>
      </p:sp>
    </p:spTree>
    <p:extLst>
      <p:ext uri="{BB962C8B-B14F-4D97-AF65-F5344CB8AC3E}">
        <p14:creationId xmlns:p14="http://schemas.microsoft.com/office/powerpoint/2010/main" val="3813762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94D8E-6C2C-AA49-89A3-C4C08616D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895"/>
            <a:ext cx="10515600" cy="1325563"/>
          </a:xfrm>
        </p:spPr>
        <p:txBody>
          <a:bodyPr/>
          <a:lstStyle/>
          <a:p>
            <a:r>
              <a:rPr lang="en-AU" dirty="0"/>
              <a:t>BGP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F1EB8-D93E-E744-AE8F-5D62E26BE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BGP is a message passing protocol layered above TCP</a:t>
            </a:r>
          </a:p>
          <a:p>
            <a:r>
              <a:rPr lang="en-AU" dirty="0"/>
              <a:t>TCP manages:</a:t>
            </a:r>
          </a:p>
          <a:p>
            <a:pPr lvl="1"/>
            <a:r>
              <a:rPr lang="en-AU" dirty="0"/>
              <a:t>Framing of individual elements of the protocol exchange</a:t>
            </a:r>
          </a:p>
          <a:p>
            <a:pPr lvl="1"/>
            <a:r>
              <a:rPr lang="en-AU" dirty="0"/>
              <a:t>Reliability of the exchange</a:t>
            </a:r>
          </a:p>
          <a:p>
            <a:pPr lvl="1"/>
            <a:r>
              <a:rPr lang="en-AU" dirty="0"/>
              <a:t>Flow control, including rate adaptation</a:t>
            </a:r>
          </a:p>
          <a:p>
            <a:r>
              <a:rPr lang="en-AU" dirty="0"/>
              <a:t>BGP assumes that as long as the TCP session remains up then everything that was passed to a peer is known by that peer for the duration of the session</a:t>
            </a:r>
          </a:p>
          <a:p>
            <a:pPr lvl="1"/>
            <a:r>
              <a:rPr lang="en-AU" dirty="0"/>
              <a:t>BGP need only send changes, without periodic refresh for the lifetime of the session</a:t>
            </a:r>
          </a:p>
        </p:txBody>
      </p:sp>
    </p:spTree>
    <p:extLst>
      <p:ext uri="{BB962C8B-B14F-4D97-AF65-F5344CB8AC3E}">
        <p14:creationId xmlns:p14="http://schemas.microsoft.com/office/powerpoint/2010/main" val="955130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94D8E-6C2C-AA49-89A3-C4C08616D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895"/>
            <a:ext cx="10515600" cy="1325563"/>
          </a:xfrm>
        </p:spPr>
        <p:txBody>
          <a:bodyPr/>
          <a:lstStyle/>
          <a:p>
            <a:r>
              <a:rPr lang="en-AU" dirty="0"/>
              <a:t>BGP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F1EB8-D93E-E744-AE8F-5D62E26BE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BGP is a message passing protocol layered above TCP</a:t>
            </a:r>
          </a:p>
          <a:p>
            <a:r>
              <a:rPr lang="en-AU" dirty="0"/>
              <a:t>TCP manages:</a:t>
            </a:r>
          </a:p>
          <a:p>
            <a:pPr lvl="1"/>
            <a:r>
              <a:rPr lang="en-AU" dirty="0"/>
              <a:t>Framing of individual elements of the protocol exchange</a:t>
            </a:r>
          </a:p>
          <a:p>
            <a:pPr lvl="1"/>
            <a:r>
              <a:rPr lang="en-AU" dirty="0"/>
              <a:t>Reliability of the exchange</a:t>
            </a:r>
          </a:p>
          <a:p>
            <a:pPr lvl="1"/>
            <a:r>
              <a:rPr lang="en-AU" dirty="0"/>
              <a:t>Flow control, including rate adaptation</a:t>
            </a:r>
          </a:p>
          <a:p>
            <a:r>
              <a:rPr lang="en-AU" dirty="0"/>
              <a:t>BGP assumes that as long as the TCP session remains up then everything that was passed to a peer is known by that peer for the duration of the session</a:t>
            </a:r>
          </a:p>
          <a:p>
            <a:pPr lvl="1"/>
            <a:r>
              <a:rPr lang="en-AU" dirty="0"/>
              <a:t>BGP need only send changes, without periodic refresh for the lifetime of the session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43C05-4750-F248-9120-B29E0D9956DA}"/>
              </a:ext>
            </a:extLst>
          </p:cNvPr>
          <p:cNvSpPr txBox="1"/>
          <p:nvPr/>
        </p:nvSpPr>
        <p:spPr>
          <a:xfrm rot="20978109">
            <a:off x="1961601" y="3093352"/>
            <a:ext cx="5396029" cy="1815882"/>
          </a:xfrm>
          <a:prstGeom prst="rect">
            <a:avLst/>
          </a:prstGeom>
          <a:solidFill>
            <a:schemeClr val="bg1"/>
          </a:solidFill>
          <a:effectLst>
            <a:outerShdw blurRad="50800" dist="203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Lessons: </a:t>
            </a:r>
          </a:p>
          <a:p>
            <a:r>
              <a:rPr lang="en-AU" sz="2800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Reuse, don’t re-invent!</a:t>
            </a:r>
          </a:p>
          <a:p>
            <a:r>
              <a:rPr lang="en-AU" sz="2800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Don’t duplicate functionality</a:t>
            </a:r>
          </a:p>
          <a:p>
            <a:endParaRPr lang="en-AU" sz="2800" dirty="0">
              <a:solidFill>
                <a:schemeClr val="accent4">
                  <a:lumMod val="50000"/>
                </a:schemeClr>
              </a:solidFill>
              <a:latin typeface="AhnbergH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06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12A8-EF37-2D49-B68A-1F4B24D28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BGP and Packet Forwarding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8D036-1533-3948-A082-39E6D9548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BGP does not alter IP packets</a:t>
            </a:r>
          </a:p>
          <a:p>
            <a:pPr lvl="1"/>
            <a:r>
              <a:rPr lang="en-AU" dirty="0"/>
              <a:t>Its role is to inform routers on how to make forwarding decisions</a:t>
            </a:r>
          </a:p>
          <a:p>
            <a:r>
              <a:rPr lang="en-AU" dirty="0"/>
              <a:t>IP packets do not contain AS information</a:t>
            </a:r>
          </a:p>
          <a:p>
            <a:pPr lvl="1"/>
            <a:r>
              <a:rPr lang="en-AU" dirty="0"/>
              <a:t>The association of IP addresses to an AS is a BGP concept. Within an AS, the interior routers and interior routing protocols and hosts have no knowledge of the local AS.</a:t>
            </a:r>
          </a:p>
          <a:p>
            <a:pPr lvl="1"/>
            <a:r>
              <a:rPr lang="en-AU" dirty="0"/>
              <a:t>Which makes network rehoming in the AS space easy</a:t>
            </a:r>
          </a:p>
          <a:p>
            <a:pPr lvl="1"/>
            <a:r>
              <a:rPr lang="en-AU" dirty="0"/>
              <a:t>Which prevents provider lock-in and aids in a competitive supply for transit </a:t>
            </a:r>
          </a:p>
        </p:txBody>
      </p:sp>
    </p:spTree>
    <p:extLst>
      <p:ext uri="{BB962C8B-B14F-4D97-AF65-F5344CB8AC3E}">
        <p14:creationId xmlns:p14="http://schemas.microsoft.com/office/powerpoint/2010/main" val="2795180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12A8-EF37-2D49-B68A-1F4B24D28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BGP and Packet Forwarding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8D036-1533-3948-A082-39E6D9548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BGP does not alter IP packets</a:t>
            </a:r>
          </a:p>
          <a:p>
            <a:pPr lvl="1"/>
            <a:r>
              <a:rPr lang="en-AU" dirty="0"/>
              <a:t>Its role is to inform routers on how to make forwarding decisions</a:t>
            </a:r>
          </a:p>
          <a:p>
            <a:r>
              <a:rPr lang="en-AU" dirty="0"/>
              <a:t>IP packets do not contain AS information</a:t>
            </a:r>
          </a:p>
          <a:p>
            <a:pPr lvl="1"/>
            <a:r>
              <a:rPr lang="en-AU" dirty="0"/>
              <a:t>The association of IP addresses to an AS is a BGP concept. Within an AS, the interior routers and interior routing protocols and hosts have no knowledge of the local AS.</a:t>
            </a:r>
          </a:p>
          <a:p>
            <a:pPr lvl="1"/>
            <a:r>
              <a:rPr lang="en-AU" dirty="0"/>
              <a:t>Which makes network rehoming in the AS space easy</a:t>
            </a:r>
          </a:p>
          <a:p>
            <a:pPr lvl="1"/>
            <a:r>
              <a:rPr lang="en-AU" dirty="0"/>
              <a:t>Which prevents provider lock-in and aids in a competitive supply for transit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55B5D-3725-4442-9E1A-80BC1ABA6AC9}"/>
              </a:ext>
            </a:extLst>
          </p:cNvPr>
          <p:cNvSpPr txBox="1"/>
          <p:nvPr/>
        </p:nvSpPr>
        <p:spPr>
          <a:xfrm rot="20978109">
            <a:off x="863219" y="2654915"/>
            <a:ext cx="7477520" cy="1815882"/>
          </a:xfrm>
          <a:prstGeom prst="rect">
            <a:avLst/>
          </a:prstGeom>
          <a:solidFill>
            <a:schemeClr val="bg1"/>
          </a:solidFill>
          <a:effectLst>
            <a:outerShdw blurRad="50800" dist="203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Lessons: </a:t>
            </a:r>
          </a:p>
          <a:p>
            <a:r>
              <a:rPr lang="en-AU" sz="2800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Focus focus focus!</a:t>
            </a:r>
          </a:p>
          <a:p>
            <a:r>
              <a:rPr lang="en-AU" sz="2800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Limit side-effects as much as possible</a:t>
            </a:r>
          </a:p>
          <a:p>
            <a:endParaRPr lang="en-AU" sz="2800" dirty="0">
              <a:solidFill>
                <a:schemeClr val="accent4">
                  <a:lumMod val="50000"/>
                </a:schemeClr>
              </a:solidFill>
              <a:latin typeface="AhnbergH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688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2221</Words>
  <Application>Microsoft Macintosh PowerPoint</Application>
  <PresentationFormat>Widescreen</PresentationFormat>
  <Paragraphs>222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AhnbergHand</vt:lpstr>
      <vt:lpstr>Arial</vt:lpstr>
      <vt:lpstr>Calibri</vt:lpstr>
      <vt:lpstr>Calibri Light</vt:lpstr>
      <vt:lpstr>Powderfinger Type</vt:lpstr>
      <vt:lpstr>Powderfinger-Type</vt:lpstr>
      <vt:lpstr>Office Theme</vt:lpstr>
      <vt:lpstr>30 Years of BGP</vt:lpstr>
      <vt:lpstr>In the Beginning…</vt:lpstr>
      <vt:lpstr>I - The Protocol Design of BGP</vt:lpstr>
      <vt:lpstr>Routing Hierarchies</vt:lpstr>
      <vt:lpstr>Routing Hierarchies</vt:lpstr>
      <vt:lpstr>BGP Protocol</vt:lpstr>
      <vt:lpstr>BGP Protocol</vt:lpstr>
      <vt:lpstr>BGP and Packet Forwarding</vt:lpstr>
      <vt:lpstr>BGP and Packet Forwarding</vt:lpstr>
      <vt:lpstr>BGP Policy</vt:lpstr>
      <vt:lpstr>BGP Policy</vt:lpstr>
      <vt:lpstr>BGP is Non-Deterministic</vt:lpstr>
      <vt:lpstr>BGP is Non-Deterministic</vt:lpstr>
      <vt:lpstr>Why has BGP lasted?</vt:lpstr>
      <vt:lpstr>II - BGP Deployment Experience</vt:lpstr>
      <vt:lpstr>Containing the Routing “Explosion”</vt:lpstr>
      <vt:lpstr>IPv6 and BGP</vt:lpstr>
      <vt:lpstr>BGP and TE</vt:lpstr>
      <vt:lpstr>BGP Scaling</vt:lpstr>
      <vt:lpstr>But - Scale generates Inertia</vt:lpstr>
      <vt:lpstr>Expectations vs Deployment</vt:lpstr>
      <vt:lpstr>Deployment: BGP isn’t perfect</vt:lpstr>
      <vt:lpstr>III - Where should we go with BGP?</vt:lpstr>
      <vt:lpstr>Incremental tweaking?</vt:lpstr>
      <vt:lpstr>Does tweaking “work”?</vt:lpstr>
      <vt:lpstr>Time for a ”new” IDR?</vt:lpstr>
      <vt:lpstr>Lessons from 30 years of BGP</vt:lpstr>
      <vt:lpstr>What about the next 30 years?</vt:lpstr>
      <vt:lpstr>What about the next 30 years?</vt:lpstr>
      <vt:lpstr>What about the next 30 years?</vt:lpstr>
      <vt:lpstr>Will it get better?</vt:lpstr>
      <vt:lpstr>Will it get better?</vt:lpstr>
      <vt:lpstr>My Opinions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 Years of BGP</dc:title>
  <dc:creator>Geoff Huston</dc:creator>
  <cp:lastModifiedBy>Geoff Huston</cp:lastModifiedBy>
  <cp:revision>40</cp:revision>
  <cp:lastPrinted>2019-10-11T14:19:42Z</cp:lastPrinted>
  <dcterms:created xsi:type="dcterms:W3CDTF">2019-05-31T08:27:19Z</dcterms:created>
  <dcterms:modified xsi:type="dcterms:W3CDTF">2019-10-14T12:12:35Z</dcterms:modified>
</cp:coreProperties>
</file>