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312" r:id="rId4"/>
    <p:sldId id="313" r:id="rId5"/>
    <p:sldId id="290" r:id="rId6"/>
    <p:sldId id="304" r:id="rId7"/>
    <p:sldId id="284" r:id="rId8"/>
    <p:sldId id="285" r:id="rId9"/>
    <p:sldId id="257" r:id="rId10"/>
    <p:sldId id="286" r:id="rId11"/>
    <p:sldId id="258" r:id="rId12"/>
    <p:sldId id="314" r:id="rId13"/>
    <p:sldId id="315" r:id="rId14"/>
    <p:sldId id="260" r:id="rId15"/>
    <p:sldId id="316" r:id="rId16"/>
    <p:sldId id="317" r:id="rId17"/>
    <p:sldId id="310" r:id="rId18"/>
    <p:sldId id="318" r:id="rId19"/>
    <p:sldId id="319" r:id="rId20"/>
    <p:sldId id="320" r:id="rId21"/>
    <p:sldId id="283" r:id="rId22"/>
    <p:sldId id="296" r:id="rId23"/>
    <p:sldId id="321" r:id="rId24"/>
    <p:sldId id="276" r:id="rId25"/>
    <p:sldId id="322" r:id="rId26"/>
    <p:sldId id="323" r:id="rId27"/>
    <p:sldId id="324" r:id="rId28"/>
    <p:sldId id="300" r:id="rId29"/>
    <p:sldId id="277"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0" autoAdjust="0"/>
    <p:restoredTop sz="94694"/>
  </p:normalViewPr>
  <p:slideViewPr>
    <p:cSldViewPr snapToGrid="0" snapToObjects="1">
      <p:cViewPr varScale="1">
        <p:scale>
          <a:sx n="219" d="100"/>
          <a:sy n="219" d="100"/>
        </p:scale>
        <p:origin x="456"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C79FDF-0409-F240-8A95-27020ED84A8B}"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7908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42019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20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9517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DC79FDF-0409-F240-8A95-27020ED84A8B}"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495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8DC79FDF-0409-F240-8A95-27020ED84A8B}"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646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DC79FDF-0409-F240-8A95-27020ED84A8B}" type="datetimeFigureOut">
              <a:rPr lang="en-US" smtClean="0"/>
              <a:t>9/26/19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336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8DC79FDF-0409-F240-8A95-27020ED84A8B}" type="datetimeFigureOut">
              <a:rPr lang="en-US" smtClean="0"/>
              <a:t>9/26/19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0458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79FDF-0409-F240-8A95-27020ED84A8B}" type="datetimeFigureOut">
              <a:rPr lang="en-US" smtClean="0"/>
              <a:t>9/26/19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8572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843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22937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C79FDF-0409-F240-8A95-27020ED84A8B}" type="datetimeFigureOut">
              <a:rPr lang="en-US" smtClean="0"/>
              <a:t>9/26/19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15F947-F7CB-A340-8266-3C975272BEC0}" type="slidenum">
              <a:rPr lang="en-US" smtClean="0"/>
              <a:t>‹#›</a:t>
            </a:fld>
            <a:endParaRPr lang="en-US"/>
          </a:p>
        </p:txBody>
      </p:sp>
    </p:spTree>
    <p:extLst>
      <p:ext uri="{BB962C8B-B14F-4D97-AF65-F5344CB8AC3E}">
        <p14:creationId xmlns:p14="http://schemas.microsoft.com/office/powerpoint/2010/main" val="4774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b="1" kern="1200">
          <a:solidFill>
            <a:srgbClr val="984807"/>
          </a:solidFill>
          <a:latin typeface="Powderfinger Type"/>
          <a:ea typeface="+mj-ea"/>
          <a:cs typeface="Powderfinger Type"/>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Resolvers We Use</a:t>
            </a:r>
          </a:p>
        </p:txBody>
      </p:sp>
      <p:sp>
        <p:nvSpPr>
          <p:cNvPr id="3" name="Subtitle 2"/>
          <p:cNvSpPr>
            <a:spLocks noGrp="1"/>
          </p:cNvSpPr>
          <p:nvPr>
            <p:ph type="subTitle" idx="1"/>
          </p:nvPr>
        </p:nvSpPr>
        <p:spPr>
          <a:xfrm>
            <a:off x="2867758" y="2927839"/>
            <a:ext cx="4800600" cy="1314450"/>
          </a:xfrm>
        </p:spPr>
        <p:txBody>
          <a:bodyPr>
            <a:normAutofit/>
          </a:bodyPr>
          <a:lstStyle/>
          <a:p>
            <a:pPr algn="r"/>
            <a:r>
              <a:rPr lang="en-US" sz="1800" dirty="0">
                <a:latin typeface="AhnbergHand"/>
                <a:cs typeface="AhnbergHand"/>
              </a:rPr>
              <a:t>Joao Damas, Geoff Huston</a:t>
            </a:r>
          </a:p>
          <a:p>
            <a:pPr algn="r"/>
            <a:r>
              <a:rPr lang="en-US" sz="1800" dirty="0">
                <a:latin typeface="AhnbergHand"/>
                <a:cs typeface="AhnbergHand"/>
              </a:rPr>
              <a:t>APNIC</a:t>
            </a:r>
            <a:r>
              <a:rPr lang="en-US" sz="1800" dirty="0"/>
              <a:t> </a:t>
            </a:r>
          </a:p>
        </p:txBody>
      </p:sp>
    </p:spTree>
    <p:extLst>
      <p:ext uri="{BB962C8B-B14F-4D97-AF65-F5344CB8AC3E}">
        <p14:creationId xmlns:p14="http://schemas.microsoft.com/office/powerpoint/2010/main" val="31157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Users and Resolvers</a:t>
            </a:r>
          </a:p>
        </p:txBody>
      </p:sp>
      <p:sp>
        <p:nvSpPr>
          <p:cNvPr id="3" name="Content Placeholder 2"/>
          <p:cNvSpPr>
            <a:spLocks noGrp="1"/>
          </p:cNvSpPr>
          <p:nvPr>
            <p:ph idx="1"/>
          </p:nvPr>
        </p:nvSpPr>
        <p:spPr/>
        <p:txBody>
          <a:bodyPr>
            <a:normAutofit/>
          </a:bodyPr>
          <a:lstStyle/>
          <a:p>
            <a:pPr marL="0" indent="0">
              <a:buNone/>
            </a:pPr>
            <a:r>
              <a:rPr lang="en-US" sz="1800" dirty="0"/>
              <a:t>These data sets also allow us to match </a:t>
            </a:r>
          </a:p>
          <a:p>
            <a:pPr marL="0" indent="0">
              <a:buNone/>
            </a:pPr>
            <a:endParaRPr lang="en-US" sz="1800" dirty="0"/>
          </a:p>
          <a:p>
            <a:pPr lvl="1"/>
            <a:r>
              <a:rPr lang="en-US" sz="1500" dirty="0"/>
              <a:t>the IP address of the resolver that queries the authoritative name server (the “visible resolver”)</a:t>
            </a:r>
          </a:p>
          <a:p>
            <a:pPr marL="0" indent="0">
              <a:buNone/>
            </a:pPr>
            <a:r>
              <a:rPr lang="en-US" sz="1800" dirty="0"/>
              <a:t>to</a:t>
            </a:r>
          </a:p>
          <a:p>
            <a:pPr lvl="1"/>
            <a:r>
              <a:rPr lang="en-US" sz="1500" dirty="0"/>
              <a:t>the IP address of the client agent that retrieves the URL</a:t>
            </a:r>
          </a:p>
          <a:p>
            <a:endParaRPr lang="en-US" sz="1800" dirty="0"/>
          </a:p>
          <a:p>
            <a:pPr marL="0" indent="0">
              <a:buNone/>
            </a:pPr>
            <a:endParaRPr lang="en-US" sz="1800" dirty="0"/>
          </a:p>
        </p:txBody>
      </p:sp>
    </p:spTree>
    <p:extLst>
      <p:ext uri="{BB962C8B-B14F-4D97-AF65-F5344CB8AC3E}">
        <p14:creationId xmlns:p14="http://schemas.microsoft.com/office/powerpoint/2010/main" val="31178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Numbers</a:t>
            </a:r>
          </a:p>
        </p:txBody>
      </p:sp>
      <p:sp>
        <p:nvSpPr>
          <p:cNvPr id="3" name="Content Placeholder 2"/>
          <p:cNvSpPr>
            <a:spLocks noGrp="1"/>
          </p:cNvSpPr>
          <p:nvPr>
            <p:ph idx="1"/>
          </p:nvPr>
        </p:nvSpPr>
        <p:spPr/>
        <p:txBody>
          <a:bodyPr>
            <a:normAutofit/>
          </a:bodyPr>
          <a:lstStyle/>
          <a:p>
            <a:pPr marL="0" indent="0">
              <a:buNone/>
            </a:pPr>
            <a:r>
              <a:rPr lang="en-US" dirty="0"/>
              <a:t>Ad Placements: 11M – 14M ad placements per day</a:t>
            </a:r>
          </a:p>
          <a:p>
            <a:pPr marL="0" indent="0">
              <a:buNone/>
            </a:pPr>
            <a:r>
              <a:rPr lang="en-US" dirty="0"/>
              <a:t>Ad Distribution: Most countries have some 100K – 250K ad placements per day</a:t>
            </a:r>
          </a:p>
          <a:p>
            <a:pPr marL="0" indent="0">
              <a:buNone/>
            </a:pPr>
            <a:endParaRPr lang="en-US" dirty="0"/>
          </a:p>
          <a:p>
            <a:pPr marL="0" indent="0">
              <a:buNone/>
            </a:pPr>
            <a:r>
              <a:rPr lang="en-US" dirty="0"/>
              <a:t>		</a:t>
            </a:r>
          </a:p>
        </p:txBody>
      </p:sp>
      <p:pic>
        <p:nvPicPr>
          <p:cNvPr id="5" name="Picture 4">
            <a:extLst>
              <a:ext uri="{FF2B5EF4-FFF2-40B4-BE49-F238E27FC236}">
                <a16:creationId xmlns:a16="http://schemas.microsoft.com/office/drawing/2014/main" id="{1A47F28B-9A8B-4E4A-A0BA-A9E752DBC597}"/>
              </a:ext>
            </a:extLst>
          </p:cNvPr>
          <p:cNvPicPr>
            <a:picLocks noChangeAspect="1"/>
          </p:cNvPicPr>
          <p:nvPr/>
        </p:nvPicPr>
        <p:blipFill>
          <a:blip r:embed="rId2"/>
          <a:stretch>
            <a:fillRect/>
          </a:stretch>
        </p:blipFill>
        <p:spPr>
          <a:xfrm>
            <a:off x="298574" y="3167062"/>
            <a:ext cx="3931520" cy="1975293"/>
          </a:xfrm>
          <a:prstGeom prst="rect">
            <a:avLst/>
          </a:prstGeom>
        </p:spPr>
      </p:pic>
      <p:pic>
        <p:nvPicPr>
          <p:cNvPr id="11" name="Picture 10">
            <a:extLst>
              <a:ext uri="{FF2B5EF4-FFF2-40B4-BE49-F238E27FC236}">
                <a16:creationId xmlns:a16="http://schemas.microsoft.com/office/drawing/2014/main" id="{556E3B29-7C96-324C-9050-656035105C9A}"/>
              </a:ext>
            </a:extLst>
          </p:cNvPr>
          <p:cNvPicPr>
            <a:picLocks noChangeAspect="1"/>
          </p:cNvPicPr>
          <p:nvPr/>
        </p:nvPicPr>
        <p:blipFill>
          <a:blip r:embed="rId3"/>
          <a:stretch>
            <a:fillRect/>
          </a:stretch>
        </p:blipFill>
        <p:spPr>
          <a:xfrm>
            <a:off x="4416950" y="3055876"/>
            <a:ext cx="4269850" cy="2120486"/>
          </a:xfrm>
          <a:prstGeom prst="rect">
            <a:avLst/>
          </a:prstGeom>
        </p:spPr>
      </p:pic>
    </p:spTree>
    <p:extLst>
      <p:ext uri="{BB962C8B-B14F-4D97-AF65-F5344CB8AC3E}">
        <p14:creationId xmlns:p14="http://schemas.microsoft.com/office/powerpoint/2010/main" val="59945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69" y="-62151"/>
            <a:ext cx="8229600" cy="857250"/>
          </a:xfrm>
        </p:spPr>
        <p:txBody>
          <a:bodyPr>
            <a:normAutofit fontScale="90000"/>
          </a:bodyPr>
          <a:lstStyle/>
          <a:p>
            <a:r>
              <a:rPr lang="en-US" dirty="0"/>
              <a:t>Top 25 Resolvers – By IP Address</a:t>
            </a:r>
          </a:p>
        </p:txBody>
      </p:sp>
      <p:sp>
        <p:nvSpPr>
          <p:cNvPr id="3" name="Content Placeholder 2"/>
          <p:cNvSpPr>
            <a:spLocks noGrp="1"/>
          </p:cNvSpPr>
          <p:nvPr>
            <p:ph idx="1"/>
          </p:nvPr>
        </p:nvSpPr>
        <p:spPr>
          <a:xfrm>
            <a:off x="777466" y="733221"/>
            <a:ext cx="7294005" cy="3874292"/>
          </a:xfrm>
        </p:spPr>
        <p:txBody>
          <a:bodyPr>
            <a:noAutofit/>
          </a:bodyPr>
          <a:lstStyle/>
          <a:p>
            <a:pPr marL="0" indent="0">
              <a:buNone/>
            </a:pPr>
            <a:r>
              <a:rPr lang="en-US" sz="900" b="1" dirty="0">
                <a:latin typeface="Lucida Console"/>
                <a:cs typeface="Lucida Console"/>
              </a:rPr>
              <a:t>Rank  Resolver                Use %       AS       AS Name</a:t>
            </a:r>
          </a:p>
          <a:p>
            <a:pPr marL="0" indent="0">
              <a:buNone/>
            </a:pPr>
            <a:r>
              <a:rPr lang="en-US" sz="900" dirty="0">
                <a:latin typeface="Lucida Console"/>
                <a:cs typeface="Lucida Console"/>
              </a:rPr>
              <a:t> 1	125.5.210.212			0.57%	     AS7629	EPLDT, PH</a:t>
            </a:r>
          </a:p>
          <a:p>
            <a:pPr marL="0" indent="0">
              <a:buNone/>
            </a:pPr>
            <a:r>
              <a:rPr lang="en-US" sz="900" dirty="0">
                <a:latin typeface="Lucida Console"/>
                <a:cs typeface="Lucida Console"/>
              </a:rPr>
              <a:t> 2	196.188.52.8      		0.49%		AS24757	</a:t>
            </a:r>
            <a:r>
              <a:rPr lang="en-US" sz="900" dirty="0" err="1">
                <a:latin typeface="Lucida Console"/>
                <a:cs typeface="Lucida Console"/>
              </a:rPr>
              <a:t>EthioNet</a:t>
            </a:r>
            <a:r>
              <a:rPr lang="en-US" sz="900" dirty="0">
                <a:latin typeface="Lucida Console"/>
                <a:cs typeface="Lucida Console"/>
              </a:rPr>
              <a:t>-AS, ET</a:t>
            </a:r>
          </a:p>
          <a:p>
            <a:pPr marL="0" indent="0">
              <a:buNone/>
            </a:pPr>
            <a:r>
              <a:rPr lang="en-US" sz="900" dirty="0">
                <a:latin typeface="Lucida Console"/>
                <a:cs typeface="Lucida Console"/>
              </a:rPr>
              <a:t> 3	202.56.215.67    		0.34%		AS24560	Bharti Airtel, IN</a:t>
            </a:r>
          </a:p>
          <a:p>
            <a:pPr marL="0" indent="0">
              <a:buNone/>
            </a:pPr>
            <a:r>
              <a:rPr lang="en-US" sz="900" dirty="0">
                <a:latin typeface="Lucida Console"/>
                <a:cs typeface="Lucida Console"/>
              </a:rPr>
              <a:t> 4	2401:4900:50:9::5 		0.34%		AS9498	Bharti Airtel, IN</a:t>
            </a:r>
          </a:p>
          <a:p>
            <a:pPr marL="0" indent="0">
              <a:buNone/>
            </a:pPr>
            <a:r>
              <a:rPr lang="en-US" sz="900" dirty="0">
                <a:latin typeface="Lucida Console"/>
                <a:cs typeface="Lucida Console"/>
              </a:rPr>
              <a:t> 5	129.205.112.254   		0.28%		AS37148	</a:t>
            </a:r>
            <a:r>
              <a:rPr lang="en-US" sz="900" dirty="0" err="1">
                <a:latin typeface="Lucida Console"/>
                <a:cs typeface="Lucida Console"/>
              </a:rPr>
              <a:t>Globa</a:t>
            </a:r>
            <a:r>
              <a:rPr lang="en-US" sz="900" dirty="0">
                <a:latin typeface="Lucida Console"/>
                <a:cs typeface="Lucida Console"/>
              </a:rPr>
              <a:t> Com, NG</a:t>
            </a:r>
          </a:p>
          <a:p>
            <a:pPr marL="0" indent="0">
              <a:buNone/>
            </a:pPr>
            <a:r>
              <a:rPr lang="en-US" sz="900" dirty="0">
                <a:latin typeface="Lucida Console"/>
                <a:cs typeface="Lucida Console"/>
              </a:rPr>
              <a:t> 6	101.95.144.211    		0.27%		AS4812	China Telecom, CN</a:t>
            </a:r>
          </a:p>
          <a:p>
            <a:pPr marL="0" indent="0">
              <a:buNone/>
            </a:pPr>
            <a:r>
              <a:rPr lang="en-US" sz="900" dirty="0">
                <a:latin typeface="Lucida Console"/>
                <a:cs typeface="Lucida Console"/>
              </a:rPr>
              <a:t> 7	2405:200:160c:1957:78::6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 8	49.45.29.22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 9	2405:200:160c:1957:78::4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10	49.45.29.20 			0.27%		AS55836	Reliance </a:t>
            </a:r>
            <a:r>
              <a:rPr lang="en-US" sz="900" dirty="0" err="1">
                <a:latin typeface="Lucida Console"/>
                <a:cs typeface="Lucida Console"/>
              </a:rPr>
              <a:t>Jio</a:t>
            </a:r>
            <a:r>
              <a:rPr lang="en-US" sz="900" dirty="0">
                <a:latin typeface="Lucida Console"/>
                <a:cs typeface="Lucida Console"/>
              </a:rPr>
              <a:t>, IN</a:t>
            </a:r>
          </a:p>
          <a:p>
            <a:pPr marL="228600" indent="-228600">
              <a:buAutoNum type="arabicPlain" startAt="11"/>
            </a:pPr>
            <a:r>
              <a:rPr lang="en-US" sz="900" dirty="0">
                <a:latin typeface="Lucida Console"/>
                <a:cs typeface="Lucida Console"/>
              </a:rPr>
              <a:t>  49.45.29.21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12	2405:200:160c:1957:78::5	0.26%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13	221.228.15.194 			0.25%		AS4134	</a:t>
            </a:r>
            <a:r>
              <a:rPr lang="en-US" sz="900" dirty="0" err="1">
                <a:latin typeface="Lucida Console"/>
                <a:cs typeface="Lucida Console"/>
              </a:rPr>
              <a:t>Chinanet</a:t>
            </a:r>
            <a:r>
              <a:rPr lang="en-US" sz="900" dirty="0">
                <a:latin typeface="Lucida Console"/>
                <a:cs typeface="Lucida Console"/>
              </a:rPr>
              <a:t> Backbone, CN</a:t>
            </a:r>
          </a:p>
          <a:p>
            <a:pPr marL="0" indent="0">
              <a:buNone/>
            </a:pPr>
            <a:r>
              <a:rPr lang="en-US" sz="900" dirty="0">
                <a:latin typeface="Lucida Console"/>
                <a:cs typeface="Lucida Console"/>
              </a:rPr>
              <a:t>14	101.95.144.210 			0.25%		AS4812	China Telecom, CN</a:t>
            </a:r>
          </a:p>
          <a:p>
            <a:pPr marL="0" indent="0">
              <a:buNone/>
            </a:pPr>
            <a:r>
              <a:rPr lang="en-US" sz="900" dirty="0">
                <a:latin typeface="Lucida Console"/>
                <a:cs typeface="Lucida Console"/>
              </a:rPr>
              <a:t>15	219.128.128.102 		0.21%		AS58543	China Telecom, CN</a:t>
            </a:r>
          </a:p>
          <a:p>
            <a:pPr marL="0" indent="0">
              <a:buNone/>
            </a:pPr>
            <a:r>
              <a:rPr lang="en-US" sz="900" dirty="0">
                <a:latin typeface="Lucida Console"/>
                <a:cs typeface="Lucida Console"/>
              </a:rPr>
              <a:t>16	2405:200:1613:1957:78::4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17	49.44.189.220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18	2405:200:1613:1957:78::5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19	49.44.189.221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20	49.44.189.222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21	2405:200:1613:1957:78::6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22	49.45.28.53    			0.19%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23	2405:200:1609:1957:78::5	0.19%		AS55836	Reliance </a:t>
            </a:r>
            <a:r>
              <a:rPr lang="en-US" sz="900" dirty="0" err="1">
                <a:latin typeface="Lucida Console"/>
                <a:cs typeface="Lucida Console"/>
              </a:rPr>
              <a:t>Jio</a:t>
            </a:r>
            <a:r>
              <a:rPr lang="en-US" sz="900" dirty="0">
                <a:latin typeface="Lucida Console"/>
                <a:cs typeface="Lucida Console"/>
              </a:rPr>
              <a:t>, IN</a:t>
            </a:r>
          </a:p>
          <a:p>
            <a:pPr marL="228600" indent="-228600">
              <a:buAutoNum type="arabicPlain" startAt="24"/>
            </a:pPr>
            <a:r>
              <a:rPr lang="en-US" sz="900" dirty="0">
                <a:latin typeface="Lucida Console"/>
                <a:cs typeface="Lucida Console"/>
              </a:rPr>
              <a:t>  2405:200:1609:1957:78::7	0.19%		AS55836	Reliance </a:t>
            </a:r>
            <a:r>
              <a:rPr lang="en-US" sz="900" dirty="0" err="1">
                <a:latin typeface="Lucida Console"/>
                <a:cs typeface="Lucida Console"/>
              </a:rPr>
              <a:t>Jio</a:t>
            </a:r>
            <a:r>
              <a:rPr lang="en-US" sz="900" dirty="0">
                <a:latin typeface="Lucida Console"/>
                <a:cs typeface="Lucida Console"/>
              </a:rPr>
              <a:t>, IN</a:t>
            </a:r>
          </a:p>
          <a:p>
            <a:pPr marL="228600" indent="-228600">
              <a:buAutoNum type="arabicPlain" startAt="24"/>
            </a:pPr>
            <a:r>
              <a:rPr lang="en-US" sz="900" dirty="0">
                <a:latin typeface="Lucida Console"/>
                <a:cs typeface="Lucida Console"/>
              </a:rPr>
              <a:t>	49.45.28.55    			0.19%		AS55836	Reliance </a:t>
            </a:r>
            <a:r>
              <a:rPr lang="en-US" sz="900" dirty="0" err="1">
                <a:latin typeface="Lucida Console"/>
                <a:cs typeface="Lucida Console"/>
              </a:rPr>
              <a:t>Jio</a:t>
            </a:r>
            <a:r>
              <a:rPr lang="en-US" sz="900" dirty="0">
                <a:latin typeface="Lucida Console"/>
                <a:cs typeface="Lucida Console"/>
              </a:rPr>
              <a:t>, IN</a:t>
            </a:r>
          </a:p>
        </p:txBody>
      </p:sp>
    </p:spTree>
    <p:extLst>
      <p:ext uri="{BB962C8B-B14F-4D97-AF65-F5344CB8AC3E}">
        <p14:creationId xmlns:p14="http://schemas.microsoft.com/office/powerpoint/2010/main" val="34388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69" y="-62151"/>
            <a:ext cx="8229600" cy="857250"/>
          </a:xfrm>
        </p:spPr>
        <p:txBody>
          <a:bodyPr>
            <a:normAutofit fontScale="90000"/>
          </a:bodyPr>
          <a:lstStyle/>
          <a:p>
            <a:r>
              <a:rPr lang="en-US" dirty="0"/>
              <a:t>Top 25 Resolvers – By IP Address</a:t>
            </a:r>
          </a:p>
        </p:txBody>
      </p:sp>
      <p:sp>
        <p:nvSpPr>
          <p:cNvPr id="3" name="Content Placeholder 2"/>
          <p:cNvSpPr>
            <a:spLocks noGrp="1"/>
          </p:cNvSpPr>
          <p:nvPr>
            <p:ph idx="1"/>
          </p:nvPr>
        </p:nvSpPr>
        <p:spPr>
          <a:xfrm>
            <a:off x="777466" y="733221"/>
            <a:ext cx="7294005" cy="3874292"/>
          </a:xfrm>
        </p:spPr>
        <p:txBody>
          <a:bodyPr>
            <a:noAutofit/>
          </a:bodyPr>
          <a:lstStyle/>
          <a:p>
            <a:pPr marL="0" indent="0">
              <a:buNone/>
            </a:pPr>
            <a:r>
              <a:rPr lang="en-US" sz="900" b="1" dirty="0">
                <a:latin typeface="Lucida Console"/>
                <a:cs typeface="Lucida Console"/>
              </a:rPr>
              <a:t>Rank  Resolver                Use %       AS       AS Name</a:t>
            </a:r>
          </a:p>
          <a:p>
            <a:pPr marL="0" indent="0">
              <a:buNone/>
            </a:pPr>
            <a:r>
              <a:rPr lang="en-US" sz="900" dirty="0">
                <a:latin typeface="Lucida Console"/>
                <a:cs typeface="Lucida Console"/>
              </a:rPr>
              <a:t> 1	125.5.210.212			0.57%	     AS7629	EPLDT, PH</a:t>
            </a:r>
          </a:p>
          <a:p>
            <a:pPr marL="0" indent="0">
              <a:buNone/>
            </a:pPr>
            <a:r>
              <a:rPr lang="en-US" sz="900" dirty="0">
                <a:latin typeface="Lucida Console"/>
                <a:cs typeface="Lucida Console"/>
              </a:rPr>
              <a:t> 2	196.188.52.8      		0.49%		AS24757	</a:t>
            </a:r>
            <a:r>
              <a:rPr lang="en-US" sz="900" dirty="0" err="1">
                <a:latin typeface="Lucida Console"/>
                <a:cs typeface="Lucida Console"/>
              </a:rPr>
              <a:t>EthioNet</a:t>
            </a:r>
            <a:r>
              <a:rPr lang="en-US" sz="900" dirty="0">
                <a:latin typeface="Lucida Console"/>
                <a:cs typeface="Lucida Console"/>
              </a:rPr>
              <a:t>-AS, ET</a:t>
            </a:r>
          </a:p>
          <a:p>
            <a:pPr marL="0" indent="0">
              <a:buNone/>
            </a:pPr>
            <a:r>
              <a:rPr lang="en-US" sz="900" dirty="0">
                <a:latin typeface="Lucida Console"/>
                <a:cs typeface="Lucida Console"/>
              </a:rPr>
              <a:t> 3	202.56.215.67    		0.34%		AS24560	Bharti Airtel, IN</a:t>
            </a:r>
          </a:p>
          <a:p>
            <a:pPr marL="0" indent="0">
              <a:buNone/>
            </a:pPr>
            <a:r>
              <a:rPr lang="en-US" sz="900" dirty="0">
                <a:latin typeface="Lucida Console"/>
                <a:cs typeface="Lucida Console"/>
              </a:rPr>
              <a:t> 4	2401:4900:50:9::5 		0.34%		AS9498	Bharti Airtel, IN</a:t>
            </a:r>
          </a:p>
          <a:p>
            <a:pPr marL="0" indent="0">
              <a:buNone/>
            </a:pPr>
            <a:r>
              <a:rPr lang="en-US" sz="900" dirty="0">
                <a:latin typeface="Lucida Console"/>
                <a:cs typeface="Lucida Console"/>
              </a:rPr>
              <a:t> 5	129.205.112.254   		0.28%		AS37148	</a:t>
            </a:r>
            <a:r>
              <a:rPr lang="en-US" sz="900" dirty="0" err="1">
                <a:latin typeface="Lucida Console"/>
                <a:cs typeface="Lucida Console"/>
              </a:rPr>
              <a:t>Globa</a:t>
            </a:r>
            <a:r>
              <a:rPr lang="en-US" sz="900" dirty="0">
                <a:latin typeface="Lucida Console"/>
                <a:cs typeface="Lucida Console"/>
              </a:rPr>
              <a:t> Com, NG</a:t>
            </a:r>
          </a:p>
          <a:p>
            <a:pPr marL="0" indent="0">
              <a:buNone/>
            </a:pPr>
            <a:r>
              <a:rPr lang="en-US" sz="900" dirty="0">
                <a:latin typeface="Lucida Console"/>
                <a:cs typeface="Lucida Console"/>
              </a:rPr>
              <a:t> 6	101.95.144.211    		0.27%		AS4812	China Telecom, CN</a:t>
            </a:r>
          </a:p>
          <a:p>
            <a:pPr marL="0" indent="0">
              <a:buNone/>
            </a:pPr>
            <a:r>
              <a:rPr lang="en-US" sz="900" dirty="0">
                <a:latin typeface="Lucida Console"/>
                <a:cs typeface="Lucida Console"/>
              </a:rPr>
              <a:t> 7	2405:200:160c:1957:78::6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 8	49.45.29.22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 9	2405:200:160c:1957:78::4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10	49.45.29.20 			0.27%		AS55836	Reliance </a:t>
            </a:r>
            <a:r>
              <a:rPr lang="en-US" sz="900" dirty="0" err="1">
                <a:latin typeface="Lucida Console"/>
                <a:cs typeface="Lucida Console"/>
              </a:rPr>
              <a:t>Jio</a:t>
            </a:r>
            <a:r>
              <a:rPr lang="en-US" sz="900" dirty="0">
                <a:latin typeface="Lucida Console"/>
                <a:cs typeface="Lucida Console"/>
              </a:rPr>
              <a:t>, IN</a:t>
            </a:r>
          </a:p>
          <a:p>
            <a:pPr marL="228600" indent="-228600">
              <a:buAutoNum type="arabicPlain" startAt="11"/>
            </a:pPr>
            <a:r>
              <a:rPr lang="en-US" sz="900" dirty="0">
                <a:latin typeface="Lucida Console"/>
                <a:cs typeface="Lucida Console"/>
              </a:rPr>
              <a:t>  49.45.29.21 			0.27%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12	2405:200:160c:1957:78::5	0.26%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13	221.228.15.194 			0.25%		AS4134	</a:t>
            </a:r>
            <a:r>
              <a:rPr lang="en-US" sz="900" dirty="0" err="1">
                <a:latin typeface="Lucida Console"/>
                <a:cs typeface="Lucida Console"/>
              </a:rPr>
              <a:t>Chinanet</a:t>
            </a:r>
            <a:r>
              <a:rPr lang="en-US" sz="900" dirty="0">
                <a:latin typeface="Lucida Console"/>
                <a:cs typeface="Lucida Console"/>
              </a:rPr>
              <a:t> Backbone, CN</a:t>
            </a:r>
          </a:p>
          <a:p>
            <a:pPr marL="0" indent="0">
              <a:buNone/>
            </a:pPr>
            <a:r>
              <a:rPr lang="en-US" sz="900" dirty="0">
                <a:latin typeface="Lucida Console"/>
                <a:cs typeface="Lucida Console"/>
              </a:rPr>
              <a:t>14	101.95.144.210 			0.25%		AS4812	China Telecom, CN</a:t>
            </a:r>
          </a:p>
          <a:p>
            <a:pPr marL="0" indent="0">
              <a:buNone/>
            </a:pPr>
            <a:r>
              <a:rPr lang="en-US" sz="900" dirty="0">
                <a:latin typeface="Lucida Console"/>
                <a:cs typeface="Lucida Console"/>
              </a:rPr>
              <a:t>15	219.128.128.102 		0.21%		AS58543	China Telecom, CN</a:t>
            </a:r>
          </a:p>
          <a:p>
            <a:pPr marL="0" indent="0">
              <a:buNone/>
            </a:pPr>
            <a:r>
              <a:rPr lang="en-US" sz="900" dirty="0">
                <a:latin typeface="Lucida Console"/>
                <a:cs typeface="Lucida Console"/>
              </a:rPr>
              <a:t>16	2405:200:1613:1957:78::4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17	49.44.189.220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18	2405:200:1613:1957:78::5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19	49.44.189.221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20	49.44.189.222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21	2405:200:1613:1957:78::6	0.20%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22	49.45.28.53    			0.19%		AS55836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23	2405:200:1609:1957:78::5	0.19%		AS55836	Reliance </a:t>
            </a:r>
            <a:r>
              <a:rPr lang="en-US" sz="900" dirty="0" err="1">
                <a:latin typeface="Lucida Console"/>
                <a:cs typeface="Lucida Console"/>
              </a:rPr>
              <a:t>Jio</a:t>
            </a:r>
            <a:r>
              <a:rPr lang="en-US" sz="900" dirty="0">
                <a:latin typeface="Lucida Console"/>
                <a:cs typeface="Lucida Console"/>
              </a:rPr>
              <a:t>, IN</a:t>
            </a:r>
          </a:p>
          <a:p>
            <a:pPr marL="228600" indent="-228600">
              <a:buAutoNum type="arabicPlain" startAt="24"/>
            </a:pPr>
            <a:r>
              <a:rPr lang="en-US" sz="900" dirty="0">
                <a:latin typeface="Lucida Console"/>
                <a:cs typeface="Lucida Console"/>
              </a:rPr>
              <a:t>  2405:200:1609:1957:78::7	0.19%		AS55836	Reliance </a:t>
            </a:r>
            <a:r>
              <a:rPr lang="en-US" sz="900" dirty="0" err="1">
                <a:latin typeface="Lucida Console"/>
                <a:cs typeface="Lucida Console"/>
              </a:rPr>
              <a:t>Jio</a:t>
            </a:r>
            <a:r>
              <a:rPr lang="en-US" sz="900" dirty="0">
                <a:latin typeface="Lucida Console"/>
                <a:cs typeface="Lucida Console"/>
              </a:rPr>
              <a:t>, IN</a:t>
            </a:r>
          </a:p>
          <a:p>
            <a:pPr marL="228600" indent="-228600">
              <a:buAutoNum type="arabicPlain" startAt="24"/>
            </a:pPr>
            <a:r>
              <a:rPr lang="en-US" sz="900" dirty="0">
                <a:latin typeface="Lucida Console"/>
                <a:cs typeface="Lucida Console"/>
              </a:rPr>
              <a:t>	49.45.28.55    			0.19%		AS55836	Reliance </a:t>
            </a:r>
            <a:r>
              <a:rPr lang="en-US" sz="900" dirty="0" err="1">
                <a:latin typeface="Lucida Console"/>
                <a:cs typeface="Lucida Console"/>
              </a:rPr>
              <a:t>Jio</a:t>
            </a:r>
            <a:r>
              <a:rPr lang="en-US" sz="900" dirty="0">
                <a:latin typeface="Lucida Console"/>
                <a:cs typeface="Lucida Console"/>
              </a:rPr>
              <a:t>, IN</a:t>
            </a:r>
          </a:p>
        </p:txBody>
      </p:sp>
      <p:sp>
        <p:nvSpPr>
          <p:cNvPr id="4" name="TextBox 3">
            <a:extLst>
              <a:ext uri="{FF2B5EF4-FFF2-40B4-BE49-F238E27FC236}">
                <a16:creationId xmlns:a16="http://schemas.microsoft.com/office/drawing/2014/main" id="{B3FE2CCB-E80D-2B4F-8C53-EED73FE598B9}"/>
              </a:ext>
            </a:extLst>
          </p:cNvPr>
          <p:cNvSpPr txBox="1"/>
          <p:nvPr/>
        </p:nvSpPr>
        <p:spPr>
          <a:xfrm>
            <a:off x="5960950" y="1856169"/>
            <a:ext cx="2853041" cy="1754326"/>
          </a:xfrm>
          <a:prstGeom prst="rect">
            <a:avLst/>
          </a:prstGeom>
          <a:noFill/>
        </p:spPr>
        <p:txBody>
          <a:bodyPr wrap="square" rtlCol="0">
            <a:spAutoFit/>
          </a:bodyPr>
          <a:lstStyle/>
          <a:p>
            <a:r>
              <a:rPr lang="en-US" sz="1350" dirty="0">
                <a:solidFill>
                  <a:srgbClr val="984807"/>
                </a:solidFill>
                <a:latin typeface="AhnbergHand"/>
                <a:cs typeface="AhnbergHand"/>
              </a:rPr>
              <a:t>This list looks pretty strange!</a:t>
            </a:r>
          </a:p>
          <a:p>
            <a:endParaRPr lang="en-US" sz="1350" dirty="0">
              <a:solidFill>
                <a:srgbClr val="984807"/>
              </a:solidFill>
              <a:latin typeface="AhnbergHand"/>
              <a:cs typeface="AhnbergHand"/>
            </a:endParaRPr>
          </a:p>
          <a:p>
            <a:r>
              <a:rPr lang="en-US" sz="1350" dirty="0">
                <a:solidFill>
                  <a:srgbClr val="984807"/>
                </a:solidFill>
                <a:latin typeface="AhnbergHand"/>
                <a:cs typeface="AhnbergHand"/>
              </a:rPr>
              <a:t>A number of these resolvers share the same subnet – Are they different resolvers or part of a larger resolver “farm”?</a:t>
            </a:r>
          </a:p>
        </p:txBody>
      </p:sp>
    </p:spTree>
    <p:extLst>
      <p:ext uri="{BB962C8B-B14F-4D97-AF65-F5344CB8AC3E}">
        <p14:creationId xmlns:p14="http://schemas.microsoft.com/office/powerpoint/2010/main" val="65988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4"/>
            <a:ext cx="8229600" cy="857250"/>
          </a:xfrm>
        </p:spPr>
        <p:txBody>
          <a:bodyPr/>
          <a:lstStyle/>
          <a:p>
            <a:r>
              <a:rPr lang="en-US" dirty="0"/>
              <a:t>Top Resolvers – by Origin AS</a:t>
            </a:r>
          </a:p>
        </p:txBody>
      </p:sp>
      <p:sp>
        <p:nvSpPr>
          <p:cNvPr id="3" name="Content Placeholder 2"/>
          <p:cNvSpPr>
            <a:spLocks noGrp="1"/>
          </p:cNvSpPr>
          <p:nvPr>
            <p:ph idx="1"/>
          </p:nvPr>
        </p:nvSpPr>
        <p:spPr>
          <a:xfrm>
            <a:off x="374698" y="750673"/>
            <a:ext cx="8171161" cy="3394472"/>
          </a:xfrm>
        </p:spPr>
        <p:txBody>
          <a:bodyPr>
            <a:noAutofit/>
          </a:bodyPr>
          <a:lstStyle/>
          <a:p>
            <a:pPr marL="0" indent="0">
              <a:buNone/>
            </a:pPr>
            <a:r>
              <a:rPr lang="en-US" sz="900" b="1" dirty="0">
                <a:latin typeface="Lucida Console"/>
                <a:cs typeface="Lucida Console"/>
              </a:rPr>
              <a:t>Rank Resolver       Use %  	Open Resolver / AS</a:t>
            </a:r>
          </a:p>
          <a:p>
            <a:pPr marL="0" indent="0">
              <a:buNone/>
            </a:pPr>
            <a:r>
              <a:rPr lang="en-US" sz="900" dirty="0">
                <a:latin typeface="Lucida Console"/>
                <a:cs typeface="Lucida Console"/>
              </a:rPr>
              <a:t>  1	</a:t>
            </a:r>
            <a:r>
              <a:rPr lang="en-US" sz="900" b="1" dirty="0">
                <a:solidFill>
                  <a:srgbClr val="FF0000"/>
                </a:solidFill>
                <a:latin typeface="Lucida Console"/>
                <a:cs typeface="Lucida Console"/>
              </a:rPr>
              <a:t>Google DNS</a:t>
            </a:r>
            <a:r>
              <a:rPr lang="en-US" sz="900" dirty="0">
                <a:solidFill>
                  <a:srgbClr val="FF0000"/>
                </a:solidFill>
                <a:latin typeface="Lucida Console"/>
                <a:cs typeface="Lucida Console"/>
              </a:rPr>
              <a:t>	</a:t>
            </a:r>
            <a:r>
              <a:rPr lang="en-US" sz="900" dirty="0">
                <a:latin typeface="Lucida Console"/>
                <a:cs typeface="Lucida Console"/>
              </a:rPr>
              <a:t>	9.39%  	GOOGLE, US</a:t>
            </a:r>
          </a:p>
          <a:p>
            <a:pPr marL="0" indent="0">
              <a:buNone/>
            </a:pPr>
            <a:r>
              <a:rPr lang="en-US" sz="900" dirty="0">
                <a:latin typeface="Lucida Console"/>
                <a:cs typeface="Lucida Console"/>
              </a:rPr>
              <a:t>  2	AS55836		7.89%		Reliance </a:t>
            </a:r>
            <a:r>
              <a:rPr lang="en-US" sz="900" dirty="0" err="1">
                <a:latin typeface="Lucida Console"/>
                <a:cs typeface="Lucida Console"/>
              </a:rPr>
              <a:t>Jio</a:t>
            </a:r>
            <a:r>
              <a:rPr lang="en-US" sz="900" dirty="0">
                <a:latin typeface="Lucida Console"/>
                <a:cs typeface="Lucida Console"/>
              </a:rPr>
              <a:t>, IN</a:t>
            </a:r>
          </a:p>
          <a:p>
            <a:pPr marL="0" indent="0">
              <a:buNone/>
            </a:pPr>
            <a:r>
              <a:rPr lang="en-US" sz="900" dirty="0">
                <a:latin typeface="Lucida Console"/>
                <a:cs typeface="Lucida Console"/>
              </a:rPr>
              <a:t>  3	AS4134		5.22%		</a:t>
            </a:r>
            <a:r>
              <a:rPr lang="en-US" sz="900" dirty="0" err="1">
                <a:latin typeface="Lucida Console"/>
                <a:cs typeface="Lucida Console"/>
              </a:rPr>
              <a:t>ChinaNET</a:t>
            </a:r>
            <a:r>
              <a:rPr lang="en-US" sz="900" dirty="0">
                <a:latin typeface="Lucida Console"/>
                <a:cs typeface="Lucida Console"/>
              </a:rPr>
              <a:t> Backbone, CN</a:t>
            </a:r>
          </a:p>
          <a:p>
            <a:pPr marL="0" indent="0">
              <a:buNone/>
            </a:pPr>
            <a:r>
              <a:rPr lang="en-US" sz="900" dirty="0">
                <a:latin typeface="Lucida Console"/>
                <a:cs typeface="Lucida Console"/>
              </a:rPr>
              <a:t>  4	AS4837		2.86%		China Unicom, CN</a:t>
            </a:r>
          </a:p>
          <a:p>
            <a:pPr marL="0" indent="0">
              <a:buNone/>
            </a:pPr>
            <a:r>
              <a:rPr lang="en-US" sz="900" dirty="0">
                <a:latin typeface="Lucida Console"/>
                <a:cs typeface="Lucida Console"/>
              </a:rPr>
              <a:t>  5	AS9498		2.17%		Bharti Airtel, IN</a:t>
            </a:r>
          </a:p>
          <a:p>
            <a:pPr marL="0" indent="0">
              <a:buNone/>
            </a:pPr>
            <a:r>
              <a:rPr lang="en-US" sz="900" dirty="0">
                <a:latin typeface="Lucida Console"/>
                <a:cs typeface="Lucida Console"/>
              </a:rPr>
              <a:t>  6	AS9808		1.66%		China Mobile, CN</a:t>
            </a:r>
          </a:p>
          <a:p>
            <a:pPr marL="0" indent="0">
              <a:buNone/>
            </a:pPr>
            <a:r>
              <a:rPr lang="en-US" sz="900" dirty="0">
                <a:latin typeface="Lucida Console"/>
                <a:cs typeface="Lucida Console"/>
              </a:rPr>
              <a:t>  7	</a:t>
            </a:r>
            <a:r>
              <a:rPr lang="en-US" sz="900" b="1" dirty="0">
                <a:solidFill>
                  <a:srgbClr val="FF0000"/>
                </a:solidFill>
                <a:latin typeface="Lucida Console"/>
                <a:cs typeface="Lucida Console"/>
              </a:rPr>
              <a:t>114dn</a:t>
            </a:r>
            <a:r>
              <a:rPr lang="en-US" sz="900" dirty="0">
                <a:latin typeface="Lucida Console"/>
                <a:cs typeface="Lucida Console"/>
              </a:rPr>
              <a:t>s		1.55% 	</a:t>
            </a:r>
            <a:r>
              <a:rPr lang="en-US" sz="900" dirty="0" err="1">
                <a:latin typeface="Lucida Console"/>
                <a:cs typeface="Lucida Console"/>
              </a:rPr>
              <a:t>ChinaNET</a:t>
            </a:r>
            <a:r>
              <a:rPr lang="en-US" sz="900" dirty="0">
                <a:latin typeface="Lucida Console"/>
                <a:cs typeface="Lucida Console"/>
              </a:rPr>
              <a:t> Backbone, CN</a:t>
            </a:r>
          </a:p>
          <a:p>
            <a:pPr marL="0" indent="0">
              <a:buNone/>
            </a:pPr>
            <a:r>
              <a:rPr lang="en-US" sz="900" dirty="0">
                <a:latin typeface="Lucida Console"/>
                <a:cs typeface="Lucida Console"/>
              </a:rPr>
              <a:t>  8	</a:t>
            </a:r>
            <a:r>
              <a:rPr lang="en-US" sz="900" b="1" dirty="0">
                <a:solidFill>
                  <a:srgbClr val="FF0000"/>
                </a:solidFill>
                <a:latin typeface="Lucida Console"/>
                <a:cs typeface="Lucida Console"/>
              </a:rPr>
              <a:t>OpenDNS</a:t>
            </a:r>
            <a:r>
              <a:rPr lang="en-US" sz="900" dirty="0">
                <a:latin typeface="Lucida Console"/>
                <a:cs typeface="Lucida Console"/>
              </a:rPr>
              <a:t>		1.49% 	OpenDNS, US</a:t>
            </a:r>
          </a:p>
          <a:p>
            <a:pPr marL="0" indent="0">
              <a:buNone/>
            </a:pPr>
            <a:r>
              <a:rPr lang="en-US" sz="900" dirty="0">
                <a:latin typeface="Lucida Console"/>
                <a:cs typeface="Lucida Console"/>
              </a:rPr>
              <a:t>  9	AS58543		1.47% 	China Telecom, CN</a:t>
            </a:r>
          </a:p>
          <a:p>
            <a:pPr marL="0" indent="0">
              <a:buNone/>
            </a:pPr>
            <a:r>
              <a:rPr lang="en-US" sz="900" dirty="0">
                <a:latin typeface="Lucida Console"/>
                <a:cs typeface="Lucida Console"/>
              </a:rPr>
              <a:t> 10	AS24560		1.25% 	Bharti Airtel, IN</a:t>
            </a:r>
          </a:p>
          <a:p>
            <a:pPr marL="0" indent="0">
              <a:buNone/>
            </a:pPr>
            <a:r>
              <a:rPr lang="en-US" sz="900" dirty="0">
                <a:latin typeface="Lucida Console"/>
                <a:cs typeface="Lucida Console"/>
              </a:rPr>
              <a:t> 11	</a:t>
            </a:r>
            <a:r>
              <a:rPr lang="en-US" sz="900" b="1" dirty="0" err="1">
                <a:solidFill>
                  <a:srgbClr val="FF0000"/>
                </a:solidFill>
                <a:latin typeface="Lucida Console"/>
                <a:cs typeface="Lucida Console"/>
              </a:rPr>
              <a:t>dnspai</a:t>
            </a:r>
            <a:r>
              <a:rPr lang="en-US" sz="900" dirty="0">
                <a:latin typeface="Lucida Console"/>
                <a:cs typeface="Lucida Console"/>
              </a:rPr>
              <a:t> 		1.19% 	China Telecom, CN</a:t>
            </a:r>
          </a:p>
          <a:p>
            <a:pPr marL="0" indent="0">
              <a:buNone/>
            </a:pPr>
            <a:r>
              <a:rPr lang="en-US" sz="900" dirty="0">
                <a:latin typeface="Lucida Console"/>
                <a:cs typeface="Lucida Console"/>
              </a:rPr>
              <a:t> 12	AS38266 		1.10% 	Vodafone India, IN</a:t>
            </a:r>
          </a:p>
          <a:p>
            <a:pPr marL="0" indent="0">
              <a:buNone/>
            </a:pPr>
            <a:r>
              <a:rPr lang="en-US" sz="900" dirty="0">
                <a:latin typeface="Lucida Console"/>
                <a:cs typeface="Lucida Console"/>
              </a:rPr>
              <a:t> 13	</a:t>
            </a:r>
            <a:r>
              <a:rPr lang="en-US" sz="900" b="1" dirty="0" err="1">
                <a:solidFill>
                  <a:srgbClr val="FF0000"/>
                </a:solidFill>
                <a:latin typeface="Lucida Console"/>
                <a:cs typeface="Lucida Console"/>
              </a:rPr>
              <a:t>Onedns</a:t>
            </a:r>
            <a:r>
              <a:rPr lang="en-US" sz="900" dirty="0">
                <a:latin typeface="Lucida Console"/>
                <a:cs typeface="Lucida Console"/>
              </a:rPr>
              <a:t> 		1.01% 	China Unicom Beijing Province Network, CN</a:t>
            </a:r>
          </a:p>
          <a:p>
            <a:pPr marL="0" indent="0">
              <a:buNone/>
            </a:pPr>
            <a:r>
              <a:rPr lang="en-US" sz="900" dirty="0">
                <a:latin typeface="Lucida Console"/>
                <a:cs typeface="Lucida Console"/>
              </a:rPr>
              <a:t> 14	AS8151 		0.92% 	</a:t>
            </a:r>
            <a:r>
              <a:rPr lang="en-US" sz="900" dirty="0" err="1">
                <a:latin typeface="Lucida Console"/>
                <a:cs typeface="Lucida Console"/>
              </a:rPr>
              <a:t>Uninet</a:t>
            </a:r>
            <a:r>
              <a:rPr lang="en-US" sz="900" dirty="0">
                <a:latin typeface="Lucida Console"/>
                <a:cs typeface="Lucida Console"/>
              </a:rPr>
              <a:t>, MX</a:t>
            </a:r>
          </a:p>
          <a:p>
            <a:pPr marL="0" indent="0">
              <a:buNone/>
            </a:pPr>
            <a:r>
              <a:rPr lang="en-US" sz="900" dirty="0">
                <a:latin typeface="Lucida Console"/>
                <a:cs typeface="Lucida Console"/>
              </a:rPr>
              <a:t> 15	AS45271 		0.88% 	Idea Cellular, IN</a:t>
            </a:r>
          </a:p>
          <a:p>
            <a:pPr marL="0" indent="0">
              <a:buNone/>
            </a:pPr>
            <a:r>
              <a:rPr lang="en-US" sz="900" dirty="0">
                <a:latin typeface="Lucida Console"/>
                <a:cs typeface="Lucida Console"/>
              </a:rPr>
              <a:t> 16	AS56040 		0.83% 	China Mobile, CN</a:t>
            </a:r>
          </a:p>
          <a:p>
            <a:pPr marL="0" indent="0">
              <a:buNone/>
            </a:pPr>
            <a:r>
              <a:rPr lang="en-US" sz="900" dirty="0">
                <a:latin typeface="Lucida Console"/>
                <a:cs typeface="Lucida Console"/>
              </a:rPr>
              <a:t> 17	AS7922 		0.79% 	Comcast, US</a:t>
            </a:r>
          </a:p>
          <a:p>
            <a:pPr marL="0" indent="0">
              <a:buNone/>
            </a:pPr>
            <a:r>
              <a:rPr lang="en-US" sz="900" dirty="0">
                <a:latin typeface="Lucida Console"/>
                <a:cs typeface="Lucida Console"/>
              </a:rPr>
              <a:t> 18	</a:t>
            </a:r>
            <a:r>
              <a:rPr lang="en-US" sz="900" b="1" dirty="0">
                <a:solidFill>
                  <a:srgbClr val="FF0000"/>
                </a:solidFill>
                <a:latin typeface="Lucida Console"/>
                <a:cs typeface="Lucida Console"/>
              </a:rPr>
              <a:t>Cloudflare</a:t>
            </a:r>
            <a:r>
              <a:rPr lang="en-US" sz="900" dirty="0">
                <a:latin typeface="Lucida Console"/>
                <a:cs typeface="Lucida Console"/>
              </a:rPr>
              <a:t> 	0.76% 	Cloudflare, US</a:t>
            </a:r>
          </a:p>
          <a:p>
            <a:pPr marL="0" indent="0">
              <a:buNone/>
            </a:pPr>
            <a:r>
              <a:rPr lang="en-US" sz="900" dirty="0">
                <a:latin typeface="Lucida Console"/>
                <a:cs typeface="Lucida Console"/>
              </a:rPr>
              <a:t> 19	</a:t>
            </a:r>
            <a:r>
              <a:rPr lang="en-US" sz="900" b="1" dirty="0">
                <a:solidFill>
                  <a:srgbClr val="FF0000"/>
                </a:solidFill>
                <a:latin typeface="Lucida Console"/>
                <a:cs typeface="Lucida Console"/>
              </a:rPr>
              <a:t>Level3</a:t>
            </a:r>
            <a:r>
              <a:rPr lang="en-US" sz="900" dirty="0">
                <a:latin typeface="Lucida Console"/>
                <a:cs typeface="Lucida Console"/>
              </a:rPr>
              <a:t> 		0.76% 	Level 3, US</a:t>
            </a:r>
          </a:p>
          <a:p>
            <a:pPr marL="0" indent="0">
              <a:buNone/>
            </a:pPr>
            <a:r>
              <a:rPr lang="en-US" sz="900" dirty="0">
                <a:latin typeface="Lucida Console"/>
                <a:cs typeface="Lucida Console"/>
              </a:rPr>
              <a:t> 20	AS23693	 	0.73% 	Telekomunikasi </a:t>
            </a:r>
            <a:r>
              <a:rPr lang="en-US" sz="900" dirty="0" err="1">
                <a:latin typeface="Lucida Console"/>
                <a:cs typeface="Lucida Console"/>
              </a:rPr>
              <a:t>Selular</a:t>
            </a:r>
            <a:r>
              <a:rPr lang="en-US" sz="900" dirty="0">
                <a:latin typeface="Lucida Console"/>
                <a:cs typeface="Lucida Console"/>
              </a:rPr>
              <a:t>, ID</a:t>
            </a:r>
          </a:p>
          <a:p>
            <a:pPr marL="0" indent="0">
              <a:buNone/>
            </a:pPr>
            <a:r>
              <a:rPr lang="en-US" sz="900" dirty="0">
                <a:latin typeface="Lucida Console"/>
                <a:cs typeface="Lucida Console"/>
              </a:rPr>
              <a:t> 21	AS56046 		0.71% 	China </a:t>
            </a:r>
            <a:r>
              <a:rPr lang="en-US" sz="900" dirty="0" err="1">
                <a:latin typeface="Lucida Console"/>
                <a:cs typeface="Lucida Console"/>
              </a:rPr>
              <a:t>MobilE</a:t>
            </a:r>
            <a:r>
              <a:rPr lang="en-US" sz="900" dirty="0">
                <a:latin typeface="Lucida Console"/>
                <a:cs typeface="Lucida Console"/>
              </a:rPr>
              <a:t>, CN</a:t>
            </a:r>
          </a:p>
          <a:p>
            <a:pPr marL="0" indent="0">
              <a:buNone/>
            </a:pPr>
            <a:r>
              <a:rPr lang="en-US" sz="900" dirty="0">
                <a:latin typeface="Lucida Console"/>
                <a:cs typeface="Lucida Console"/>
              </a:rPr>
              <a:t> 22	AS9121 		0.66% 	TTNET, TR</a:t>
            </a:r>
          </a:p>
          <a:p>
            <a:pPr marL="0" indent="0">
              <a:buNone/>
            </a:pPr>
            <a:r>
              <a:rPr lang="en-US" sz="900" dirty="0">
                <a:latin typeface="Lucida Console"/>
                <a:cs typeface="Lucida Console"/>
              </a:rPr>
              <a:t> 23	AS17974 		0.65% 	Telekomunikasi Indonesia, ID</a:t>
            </a:r>
          </a:p>
          <a:p>
            <a:pPr marL="0" indent="0">
              <a:buNone/>
            </a:pPr>
            <a:r>
              <a:rPr lang="en-US" sz="900" dirty="0">
                <a:latin typeface="Lucida Console"/>
                <a:cs typeface="Lucida Console"/>
              </a:rPr>
              <a:t> 24	AS7629 		0.63% 	EPLDT, PH</a:t>
            </a:r>
          </a:p>
          <a:p>
            <a:pPr marL="0" indent="0">
              <a:buNone/>
            </a:pPr>
            <a:r>
              <a:rPr lang="en-US" sz="900" dirty="0">
                <a:latin typeface="Lucida Console"/>
                <a:cs typeface="Lucida Console"/>
              </a:rPr>
              <a:t> 25	AS132199 		0.58% 	Globe Telecom, PH</a:t>
            </a:r>
          </a:p>
        </p:txBody>
      </p:sp>
    </p:spTree>
    <p:extLst>
      <p:ext uri="{BB962C8B-B14F-4D97-AF65-F5344CB8AC3E}">
        <p14:creationId xmlns:p14="http://schemas.microsoft.com/office/powerpoint/2010/main" val="332345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0CA-9950-AA43-8ABA-9474618201A6}"/>
              </a:ext>
            </a:extLst>
          </p:cNvPr>
          <p:cNvSpPr>
            <a:spLocks noGrp="1"/>
          </p:cNvSpPr>
          <p:nvPr>
            <p:ph type="title"/>
          </p:nvPr>
        </p:nvSpPr>
        <p:spPr>
          <a:xfrm>
            <a:off x="295633" y="205979"/>
            <a:ext cx="8669612" cy="857250"/>
          </a:xfrm>
        </p:spPr>
        <p:txBody>
          <a:bodyPr>
            <a:normAutofit fontScale="90000"/>
          </a:bodyPr>
          <a:lstStyle/>
          <a:p>
            <a:r>
              <a:rPr lang="en-AU" dirty="0"/>
              <a:t>First Resolver or Full Resolver Set?</a:t>
            </a:r>
          </a:p>
        </p:txBody>
      </p:sp>
      <p:sp>
        <p:nvSpPr>
          <p:cNvPr id="3" name="Content Placeholder 2">
            <a:extLst>
              <a:ext uri="{FF2B5EF4-FFF2-40B4-BE49-F238E27FC236}">
                <a16:creationId xmlns:a16="http://schemas.microsoft.com/office/drawing/2014/main" id="{00A8AAC6-7DC9-5C49-AE64-A454EB58A9D7}"/>
              </a:ext>
            </a:extLst>
          </p:cNvPr>
          <p:cNvSpPr>
            <a:spLocks noGrp="1"/>
          </p:cNvSpPr>
          <p:nvPr>
            <p:ph idx="1"/>
          </p:nvPr>
        </p:nvSpPr>
        <p:spPr/>
        <p:txBody>
          <a:bodyPr/>
          <a:lstStyle/>
          <a:p>
            <a:r>
              <a:rPr lang="en-AU" dirty="0"/>
              <a:t>End hosts are often configured with 2 or more recursive resolvers</a:t>
            </a:r>
          </a:p>
          <a:p>
            <a:r>
              <a:rPr lang="en-AU" dirty="0"/>
              <a:t>Is there much of a change in the use of recursive resolvers when we look at this full resolver set?</a:t>
            </a:r>
          </a:p>
        </p:txBody>
      </p:sp>
    </p:spTree>
    <p:extLst>
      <p:ext uri="{BB962C8B-B14F-4D97-AF65-F5344CB8AC3E}">
        <p14:creationId xmlns:p14="http://schemas.microsoft.com/office/powerpoint/2010/main" val="291694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4"/>
            <a:ext cx="8229600" cy="857250"/>
          </a:xfrm>
        </p:spPr>
        <p:txBody>
          <a:bodyPr/>
          <a:lstStyle/>
          <a:p>
            <a:r>
              <a:rPr lang="en-US" dirty="0"/>
              <a:t>Top Resolvers – by Origin AS</a:t>
            </a:r>
          </a:p>
        </p:txBody>
      </p:sp>
      <p:sp>
        <p:nvSpPr>
          <p:cNvPr id="3" name="Content Placeholder 2"/>
          <p:cNvSpPr>
            <a:spLocks noGrp="1"/>
          </p:cNvSpPr>
          <p:nvPr>
            <p:ph idx="1"/>
          </p:nvPr>
        </p:nvSpPr>
        <p:spPr>
          <a:xfrm>
            <a:off x="374698" y="750673"/>
            <a:ext cx="8171161" cy="3394472"/>
          </a:xfrm>
        </p:spPr>
        <p:txBody>
          <a:bodyPr>
            <a:noAutofit/>
          </a:bodyPr>
          <a:lstStyle/>
          <a:p>
            <a:pPr marL="0" indent="0">
              <a:buNone/>
            </a:pPr>
            <a:r>
              <a:rPr lang="en-US" sz="900" b="1" dirty="0">
                <a:latin typeface="Lucida Console"/>
                <a:cs typeface="Lucida Console"/>
              </a:rPr>
              <a:t>Rank Resolver       Use %  		 Open Resolver / AS</a:t>
            </a:r>
          </a:p>
          <a:p>
            <a:pPr marL="0" indent="0">
              <a:buNone/>
            </a:pPr>
            <a:r>
              <a:rPr lang="en-US" sz="900" dirty="0">
                <a:latin typeface="Lucida Console"/>
                <a:cs typeface="Lucida Console"/>
              </a:rPr>
              <a:t>  1	</a:t>
            </a:r>
            <a:r>
              <a:rPr lang="en-US" sz="900" dirty="0" err="1">
                <a:latin typeface="Lucida Console"/>
                <a:cs typeface="Lucida Console"/>
              </a:rPr>
              <a:t>googlepdns</a:t>
            </a:r>
            <a:r>
              <a:rPr lang="en-US" sz="900" dirty="0">
                <a:latin typeface="Lucida Console"/>
                <a:cs typeface="Lucida Console"/>
              </a:rPr>
              <a:t> 	22.84%		Google, US</a:t>
            </a:r>
          </a:p>
          <a:p>
            <a:pPr marL="0" indent="0">
              <a:buNone/>
            </a:pPr>
            <a:r>
              <a:rPr lang="en-US" sz="900" dirty="0">
                <a:latin typeface="Lucida Console"/>
                <a:cs typeface="Lucida Console"/>
              </a:rPr>
              <a:t>  2	AS55836 		 7.92%		Reliance </a:t>
            </a:r>
            <a:r>
              <a:rPr lang="en-US" sz="900" dirty="0" err="1">
                <a:latin typeface="Lucida Console"/>
                <a:cs typeface="Lucida Console"/>
              </a:rPr>
              <a:t>Jio</a:t>
            </a:r>
            <a:r>
              <a:rPr lang="en-US" sz="900" dirty="0">
                <a:latin typeface="Lucida Console"/>
                <a:cs typeface="Lucida Console"/>
              </a:rPr>
              <a:t> </a:t>
            </a:r>
            <a:r>
              <a:rPr lang="en-US" sz="900" dirty="0" err="1">
                <a:latin typeface="Lucida Console"/>
                <a:cs typeface="Lucida Console"/>
              </a:rPr>
              <a:t>Infocomm</a:t>
            </a:r>
            <a:r>
              <a:rPr lang="en-US" sz="900" dirty="0">
                <a:latin typeface="Lucida Console"/>
                <a:cs typeface="Lucida Console"/>
              </a:rPr>
              <a:t> Limited, IN</a:t>
            </a:r>
          </a:p>
          <a:p>
            <a:pPr marL="0" indent="0">
              <a:buNone/>
            </a:pPr>
            <a:r>
              <a:rPr lang="en-US" sz="900" dirty="0">
                <a:latin typeface="Lucida Console"/>
                <a:cs typeface="Lucida Console"/>
              </a:rPr>
              <a:t>  3	AS4134 		 5.59%		</a:t>
            </a:r>
            <a:r>
              <a:rPr lang="en-US" sz="900" dirty="0" err="1">
                <a:latin typeface="Lucida Console"/>
                <a:cs typeface="Lucida Console"/>
              </a:rPr>
              <a:t>ChinaNET</a:t>
            </a:r>
            <a:r>
              <a:rPr lang="en-US" sz="900" dirty="0">
                <a:latin typeface="Lucida Console"/>
                <a:cs typeface="Lucida Console"/>
              </a:rPr>
              <a:t> Backbone, CN</a:t>
            </a:r>
          </a:p>
          <a:p>
            <a:pPr marL="0" indent="0">
              <a:buNone/>
            </a:pPr>
            <a:r>
              <a:rPr lang="en-US" sz="900" dirty="0">
                <a:latin typeface="Lucida Console"/>
                <a:cs typeface="Lucida Console"/>
              </a:rPr>
              <a:t>  4	AS4837 		 3.14%		China Unicom, CN</a:t>
            </a:r>
          </a:p>
          <a:p>
            <a:pPr marL="0" indent="0">
              <a:buNone/>
            </a:pPr>
            <a:r>
              <a:rPr lang="en-US" sz="900" dirty="0">
                <a:latin typeface="Lucida Console"/>
                <a:cs typeface="Lucida Console"/>
              </a:rPr>
              <a:t>  5	114dns		 3.13%		</a:t>
            </a:r>
            <a:r>
              <a:rPr lang="en-US" sz="900" dirty="0" err="1">
                <a:latin typeface="Lucida Console"/>
                <a:cs typeface="Lucida Console"/>
              </a:rPr>
              <a:t>ChinaNET</a:t>
            </a:r>
            <a:r>
              <a:rPr lang="en-US" sz="900" dirty="0">
                <a:latin typeface="Lucida Console"/>
                <a:cs typeface="Lucida Console"/>
              </a:rPr>
              <a:t>, CN</a:t>
            </a:r>
          </a:p>
          <a:p>
            <a:pPr marL="0" indent="0">
              <a:buNone/>
            </a:pPr>
            <a:r>
              <a:rPr lang="en-US" sz="900" dirty="0">
                <a:latin typeface="Lucida Console"/>
                <a:cs typeface="Lucida Console"/>
              </a:rPr>
              <a:t>  6	AS9498 		 2.90%		Bharti Airtel IN</a:t>
            </a:r>
          </a:p>
          <a:p>
            <a:pPr marL="0" indent="0">
              <a:buNone/>
            </a:pPr>
            <a:r>
              <a:rPr lang="en-US" sz="900" dirty="0">
                <a:latin typeface="Lucida Console"/>
                <a:cs typeface="Lucida Console"/>
              </a:rPr>
              <a:t>  7	</a:t>
            </a:r>
            <a:r>
              <a:rPr lang="en-US" sz="900" dirty="0" err="1">
                <a:latin typeface="Lucida Console"/>
                <a:cs typeface="Lucida Console"/>
              </a:rPr>
              <a:t>opendns</a:t>
            </a:r>
            <a:r>
              <a:rPr lang="en-US" sz="900" dirty="0">
                <a:latin typeface="Lucida Console"/>
                <a:cs typeface="Lucida Console"/>
              </a:rPr>
              <a:t>		 2.56%		OpenDNS, US</a:t>
            </a:r>
          </a:p>
          <a:p>
            <a:pPr marL="0" indent="0">
              <a:buNone/>
            </a:pPr>
            <a:r>
              <a:rPr lang="en-US" sz="900" dirty="0">
                <a:latin typeface="Lucida Console"/>
                <a:cs typeface="Lucida Console"/>
              </a:rPr>
              <a:t>  8	AS24560 		 2.54%		Bharti Airtel, IN</a:t>
            </a:r>
          </a:p>
          <a:p>
            <a:pPr marL="0" indent="0">
              <a:buNone/>
            </a:pPr>
            <a:r>
              <a:rPr lang="en-US" sz="900" dirty="0">
                <a:latin typeface="Lucida Console"/>
                <a:cs typeface="Lucida Console"/>
              </a:rPr>
              <a:t>  9	AS9808 		 1.87%		China Mobile, CN</a:t>
            </a:r>
          </a:p>
          <a:p>
            <a:pPr marL="0" indent="0">
              <a:buNone/>
            </a:pPr>
            <a:r>
              <a:rPr lang="en-US" sz="900" dirty="0">
                <a:latin typeface="Lucida Console"/>
                <a:cs typeface="Lucida Console"/>
              </a:rPr>
              <a:t> 10	level3 		 1.54%		Level 3, US</a:t>
            </a:r>
          </a:p>
          <a:p>
            <a:pPr marL="0" indent="0">
              <a:buNone/>
            </a:pPr>
            <a:r>
              <a:rPr lang="en-US" sz="900" dirty="0">
                <a:latin typeface="Lucida Console"/>
                <a:cs typeface="Lucida Console"/>
              </a:rPr>
              <a:t> 11	AS58543 		 1.53%		China Telecom, CN</a:t>
            </a:r>
          </a:p>
          <a:p>
            <a:pPr marL="0" indent="0">
              <a:buNone/>
            </a:pPr>
            <a:r>
              <a:rPr lang="en-US" sz="900" dirty="0">
                <a:latin typeface="Lucida Console"/>
                <a:cs typeface="Lucida Console"/>
              </a:rPr>
              <a:t> 12	</a:t>
            </a:r>
            <a:r>
              <a:rPr lang="en-US" sz="900" dirty="0" err="1">
                <a:latin typeface="Lucida Console"/>
                <a:cs typeface="Lucida Console"/>
              </a:rPr>
              <a:t>dnspai</a:t>
            </a:r>
            <a:r>
              <a:rPr lang="en-US" sz="900" dirty="0">
                <a:latin typeface="Lucida Console"/>
                <a:cs typeface="Lucida Console"/>
              </a:rPr>
              <a:t> 		 1.37%		China Telecom, CN</a:t>
            </a:r>
          </a:p>
          <a:p>
            <a:pPr marL="0" indent="0">
              <a:buNone/>
            </a:pPr>
            <a:r>
              <a:rPr lang="en-US" sz="900" dirty="0">
                <a:latin typeface="Lucida Console"/>
                <a:cs typeface="Lucida Console"/>
              </a:rPr>
              <a:t> 13	</a:t>
            </a:r>
            <a:r>
              <a:rPr lang="en-US" sz="900" dirty="0" err="1">
                <a:latin typeface="Lucida Console"/>
                <a:cs typeface="Lucida Console"/>
              </a:rPr>
              <a:t>cloudflare</a:t>
            </a:r>
            <a:r>
              <a:rPr lang="en-US" sz="900" dirty="0">
                <a:latin typeface="Lucida Console"/>
                <a:cs typeface="Lucida Console"/>
              </a:rPr>
              <a:t> 	 1.23%		Cloudflare, US</a:t>
            </a:r>
          </a:p>
          <a:p>
            <a:pPr marL="0" indent="0">
              <a:buNone/>
            </a:pPr>
            <a:r>
              <a:rPr lang="en-US" sz="900" dirty="0">
                <a:latin typeface="Lucida Console"/>
                <a:cs typeface="Lucida Console"/>
              </a:rPr>
              <a:t> 14	</a:t>
            </a:r>
            <a:r>
              <a:rPr lang="en-US" sz="900" dirty="0" err="1">
                <a:latin typeface="Lucida Console"/>
                <a:cs typeface="Lucida Console"/>
              </a:rPr>
              <a:t>onedns</a:t>
            </a:r>
            <a:r>
              <a:rPr lang="en-US" sz="900" dirty="0">
                <a:latin typeface="Lucida Console"/>
                <a:cs typeface="Lucida Console"/>
              </a:rPr>
              <a:t> 		 1.20%		China Unicom, CN</a:t>
            </a:r>
          </a:p>
          <a:p>
            <a:pPr marL="0" indent="0">
              <a:buNone/>
            </a:pPr>
            <a:r>
              <a:rPr lang="en-US" sz="900" dirty="0">
                <a:latin typeface="Lucida Console"/>
                <a:cs typeface="Lucida Console"/>
              </a:rPr>
              <a:t> 15	AS38266 		 1.10%		Vodafone India, IN</a:t>
            </a:r>
          </a:p>
          <a:p>
            <a:pPr marL="0" indent="0">
              <a:buNone/>
            </a:pPr>
            <a:r>
              <a:rPr lang="en-US" sz="900" dirty="0">
                <a:latin typeface="Lucida Console"/>
                <a:cs typeface="Lucida Console"/>
              </a:rPr>
              <a:t> 16	AS56046 		 1.05	%		China Mobile, CN</a:t>
            </a:r>
          </a:p>
          <a:p>
            <a:pPr marL="0" indent="0">
              <a:buNone/>
            </a:pPr>
            <a:r>
              <a:rPr lang="en-US" sz="900" dirty="0">
                <a:latin typeface="Lucida Console"/>
                <a:cs typeface="Lucida Console"/>
              </a:rPr>
              <a:t> 17	AS8151 		 1.00%		</a:t>
            </a:r>
            <a:r>
              <a:rPr lang="en-US" sz="900" dirty="0" err="1">
                <a:latin typeface="Lucida Console"/>
                <a:cs typeface="Lucida Console"/>
              </a:rPr>
              <a:t>Uninet</a:t>
            </a:r>
            <a:r>
              <a:rPr lang="en-US" sz="900" dirty="0">
                <a:latin typeface="Lucida Console"/>
                <a:cs typeface="Lucida Console"/>
              </a:rPr>
              <a:t>, MX</a:t>
            </a:r>
          </a:p>
          <a:p>
            <a:pPr marL="0" indent="0">
              <a:buNone/>
            </a:pPr>
            <a:r>
              <a:rPr lang="en-US" sz="900" dirty="0">
                <a:latin typeface="Lucida Console"/>
                <a:cs typeface="Lucida Console"/>
              </a:rPr>
              <a:t> 18	AS56040 		 0.96%		China Mobile, CN</a:t>
            </a:r>
          </a:p>
          <a:p>
            <a:pPr marL="0" indent="0">
              <a:buNone/>
            </a:pPr>
            <a:r>
              <a:rPr lang="en-US" sz="900" dirty="0">
                <a:latin typeface="Lucida Console"/>
                <a:cs typeface="Lucida Console"/>
              </a:rPr>
              <a:t> 19	AS45271 		 0.91%		Idea Cellular, N</a:t>
            </a:r>
          </a:p>
          <a:p>
            <a:pPr marL="0" indent="0">
              <a:buNone/>
            </a:pPr>
            <a:r>
              <a:rPr lang="en-US" sz="900" dirty="0">
                <a:latin typeface="Lucida Console"/>
                <a:cs typeface="Lucida Console"/>
              </a:rPr>
              <a:t> 20	AS7922 		 0.80%		Comcast, US</a:t>
            </a:r>
          </a:p>
          <a:p>
            <a:pPr marL="0" indent="0">
              <a:buNone/>
            </a:pPr>
            <a:r>
              <a:rPr lang="en-US" sz="900" dirty="0">
                <a:latin typeface="Lucida Console"/>
                <a:cs typeface="Lucida Console"/>
              </a:rPr>
              <a:t> 21	AS23693 		 0.73%		Telekomunikasi </a:t>
            </a:r>
            <a:r>
              <a:rPr lang="en-US" sz="900" dirty="0" err="1">
                <a:latin typeface="Lucida Console"/>
                <a:cs typeface="Lucida Console"/>
              </a:rPr>
              <a:t>Selular</a:t>
            </a:r>
            <a:r>
              <a:rPr lang="en-US" sz="900" dirty="0">
                <a:latin typeface="Lucida Console"/>
                <a:cs typeface="Lucida Console"/>
              </a:rPr>
              <a:t>, ID</a:t>
            </a:r>
          </a:p>
          <a:p>
            <a:pPr marL="0" indent="0">
              <a:buNone/>
            </a:pPr>
            <a:r>
              <a:rPr lang="en-US" sz="900" dirty="0">
                <a:latin typeface="Lucida Console"/>
                <a:cs typeface="Lucida Console"/>
              </a:rPr>
              <a:t> 22	AS7629 		 0.70%		EPLDT, PH</a:t>
            </a:r>
          </a:p>
          <a:p>
            <a:pPr marL="0" indent="0">
              <a:buNone/>
            </a:pPr>
            <a:r>
              <a:rPr lang="en-US" sz="900" dirty="0">
                <a:latin typeface="Lucida Console"/>
                <a:cs typeface="Lucida Console"/>
              </a:rPr>
              <a:t> 23	AS9121 		 0.68%		TTNET, TR</a:t>
            </a:r>
          </a:p>
          <a:p>
            <a:pPr marL="0" indent="0">
              <a:buNone/>
            </a:pPr>
            <a:r>
              <a:rPr lang="en-US" sz="900" dirty="0">
                <a:latin typeface="Lucida Console"/>
                <a:cs typeface="Lucida Console"/>
              </a:rPr>
              <a:t> 24	AS17974 		 0.66%		Telekomunikasi Indonesia, ID</a:t>
            </a:r>
          </a:p>
          <a:p>
            <a:pPr marL="0" indent="0">
              <a:buNone/>
            </a:pPr>
            <a:r>
              <a:rPr lang="en-US" sz="900" dirty="0">
                <a:latin typeface="Lucida Console"/>
                <a:cs typeface="Lucida Console"/>
              </a:rPr>
              <a:t> 25	AS132199 		 0.58%		Globe Telecom, PH</a:t>
            </a:r>
          </a:p>
        </p:txBody>
      </p:sp>
      <p:sp>
        <p:nvSpPr>
          <p:cNvPr id="4" name="TextBox 3">
            <a:extLst>
              <a:ext uri="{FF2B5EF4-FFF2-40B4-BE49-F238E27FC236}">
                <a16:creationId xmlns:a16="http://schemas.microsoft.com/office/drawing/2014/main" id="{21F85F88-5921-A048-9B39-AAF5B4F880C3}"/>
              </a:ext>
            </a:extLst>
          </p:cNvPr>
          <p:cNvSpPr txBox="1"/>
          <p:nvPr/>
        </p:nvSpPr>
        <p:spPr>
          <a:xfrm>
            <a:off x="6820187" y="2642480"/>
            <a:ext cx="2323813" cy="369332"/>
          </a:xfrm>
          <a:prstGeom prst="rect">
            <a:avLst/>
          </a:prstGeom>
          <a:noFill/>
        </p:spPr>
        <p:txBody>
          <a:bodyPr wrap="square" rtlCol="0">
            <a:spAutoFit/>
          </a:bodyPr>
          <a:lstStyle/>
          <a:p>
            <a:r>
              <a:rPr lang="en-AU" dirty="0"/>
              <a:t>Full Resolver Set</a:t>
            </a:r>
          </a:p>
        </p:txBody>
      </p:sp>
    </p:spTree>
    <p:extLst>
      <p:ext uri="{BB962C8B-B14F-4D97-AF65-F5344CB8AC3E}">
        <p14:creationId xmlns:p14="http://schemas.microsoft.com/office/powerpoint/2010/main" val="66911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5266"/>
            <a:ext cx="6172200" cy="857250"/>
          </a:xfrm>
        </p:spPr>
        <p:txBody>
          <a:bodyPr/>
          <a:lstStyle/>
          <a:p>
            <a:r>
              <a:rPr lang="en-US" dirty="0"/>
              <a:t>Resolver Distribution</a:t>
            </a:r>
          </a:p>
        </p:txBody>
      </p:sp>
      <p:pic>
        <p:nvPicPr>
          <p:cNvPr id="7" name="Content Placeholder 6">
            <a:extLst>
              <a:ext uri="{FF2B5EF4-FFF2-40B4-BE49-F238E27FC236}">
                <a16:creationId xmlns:a16="http://schemas.microsoft.com/office/drawing/2014/main" id="{4109981F-668E-3542-AFD0-EDCD6DE1A7CE}"/>
              </a:ext>
            </a:extLst>
          </p:cNvPr>
          <p:cNvPicPr>
            <a:picLocks noGrp="1" noChangeAspect="1"/>
          </p:cNvPicPr>
          <p:nvPr>
            <p:ph idx="1"/>
          </p:nvPr>
        </p:nvPicPr>
        <p:blipFill>
          <a:blip r:embed="rId2"/>
          <a:stretch>
            <a:fillRect/>
          </a:stretch>
        </p:blipFill>
        <p:spPr>
          <a:xfrm>
            <a:off x="1450956" y="900011"/>
            <a:ext cx="6010578" cy="4220193"/>
          </a:xfrm>
        </p:spPr>
      </p:pic>
    </p:spTree>
    <p:extLst>
      <p:ext uri="{BB962C8B-B14F-4D97-AF65-F5344CB8AC3E}">
        <p14:creationId xmlns:p14="http://schemas.microsoft.com/office/powerpoint/2010/main" val="189462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5266"/>
            <a:ext cx="6172200" cy="857250"/>
          </a:xfrm>
        </p:spPr>
        <p:txBody>
          <a:bodyPr/>
          <a:lstStyle/>
          <a:p>
            <a:r>
              <a:rPr lang="en-US" dirty="0"/>
              <a:t>Resolver Distribution</a:t>
            </a:r>
          </a:p>
        </p:txBody>
      </p:sp>
      <p:pic>
        <p:nvPicPr>
          <p:cNvPr id="7" name="Content Placeholder 6">
            <a:extLst>
              <a:ext uri="{FF2B5EF4-FFF2-40B4-BE49-F238E27FC236}">
                <a16:creationId xmlns:a16="http://schemas.microsoft.com/office/drawing/2014/main" id="{4109981F-668E-3542-AFD0-EDCD6DE1A7CE}"/>
              </a:ext>
            </a:extLst>
          </p:cNvPr>
          <p:cNvPicPr>
            <a:picLocks noGrp="1" noChangeAspect="1"/>
          </p:cNvPicPr>
          <p:nvPr>
            <p:ph idx="1"/>
          </p:nvPr>
        </p:nvPicPr>
        <p:blipFill>
          <a:blip r:embed="rId2"/>
          <a:stretch>
            <a:fillRect/>
          </a:stretch>
        </p:blipFill>
        <p:spPr>
          <a:xfrm>
            <a:off x="1381065" y="866894"/>
            <a:ext cx="6010578" cy="4220193"/>
          </a:xfrm>
        </p:spPr>
      </p:pic>
      <p:sp>
        <p:nvSpPr>
          <p:cNvPr id="4" name="TextBox 3">
            <a:extLst>
              <a:ext uri="{FF2B5EF4-FFF2-40B4-BE49-F238E27FC236}">
                <a16:creationId xmlns:a16="http://schemas.microsoft.com/office/drawing/2014/main" id="{3FE19792-BF63-AE4E-9CE4-5E10115C5BFA}"/>
              </a:ext>
            </a:extLst>
          </p:cNvPr>
          <p:cNvSpPr txBox="1"/>
          <p:nvPr/>
        </p:nvSpPr>
        <p:spPr>
          <a:xfrm>
            <a:off x="206058" y="3807647"/>
            <a:ext cx="1610859" cy="369332"/>
          </a:xfrm>
          <a:prstGeom prst="rect">
            <a:avLst/>
          </a:prstGeom>
          <a:solidFill>
            <a:schemeClr val="bg1"/>
          </a:solidFill>
        </p:spPr>
        <p:txBody>
          <a:bodyPr wrap="square" rtlCol="0">
            <a:spAutoFit/>
          </a:bodyPr>
          <a:lstStyle/>
          <a:p>
            <a:r>
              <a:rPr lang="en-US" sz="900" dirty="0">
                <a:solidFill>
                  <a:schemeClr val="accent6">
                    <a:lumMod val="50000"/>
                  </a:schemeClr>
                </a:solidFill>
                <a:latin typeface="AhnbergHand"/>
                <a:cs typeface="AhnbergHand"/>
              </a:rPr>
              <a:t>Just 3 resolver farms process 30% of users!</a:t>
            </a:r>
          </a:p>
        </p:txBody>
      </p:sp>
      <p:sp>
        <p:nvSpPr>
          <p:cNvPr id="5" name="Freeform 4">
            <a:extLst>
              <a:ext uri="{FF2B5EF4-FFF2-40B4-BE49-F238E27FC236}">
                <a16:creationId xmlns:a16="http://schemas.microsoft.com/office/drawing/2014/main" id="{CD5B7D15-FEF4-1742-9C6F-0880762B3049}"/>
              </a:ext>
            </a:extLst>
          </p:cNvPr>
          <p:cNvSpPr/>
          <p:nvPr/>
        </p:nvSpPr>
        <p:spPr>
          <a:xfrm>
            <a:off x="2192415" y="3489945"/>
            <a:ext cx="386798" cy="238387"/>
          </a:xfrm>
          <a:custGeom>
            <a:avLst/>
            <a:gdLst>
              <a:gd name="connsiteX0" fmla="*/ 2868 w 515730"/>
              <a:gd name="connsiteY0" fmla="*/ 180753 h 317849"/>
              <a:gd name="connsiteX1" fmla="*/ 141259 w 515730"/>
              <a:gd name="connsiteY1" fmla="*/ 311014 h 317849"/>
              <a:gd name="connsiteX2" fmla="*/ 377339 w 515730"/>
              <a:gd name="connsiteY2" fmla="*/ 278448 h 317849"/>
              <a:gd name="connsiteX3" fmla="*/ 515730 w 515730"/>
              <a:gd name="connsiteY3" fmla="*/ 99341 h 317849"/>
              <a:gd name="connsiteX4" fmla="*/ 377339 w 515730"/>
              <a:gd name="connsiteY4" fmla="*/ 9787 h 317849"/>
              <a:gd name="connsiteX5" fmla="*/ 76134 w 515730"/>
              <a:gd name="connsiteY5" fmla="*/ 17928 h 317849"/>
              <a:gd name="connsiteX6" fmla="*/ 2868 w 515730"/>
              <a:gd name="connsiteY6" fmla="*/ 180753 h 3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30" h="317849">
                <a:moveTo>
                  <a:pt x="2868" y="180753"/>
                </a:moveTo>
                <a:cubicBezTo>
                  <a:pt x="13722" y="229601"/>
                  <a:pt x="78847" y="294732"/>
                  <a:pt x="141259" y="311014"/>
                </a:cubicBezTo>
                <a:cubicBezTo>
                  <a:pt x="203671" y="327296"/>
                  <a:pt x="314927" y="313727"/>
                  <a:pt x="377339" y="278448"/>
                </a:cubicBezTo>
                <a:cubicBezTo>
                  <a:pt x="439751" y="243169"/>
                  <a:pt x="515730" y="144118"/>
                  <a:pt x="515730" y="99341"/>
                </a:cubicBezTo>
                <a:cubicBezTo>
                  <a:pt x="515730" y="54564"/>
                  <a:pt x="450605" y="23356"/>
                  <a:pt x="377339" y="9787"/>
                </a:cubicBezTo>
                <a:cubicBezTo>
                  <a:pt x="304073" y="-3782"/>
                  <a:pt x="141259" y="-5139"/>
                  <a:pt x="76134" y="17928"/>
                </a:cubicBezTo>
                <a:cubicBezTo>
                  <a:pt x="11009" y="40995"/>
                  <a:pt x="-7986" y="131905"/>
                  <a:pt x="2868" y="18075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DE79A0E7-9DA0-2343-B01E-EED677B2D10E}"/>
              </a:ext>
            </a:extLst>
          </p:cNvPr>
          <p:cNvSpPr txBox="1"/>
          <p:nvPr/>
        </p:nvSpPr>
        <p:spPr>
          <a:xfrm>
            <a:off x="5289293" y="2050020"/>
            <a:ext cx="1930049" cy="507831"/>
          </a:xfrm>
          <a:prstGeom prst="rect">
            <a:avLst/>
          </a:prstGeom>
          <a:solidFill>
            <a:schemeClr val="bg1"/>
          </a:solidFill>
        </p:spPr>
        <p:txBody>
          <a:bodyPr wrap="square" rtlCol="0">
            <a:spAutoFit/>
          </a:bodyPr>
          <a:lstStyle/>
          <a:p>
            <a:r>
              <a:rPr lang="en-US" sz="900" dirty="0">
                <a:solidFill>
                  <a:schemeClr val="accent6">
                    <a:lumMod val="50000"/>
                  </a:schemeClr>
                </a:solidFill>
                <a:latin typeface="AhnbergHand"/>
                <a:cs typeface="AhnbergHand"/>
              </a:rPr>
              <a:t>450 visible resolver sets handle the query load for 90% of all users</a:t>
            </a:r>
          </a:p>
        </p:txBody>
      </p:sp>
      <p:sp>
        <p:nvSpPr>
          <p:cNvPr id="9" name="Freeform 8">
            <a:extLst>
              <a:ext uri="{FF2B5EF4-FFF2-40B4-BE49-F238E27FC236}">
                <a16:creationId xmlns:a16="http://schemas.microsoft.com/office/drawing/2014/main" id="{8A0D8542-B48D-7F49-8B42-362BED655C25}"/>
              </a:ext>
            </a:extLst>
          </p:cNvPr>
          <p:cNvSpPr/>
          <p:nvPr/>
        </p:nvSpPr>
        <p:spPr>
          <a:xfrm>
            <a:off x="1934067" y="1616855"/>
            <a:ext cx="3809831" cy="42742"/>
          </a:xfrm>
          <a:custGeom>
            <a:avLst/>
            <a:gdLst>
              <a:gd name="connsiteX0" fmla="*/ 0 w 5079774"/>
              <a:gd name="connsiteY0" fmla="*/ 56989 h 56989"/>
              <a:gd name="connsiteX1" fmla="*/ 1294366 w 5079774"/>
              <a:gd name="connsiteY1" fmla="*/ 40706 h 56989"/>
              <a:gd name="connsiteX2" fmla="*/ 4045910 w 5079774"/>
              <a:gd name="connsiteY2" fmla="*/ 8141 h 56989"/>
              <a:gd name="connsiteX3" fmla="*/ 5079774 w 5079774"/>
              <a:gd name="connsiteY3" fmla="*/ 0 h 56989"/>
            </a:gdLst>
            <a:ahLst/>
            <a:cxnLst>
              <a:cxn ang="0">
                <a:pos x="connsiteX0" y="connsiteY0"/>
              </a:cxn>
              <a:cxn ang="0">
                <a:pos x="connsiteX1" y="connsiteY1"/>
              </a:cxn>
              <a:cxn ang="0">
                <a:pos x="connsiteX2" y="connsiteY2"/>
              </a:cxn>
              <a:cxn ang="0">
                <a:pos x="connsiteX3" y="connsiteY3"/>
              </a:cxn>
            </a:cxnLst>
            <a:rect l="l" t="t" r="r" b="b"/>
            <a:pathLst>
              <a:path w="5079774" h="56989">
                <a:moveTo>
                  <a:pt x="0" y="56989"/>
                </a:moveTo>
                <a:lnTo>
                  <a:pt x="1294366" y="40706"/>
                </a:lnTo>
                <a:lnTo>
                  <a:pt x="4045910" y="8141"/>
                </a:lnTo>
                <a:lnTo>
                  <a:pt x="507977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a:extLst>
              <a:ext uri="{FF2B5EF4-FFF2-40B4-BE49-F238E27FC236}">
                <a16:creationId xmlns:a16="http://schemas.microsoft.com/office/drawing/2014/main" id="{463F0725-764E-144A-AF05-D1A742E75838}"/>
              </a:ext>
            </a:extLst>
          </p:cNvPr>
          <p:cNvSpPr/>
          <p:nvPr/>
        </p:nvSpPr>
        <p:spPr>
          <a:xfrm>
            <a:off x="5163163" y="1117671"/>
            <a:ext cx="20134" cy="3437651"/>
          </a:xfrm>
          <a:custGeom>
            <a:avLst/>
            <a:gdLst>
              <a:gd name="connsiteX0" fmla="*/ 24496 w 26845"/>
              <a:gd name="connsiteY0" fmla="*/ 0 h 4583534"/>
              <a:gd name="connsiteX1" fmla="*/ 24496 w 26845"/>
              <a:gd name="connsiteY1" fmla="*/ 757138 h 4583534"/>
              <a:gd name="connsiteX2" fmla="*/ 74 w 26845"/>
              <a:gd name="connsiteY2" fmla="*/ 3012269 h 4583534"/>
              <a:gd name="connsiteX3" fmla="*/ 16355 w 26845"/>
              <a:gd name="connsiteY3" fmla="*/ 4583534 h 4583534"/>
            </a:gdLst>
            <a:ahLst/>
            <a:cxnLst>
              <a:cxn ang="0">
                <a:pos x="connsiteX0" y="connsiteY0"/>
              </a:cxn>
              <a:cxn ang="0">
                <a:pos x="connsiteX1" y="connsiteY1"/>
              </a:cxn>
              <a:cxn ang="0">
                <a:pos x="connsiteX2" y="connsiteY2"/>
              </a:cxn>
              <a:cxn ang="0">
                <a:pos x="connsiteX3" y="connsiteY3"/>
              </a:cxn>
            </a:cxnLst>
            <a:rect l="l" t="t" r="r" b="b"/>
            <a:pathLst>
              <a:path w="26845" h="4583534">
                <a:moveTo>
                  <a:pt x="24496" y="0"/>
                </a:moveTo>
                <a:cubicBezTo>
                  <a:pt x="26531" y="127546"/>
                  <a:pt x="28566" y="255093"/>
                  <a:pt x="24496" y="757138"/>
                </a:cubicBezTo>
                <a:cubicBezTo>
                  <a:pt x="20426" y="1259183"/>
                  <a:pt x="1431" y="2374536"/>
                  <a:pt x="74" y="3012269"/>
                </a:cubicBezTo>
                <a:cubicBezTo>
                  <a:pt x="-1283" y="3650002"/>
                  <a:pt x="16355" y="4583534"/>
                  <a:pt x="16355" y="458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TextBox 10">
            <a:extLst>
              <a:ext uri="{FF2B5EF4-FFF2-40B4-BE49-F238E27FC236}">
                <a16:creationId xmlns:a16="http://schemas.microsoft.com/office/drawing/2014/main" id="{14AB5B10-B0D8-0546-BC82-DCD65A413F67}"/>
              </a:ext>
            </a:extLst>
          </p:cNvPr>
          <p:cNvSpPr txBox="1"/>
          <p:nvPr/>
        </p:nvSpPr>
        <p:spPr>
          <a:xfrm>
            <a:off x="5800037" y="1529634"/>
            <a:ext cx="1247938" cy="230832"/>
          </a:xfrm>
          <a:prstGeom prst="rect">
            <a:avLst/>
          </a:prstGeom>
          <a:solidFill>
            <a:schemeClr val="bg1"/>
          </a:solidFill>
        </p:spPr>
        <p:txBody>
          <a:bodyPr wrap="square" rtlCol="0">
            <a:spAutoFit/>
          </a:bodyPr>
          <a:lstStyle/>
          <a:p>
            <a:r>
              <a:rPr lang="en-US" sz="900" dirty="0">
                <a:solidFill>
                  <a:schemeClr val="accent6">
                    <a:lumMod val="50000"/>
                  </a:schemeClr>
                </a:solidFill>
                <a:latin typeface="AhnbergHand"/>
                <a:cs typeface="AhnbergHand"/>
              </a:rPr>
              <a:t>90% of users</a:t>
            </a:r>
          </a:p>
        </p:txBody>
      </p:sp>
      <p:sp>
        <p:nvSpPr>
          <p:cNvPr id="12" name="Freeform 11">
            <a:extLst>
              <a:ext uri="{FF2B5EF4-FFF2-40B4-BE49-F238E27FC236}">
                <a16:creationId xmlns:a16="http://schemas.microsoft.com/office/drawing/2014/main" id="{9B76D7DD-59C9-C24A-A48E-4F290F49915C}"/>
              </a:ext>
            </a:extLst>
          </p:cNvPr>
          <p:cNvSpPr/>
          <p:nvPr/>
        </p:nvSpPr>
        <p:spPr>
          <a:xfrm>
            <a:off x="4995739" y="1470197"/>
            <a:ext cx="322467" cy="333203"/>
          </a:xfrm>
          <a:custGeom>
            <a:avLst/>
            <a:gdLst>
              <a:gd name="connsiteX0" fmla="*/ 429956 w 429956"/>
              <a:gd name="connsiteY0" fmla="*/ 316115 h 444270"/>
              <a:gd name="connsiteX1" fmla="*/ 397393 w 429956"/>
              <a:gd name="connsiteY1" fmla="*/ 39312 h 444270"/>
              <a:gd name="connsiteX2" fmla="*/ 71767 w 429956"/>
              <a:gd name="connsiteY2" fmla="*/ 39312 h 444270"/>
              <a:gd name="connsiteX3" fmla="*/ 22923 w 429956"/>
              <a:gd name="connsiteY3" fmla="*/ 389387 h 444270"/>
              <a:gd name="connsiteX4" fmla="*/ 364831 w 429956"/>
              <a:gd name="connsiteY4" fmla="*/ 438234 h 44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6" h="444270">
                <a:moveTo>
                  <a:pt x="429956" y="316115"/>
                </a:moveTo>
                <a:lnTo>
                  <a:pt x="397393" y="39312"/>
                </a:lnTo>
                <a:cubicBezTo>
                  <a:pt x="337695" y="-6822"/>
                  <a:pt x="134179" y="-19034"/>
                  <a:pt x="71767" y="39312"/>
                </a:cubicBezTo>
                <a:cubicBezTo>
                  <a:pt x="9355" y="97658"/>
                  <a:pt x="-25921" y="322900"/>
                  <a:pt x="22923" y="389387"/>
                </a:cubicBezTo>
                <a:cubicBezTo>
                  <a:pt x="71767" y="455874"/>
                  <a:pt x="218299" y="447054"/>
                  <a:pt x="364831" y="438234"/>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Freeform 12">
            <a:extLst>
              <a:ext uri="{FF2B5EF4-FFF2-40B4-BE49-F238E27FC236}">
                <a16:creationId xmlns:a16="http://schemas.microsoft.com/office/drawing/2014/main" id="{B6129A9D-53D3-924E-8A54-D6277D57FE37}"/>
              </a:ext>
            </a:extLst>
          </p:cNvPr>
          <p:cNvSpPr/>
          <p:nvPr/>
        </p:nvSpPr>
        <p:spPr>
          <a:xfrm>
            <a:off x="5346276" y="1725068"/>
            <a:ext cx="601469" cy="164915"/>
          </a:xfrm>
          <a:custGeom>
            <a:avLst/>
            <a:gdLst>
              <a:gd name="connsiteX0" fmla="*/ 801958 w 801958"/>
              <a:gd name="connsiteY0" fmla="*/ 219887 h 219887"/>
              <a:gd name="connsiteX1" fmla="*/ 403066 w 801958"/>
              <a:gd name="connsiteY1" fmla="*/ 81485 h 219887"/>
              <a:gd name="connsiteX2" fmla="*/ 12314 w 801958"/>
              <a:gd name="connsiteY2" fmla="*/ 48920 h 219887"/>
              <a:gd name="connsiteX3" fmla="*/ 199549 w 801958"/>
              <a:gd name="connsiteY3" fmla="*/ 73 h 219887"/>
              <a:gd name="connsiteX4" fmla="*/ 4173 w 801958"/>
              <a:gd name="connsiteY4" fmla="*/ 40779 h 219887"/>
              <a:gd name="connsiteX5" fmla="*/ 61158 w 801958"/>
              <a:gd name="connsiteY5" fmla="*/ 146615 h 21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958" h="219887">
                <a:moveTo>
                  <a:pt x="801958" y="219887"/>
                </a:moveTo>
                <a:cubicBezTo>
                  <a:pt x="668315" y="164933"/>
                  <a:pt x="534673" y="109979"/>
                  <a:pt x="403066" y="81485"/>
                </a:cubicBezTo>
                <a:cubicBezTo>
                  <a:pt x="271459" y="52990"/>
                  <a:pt x="46233" y="62489"/>
                  <a:pt x="12314" y="48920"/>
                </a:cubicBezTo>
                <a:cubicBezTo>
                  <a:pt x="-21605" y="35351"/>
                  <a:pt x="200906" y="1430"/>
                  <a:pt x="199549" y="73"/>
                </a:cubicBezTo>
                <a:cubicBezTo>
                  <a:pt x="198192" y="-1284"/>
                  <a:pt x="27238" y="16355"/>
                  <a:pt x="4173" y="40779"/>
                </a:cubicBezTo>
                <a:cubicBezTo>
                  <a:pt x="-18892" y="65203"/>
                  <a:pt x="61158" y="146615"/>
                  <a:pt x="61158" y="1466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 name="Freeform 2">
            <a:extLst>
              <a:ext uri="{FF2B5EF4-FFF2-40B4-BE49-F238E27FC236}">
                <a16:creationId xmlns:a16="http://schemas.microsoft.com/office/drawing/2014/main" id="{C409FCED-2129-AA45-93D3-F1F12E9A3C56}"/>
              </a:ext>
            </a:extLst>
          </p:cNvPr>
          <p:cNvSpPr/>
          <p:nvPr/>
        </p:nvSpPr>
        <p:spPr>
          <a:xfrm>
            <a:off x="1630777" y="3558292"/>
            <a:ext cx="495820" cy="297331"/>
          </a:xfrm>
          <a:custGeom>
            <a:avLst/>
            <a:gdLst>
              <a:gd name="connsiteX0" fmla="*/ 0 w 495820"/>
              <a:gd name="connsiteY0" fmla="*/ 297331 h 297331"/>
              <a:gd name="connsiteX1" fmla="*/ 87363 w 495820"/>
              <a:gd name="connsiteY1" fmla="*/ 93484 h 297331"/>
              <a:gd name="connsiteX2" fmla="*/ 477585 w 495820"/>
              <a:gd name="connsiteY2" fmla="*/ 29418 h 297331"/>
              <a:gd name="connsiteX3" fmla="*/ 436815 w 495820"/>
              <a:gd name="connsiteY3" fmla="*/ 297 h 297331"/>
              <a:gd name="connsiteX4" fmla="*/ 483409 w 495820"/>
              <a:gd name="connsiteY4" fmla="*/ 17769 h 297331"/>
              <a:gd name="connsiteX5" fmla="*/ 425167 w 495820"/>
              <a:gd name="connsiteY5" fmla="*/ 70187 h 2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97331">
                <a:moveTo>
                  <a:pt x="0" y="297331"/>
                </a:moveTo>
                <a:cubicBezTo>
                  <a:pt x="3882" y="217733"/>
                  <a:pt x="7765" y="138136"/>
                  <a:pt x="87363" y="93484"/>
                </a:cubicBezTo>
                <a:cubicBezTo>
                  <a:pt x="166961" y="48832"/>
                  <a:pt x="419343" y="44949"/>
                  <a:pt x="477585" y="29418"/>
                </a:cubicBezTo>
                <a:cubicBezTo>
                  <a:pt x="535827" y="13887"/>
                  <a:pt x="435844" y="2238"/>
                  <a:pt x="436815" y="297"/>
                </a:cubicBezTo>
                <a:cubicBezTo>
                  <a:pt x="437786" y="-1645"/>
                  <a:pt x="485350" y="6121"/>
                  <a:pt x="483409" y="17769"/>
                </a:cubicBezTo>
                <a:cubicBezTo>
                  <a:pt x="481468" y="29417"/>
                  <a:pt x="453317" y="49802"/>
                  <a:pt x="425167" y="70187"/>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4477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8587-E55D-5448-A8E0-165C20D7B2D7}"/>
              </a:ext>
            </a:extLst>
          </p:cNvPr>
          <p:cNvSpPr>
            <a:spLocks noGrp="1"/>
          </p:cNvSpPr>
          <p:nvPr>
            <p:ph type="title"/>
          </p:nvPr>
        </p:nvSpPr>
        <p:spPr/>
        <p:txBody>
          <a:bodyPr/>
          <a:lstStyle/>
          <a:p>
            <a:r>
              <a:rPr lang="en-AU" dirty="0"/>
              <a:t>Counting Resolver Use</a:t>
            </a:r>
          </a:p>
        </p:txBody>
      </p:sp>
      <p:pic>
        <p:nvPicPr>
          <p:cNvPr id="5" name="Content Placeholder 4">
            <a:extLst>
              <a:ext uri="{FF2B5EF4-FFF2-40B4-BE49-F238E27FC236}">
                <a16:creationId xmlns:a16="http://schemas.microsoft.com/office/drawing/2014/main" id="{A7B78A95-4BBE-0447-8F8F-E7AE254759AA}"/>
              </a:ext>
            </a:extLst>
          </p:cNvPr>
          <p:cNvPicPr>
            <a:picLocks noGrp="1" noChangeAspect="1"/>
          </p:cNvPicPr>
          <p:nvPr>
            <p:ph idx="1"/>
          </p:nvPr>
        </p:nvPicPr>
        <p:blipFill>
          <a:blip r:embed="rId2"/>
          <a:stretch>
            <a:fillRect/>
          </a:stretch>
        </p:blipFill>
        <p:spPr>
          <a:xfrm>
            <a:off x="917117" y="1200150"/>
            <a:ext cx="7309765" cy="3394075"/>
          </a:xfrm>
        </p:spPr>
      </p:pic>
    </p:spTree>
    <p:extLst>
      <p:ext uri="{BB962C8B-B14F-4D97-AF65-F5344CB8AC3E}">
        <p14:creationId xmlns:p14="http://schemas.microsoft.com/office/powerpoint/2010/main" val="281969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of those wtf moments…</a:t>
            </a:r>
          </a:p>
        </p:txBody>
      </p:sp>
      <p:pic>
        <p:nvPicPr>
          <p:cNvPr id="4" name="Picture 3">
            <a:extLst>
              <a:ext uri="{FF2B5EF4-FFF2-40B4-BE49-F238E27FC236}">
                <a16:creationId xmlns:a16="http://schemas.microsoft.com/office/drawing/2014/main" id="{F29DFEB6-2DDF-964D-8104-B429F68F72C5}"/>
              </a:ext>
            </a:extLst>
          </p:cNvPr>
          <p:cNvPicPr>
            <a:picLocks noChangeAspect="1"/>
          </p:cNvPicPr>
          <p:nvPr/>
        </p:nvPicPr>
        <p:blipFill>
          <a:blip r:embed="rId2"/>
          <a:stretch>
            <a:fillRect/>
          </a:stretch>
        </p:blipFill>
        <p:spPr>
          <a:xfrm>
            <a:off x="1736471" y="1063229"/>
            <a:ext cx="5671057" cy="3981806"/>
          </a:xfrm>
          <a:prstGeom prst="rect">
            <a:avLst/>
          </a:prstGeom>
        </p:spPr>
      </p:pic>
    </p:spTree>
    <p:extLst>
      <p:ext uri="{BB962C8B-B14F-4D97-AF65-F5344CB8AC3E}">
        <p14:creationId xmlns:p14="http://schemas.microsoft.com/office/powerpoint/2010/main" val="250302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8587-E55D-5448-A8E0-165C20D7B2D7}"/>
              </a:ext>
            </a:extLst>
          </p:cNvPr>
          <p:cNvSpPr>
            <a:spLocks noGrp="1"/>
          </p:cNvSpPr>
          <p:nvPr>
            <p:ph type="title"/>
          </p:nvPr>
        </p:nvSpPr>
        <p:spPr/>
        <p:txBody>
          <a:bodyPr/>
          <a:lstStyle/>
          <a:p>
            <a:r>
              <a:rPr lang="en-AU" dirty="0"/>
              <a:t>Counting Resolver Use</a:t>
            </a:r>
          </a:p>
        </p:txBody>
      </p:sp>
      <p:pic>
        <p:nvPicPr>
          <p:cNvPr id="5" name="Content Placeholder 4">
            <a:extLst>
              <a:ext uri="{FF2B5EF4-FFF2-40B4-BE49-F238E27FC236}">
                <a16:creationId xmlns:a16="http://schemas.microsoft.com/office/drawing/2014/main" id="{A7B78A95-4BBE-0447-8F8F-E7AE254759AA}"/>
              </a:ext>
            </a:extLst>
          </p:cNvPr>
          <p:cNvPicPr>
            <a:picLocks noGrp="1" noChangeAspect="1"/>
          </p:cNvPicPr>
          <p:nvPr>
            <p:ph idx="1"/>
          </p:nvPr>
        </p:nvPicPr>
        <p:blipFill>
          <a:blip r:embed="rId2"/>
          <a:stretch>
            <a:fillRect/>
          </a:stretch>
        </p:blipFill>
        <p:spPr>
          <a:xfrm>
            <a:off x="452667" y="991627"/>
            <a:ext cx="8375798" cy="3889056"/>
          </a:xfrm>
        </p:spPr>
      </p:pic>
      <p:sp>
        <p:nvSpPr>
          <p:cNvPr id="3" name="TextBox 2">
            <a:extLst>
              <a:ext uri="{FF2B5EF4-FFF2-40B4-BE49-F238E27FC236}">
                <a16:creationId xmlns:a16="http://schemas.microsoft.com/office/drawing/2014/main" id="{7E255925-6034-D34D-BCCA-43E308705193}"/>
              </a:ext>
            </a:extLst>
          </p:cNvPr>
          <p:cNvSpPr txBox="1"/>
          <p:nvPr/>
        </p:nvSpPr>
        <p:spPr>
          <a:xfrm>
            <a:off x="864698" y="1470779"/>
            <a:ext cx="4406205" cy="261610"/>
          </a:xfrm>
          <a:prstGeom prst="rect">
            <a:avLst/>
          </a:prstGeom>
          <a:solidFill>
            <a:schemeClr val="bg1"/>
          </a:solidFill>
        </p:spPr>
        <p:txBody>
          <a:bodyPr wrap="square" rtlCol="0">
            <a:spAutoFit/>
          </a:bodyPr>
          <a:lstStyle/>
          <a:p>
            <a:r>
              <a:rPr lang="en-AU" sz="1100" dirty="0">
                <a:solidFill>
                  <a:srgbClr val="0070C0"/>
                </a:solidFill>
                <a:latin typeface="AhnbergHand" pitchFamily="2" charset="0"/>
              </a:rPr>
              <a:t>55% of users use resolvers located in the same network</a:t>
            </a:r>
          </a:p>
        </p:txBody>
      </p:sp>
      <p:sp>
        <p:nvSpPr>
          <p:cNvPr id="6" name="TextBox 5">
            <a:extLst>
              <a:ext uri="{FF2B5EF4-FFF2-40B4-BE49-F238E27FC236}">
                <a16:creationId xmlns:a16="http://schemas.microsoft.com/office/drawing/2014/main" id="{99E501B2-94D2-A945-AC76-63C907565F0E}"/>
              </a:ext>
            </a:extLst>
          </p:cNvPr>
          <p:cNvSpPr txBox="1"/>
          <p:nvPr/>
        </p:nvSpPr>
        <p:spPr>
          <a:xfrm>
            <a:off x="781415" y="2650772"/>
            <a:ext cx="4716634" cy="261610"/>
          </a:xfrm>
          <a:prstGeom prst="rect">
            <a:avLst/>
          </a:prstGeom>
          <a:solidFill>
            <a:schemeClr val="bg1"/>
          </a:solidFill>
        </p:spPr>
        <p:txBody>
          <a:bodyPr wrap="square" rtlCol="0">
            <a:spAutoFit/>
          </a:bodyPr>
          <a:lstStyle/>
          <a:p>
            <a:r>
              <a:rPr lang="en-AU" sz="1100" dirty="0">
                <a:solidFill>
                  <a:srgbClr val="FF0000"/>
                </a:solidFill>
                <a:latin typeface="AhnbergHand" pitchFamily="2" charset="0"/>
              </a:rPr>
              <a:t>40% of users use resolvers located in the same country</a:t>
            </a:r>
          </a:p>
        </p:txBody>
      </p:sp>
      <p:sp>
        <p:nvSpPr>
          <p:cNvPr id="7" name="TextBox 6">
            <a:extLst>
              <a:ext uri="{FF2B5EF4-FFF2-40B4-BE49-F238E27FC236}">
                <a16:creationId xmlns:a16="http://schemas.microsoft.com/office/drawing/2014/main" id="{FCD827BA-D3D7-594B-BBD4-18E7C33EE196}"/>
              </a:ext>
            </a:extLst>
          </p:cNvPr>
          <p:cNvSpPr txBox="1"/>
          <p:nvPr/>
        </p:nvSpPr>
        <p:spPr>
          <a:xfrm>
            <a:off x="781415" y="3830765"/>
            <a:ext cx="3667306" cy="261610"/>
          </a:xfrm>
          <a:prstGeom prst="rect">
            <a:avLst/>
          </a:prstGeom>
          <a:solidFill>
            <a:schemeClr val="bg1"/>
          </a:solidFill>
        </p:spPr>
        <p:txBody>
          <a:bodyPr wrap="square" rtlCol="0">
            <a:spAutoFit/>
          </a:bodyPr>
          <a:lstStyle/>
          <a:p>
            <a:r>
              <a:rPr lang="en-AU" sz="1100" dirty="0">
                <a:solidFill>
                  <a:srgbClr val="FFC000"/>
                </a:solidFill>
                <a:latin typeface="AhnbergHand" pitchFamily="2" charset="0"/>
              </a:rPr>
              <a:t>23% of users use Google’s public DNS service</a:t>
            </a:r>
          </a:p>
        </p:txBody>
      </p:sp>
      <p:sp>
        <p:nvSpPr>
          <p:cNvPr id="4" name="Freeform 3">
            <a:extLst>
              <a:ext uri="{FF2B5EF4-FFF2-40B4-BE49-F238E27FC236}">
                <a16:creationId xmlns:a16="http://schemas.microsoft.com/office/drawing/2014/main" id="{F1ADECD0-59B0-4345-8DA7-880E3B03EFC4}"/>
              </a:ext>
            </a:extLst>
          </p:cNvPr>
          <p:cNvSpPr/>
          <p:nvPr/>
        </p:nvSpPr>
        <p:spPr>
          <a:xfrm>
            <a:off x="4816617" y="1630729"/>
            <a:ext cx="3681790" cy="314787"/>
          </a:xfrm>
          <a:custGeom>
            <a:avLst/>
            <a:gdLst>
              <a:gd name="connsiteX0" fmla="*/ 0 w 3681790"/>
              <a:gd name="connsiteY0" fmla="*/ 34993 h 314787"/>
              <a:gd name="connsiteX1" fmla="*/ 832861 w 3681790"/>
              <a:gd name="connsiteY1" fmla="*/ 314555 h 314787"/>
              <a:gd name="connsiteX2" fmla="*/ 3453752 w 3681790"/>
              <a:gd name="connsiteY2" fmla="*/ 81587 h 314787"/>
              <a:gd name="connsiteX3" fmla="*/ 3523643 w 3681790"/>
              <a:gd name="connsiteY3" fmla="*/ 5872 h 314787"/>
              <a:gd name="connsiteX4" fmla="*/ 3680896 w 3681790"/>
              <a:gd name="connsiteY4" fmla="*/ 17521 h 314787"/>
              <a:gd name="connsiteX5" fmla="*/ 3576061 w 3681790"/>
              <a:gd name="connsiteY5" fmla="*/ 116532 h 31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1790" h="314787">
                <a:moveTo>
                  <a:pt x="0" y="34993"/>
                </a:moveTo>
                <a:cubicBezTo>
                  <a:pt x="128618" y="170891"/>
                  <a:pt x="257236" y="306789"/>
                  <a:pt x="832861" y="314555"/>
                </a:cubicBezTo>
                <a:cubicBezTo>
                  <a:pt x="1408486" y="322321"/>
                  <a:pt x="3005288" y="133034"/>
                  <a:pt x="3453752" y="81587"/>
                </a:cubicBezTo>
                <a:cubicBezTo>
                  <a:pt x="3902216" y="30140"/>
                  <a:pt x="3485786" y="16550"/>
                  <a:pt x="3523643" y="5872"/>
                </a:cubicBezTo>
                <a:cubicBezTo>
                  <a:pt x="3561500" y="-4806"/>
                  <a:pt x="3672160" y="-922"/>
                  <a:pt x="3680896" y="17521"/>
                </a:cubicBezTo>
                <a:cubicBezTo>
                  <a:pt x="3689632" y="35964"/>
                  <a:pt x="3632846" y="76248"/>
                  <a:pt x="3576061" y="1165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CB7F90FD-601C-7F43-B89F-5D5B1BC3B483}"/>
              </a:ext>
            </a:extLst>
          </p:cNvPr>
          <p:cNvSpPr/>
          <p:nvPr/>
        </p:nvSpPr>
        <p:spPr>
          <a:xfrm>
            <a:off x="5102003" y="2506972"/>
            <a:ext cx="3378891" cy="282822"/>
          </a:xfrm>
          <a:custGeom>
            <a:avLst/>
            <a:gdLst>
              <a:gd name="connsiteX0" fmla="*/ 0 w 3378891"/>
              <a:gd name="connsiteY0" fmla="*/ 282822 h 282822"/>
              <a:gd name="connsiteX1" fmla="*/ 1141543 w 3378891"/>
              <a:gd name="connsiteY1" fmla="*/ 230404 h 282822"/>
              <a:gd name="connsiteX2" fmla="*/ 3220784 w 3378891"/>
              <a:gd name="connsiteY2" fmla="*/ 61502 h 282822"/>
              <a:gd name="connsiteX3" fmla="*/ 3180015 w 3378891"/>
              <a:gd name="connsiteY3" fmla="*/ 3260 h 282822"/>
              <a:gd name="connsiteX4" fmla="*/ 3378038 w 3378891"/>
              <a:gd name="connsiteY4" fmla="*/ 20732 h 282822"/>
              <a:gd name="connsiteX5" fmla="*/ 3238257 w 3378891"/>
              <a:gd name="connsiteY5" fmla="*/ 131392 h 28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891" h="282822">
                <a:moveTo>
                  <a:pt x="0" y="282822"/>
                </a:moveTo>
                <a:cubicBezTo>
                  <a:pt x="302373" y="275056"/>
                  <a:pt x="604746" y="267291"/>
                  <a:pt x="1141543" y="230404"/>
                </a:cubicBezTo>
                <a:cubicBezTo>
                  <a:pt x="1678340" y="193517"/>
                  <a:pt x="2881039" y="99359"/>
                  <a:pt x="3220784" y="61502"/>
                </a:cubicBezTo>
                <a:cubicBezTo>
                  <a:pt x="3560529" y="23645"/>
                  <a:pt x="3153806" y="10055"/>
                  <a:pt x="3180015" y="3260"/>
                </a:cubicBezTo>
                <a:cubicBezTo>
                  <a:pt x="3206224" y="-3535"/>
                  <a:pt x="3368331" y="-623"/>
                  <a:pt x="3378038" y="20732"/>
                </a:cubicBezTo>
                <a:cubicBezTo>
                  <a:pt x="3387745" y="42087"/>
                  <a:pt x="3313001" y="86739"/>
                  <a:pt x="3238257" y="13139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15BF6BE2-DDDE-B740-ACFB-578201AE5411}"/>
              </a:ext>
            </a:extLst>
          </p:cNvPr>
          <p:cNvSpPr/>
          <p:nvPr/>
        </p:nvSpPr>
        <p:spPr>
          <a:xfrm>
            <a:off x="4278210" y="3512422"/>
            <a:ext cx="4190767" cy="501362"/>
          </a:xfrm>
          <a:custGeom>
            <a:avLst/>
            <a:gdLst>
              <a:gd name="connsiteX0" fmla="*/ 31701 w 4190767"/>
              <a:gd name="connsiteY0" fmla="*/ 482982 h 501362"/>
              <a:gd name="connsiteX1" fmla="*/ 95767 w 4190767"/>
              <a:gd name="connsiteY1" fmla="*/ 477158 h 501362"/>
              <a:gd name="connsiteX2" fmla="*/ 1598412 w 4190767"/>
              <a:gd name="connsiteY2" fmla="*/ 471333 h 501362"/>
              <a:gd name="connsiteX3" fmla="*/ 4027105 w 4190767"/>
              <a:gd name="connsiteY3" fmla="*/ 86936 h 501362"/>
              <a:gd name="connsiteX4" fmla="*/ 3992159 w 4190767"/>
              <a:gd name="connsiteY4" fmla="*/ 5397 h 501362"/>
              <a:gd name="connsiteX5" fmla="*/ 4178534 w 4190767"/>
              <a:gd name="connsiteY5" fmla="*/ 28694 h 501362"/>
              <a:gd name="connsiteX6" fmla="*/ 4085347 w 4190767"/>
              <a:gd name="connsiteY6" fmla="*/ 197596 h 50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767" h="501362">
                <a:moveTo>
                  <a:pt x="31701" y="482982"/>
                </a:moveTo>
                <a:cubicBezTo>
                  <a:pt x="-66825" y="481040"/>
                  <a:pt x="95767" y="477158"/>
                  <a:pt x="95767" y="477158"/>
                </a:cubicBezTo>
                <a:cubicBezTo>
                  <a:pt x="356885" y="475217"/>
                  <a:pt x="943189" y="536370"/>
                  <a:pt x="1598412" y="471333"/>
                </a:cubicBezTo>
                <a:cubicBezTo>
                  <a:pt x="2253635" y="406296"/>
                  <a:pt x="3628147" y="164592"/>
                  <a:pt x="4027105" y="86936"/>
                </a:cubicBezTo>
                <a:cubicBezTo>
                  <a:pt x="4426063" y="9280"/>
                  <a:pt x="3966921" y="15104"/>
                  <a:pt x="3992159" y="5397"/>
                </a:cubicBezTo>
                <a:cubicBezTo>
                  <a:pt x="4017397" y="-4310"/>
                  <a:pt x="4163003" y="-3339"/>
                  <a:pt x="4178534" y="28694"/>
                </a:cubicBezTo>
                <a:cubicBezTo>
                  <a:pt x="4194065" y="60727"/>
                  <a:pt x="4139706" y="129161"/>
                  <a:pt x="4085347" y="197596"/>
                </a:cubicBezTo>
              </a:path>
            </a:pathLst>
          </a:cu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259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Mapping Open Resolvers</a:t>
            </a:r>
          </a:p>
        </p:txBody>
      </p:sp>
      <p:sp>
        <p:nvSpPr>
          <p:cNvPr id="3" name="Content Placeholder 2"/>
          <p:cNvSpPr>
            <a:spLocks noGrp="1"/>
          </p:cNvSpPr>
          <p:nvPr>
            <p:ph idx="1"/>
          </p:nvPr>
        </p:nvSpPr>
        <p:spPr/>
        <p:txBody>
          <a:bodyPr/>
          <a:lstStyle/>
          <a:p>
            <a:pPr marL="0" indent="0">
              <a:buNone/>
            </a:pPr>
            <a:r>
              <a:rPr lang="en-US" dirty="0"/>
              <a:t>For each country can we show the distribution of the resolvers used by users located within that country?</a:t>
            </a:r>
          </a:p>
        </p:txBody>
      </p:sp>
    </p:spTree>
    <p:extLst>
      <p:ext uri="{BB962C8B-B14F-4D97-AF65-F5344CB8AC3E}">
        <p14:creationId xmlns:p14="http://schemas.microsoft.com/office/powerpoint/2010/main" val="192115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is Google’s Public DNS used?</a:t>
            </a:r>
          </a:p>
        </p:txBody>
      </p:sp>
      <p:sp>
        <p:nvSpPr>
          <p:cNvPr id="5" name="Rectangle 4"/>
          <p:cNvSpPr/>
          <p:nvPr/>
        </p:nvSpPr>
        <p:spPr>
          <a:xfrm>
            <a:off x="5499881" y="4127179"/>
            <a:ext cx="1454172" cy="375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Content Placeholder 7">
            <a:extLst>
              <a:ext uri="{FF2B5EF4-FFF2-40B4-BE49-F238E27FC236}">
                <a16:creationId xmlns:a16="http://schemas.microsoft.com/office/drawing/2014/main" id="{C13A1BC1-72D7-B94D-8D6F-45A17F740F0D}"/>
              </a:ext>
            </a:extLst>
          </p:cNvPr>
          <p:cNvPicPr>
            <a:picLocks noGrp="1" noChangeAspect="1"/>
          </p:cNvPicPr>
          <p:nvPr>
            <p:ph idx="1"/>
          </p:nvPr>
        </p:nvPicPr>
        <p:blipFill>
          <a:blip r:embed="rId2"/>
          <a:stretch>
            <a:fillRect/>
          </a:stretch>
        </p:blipFill>
        <p:spPr>
          <a:xfrm>
            <a:off x="1022603" y="1200150"/>
            <a:ext cx="7098794" cy="3394075"/>
          </a:xfrm>
        </p:spPr>
      </p:pic>
    </p:spTree>
    <p:extLst>
      <p:ext uri="{BB962C8B-B14F-4D97-AF65-F5344CB8AC3E}">
        <p14:creationId xmlns:p14="http://schemas.microsoft.com/office/powerpoint/2010/main" val="46858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are Google’s DNS Users?</a:t>
            </a:r>
          </a:p>
        </p:txBody>
      </p:sp>
      <p:sp>
        <p:nvSpPr>
          <p:cNvPr id="5" name="Rectangle 4"/>
          <p:cNvSpPr/>
          <p:nvPr/>
        </p:nvSpPr>
        <p:spPr>
          <a:xfrm>
            <a:off x="5499881" y="4127179"/>
            <a:ext cx="1454172" cy="375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Content Placeholder 3">
            <a:extLst>
              <a:ext uri="{FF2B5EF4-FFF2-40B4-BE49-F238E27FC236}">
                <a16:creationId xmlns:a16="http://schemas.microsoft.com/office/drawing/2014/main" id="{18F08514-3931-2E45-9C0D-B9E1C0A8C398}"/>
              </a:ext>
            </a:extLst>
          </p:cNvPr>
          <p:cNvSpPr>
            <a:spLocks noGrp="1"/>
          </p:cNvSpPr>
          <p:nvPr>
            <p:ph idx="1"/>
          </p:nvPr>
        </p:nvSpPr>
        <p:spPr/>
        <p:txBody>
          <a:bodyPr/>
          <a:lstStyle/>
          <a:p>
            <a:endParaRPr lang="en-AU"/>
          </a:p>
        </p:txBody>
      </p:sp>
      <p:pic>
        <p:nvPicPr>
          <p:cNvPr id="6" name="Picture 5">
            <a:extLst>
              <a:ext uri="{FF2B5EF4-FFF2-40B4-BE49-F238E27FC236}">
                <a16:creationId xmlns:a16="http://schemas.microsoft.com/office/drawing/2014/main" id="{5A0F29FD-4D33-8D48-B85E-AE859950E0D3}"/>
              </a:ext>
            </a:extLst>
          </p:cNvPr>
          <p:cNvPicPr>
            <a:picLocks noChangeAspect="1"/>
          </p:cNvPicPr>
          <p:nvPr/>
        </p:nvPicPr>
        <p:blipFill>
          <a:blip r:embed="rId2"/>
          <a:stretch>
            <a:fillRect/>
          </a:stretch>
        </p:blipFill>
        <p:spPr>
          <a:xfrm>
            <a:off x="512125" y="1127521"/>
            <a:ext cx="7747000" cy="3810000"/>
          </a:xfrm>
          <a:prstGeom prst="rect">
            <a:avLst/>
          </a:prstGeom>
        </p:spPr>
      </p:pic>
    </p:spTree>
    <p:extLst>
      <p:ext uri="{BB962C8B-B14F-4D97-AF65-F5344CB8AC3E}">
        <p14:creationId xmlns:p14="http://schemas.microsoft.com/office/powerpoint/2010/main" val="356575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happening?</a:t>
            </a:r>
          </a:p>
        </p:txBody>
      </p:sp>
      <p:sp>
        <p:nvSpPr>
          <p:cNvPr id="3" name="Content Placeholder 2"/>
          <p:cNvSpPr>
            <a:spLocks noGrp="1"/>
          </p:cNvSpPr>
          <p:nvPr>
            <p:ph idx="1"/>
          </p:nvPr>
        </p:nvSpPr>
        <p:spPr/>
        <p:txBody>
          <a:bodyPr>
            <a:normAutofit fontScale="92500" lnSpcReduction="10000"/>
          </a:bodyPr>
          <a:lstStyle/>
          <a:p>
            <a:pPr>
              <a:spcBef>
                <a:spcPts val="990"/>
              </a:spcBef>
              <a:buFont typeface="Wingdings" charset="2"/>
              <a:buChar char="q"/>
            </a:pPr>
            <a:r>
              <a:rPr lang="en-US" dirty="0"/>
              <a:t> At lot of this story is Google’s Public DNS, which now has a “market share” of more than 9% of the Internet’s user population for first query</a:t>
            </a:r>
          </a:p>
          <a:p>
            <a:pPr>
              <a:spcBef>
                <a:spcPts val="990"/>
              </a:spcBef>
              <a:buFont typeface="Wingdings" charset="2"/>
              <a:buChar char="q"/>
            </a:pPr>
            <a:r>
              <a:rPr lang="en-US" dirty="0"/>
              <a:t> User’s efforts to circumvent content control via national DNS filtering measures</a:t>
            </a:r>
          </a:p>
          <a:p>
            <a:pPr>
              <a:spcBef>
                <a:spcPts val="990"/>
              </a:spcBef>
              <a:buFont typeface="Wingdings" charset="2"/>
              <a:buChar char="q"/>
            </a:pPr>
            <a:r>
              <a:rPr lang="en-US" dirty="0"/>
              <a:t> Network service providers redirecting queries towards Google (Its cheaper than running a local recursive resolver service</a:t>
            </a:r>
            <a:r>
              <a:rPr lang="en-US" sz="1800" dirty="0"/>
              <a:t>!)</a:t>
            </a:r>
            <a:endParaRPr lang="en-US" dirty="0"/>
          </a:p>
          <a:p>
            <a:pPr marL="0" indent="0">
              <a:spcBef>
                <a:spcPts val="990"/>
              </a:spcBef>
              <a:buNone/>
            </a:pPr>
            <a:endParaRPr lang="en-US" dirty="0"/>
          </a:p>
          <a:p>
            <a:pPr>
              <a:spcBef>
                <a:spcPts val="990"/>
              </a:spcBef>
              <a:buFont typeface="Wingdings" charset="2"/>
              <a:buChar char="q"/>
            </a:pPr>
            <a:r>
              <a:rPr lang="en-US" dirty="0">
                <a:solidFill>
                  <a:schemeClr val="bg1">
                    <a:lumMod val="75000"/>
                  </a:schemeClr>
                </a:solidFill>
              </a:rPr>
              <a:t> &lt;insert your </a:t>
            </a:r>
            <a:r>
              <a:rPr lang="en-US" dirty="0" err="1">
                <a:solidFill>
                  <a:schemeClr val="bg1">
                    <a:lumMod val="75000"/>
                  </a:schemeClr>
                </a:solidFill>
              </a:rPr>
              <a:t>favourite</a:t>
            </a:r>
            <a:r>
              <a:rPr lang="en-US" dirty="0">
                <a:solidFill>
                  <a:schemeClr val="bg1">
                    <a:lumMod val="75000"/>
                  </a:schemeClr>
                </a:solidFill>
              </a:rPr>
              <a:t> theory here&gt;</a:t>
            </a:r>
          </a:p>
        </p:txBody>
      </p:sp>
    </p:spTree>
    <p:extLst>
      <p:ext uri="{BB962C8B-B14F-4D97-AF65-F5344CB8AC3E}">
        <p14:creationId xmlns:p14="http://schemas.microsoft.com/office/powerpoint/2010/main" val="248114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06A8-91EE-B649-801F-28AFAD753EFC}"/>
              </a:ext>
            </a:extLst>
          </p:cNvPr>
          <p:cNvSpPr>
            <a:spLocks noGrp="1"/>
          </p:cNvSpPr>
          <p:nvPr>
            <p:ph type="title"/>
          </p:nvPr>
        </p:nvSpPr>
        <p:spPr/>
        <p:txBody>
          <a:bodyPr/>
          <a:lstStyle/>
          <a:p>
            <a:r>
              <a:rPr lang="en-AU" dirty="0"/>
              <a:t>Spain?</a:t>
            </a:r>
          </a:p>
        </p:txBody>
      </p:sp>
      <p:pic>
        <p:nvPicPr>
          <p:cNvPr id="5" name="Content Placeholder 4">
            <a:extLst>
              <a:ext uri="{FF2B5EF4-FFF2-40B4-BE49-F238E27FC236}">
                <a16:creationId xmlns:a16="http://schemas.microsoft.com/office/drawing/2014/main" id="{B5707E0E-142D-7644-8207-771B2E7516F5}"/>
              </a:ext>
            </a:extLst>
          </p:cNvPr>
          <p:cNvPicPr>
            <a:picLocks noGrp="1" noChangeAspect="1"/>
          </p:cNvPicPr>
          <p:nvPr>
            <p:ph idx="1"/>
          </p:nvPr>
        </p:nvPicPr>
        <p:blipFill>
          <a:blip r:embed="rId2"/>
          <a:stretch>
            <a:fillRect/>
          </a:stretch>
        </p:blipFill>
        <p:spPr>
          <a:xfrm>
            <a:off x="858141" y="1200150"/>
            <a:ext cx="7427718" cy="3394075"/>
          </a:xfrm>
        </p:spPr>
      </p:pic>
      <p:sp>
        <p:nvSpPr>
          <p:cNvPr id="6" name="TextBox 5">
            <a:extLst>
              <a:ext uri="{FF2B5EF4-FFF2-40B4-BE49-F238E27FC236}">
                <a16:creationId xmlns:a16="http://schemas.microsoft.com/office/drawing/2014/main" id="{591FEA88-F5C9-7443-9DBC-A39AAA4E8F15}"/>
              </a:ext>
            </a:extLst>
          </p:cNvPr>
          <p:cNvSpPr txBox="1"/>
          <p:nvPr/>
        </p:nvSpPr>
        <p:spPr>
          <a:xfrm>
            <a:off x="1318985" y="2035726"/>
            <a:ext cx="4406205" cy="261610"/>
          </a:xfrm>
          <a:prstGeom prst="rect">
            <a:avLst/>
          </a:prstGeom>
          <a:solidFill>
            <a:schemeClr val="bg1"/>
          </a:solidFill>
        </p:spPr>
        <p:txBody>
          <a:bodyPr wrap="square" rtlCol="0">
            <a:spAutoFit/>
          </a:bodyPr>
          <a:lstStyle/>
          <a:p>
            <a:r>
              <a:rPr lang="en-AU" sz="1100" dirty="0">
                <a:solidFill>
                  <a:srgbClr val="0070C0"/>
                </a:solidFill>
                <a:latin typeface="AhnbergHand" pitchFamily="2" charset="0"/>
              </a:rPr>
              <a:t>78% of users use resolvers located in the same network</a:t>
            </a:r>
          </a:p>
        </p:txBody>
      </p:sp>
      <p:sp>
        <p:nvSpPr>
          <p:cNvPr id="7" name="TextBox 6">
            <a:extLst>
              <a:ext uri="{FF2B5EF4-FFF2-40B4-BE49-F238E27FC236}">
                <a16:creationId xmlns:a16="http://schemas.microsoft.com/office/drawing/2014/main" id="{4704817B-4297-C940-AD3C-5C783E1B0847}"/>
              </a:ext>
            </a:extLst>
          </p:cNvPr>
          <p:cNvSpPr txBox="1"/>
          <p:nvPr/>
        </p:nvSpPr>
        <p:spPr>
          <a:xfrm>
            <a:off x="553299" y="762358"/>
            <a:ext cx="1435008" cy="369332"/>
          </a:xfrm>
          <a:prstGeom prst="rect">
            <a:avLst/>
          </a:prstGeom>
          <a:noFill/>
        </p:spPr>
        <p:txBody>
          <a:bodyPr wrap="none" rtlCol="0">
            <a:spAutoFit/>
          </a:bodyPr>
          <a:lstStyle/>
          <a:p>
            <a:r>
              <a:rPr lang="en-AU" dirty="0"/>
              <a:t>First Resolver</a:t>
            </a:r>
          </a:p>
        </p:txBody>
      </p:sp>
      <p:sp>
        <p:nvSpPr>
          <p:cNvPr id="8" name="TextBox 7">
            <a:extLst>
              <a:ext uri="{FF2B5EF4-FFF2-40B4-BE49-F238E27FC236}">
                <a16:creationId xmlns:a16="http://schemas.microsoft.com/office/drawing/2014/main" id="{9616CB58-C1AD-7F4C-AE7F-00F060D3357F}"/>
              </a:ext>
            </a:extLst>
          </p:cNvPr>
          <p:cNvSpPr txBox="1"/>
          <p:nvPr/>
        </p:nvSpPr>
        <p:spPr>
          <a:xfrm>
            <a:off x="1270803" y="3591759"/>
            <a:ext cx="4406205" cy="261610"/>
          </a:xfrm>
          <a:prstGeom prst="rect">
            <a:avLst/>
          </a:prstGeom>
          <a:solidFill>
            <a:schemeClr val="bg1"/>
          </a:solidFill>
        </p:spPr>
        <p:txBody>
          <a:bodyPr wrap="square" rtlCol="0">
            <a:spAutoFit/>
          </a:bodyPr>
          <a:lstStyle/>
          <a:p>
            <a:r>
              <a:rPr lang="en-AU" sz="1100" dirty="0">
                <a:solidFill>
                  <a:srgbClr val="FF0000"/>
                </a:solidFill>
                <a:latin typeface="AhnbergHand" pitchFamily="2" charset="0"/>
              </a:rPr>
              <a:t>10% of users use resolvers located in Spain</a:t>
            </a:r>
          </a:p>
        </p:txBody>
      </p:sp>
      <p:sp>
        <p:nvSpPr>
          <p:cNvPr id="9" name="TextBox 8">
            <a:extLst>
              <a:ext uri="{FF2B5EF4-FFF2-40B4-BE49-F238E27FC236}">
                <a16:creationId xmlns:a16="http://schemas.microsoft.com/office/drawing/2014/main" id="{610F6728-FCAE-A54C-BB30-F88CBCBA454A}"/>
              </a:ext>
            </a:extLst>
          </p:cNvPr>
          <p:cNvSpPr txBox="1"/>
          <p:nvPr/>
        </p:nvSpPr>
        <p:spPr>
          <a:xfrm>
            <a:off x="1318984" y="4250337"/>
            <a:ext cx="4406205" cy="261610"/>
          </a:xfrm>
          <a:prstGeom prst="rect">
            <a:avLst/>
          </a:prstGeom>
          <a:solidFill>
            <a:schemeClr val="bg1"/>
          </a:solidFill>
        </p:spPr>
        <p:txBody>
          <a:bodyPr wrap="square" rtlCol="0">
            <a:spAutoFit/>
          </a:bodyPr>
          <a:lstStyle/>
          <a:p>
            <a:r>
              <a:rPr lang="en-AU" sz="1100" dirty="0">
                <a:solidFill>
                  <a:srgbClr val="FFC000"/>
                </a:solidFill>
                <a:latin typeface="AhnbergHand" pitchFamily="2" charset="0"/>
              </a:rPr>
              <a:t>9% of users use Google</a:t>
            </a:r>
          </a:p>
        </p:txBody>
      </p:sp>
    </p:spTree>
    <p:extLst>
      <p:ext uri="{BB962C8B-B14F-4D97-AF65-F5344CB8AC3E}">
        <p14:creationId xmlns:p14="http://schemas.microsoft.com/office/powerpoint/2010/main" val="150245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39B781FF-8E43-7847-8C49-941D213E4511}"/>
              </a:ext>
            </a:extLst>
          </p:cNvPr>
          <p:cNvPicPr>
            <a:picLocks noGrp="1" noChangeAspect="1"/>
          </p:cNvPicPr>
          <p:nvPr>
            <p:ph idx="1"/>
          </p:nvPr>
        </p:nvPicPr>
        <p:blipFill>
          <a:blip r:embed="rId2"/>
          <a:stretch>
            <a:fillRect/>
          </a:stretch>
        </p:blipFill>
        <p:spPr>
          <a:xfrm>
            <a:off x="856765" y="1200150"/>
            <a:ext cx="7430469" cy="3394075"/>
          </a:xfrm>
        </p:spPr>
      </p:pic>
      <p:sp>
        <p:nvSpPr>
          <p:cNvPr id="2" name="Title 1">
            <a:extLst>
              <a:ext uri="{FF2B5EF4-FFF2-40B4-BE49-F238E27FC236}">
                <a16:creationId xmlns:a16="http://schemas.microsoft.com/office/drawing/2014/main" id="{CBB406A8-91EE-B649-801F-28AFAD753EFC}"/>
              </a:ext>
            </a:extLst>
          </p:cNvPr>
          <p:cNvSpPr>
            <a:spLocks noGrp="1"/>
          </p:cNvSpPr>
          <p:nvPr>
            <p:ph type="title"/>
          </p:nvPr>
        </p:nvSpPr>
        <p:spPr/>
        <p:txBody>
          <a:bodyPr/>
          <a:lstStyle/>
          <a:p>
            <a:r>
              <a:rPr lang="en-AU" dirty="0"/>
              <a:t>Spain?</a:t>
            </a:r>
          </a:p>
        </p:txBody>
      </p:sp>
      <p:sp>
        <p:nvSpPr>
          <p:cNvPr id="6" name="TextBox 5">
            <a:extLst>
              <a:ext uri="{FF2B5EF4-FFF2-40B4-BE49-F238E27FC236}">
                <a16:creationId xmlns:a16="http://schemas.microsoft.com/office/drawing/2014/main" id="{591FEA88-F5C9-7443-9DBC-A39AAA4E8F15}"/>
              </a:ext>
            </a:extLst>
          </p:cNvPr>
          <p:cNvSpPr txBox="1"/>
          <p:nvPr/>
        </p:nvSpPr>
        <p:spPr>
          <a:xfrm>
            <a:off x="1318985" y="2035726"/>
            <a:ext cx="4406205" cy="261610"/>
          </a:xfrm>
          <a:prstGeom prst="rect">
            <a:avLst/>
          </a:prstGeom>
          <a:solidFill>
            <a:schemeClr val="bg1"/>
          </a:solidFill>
        </p:spPr>
        <p:txBody>
          <a:bodyPr wrap="square" rtlCol="0">
            <a:spAutoFit/>
          </a:bodyPr>
          <a:lstStyle/>
          <a:p>
            <a:r>
              <a:rPr lang="en-AU" sz="1100" dirty="0">
                <a:solidFill>
                  <a:srgbClr val="0070C0"/>
                </a:solidFill>
                <a:latin typeface="AhnbergHand" pitchFamily="2" charset="0"/>
              </a:rPr>
              <a:t>85% of users use resolvers located in the same network</a:t>
            </a:r>
          </a:p>
        </p:txBody>
      </p:sp>
      <p:sp>
        <p:nvSpPr>
          <p:cNvPr id="7" name="TextBox 6">
            <a:extLst>
              <a:ext uri="{FF2B5EF4-FFF2-40B4-BE49-F238E27FC236}">
                <a16:creationId xmlns:a16="http://schemas.microsoft.com/office/drawing/2014/main" id="{4704817B-4297-C940-AD3C-5C783E1B0847}"/>
              </a:ext>
            </a:extLst>
          </p:cNvPr>
          <p:cNvSpPr txBox="1"/>
          <p:nvPr/>
        </p:nvSpPr>
        <p:spPr>
          <a:xfrm>
            <a:off x="553299" y="762358"/>
            <a:ext cx="1360629" cy="369332"/>
          </a:xfrm>
          <a:prstGeom prst="rect">
            <a:avLst/>
          </a:prstGeom>
          <a:noFill/>
        </p:spPr>
        <p:txBody>
          <a:bodyPr wrap="none" rtlCol="0">
            <a:spAutoFit/>
          </a:bodyPr>
          <a:lstStyle/>
          <a:p>
            <a:r>
              <a:rPr lang="en-AU" dirty="0"/>
              <a:t>All Resolvers</a:t>
            </a:r>
          </a:p>
        </p:txBody>
      </p:sp>
      <p:sp>
        <p:nvSpPr>
          <p:cNvPr id="8" name="TextBox 7">
            <a:extLst>
              <a:ext uri="{FF2B5EF4-FFF2-40B4-BE49-F238E27FC236}">
                <a16:creationId xmlns:a16="http://schemas.microsoft.com/office/drawing/2014/main" id="{9616CB58-C1AD-7F4C-AE7F-00F060D3357F}"/>
              </a:ext>
            </a:extLst>
          </p:cNvPr>
          <p:cNvSpPr txBox="1"/>
          <p:nvPr/>
        </p:nvSpPr>
        <p:spPr>
          <a:xfrm>
            <a:off x="1270803" y="3591759"/>
            <a:ext cx="4406205" cy="261610"/>
          </a:xfrm>
          <a:prstGeom prst="rect">
            <a:avLst/>
          </a:prstGeom>
          <a:solidFill>
            <a:schemeClr val="bg1"/>
          </a:solidFill>
        </p:spPr>
        <p:txBody>
          <a:bodyPr wrap="square" rtlCol="0">
            <a:spAutoFit/>
          </a:bodyPr>
          <a:lstStyle/>
          <a:p>
            <a:r>
              <a:rPr lang="en-AU" sz="1100" dirty="0">
                <a:solidFill>
                  <a:srgbClr val="FF0000"/>
                </a:solidFill>
                <a:latin typeface="AhnbergHand" pitchFamily="2" charset="0"/>
              </a:rPr>
              <a:t>20% of users use resolvers located in Spain</a:t>
            </a:r>
          </a:p>
        </p:txBody>
      </p:sp>
      <p:sp>
        <p:nvSpPr>
          <p:cNvPr id="9" name="TextBox 8">
            <a:extLst>
              <a:ext uri="{FF2B5EF4-FFF2-40B4-BE49-F238E27FC236}">
                <a16:creationId xmlns:a16="http://schemas.microsoft.com/office/drawing/2014/main" id="{610F6728-FCAE-A54C-BB30-F88CBCBA454A}"/>
              </a:ext>
            </a:extLst>
          </p:cNvPr>
          <p:cNvSpPr txBox="1"/>
          <p:nvPr/>
        </p:nvSpPr>
        <p:spPr>
          <a:xfrm>
            <a:off x="1318984" y="4250337"/>
            <a:ext cx="4406205" cy="261610"/>
          </a:xfrm>
          <a:prstGeom prst="rect">
            <a:avLst/>
          </a:prstGeom>
          <a:solidFill>
            <a:schemeClr val="bg1"/>
          </a:solidFill>
        </p:spPr>
        <p:txBody>
          <a:bodyPr wrap="square" rtlCol="0">
            <a:spAutoFit/>
          </a:bodyPr>
          <a:lstStyle/>
          <a:p>
            <a:r>
              <a:rPr lang="en-AU" sz="1100" dirty="0">
                <a:solidFill>
                  <a:srgbClr val="FFC000"/>
                </a:solidFill>
                <a:latin typeface="AhnbergHand" pitchFamily="2" charset="0"/>
              </a:rPr>
              <a:t>18% of users use Google</a:t>
            </a:r>
          </a:p>
        </p:txBody>
      </p:sp>
    </p:spTree>
    <p:extLst>
      <p:ext uri="{BB962C8B-B14F-4D97-AF65-F5344CB8AC3E}">
        <p14:creationId xmlns:p14="http://schemas.microsoft.com/office/powerpoint/2010/main" val="310652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57E4-B8B5-9E44-96B3-2D78C06B2A83}"/>
              </a:ext>
            </a:extLst>
          </p:cNvPr>
          <p:cNvSpPr>
            <a:spLocks noGrp="1"/>
          </p:cNvSpPr>
          <p:nvPr>
            <p:ph type="title"/>
          </p:nvPr>
        </p:nvSpPr>
        <p:spPr/>
        <p:txBody>
          <a:bodyPr/>
          <a:lstStyle/>
          <a:p>
            <a:r>
              <a:rPr lang="en-AU" dirty="0"/>
              <a:t>DNS over HTTPS</a:t>
            </a:r>
          </a:p>
        </p:txBody>
      </p:sp>
      <p:sp>
        <p:nvSpPr>
          <p:cNvPr id="3" name="Content Placeholder 2">
            <a:extLst>
              <a:ext uri="{FF2B5EF4-FFF2-40B4-BE49-F238E27FC236}">
                <a16:creationId xmlns:a16="http://schemas.microsoft.com/office/drawing/2014/main" id="{515972AA-DABD-6049-980E-80E47B81075F}"/>
              </a:ext>
            </a:extLst>
          </p:cNvPr>
          <p:cNvSpPr>
            <a:spLocks noGrp="1"/>
          </p:cNvSpPr>
          <p:nvPr>
            <p:ph idx="1"/>
          </p:nvPr>
        </p:nvSpPr>
        <p:spPr/>
        <p:txBody>
          <a:bodyPr/>
          <a:lstStyle/>
          <a:p>
            <a:r>
              <a:rPr lang="en-AU" dirty="0"/>
              <a:t>Today most DNS is the result of ISP configuration</a:t>
            </a:r>
          </a:p>
          <a:p>
            <a:r>
              <a:rPr lang="en-AU" dirty="0"/>
              <a:t>Most users are willing to accept the service provider defaults</a:t>
            </a:r>
          </a:p>
          <a:p>
            <a:r>
              <a:rPr lang="en-AU" dirty="0"/>
              <a:t>But what happens with DNS over HTTPS?</a:t>
            </a:r>
          </a:p>
          <a:p>
            <a:pPr lvl="1"/>
            <a:r>
              <a:rPr lang="en-AU" dirty="0"/>
              <a:t>What happens when Firefox directs their DNS queries to a different resolver?</a:t>
            </a:r>
          </a:p>
          <a:p>
            <a:pPr lvl="1"/>
            <a:r>
              <a:rPr lang="en-AU" dirty="0"/>
              <a:t>Will applications exercise greater control of the choice of DNS resolution? </a:t>
            </a:r>
          </a:p>
          <a:p>
            <a:pPr marL="342900" lvl="1" indent="0">
              <a:buNone/>
            </a:pPr>
            <a:endParaRPr lang="en-AU" dirty="0"/>
          </a:p>
        </p:txBody>
      </p:sp>
    </p:spTree>
    <p:extLst>
      <p:ext uri="{BB962C8B-B14F-4D97-AF65-F5344CB8AC3E}">
        <p14:creationId xmlns:p14="http://schemas.microsoft.com/office/powerpoint/2010/main" val="272925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is the DNS heading?</a:t>
            </a:r>
          </a:p>
        </p:txBody>
      </p:sp>
      <p:sp>
        <p:nvSpPr>
          <p:cNvPr id="3" name="Content Placeholder 2"/>
          <p:cNvSpPr>
            <a:spLocks noGrp="1"/>
          </p:cNvSpPr>
          <p:nvPr>
            <p:ph idx="1"/>
          </p:nvPr>
        </p:nvSpPr>
        <p:spPr/>
        <p:txBody>
          <a:bodyPr>
            <a:normAutofit fontScale="92500" lnSpcReduction="10000"/>
          </a:bodyPr>
          <a:lstStyle/>
          <a:p>
            <a:pPr>
              <a:spcAft>
                <a:spcPts val="450"/>
              </a:spcAft>
            </a:pPr>
            <a:r>
              <a:rPr lang="en-US" dirty="0"/>
              <a:t>Is the DNS under pressure to aggregate to ever larger resolvers and server farms?</a:t>
            </a:r>
          </a:p>
          <a:p>
            <a:pPr>
              <a:spcAft>
                <a:spcPts val="450"/>
              </a:spcAft>
            </a:pPr>
            <a:r>
              <a:rPr lang="en-US" dirty="0"/>
              <a:t>What is the economic model of name resolution in a highly aggregated environment? Will resolver operators turn to data mining of queries to generate revenue streams?</a:t>
            </a:r>
          </a:p>
          <a:p>
            <a:pPr>
              <a:spcAft>
                <a:spcPts val="450"/>
              </a:spcAft>
            </a:pPr>
            <a:r>
              <a:rPr lang="en-US" dirty="0"/>
              <a:t>Is it possible to reduce the information exposure while still using common resolver caches?</a:t>
            </a:r>
          </a:p>
          <a:p>
            <a:pPr>
              <a:spcAft>
                <a:spcPts val="450"/>
              </a:spcAft>
            </a:pPr>
            <a:r>
              <a:rPr lang="en-US" dirty="0"/>
              <a:t>What is the nature of the trade-off between resolution performance and information leakage in DNS resolution?</a:t>
            </a:r>
          </a:p>
        </p:txBody>
      </p:sp>
    </p:spTree>
    <p:extLst>
      <p:ext uri="{BB962C8B-B14F-4D97-AF65-F5344CB8AC3E}">
        <p14:creationId xmlns:p14="http://schemas.microsoft.com/office/powerpoint/2010/main" val="55329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236" y="1200151"/>
            <a:ext cx="4798211" cy="3394472"/>
          </a:xfrm>
        </p:spPr>
        <p:txBody>
          <a:bodyPr/>
          <a:lstStyle/>
          <a:p>
            <a:pPr marL="0" indent="0">
              <a:buNone/>
            </a:pPr>
            <a:r>
              <a:rPr lang="en-US" dirty="0">
                <a:solidFill>
                  <a:schemeClr val="accent6">
                    <a:lumMod val="50000"/>
                  </a:schemeClr>
                </a:solidFill>
                <a:latin typeface="AhnbergHand"/>
                <a:cs typeface="AhnbergHand"/>
              </a:rPr>
              <a:t>Thanks!</a:t>
            </a:r>
          </a:p>
        </p:txBody>
      </p:sp>
    </p:spTree>
    <p:extLst>
      <p:ext uri="{BB962C8B-B14F-4D97-AF65-F5344CB8AC3E}">
        <p14:creationId xmlns:p14="http://schemas.microsoft.com/office/powerpoint/2010/main" val="428595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of those wtf moments…</a:t>
            </a:r>
          </a:p>
        </p:txBody>
      </p:sp>
      <p:pic>
        <p:nvPicPr>
          <p:cNvPr id="4" name="Picture 3">
            <a:extLst>
              <a:ext uri="{FF2B5EF4-FFF2-40B4-BE49-F238E27FC236}">
                <a16:creationId xmlns:a16="http://schemas.microsoft.com/office/drawing/2014/main" id="{F29DFEB6-2DDF-964D-8104-B429F68F72C5}"/>
              </a:ext>
            </a:extLst>
          </p:cNvPr>
          <p:cNvPicPr>
            <a:picLocks noChangeAspect="1"/>
          </p:cNvPicPr>
          <p:nvPr/>
        </p:nvPicPr>
        <p:blipFill>
          <a:blip r:embed="rId2"/>
          <a:stretch>
            <a:fillRect/>
          </a:stretch>
        </p:blipFill>
        <p:spPr>
          <a:xfrm>
            <a:off x="1736471" y="1063229"/>
            <a:ext cx="5671057" cy="3981806"/>
          </a:xfrm>
          <a:prstGeom prst="rect">
            <a:avLst/>
          </a:prstGeom>
        </p:spPr>
      </p:pic>
      <p:sp>
        <p:nvSpPr>
          <p:cNvPr id="3" name="TextBox 2">
            <a:extLst>
              <a:ext uri="{FF2B5EF4-FFF2-40B4-BE49-F238E27FC236}">
                <a16:creationId xmlns:a16="http://schemas.microsoft.com/office/drawing/2014/main" id="{A0215613-765D-E841-956F-D17C8FC8F45B}"/>
              </a:ext>
            </a:extLst>
          </p:cNvPr>
          <p:cNvSpPr txBox="1"/>
          <p:nvPr/>
        </p:nvSpPr>
        <p:spPr>
          <a:xfrm>
            <a:off x="136733" y="2248584"/>
            <a:ext cx="3657600" cy="646331"/>
          </a:xfrm>
          <a:prstGeom prst="rect">
            <a:avLst/>
          </a:prstGeom>
          <a:solidFill>
            <a:schemeClr val="bg1"/>
          </a:solidFill>
        </p:spPr>
        <p:txBody>
          <a:bodyPr wrap="square" rtlCol="0">
            <a:spAutoFit/>
          </a:bodyPr>
          <a:lstStyle/>
          <a:p>
            <a:r>
              <a:rPr lang="en-AU" dirty="0"/>
              <a:t>10% of users are taking more than 300ms to resolve a DNS name</a:t>
            </a:r>
          </a:p>
        </p:txBody>
      </p:sp>
      <p:sp>
        <p:nvSpPr>
          <p:cNvPr id="5" name="TextBox 4">
            <a:extLst>
              <a:ext uri="{FF2B5EF4-FFF2-40B4-BE49-F238E27FC236}">
                <a16:creationId xmlns:a16="http://schemas.microsoft.com/office/drawing/2014/main" id="{A3B841FB-CCCC-C447-AA16-F44CC8377767}"/>
              </a:ext>
            </a:extLst>
          </p:cNvPr>
          <p:cNvSpPr txBox="1"/>
          <p:nvPr/>
        </p:nvSpPr>
        <p:spPr>
          <a:xfrm>
            <a:off x="3263070" y="3105834"/>
            <a:ext cx="3657600" cy="646331"/>
          </a:xfrm>
          <a:prstGeom prst="rect">
            <a:avLst/>
          </a:prstGeom>
          <a:solidFill>
            <a:schemeClr val="bg1"/>
          </a:solidFill>
        </p:spPr>
        <p:txBody>
          <a:bodyPr wrap="square" rtlCol="0">
            <a:spAutoFit/>
          </a:bodyPr>
          <a:lstStyle/>
          <a:p>
            <a:r>
              <a:rPr lang="en-AU" dirty="0"/>
              <a:t>3% of users are taking more than 1s to resolve a DNS name</a:t>
            </a:r>
          </a:p>
        </p:txBody>
      </p:sp>
      <p:sp>
        <p:nvSpPr>
          <p:cNvPr id="6" name="Freeform 5">
            <a:extLst>
              <a:ext uri="{FF2B5EF4-FFF2-40B4-BE49-F238E27FC236}">
                <a16:creationId xmlns:a16="http://schemas.microsoft.com/office/drawing/2014/main" id="{0E5A0788-1093-1643-9A47-D68F13822B05}"/>
              </a:ext>
            </a:extLst>
          </p:cNvPr>
          <p:cNvSpPr/>
          <p:nvPr/>
        </p:nvSpPr>
        <p:spPr>
          <a:xfrm>
            <a:off x="1367327" y="1584859"/>
            <a:ext cx="1854449" cy="756689"/>
          </a:xfrm>
          <a:custGeom>
            <a:avLst/>
            <a:gdLst>
              <a:gd name="connsiteX0" fmla="*/ 0 w 1854449"/>
              <a:gd name="connsiteY0" fmla="*/ 756689 h 756689"/>
              <a:gd name="connsiteX1" fmla="*/ 1136591 w 1854449"/>
              <a:gd name="connsiteY1" fmla="*/ 278124 h 756689"/>
              <a:gd name="connsiteX2" fmla="*/ 1452785 w 1854449"/>
              <a:gd name="connsiteY2" fmla="*/ 149937 h 756689"/>
              <a:gd name="connsiteX3" fmla="*/ 1486968 w 1854449"/>
              <a:gd name="connsiteY3" fmla="*/ 73025 h 756689"/>
              <a:gd name="connsiteX4" fmla="*/ 1666430 w 1854449"/>
              <a:gd name="connsiteY4" fmla="*/ 4659 h 756689"/>
              <a:gd name="connsiteX5" fmla="*/ 1854437 w 1854449"/>
              <a:gd name="connsiteY5" fmla="*/ 209758 h 756689"/>
              <a:gd name="connsiteX6" fmla="*/ 1674976 w 1854449"/>
              <a:gd name="connsiteY6" fmla="*/ 363582 h 756689"/>
              <a:gd name="connsiteX7" fmla="*/ 1486968 w 1854449"/>
              <a:gd name="connsiteY7" fmla="*/ 201212 h 75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449" h="756689">
                <a:moveTo>
                  <a:pt x="0" y="756689"/>
                </a:moveTo>
                <a:lnTo>
                  <a:pt x="1136591" y="278124"/>
                </a:lnTo>
                <a:cubicBezTo>
                  <a:pt x="1378722" y="176999"/>
                  <a:pt x="1394389" y="184120"/>
                  <a:pt x="1452785" y="149937"/>
                </a:cubicBezTo>
                <a:cubicBezTo>
                  <a:pt x="1511181" y="115754"/>
                  <a:pt x="1451361" y="97238"/>
                  <a:pt x="1486968" y="73025"/>
                </a:cubicBezTo>
                <a:cubicBezTo>
                  <a:pt x="1522575" y="48812"/>
                  <a:pt x="1605185" y="-18130"/>
                  <a:pt x="1666430" y="4659"/>
                </a:cubicBezTo>
                <a:cubicBezTo>
                  <a:pt x="1727675" y="27448"/>
                  <a:pt x="1853013" y="149938"/>
                  <a:pt x="1854437" y="209758"/>
                </a:cubicBezTo>
                <a:cubicBezTo>
                  <a:pt x="1855861" y="269578"/>
                  <a:pt x="1736221" y="365006"/>
                  <a:pt x="1674976" y="363582"/>
                </a:cubicBezTo>
                <a:cubicBezTo>
                  <a:pt x="1613731" y="362158"/>
                  <a:pt x="1550349" y="281685"/>
                  <a:pt x="1486968" y="201212"/>
                </a:cubicBezTo>
              </a:path>
            </a:pathLst>
          </a:cu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2C00742D-5D22-BE42-9E06-E4D5F63C1BED}"/>
              </a:ext>
            </a:extLst>
          </p:cNvPr>
          <p:cNvSpPr/>
          <p:nvPr/>
        </p:nvSpPr>
        <p:spPr>
          <a:xfrm>
            <a:off x="3452464" y="1414061"/>
            <a:ext cx="1480928" cy="1789803"/>
          </a:xfrm>
          <a:custGeom>
            <a:avLst/>
            <a:gdLst>
              <a:gd name="connsiteX0" fmla="*/ 8583 w 1480928"/>
              <a:gd name="connsiteY0" fmla="*/ 1739337 h 1789803"/>
              <a:gd name="connsiteX1" fmla="*/ 145315 w 1480928"/>
              <a:gd name="connsiteY1" fmla="*/ 1636788 h 1789803"/>
              <a:gd name="connsiteX2" fmla="*/ 1008441 w 1480928"/>
              <a:gd name="connsiteY2" fmla="*/ 457468 h 1789803"/>
              <a:gd name="connsiteX3" fmla="*/ 1145173 w 1480928"/>
              <a:gd name="connsiteY3" fmla="*/ 329281 h 1789803"/>
              <a:gd name="connsiteX4" fmla="*/ 1452822 w 1480928"/>
              <a:gd name="connsiteY4" fmla="*/ 295098 h 1789803"/>
              <a:gd name="connsiteX5" fmla="*/ 1427185 w 1480928"/>
              <a:gd name="connsiteY5" fmla="*/ 13087 h 1789803"/>
              <a:gd name="connsiteX6" fmla="*/ 1102444 w 1480928"/>
              <a:gd name="connsiteY6" fmla="*/ 72907 h 1789803"/>
              <a:gd name="connsiteX7" fmla="*/ 1051170 w 1480928"/>
              <a:gd name="connsiteY7" fmla="*/ 303644 h 1789803"/>
              <a:gd name="connsiteX8" fmla="*/ 1128082 w 1480928"/>
              <a:gd name="connsiteY8" fmla="*/ 457468 h 17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928" h="1789803">
                <a:moveTo>
                  <a:pt x="8583" y="1739337"/>
                </a:moveTo>
                <a:cubicBezTo>
                  <a:pt x="-6373" y="1794885"/>
                  <a:pt x="-21328" y="1850433"/>
                  <a:pt x="145315" y="1636788"/>
                </a:cubicBezTo>
                <a:cubicBezTo>
                  <a:pt x="311958" y="1423143"/>
                  <a:pt x="841798" y="675386"/>
                  <a:pt x="1008441" y="457468"/>
                </a:cubicBezTo>
                <a:cubicBezTo>
                  <a:pt x="1175084" y="239550"/>
                  <a:pt x="1071110" y="356343"/>
                  <a:pt x="1145173" y="329281"/>
                </a:cubicBezTo>
                <a:cubicBezTo>
                  <a:pt x="1219237" y="302219"/>
                  <a:pt x="1405820" y="347797"/>
                  <a:pt x="1452822" y="295098"/>
                </a:cubicBezTo>
                <a:cubicBezTo>
                  <a:pt x="1499824" y="242399"/>
                  <a:pt x="1485581" y="50119"/>
                  <a:pt x="1427185" y="13087"/>
                </a:cubicBezTo>
                <a:cubicBezTo>
                  <a:pt x="1368789" y="-23945"/>
                  <a:pt x="1165113" y="24481"/>
                  <a:pt x="1102444" y="72907"/>
                </a:cubicBezTo>
                <a:cubicBezTo>
                  <a:pt x="1039775" y="121333"/>
                  <a:pt x="1046897" y="239550"/>
                  <a:pt x="1051170" y="303644"/>
                </a:cubicBezTo>
                <a:cubicBezTo>
                  <a:pt x="1055443" y="367737"/>
                  <a:pt x="1091762" y="412602"/>
                  <a:pt x="1128082" y="457468"/>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718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of those wtf moments…</a:t>
            </a:r>
          </a:p>
        </p:txBody>
      </p:sp>
      <p:pic>
        <p:nvPicPr>
          <p:cNvPr id="4" name="Picture 3">
            <a:extLst>
              <a:ext uri="{FF2B5EF4-FFF2-40B4-BE49-F238E27FC236}">
                <a16:creationId xmlns:a16="http://schemas.microsoft.com/office/drawing/2014/main" id="{F29DFEB6-2DDF-964D-8104-B429F68F72C5}"/>
              </a:ext>
            </a:extLst>
          </p:cNvPr>
          <p:cNvPicPr>
            <a:picLocks noChangeAspect="1"/>
          </p:cNvPicPr>
          <p:nvPr/>
        </p:nvPicPr>
        <p:blipFill>
          <a:blip r:embed="rId2"/>
          <a:stretch>
            <a:fillRect/>
          </a:stretch>
        </p:blipFill>
        <p:spPr>
          <a:xfrm>
            <a:off x="1736471" y="1063229"/>
            <a:ext cx="5671057" cy="3981806"/>
          </a:xfrm>
          <a:prstGeom prst="rect">
            <a:avLst/>
          </a:prstGeom>
        </p:spPr>
      </p:pic>
      <p:sp>
        <p:nvSpPr>
          <p:cNvPr id="3" name="TextBox 2">
            <a:extLst>
              <a:ext uri="{FF2B5EF4-FFF2-40B4-BE49-F238E27FC236}">
                <a16:creationId xmlns:a16="http://schemas.microsoft.com/office/drawing/2014/main" id="{A0215613-765D-E841-956F-D17C8FC8F45B}"/>
              </a:ext>
            </a:extLst>
          </p:cNvPr>
          <p:cNvSpPr txBox="1"/>
          <p:nvPr/>
        </p:nvSpPr>
        <p:spPr>
          <a:xfrm>
            <a:off x="136733" y="2248584"/>
            <a:ext cx="3657600" cy="646331"/>
          </a:xfrm>
          <a:prstGeom prst="rect">
            <a:avLst/>
          </a:prstGeom>
          <a:solidFill>
            <a:schemeClr val="bg1"/>
          </a:solidFill>
        </p:spPr>
        <p:txBody>
          <a:bodyPr wrap="square" rtlCol="0">
            <a:spAutoFit/>
          </a:bodyPr>
          <a:lstStyle/>
          <a:p>
            <a:r>
              <a:rPr lang="en-AU" dirty="0"/>
              <a:t>10% of users are taking more than 300ms to resolve a DNS name</a:t>
            </a:r>
          </a:p>
        </p:txBody>
      </p:sp>
      <p:sp>
        <p:nvSpPr>
          <p:cNvPr id="5" name="TextBox 4">
            <a:extLst>
              <a:ext uri="{FF2B5EF4-FFF2-40B4-BE49-F238E27FC236}">
                <a16:creationId xmlns:a16="http://schemas.microsoft.com/office/drawing/2014/main" id="{A3B841FB-CCCC-C447-AA16-F44CC8377767}"/>
              </a:ext>
            </a:extLst>
          </p:cNvPr>
          <p:cNvSpPr txBox="1"/>
          <p:nvPr/>
        </p:nvSpPr>
        <p:spPr>
          <a:xfrm>
            <a:off x="3263070" y="3105834"/>
            <a:ext cx="3657600" cy="646331"/>
          </a:xfrm>
          <a:prstGeom prst="rect">
            <a:avLst/>
          </a:prstGeom>
          <a:solidFill>
            <a:schemeClr val="bg1"/>
          </a:solidFill>
        </p:spPr>
        <p:txBody>
          <a:bodyPr wrap="square" rtlCol="0">
            <a:spAutoFit/>
          </a:bodyPr>
          <a:lstStyle/>
          <a:p>
            <a:r>
              <a:rPr lang="en-AU" dirty="0"/>
              <a:t>3% of users are taking more than 1s to resolve a DNS name</a:t>
            </a:r>
          </a:p>
        </p:txBody>
      </p:sp>
      <p:sp>
        <p:nvSpPr>
          <p:cNvPr id="6" name="Freeform 5">
            <a:extLst>
              <a:ext uri="{FF2B5EF4-FFF2-40B4-BE49-F238E27FC236}">
                <a16:creationId xmlns:a16="http://schemas.microsoft.com/office/drawing/2014/main" id="{0E5A0788-1093-1643-9A47-D68F13822B05}"/>
              </a:ext>
            </a:extLst>
          </p:cNvPr>
          <p:cNvSpPr/>
          <p:nvPr/>
        </p:nvSpPr>
        <p:spPr>
          <a:xfrm>
            <a:off x="1367327" y="1584859"/>
            <a:ext cx="1854449" cy="756689"/>
          </a:xfrm>
          <a:custGeom>
            <a:avLst/>
            <a:gdLst>
              <a:gd name="connsiteX0" fmla="*/ 0 w 1854449"/>
              <a:gd name="connsiteY0" fmla="*/ 756689 h 756689"/>
              <a:gd name="connsiteX1" fmla="*/ 1136591 w 1854449"/>
              <a:gd name="connsiteY1" fmla="*/ 278124 h 756689"/>
              <a:gd name="connsiteX2" fmla="*/ 1452785 w 1854449"/>
              <a:gd name="connsiteY2" fmla="*/ 149937 h 756689"/>
              <a:gd name="connsiteX3" fmla="*/ 1486968 w 1854449"/>
              <a:gd name="connsiteY3" fmla="*/ 73025 h 756689"/>
              <a:gd name="connsiteX4" fmla="*/ 1666430 w 1854449"/>
              <a:gd name="connsiteY4" fmla="*/ 4659 h 756689"/>
              <a:gd name="connsiteX5" fmla="*/ 1854437 w 1854449"/>
              <a:gd name="connsiteY5" fmla="*/ 209758 h 756689"/>
              <a:gd name="connsiteX6" fmla="*/ 1674976 w 1854449"/>
              <a:gd name="connsiteY6" fmla="*/ 363582 h 756689"/>
              <a:gd name="connsiteX7" fmla="*/ 1486968 w 1854449"/>
              <a:gd name="connsiteY7" fmla="*/ 201212 h 75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449" h="756689">
                <a:moveTo>
                  <a:pt x="0" y="756689"/>
                </a:moveTo>
                <a:lnTo>
                  <a:pt x="1136591" y="278124"/>
                </a:lnTo>
                <a:cubicBezTo>
                  <a:pt x="1378722" y="176999"/>
                  <a:pt x="1394389" y="184120"/>
                  <a:pt x="1452785" y="149937"/>
                </a:cubicBezTo>
                <a:cubicBezTo>
                  <a:pt x="1511181" y="115754"/>
                  <a:pt x="1451361" y="97238"/>
                  <a:pt x="1486968" y="73025"/>
                </a:cubicBezTo>
                <a:cubicBezTo>
                  <a:pt x="1522575" y="48812"/>
                  <a:pt x="1605185" y="-18130"/>
                  <a:pt x="1666430" y="4659"/>
                </a:cubicBezTo>
                <a:cubicBezTo>
                  <a:pt x="1727675" y="27448"/>
                  <a:pt x="1853013" y="149938"/>
                  <a:pt x="1854437" y="209758"/>
                </a:cubicBezTo>
                <a:cubicBezTo>
                  <a:pt x="1855861" y="269578"/>
                  <a:pt x="1736221" y="365006"/>
                  <a:pt x="1674976" y="363582"/>
                </a:cubicBezTo>
                <a:cubicBezTo>
                  <a:pt x="1613731" y="362158"/>
                  <a:pt x="1550349" y="281685"/>
                  <a:pt x="1486968" y="201212"/>
                </a:cubicBezTo>
              </a:path>
            </a:pathLst>
          </a:cu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2C00742D-5D22-BE42-9E06-E4D5F63C1BED}"/>
              </a:ext>
            </a:extLst>
          </p:cNvPr>
          <p:cNvSpPr/>
          <p:nvPr/>
        </p:nvSpPr>
        <p:spPr>
          <a:xfrm>
            <a:off x="3452464" y="1414061"/>
            <a:ext cx="1480928" cy="1789803"/>
          </a:xfrm>
          <a:custGeom>
            <a:avLst/>
            <a:gdLst>
              <a:gd name="connsiteX0" fmla="*/ 8583 w 1480928"/>
              <a:gd name="connsiteY0" fmla="*/ 1739337 h 1789803"/>
              <a:gd name="connsiteX1" fmla="*/ 145315 w 1480928"/>
              <a:gd name="connsiteY1" fmla="*/ 1636788 h 1789803"/>
              <a:gd name="connsiteX2" fmla="*/ 1008441 w 1480928"/>
              <a:gd name="connsiteY2" fmla="*/ 457468 h 1789803"/>
              <a:gd name="connsiteX3" fmla="*/ 1145173 w 1480928"/>
              <a:gd name="connsiteY3" fmla="*/ 329281 h 1789803"/>
              <a:gd name="connsiteX4" fmla="*/ 1452822 w 1480928"/>
              <a:gd name="connsiteY4" fmla="*/ 295098 h 1789803"/>
              <a:gd name="connsiteX5" fmla="*/ 1427185 w 1480928"/>
              <a:gd name="connsiteY5" fmla="*/ 13087 h 1789803"/>
              <a:gd name="connsiteX6" fmla="*/ 1102444 w 1480928"/>
              <a:gd name="connsiteY6" fmla="*/ 72907 h 1789803"/>
              <a:gd name="connsiteX7" fmla="*/ 1051170 w 1480928"/>
              <a:gd name="connsiteY7" fmla="*/ 303644 h 1789803"/>
              <a:gd name="connsiteX8" fmla="*/ 1128082 w 1480928"/>
              <a:gd name="connsiteY8" fmla="*/ 457468 h 17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928" h="1789803">
                <a:moveTo>
                  <a:pt x="8583" y="1739337"/>
                </a:moveTo>
                <a:cubicBezTo>
                  <a:pt x="-6373" y="1794885"/>
                  <a:pt x="-21328" y="1850433"/>
                  <a:pt x="145315" y="1636788"/>
                </a:cubicBezTo>
                <a:cubicBezTo>
                  <a:pt x="311958" y="1423143"/>
                  <a:pt x="841798" y="675386"/>
                  <a:pt x="1008441" y="457468"/>
                </a:cubicBezTo>
                <a:cubicBezTo>
                  <a:pt x="1175084" y="239550"/>
                  <a:pt x="1071110" y="356343"/>
                  <a:pt x="1145173" y="329281"/>
                </a:cubicBezTo>
                <a:cubicBezTo>
                  <a:pt x="1219237" y="302219"/>
                  <a:pt x="1405820" y="347797"/>
                  <a:pt x="1452822" y="295098"/>
                </a:cubicBezTo>
                <a:cubicBezTo>
                  <a:pt x="1499824" y="242399"/>
                  <a:pt x="1485581" y="50119"/>
                  <a:pt x="1427185" y="13087"/>
                </a:cubicBezTo>
                <a:cubicBezTo>
                  <a:pt x="1368789" y="-23945"/>
                  <a:pt x="1165113" y="24481"/>
                  <a:pt x="1102444" y="72907"/>
                </a:cubicBezTo>
                <a:cubicBezTo>
                  <a:pt x="1039775" y="121333"/>
                  <a:pt x="1046897" y="239550"/>
                  <a:pt x="1051170" y="303644"/>
                </a:cubicBezTo>
                <a:cubicBezTo>
                  <a:pt x="1055443" y="367737"/>
                  <a:pt x="1091762" y="412602"/>
                  <a:pt x="1128082" y="457468"/>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8275CC2F-6B0A-0243-87BF-B009F35813D6}"/>
              </a:ext>
            </a:extLst>
          </p:cNvPr>
          <p:cNvSpPr txBox="1"/>
          <p:nvPr/>
        </p:nvSpPr>
        <p:spPr>
          <a:xfrm rot="20871500">
            <a:off x="1183598" y="2777132"/>
            <a:ext cx="5743046" cy="553998"/>
          </a:xfrm>
          <a:prstGeom prst="rect">
            <a:avLst/>
          </a:prstGeom>
          <a:solidFill>
            <a:schemeClr val="bg1"/>
          </a:solidFill>
        </p:spPr>
        <p:txBody>
          <a:bodyPr wrap="square" rtlCol="0">
            <a:spAutoFit/>
          </a:bodyPr>
          <a:lstStyle/>
          <a:p>
            <a:pPr algn="ctr"/>
            <a:r>
              <a:rPr lang="en-US" sz="1500" b="1" dirty="0">
                <a:solidFill>
                  <a:srgbClr val="5B2B05"/>
                </a:solidFill>
                <a:latin typeface="AhnbergHand"/>
                <a:cs typeface="AhnbergHand"/>
              </a:rPr>
              <a:t>Why is DNS resolution performance so poor for this many users?</a:t>
            </a:r>
          </a:p>
        </p:txBody>
      </p:sp>
    </p:spTree>
    <p:extLst>
      <p:ext uri="{BB962C8B-B14F-4D97-AF65-F5344CB8AC3E}">
        <p14:creationId xmlns:p14="http://schemas.microsoft.com/office/powerpoint/2010/main" val="202625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that leads to…</a:t>
            </a:r>
          </a:p>
        </p:txBody>
      </p:sp>
      <p:sp>
        <p:nvSpPr>
          <p:cNvPr id="3" name="Content Placeholder 2"/>
          <p:cNvSpPr>
            <a:spLocks noGrp="1"/>
          </p:cNvSpPr>
          <p:nvPr>
            <p:ph idx="1"/>
          </p:nvPr>
        </p:nvSpPr>
        <p:spPr/>
        <p:txBody>
          <a:bodyPr>
            <a:normAutofit/>
          </a:bodyPr>
          <a:lstStyle/>
          <a:p>
            <a:pPr>
              <a:spcAft>
                <a:spcPts val="450"/>
              </a:spcAft>
            </a:pPr>
            <a:r>
              <a:rPr lang="en-US" sz="1800" dirty="0"/>
              <a:t>It appears that what we think about how the DNS works and how folk actually are using the DNS is not well aligned</a:t>
            </a:r>
          </a:p>
          <a:p>
            <a:pPr>
              <a:spcAft>
                <a:spcPts val="450"/>
              </a:spcAft>
            </a:pPr>
            <a:r>
              <a:rPr lang="en-US" sz="1800" dirty="0"/>
              <a:t>We all think we understand how DNS resolution works in terms of the interchange of DNS protocol elements</a:t>
            </a:r>
          </a:p>
          <a:p>
            <a:pPr lvl="1">
              <a:spcAft>
                <a:spcPts val="450"/>
              </a:spcAft>
            </a:pPr>
            <a:r>
              <a:rPr lang="en-US" sz="1500" dirty="0"/>
              <a:t>But the performance of DNS name resolution depends on a number of additional factors, both in terms of the users’ choice of resolvers and the name admin’s choice of authoritative servers</a:t>
            </a:r>
          </a:p>
        </p:txBody>
      </p:sp>
    </p:spTree>
    <p:extLst>
      <p:ext uri="{BB962C8B-B14F-4D97-AF65-F5344CB8AC3E}">
        <p14:creationId xmlns:p14="http://schemas.microsoft.com/office/powerpoint/2010/main" val="219535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p:txBody>
          <a:bodyPr/>
          <a:lstStyle/>
          <a:p>
            <a:pPr marL="0" indent="0">
              <a:buNone/>
            </a:pPr>
            <a:r>
              <a:rPr lang="en-US" dirty="0"/>
              <a:t>The issue is more than just a question of unexpected poor performance of name resolution.</a:t>
            </a:r>
          </a:p>
          <a:p>
            <a:pPr marL="0" indent="0">
              <a:buNone/>
            </a:pPr>
            <a:endParaRPr lang="en-US" dirty="0"/>
          </a:p>
          <a:p>
            <a:pPr marL="0" indent="0">
              <a:buNone/>
            </a:pPr>
            <a:r>
              <a:rPr lang="en-US" dirty="0"/>
              <a:t>There’s more to this...</a:t>
            </a:r>
          </a:p>
        </p:txBody>
      </p:sp>
    </p:spTree>
    <p:extLst>
      <p:ext uri="{BB962C8B-B14F-4D97-AF65-F5344CB8AC3E}">
        <p14:creationId xmlns:p14="http://schemas.microsoft.com/office/powerpoint/2010/main" val="54275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50000"/>
                  </a:schemeClr>
                </a:solidFill>
                <a:latin typeface="Powderfinger Type"/>
                <a:cs typeface="Powderfinger Type"/>
              </a:rPr>
              <a:t>Why is DNS resolution data valuable?</a:t>
            </a:r>
          </a:p>
        </p:txBody>
      </p:sp>
      <p:sp>
        <p:nvSpPr>
          <p:cNvPr id="3" name="Content Placeholder 2"/>
          <p:cNvSpPr>
            <a:spLocks noGrp="1"/>
          </p:cNvSpPr>
          <p:nvPr>
            <p:ph idx="1"/>
          </p:nvPr>
        </p:nvSpPr>
        <p:spPr/>
        <p:txBody>
          <a:bodyPr>
            <a:normAutofit/>
          </a:bodyPr>
          <a:lstStyle/>
          <a:p>
            <a:pPr>
              <a:spcAft>
                <a:spcPts val="450"/>
              </a:spcAft>
            </a:pPr>
            <a:r>
              <a:rPr lang="en-US" dirty="0"/>
              <a:t>Almost everything we do on the Internet starts with a DNS name resolution operation</a:t>
            </a:r>
          </a:p>
          <a:p>
            <a:pPr>
              <a:spcAft>
                <a:spcPts val="450"/>
              </a:spcAft>
            </a:pPr>
            <a:r>
              <a:rPr lang="en-US" dirty="0"/>
              <a:t>DNS  resolver query logs contain a rich vein of real time  information about what users are doing:</a:t>
            </a:r>
          </a:p>
          <a:p>
            <a:pPr marL="342900" lvl="1" indent="0">
              <a:spcAft>
                <a:spcPts val="450"/>
              </a:spcAft>
              <a:buNone/>
            </a:pPr>
            <a:r>
              <a:rPr lang="en-US" dirty="0"/>
              <a:t>query logs and can be analyzed to infer information about the users themselves through the names that their applications resolve</a:t>
            </a:r>
          </a:p>
          <a:p>
            <a:pPr marL="342900" lvl="1" indent="0">
              <a:spcAft>
                <a:spcPts val="450"/>
              </a:spcAft>
              <a:buNone/>
            </a:pPr>
            <a:r>
              <a:rPr lang="en-US" dirty="0"/>
              <a:t>query logs contains indirect pointers that can be used to derive aggregate aspects of users’ demographics, preferences, purchases, </a:t>
            </a:r>
            <a:r>
              <a:rPr lang="en-US" dirty="0" err="1"/>
              <a:t>etc</a:t>
            </a:r>
            <a:endParaRPr lang="en-US" dirty="0"/>
          </a:p>
          <a:p>
            <a:pPr>
              <a:spcAft>
                <a:spcPts val="450"/>
              </a:spcAft>
            </a:pPr>
            <a:endParaRPr lang="en-US" dirty="0"/>
          </a:p>
          <a:p>
            <a:pPr lvl="1">
              <a:spcAft>
                <a:spcPts val="450"/>
              </a:spcAft>
            </a:pPr>
            <a:endParaRPr lang="en-US" dirty="0"/>
          </a:p>
        </p:txBody>
      </p:sp>
    </p:spTree>
    <p:extLst>
      <p:ext uri="{BB962C8B-B14F-4D97-AF65-F5344CB8AC3E}">
        <p14:creationId xmlns:p14="http://schemas.microsoft.com/office/powerpoint/2010/main" val="217753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Leaks</a:t>
            </a:r>
          </a:p>
        </p:txBody>
      </p:sp>
      <p:sp>
        <p:nvSpPr>
          <p:cNvPr id="3" name="Content Placeholder 2"/>
          <p:cNvSpPr>
            <a:spLocks noGrp="1"/>
          </p:cNvSpPr>
          <p:nvPr>
            <p:ph idx="1"/>
          </p:nvPr>
        </p:nvSpPr>
        <p:spPr/>
        <p:txBody>
          <a:bodyPr>
            <a:normAutofit fontScale="92500" lnSpcReduction="20000"/>
          </a:bodyPr>
          <a:lstStyle/>
          <a:p>
            <a:pPr marL="0" indent="0">
              <a:spcAft>
                <a:spcPts val="450"/>
              </a:spcAft>
              <a:buNone/>
            </a:pPr>
            <a:r>
              <a:rPr lang="en-US" dirty="0"/>
              <a:t>The question of where your DNS query traffic is being sent is also a question of whether you are leaking a real time trail of your online activities</a:t>
            </a:r>
          </a:p>
          <a:p>
            <a:pPr marL="0" indent="0">
              <a:spcAft>
                <a:spcPts val="450"/>
              </a:spcAft>
              <a:buNone/>
            </a:pPr>
            <a:r>
              <a:rPr lang="en-US" dirty="0"/>
              <a:t>Which leads to an interesting question about today’s Internet:</a:t>
            </a:r>
          </a:p>
          <a:p>
            <a:pPr lvl="1">
              <a:spcAft>
                <a:spcPts val="450"/>
              </a:spcAft>
            </a:pPr>
            <a:r>
              <a:rPr lang="en-US" dirty="0"/>
              <a:t>To what extent is this DNS resolution data stream “leaked” outward?</a:t>
            </a:r>
          </a:p>
          <a:p>
            <a:pPr lvl="2">
              <a:spcAft>
                <a:spcPts val="450"/>
              </a:spcAft>
            </a:pPr>
            <a:r>
              <a:rPr lang="en-US" dirty="0"/>
              <a:t>Across network boundaries?</a:t>
            </a:r>
          </a:p>
          <a:p>
            <a:pPr lvl="2">
              <a:spcAft>
                <a:spcPts val="450"/>
              </a:spcAft>
            </a:pPr>
            <a:r>
              <a:rPr lang="en-US" dirty="0"/>
              <a:t>Across national boundaries?</a:t>
            </a:r>
          </a:p>
          <a:p>
            <a:pPr lvl="1">
              <a:spcAft>
                <a:spcPts val="450"/>
              </a:spcAft>
            </a:pPr>
            <a:r>
              <a:rPr lang="en-US" dirty="0"/>
              <a:t>This second form of information leakage is “interesting”</a:t>
            </a:r>
          </a:p>
          <a:p>
            <a:pPr marL="685800" lvl="2" indent="0">
              <a:spcAft>
                <a:spcPts val="450"/>
              </a:spcAft>
              <a:buNone/>
            </a:pPr>
            <a:r>
              <a:rPr lang="en-US" dirty="0"/>
              <a:t>While many national regimes include regulations concerning personally identifying data, its not clear if these regulations extend these same protections to aliens who are not citizens of the country where the information is held</a:t>
            </a:r>
          </a:p>
        </p:txBody>
      </p:sp>
    </p:spTree>
    <p:extLst>
      <p:ext uri="{BB962C8B-B14F-4D97-AF65-F5344CB8AC3E}">
        <p14:creationId xmlns:p14="http://schemas.microsoft.com/office/powerpoint/2010/main" val="403738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Measuring the Internet via its Users</a:t>
            </a:r>
          </a:p>
        </p:txBody>
      </p:sp>
      <p:sp>
        <p:nvSpPr>
          <p:cNvPr id="3" name="Content Placeholder 2"/>
          <p:cNvSpPr>
            <a:spLocks noGrp="1"/>
          </p:cNvSpPr>
          <p:nvPr>
            <p:ph idx="1"/>
          </p:nvPr>
        </p:nvSpPr>
        <p:spPr/>
        <p:txBody>
          <a:bodyPr>
            <a:normAutofit/>
          </a:bodyPr>
          <a:lstStyle/>
          <a:p>
            <a:pPr marL="0" indent="0">
              <a:buNone/>
            </a:pPr>
            <a:r>
              <a:rPr lang="en-US" dirty="0"/>
              <a:t>At APNIC Labs we’ve been using online ads to measure the user’s view of the  Internet for some years</a:t>
            </a:r>
          </a:p>
          <a:p>
            <a:pPr lvl="1"/>
            <a:r>
              <a:rPr lang="en-US" dirty="0"/>
              <a:t>We ask users to fetch a unique URL</a:t>
            </a:r>
          </a:p>
          <a:p>
            <a:pPr lvl="1"/>
            <a:r>
              <a:rPr lang="en-US" dirty="0"/>
              <a:t>This involves a DNS resolution and a HTTP GET to our servers</a:t>
            </a:r>
          </a:p>
          <a:p>
            <a:pPr lvl="1"/>
            <a:r>
              <a:rPr lang="en-US" dirty="0"/>
              <a:t>So we collect sets of DNS queries and WEB queries</a:t>
            </a:r>
          </a:p>
          <a:p>
            <a:pPr lvl="1"/>
            <a:r>
              <a:rPr lang="en-US" dirty="0"/>
              <a:t>To see</a:t>
            </a:r>
          </a:p>
          <a:p>
            <a:pPr lvl="2"/>
            <a:r>
              <a:rPr lang="en-US" dirty="0"/>
              <a:t>how we are doing with the IPv6 transition</a:t>
            </a:r>
          </a:p>
          <a:p>
            <a:pPr lvl="2"/>
            <a:r>
              <a:rPr lang="en-US" dirty="0"/>
              <a:t>where DNSSEC validation is being used</a:t>
            </a:r>
          </a:p>
          <a:p>
            <a:pPr lvl="2"/>
            <a:r>
              <a:rPr lang="en-US" dirty="0"/>
              <a:t>And similar questions</a:t>
            </a:r>
          </a:p>
          <a:p>
            <a:pPr marL="342900" lvl="1" indent="0">
              <a:buNone/>
            </a:pPr>
            <a:endParaRPr lang="en-US" dirty="0"/>
          </a:p>
        </p:txBody>
      </p:sp>
    </p:spTree>
    <p:extLst>
      <p:ext uri="{BB962C8B-B14F-4D97-AF65-F5344CB8AC3E}">
        <p14:creationId xmlns:p14="http://schemas.microsoft.com/office/powerpoint/2010/main" val="299899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7064</TotalTime>
  <Words>1029</Words>
  <Application>Microsoft Macintosh PowerPoint</Application>
  <PresentationFormat>On-screen Show (16:9)</PresentationFormat>
  <Paragraphs>209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AhnbergHand</vt:lpstr>
      <vt:lpstr>Arial</vt:lpstr>
      <vt:lpstr>Calibri</vt:lpstr>
      <vt:lpstr>Lucida Console</vt:lpstr>
      <vt:lpstr>Powderfinger Type</vt:lpstr>
      <vt:lpstr>Wingdings</vt:lpstr>
      <vt:lpstr>Office Theme</vt:lpstr>
      <vt:lpstr>The Resolvers We Use</vt:lpstr>
      <vt:lpstr>One of those wtf moments…</vt:lpstr>
      <vt:lpstr>One of those wtf moments…</vt:lpstr>
      <vt:lpstr>One of those wtf moments…</vt:lpstr>
      <vt:lpstr>And that leads to…</vt:lpstr>
      <vt:lpstr>But…</vt:lpstr>
      <vt:lpstr>Why is DNS resolution data valuable?</vt:lpstr>
      <vt:lpstr>Information Leaks</vt:lpstr>
      <vt:lpstr>Measuring the Internet via its Users</vt:lpstr>
      <vt:lpstr>Users and Resolvers</vt:lpstr>
      <vt:lpstr>Some Numbers</vt:lpstr>
      <vt:lpstr>Top 25 Resolvers – By IP Address</vt:lpstr>
      <vt:lpstr>Top 25 Resolvers – By IP Address</vt:lpstr>
      <vt:lpstr>Top Resolvers – by Origin AS</vt:lpstr>
      <vt:lpstr>First Resolver or Full Resolver Set?</vt:lpstr>
      <vt:lpstr>Top Resolvers – by Origin AS</vt:lpstr>
      <vt:lpstr>Resolver Distribution</vt:lpstr>
      <vt:lpstr>Resolver Distribution</vt:lpstr>
      <vt:lpstr>Counting Resolver Use</vt:lpstr>
      <vt:lpstr>Counting Resolver Use</vt:lpstr>
      <vt:lpstr>Mapping Open Resolvers</vt:lpstr>
      <vt:lpstr>Where is Google’s Public DNS used?</vt:lpstr>
      <vt:lpstr>Where are Google’s DNS Users?</vt:lpstr>
      <vt:lpstr>Why is this happening?</vt:lpstr>
      <vt:lpstr>Spain?</vt:lpstr>
      <vt:lpstr>Spain?</vt:lpstr>
      <vt:lpstr>DNS over HTTPS</vt:lpstr>
      <vt:lpstr>Where is the DNS heading?</vt:lpstr>
      <vt:lpstr>PowerPoint Presentation</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Resolvers We Use</dc:title>
  <dc:creator>Geoff Huston</dc:creator>
  <cp:lastModifiedBy>Geoff Huston</cp:lastModifiedBy>
  <cp:revision>99</cp:revision>
  <dcterms:created xsi:type="dcterms:W3CDTF">2014-10-21T03:42:12Z</dcterms:created>
  <dcterms:modified xsi:type="dcterms:W3CDTF">2019-09-26T06:25:23Z</dcterms:modified>
</cp:coreProperties>
</file>